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810" r:id="rId3"/>
    <p:sldId id="811" r:id="rId4"/>
    <p:sldId id="812" r:id="rId5"/>
    <p:sldId id="845" r:id="rId6"/>
    <p:sldId id="814" r:id="rId7"/>
    <p:sldId id="815" r:id="rId8"/>
    <p:sldId id="816" r:id="rId9"/>
    <p:sldId id="817" r:id="rId10"/>
    <p:sldId id="818" r:id="rId11"/>
    <p:sldId id="819" r:id="rId12"/>
    <p:sldId id="844" r:id="rId13"/>
    <p:sldId id="822" r:id="rId14"/>
    <p:sldId id="823" r:id="rId15"/>
    <p:sldId id="824" r:id="rId16"/>
    <p:sldId id="826" r:id="rId17"/>
    <p:sldId id="827" r:id="rId18"/>
    <p:sldId id="829" r:id="rId19"/>
    <p:sldId id="830" r:id="rId20"/>
    <p:sldId id="832" r:id="rId21"/>
    <p:sldId id="834" r:id="rId22"/>
    <p:sldId id="835" r:id="rId23"/>
    <p:sldId id="836" r:id="rId24"/>
    <p:sldId id="837" r:id="rId25"/>
    <p:sldId id="838" r:id="rId26"/>
    <p:sldId id="839" r:id="rId27"/>
    <p:sldId id="846" r:id="rId28"/>
    <p:sldId id="847" r:id="rId29"/>
    <p:sldId id="842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9D"/>
    <a:srgbClr val="E31212"/>
    <a:srgbClr val="FFFFFF"/>
    <a:srgbClr val="696969"/>
    <a:srgbClr val="00369D"/>
    <a:srgbClr val="644B9D"/>
    <a:srgbClr val="00009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86514" autoAdjust="0"/>
  </p:normalViewPr>
  <p:slideViewPr>
    <p:cSldViewPr snapToGrid="0">
      <p:cViewPr varScale="1">
        <p:scale>
          <a:sx n="83" d="100"/>
          <a:sy n="83" d="100"/>
        </p:scale>
        <p:origin x="1276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99" units="in"/>
          <inkml:channel name="Y" type="integer" max="6699" units="in"/>
        </inkml:traceFormat>
        <inkml:channelProperties>
          <inkml:channelProperty channel="X" name="resolution" value="1054.42419" units="1/in"/>
          <inkml:channelProperty channel="Y" name="resolution" value="1082.57922" units="1/in"/>
        </inkml:channelProperties>
      </inkml:inkSource>
      <inkml:timestamp xml:id="ts0" timeString="2007-10-24T17:37:33.5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1435 48,'0'0,"-3"0,-3-3,3 3,3 0,0 0,0 0,0 0,0 0,12 0,9 0,9 3,12 0,6 0,21-3,15 0,19 0,14-3,12-3,10 1,-16-4,-3 1,-17-1,-25 1,-18 2,-21 6,-18 3,-15 0</inkml:trace>
  <inkml:trace contextRef="#ctx0" brushRef="#br0" timeOffset="9053">0 905,'0'0,"6"0,3 0,3 0,3 0,6 3,0-3,0 0,3 0,3-3,3 3,3 3,7-3,-1 3,3-3,9 0,0 2,0-2,6 0,0 0,1 0,-4-2,-3 4,6-2,-3 3,9 0,1 0,2 0,3-3,0 0,9 0,6 0,-5 0,5 0,0 3,0-3,4 2,2 1,0 0,3-3,7 0,5 0,0 3,0-3,4 0,-1-3,3 6,1-3,2 0,0 0,-3 0,4 0,-7 0,9 0,-5 0,2 0,3 0,-5 3,2 2,0-5,-6 3,1 0,-4-6,0 3,4-3,-10 3,0-2,-3 2,-2 0,-1-3,0 0,-3 3,1-3,-4 0,0 0,-6 1,0 2,-2 0,-4-3,-3 0,-6 3,-3 0,1 0,-4 3,-6 0,6-6,0 3,0-3,1 3,2 0,-3 0,0 0,-3-3,6 3,-9 0,7 0,-1-3,3 3,0 3,6-6,3 6,1 0,5-3,-3 0,-3-3,9 0,-2 3,2 0,0 0,0 3,-2 0,8 0,0-3,6 3,0-3,7-3,-4 0,-6 3,3 0,-2 0,-4-3,3 3,3 0,-5 3,2 0,0-6,-3 3,1 3,-4 0,-3-1,-3-2,-3 3,-2-6,-1 6,0 0,0-3,-3 3,1-6,-10 3,3 0,-3-3,0 3,-6 3,4-3,-1 0,-6 0,3-3,-3 3,6 0,0-3,-2 3,5 0,-3 0,12-2,3 2,6 0,1-3,5 0,0 3,6-3,4 3,2 0,0-3,6 0,7 3,-4-2,3 2,3-3,4 3,-4-3,3 0,-5 3,-1-3,-9 3,-6 0,-5 0,-7 3,-3 0,-3-3,-2 3,-7-3,-6 0,-9-3,-6 6,-3-3,-9 3,-6-3,0 0,-9 0,-2 0,-4-3,-3 3,0 0,-6 0,3 0,-3 0,0 0,-3 0,0 0,0 0,0 0,0 0,0 0,0 0,0 3,0-3,0 5,0-2,0 0,0 3,-12-1,-27 58,29-69,-5-8,9-9,6 0,9 4,3-7,1-2,-1 5,-6-3,-6 7,-12-1,-13-3,-8 0,-3-2,-9-9,-12-3,-9-3</inkml:trace>
  <inkml:trace contextRef="#ctx0" brushRef="#br0" timeOffset="11456">2036 1751,'-3'9,"0"2,-9 9,3-6,3 0,-9 3,9-2,6-4,0 3,0-2,0-1,3 3,3-5,3 2,3 0,0 6,9-5,6-4,0 3,6-2,7 0,5-7,21-2,12-5,15-12,19-3,17-6,21-8,10 0,-4 0,13-8,5 5,-5 3,-4 2,-21 4,-11 11,-19 6,-21 2,-33 6,-14 3,-22 0,-15 3,-9 0,-15 3,-9 5,-7-2,4-1,9 6,0-8,6-3,6 5,0-5,0-3,3 0,0 0,3 0,0 0,0 0,0 0,0 3,0-3,0 0,-3 0,0 0,-6 0,3 0,0 0,0 0,-3-3,0 3,3 0,0-3,3 3,3-3,-6 3,6-2,0 2,0 0,6 0,-3 0,3 0,3-3,0-3,0 0,0 4,3-1,-3 3,6 0,-9 0,0 0,-3 0,3 3,0-3,-3 2,0 1,-3-3,0 0,0 0,0 0,0 0,-3 0,0 0,-6 0,3 0,-6 0,0 6,3-6,-6 3,3-3,-3-3,3 3,6 0,0 0,0 0,3 0,-3 0,0 0,0 0,6 0,-12 0,9 0,-3 3,3 0,-3-3,3 0,3 0,0 0,0 0,0 0,-3 0,-3 5,-3 4,-3 2,9-5,-6-3,3 2,-3-5,6 0,3 0,0 0,3 0,6 0,6 0,6 0,9 3,9 3,3 2,15-5,12 3,13-6,8 0,9-9,3 4,7-1,-10 0,-3 1,-9 2,-5 3,-10 0,-9 5,-6-2,-6 3,-12 0,-6-4,-8 1,-7-3,0-3,-9 3,-3 0</inkml:trace>
  <inkml:trace contextRef="#ctx0" brushRef="#br0" timeOffset="12758">5610 1740,'6'-3,"6"-3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27T13:02:09.5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99" units="in"/>
          <inkml:channel name="Y" type="integer" max="6699" units="in"/>
        </inkml:traceFormat>
        <inkml:channelProperties>
          <inkml:channelProperty channel="X" name="resolution" value="1054.42419" units="1/in"/>
          <inkml:channelProperty channel="Y" name="resolution" value="1082.57922" units="1/in"/>
        </inkml:channelProperties>
      </inkml:inkSource>
      <inkml:timestamp xml:id="ts0" timeString="2007-10-24T17:38:12.2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47,'0'0,"6"0,3 0,3 0,6 0,4 2,8 1,3 3,9-4,3-2,6 0,6-5,12 2,7-2,2 2,6 0,6-2,1 2,2 0,-3 1,3 2,-2 0,-1 0,-3 0,3 2,-2-4,-4-1,-6 0,-3 0,-14 1,-7-1,-15 0,-9 0,-3 1,-12-1,-3 3,-3-3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99" units="in"/>
          <inkml:channel name="Y" type="integer" max="6699" units="in"/>
        </inkml:traceFormat>
        <inkml:channelProperties>
          <inkml:channelProperty channel="X" name="resolution" value="1054.42419" units="1/in"/>
          <inkml:channelProperty channel="Y" name="resolution" value="1082.57922" units="1/in"/>
        </inkml:channelProperties>
      </inkml:inkSource>
      <inkml:timestamp xml:id="ts0" timeString="2007-10-24T17:38:19.5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1064,'0'0,"0"0,0 0,0 0,0 0,0 0,3 0,-3 0,0 0,0 0,0-3,0-2,0-1,0-3,0-2,0 0,0-7,0 1,0-5,0 2,0-6,3 1,-3 5,0 0,0 3,0 2,0 1,0 5,0 3,0 3,3 3,-3 6,9 9,-3 8,0 5,3 1,0-7,0-2,3-8,-3-4,3-5,-3-6,0-8,-3-12,0 0,0-5,0 2,0 1,-3 1,0 4,-3 3,0 8,3 4,0 5,3 0,0 8,0 9,0 0,0 0,3 7,-3-1,6-3,0 0,-3 0,-3-3,7 0</inkml:trace>
  <inkml:trace contextRef="#ctx0" brushRef="#br0" timeOffset="701">349 713,'0'0,"0"0,0 0,0 0,0 0,3 0,0 9,0-1,3 9,0 3,3 6,-6 0,9 3,-3-6,-3-1,0-7,0-7,-3-5,0-9,-3-5,0-12,-3-2,-3-4,0 2,-3 2,0 5,9 3,-9 8,9-5,0 3,0 2,6 1,-3-4,9-2,-3 0,3 2,-3 4,-1-1,1 1,0 5,0 0,0-3,-3 6,3 0,0 0</inkml:trace>
  <inkml:trace contextRef="#ctx0" brushRef="#br0" timeOffset="1111">406 742,'0'5,"-3"1,0-3,3-3,0 0,0 0,6 0,3-3,3 0,0 3,2 0,1 0,-3 0,0 3</inkml:trace>
  <inkml:trace contextRef="#ctx0" brushRef="#br0" timeOffset="1302">433 905,'0'3,"0"-1,0-2,0 3,0 0,3-3,5 0,1 0,6 0,0 0,3-3,-3 0</inkml:trace>
  <inkml:trace contextRef="#ctx0" brushRef="#br0" timeOffset="1642">685 579,'0'0,"0"0,0 0,0 0</inkml:trace>
  <inkml:trace contextRef="#ctx0" brushRef="#br0" timeOffset="1812">697 557,'0'0,"0"0,0 0,-6 0,3 0,3 0,-3 0,3 0,0 0,-3 0,-3 0,6 2,-3 4,0 3,3-4,0 7,0 5,0 3,0 2,3 7,-3-3,0 5,0-3,0-5,0 4,0-10,0 0,0-6,0-5,0-3,0-3,0-9,0-2,3-9,3 0,-3-9,3 3,-3-5,0-1,-3-2,0 9,0-1,0 6,0 0,0 9,0-1,0 7,0-1,0 6,0 6,6 5,0 6,3 9,0 2,-6 1,9-7,-6-5,6 3,-3-11,-3-6,6-6,-3-8,0-9,-6 0,9-3,-6-6,3 7,3 5,-9 2,3 7,-3 8,3 6,-3 5,3 9,-6-3,3 3,0 0,3-3,-3-6</inkml:trace>
  <inkml:trace contextRef="#ctx0" brushRef="#br0" timeOffset="2473">997 377,'3'-14,"0"-3,3 0,0 3,-3-1,-3 7,3-1,-3 7,0 4,0 13,0 7,0 10,0 10,0 7,0 2,0 6,0-6,0-8,0-1,3-10,0-9</inkml:trace>
  <inkml:trace contextRef="#ctx0" brushRef="#br0" timeOffset="2814">1121 366,'0'0,"0"-3,3 0,-3-2,3-1,-3 0,0 3,0-5,0 2,0 3,0-2,0 5,0-3,0 3,3 0,-3 3,0 5,0 15,0-6,3 9,0-7,6 4,3 0,3-9,3-5,0-6,-3-6,0-6,-6-5,0-9,-9-5,6-9,-9 8,3 4,0 8,0 2,-3 4,3 11,0 9,0 2,3 6,9 3,-3 3,6-6,-3 0,3-3,-1-5,1-9,3-9,-3-2,-3-6,-3-6,0 0,0 3</inkml:trace>
  <inkml:trace contextRef="#ctx0" brushRef="#br0" timeOffset="3274">1454 115,'6'0,"-6"-6,6 0,-3 3,3 3,-3 6,3 8,-6 9,0 11,0 3,0 3,3-2,3-7,0-5,-3-3,3-9,-3-11,0-6,-3-6,0-8,0-8,0 2,0-6,0 3,-3-3,0 9,0-2,3 5,0 2,0 1,0 0,0 3,3-1,0 1,0 2,0-2,0 5,0 0,3 1,-3 2,3-3,3-2,0 5,6-11,6 8,-3 0,3 1,0 2,0 3,0 5,-3 1,-9 5,-6 4,-3 5,-6-3,-9 8,0-8,-6 0,0 3,6-8,3-4,3-2,9-6,6-3,3-5,12 2,3 0,3 3,-3 3,0 6,-12 8,-9 6,-6 12,-9 2,-9 1,3-1,0-8,3-7,0-10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27T13:02:09.5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27T13:02:09.5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27T13:02:09.5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27T13:02:09.5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27T13:02:09.5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27T13:02:09.5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5C259-A6CE-4D8E-8FF6-A8F9C5897454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C74B6-E568-43A0-A9B3-7ED9A9654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62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C74B6-E568-43A0-A9B3-7ED9A96547A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02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</a:t>
            </a:r>
            <a:r>
              <a:rPr lang="zh-CN" altLang="en-US"/>
              <a:t>历史分为两个部分，发展的过程与总结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C74B6-E568-43A0-A9B3-7ED9A96547A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537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</a:t>
            </a:r>
            <a:r>
              <a:rPr lang="zh-CN" altLang="en-US"/>
              <a:t>历史分为两个部分，发展的过程与总结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C74B6-E568-43A0-A9B3-7ED9A96547A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3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</a:t>
            </a:r>
            <a:r>
              <a:rPr lang="zh-CN" altLang="en-US"/>
              <a:t>历史分为两个部分，发展的过程与总结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C74B6-E568-43A0-A9B3-7ED9A96547A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61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</a:t>
            </a:r>
            <a:r>
              <a:rPr lang="zh-CN" altLang="en-US"/>
              <a:t>历史分为两个部分，发展的过程与总结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C74B6-E568-43A0-A9B3-7ED9A96547A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420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</a:t>
            </a:r>
            <a:r>
              <a:rPr lang="zh-CN" altLang="en-US"/>
              <a:t>历史分为两个部分，发展的过程与总结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C74B6-E568-43A0-A9B3-7ED9A96547A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82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</a:t>
            </a:r>
            <a:r>
              <a:rPr lang="zh-CN" altLang="en-US"/>
              <a:t>历史分为两个部分，发展的过程与总结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C74B6-E568-43A0-A9B3-7ED9A96547A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45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</a:t>
            </a:r>
            <a:r>
              <a:rPr lang="zh-CN" altLang="en-US"/>
              <a:t>历史分为两个部分，发展的过程与总结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C74B6-E568-43A0-A9B3-7ED9A96547A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4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470" y="2550695"/>
            <a:ext cx="8551060" cy="1036268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 b="1">
                <a:solidFill>
                  <a:srgbClr val="004B9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02552"/>
            <a:ext cx="6858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5000"/>
              </a:lnSpc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70" y="179747"/>
            <a:ext cx="1693060" cy="5345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4834687-510E-48BC-B0A4-557472C9EB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14" y="220773"/>
            <a:ext cx="3155336" cy="452531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1779195-7A9A-432A-8F7A-1ED30C24AA99}"/>
              </a:ext>
            </a:extLst>
          </p:cNvPr>
          <p:cNvCxnSpPr/>
          <p:nvPr userDrawn="1"/>
        </p:nvCxnSpPr>
        <p:spPr>
          <a:xfrm>
            <a:off x="2181872" y="219952"/>
            <a:ext cx="0" cy="454173"/>
          </a:xfrm>
          <a:prstGeom prst="line">
            <a:avLst/>
          </a:prstGeom>
          <a:ln w="19050">
            <a:solidFill>
              <a:srgbClr val="0156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2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470" y="2550695"/>
            <a:ext cx="8551060" cy="1036268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 b="1">
                <a:solidFill>
                  <a:srgbClr val="004B9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02552"/>
            <a:ext cx="6858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5000"/>
              </a:lnSpc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70" y="179747"/>
            <a:ext cx="1693060" cy="5345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4834687-510E-48BC-B0A4-557472C9EB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14" y="220773"/>
            <a:ext cx="3155336" cy="452531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1779195-7A9A-432A-8F7A-1ED30C24AA99}"/>
              </a:ext>
            </a:extLst>
          </p:cNvPr>
          <p:cNvCxnSpPr/>
          <p:nvPr userDrawn="1"/>
        </p:nvCxnSpPr>
        <p:spPr>
          <a:xfrm>
            <a:off x="2181872" y="219952"/>
            <a:ext cx="0" cy="454173"/>
          </a:xfrm>
          <a:prstGeom prst="line">
            <a:avLst/>
          </a:prstGeom>
          <a:ln w="19050">
            <a:solidFill>
              <a:srgbClr val="0156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8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16" y="120763"/>
            <a:ext cx="7912523" cy="70442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>
                <a:solidFill>
                  <a:srgbClr val="004B9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07" y="1036320"/>
            <a:ext cx="8351520" cy="5440680"/>
          </a:xfrm>
        </p:spPr>
        <p:txBody>
          <a:bodyPr/>
          <a:lstStyle>
            <a:lvl1pPr>
              <a:lnSpc>
                <a:spcPts val="2800"/>
              </a:lnSpc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2800"/>
              </a:lnSpc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ts val="2800"/>
              </a:lnSpc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ts val="2800"/>
              </a:lnSpc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ts val="2800"/>
              </a:lnSpc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248716" y="825189"/>
            <a:ext cx="8646569" cy="0"/>
          </a:xfrm>
          <a:prstGeom prst="line">
            <a:avLst/>
          </a:prstGeom>
          <a:ln w="28575">
            <a:solidFill>
              <a:srgbClr val="004B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38B12750-3128-415D-9B36-FF07C16B2AE4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147095" y="521547"/>
            <a:ext cx="825024" cy="29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/29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39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AD4EC-0F2A-4A96-BCFE-D0DA386D1D02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4BFEA-A31C-48BC-83D1-D5CA88831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3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oleObject" Target="../embeddings/oleObject1.bin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NULL"/><Relationship Id="rId5" Type="http://schemas.openxmlformats.org/officeDocument/2006/relationships/customXml" Target="../ink/ink1.xml"/><Relationship Id="rId10" Type="http://schemas.openxmlformats.org/officeDocument/2006/relationships/image" Target="NULL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296470" y="1641231"/>
            <a:ext cx="8551060" cy="175455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sz="4800" b="0" dirty="0">
                <a:latin typeface="Arial" panose="020B0604020202020204" pitchFamily="34" charset="0"/>
                <a:cs typeface="Arial" panose="020B0604020202020204" pitchFamily="34" charset="0"/>
              </a:rPr>
              <a:t>Computer Architecture</a:t>
            </a:r>
            <a:br>
              <a:rPr lang="en-US" altLang="zh-CN" sz="48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800" b="0" dirty="0">
                <a:latin typeface="Arial" panose="020B0604020202020204" pitchFamily="34" charset="0"/>
                <a:cs typeface="Arial" panose="020B0604020202020204" pitchFamily="34" charset="0"/>
              </a:rPr>
              <a:t>(Fall </a:t>
            </a:r>
            <a:r>
              <a:rPr lang="en-US" altLang="zh-CN" sz="4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2022)</a:t>
            </a:r>
            <a:endParaRPr lang="zh-CN" altLang="en-US" sz="4800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143000" y="4653536"/>
            <a:ext cx="6858000" cy="163003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spcBef>
                <a:spcPts val="0"/>
              </a:spcBef>
              <a:defRPr/>
            </a:pPr>
            <a:r>
              <a:rPr lang="en-US" altLang="zh-CN" sz="2800" dirty="0">
                <a:solidFill>
                  <a:srgbClr val="004B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Duo Liu (</a:t>
            </a:r>
            <a:r>
              <a:rPr lang="zh-CN" altLang="en-US" sz="2800" dirty="0">
                <a:solidFill>
                  <a:srgbClr val="004B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刘铎</a:t>
            </a:r>
            <a:r>
              <a:rPr lang="en-US" altLang="zh-CN" sz="2800" dirty="0">
                <a:solidFill>
                  <a:srgbClr val="004B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4000"/>
              </a:lnSpc>
              <a:spcBef>
                <a:spcPts val="0"/>
              </a:spcBef>
              <a:defRPr/>
            </a:pPr>
            <a:r>
              <a:rPr lang="en-US" altLang="zh-CN" sz="2800" dirty="0">
                <a:solidFill>
                  <a:srgbClr val="004B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Office: Main Building 0626</a:t>
            </a:r>
          </a:p>
          <a:p>
            <a:pPr>
              <a:lnSpc>
                <a:spcPts val="4000"/>
              </a:lnSpc>
              <a:spcBef>
                <a:spcPts val="0"/>
              </a:spcBef>
              <a:defRPr/>
            </a:pPr>
            <a:r>
              <a:rPr lang="en-US" altLang="zh-CN" sz="2800" dirty="0">
                <a:solidFill>
                  <a:srgbClr val="004B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liuduo@cqu.edu.cn</a:t>
            </a:r>
          </a:p>
        </p:txBody>
      </p:sp>
      <p:sp>
        <p:nvSpPr>
          <p:cNvPr id="8" name="矩形 7"/>
          <p:cNvSpPr/>
          <p:nvPr/>
        </p:nvSpPr>
        <p:spPr>
          <a:xfrm>
            <a:off x="3367984" y="3670717"/>
            <a:ext cx="24080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u="sng" dirty="0">
                <a:solidFill>
                  <a:srgbClr val="004B9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Pipelining</a:t>
            </a:r>
          </a:p>
        </p:txBody>
      </p:sp>
      <p:sp>
        <p:nvSpPr>
          <p:cNvPr id="9" name="矩形 8"/>
          <p:cNvSpPr/>
          <p:nvPr/>
        </p:nvSpPr>
        <p:spPr>
          <a:xfrm>
            <a:off x="6794500" y="137611"/>
            <a:ext cx="2349501" cy="584775"/>
          </a:xfrm>
          <a:prstGeom prst="rect">
            <a:avLst/>
          </a:prstGeom>
          <a:gradFill>
            <a:gsLst>
              <a:gs pos="30000">
                <a:schemeClr val="accent1">
                  <a:lumMod val="5000"/>
                  <a:lumOff val="95000"/>
                  <a:alpha val="27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  <a:gs pos="6500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B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Lecture10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4B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43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820487"/>
            <a:r>
              <a:rPr lang="en-US" altLang="zh-CN" sz="2000">
                <a:ea typeface="宋体" charset="-122"/>
              </a:rPr>
              <a:t>Reducing Pipeline Branch Penalties - II: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Predicting “Non-Taken”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2E59172-1762-44FA-98C6-029C52E0361B}"/>
                  </a:ext>
                </a:extLst>
              </p14:cNvPr>
              <p14:cNvContentPartPr/>
              <p14:nvPr/>
            </p14:nvContentPartPr>
            <p14:xfrm>
              <a:off x="5583046" y="1556363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2E59172-1762-44FA-98C6-029C52E036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4046" y="154736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44865979-318D-4958-BBA6-EF4C096D7528}"/>
              </a:ext>
            </a:extLst>
          </p:cNvPr>
          <p:cNvGrpSpPr/>
          <p:nvPr/>
        </p:nvGrpSpPr>
        <p:grpSpPr>
          <a:xfrm>
            <a:off x="457200" y="1016979"/>
            <a:ext cx="8229600" cy="5321299"/>
            <a:chOff x="533400" y="1447802"/>
            <a:chExt cx="8229600" cy="5321299"/>
          </a:xfrm>
        </p:grpSpPr>
        <p:sp>
          <p:nvSpPr>
            <p:cNvPr id="8" name="矩形 3">
              <a:extLst>
                <a:ext uri="{FF2B5EF4-FFF2-40B4-BE49-F238E27FC236}">
                  <a16:creationId xmlns:a16="http://schemas.microsoft.com/office/drawing/2014/main" id="{412F731E-310A-4E6E-89F5-460F62A1F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447802"/>
              <a:ext cx="822960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18" tIns="45709" rIns="91418" bIns="45709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latin typeface="Arial" charset="0"/>
                  <a:ea typeface="宋体" pitchFamily="2" charset="-122"/>
                </a:rPr>
                <a:t>If the branch is taken, all the fetched instruction must be turned into NOPs and it is necessary to restart the fetch at the target address. The state must be unaffected!!</a:t>
              </a:r>
              <a:endParaRPr kumimoji="1" lang="zh-CN" altLang="en-US"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9" name="Picture 1">
              <a:extLst>
                <a:ext uri="{FF2B5EF4-FFF2-40B4-BE49-F238E27FC236}">
                  <a16:creationId xmlns:a16="http://schemas.microsoft.com/office/drawing/2014/main" id="{1959DC0A-76DE-4F67-AA02-A025C8F0D9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2362201"/>
              <a:ext cx="8001000" cy="440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20552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820487"/>
            <a:r>
              <a:rPr lang="en-US" altLang="zh-CN" sz="2000">
                <a:ea typeface="宋体" charset="-122"/>
              </a:rPr>
              <a:t>Reducing Pipeline Branch Penalties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 – III: Branch Delaying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2E59172-1762-44FA-98C6-029C52E0361B}"/>
                  </a:ext>
                </a:extLst>
              </p14:cNvPr>
              <p14:cNvContentPartPr/>
              <p14:nvPr/>
            </p14:nvContentPartPr>
            <p14:xfrm>
              <a:off x="5583046" y="1556363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2E59172-1762-44FA-98C6-029C52E036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4046" y="154736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矩形 3">
            <a:extLst>
              <a:ext uri="{FF2B5EF4-FFF2-40B4-BE49-F238E27FC236}">
                <a16:creationId xmlns:a16="http://schemas.microsoft.com/office/drawing/2014/main" id="{4F9C1EEB-8CB0-4859-9053-C67FC7C00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9202"/>
            <a:ext cx="4572000" cy="507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</a:t>
            </a:r>
            <a:r>
              <a:rPr kumimoji="1" lang="en-US" altLang="zh-CN" sz="2000" dirty="0">
                <a:solidFill>
                  <a:srgbClr val="004B9D"/>
                </a:solidFill>
                <a:latin typeface="Arial" charset="0"/>
                <a:ea typeface="宋体" pitchFamily="2" charset="-122"/>
              </a:rPr>
              <a:t>The instruction 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>
                <a:solidFill>
                  <a:srgbClr val="004B9D"/>
                </a:solidFill>
                <a:latin typeface="Arial" charset="0"/>
                <a:ea typeface="宋体" pitchFamily="2" charset="-122"/>
              </a:rPr>
              <a:t>		the </a:t>
            </a:r>
            <a:r>
              <a:rPr kumimoji="1" lang="en-US" altLang="zh-CN" sz="2000" dirty="0">
                <a:solidFill>
                  <a:srgbClr val="E31212"/>
                </a:solidFill>
                <a:latin typeface="Arial" charset="0"/>
                <a:ea typeface="宋体" pitchFamily="2" charset="-122"/>
              </a:rPr>
              <a:t>delay slot </a:t>
            </a:r>
            <a:r>
              <a:rPr kumimoji="1" lang="en-US" altLang="zh-CN" sz="2000" dirty="0">
                <a:solidFill>
                  <a:srgbClr val="004B9D"/>
                </a:solidFill>
                <a:latin typeface="Arial" charset="0"/>
                <a:ea typeface="宋体" pitchFamily="2" charset="-122"/>
              </a:rPr>
              <a:t>is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>
                <a:solidFill>
                  <a:srgbClr val="004B9D"/>
                </a:solidFill>
                <a:latin typeface="Arial" charset="0"/>
                <a:ea typeface="宋体" pitchFamily="2" charset="-122"/>
              </a:rPr>
              <a:t>		executed whether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>
                <a:solidFill>
                  <a:srgbClr val="004B9D"/>
                </a:solidFill>
                <a:latin typeface="Arial" charset="0"/>
                <a:ea typeface="宋体" pitchFamily="2" charset="-122"/>
              </a:rPr>
              <a:t>		or not the branch is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>
                <a:solidFill>
                  <a:srgbClr val="004B9D"/>
                </a:solidFill>
                <a:latin typeface="Arial" charset="0"/>
                <a:ea typeface="宋体" pitchFamily="2" charset="-122"/>
              </a:rPr>
              <a:t>		taken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>
                <a:solidFill>
                  <a:srgbClr val="004B9D"/>
                </a:solidFill>
                <a:latin typeface="Arial" charset="0"/>
                <a:ea typeface="宋体" pitchFamily="2" charset="-122"/>
              </a:rPr>
              <a:t>		Scheduling problem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>
                <a:solidFill>
                  <a:srgbClr val="004B9D"/>
                </a:solidFill>
                <a:latin typeface="Arial" charset="0"/>
                <a:ea typeface="宋体" pitchFamily="2" charset="-122"/>
              </a:rPr>
              <a:t>		for the compiler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>
                <a:solidFill>
                  <a:srgbClr val="004B9D"/>
                </a:solidFill>
                <a:latin typeface="Arial" charset="0"/>
                <a:ea typeface="宋体" pitchFamily="2" charset="-122"/>
              </a:rPr>
              <a:t>		Three strategies to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>
                <a:solidFill>
                  <a:srgbClr val="004B9D"/>
                </a:solidFill>
                <a:latin typeface="Arial" charset="0"/>
                <a:ea typeface="宋体" pitchFamily="2" charset="-122"/>
              </a:rPr>
              <a:t>		fill the delay slot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a)   always best choice if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possible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b)  preferred when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branch is taken with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high probability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</a:t>
            </a:r>
            <a:r>
              <a:rPr kumimoji="1" lang="en-US" altLang="zh-CN" sz="2000" dirty="0">
                <a:solidFill>
                  <a:srgbClr val="004B9D"/>
                </a:solidFill>
                <a:latin typeface="Arial" charset="0"/>
                <a:ea typeface="宋体" pitchFamily="2" charset="-122"/>
              </a:rPr>
              <a:t>–     e.g., loop branches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c)    dual case as (b) </a:t>
            </a:r>
            <a:endParaRPr kumimoji="1" lang="zh-CN" altLang="en-US" sz="200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D7ADA0A8-852F-4BA5-A703-0F13129A0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1295400"/>
            <a:ext cx="45720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5">
            <a:extLst>
              <a:ext uri="{FF2B5EF4-FFF2-40B4-BE49-F238E27FC236}">
                <a16:creationId xmlns:a16="http://schemas.microsoft.com/office/drawing/2014/main" id="{DBAE9344-39F6-47F6-9F5A-34AA3AFCB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24452"/>
            <a:ext cx="5334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dirty="0">
                <a:solidFill>
                  <a:srgbClr val="E31212"/>
                </a:solidFill>
                <a:latin typeface="Arial" charset="0"/>
                <a:ea typeface="宋体" pitchFamily="2" charset="-122"/>
              </a:rPr>
              <a:t>Strategies (b) and (c) can be applied only if it is ok to execute the moved instruction if the prediction is wrong (i.e. the processor state is not affected)</a:t>
            </a:r>
          </a:p>
        </p:txBody>
      </p:sp>
    </p:spTree>
    <p:extLst>
      <p:ext uri="{BB962C8B-B14F-4D97-AF65-F5344CB8AC3E}">
        <p14:creationId xmlns:p14="http://schemas.microsoft.com/office/powerpoint/2010/main" val="239510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487"/>
            <a:r>
              <a:rPr lang="en-US" altLang="zh-CN" dirty="0">
                <a:ea typeface="宋体" charset="-122"/>
              </a:rPr>
              <a:t>Summary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07682" indent="-307682" defTabSz="820487">
              <a:lnSpc>
                <a:spcPts val="2400"/>
              </a:lnSpc>
            </a:pPr>
            <a:r>
              <a:rPr lang="en-US" altLang="zh-CN" sz="2000" dirty="0">
                <a:ea typeface="宋体" charset="-122"/>
              </a:rPr>
              <a:t>Three kinds of hazards conspire to make pipelining difficult.</a:t>
            </a:r>
          </a:p>
          <a:p>
            <a:pPr marL="307682" indent="-307682" defTabSz="820487">
              <a:lnSpc>
                <a:spcPts val="2400"/>
              </a:lnSpc>
              <a:buClr>
                <a:schemeClr val="tx2"/>
              </a:buClr>
            </a:pPr>
            <a:r>
              <a:rPr lang="en-US" altLang="zh-CN" sz="2000" dirty="0">
                <a:solidFill>
                  <a:srgbClr val="E31212"/>
                </a:solidFill>
                <a:ea typeface="宋体" charset="-122"/>
              </a:rPr>
              <a:t>Structural hazards </a:t>
            </a:r>
            <a:r>
              <a:rPr lang="en-US" altLang="zh-CN" sz="2000" dirty="0">
                <a:ea typeface="宋体" charset="-122"/>
              </a:rPr>
              <a:t>result from not having enough hardware available to execute multiple instructions simultaneously.</a:t>
            </a:r>
          </a:p>
          <a:p>
            <a:pPr marL="666645" lvl="1" indent="-256402" defTabSz="820487">
              <a:lnSpc>
                <a:spcPts val="2400"/>
              </a:lnSpc>
            </a:pPr>
            <a:r>
              <a:rPr lang="en-US" altLang="zh-CN" sz="1800" dirty="0">
                <a:ea typeface="宋体" charset="-122"/>
              </a:rPr>
              <a:t>These are avoided by adding more functional units (e.g., more adders or memories) or by redesigning the pipeline stages.</a:t>
            </a:r>
          </a:p>
          <a:p>
            <a:pPr marL="307682" indent="-307682" defTabSz="820487">
              <a:lnSpc>
                <a:spcPts val="2400"/>
              </a:lnSpc>
              <a:buClr>
                <a:schemeClr val="tx2"/>
              </a:buClr>
            </a:pPr>
            <a:r>
              <a:rPr lang="en-US" altLang="zh-CN" sz="2000" dirty="0">
                <a:solidFill>
                  <a:srgbClr val="E31212"/>
                </a:solidFill>
                <a:ea typeface="宋体" charset="-122"/>
              </a:rPr>
              <a:t>Data hazards </a:t>
            </a:r>
            <a:r>
              <a:rPr lang="en-US" altLang="zh-CN" sz="2000" dirty="0">
                <a:ea typeface="宋体" charset="-122"/>
              </a:rPr>
              <a:t>can occur when instructions need to access registers that haven’t been updated yet.</a:t>
            </a:r>
          </a:p>
          <a:p>
            <a:pPr marL="666645" lvl="1" indent="-256402" defTabSz="820487">
              <a:lnSpc>
                <a:spcPts val="2400"/>
              </a:lnSpc>
            </a:pPr>
            <a:r>
              <a:rPr lang="en-US" altLang="zh-CN" sz="1800" dirty="0">
                <a:ea typeface="宋体" charset="-122"/>
              </a:rPr>
              <a:t>Hazards from R-type instructions can be avoided with forwarding.</a:t>
            </a:r>
          </a:p>
          <a:p>
            <a:pPr marL="666645" lvl="1" indent="-256402" defTabSz="820487">
              <a:lnSpc>
                <a:spcPts val="2400"/>
              </a:lnSpc>
            </a:pPr>
            <a:r>
              <a:rPr lang="en-US" altLang="zh-CN" sz="1800" dirty="0">
                <a:ea typeface="宋体" charset="-122"/>
              </a:rPr>
              <a:t>Loads can result in a “true” hazard, which must stall the pipeline.</a:t>
            </a:r>
          </a:p>
          <a:p>
            <a:pPr marL="307682" indent="-307682" defTabSz="820487">
              <a:lnSpc>
                <a:spcPts val="2400"/>
              </a:lnSpc>
              <a:buClr>
                <a:schemeClr val="tx2"/>
              </a:buClr>
            </a:pPr>
            <a:r>
              <a:rPr lang="en-US" altLang="zh-CN" sz="2000" dirty="0">
                <a:solidFill>
                  <a:srgbClr val="E31212"/>
                </a:solidFill>
                <a:ea typeface="宋体" charset="-122"/>
              </a:rPr>
              <a:t>Control hazards </a:t>
            </a:r>
            <a:r>
              <a:rPr lang="en-US" altLang="zh-CN" sz="2000" dirty="0">
                <a:ea typeface="宋体" charset="-122"/>
              </a:rPr>
              <a:t>arise when the CPU cannot determine which instruction to fetch next.</a:t>
            </a:r>
          </a:p>
          <a:p>
            <a:pPr marL="666645" lvl="1" indent="-256402" defTabSz="820487">
              <a:lnSpc>
                <a:spcPts val="2400"/>
              </a:lnSpc>
            </a:pPr>
            <a:r>
              <a:rPr lang="en-US" altLang="zh-CN" sz="1800" dirty="0">
                <a:ea typeface="宋体" charset="-122"/>
              </a:rPr>
              <a:t>We can minimize delays by doing branch tests earlier in the pipeline.</a:t>
            </a:r>
          </a:p>
          <a:p>
            <a:pPr marL="666645" lvl="1" indent="-256402" defTabSz="820487">
              <a:lnSpc>
                <a:spcPts val="2400"/>
              </a:lnSpc>
            </a:pPr>
            <a:r>
              <a:rPr lang="en-US" altLang="zh-CN" sz="1800" dirty="0">
                <a:ea typeface="宋体" charset="-122"/>
              </a:rPr>
              <a:t>We can also take a chance and predict the branch direction, to make the most of a bad situation.</a:t>
            </a:r>
          </a:p>
        </p:txBody>
      </p:sp>
    </p:spTree>
    <p:extLst>
      <p:ext uri="{BB962C8B-B14F-4D97-AF65-F5344CB8AC3E}">
        <p14:creationId xmlns:p14="http://schemas.microsoft.com/office/powerpoint/2010/main" val="425982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487"/>
            <a:r>
              <a:rPr lang="en-US" altLang="zh-CN">
                <a:ea typeface="宋体" charset="-122"/>
              </a:rPr>
              <a:t>Example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8C7FEED-6F9B-409F-B927-17B9A62E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9" y="1557338"/>
            <a:ext cx="8748712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32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487"/>
            <a:r>
              <a:rPr lang="en-US" altLang="zh-CN">
                <a:ea typeface="宋体" charset="-122"/>
              </a:rPr>
              <a:t>Example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4F84B22-22D1-49AA-AA99-B5802A7E8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4050" y="1547813"/>
            <a:ext cx="48101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140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487"/>
            <a:r>
              <a:rPr lang="en-US" altLang="zh-CN">
                <a:ea typeface="宋体" charset="-122"/>
              </a:rPr>
              <a:t>Example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B5DA79-20EF-4E6A-AEBF-0DE39532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90" y="1700215"/>
            <a:ext cx="8604250" cy="219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B377FF-0398-40AC-8508-2ED17A33E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402349"/>
              </p:ext>
            </p:extLst>
          </p:nvPr>
        </p:nvGraphicFramePr>
        <p:xfrm>
          <a:off x="768698" y="4087257"/>
          <a:ext cx="7606604" cy="271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188">
                  <a:extLst>
                    <a:ext uri="{9D8B030D-6E8A-4147-A177-3AD203B41FA5}">
                      <a16:colId xmlns:a16="http://schemas.microsoft.com/office/drawing/2014/main" val="2310200693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2818785538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405590401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2414225176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1009437769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2072892450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4098122648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1957910419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458011930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112723881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3678941658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696829214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1744657715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2429979967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1832463842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1912809895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3680794126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420595185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3527855173"/>
                    </a:ext>
                  </a:extLst>
                </a:gridCol>
              </a:tblGrid>
              <a:tr h="269165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18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877935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LD R1, 0(R2)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65112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DADDI R1, R1,</a:t>
                      </a:r>
                      <a:r>
                        <a:rPr lang="en-US" altLang="zh-CN" sz="1200" baseline="0" dirty="0"/>
                        <a:t> #1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05604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SD R1, 0(R2)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102729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DADDI R2, R2, #4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DSUB R4, R3, R2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08256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BNEZ R4, Loop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205211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328818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LD R1, 0(R2)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635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86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487"/>
            <a:r>
              <a:rPr lang="en-US" altLang="zh-CN">
                <a:ea typeface="宋体" charset="-122"/>
              </a:rPr>
              <a:t>Example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D72D710-3C67-4652-B7DB-8235D8F08495}"/>
              </a:ext>
            </a:extLst>
          </p:cNvPr>
          <p:cNvGrpSpPr/>
          <p:nvPr/>
        </p:nvGrpSpPr>
        <p:grpSpPr>
          <a:xfrm>
            <a:off x="248716" y="1033707"/>
            <a:ext cx="8724900" cy="5232402"/>
            <a:chOff x="179388" y="1341438"/>
            <a:chExt cx="8724900" cy="523240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37069F7-6564-4C99-8B14-9124747228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388" y="1341438"/>
              <a:ext cx="8724900" cy="2779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7E499067-FB48-4C32-865B-8E5122697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850" y="4292602"/>
              <a:ext cx="8391525" cy="2281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33089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487"/>
            <a:r>
              <a:rPr lang="en-US" altLang="zh-CN">
                <a:ea typeface="宋体" charset="-122"/>
              </a:rPr>
              <a:t>Example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1819B94-1C8F-4171-B9BE-FB3093FAE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2" y="1412875"/>
            <a:ext cx="8609013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B377FF-0398-40AC-8508-2ED17A33E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402349"/>
              </p:ext>
            </p:extLst>
          </p:nvPr>
        </p:nvGraphicFramePr>
        <p:xfrm>
          <a:off x="768698" y="4087257"/>
          <a:ext cx="7606604" cy="271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188">
                  <a:extLst>
                    <a:ext uri="{9D8B030D-6E8A-4147-A177-3AD203B41FA5}">
                      <a16:colId xmlns:a16="http://schemas.microsoft.com/office/drawing/2014/main" val="2310200693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2818785538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405590401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2414225176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1009437769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2072892450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4098122648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1957910419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458011930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112723881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3678941658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696829214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1744657715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2429979967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1832463842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1912809895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3680794126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420595185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3527855173"/>
                    </a:ext>
                  </a:extLst>
                </a:gridCol>
              </a:tblGrid>
              <a:tr h="269165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18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877935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LD R1, 0(R2)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65112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DADDI R1, R1,</a:t>
                      </a:r>
                      <a:r>
                        <a:rPr lang="en-US" altLang="zh-CN" sz="1200" baseline="0" dirty="0"/>
                        <a:t> #1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05604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SD R1, 0(R2)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102729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DADDI R2, R2, #4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DSUB R4, R3, R2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08256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BNEZ R4, Loop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205211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328818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LD R1, 0(R2)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635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498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487"/>
            <a:r>
              <a:rPr lang="en-US" altLang="zh-CN" dirty="0">
                <a:ea typeface="宋体" charset="-122"/>
              </a:rPr>
              <a:t>Example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4216AD5-6E1D-4290-AF5C-5D210E13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412875"/>
            <a:ext cx="8561388" cy="273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6F74E573-69FA-4312-A24D-3EE46E001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2" y="4221165"/>
            <a:ext cx="844391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4084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487"/>
            <a:r>
              <a:rPr lang="en-US" altLang="zh-CN">
                <a:ea typeface="宋体" charset="-122"/>
              </a:rPr>
              <a:t>Example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AC23FF6-05E4-4456-88B5-D58339584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90" y="1557339"/>
            <a:ext cx="8461375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B377FF-0398-40AC-8508-2ED17A33E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402349"/>
              </p:ext>
            </p:extLst>
          </p:nvPr>
        </p:nvGraphicFramePr>
        <p:xfrm>
          <a:off x="768698" y="4087257"/>
          <a:ext cx="7606604" cy="271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188">
                  <a:extLst>
                    <a:ext uri="{9D8B030D-6E8A-4147-A177-3AD203B41FA5}">
                      <a16:colId xmlns:a16="http://schemas.microsoft.com/office/drawing/2014/main" val="2310200693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2818785538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405590401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2414225176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1009437769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2072892450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4098122648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1957910419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458011930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112723881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3678941658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696829214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1744657715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2429979967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1832463842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1912809895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3680794126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420595185"/>
                    </a:ext>
                  </a:extLst>
                </a:gridCol>
                <a:gridCol w="340912">
                  <a:extLst>
                    <a:ext uri="{9D8B030D-6E8A-4147-A177-3AD203B41FA5}">
                      <a16:colId xmlns:a16="http://schemas.microsoft.com/office/drawing/2014/main" val="3527855173"/>
                    </a:ext>
                  </a:extLst>
                </a:gridCol>
              </a:tblGrid>
              <a:tr h="269165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18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877935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LD R1, 0(R2)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65112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DADDI R1, R1,</a:t>
                      </a:r>
                      <a:r>
                        <a:rPr lang="en-US" altLang="zh-CN" sz="1200" baseline="0" dirty="0"/>
                        <a:t> #1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05604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SD R1, 0(R2)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102729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DADDI R2, R2, #4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DSUB R4, R3, R2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08256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BNEZ R4, Loop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205211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328818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LD R1, 0(R2)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635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0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altLang="zh-CN" dirty="0">
                <a:ea typeface="宋体" charset="-122"/>
              </a:rPr>
              <a:t>Stalling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07718" indent="-307718" defTabSz="820583"/>
            <a:r>
              <a:rPr lang="en-US" altLang="zh-CN" sz="1800" dirty="0">
                <a:ea typeface="宋体" charset="-122"/>
              </a:rPr>
              <a:t>The easiest solution is to </a:t>
            </a:r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stall</a:t>
            </a:r>
            <a:r>
              <a:rPr lang="en-US" altLang="zh-CN" sz="1800" dirty="0">
                <a:ea typeface="宋体" charset="-122"/>
              </a:rPr>
              <a:t> the pipeline.</a:t>
            </a:r>
          </a:p>
          <a:p>
            <a:pPr marL="307718" indent="-307718" defTabSz="820583"/>
            <a:r>
              <a:rPr lang="en-US" altLang="zh-CN" sz="1800" dirty="0">
                <a:ea typeface="宋体" charset="-122"/>
              </a:rPr>
              <a:t>We could delay the AND instruction by introducing a one-cycle delay into the pipeline, sometimes called a </a:t>
            </a:r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bubble</a:t>
            </a:r>
            <a:r>
              <a:rPr lang="en-US" altLang="zh-CN" sz="1800" dirty="0">
                <a:ea typeface="宋体" charset="-122"/>
              </a:rPr>
              <a:t>.</a:t>
            </a:r>
          </a:p>
          <a:p>
            <a:pPr marL="307718" indent="-307718" defTabSz="820583"/>
            <a:endParaRPr lang="en-US" altLang="zh-CN" sz="1800" dirty="0">
              <a:ea typeface="宋体" charset="-122"/>
            </a:endParaRPr>
          </a:p>
          <a:p>
            <a:pPr marL="307718" indent="-307718" defTabSz="820583"/>
            <a:endParaRPr lang="en-US" altLang="zh-CN" sz="1800" dirty="0">
              <a:ea typeface="宋体" charset="-122"/>
            </a:endParaRPr>
          </a:p>
          <a:p>
            <a:pPr marL="307718" indent="-307718" defTabSz="820583"/>
            <a:endParaRPr lang="en-US" altLang="zh-CN" sz="1800" dirty="0">
              <a:ea typeface="宋体" charset="-122"/>
            </a:endParaRPr>
          </a:p>
          <a:p>
            <a:pPr marL="307718" indent="-307718" defTabSz="820583"/>
            <a:endParaRPr lang="en-US" altLang="zh-CN" sz="1800" dirty="0">
              <a:ea typeface="宋体" charset="-122"/>
            </a:endParaRPr>
          </a:p>
          <a:p>
            <a:pPr marL="307718" indent="-307718" defTabSz="820583"/>
            <a:endParaRPr lang="en-US" altLang="zh-CN" sz="1800" dirty="0">
              <a:ea typeface="宋体" charset="-122"/>
            </a:endParaRPr>
          </a:p>
          <a:p>
            <a:pPr marL="307718" indent="-307718" defTabSz="820583"/>
            <a:endParaRPr lang="en-US" altLang="zh-CN" sz="1800" dirty="0">
              <a:ea typeface="宋体" charset="-122"/>
            </a:endParaRPr>
          </a:p>
          <a:p>
            <a:pPr marL="0" indent="0" defTabSz="820583">
              <a:buNone/>
            </a:pPr>
            <a:endParaRPr lang="en-US" altLang="zh-CN" sz="1800" dirty="0">
              <a:ea typeface="宋体" charset="-122"/>
            </a:endParaRPr>
          </a:p>
          <a:p>
            <a:pPr marL="307718" indent="-307718" defTabSz="820583"/>
            <a:r>
              <a:rPr lang="en-US" altLang="zh-CN" sz="1800" dirty="0">
                <a:ea typeface="宋体" charset="-122"/>
              </a:rPr>
              <a:t>Notice that we’re still using forwarding in cycle 5, to get data from the MEM/WB pipeline register to the ALU.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61841" y="2896721"/>
            <a:ext cx="3446899" cy="762000"/>
            <a:chOff x="1865" y="2160"/>
            <a:chExt cx="2171" cy="480"/>
          </a:xfrm>
        </p:grpSpPr>
        <p:sp>
          <p:nvSpPr>
            <p:cNvPr id="5175" name="Rectangle 5"/>
            <p:cNvSpPr>
              <a:spLocks noChangeArrowheads="1"/>
            </p:cNvSpPr>
            <p:nvPr/>
          </p:nvSpPr>
          <p:spPr bwMode="auto">
            <a:xfrm>
              <a:off x="2640" y="2160"/>
              <a:ext cx="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832" y="2208"/>
              <a:ext cx="192" cy="384"/>
              <a:chOff x="1920" y="720"/>
              <a:chExt cx="192" cy="384"/>
            </a:xfrm>
          </p:grpSpPr>
          <p:sp>
            <p:nvSpPr>
              <p:cNvPr id="5202" name="Line 7"/>
              <p:cNvSpPr>
                <a:spLocks noChangeShapeType="1"/>
              </p:cNvSpPr>
              <p:nvPr/>
            </p:nvSpPr>
            <p:spPr bwMode="auto">
              <a:xfrm>
                <a:off x="1920" y="7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3" name="Line 8"/>
              <p:cNvSpPr>
                <a:spLocks noChangeShapeType="1"/>
              </p:cNvSpPr>
              <p:nvPr/>
            </p:nvSpPr>
            <p:spPr bwMode="auto">
              <a:xfrm>
                <a:off x="1920" y="9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4" name="Line 9"/>
              <p:cNvSpPr>
                <a:spLocks noChangeShapeType="1"/>
              </p:cNvSpPr>
              <p:nvPr/>
            </p:nvSpPr>
            <p:spPr bwMode="auto">
              <a:xfrm flipV="1">
                <a:off x="1920" y="912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5" name="Line 10"/>
              <p:cNvSpPr>
                <a:spLocks noChangeShapeType="1"/>
              </p:cNvSpPr>
              <p:nvPr/>
            </p:nvSpPr>
            <p:spPr bwMode="auto">
              <a:xfrm flipH="1" flipV="1">
                <a:off x="1920" y="864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6" name="Line 11"/>
              <p:cNvSpPr>
                <a:spLocks noChangeShapeType="1"/>
              </p:cNvSpPr>
              <p:nvPr/>
            </p:nvSpPr>
            <p:spPr bwMode="auto">
              <a:xfrm flipV="1">
                <a:off x="1920" y="1008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7" name="Line 12"/>
              <p:cNvSpPr>
                <a:spLocks noChangeShapeType="1"/>
              </p:cNvSpPr>
              <p:nvPr/>
            </p:nvSpPr>
            <p:spPr bwMode="auto">
              <a:xfrm>
                <a:off x="1920" y="720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8" name="Line 13"/>
              <p:cNvSpPr>
                <a:spLocks noChangeShapeType="1"/>
              </p:cNvSpPr>
              <p:nvPr/>
            </p:nvSpPr>
            <p:spPr bwMode="auto">
              <a:xfrm>
                <a:off x="2112" y="8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77" name="Text Box 14"/>
            <p:cNvSpPr txBox="1">
              <a:spLocks noChangeArrowheads="1"/>
            </p:cNvSpPr>
            <p:nvPr/>
          </p:nvSpPr>
          <p:spPr bwMode="auto">
            <a:xfrm>
              <a:off x="3223" y="2300"/>
              <a:ext cx="322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algn="ctr" defTabSz="914608"/>
              <a:r>
                <a:rPr lang="en-US" altLang="zh-CN" sz="1000" dirty="0">
                  <a:latin typeface="Arial" charset="0"/>
                  <a:ea typeface="宋体" charset="-122"/>
                </a:rPr>
                <a:t>   DM</a:t>
              </a:r>
              <a:endParaRPr lang="en-US" altLang="zh-CN" sz="1200" dirty="0">
                <a:latin typeface="Arial" charset="0"/>
                <a:ea typeface="宋体" charset="-122"/>
              </a:endParaRPr>
            </a:p>
          </p:txBody>
        </p:sp>
        <p:sp>
          <p:nvSpPr>
            <p:cNvPr id="5178" name="Rectangle 15"/>
            <p:cNvSpPr>
              <a:spLocks noChangeArrowheads="1"/>
            </p:cNvSpPr>
            <p:nvPr/>
          </p:nvSpPr>
          <p:spPr bwMode="auto">
            <a:xfrm>
              <a:off x="2352" y="2256"/>
              <a:ext cx="1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79" name="Text Box 16"/>
            <p:cNvSpPr txBox="1">
              <a:spLocks noChangeArrowheads="1"/>
            </p:cNvSpPr>
            <p:nvPr/>
          </p:nvSpPr>
          <p:spPr bwMode="auto">
            <a:xfrm>
              <a:off x="2275" y="2300"/>
              <a:ext cx="321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algn="ctr" defTabSz="914608"/>
              <a:r>
                <a:rPr lang="en-US" altLang="zh-CN" sz="1000" dirty="0">
                  <a:latin typeface="Arial" charset="0"/>
                  <a:ea typeface="宋体" charset="-122"/>
                </a:rPr>
                <a:t>  </a:t>
              </a:r>
              <a:r>
                <a:rPr lang="en-US" altLang="zh-CN" sz="1000" dirty="0" err="1">
                  <a:latin typeface="Arial" charset="0"/>
                  <a:ea typeface="宋体" charset="-122"/>
                </a:rPr>
                <a:t>Reg</a:t>
              </a:r>
              <a:endParaRPr lang="en-US" altLang="zh-CN" sz="1200" dirty="0">
                <a:latin typeface="Arial" charset="0"/>
                <a:ea typeface="宋体" charset="-122"/>
              </a:endParaRPr>
            </a:p>
          </p:txBody>
        </p:sp>
        <p:sp>
          <p:nvSpPr>
            <p:cNvPr id="5180" name="Text Box 17"/>
            <p:cNvSpPr txBox="1">
              <a:spLocks noChangeArrowheads="1"/>
            </p:cNvSpPr>
            <p:nvPr/>
          </p:nvSpPr>
          <p:spPr bwMode="auto">
            <a:xfrm>
              <a:off x="3715" y="2300"/>
              <a:ext cx="321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algn="ctr" defTabSz="914608"/>
              <a:r>
                <a:rPr lang="en-US" altLang="zh-CN" sz="1000" dirty="0">
                  <a:latin typeface="Arial" charset="0"/>
                  <a:ea typeface="宋体" charset="-122"/>
                </a:rPr>
                <a:t>  </a:t>
              </a:r>
              <a:r>
                <a:rPr lang="en-US" altLang="zh-CN" sz="1000" dirty="0" err="1">
                  <a:latin typeface="Arial" charset="0"/>
                  <a:ea typeface="宋体" charset="-122"/>
                </a:rPr>
                <a:t>Reg</a:t>
              </a:r>
              <a:endParaRPr lang="en-US" altLang="zh-CN" sz="1200" dirty="0">
                <a:latin typeface="Arial" charset="0"/>
                <a:ea typeface="宋体" charset="-122"/>
              </a:endParaRPr>
            </a:p>
          </p:txBody>
        </p:sp>
        <p:sp>
          <p:nvSpPr>
            <p:cNvPr id="5181" name="Rectangle 18"/>
            <p:cNvSpPr>
              <a:spLocks noChangeArrowheads="1"/>
            </p:cNvSpPr>
            <p:nvPr/>
          </p:nvSpPr>
          <p:spPr bwMode="auto">
            <a:xfrm>
              <a:off x="1872" y="2256"/>
              <a:ext cx="1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82" name="Text Box 19"/>
            <p:cNvSpPr txBox="1">
              <a:spLocks noChangeArrowheads="1"/>
            </p:cNvSpPr>
            <p:nvPr/>
          </p:nvSpPr>
          <p:spPr bwMode="auto">
            <a:xfrm>
              <a:off x="1865" y="2300"/>
              <a:ext cx="219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algn="ctr" defTabSz="914608"/>
              <a:r>
                <a:rPr lang="en-US" altLang="zh-CN" sz="1000" dirty="0">
                  <a:latin typeface="Arial" charset="0"/>
                  <a:ea typeface="宋体" charset="-122"/>
                </a:rPr>
                <a:t>IM</a:t>
              </a:r>
              <a:endParaRPr lang="en-US" altLang="zh-CN" sz="1200" dirty="0">
                <a:latin typeface="Arial" charset="0"/>
                <a:ea typeface="宋体" charset="-122"/>
              </a:endParaRPr>
            </a:p>
          </p:txBody>
        </p:sp>
        <p:sp>
          <p:nvSpPr>
            <p:cNvPr id="5183" name="Rectangle 20"/>
            <p:cNvSpPr>
              <a:spLocks noChangeArrowheads="1"/>
            </p:cNvSpPr>
            <p:nvPr/>
          </p:nvSpPr>
          <p:spPr bwMode="auto">
            <a:xfrm>
              <a:off x="3120" y="2160"/>
              <a:ext cx="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84" name="Rectangle 21"/>
            <p:cNvSpPr>
              <a:spLocks noChangeArrowheads="1"/>
            </p:cNvSpPr>
            <p:nvPr/>
          </p:nvSpPr>
          <p:spPr bwMode="auto">
            <a:xfrm>
              <a:off x="2160" y="2160"/>
              <a:ext cx="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85" name="Line 22"/>
            <p:cNvSpPr>
              <a:spLocks noChangeShapeType="1"/>
            </p:cNvSpPr>
            <p:nvPr/>
          </p:nvSpPr>
          <p:spPr bwMode="auto">
            <a:xfrm>
              <a:off x="2064" y="24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6" name="Line 23"/>
            <p:cNvSpPr>
              <a:spLocks noChangeShapeType="1"/>
            </p:cNvSpPr>
            <p:nvPr/>
          </p:nvSpPr>
          <p:spPr bwMode="auto">
            <a:xfrm>
              <a:off x="2256" y="24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7" name="Line 24"/>
            <p:cNvSpPr>
              <a:spLocks noChangeShapeType="1"/>
            </p:cNvSpPr>
            <p:nvPr/>
          </p:nvSpPr>
          <p:spPr bwMode="auto">
            <a:xfrm>
              <a:off x="2544" y="230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8" name="Line 25"/>
            <p:cNvSpPr>
              <a:spLocks noChangeShapeType="1"/>
            </p:cNvSpPr>
            <p:nvPr/>
          </p:nvSpPr>
          <p:spPr bwMode="auto">
            <a:xfrm>
              <a:off x="2544" y="249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9" name="Line 26"/>
            <p:cNvSpPr>
              <a:spLocks noChangeShapeType="1"/>
            </p:cNvSpPr>
            <p:nvPr/>
          </p:nvSpPr>
          <p:spPr bwMode="auto">
            <a:xfrm>
              <a:off x="2736" y="230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0" name="Line 27"/>
            <p:cNvSpPr>
              <a:spLocks noChangeShapeType="1"/>
            </p:cNvSpPr>
            <p:nvPr/>
          </p:nvSpPr>
          <p:spPr bwMode="auto">
            <a:xfrm>
              <a:off x="2736" y="249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1" name="Line 28"/>
            <p:cNvSpPr>
              <a:spLocks noChangeShapeType="1"/>
            </p:cNvSpPr>
            <p:nvPr/>
          </p:nvSpPr>
          <p:spPr bwMode="auto">
            <a:xfrm>
              <a:off x="3024" y="24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" name="Line 29"/>
            <p:cNvSpPr>
              <a:spLocks noChangeShapeType="1"/>
            </p:cNvSpPr>
            <p:nvPr/>
          </p:nvSpPr>
          <p:spPr bwMode="auto">
            <a:xfrm>
              <a:off x="3216" y="24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3" name="Rectangle 30"/>
            <p:cNvSpPr>
              <a:spLocks noChangeArrowheads="1"/>
            </p:cNvSpPr>
            <p:nvPr/>
          </p:nvSpPr>
          <p:spPr bwMode="auto">
            <a:xfrm>
              <a:off x="3312" y="2256"/>
              <a:ext cx="1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94" name="Line 31"/>
            <p:cNvSpPr>
              <a:spLocks noChangeShapeType="1"/>
            </p:cNvSpPr>
            <p:nvPr/>
          </p:nvSpPr>
          <p:spPr bwMode="auto">
            <a:xfrm>
              <a:off x="3504" y="24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5" name="Rectangle 32"/>
            <p:cNvSpPr>
              <a:spLocks noChangeArrowheads="1"/>
            </p:cNvSpPr>
            <p:nvPr/>
          </p:nvSpPr>
          <p:spPr bwMode="auto">
            <a:xfrm>
              <a:off x="3600" y="2160"/>
              <a:ext cx="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96" name="Line 33"/>
            <p:cNvSpPr>
              <a:spLocks noChangeShapeType="1"/>
            </p:cNvSpPr>
            <p:nvPr/>
          </p:nvSpPr>
          <p:spPr bwMode="auto">
            <a:xfrm>
              <a:off x="3696" y="24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7" name="Rectangle 34"/>
            <p:cNvSpPr>
              <a:spLocks noChangeArrowheads="1"/>
            </p:cNvSpPr>
            <p:nvPr/>
          </p:nvSpPr>
          <p:spPr bwMode="auto">
            <a:xfrm>
              <a:off x="3792" y="2256"/>
              <a:ext cx="1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98" name="Line 35"/>
            <p:cNvSpPr>
              <a:spLocks noChangeShapeType="1"/>
            </p:cNvSpPr>
            <p:nvPr/>
          </p:nvSpPr>
          <p:spPr bwMode="auto">
            <a:xfrm>
              <a:off x="3264" y="240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9" name="Line 36"/>
            <p:cNvSpPr>
              <a:spLocks noChangeShapeType="1"/>
            </p:cNvSpPr>
            <p:nvPr/>
          </p:nvSpPr>
          <p:spPr bwMode="auto">
            <a:xfrm>
              <a:off x="3264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0" name="Line 37"/>
            <p:cNvSpPr>
              <a:spLocks noChangeShapeType="1"/>
            </p:cNvSpPr>
            <p:nvPr/>
          </p:nvSpPr>
          <p:spPr bwMode="auto">
            <a:xfrm>
              <a:off x="3552" y="249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1" name="Line 38"/>
            <p:cNvSpPr>
              <a:spLocks noChangeShapeType="1"/>
            </p:cNvSpPr>
            <p:nvPr/>
          </p:nvSpPr>
          <p:spPr bwMode="auto">
            <a:xfrm>
              <a:off x="3552" y="24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0" name="Rectangle 39"/>
          <p:cNvSpPr>
            <a:spLocks noChangeArrowheads="1"/>
          </p:cNvSpPr>
          <p:nvPr/>
        </p:nvSpPr>
        <p:spPr bwMode="auto">
          <a:xfrm>
            <a:off x="4954444" y="3811401"/>
            <a:ext cx="152977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31" name="Text Box 40"/>
          <p:cNvSpPr txBox="1">
            <a:spLocks noChangeArrowheads="1"/>
          </p:cNvSpPr>
          <p:nvPr/>
        </p:nvSpPr>
        <p:spPr bwMode="auto">
          <a:xfrm>
            <a:off x="6653002" y="4038481"/>
            <a:ext cx="490818" cy="24620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algn="ctr" defTabSz="914608"/>
            <a:r>
              <a:rPr lang="en-US" altLang="zh-CN" sz="1000" dirty="0">
                <a:latin typeface="Arial" charset="0"/>
                <a:ea typeface="宋体" charset="-122"/>
              </a:rPr>
              <a:t>   DM</a:t>
            </a:r>
            <a:endParaRPr lang="en-US" altLang="zh-CN" sz="1200" dirty="0">
              <a:latin typeface="Arial" charset="0"/>
              <a:ea typeface="宋体" charset="-122"/>
            </a:endParaRPr>
          </a:p>
        </p:txBody>
      </p:sp>
      <p:sp>
        <p:nvSpPr>
          <p:cNvPr id="5132" name="Rectangle 41"/>
          <p:cNvSpPr>
            <a:spLocks noChangeArrowheads="1"/>
          </p:cNvSpPr>
          <p:nvPr/>
        </p:nvSpPr>
        <p:spPr bwMode="auto">
          <a:xfrm>
            <a:off x="4496954" y="3964081"/>
            <a:ext cx="305955" cy="4566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33" name="Text Box 42"/>
          <p:cNvSpPr txBox="1">
            <a:spLocks noChangeArrowheads="1"/>
          </p:cNvSpPr>
          <p:nvPr/>
        </p:nvSpPr>
        <p:spPr bwMode="auto">
          <a:xfrm>
            <a:off x="4385122" y="4038481"/>
            <a:ext cx="489214" cy="24620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algn="ctr" defTabSz="914608"/>
            <a:r>
              <a:rPr lang="en-US" altLang="zh-CN" sz="1000" dirty="0">
                <a:latin typeface="Arial" charset="0"/>
                <a:ea typeface="宋体" charset="-122"/>
              </a:rPr>
              <a:t>  </a:t>
            </a:r>
            <a:r>
              <a:rPr lang="en-US" altLang="zh-CN" sz="1000" dirty="0" err="1">
                <a:latin typeface="Arial" charset="0"/>
                <a:ea typeface="宋体" charset="-122"/>
              </a:rPr>
              <a:t>Reg</a:t>
            </a:r>
            <a:endParaRPr lang="en-US" altLang="zh-CN" sz="1200" dirty="0">
              <a:latin typeface="Arial" charset="0"/>
              <a:ea typeface="宋体" charset="-122"/>
            </a:endParaRPr>
          </a:p>
        </p:txBody>
      </p:sp>
      <p:sp>
        <p:nvSpPr>
          <p:cNvPr id="5134" name="Text Box 43"/>
          <p:cNvSpPr txBox="1">
            <a:spLocks noChangeArrowheads="1"/>
          </p:cNvSpPr>
          <p:nvPr/>
        </p:nvSpPr>
        <p:spPr bwMode="auto">
          <a:xfrm>
            <a:off x="7433122" y="4038481"/>
            <a:ext cx="489214" cy="24620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algn="ctr" defTabSz="914608"/>
            <a:r>
              <a:rPr lang="en-US" altLang="zh-CN" sz="1000" dirty="0">
                <a:latin typeface="Arial" charset="0"/>
                <a:ea typeface="宋体" charset="-122"/>
              </a:rPr>
              <a:t>  </a:t>
            </a:r>
            <a:r>
              <a:rPr lang="en-US" altLang="zh-CN" sz="1000" dirty="0" err="1">
                <a:latin typeface="Arial" charset="0"/>
                <a:ea typeface="宋体" charset="-122"/>
              </a:rPr>
              <a:t>Reg</a:t>
            </a:r>
            <a:endParaRPr lang="en-US" altLang="zh-CN" sz="1200" dirty="0">
              <a:latin typeface="Arial" charset="0"/>
              <a:ea typeface="宋体" charset="-122"/>
            </a:endParaRPr>
          </a:p>
        </p:txBody>
      </p:sp>
      <p:sp>
        <p:nvSpPr>
          <p:cNvPr id="5135" name="Rectangle 44"/>
          <p:cNvSpPr>
            <a:spLocks noChangeArrowheads="1"/>
          </p:cNvSpPr>
          <p:nvPr/>
        </p:nvSpPr>
        <p:spPr bwMode="auto">
          <a:xfrm>
            <a:off x="3734954" y="3964081"/>
            <a:ext cx="305955" cy="4566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36" name="Text Box 45"/>
          <p:cNvSpPr txBox="1">
            <a:spLocks noChangeArrowheads="1"/>
          </p:cNvSpPr>
          <p:nvPr/>
        </p:nvSpPr>
        <p:spPr bwMode="auto">
          <a:xfrm>
            <a:off x="3734379" y="4038481"/>
            <a:ext cx="327311" cy="24620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algn="ctr" defTabSz="914608"/>
            <a:r>
              <a:rPr lang="en-US" altLang="zh-CN" sz="1000" dirty="0">
                <a:latin typeface="Arial" charset="0"/>
                <a:ea typeface="宋体" charset="-122"/>
              </a:rPr>
              <a:t>IM</a:t>
            </a:r>
            <a:endParaRPr lang="en-US" altLang="zh-CN" sz="1200" dirty="0">
              <a:latin typeface="Arial" charset="0"/>
              <a:ea typeface="宋体" charset="-122"/>
            </a:endParaRPr>
          </a:p>
        </p:txBody>
      </p:sp>
      <p:sp>
        <p:nvSpPr>
          <p:cNvPr id="5137" name="Rectangle 46"/>
          <p:cNvSpPr>
            <a:spLocks noChangeArrowheads="1"/>
          </p:cNvSpPr>
          <p:nvPr/>
        </p:nvSpPr>
        <p:spPr bwMode="auto">
          <a:xfrm>
            <a:off x="6478444" y="3811401"/>
            <a:ext cx="152977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38" name="Rectangle 47"/>
          <p:cNvSpPr>
            <a:spLocks noChangeArrowheads="1"/>
          </p:cNvSpPr>
          <p:nvPr/>
        </p:nvSpPr>
        <p:spPr bwMode="auto">
          <a:xfrm>
            <a:off x="4192444" y="3811401"/>
            <a:ext cx="152977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39" name="Line 48"/>
          <p:cNvSpPr>
            <a:spLocks noChangeShapeType="1"/>
          </p:cNvSpPr>
          <p:nvPr/>
        </p:nvSpPr>
        <p:spPr bwMode="auto">
          <a:xfrm>
            <a:off x="4040909" y="4192401"/>
            <a:ext cx="15153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40" name="Line 49"/>
          <p:cNvSpPr>
            <a:spLocks noChangeShapeType="1"/>
          </p:cNvSpPr>
          <p:nvPr/>
        </p:nvSpPr>
        <p:spPr bwMode="auto">
          <a:xfrm>
            <a:off x="4345421" y="4192401"/>
            <a:ext cx="1515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41" name="Line 50"/>
          <p:cNvSpPr>
            <a:spLocks noChangeShapeType="1"/>
          </p:cNvSpPr>
          <p:nvPr/>
        </p:nvSpPr>
        <p:spPr bwMode="auto">
          <a:xfrm>
            <a:off x="4802909" y="4039721"/>
            <a:ext cx="15153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42" name="Line 51"/>
          <p:cNvSpPr>
            <a:spLocks noChangeShapeType="1"/>
          </p:cNvSpPr>
          <p:nvPr/>
        </p:nvSpPr>
        <p:spPr bwMode="auto">
          <a:xfrm>
            <a:off x="4802909" y="4345081"/>
            <a:ext cx="15153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43" name="Line 52"/>
          <p:cNvSpPr>
            <a:spLocks noChangeShapeType="1"/>
          </p:cNvSpPr>
          <p:nvPr/>
        </p:nvSpPr>
        <p:spPr bwMode="auto">
          <a:xfrm>
            <a:off x="6631421" y="4192401"/>
            <a:ext cx="1515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44" name="Rectangle 53"/>
          <p:cNvSpPr>
            <a:spLocks noChangeArrowheads="1"/>
          </p:cNvSpPr>
          <p:nvPr/>
        </p:nvSpPr>
        <p:spPr bwMode="auto">
          <a:xfrm>
            <a:off x="6782954" y="3964081"/>
            <a:ext cx="305955" cy="4566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45" name="Line 54"/>
          <p:cNvSpPr>
            <a:spLocks noChangeShapeType="1"/>
          </p:cNvSpPr>
          <p:nvPr/>
        </p:nvSpPr>
        <p:spPr bwMode="auto">
          <a:xfrm>
            <a:off x="7088909" y="4192401"/>
            <a:ext cx="15153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46" name="Rectangle 55"/>
          <p:cNvSpPr>
            <a:spLocks noChangeArrowheads="1"/>
          </p:cNvSpPr>
          <p:nvPr/>
        </p:nvSpPr>
        <p:spPr bwMode="auto">
          <a:xfrm>
            <a:off x="7240444" y="3811401"/>
            <a:ext cx="152977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47" name="Line 56"/>
          <p:cNvSpPr>
            <a:spLocks noChangeShapeType="1"/>
          </p:cNvSpPr>
          <p:nvPr/>
        </p:nvSpPr>
        <p:spPr bwMode="auto">
          <a:xfrm>
            <a:off x="7393421" y="4192401"/>
            <a:ext cx="1515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48" name="Rectangle 57"/>
          <p:cNvSpPr>
            <a:spLocks noChangeArrowheads="1"/>
          </p:cNvSpPr>
          <p:nvPr/>
        </p:nvSpPr>
        <p:spPr bwMode="auto">
          <a:xfrm>
            <a:off x="7544954" y="3964081"/>
            <a:ext cx="305955" cy="4566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49" name="Line 58"/>
          <p:cNvSpPr>
            <a:spLocks noChangeShapeType="1"/>
          </p:cNvSpPr>
          <p:nvPr/>
        </p:nvSpPr>
        <p:spPr bwMode="auto">
          <a:xfrm>
            <a:off x="6707909" y="4192402"/>
            <a:ext cx="0" cy="3053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50" name="Line 59"/>
          <p:cNvSpPr>
            <a:spLocks noChangeShapeType="1"/>
          </p:cNvSpPr>
          <p:nvPr/>
        </p:nvSpPr>
        <p:spPr bwMode="auto">
          <a:xfrm>
            <a:off x="6707909" y="4497761"/>
            <a:ext cx="45604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51" name="Line 60"/>
          <p:cNvSpPr>
            <a:spLocks noChangeShapeType="1"/>
          </p:cNvSpPr>
          <p:nvPr/>
        </p:nvSpPr>
        <p:spPr bwMode="auto">
          <a:xfrm>
            <a:off x="7163955" y="4345081"/>
            <a:ext cx="7648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52" name="Line 61"/>
          <p:cNvSpPr>
            <a:spLocks noChangeShapeType="1"/>
          </p:cNvSpPr>
          <p:nvPr/>
        </p:nvSpPr>
        <p:spPr bwMode="auto">
          <a:xfrm>
            <a:off x="7163955" y="4345081"/>
            <a:ext cx="0" cy="1526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53" name="Text Box 62"/>
          <p:cNvSpPr txBox="1">
            <a:spLocks noChangeArrowheads="1"/>
          </p:cNvSpPr>
          <p:nvPr/>
        </p:nvSpPr>
        <p:spPr bwMode="auto">
          <a:xfrm>
            <a:off x="916421" y="3119896"/>
            <a:ext cx="1924223" cy="13942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>
              <a:tabLst>
                <a:tab pos="514289" algn="l"/>
              </a:tabLst>
            </a:pPr>
            <a:r>
              <a:rPr lang="en-US" altLang="zh-CN" dirty="0" err="1">
                <a:ea typeface="宋体" charset="-122"/>
              </a:rPr>
              <a:t>lw</a:t>
            </a: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>
                <a:solidFill>
                  <a:srgbClr val="3333FF"/>
                </a:solidFill>
                <a:ea typeface="宋体" charset="-122"/>
              </a:rPr>
              <a:t>$2</a:t>
            </a:r>
            <a:r>
              <a:rPr lang="en-US" altLang="zh-CN" dirty="0">
                <a:ea typeface="宋体" charset="-122"/>
              </a:rPr>
              <a:t>, 20($3)</a:t>
            </a:r>
          </a:p>
          <a:p>
            <a:pPr defTabSz="914608">
              <a:lnSpc>
                <a:spcPct val="370000"/>
              </a:lnSpc>
              <a:tabLst>
                <a:tab pos="514289" algn="l"/>
              </a:tabLst>
            </a:pPr>
            <a:r>
              <a:rPr lang="en-US" altLang="zh-CN" dirty="0">
                <a:ea typeface="宋体" charset="-122"/>
              </a:rPr>
              <a:t>and	$12, </a:t>
            </a:r>
            <a:r>
              <a:rPr lang="en-US" altLang="zh-CN" dirty="0">
                <a:solidFill>
                  <a:srgbClr val="3333FF"/>
                </a:solidFill>
                <a:ea typeface="宋体" charset="-122"/>
              </a:rPr>
              <a:t>$2</a:t>
            </a:r>
            <a:r>
              <a:rPr lang="en-US" altLang="zh-CN" dirty="0">
                <a:ea typeface="宋体" charset="-122"/>
              </a:rPr>
              <a:t>, $5</a:t>
            </a:r>
          </a:p>
        </p:txBody>
      </p:sp>
      <p:sp>
        <p:nvSpPr>
          <p:cNvPr id="5154" name="Line 63"/>
          <p:cNvSpPr>
            <a:spLocks noChangeShapeType="1"/>
          </p:cNvSpPr>
          <p:nvPr/>
        </p:nvSpPr>
        <p:spPr bwMode="auto">
          <a:xfrm>
            <a:off x="3506932" y="2745441"/>
            <a:ext cx="0" cy="198064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55" name="Line 64"/>
          <p:cNvSpPr>
            <a:spLocks noChangeShapeType="1"/>
          </p:cNvSpPr>
          <p:nvPr/>
        </p:nvSpPr>
        <p:spPr bwMode="auto">
          <a:xfrm>
            <a:off x="4268932" y="2745441"/>
            <a:ext cx="0" cy="198064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56" name="Line 65"/>
          <p:cNvSpPr>
            <a:spLocks noChangeShapeType="1"/>
          </p:cNvSpPr>
          <p:nvPr/>
        </p:nvSpPr>
        <p:spPr bwMode="auto">
          <a:xfrm>
            <a:off x="5030932" y="2745441"/>
            <a:ext cx="0" cy="198064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57" name="Line 66"/>
          <p:cNvSpPr>
            <a:spLocks noChangeShapeType="1"/>
          </p:cNvSpPr>
          <p:nvPr/>
        </p:nvSpPr>
        <p:spPr bwMode="auto">
          <a:xfrm>
            <a:off x="5792932" y="2745441"/>
            <a:ext cx="0" cy="198064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58" name="Line 67"/>
          <p:cNvSpPr>
            <a:spLocks noChangeShapeType="1"/>
          </p:cNvSpPr>
          <p:nvPr/>
        </p:nvSpPr>
        <p:spPr bwMode="auto">
          <a:xfrm>
            <a:off x="6554932" y="2745441"/>
            <a:ext cx="0" cy="198064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59" name="Line 68"/>
          <p:cNvSpPr>
            <a:spLocks noChangeShapeType="1"/>
          </p:cNvSpPr>
          <p:nvPr/>
        </p:nvSpPr>
        <p:spPr bwMode="auto">
          <a:xfrm>
            <a:off x="7316932" y="2745441"/>
            <a:ext cx="0" cy="198064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60" name="Line 69"/>
          <p:cNvSpPr>
            <a:spLocks noChangeShapeType="1"/>
          </p:cNvSpPr>
          <p:nvPr/>
        </p:nvSpPr>
        <p:spPr bwMode="auto">
          <a:xfrm>
            <a:off x="5792932" y="3277721"/>
            <a:ext cx="152977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61" name="Text Box 70"/>
          <p:cNvSpPr txBox="1">
            <a:spLocks noChangeArrowheads="1"/>
          </p:cNvSpPr>
          <p:nvPr/>
        </p:nvSpPr>
        <p:spPr bwMode="auto">
          <a:xfrm>
            <a:off x="2468116" y="2209370"/>
            <a:ext cx="5448905" cy="6463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algn="ctr" defTabSz="914608">
              <a:tabLst>
                <a:tab pos="514289" algn="l"/>
                <a:tab pos="1259366" algn="l"/>
                <a:tab pos="2003019" algn="l"/>
                <a:tab pos="2748097" algn="l"/>
                <a:tab pos="3545886" algn="l"/>
                <a:tab pos="4290963" algn="l"/>
                <a:tab pos="5026068" algn="l"/>
                <a:tab pos="5823857" algn="l"/>
                <a:tab pos="6513374" algn="l"/>
              </a:tabLst>
            </a:pPr>
            <a:r>
              <a:rPr lang="en-US" altLang="zh-CN" dirty="0">
                <a:ea typeface="宋体" charset="-122"/>
              </a:rPr>
              <a:t>Clock cycle</a:t>
            </a:r>
          </a:p>
          <a:p>
            <a:pPr algn="ctr" defTabSz="914608">
              <a:tabLst>
                <a:tab pos="514289" algn="l"/>
                <a:tab pos="1259366" algn="l"/>
                <a:tab pos="2003019" algn="l"/>
                <a:tab pos="2748097" algn="l"/>
                <a:tab pos="3545886" algn="l"/>
                <a:tab pos="4290963" algn="l"/>
                <a:tab pos="5026068" algn="l"/>
                <a:tab pos="5823857" algn="l"/>
                <a:tab pos="6513374" algn="l"/>
              </a:tabLst>
            </a:pPr>
            <a:r>
              <a:rPr lang="en-US" altLang="zh-CN" dirty="0">
                <a:ea typeface="宋体" charset="-122"/>
              </a:rPr>
              <a:t>	1	2	3	4	5	6	7</a:t>
            </a:r>
          </a:p>
        </p:txBody>
      </p:sp>
      <p:sp>
        <p:nvSpPr>
          <p:cNvPr id="5162" name="Rectangle 71"/>
          <p:cNvSpPr>
            <a:spLocks noChangeArrowheads="1"/>
          </p:cNvSpPr>
          <p:nvPr/>
        </p:nvSpPr>
        <p:spPr bwMode="auto">
          <a:xfrm>
            <a:off x="5716444" y="3811401"/>
            <a:ext cx="152977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6020954" y="3888442"/>
            <a:ext cx="305955" cy="609320"/>
            <a:chOff x="1920" y="720"/>
            <a:chExt cx="192" cy="384"/>
          </a:xfrm>
        </p:grpSpPr>
        <p:sp>
          <p:nvSpPr>
            <p:cNvPr id="5168" name="Line 73"/>
            <p:cNvSpPr>
              <a:spLocks noChangeShapeType="1"/>
            </p:cNvSpPr>
            <p:nvPr/>
          </p:nvSpPr>
          <p:spPr bwMode="auto">
            <a:xfrm>
              <a:off x="1920" y="7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9" name="Line 74"/>
            <p:cNvSpPr>
              <a:spLocks noChangeShapeType="1"/>
            </p:cNvSpPr>
            <p:nvPr/>
          </p:nvSpPr>
          <p:spPr bwMode="auto">
            <a:xfrm>
              <a:off x="1920" y="96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0" name="Line 75"/>
            <p:cNvSpPr>
              <a:spLocks noChangeShapeType="1"/>
            </p:cNvSpPr>
            <p:nvPr/>
          </p:nvSpPr>
          <p:spPr bwMode="auto">
            <a:xfrm flipV="1">
              <a:off x="1920" y="912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" name="Line 76"/>
            <p:cNvSpPr>
              <a:spLocks noChangeShapeType="1"/>
            </p:cNvSpPr>
            <p:nvPr/>
          </p:nvSpPr>
          <p:spPr bwMode="auto">
            <a:xfrm flipH="1" flipV="1">
              <a:off x="1920" y="864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2" name="Line 77"/>
            <p:cNvSpPr>
              <a:spLocks noChangeShapeType="1"/>
            </p:cNvSpPr>
            <p:nvPr/>
          </p:nvSpPr>
          <p:spPr bwMode="auto">
            <a:xfrm flipV="1">
              <a:off x="1920" y="1008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3" name="Line 78"/>
            <p:cNvSpPr>
              <a:spLocks noChangeShapeType="1"/>
            </p:cNvSpPr>
            <p:nvPr/>
          </p:nvSpPr>
          <p:spPr bwMode="auto">
            <a:xfrm>
              <a:off x="1920" y="720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4" name="Line 79"/>
            <p:cNvSpPr>
              <a:spLocks noChangeShapeType="1"/>
            </p:cNvSpPr>
            <p:nvPr/>
          </p:nvSpPr>
          <p:spPr bwMode="auto">
            <a:xfrm>
              <a:off x="2112" y="8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4" name="Line 80"/>
          <p:cNvSpPr>
            <a:spLocks noChangeShapeType="1"/>
          </p:cNvSpPr>
          <p:nvPr/>
        </p:nvSpPr>
        <p:spPr bwMode="auto">
          <a:xfrm>
            <a:off x="5869421" y="4039721"/>
            <a:ext cx="1515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65" name="Line 81"/>
          <p:cNvSpPr>
            <a:spLocks noChangeShapeType="1"/>
          </p:cNvSpPr>
          <p:nvPr/>
        </p:nvSpPr>
        <p:spPr bwMode="auto">
          <a:xfrm>
            <a:off x="5869421" y="4345081"/>
            <a:ext cx="1515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66" name="Line 82"/>
          <p:cNvSpPr>
            <a:spLocks noChangeShapeType="1"/>
          </p:cNvSpPr>
          <p:nvPr/>
        </p:nvSpPr>
        <p:spPr bwMode="auto">
          <a:xfrm>
            <a:off x="6326909" y="4192401"/>
            <a:ext cx="15153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graphicFrame>
        <p:nvGraphicFramePr>
          <p:cNvPr id="5122" name="Object 83"/>
          <p:cNvGraphicFramePr>
            <a:graphicFrameLocks noChangeAspect="1"/>
          </p:cNvGraphicFramePr>
          <p:nvPr/>
        </p:nvGraphicFramePr>
        <p:xfrm>
          <a:off x="5183910" y="3888442"/>
          <a:ext cx="447386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Bitmap Image" r:id="rId3" imgW="447856" imgH="523810" progId="PBrush">
                  <p:embed/>
                </p:oleObj>
              </mc:Choice>
              <mc:Fallback>
                <p:oleObj name="Bitmap Image" r:id="rId3" imgW="447856" imgH="523810" progId="PBrush">
                  <p:embed/>
                  <p:pic>
                    <p:nvPicPr>
                      <p:cNvPr id="5122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910" y="3888442"/>
                        <a:ext cx="447386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2">
                                    <a:gamma/>
                                    <a:tint val="33725"/>
                                    <a:invGamma/>
                                  </a:schemeClr>
                                </a:gs>
                                <a:gs pos="100000">
                                  <a:schemeClr val="accent2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63500" dir="8587806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7" name="Rectangle 87"/>
          <p:cNvSpPr>
            <a:spLocks noChangeArrowheads="1"/>
          </p:cNvSpPr>
          <p:nvPr/>
        </p:nvSpPr>
        <p:spPr bwMode="auto">
          <a:xfrm>
            <a:off x="633557" y="456640"/>
            <a:ext cx="165783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endParaRPr lang="zh-CN" altLang="zh-CN">
              <a:ea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147" name="Ink 8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47085" y="1413124"/>
              <a:ext cx="5148263" cy="725488"/>
            </p14:xfrm>
          </p:contentPart>
        </mc:Choice>
        <mc:Fallback xmlns="">
          <p:pic>
            <p:nvPicPr>
              <p:cNvPr id="6147" name="Ink 8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7725" y="1403763"/>
                <a:ext cx="5166983" cy="744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148" name="Ink 8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13217" y="5568203"/>
              <a:ext cx="727075" cy="22225"/>
            </p14:xfrm>
          </p:contentPart>
        </mc:Choice>
        <mc:Fallback xmlns="">
          <p:pic>
            <p:nvPicPr>
              <p:cNvPr id="6148" name="Ink 8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03859" y="5558883"/>
                <a:ext cx="745792" cy="40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149" name="Ink 9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92775" y="2355850"/>
              <a:ext cx="635000" cy="382588"/>
            </p14:xfrm>
          </p:contentPart>
        </mc:Choice>
        <mc:Fallback xmlns="">
          <p:pic>
            <p:nvPicPr>
              <p:cNvPr id="6149" name="Ink 9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83426" y="2346475"/>
                <a:ext cx="653698" cy="4013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2154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487"/>
            <a:r>
              <a:rPr lang="en-US" altLang="zh-CN" dirty="0">
                <a:ea typeface="宋体" charset="-122"/>
              </a:rPr>
              <a:t>Example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DB35456-D9F5-4D67-84B9-C04EFCA17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412877"/>
            <a:ext cx="8582025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4C445E6-C277-4620-9E36-0E43990B7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4508500"/>
            <a:ext cx="7777162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7551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DF657C43-FA4A-42F1-8065-C97804A531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97237" y="825189"/>
            <a:ext cx="5846763" cy="558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820487"/>
            <a:r>
              <a:rPr lang="en-US" altLang="zh-CN" sz="2400" b="1" dirty="0">
                <a:ea typeface="宋体" charset="-122"/>
              </a:rPr>
              <a:t>Handling  Multi-Cycle  Operations  in</a:t>
            </a:r>
            <a:br>
              <a:rPr lang="en-US" altLang="zh-CN" sz="2400" b="1" dirty="0">
                <a:ea typeface="宋体" charset="-122"/>
              </a:rPr>
            </a:br>
            <a:r>
              <a:rPr lang="en-US" altLang="zh-CN" sz="2400" b="1" dirty="0">
                <a:ea typeface="宋体" charset="-122"/>
              </a:rPr>
              <a:t>Pipelined  Implementations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BFA3B2EC-9666-4461-967E-BC9F5DBE7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1241623"/>
            <a:ext cx="4411352" cy="179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87971">
            <a:spAutoFit/>
          </a:bodyPr>
          <a:lstStyle/>
          <a:p>
            <a:pPr marL="266700" indent="-266700" defTabSz="914400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  <a:tab pos="628650" algn="l"/>
                <a:tab pos="879475" algn="l"/>
                <a:tab pos="1098550" algn="l"/>
              </a:tabLst>
            </a:pPr>
            <a:r>
              <a:rPr kumimoji="1" lang="en-US" altLang="zh-CN" sz="2400" dirty="0">
                <a:solidFill>
                  <a:srgbClr val="004B9D"/>
                </a:solidFill>
                <a:latin typeface="Arial" charset="0"/>
                <a:ea typeface="宋体" pitchFamily="2" charset="-122"/>
                <a:cs typeface="Arial" charset="0"/>
              </a:rPr>
              <a:t>•  Motivation: Impractical to require that all FP operations complete in 1 or 2 clock cycles</a:t>
            </a:r>
          </a:p>
          <a:p>
            <a:pPr marL="452438" lvl="1" indent="-180975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90488" algn="l"/>
                <a:tab pos="317500" algn="l"/>
                <a:tab pos="708025" algn="l"/>
                <a:tab pos="879475" algn="l"/>
                <a:tab pos="1098550" algn="l"/>
              </a:tabLst>
            </a:pPr>
            <a:r>
              <a:rPr kumimoji="1" lang="en-US" altLang="zh-CN" sz="19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CCT would become too large</a:t>
            </a:r>
          </a:p>
          <a:p>
            <a:pPr marL="452438" indent="-180975" defTabSz="914400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80975" algn="l"/>
                <a:tab pos="708025" algn="l"/>
                <a:tab pos="879475" algn="l"/>
                <a:tab pos="1098550" algn="l"/>
              </a:tabLst>
            </a:pPr>
            <a:r>
              <a:rPr kumimoji="1" lang="en-US" altLang="zh-CN" sz="19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it would require huge design costs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1C271DF-245A-480D-9595-4F3E0037F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4515207"/>
            <a:ext cx="7051675" cy="179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87971">
            <a:spAutoFit/>
          </a:bodyPr>
          <a:lstStyle/>
          <a:p>
            <a:pPr defTabSz="91440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708025" algn="l"/>
                <a:tab pos="879475" algn="l"/>
                <a:tab pos="1098550" algn="l"/>
              </a:tabLst>
            </a:pPr>
            <a:r>
              <a:rPr kumimoji="1" lang="en-US" altLang="zh-CN" sz="2400" dirty="0">
                <a:solidFill>
                  <a:srgbClr val="004B9D"/>
                </a:solidFill>
                <a:latin typeface="Arial" charset="0"/>
                <a:ea typeface="宋体" pitchFamily="2" charset="-122"/>
                <a:cs typeface="Arial" charset="0"/>
              </a:rPr>
              <a:t>•  For higher clock rates</a:t>
            </a:r>
          </a:p>
          <a:p>
            <a:pPr marL="271463" indent="-14288" defTabSz="914400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39738" algn="l"/>
                <a:tab pos="449263" algn="l"/>
                <a:tab pos="708025" algn="l"/>
                <a:tab pos="879475" algn="l"/>
                <a:tab pos="1098550" algn="l"/>
              </a:tabLst>
            </a:pPr>
            <a:r>
              <a:rPr kumimoji="1" lang="en-US" altLang="zh-CN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</a:t>
            </a:r>
            <a:r>
              <a:rPr kumimoji="1" lang="en-US" altLang="zh-CN" sz="19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put fewer logic levels in each pipeline stage</a:t>
            </a:r>
          </a:p>
          <a:p>
            <a:pPr defTabSz="914400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708025" algn="l"/>
                <a:tab pos="879475" algn="l"/>
                <a:tab pos="1098550" algn="l"/>
              </a:tabLst>
            </a:pPr>
            <a:r>
              <a:rPr kumimoji="1" lang="en-US" altLang="zh-CN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	</a:t>
            </a:r>
            <a:r>
              <a:rPr kumimoji="1" lang="en-US" altLang="zh-CN" sz="1700" dirty="0">
                <a:solidFill>
                  <a:srgbClr val="004B9D"/>
                </a:solidFill>
                <a:latin typeface="Arial" charset="0"/>
                <a:ea typeface="宋体" pitchFamily="2" charset="-122"/>
                <a:cs typeface="Arial" charset="0"/>
              </a:rPr>
              <a:t>•  more pipe stages for complex operations</a:t>
            </a:r>
          </a:p>
          <a:p>
            <a:pPr defTabSz="914400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708025" algn="l"/>
                <a:tab pos="879475" algn="l"/>
                <a:tab pos="1098550" algn="l"/>
              </a:tabLst>
            </a:pPr>
            <a:r>
              <a:rPr kumimoji="1" lang="en-US" altLang="zh-CN" dirty="0">
                <a:solidFill>
                  <a:srgbClr val="004B9D"/>
                </a:solidFill>
                <a:latin typeface="Arial" charset="0"/>
                <a:ea typeface="宋体" pitchFamily="2" charset="-122"/>
                <a:cs typeface="Arial" charset="0"/>
              </a:rPr>
              <a:t>				</a:t>
            </a:r>
            <a:r>
              <a:rPr kumimoji="1" lang="en-US" altLang="zh-CN" sz="1700" dirty="0">
                <a:solidFill>
                  <a:srgbClr val="004B9D"/>
                </a:solidFill>
                <a:latin typeface="Arial" charset="0"/>
                <a:ea typeface="宋体" pitchFamily="2" charset="-122"/>
                <a:cs typeface="Arial" charset="0"/>
              </a:rPr>
              <a:t>•  more pipeline registers necessary</a:t>
            </a:r>
          </a:p>
          <a:p>
            <a:pPr defTabSz="914400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708025" algn="l"/>
                <a:tab pos="879475" algn="l"/>
                <a:tab pos="1098550" algn="l"/>
              </a:tabLst>
            </a:pPr>
            <a:r>
              <a:rPr kumimoji="1" lang="en-US" altLang="zh-CN" dirty="0">
                <a:solidFill>
                  <a:srgbClr val="004B9D"/>
                </a:solidFill>
                <a:latin typeface="Arial" charset="0"/>
                <a:ea typeface="宋体" pitchFamily="2" charset="-122"/>
                <a:cs typeface="Arial" charset="0"/>
              </a:rPr>
              <a:t>				</a:t>
            </a:r>
            <a:r>
              <a:rPr kumimoji="1" lang="en-US" altLang="zh-CN" sz="1700" dirty="0">
                <a:solidFill>
                  <a:srgbClr val="004B9D"/>
                </a:solidFill>
                <a:latin typeface="Arial" charset="0"/>
                <a:ea typeface="宋体" pitchFamily="2" charset="-122"/>
                <a:cs typeface="Arial" charset="0"/>
              </a:rPr>
              <a:t>•  tradeoff lower CCT vs. higher CPI</a:t>
            </a:r>
          </a:p>
        </p:txBody>
      </p:sp>
    </p:spTree>
    <p:extLst>
      <p:ext uri="{BB962C8B-B14F-4D97-AF65-F5344CB8AC3E}">
        <p14:creationId xmlns:p14="http://schemas.microsoft.com/office/powerpoint/2010/main" val="3224425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0156A3"/>
                </a:solidFill>
              </a:rPr>
              <a:t>Latency and Initiation Interval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F7AE648-E8AD-4B89-8EFB-F2E1522A4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265" y="2556254"/>
            <a:ext cx="4659235" cy="1369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E35A49-4EFB-453F-906D-532F4975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69" y="3925707"/>
            <a:ext cx="8424862" cy="3084693"/>
          </a:xfrm>
        </p:spPr>
        <p:txBody>
          <a:bodyPr>
            <a:normAutofit/>
          </a:bodyPr>
          <a:lstStyle/>
          <a:p>
            <a:pPr eaLnBrk="1" hangingPunct="1">
              <a:lnSpc>
                <a:spcPts val="2200"/>
              </a:lnSpc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Since most operations consume their operands at the beginning of EX, the latency is usually the # of stages after EX that an instruction produces a result</a:t>
            </a:r>
          </a:p>
          <a:p>
            <a:pPr lvl="1"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E31212"/>
                </a:solidFill>
                <a:ea typeface="宋体" panose="02010600030101010101" pitchFamily="2" charset="-122"/>
              </a:rPr>
              <a:t>Integer ALU operations 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are all 0;</a:t>
            </a:r>
          </a:p>
          <a:p>
            <a:pPr lvl="1"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E31212"/>
                </a:solidFill>
                <a:ea typeface="宋体" panose="02010600030101010101" pitchFamily="2" charset="-122"/>
              </a:rPr>
              <a:t>Loads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are 1, since their results can be used after one intervening cycle. </a:t>
            </a:r>
          </a:p>
          <a:p>
            <a:pPr lvl="1"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E31212"/>
                </a:solidFill>
                <a:ea typeface="宋体" panose="02010600030101010101" pitchFamily="2" charset="-122"/>
              </a:rPr>
              <a:t>Stores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, which consume the value being stored 1 cycle later, are little different. The latency for the value being stored will be 1 cycle less.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800" dirty="0">
                <a:solidFill>
                  <a:srgbClr val="E31212"/>
                </a:solidFill>
                <a:ea typeface="宋体" panose="02010600030101010101" pitchFamily="2" charset="-122"/>
              </a:rPr>
              <a:t>Pipeline latency 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is essentially equal to 1 cycle less than the depth of the execution pipeline, which is the number of stages from the EX stage to the stage that produces the result.</a:t>
            </a:r>
            <a:endParaRPr lang="en-US" altLang="zh-CN" sz="4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28383-4F22-49C1-80DA-433C06483E2B}"/>
              </a:ext>
            </a:extLst>
          </p:cNvPr>
          <p:cNvSpPr txBox="1">
            <a:spLocks/>
          </p:cNvSpPr>
          <p:nvPr/>
        </p:nvSpPr>
        <p:spPr>
          <a:xfrm>
            <a:off x="359569" y="945511"/>
            <a:ext cx="7451742" cy="1818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zh-CN" sz="2000" dirty="0">
                <a:solidFill>
                  <a:srgbClr val="E31212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2000" dirty="0">
                <a:ea typeface="宋体" panose="02010600030101010101" pitchFamily="2" charset="-122"/>
              </a:rPr>
              <a:t> important terms of pipelined operations</a:t>
            </a:r>
          </a:p>
          <a:p>
            <a:pPr lvl="1">
              <a:lnSpc>
                <a:spcPts val="2200"/>
              </a:lnSpc>
            </a:pPr>
            <a:r>
              <a:rPr lang="en-US" altLang="zh-CN" sz="1800" dirty="0">
                <a:solidFill>
                  <a:srgbClr val="E31212"/>
                </a:solidFill>
                <a:ea typeface="宋体" panose="02010600030101010101" pitchFamily="2" charset="-122"/>
              </a:rPr>
              <a:t>Latency:</a:t>
            </a:r>
            <a:r>
              <a:rPr lang="en-US" altLang="zh-CN" sz="1800" dirty="0">
                <a:ea typeface="宋体" panose="02010600030101010101" pitchFamily="2" charset="-122"/>
              </a:rPr>
              <a:t> the number of intervening cycles between an instruction that produces a result and an instruction that uses the result.</a:t>
            </a:r>
          </a:p>
          <a:p>
            <a:pPr lvl="1">
              <a:lnSpc>
                <a:spcPts val="2200"/>
              </a:lnSpc>
            </a:pPr>
            <a:r>
              <a:rPr lang="en-US" altLang="zh-CN" sz="1800" dirty="0">
                <a:solidFill>
                  <a:srgbClr val="E31212"/>
                </a:solidFill>
                <a:ea typeface="宋体" panose="02010600030101010101" pitchFamily="2" charset="-122"/>
              </a:rPr>
              <a:t>Initiation interval: </a:t>
            </a:r>
            <a:r>
              <a:rPr lang="en-US" altLang="zh-CN" sz="1800" dirty="0">
                <a:ea typeface="宋体" panose="02010600030101010101" pitchFamily="2" charset="-122"/>
              </a:rPr>
              <a:t>The number of cycles that must elapse between issuing two operations of a given type.</a:t>
            </a:r>
          </a:p>
        </p:txBody>
      </p:sp>
    </p:spTree>
    <p:extLst>
      <p:ext uri="{BB962C8B-B14F-4D97-AF65-F5344CB8AC3E}">
        <p14:creationId xmlns:p14="http://schemas.microsoft.com/office/powerpoint/2010/main" val="3379061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0156A3"/>
                </a:solidFill>
              </a:rPr>
              <a:t>Multi-Stage” vs. “Multi-Cycle”  Operations: i.e. Pipelined Stages vs. Sequential Stages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8263C29-031D-4BCA-8298-C6C1A6098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43317"/>
              </p:ext>
            </p:extLst>
          </p:nvPr>
        </p:nvGraphicFramePr>
        <p:xfrm>
          <a:off x="669880" y="4271600"/>
          <a:ext cx="8175625" cy="2408101"/>
        </p:xfrm>
        <a:graphic>
          <a:graphicData uri="http://schemas.openxmlformats.org/drawingml/2006/table">
            <a:tbl>
              <a:tblPr/>
              <a:tblGrid>
                <a:gridCol w="2768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7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47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004B9D"/>
                          </a:solidFill>
                          <a:latin typeface="Arial" pitchFamily="34" charset="0"/>
                          <a:cs typeface="Arial" pitchFamily="34" charset="0"/>
                        </a:rPr>
                        <a:t>FunctionalUnit</a:t>
                      </a:r>
                      <a:endParaRPr lang="zh-CN" altLang="en-US" sz="1400" dirty="0">
                        <a:solidFill>
                          <a:srgbClr val="004B9D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004B9D"/>
                          </a:solidFill>
                          <a:latin typeface="Arial" pitchFamily="34" charset="0"/>
                          <a:cs typeface="Arial" pitchFamily="34" charset="0"/>
                        </a:rPr>
                        <a:t>(Additional)Latency</a:t>
                      </a:r>
                      <a:endParaRPr lang="zh-CN" altLang="en-US" sz="1400" dirty="0">
                        <a:solidFill>
                          <a:srgbClr val="004B9D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004B9D"/>
                          </a:solidFill>
                          <a:latin typeface="Arial" pitchFamily="34" charset="0"/>
                          <a:cs typeface="Arial" pitchFamily="34" charset="0"/>
                        </a:rPr>
                        <a:t>Initiation Interval</a:t>
                      </a:r>
                      <a:endParaRPr lang="zh-CN" altLang="en-US" sz="1400" dirty="0">
                        <a:solidFill>
                          <a:srgbClr val="004B9D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7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E31212"/>
                          </a:solidFill>
                          <a:latin typeface="Arial" pitchFamily="34" charset="0"/>
                          <a:cs typeface="Arial" pitchFamily="34" charset="0"/>
                        </a:rPr>
                        <a:t>IntegerALU</a:t>
                      </a:r>
                      <a:endParaRPr lang="zh-CN" altLang="en-US" sz="1400" dirty="0">
                        <a:solidFill>
                          <a:srgbClr val="E3121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7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E31212"/>
                          </a:solidFill>
                          <a:latin typeface="Arial" pitchFamily="34" charset="0"/>
                          <a:cs typeface="Arial" pitchFamily="34" charset="0"/>
                        </a:rPr>
                        <a:t>Data Memory(</a:t>
                      </a:r>
                      <a:r>
                        <a:rPr lang="en-US" altLang="zh-CN" sz="1400" dirty="0" err="1">
                          <a:solidFill>
                            <a:srgbClr val="E31212"/>
                          </a:solidFill>
                          <a:latin typeface="Arial" pitchFamily="34" charset="0"/>
                          <a:cs typeface="Arial" pitchFamily="34" charset="0"/>
                        </a:rPr>
                        <a:t>Int&amp;FP</a:t>
                      </a:r>
                      <a:r>
                        <a:rPr lang="en-US" altLang="zh-CN" sz="1400" dirty="0">
                          <a:solidFill>
                            <a:srgbClr val="E31212"/>
                          </a:solidFill>
                          <a:latin typeface="Arial" pitchFamily="34" charset="0"/>
                          <a:cs typeface="Arial" pitchFamily="34" charset="0"/>
                        </a:rPr>
                        <a:t> Loads)</a:t>
                      </a:r>
                      <a:endParaRPr lang="zh-CN" altLang="en-US" sz="1400" dirty="0">
                        <a:solidFill>
                          <a:srgbClr val="E3121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7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E31212"/>
                          </a:solidFill>
                          <a:latin typeface="Arial" pitchFamily="34" charset="0"/>
                          <a:cs typeface="Arial" pitchFamily="34" charset="0"/>
                        </a:rPr>
                        <a:t>FP Add</a:t>
                      </a:r>
                      <a:endParaRPr lang="zh-CN" altLang="en-US" sz="1400" dirty="0">
                        <a:solidFill>
                          <a:srgbClr val="E3121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7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>
                          <a:solidFill>
                            <a:srgbClr val="E31212"/>
                          </a:solidFill>
                          <a:latin typeface="Arial" pitchFamily="34" charset="0"/>
                          <a:cs typeface="Arial" pitchFamily="34" charset="0"/>
                        </a:rPr>
                        <a:t>Int&amp;FP</a:t>
                      </a:r>
                      <a:r>
                        <a:rPr lang="en-US" altLang="zh-CN" sz="1400" dirty="0">
                          <a:solidFill>
                            <a:srgbClr val="E31212"/>
                          </a:solidFill>
                          <a:latin typeface="Arial" pitchFamily="34" charset="0"/>
                          <a:cs typeface="Arial" pitchFamily="34" charset="0"/>
                        </a:rPr>
                        <a:t> Multiply</a:t>
                      </a:r>
                      <a:endParaRPr lang="zh-CN" altLang="en-US" sz="1400" dirty="0">
                        <a:solidFill>
                          <a:srgbClr val="E3121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3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>
                          <a:solidFill>
                            <a:srgbClr val="E31212"/>
                          </a:solidFill>
                          <a:latin typeface="Arial" pitchFamily="34" charset="0"/>
                          <a:cs typeface="Arial" pitchFamily="34" charset="0"/>
                        </a:rPr>
                        <a:t>Int&amp;FP</a:t>
                      </a:r>
                      <a:r>
                        <a:rPr lang="en-US" altLang="zh-CN" sz="1400" dirty="0">
                          <a:solidFill>
                            <a:srgbClr val="E31212"/>
                          </a:solidFill>
                          <a:latin typeface="Arial" pitchFamily="34" charset="0"/>
                          <a:cs typeface="Arial" pitchFamily="34" charset="0"/>
                        </a:rPr>
                        <a:t> Divide (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SEQUENTIAL!</a:t>
                      </a:r>
                      <a:r>
                        <a:rPr lang="en-US" altLang="zh-CN" sz="1400" dirty="0">
                          <a:solidFill>
                            <a:srgbClr val="E31212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1400" dirty="0">
                        <a:solidFill>
                          <a:srgbClr val="E3121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4165" marR="174165" marT="86417" marB="8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3">
            <a:extLst>
              <a:ext uri="{FF2B5EF4-FFF2-40B4-BE49-F238E27FC236}">
                <a16:creationId xmlns:a16="http://schemas.microsoft.com/office/drawing/2014/main" id="{2C654A05-EF53-4D0D-9C9B-777A32ED4A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2898"/>
          <a:stretch>
            <a:fillRect/>
          </a:stretch>
        </p:blipFill>
        <p:spPr bwMode="auto">
          <a:xfrm>
            <a:off x="1946786" y="1137632"/>
            <a:ext cx="5631061" cy="289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165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0156A3"/>
                </a:solidFill>
              </a:rPr>
              <a:t>A pipeline supporting multiple outstanding FP operations.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1073A9-7132-4DC1-8AA9-0592DAE74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16" y="907145"/>
            <a:ext cx="9036050" cy="1427494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ts val="1800"/>
              </a:lnSpc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ea typeface="+mn-ea"/>
              </a:rPr>
              <a:t>The </a:t>
            </a:r>
            <a:r>
              <a:rPr lang="en-US" sz="2400" dirty="0">
                <a:ea typeface="+mn-ea"/>
              </a:rPr>
              <a:t>FP multiplier </a:t>
            </a:r>
            <a:r>
              <a:rPr lang="en-US" sz="2400" dirty="0">
                <a:solidFill>
                  <a:schemeClr val="tx1"/>
                </a:solidFill>
                <a:ea typeface="+mn-ea"/>
              </a:rPr>
              <a:t>and adder are pipelined and have a depth of 7 and 4 stages. </a:t>
            </a:r>
          </a:p>
          <a:p>
            <a:pPr eaLnBrk="1" fontAlgn="auto" hangingPunct="1">
              <a:lnSpc>
                <a:spcPts val="1800"/>
              </a:lnSpc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ea typeface="+mn-ea"/>
              </a:rPr>
              <a:t>The </a:t>
            </a:r>
            <a:r>
              <a:rPr lang="en-US" sz="2400" dirty="0">
                <a:ea typeface="+mn-ea"/>
              </a:rPr>
              <a:t>FP divider </a:t>
            </a:r>
            <a:r>
              <a:rPr lang="en-US" sz="2400" dirty="0">
                <a:solidFill>
                  <a:schemeClr val="tx1"/>
                </a:solidFill>
                <a:ea typeface="+mn-ea"/>
              </a:rPr>
              <a:t>is not pipelined, but requires 24 cycles to complete. </a:t>
            </a:r>
          </a:p>
          <a:p>
            <a:pPr eaLnBrk="1" fontAlgn="auto" hangingPunct="1">
              <a:lnSpc>
                <a:spcPts val="1800"/>
              </a:lnSpc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ea typeface="+mn-ea"/>
              </a:rPr>
              <a:t>For example, the 4</a:t>
            </a:r>
            <a:r>
              <a:rPr lang="en-US" sz="2400" baseline="30000" dirty="0">
                <a:solidFill>
                  <a:schemeClr val="tx1"/>
                </a:solidFill>
                <a:ea typeface="+mn-ea"/>
              </a:rPr>
              <a:t>th</a:t>
            </a:r>
            <a:r>
              <a:rPr lang="en-US" sz="2400" dirty="0">
                <a:solidFill>
                  <a:schemeClr val="tx1"/>
                </a:solidFill>
                <a:ea typeface="+mn-ea"/>
              </a:rPr>
              <a:t> instruction after an FP add can use its result without being stalled. Similarly, 7</a:t>
            </a:r>
            <a:r>
              <a:rPr lang="en-US" sz="2400" baseline="30000" dirty="0">
                <a:solidFill>
                  <a:schemeClr val="tx1"/>
                </a:solidFill>
                <a:ea typeface="+mn-ea"/>
              </a:rPr>
              <a:t>th</a:t>
            </a:r>
            <a:r>
              <a:rPr lang="en-US" sz="2400" dirty="0">
                <a:solidFill>
                  <a:schemeClr val="tx1"/>
                </a:solidFill>
                <a:ea typeface="+mn-ea"/>
              </a:rPr>
              <a:t> after an FP multiplier can use its result without being stalled.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88BB1DB-0DB2-436F-A481-86ED78C514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2898"/>
          <a:stretch>
            <a:fillRect/>
          </a:stretch>
        </p:blipFill>
        <p:spPr bwMode="auto">
          <a:xfrm>
            <a:off x="2170049" y="2255136"/>
            <a:ext cx="5230123" cy="269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B29F4E4C-D6B1-45F9-8AB4-5B8BC24AE278}"/>
              </a:ext>
            </a:extLst>
          </p:cNvPr>
          <p:cNvGrpSpPr/>
          <p:nvPr/>
        </p:nvGrpSpPr>
        <p:grpSpPr>
          <a:xfrm>
            <a:off x="569478" y="4449947"/>
            <a:ext cx="8431263" cy="2287290"/>
            <a:chOff x="715441" y="4449650"/>
            <a:chExt cx="8431263" cy="2287290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B86FAE9D-DEC0-4E9F-A83F-9AB9B16FA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266" y="5241812"/>
              <a:ext cx="8067675" cy="1146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3DECCD6-D072-4902-8563-E6B11899DDD4}"/>
                </a:ext>
              </a:extLst>
            </p:cNvPr>
            <p:cNvSpPr/>
            <p:nvPr/>
          </p:nvSpPr>
          <p:spPr>
            <a:xfrm>
              <a:off x="3164954" y="5287850"/>
              <a:ext cx="360362" cy="2889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400">
                <a:solidFill>
                  <a:prstClr val="white"/>
                </a:solidFill>
              </a:endParaRPr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0BD135A-39D6-46FE-83E9-1BD164991E6D}"/>
                </a:ext>
              </a:extLst>
            </p:cNvPr>
            <p:cNvSpPr/>
            <p:nvPr/>
          </p:nvSpPr>
          <p:spPr>
            <a:xfrm>
              <a:off x="3807891" y="5533912"/>
              <a:ext cx="360363" cy="2889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49C36514-E2B7-4138-94EB-43C91B084B22}"/>
                </a:ext>
              </a:extLst>
            </p:cNvPr>
            <p:cNvSpPr/>
            <p:nvPr/>
          </p:nvSpPr>
          <p:spPr>
            <a:xfrm>
              <a:off x="4468291" y="5822837"/>
              <a:ext cx="360363" cy="28733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A80DDBEA-83A2-475D-A39C-F1D218DC09EB}"/>
                </a:ext>
              </a:extLst>
            </p:cNvPr>
            <p:cNvSpPr/>
            <p:nvPr/>
          </p:nvSpPr>
          <p:spPr>
            <a:xfrm>
              <a:off x="5111229" y="6083187"/>
              <a:ext cx="358775" cy="2889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7D36FD82-1DAD-448A-87BD-B2CF4D031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441" y="6275275"/>
              <a:ext cx="248016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7613">
                <a:defRPr/>
              </a:pPr>
              <a:r>
                <a:rPr kumimoji="0"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are needed</a:t>
              </a:r>
            </a:p>
          </p:txBody>
        </p:sp>
        <p:cxnSp>
          <p:nvCxnSpPr>
            <p:cNvPr id="15" name="Straight Arrow Connector 11">
              <a:extLst>
                <a:ext uri="{FF2B5EF4-FFF2-40B4-BE49-F238E27FC236}">
                  <a16:creationId xmlns:a16="http://schemas.microsoft.com/office/drawing/2014/main" id="{1357D4C9-2C6E-4068-AC25-DE804D7512FC}"/>
                </a:ext>
              </a:extLst>
            </p:cNvPr>
            <p:cNvCxnSpPr>
              <a:stCxn id="14" idx="3"/>
              <a:endCxn id="10" idx="3"/>
            </p:cNvCxnSpPr>
            <p:nvPr/>
          </p:nvCxnSpPr>
          <p:spPr>
            <a:xfrm flipV="1">
              <a:off x="3195607" y="5534463"/>
              <a:ext cx="22121" cy="971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7">
              <a:extLst>
                <a:ext uri="{FF2B5EF4-FFF2-40B4-BE49-F238E27FC236}">
                  <a16:creationId xmlns:a16="http://schemas.microsoft.com/office/drawing/2014/main" id="{2D988896-743D-49B0-8C8B-11BDF03C9D0A}"/>
                </a:ext>
              </a:extLst>
            </p:cNvPr>
            <p:cNvCxnSpPr>
              <a:stCxn id="14" idx="3"/>
              <a:endCxn id="12" idx="2"/>
            </p:cNvCxnSpPr>
            <p:nvPr/>
          </p:nvCxnSpPr>
          <p:spPr>
            <a:xfrm flipV="1">
              <a:off x="3195607" y="5966506"/>
              <a:ext cx="1272684" cy="539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20">
              <a:extLst>
                <a:ext uri="{FF2B5EF4-FFF2-40B4-BE49-F238E27FC236}">
                  <a16:creationId xmlns:a16="http://schemas.microsoft.com/office/drawing/2014/main" id="{97A67AF7-660A-4A51-AC02-D1260C27373A}"/>
                </a:ext>
              </a:extLst>
            </p:cNvPr>
            <p:cNvCxnSpPr>
              <a:stCxn id="14" idx="3"/>
              <a:endCxn id="13" idx="2"/>
            </p:cNvCxnSpPr>
            <p:nvPr/>
          </p:nvCxnSpPr>
          <p:spPr>
            <a:xfrm flipV="1">
              <a:off x="3195607" y="6227650"/>
              <a:ext cx="1915622" cy="27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48">
              <a:extLst>
                <a:ext uri="{FF2B5EF4-FFF2-40B4-BE49-F238E27FC236}">
                  <a16:creationId xmlns:a16="http://schemas.microsoft.com/office/drawing/2014/main" id="{26D9897E-1F2F-4BED-ACAF-FF5081DD9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7916" y="4449650"/>
              <a:ext cx="25987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7613">
                <a:defRPr/>
              </a:pPr>
              <a:r>
                <a:rPr kumimoji="0"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 are ready</a:t>
              </a:r>
            </a:p>
          </p:txBody>
        </p:sp>
        <p:cxnSp>
          <p:nvCxnSpPr>
            <p:cNvPr id="19" name="Straight Arrow Connector 49">
              <a:extLst>
                <a:ext uri="{FF2B5EF4-FFF2-40B4-BE49-F238E27FC236}">
                  <a16:creationId xmlns:a16="http://schemas.microsoft.com/office/drawing/2014/main" id="{9E892196-16FE-41ED-8D38-EF7F493D82F9}"/>
                </a:ext>
              </a:extLst>
            </p:cNvPr>
            <p:cNvCxnSpPr>
              <a:stCxn id="18" idx="2"/>
            </p:cNvCxnSpPr>
            <p:nvPr/>
          </p:nvCxnSpPr>
          <p:spPr>
            <a:xfrm flipH="1">
              <a:off x="7568680" y="4911315"/>
              <a:ext cx="278630" cy="352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65">
              <a:extLst>
                <a:ext uri="{FF2B5EF4-FFF2-40B4-BE49-F238E27FC236}">
                  <a16:creationId xmlns:a16="http://schemas.microsoft.com/office/drawing/2014/main" id="{D0100476-607D-40B9-9097-E894CADA2511}"/>
                </a:ext>
              </a:extLst>
            </p:cNvPr>
            <p:cNvCxnSpPr>
              <a:stCxn id="18" idx="2"/>
            </p:cNvCxnSpPr>
            <p:nvPr/>
          </p:nvCxnSpPr>
          <p:spPr>
            <a:xfrm flipH="1">
              <a:off x="5419204" y="4911315"/>
              <a:ext cx="2428106" cy="892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7456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0156A3"/>
                </a:solidFill>
              </a:rPr>
              <a:t>Hazards  due  to  Multiple  Outstanding Operations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104282E-2220-4687-9A8D-B1278315201C}"/>
              </a:ext>
            </a:extLst>
          </p:cNvPr>
          <p:cNvGrpSpPr/>
          <p:nvPr/>
        </p:nvGrpSpPr>
        <p:grpSpPr>
          <a:xfrm>
            <a:off x="273246" y="911307"/>
            <a:ext cx="6817058" cy="1356352"/>
            <a:chOff x="248716" y="992733"/>
            <a:chExt cx="6817058" cy="1356352"/>
          </a:xfrm>
        </p:grpSpPr>
        <p:sp>
          <p:nvSpPr>
            <p:cNvPr id="23" name="TextBox 1">
              <a:extLst>
                <a:ext uri="{FF2B5EF4-FFF2-40B4-BE49-F238E27FC236}">
                  <a16:creationId xmlns:a16="http://schemas.microsoft.com/office/drawing/2014/main" id="{F148909E-ACA4-4196-90CA-ADD184A98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16" y="992733"/>
              <a:ext cx="2622513" cy="454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879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075"/>
                </a:lnSpc>
              </a:pPr>
              <a:r>
                <a:rPr lang="en-US" altLang="zh-CN" sz="2300" dirty="0">
                  <a:solidFill>
                    <a:srgbClr val="004B9D"/>
                  </a:solidFill>
                  <a:cs typeface="Arial" panose="020B0604020202020204" pitchFamily="34" charset="0"/>
                </a:rPr>
                <a:t>• Structural Hazards</a:t>
              </a:r>
            </a:p>
          </p:txBody>
        </p:sp>
        <p:sp>
          <p:nvSpPr>
            <p:cNvPr id="24" name="TextBox 1">
              <a:extLst>
                <a:ext uri="{FF2B5EF4-FFF2-40B4-BE49-F238E27FC236}">
                  <a16:creationId xmlns:a16="http://schemas.microsoft.com/office/drawing/2014/main" id="{854861B4-75B4-4262-B613-25DD6C431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601" y="1350148"/>
              <a:ext cx="4671151" cy="38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879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975" indent="-180975" eaLnBrk="1" hangingPunct="1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sequential</a:t>
              </a:r>
              <a:r>
                <a:rPr lang="en-US" altLang="zh-CN" sz="1900" dirty="0">
                  <a:cs typeface="Arial" panose="020B0604020202020204" pitchFamily="34" charset="0"/>
                </a:rPr>
                <a:t> </a:t>
              </a: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(non-pipelined)</a:t>
              </a:r>
              <a:r>
                <a:rPr lang="en-US" altLang="zh-CN" sz="1900" dirty="0">
                  <a:cs typeface="Arial" panose="020B0604020202020204" pitchFamily="34" charset="0"/>
                </a:rPr>
                <a:t> </a:t>
              </a: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function</a:t>
              </a:r>
              <a:r>
                <a:rPr lang="en-US" altLang="zh-CN" sz="1900" dirty="0">
                  <a:cs typeface="Arial" panose="020B0604020202020204" pitchFamily="34" charset="0"/>
                </a:rPr>
                <a:t> </a:t>
              </a: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units</a:t>
              </a:r>
            </a:p>
          </p:txBody>
        </p:sp>
        <p:sp>
          <p:nvSpPr>
            <p:cNvPr id="25" name="TextBox 1">
              <a:extLst>
                <a:ext uri="{FF2B5EF4-FFF2-40B4-BE49-F238E27FC236}">
                  <a16:creationId xmlns:a16="http://schemas.microsoft.com/office/drawing/2014/main" id="{84808CD4-8965-400F-BB2D-46091ACF4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7414" y="1673171"/>
              <a:ext cx="4789773" cy="359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879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313"/>
                </a:lnSpc>
              </a:pPr>
              <a:r>
                <a:rPr lang="en-US" altLang="zh-CN" sz="1700" dirty="0">
                  <a:solidFill>
                    <a:srgbClr val="004B9D"/>
                  </a:solidFill>
                  <a:cs typeface="Arial" panose="020B0604020202020204" pitchFamily="34" charset="0"/>
                </a:rPr>
                <a:t>•   e.g., two “close” DIV operations require stalling</a:t>
              </a:r>
            </a:p>
          </p:txBody>
        </p:sp>
        <p:sp>
          <p:nvSpPr>
            <p:cNvPr id="26" name="TextBox 1">
              <a:extLst>
                <a:ext uri="{FF2B5EF4-FFF2-40B4-BE49-F238E27FC236}">
                  <a16:creationId xmlns:a16="http://schemas.microsoft.com/office/drawing/2014/main" id="{CDB034B6-E80C-43BE-BFD4-6AE771F8C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601" y="1964332"/>
              <a:ext cx="6391173" cy="38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879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975" indent="-180975" eaLnBrk="1" hangingPunct="1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number</a:t>
              </a:r>
              <a:r>
                <a:rPr lang="en-US" altLang="zh-CN" sz="1900" dirty="0">
                  <a:cs typeface="Arial" panose="020B0604020202020204" pitchFamily="34" charset="0"/>
                </a:rPr>
                <a:t> </a:t>
              </a: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of</a:t>
              </a:r>
              <a:r>
                <a:rPr lang="en-US" altLang="zh-CN" sz="1900" dirty="0">
                  <a:cs typeface="Arial" panose="020B0604020202020204" pitchFamily="34" charset="0"/>
                </a:rPr>
                <a:t> </a:t>
              </a: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register</a:t>
              </a:r>
              <a:r>
                <a:rPr lang="en-US" altLang="zh-CN" sz="1900" dirty="0">
                  <a:cs typeface="Arial" panose="020B0604020202020204" pitchFamily="34" charset="0"/>
                </a:rPr>
                <a:t> </a:t>
              </a: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writes</a:t>
              </a:r>
              <a:r>
                <a:rPr lang="en-US" altLang="zh-CN" sz="1900" dirty="0">
                  <a:cs typeface="Arial" panose="020B0604020202020204" pitchFamily="34" charset="0"/>
                </a:rPr>
                <a:t> </a:t>
              </a: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per</a:t>
              </a:r>
              <a:r>
                <a:rPr lang="en-US" altLang="zh-CN" sz="1900" dirty="0">
                  <a:cs typeface="Arial" panose="020B0604020202020204" pitchFamily="34" charset="0"/>
                </a:rPr>
                <a:t> </a:t>
              </a: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cycle</a:t>
              </a:r>
              <a:r>
                <a:rPr lang="en-US" altLang="zh-CN" sz="1900" dirty="0">
                  <a:cs typeface="Arial" panose="020B0604020202020204" pitchFamily="34" charset="0"/>
                </a:rPr>
                <a:t> </a:t>
              </a: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may</a:t>
              </a:r>
              <a:r>
                <a:rPr lang="en-US" altLang="zh-CN" sz="1900" dirty="0">
                  <a:cs typeface="Arial" panose="020B0604020202020204" pitchFamily="34" charset="0"/>
                </a:rPr>
                <a:t> </a:t>
              </a: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be</a:t>
              </a:r>
              <a:r>
                <a:rPr lang="en-US" altLang="zh-CN" sz="1900" dirty="0">
                  <a:cs typeface="Arial" panose="020B0604020202020204" pitchFamily="34" charset="0"/>
                </a:rPr>
                <a:t> </a:t>
              </a: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larger</a:t>
              </a:r>
              <a:r>
                <a:rPr lang="en-US" altLang="zh-CN" sz="1900" dirty="0">
                  <a:cs typeface="Arial" panose="020B0604020202020204" pitchFamily="34" charset="0"/>
                </a:rPr>
                <a:t> </a:t>
              </a: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than</a:t>
              </a:r>
              <a:r>
                <a:rPr lang="en-US" altLang="zh-CN" sz="1900" dirty="0">
                  <a:cs typeface="Arial" panose="020B0604020202020204" pitchFamily="34" charset="0"/>
                </a:rPr>
                <a:t> </a:t>
              </a: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EC69E4C-06FD-47F1-9BF1-485FDDA66AFA}"/>
              </a:ext>
            </a:extLst>
          </p:cNvPr>
          <p:cNvGrpSpPr/>
          <p:nvPr/>
        </p:nvGrpSpPr>
        <p:grpSpPr>
          <a:xfrm>
            <a:off x="260981" y="2501743"/>
            <a:ext cx="7614443" cy="1316024"/>
            <a:chOff x="248716" y="2438945"/>
            <a:chExt cx="7614443" cy="1316024"/>
          </a:xfrm>
        </p:grpSpPr>
        <p:sp>
          <p:nvSpPr>
            <p:cNvPr id="27" name="TextBox 1">
              <a:extLst>
                <a:ext uri="{FF2B5EF4-FFF2-40B4-BE49-F238E27FC236}">
                  <a16:creationId xmlns:a16="http://schemas.microsoft.com/office/drawing/2014/main" id="{586BB57E-1DF8-4519-A2A1-F12259E67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16" y="2438945"/>
              <a:ext cx="4918269" cy="454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879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075"/>
                </a:lnSpc>
              </a:pPr>
              <a:r>
                <a:rPr lang="en-US" altLang="zh-CN" sz="2300" dirty="0">
                  <a:solidFill>
                    <a:srgbClr val="004B9D"/>
                  </a:solidFill>
                  <a:cs typeface="Arial" panose="020B0604020202020204" pitchFamily="34" charset="0"/>
                </a:rPr>
                <a:t>• More Frequent RAW Data Hazards</a:t>
              </a:r>
            </a:p>
          </p:txBody>
        </p:sp>
        <p:sp>
          <p:nvSpPr>
            <p:cNvPr id="28" name="TextBox 1">
              <a:extLst>
                <a:ext uri="{FF2B5EF4-FFF2-40B4-BE49-F238E27FC236}">
                  <a16:creationId xmlns:a16="http://schemas.microsoft.com/office/drawing/2014/main" id="{D824E183-D222-40FC-B2BD-4DB0681C1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5334" y="2808035"/>
              <a:ext cx="6727825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87979">
              <a:spAutoFit/>
            </a:bodyPr>
            <a:lstStyle>
              <a:lvl1pPr eaLnBrk="0" hangingPunct="0">
                <a:tabLst>
                  <a:tab pos="2190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2190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2190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2190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2190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190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190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190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190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313"/>
                </a:lnSpc>
              </a:pPr>
              <a:r>
                <a:rPr lang="en-US" altLang="zh-CN" sz="1700" dirty="0">
                  <a:solidFill>
                    <a:srgbClr val="004B9D"/>
                  </a:solidFill>
                  <a:cs typeface="Arial" panose="020B0604020202020204" pitchFamily="34" charset="0"/>
                </a:rPr>
                <a:t>•   “instruction </a:t>
              </a:r>
              <a:r>
                <a:rPr lang="en-US" altLang="zh-CN" sz="1700" dirty="0">
                  <a:solidFill>
                    <a:srgbClr val="E31212"/>
                  </a:solidFill>
                  <a:cs typeface="Arial" panose="020B0604020202020204" pitchFamily="34" charset="0"/>
                </a:rPr>
                <a:t>y</a:t>
              </a:r>
              <a:r>
                <a:rPr lang="en-US" altLang="zh-CN" sz="1700" dirty="0">
                  <a:solidFill>
                    <a:srgbClr val="004B9D"/>
                  </a:solidFill>
                  <a:cs typeface="Arial" panose="020B0604020202020204" pitchFamily="34" charset="0"/>
                </a:rPr>
                <a:t> (which </a:t>
              </a:r>
              <a:r>
                <a:rPr lang="en-US" altLang="zh-CN" sz="1700" u="sng" dirty="0">
                  <a:solidFill>
                    <a:srgbClr val="004B9D"/>
                  </a:solidFill>
                  <a:cs typeface="Arial" panose="020B0604020202020204" pitchFamily="34" charset="0"/>
                </a:rPr>
                <a:t>follows</a:t>
              </a:r>
              <a:r>
                <a:rPr lang="en-US" altLang="zh-CN" sz="1700" dirty="0">
                  <a:solidFill>
                    <a:srgbClr val="004B9D"/>
                  </a:solidFill>
                  <a:cs typeface="Arial" panose="020B0604020202020204" pitchFamily="34" charset="0"/>
                </a:rPr>
                <a:t> instruction </a:t>
              </a:r>
              <a:r>
                <a:rPr lang="en-US" altLang="zh-CN" sz="1700" dirty="0">
                  <a:solidFill>
                    <a:srgbClr val="E31212"/>
                  </a:solidFill>
                  <a:cs typeface="Arial" panose="020B0604020202020204" pitchFamily="34" charset="0"/>
                </a:rPr>
                <a:t>x</a:t>
              </a:r>
              <a:r>
                <a:rPr lang="en-US" altLang="zh-CN" sz="1700" dirty="0">
                  <a:solidFill>
                    <a:srgbClr val="004B9D"/>
                  </a:solidFill>
                  <a:cs typeface="Arial" panose="020B0604020202020204" pitchFamily="34" charset="0"/>
                </a:rPr>
                <a:t> in the program order) tries</a:t>
              </a:r>
            </a:p>
            <a:p>
              <a:pPr eaLnBrk="1" hangingPunct="1">
                <a:lnSpc>
                  <a:spcPts val="1925"/>
                </a:lnSpc>
              </a:pPr>
              <a:r>
                <a:rPr lang="en-US" altLang="zh-CN" dirty="0">
                  <a:solidFill>
                    <a:srgbClr val="004B9D"/>
                  </a:solidFill>
                  <a:cs typeface="Arial" panose="020B0604020202020204" pitchFamily="34" charset="0"/>
                </a:rPr>
                <a:t>	</a:t>
              </a:r>
              <a:r>
                <a:rPr lang="en-US" altLang="zh-CN" sz="1700" dirty="0">
                  <a:solidFill>
                    <a:srgbClr val="004B9D"/>
                  </a:solidFill>
                  <a:cs typeface="Arial" panose="020B0604020202020204" pitchFamily="34" charset="0"/>
                </a:rPr>
                <a:t>to read a source register before </a:t>
              </a:r>
              <a:r>
                <a:rPr lang="en-US" altLang="zh-CN" sz="1700" dirty="0">
                  <a:solidFill>
                    <a:srgbClr val="E31212"/>
                  </a:solidFill>
                  <a:cs typeface="Arial" panose="020B0604020202020204" pitchFamily="34" charset="0"/>
                </a:rPr>
                <a:t>x</a:t>
              </a:r>
              <a:r>
                <a:rPr lang="en-US" altLang="zh-CN" sz="1700" dirty="0">
                  <a:solidFill>
                    <a:srgbClr val="004B9D"/>
                  </a:solidFill>
                  <a:cs typeface="Arial" panose="020B0604020202020204" pitchFamily="34" charset="0"/>
                </a:rPr>
                <a:t> writes it”</a:t>
              </a:r>
            </a:p>
          </p:txBody>
        </p:sp>
        <p:sp>
          <p:nvSpPr>
            <p:cNvPr id="29" name="TextBox 1">
              <a:extLst>
                <a:ext uri="{FF2B5EF4-FFF2-40B4-BE49-F238E27FC236}">
                  <a16:creationId xmlns:a16="http://schemas.microsoft.com/office/drawing/2014/main" id="{D8550218-AC68-43A0-8D75-D30EFCC65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31" y="3370216"/>
              <a:ext cx="5551200" cy="38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879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975" indent="-180975" eaLnBrk="1" hangingPunct="1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longer</a:t>
              </a:r>
              <a:r>
                <a:rPr lang="en-US" altLang="zh-CN" sz="1900" dirty="0">
                  <a:cs typeface="Arial" panose="020B0604020202020204" pitchFamily="34" charset="0"/>
                </a:rPr>
                <a:t> </a:t>
              </a: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latency</a:t>
              </a:r>
              <a:r>
                <a:rPr lang="en-US" altLang="zh-CN" sz="1900" dirty="0">
                  <a:cs typeface="Arial" panose="020B0604020202020204" pitchFamily="34" charset="0"/>
                </a:rPr>
                <a:t> </a:t>
              </a: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of</a:t>
              </a:r>
              <a:r>
                <a:rPr lang="en-US" altLang="zh-CN" sz="1900" dirty="0">
                  <a:cs typeface="Arial" panose="020B0604020202020204" pitchFamily="34" charset="0"/>
                </a:rPr>
                <a:t> </a:t>
              </a: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operations</a:t>
              </a:r>
              <a:r>
                <a:rPr lang="en-US" altLang="zh-CN" sz="1900" dirty="0">
                  <a:cs typeface="Arial" panose="020B0604020202020204" pitchFamily="34" charset="0"/>
                </a:rPr>
                <a:t> </a:t>
              </a: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produce</a:t>
              </a:r>
              <a:r>
                <a:rPr lang="en-US" altLang="zh-CN" sz="1900" dirty="0">
                  <a:cs typeface="Arial" panose="020B0604020202020204" pitchFamily="34" charset="0"/>
                </a:rPr>
                <a:t> </a:t>
              </a: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more</a:t>
              </a:r>
              <a:r>
                <a:rPr lang="en-US" altLang="zh-CN" sz="1900" dirty="0">
                  <a:cs typeface="Arial" panose="020B0604020202020204" pitchFamily="34" charset="0"/>
                </a:rPr>
                <a:t> </a:t>
              </a: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stalls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7B403B5-90D4-4366-9849-C0C6B2713880}"/>
              </a:ext>
            </a:extLst>
          </p:cNvPr>
          <p:cNvGrpSpPr/>
          <p:nvPr/>
        </p:nvGrpSpPr>
        <p:grpSpPr>
          <a:xfrm>
            <a:off x="260981" y="5949223"/>
            <a:ext cx="5051592" cy="752237"/>
            <a:chOff x="260981" y="5786118"/>
            <a:chExt cx="5051592" cy="752237"/>
          </a:xfrm>
        </p:grpSpPr>
        <p:sp>
          <p:nvSpPr>
            <p:cNvPr id="34" name="TextBox 1">
              <a:extLst>
                <a:ext uri="{FF2B5EF4-FFF2-40B4-BE49-F238E27FC236}">
                  <a16:creationId xmlns:a16="http://schemas.microsoft.com/office/drawing/2014/main" id="{4EABC548-8A40-4161-9CB9-626B66A11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981" y="5786118"/>
              <a:ext cx="3579506" cy="383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87979">
              <a:spAutoFit/>
            </a:bodyPr>
            <a:lstStyle>
              <a:lvl1pPr eaLnBrk="0" hangingPunct="0">
                <a:tabLst>
                  <a:tab pos="8794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8794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8794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8794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8794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794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794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794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794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313"/>
                </a:lnSpc>
              </a:pPr>
              <a:r>
                <a:rPr lang="en-US" altLang="zh-CN" sz="2300" dirty="0">
                  <a:solidFill>
                    <a:srgbClr val="004B9D"/>
                  </a:solidFill>
                  <a:cs typeface="Arial" panose="020B0604020202020204" pitchFamily="34" charset="0"/>
                </a:rPr>
                <a:t>•</a:t>
              </a:r>
              <a:r>
                <a:rPr lang="en-US" altLang="zh-CN" sz="2500" dirty="0">
                  <a:solidFill>
                    <a:srgbClr val="004B9D"/>
                  </a:solidFill>
                  <a:cs typeface="Arial" panose="020B0604020202020204" pitchFamily="34" charset="0"/>
                </a:rPr>
                <a:t> Out-of-order completion</a:t>
              </a:r>
            </a:p>
          </p:txBody>
        </p:sp>
        <p:sp>
          <p:nvSpPr>
            <p:cNvPr id="35" name="TextBox 1">
              <a:extLst>
                <a:ext uri="{FF2B5EF4-FFF2-40B4-BE49-F238E27FC236}">
                  <a16:creationId xmlns:a16="http://schemas.microsoft.com/office/drawing/2014/main" id="{5369B0EB-7717-4DD8-ACEC-E3B8ED1EB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31" y="6153602"/>
              <a:ext cx="4613442" cy="38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879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975" indent="-180975" eaLnBrk="1" hangingPunct="1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makes</a:t>
              </a:r>
              <a:r>
                <a:rPr lang="en-US" altLang="zh-CN" sz="1900" dirty="0">
                  <a:cs typeface="Arial" panose="020B0604020202020204" pitchFamily="34" charset="0"/>
                </a:rPr>
                <a:t> </a:t>
              </a: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exception</a:t>
              </a:r>
              <a:r>
                <a:rPr lang="en-US" altLang="zh-CN" sz="1900" dirty="0">
                  <a:cs typeface="Arial" panose="020B0604020202020204" pitchFamily="34" charset="0"/>
                </a:rPr>
                <a:t> </a:t>
              </a: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handling</a:t>
              </a:r>
              <a:r>
                <a:rPr lang="en-US" altLang="zh-CN" sz="1900" dirty="0">
                  <a:cs typeface="Arial" panose="020B0604020202020204" pitchFamily="34" charset="0"/>
                </a:rPr>
                <a:t> </a:t>
              </a: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more</a:t>
              </a:r>
              <a:r>
                <a:rPr lang="en-US" altLang="zh-CN" sz="1900" dirty="0">
                  <a:cs typeface="Arial" panose="020B0604020202020204" pitchFamily="34" charset="0"/>
                </a:rPr>
                <a:t> </a:t>
              </a: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complex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2CC6697-6225-42ED-A4ED-3FAD377A700B}"/>
              </a:ext>
            </a:extLst>
          </p:cNvPr>
          <p:cNvGrpSpPr/>
          <p:nvPr/>
        </p:nvGrpSpPr>
        <p:grpSpPr>
          <a:xfrm>
            <a:off x="260981" y="4050424"/>
            <a:ext cx="7426154" cy="1690964"/>
            <a:chOff x="248716" y="3814537"/>
            <a:chExt cx="7426154" cy="1690964"/>
          </a:xfrm>
        </p:grpSpPr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FDDFCB2A-5826-418F-A25B-7D8B40694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16" y="3814537"/>
              <a:ext cx="4811445" cy="454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879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075"/>
                </a:lnSpc>
              </a:pPr>
              <a:r>
                <a:rPr lang="en-US" altLang="zh-CN" sz="2300" dirty="0">
                  <a:solidFill>
                    <a:srgbClr val="8D0000"/>
                  </a:solidFill>
                  <a:cs typeface="Arial" panose="020B0604020202020204" pitchFamily="34" charset="0"/>
                </a:rPr>
                <a:t>•</a:t>
              </a:r>
              <a:r>
                <a:rPr lang="en-US" altLang="zh-CN" sz="2300" dirty="0">
                  <a:cs typeface="Arial" panose="020B0604020202020204" pitchFamily="34" charset="0"/>
                </a:rPr>
                <a:t> </a:t>
              </a:r>
              <a:r>
                <a:rPr lang="en-US" altLang="zh-CN" sz="2300" dirty="0">
                  <a:solidFill>
                    <a:srgbClr val="8D0000"/>
                  </a:solidFill>
                  <a:cs typeface="Arial" panose="020B0604020202020204" pitchFamily="34" charset="0"/>
                </a:rPr>
                <a:t>Two</a:t>
              </a:r>
              <a:r>
                <a:rPr lang="en-US" altLang="zh-CN" sz="2300" dirty="0">
                  <a:cs typeface="Arial" panose="020B0604020202020204" pitchFamily="34" charset="0"/>
                </a:rPr>
                <a:t> </a:t>
              </a:r>
              <a:r>
                <a:rPr lang="en-US" altLang="zh-CN" sz="2300" dirty="0">
                  <a:solidFill>
                    <a:srgbClr val="8D0000"/>
                  </a:solidFill>
                  <a:cs typeface="Arial" panose="020B0604020202020204" pitchFamily="34" charset="0"/>
                </a:rPr>
                <a:t>New</a:t>
              </a:r>
              <a:r>
                <a:rPr lang="en-US" altLang="zh-CN" sz="2300" dirty="0">
                  <a:cs typeface="Arial" panose="020B0604020202020204" pitchFamily="34" charset="0"/>
                </a:rPr>
                <a:t> </a:t>
              </a:r>
              <a:r>
                <a:rPr lang="en-US" altLang="zh-CN" sz="2300" dirty="0">
                  <a:solidFill>
                    <a:srgbClr val="8D0000"/>
                  </a:solidFill>
                  <a:cs typeface="Arial" panose="020B0604020202020204" pitchFamily="34" charset="0"/>
                </a:rPr>
                <a:t>Classes</a:t>
              </a:r>
              <a:r>
                <a:rPr lang="en-US" altLang="zh-CN" sz="2300" dirty="0">
                  <a:cs typeface="Arial" panose="020B0604020202020204" pitchFamily="34" charset="0"/>
                </a:rPr>
                <a:t> </a:t>
              </a:r>
              <a:r>
                <a:rPr lang="en-US" altLang="zh-CN" sz="2300" dirty="0">
                  <a:solidFill>
                    <a:srgbClr val="8D0000"/>
                  </a:solidFill>
                  <a:cs typeface="Arial" panose="020B0604020202020204" pitchFamily="34" charset="0"/>
                </a:rPr>
                <a:t>of</a:t>
              </a:r>
              <a:r>
                <a:rPr lang="en-US" altLang="zh-CN" sz="2300" dirty="0">
                  <a:cs typeface="Arial" panose="020B0604020202020204" pitchFamily="34" charset="0"/>
                </a:rPr>
                <a:t> </a:t>
              </a:r>
              <a:r>
                <a:rPr lang="en-US" altLang="zh-CN" sz="2300" dirty="0">
                  <a:solidFill>
                    <a:srgbClr val="8D0000"/>
                  </a:solidFill>
                  <a:cs typeface="Arial" panose="020B0604020202020204" pitchFamily="34" charset="0"/>
                </a:rPr>
                <a:t>Data</a:t>
              </a:r>
              <a:r>
                <a:rPr lang="en-US" altLang="zh-CN" sz="2300" dirty="0">
                  <a:cs typeface="Arial" panose="020B0604020202020204" pitchFamily="34" charset="0"/>
                </a:rPr>
                <a:t> </a:t>
              </a:r>
              <a:r>
                <a:rPr lang="en-US" altLang="zh-CN" sz="2300" dirty="0">
                  <a:solidFill>
                    <a:srgbClr val="8D0000"/>
                  </a:solidFill>
                  <a:cs typeface="Arial" panose="020B0604020202020204" pitchFamily="34" charset="0"/>
                </a:rPr>
                <a:t>Hazards</a:t>
              </a:r>
            </a:p>
          </p:txBody>
        </p:sp>
        <p:sp>
          <p:nvSpPr>
            <p:cNvPr id="31" name="TextBox 1">
              <a:extLst>
                <a:ext uri="{FF2B5EF4-FFF2-40B4-BE49-F238E27FC236}">
                  <a16:creationId xmlns:a16="http://schemas.microsoft.com/office/drawing/2014/main" id="{01197244-8BBE-40DB-8D69-2D732A94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866" y="4212909"/>
              <a:ext cx="785023" cy="38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879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975" indent="-180975" eaLnBrk="1" hangingPunct="1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WAW</a:t>
              </a:r>
            </a:p>
          </p:txBody>
        </p:sp>
        <p:sp>
          <p:nvSpPr>
            <p:cNvPr id="32" name="TextBox 1">
              <a:extLst>
                <a:ext uri="{FF2B5EF4-FFF2-40B4-BE49-F238E27FC236}">
                  <a16:creationId xmlns:a16="http://schemas.microsoft.com/office/drawing/2014/main" id="{1D4DB574-AE64-4E22-8E2B-AE1DC1351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6603" y="4506551"/>
              <a:ext cx="6548267" cy="359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879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313"/>
                </a:lnSpc>
              </a:pPr>
              <a:r>
                <a:rPr lang="en-US" altLang="zh-CN" sz="1700">
                  <a:solidFill>
                    <a:srgbClr val="004B9D"/>
                  </a:solidFill>
                  <a:cs typeface="Arial" panose="020B0604020202020204" pitchFamily="34" charset="0"/>
                </a:rPr>
                <a:t>•   “instruction </a:t>
              </a:r>
              <a:r>
                <a:rPr lang="en-US" altLang="zh-CN" sz="1700">
                  <a:solidFill>
                    <a:srgbClr val="E31212"/>
                  </a:solidFill>
                  <a:cs typeface="Arial" panose="020B0604020202020204" pitchFamily="34" charset="0"/>
                </a:rPr>
                <a:t>y</a:t>
              </a:r>
              <a:r>
                <a:rPr lang="en-US" altLang="zh-CN" sz="1700">
                  <a:solidFill>
                    <a:srgbClr val="004B9D"/>
                  </a:solidFill>
                  <a:cs typeface="Arial" panose="020B0604020202020204" pitchFamily="34" charset="0"/>
                </a:rPr>
                <a:t> tries to write a destination register before </a:t>
              </a:r>
              <a:r>
                <a:rPr lang="en-US" altLang="zh-CN" sz="1700">
                  <a:solidFill>
                    <a:srgbClr val="E31212"/>
                  </a:solidFill>
                  <a:cs typeface="Arial" panose="020B0604020202020204" pitchFamily="34" charset="0"/>
                </a:rPr>
                <a:t>x</a:t>
              </a:r>
              <a:r>
                <a:rPr lang="en-US" altLang="zh-CN" sz="1700">
                  <a:solidFill>
                    <a:srgbClr val="004B9D"/>
                  </a:solidFill>
                  <a:cs typeface="Arial" panose="020B0604020202020204" pitchFamily="34" charset="0"/>
                </a:rPr>
                <a:t> writes it”</a:t>
              </a:r>
            </a:p>
          </p:txBody>
        </p:sp>
        <p:sp>
          <p:nvSpPr>
            <p:cNvPr id="33" name="TextBox 1">
              <a:extLst>
                <a:ext uri="{FF2B5EF4-FFF2-40B4-BE49-F238E27FC236}">
                  <a16:creationId xmlns:a16="http://schemas.microsoft.com/office/drawing/2014/main" id="{883B58EF-CD67-40ED-B78B-9EBFB9B47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866" y="4809061"/>
              <a:ext cx="741165" cy="38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879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975" indent="-180975" eaLnBrk="1" hangingPunct="1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zh-CN" sz="1900" dirty="0">
                  <a:solidFill>
                    <a:srgbClr val="000000"/>
                  </a:solidFill>
                  <a:cs typeface="Arial" panose="020B0604020202020204" pitchFamily="34" charset="0"/>
                </a:rPr>
                <a:t>WAR</a:t>
              </a:r>
            </a:p>
          </p:txBody>
        </p:sp>
        <p:sp>
          <p:nvSpPr>
            <p:cNvPr id="17" name="TextBox 1">
              <a:extLst>
                <a:ext uri="{FF2B5EF4-FFF2-40B4-BE49-F238E27FC236}">
                  <a16:creationId xmlns:a16="http://schemas.microsoft.com/office/drawing/2014/main" id="{C73C9921-9FC7-438D-8F87-FE70C4095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981" y="5142870"/>
              <a:ext cx="7413889" cy="362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87979">
              <a:spAutoFit/>
            </a:bodyPr>
            <a:lstStyle>
              <a:lvl1pPr eaLnBrk="0" hangingPunct="0">
                <a:tabLst>
                  <a:tab pos="8794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8794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8794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8794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8794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794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794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794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79475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313"/>
                </a:lnSpc>
              </a:pPr>
              <a:r>
                <a:rPr lang="en-US" altLang="zh-CN">
                  <a:solidFill>
                    <a:srgbClr val="004B9D"/>
                  </a:solidFill>
                  <a:cs typeface="Arial" panose="020B0604020202020204" pitchFamily="34" charset="0"/>
                </a:rPr>
                <a:t>	</a:t>
              </a:r>
              <a:r>
                <a:rPr lang="en-US" altLang="zh-CN" sz="1700">
                  <a:solidFill>
                    <a:srgbClr val="004B9D"/>
                  </a:solidFill>
                  <a:cs typeface="Arial" panose="020B0604020202020204" pitchFamily="34" charset="0"/>
                </a:rPr>
                <a:t>•   “instruction </a:t>
              </a:r>
              <a:r>
                <a:rPr lang="en-US" altLang="zh-CN" sz="1700">
                  <a:solidFill>
                    <a:srgbClr val="E31212"/>
                  </a:solidFill>
                  <a:cs typeface="Arial" panose="020B0604020202020204" pitchFamily="34" charset="0"/>
                </a:rPr>
                <a:t>y</a:t>
              </a:r>
              <a:r>
                <a:rPr lang="en-US" altLang="zh-CN" sz="1700">
                  <a:solidFill>
                    <a:srgbClr val="004B9D"/>
                  </a:solidFill>
                  <a:cs typeface="Arial" panose="020B0604020202020204" pitchFamily="34" charset="0"/>
                </a:rPr>
                <a:t> tries to write a destination register before </a:t>
              </a:r>
              <a:r>
                <a:rPr lang="en-US" altLang="zh-CN" sz="1700">
                  <a:solidFill>
                    <a:srgbClr val="E31212"/>
                  </a:solidFill>
                  <a:cs typeface="Arial" panose="020B0604020202020204" pitchFamily="34" charset="0"/>
                </a:rPr>
                <a:t>x</a:t>
              </a:r>
              <a:r>
                <a:rPr lang="en-US" altLang="zh-CN" sz="1700">
                  <a:solidFill>
                    <a:srgbClr val="004B9D"/>
                  </a:solidFill>
                  <a:cs typeface="Arial" panose="020B0604020202020204" pitchFamily="34" charset="0"/>
                </a:rPr>
                <a:t> reads it”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855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0156A3"/>
                </a:solidFill>
              </a:rPr>
              <a:t>Hazards due to Multiple Outstanding </a:t>
            </a:r>
            <a:br>
              <a:rPr lang="en-US" altLang="zh-CN" sz="2400" b="1" dirty="0">
                <a:solidFill>
                  <a:srgbClr val="0156A3"/>
                </a:solidFill>
              </a:rPr>
            </a:br>
            <a:r>
              <a:rPr lang="en-US" altLang="zh-CN" sz="2400" b="1" dirty="0">
                <a:solidFill>
                  <a:srgbClr val="0156A3"/>
                </a:solidFill>
              </a:rPr>
              <a:t>Operations –  Example of  WAW  Hazard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2F878EB-8ED6-4EDA-81F4-582F5DFCF4B6}"/>
              </a:ext>
            </a:extLst>
          </p:cNvPr>
          <p:cNvGrpSpPr/>
          <p:nvPr/>
        </p:nvGrpSpPr>
        <p:grpSpPr>
          <a:xfrm>
            <a:off x="248716" y="1062440"/>
            <a:ext cx="6893752" cy="762270"/>
            <a:chOff x="248716" y="973183"/>
            <a:chExt cx="6893752" cy="762270"/>
          </a:xfrm>
        </p:grpSpPr>
        <p:sp>
          <p:nvSpPr>
            <p:cNvPr id="17" name="TextBox 1">
              <a:extLst>
                <a:ext uri="{FF2B5EF4-FFF2-40B4-BE49-F238E27FC236}">
                  <a16:creationId xmlns:a16="http://schemas.microsoft.com/office/drawing/2014/main" id="{48AA9A36-A35C-42F3-BD63-B89E1DC56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16" y="973183"/>
              <a:ext cx="915828" cy="443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86767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975" indent="-180975" eaLnBrk="1" hangingPunct="1">
                <a:lnSpc>
                  <a:spcPts val="3038"/>
                </a:lnSpc>
                <a:buFont typeface="Arial" panose="020B0604020202020204" pitchFamily="34" charset="0"/>
                <a:buChar char="•"/>
              </a:pPr>
              <a:r>
                <a:rPr lang="en-US" altLang="zh-CN" sz="2300" dirty="0">
                  <a:cs typeface="Arial" panose="020B0604020202020204" pitchFamily="34" charset="0"/>
                </a:rPr>
                <a:t>WAW</a:t>
              </a:r>
            </a:p>
          </p:txBody>
        </p:sp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949C787C-1D56-4CBD-BFF0-275098470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201" y="1376995"/>
              <a:ext cx="6548267" cy="358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86767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75"/>
                </a:lnSpc>
              </a:pPr>
              <a:r>
                <a:rPr lang="en-US" altLang="zh-CN" sz="1700" dirty="0">
                  <a:solidFill>
                    <a:srgbClr val="004B9D"/>
                  </a:solidFill>
                  <a:cs typeface="Arial" panose="020B0604020202020204" pitchFamily="34" charset="0"/>
                </a:rPr>
                <a:t>•  “instruction </a:t>
              </a:r>
              <a:r>
                <a:rPr lang="en-US" altLang="zh-CN" sz="1700" dirty="0">
                  <a:solidFill>
                    <a:srgbClr val="E31212"/>
                  </a:solidFill>
                  <a:cs typeface="Arial" panose="020B0604020202020204" pitchFamily="34" charset="0"/>
                </a:rPr>
                <a:t>y </a:t>
              </a:r>
              <a:r>
                <a:rPr lang="en-US" altLang="zh-CN" sz="1700" dirty="0">
                  <a:solidFill>
                    <a:srgbClr val="004B9D"/>
                  </a:solidFill>
                  <a:cs typeface="Arial" panose="020B0604020202020204" pitchFamily="34" charset="0"/>
                </a:rPr>
                <a:t>tries to write a destination register before </a:t>
              </a:r>
              <a:r>
                <a:rPr lang="en-US" altLang="zh-CN" sz="1700" dirty="0">
                  <a:solidFill>
                    <a:srgbClr val="E31212"/>
                  </a:solidFill>
                  <a:cs typeface="Arial" panose="020B0604020202020204" pitchFamily="34" charset="0"/>
                </a:rPr>
                <a:t>x</a:t>
              </a:r>
              <a:r>
                <a:rPr lang="en-US" altLang="zh-CN" sz="1700" dirty="0">
                  <a:solidFill>
                    <a:srgbClr val="004B9D"/>
                  </a:solidFill>
                  <a:cs typeface="Arial" panose="020B0604020202020204" pitchFamily="34" charset="0"/>
                </a:rPr>
                <a:t> writes it”</a:t>
              </a:r>
            </a:p>
          </p:txBody>
        </p:sp>
      </p:grpSp>
      <p:sp>
        <p:nvSpPr>
          <p:cNvPr id="19" name="TextBox 1">
            <a:extLst>
              <a:ext uri="{FF2B5EF4-FFF2-40B4-BE49-F238E27FC236}">
                <a16:creationId xmlns:a16="http://schemas.microsoft.com/office/drawing/2014/main" id="{D03B97AD-2F00-41FA-80AB-277EF3DD7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16" y="1810763"/>
            <a:ext cx="8895284" cy="81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6767">
            <a:spAutoFit/>
          </a:bodyPr>
          <a:lstStyle>
            <a:lvl1pPr eaLnBrk="0" hangingPunct="0">
              <a:tabLst>
                <a:tab pos="3127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127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127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127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127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27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27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27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273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80975" indent="-180975" eaLnBrk="1" hangingPunct="1">
              <a:lnSpc>
                <a:spcPts val="3038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cs typeface="Arial" panose="020B0604020202020204" pitchFamily="34" charset="0"/>
              </a:rPr>
              <a:t>One may wonder how can WAW hazards occur since it may </a:t>
            </a:r>
            <a:r>
              <a:rPr lang="en-US" altLang="zh-CN" sz="1400" dirty="0">
                <a:cs typeface="Arial" panose="020B0604020202020204" pitchFamily="34" charset="0"/>
              </a:rPr>
              <a:t>	</a:t>
            </a:r>
            <a:r>
              <a:rPr lang="en-US" altLang="zh-CN" dirty="0">
                <a:cs typeface="Arial" panose="020B0604020202020204" pitchFamily="34" charset="0"/>
              </a:rPr>
              <a:t>seem that a compiler 	would never generate two writes to the same register without </a:t>
            </a:r>
            <a:r>
              <a:rPr lang="en-US" altLang="zh-CN" dirty="0" err="1">
                <a:cs typeface="Arial" panose="020B0604020202020204" pitchFamily="34" charset="0"/>
              </a:rPr>
              <a:t>anintervening</a:t>
            </a:r>
            <a:r>
              <a:rPr lang="en-US" altLang="zh-CN" dirty="0">
                <a:cs typeface="Arial" panose="020B0604020202020204" pitchFamily="34" charset="0"/>
              </a:rPr>
              <a:t> read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ACE514E-8EBC-49C1-A092-572C0A06E35B}"/>
              </a:ext>
            </a:extLst>
          </p:cNvPr>
          <p:cNvGrpSpPr/>
          <p:nvPr/>
        </p:nvGrpSpPr>
        <p:grpSpPr>
          <a:xfrm>
            <a:off x="248716" y="2733755"/>
            <a:ext cx="5410200" cy="1463433"/>
            <a:chOff x="349522" y="2958207"/>
            <a:chExt cx="5410200" cy="1463433"/>
          </a:xfrm>
        </p:grpSpPr>
        <p:sp>
          <p:nvSpPr>
            <p:cNvPr id="20" name="TextBox 1">
              <a:extLst>
                <a:ext uri="{FF2B5EF4-FFF2-40B4-BE49-F238E27FC236}">
                  <a16:creationId xmlns:a16="http://schemas.microsoft.com/office/drawing/2014/main" id="{12AF8C99-FC58-44AE-B33B-91928FE0E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522" y="2958207"/>
              <a:ext cx="5410200" cy="472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86767">
              <a:spAutoFit/>
            </a:bodyPr>
            <a:lstStyle>
              <a:lvl1pPr eaLnBrk="0" hangingPunct="0">
                <a:tabLst>
                  <a:tab pos="5084763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084763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084763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084763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084763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084763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084763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084763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084763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975" indent="-180975" eaLnBrk="1" hangingPunct="1">
                <a:lnSpc>
                  <a:spcPts val="3038"/>
                </a:lnSpc>
                <a:buFont typeface="Arial" panose="020B0604020202020204" pitchFamily="34" charset="0"/>
                <a:buChar char="•"/>
              </a:pPr>
              <a:r>
                <a:rPr lang="en-US" altLang="zh-CN" sz="2300" dirty="0">
                  <a:cs typeface="Arial" panose="020B0604020202020204" pitchFamily="34" charset="0"/>
                </a:rPr>
                <a:t>However such sequences do </a:t>
              </a:r>
              <a:r>
                <a:rPr lang="en-US" altLang="zh-CN" sz="2300" dirty="0" smtClean="0">
                  <a:cs typeface="Arial" panose="020B0604020202020204" pitchFamily="34" charset="0"/>
                </a:rPr>
                <a:t>occur</a:t>
              </a:r>
              <a:r>
                <a:rPr lang="en-US" altLang="zh-CN" sz="1900" b="1" dirty="0" smtClean="0">
                  <a:cs typeface="Arial" panose="020B0604020202020204" pitchFamily="34" charset="0"/>
                </a:rPr>
                <a:t>,</a:t>
              </a:r>
              <a:endParaRPr lang="en-US" altLang="zh-CN" sz="1900" b="1" dirty="0">
                <a:cs typeface="Arial" panose="020B0604020202020204" pitchFamily="34" charset="0"/>
              </a:endParaRPr>
            </a:p>
          </p:txBody>
        </p:sp>
        <p:sp>
          <p:nvSpPr>
            <p:cNvPr id="22" name="TextBox 1">
              <a:extLst>
                <a:ext uri="{FF2B5EF4-FFF2-40B4-BE49-F238E27FC236}">
                  <a16:creationId xmlns:a16="http://schemas.microsoft.com/office/drawing/2014/main" id="{6A3C333C-BF44-430F-87A3-1BA647CB1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007" y="3399796"/>
              <a:ext cx="4705940" cy="102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86767">
              <a:spAutoFit/>
            </a:bodyPr>
            <a:lstStyle>
              <a:lvl1pPr eaLnBrk="0" hangingPunct="0">
                <a:tabLst>
                  <a:tab pos="265113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265113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265113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265113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265113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5113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5113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5113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5113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975" indent="-180975" eaLnBrk="1" hangingPunct="1">
                <a:lnSpc>
                  <a:spcPts val="2463"/>
                </a:lnSpc>
                <a:buFont typeface="Arial" panose="020B0604020202020204" pitchFamily="34" charset="0"/>
                <a:buChar char="•"/>
                <a:tabLst>
                  <a:tab pos="180975" algn="l"/>
                </a:tabLst>
              </a:pPr>
              <a:r>
                <a:rPr lang="en-US" altLang="zh-CN" dirty="0">
                  <a:solidFill>
                    <a:srgbClr val="000000"/>
                  </a:solidFill>
                  <a:cs typeface="Arial" panose="020B0604020202020204" pitchFamily="34" charset="0"/>
                </a:rPr>
                <a:t>e.g.,</a:t>
              </a:r>
              <a:r>
                <a:rPr lang="en-US" altLang="zh-CN" dirty="0"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cs typeface="Arial" panose="020B0604020202020204" pitchFamily="34" charset="0"/>
                </a:rPr>
                <a:t>a</a:t>
              </a:r>
              <a:r>
                <a:rPr lang="en-US" altLang="zh-CN" dirty="0"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cs typeface="Arial" panose="020B0604020202020204" pitchFamily="34" charset="0"/>
                </a:rPr>
                <a:t>program</a:t>
              </a:r>
              <a:r>
                <a:rPr lang="en-US" altLang="zh-CN" dirty="0"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cs typeface="Arial" panose="020B0604020202020204" pitchFamily="34" charset="0"/>
                </a:rPr>
                <a:t>may</a:t>
              </a:r>
              <a:r>
                <a:rPr lang="en-US" altLang="zh-CN" dirty="0"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cs typeface="Arial" panose="020B0604020202020204" pitchFamily="34" charset="0"/>
                </a:rPr>
                <a:t>take</a:t>
              </a:r>
              <a:r>
                <a:rPr lang="en-US" altLang="zh-CN" dirty="0"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cs typeface="Arial" panose="020B0604020202020204" pitchFamily="34" charset="0"/>
                </a:rPr>
                <a:t>a</a:t>
              </a:r>
              <a:r>
                <a:rPr lang="en-US" altLang="zh-CN" dirty="0"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cs typeface="Arial" panose="020B0604020202020204" pitchFamily="34" charset="0"/>
                </a:rPr>
                <a:t>path</a:t>
              </a:r>
              <a:r>
                <a:rPr lang="en-US" altLang="zh-CN" dirty="0"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cs typeface="Arial" panose="020B0604020202020204" pitchFamily="34" charset="0"/>
                </a:rPr>
                <a:t>that the</a:t>
              </a:r>
              <a:r>
                <a:rPr lang="en-US" altLang="zh-CN" dirty="0"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cs typeface="Arial" panose="020B0604020202020204" pitchFamily="34" charset="0"/>
                </a:rPr>
                <a:t>compiler</a:t>
              </a:r>
              <a:r>
                <a:rPr lang="en-US" altLang="zh-CN" dirty="0"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cs typeface="Arial" panose="020B0604020202020204" pitchFamily="34" charset="0"/>
                </a:rPr>
                <a:t>cannot</a:t>
              </a:r>
              <a:r>
                <a:rPr lang="en-US" altLang="zh-CN" dirty="0"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cs typeface="Arial" panose="020B0604020202020204" pitchFamily="34" charset="0"/>
                </a:rPr>
                <a:t>predict,</a:t>
              </a:r>
              <a:r>
                <a:rPr lang="en-US" altLang="zh-CN" dirty="0"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cs typeface="Arial" panose="020B0604020202020204" pitchFamily="34" charset="0"/>
                </a:rPr>
                <a:t>e.g.</a:t>
              </a:r>
              <a:r>
                <a:rPr lang="en-US" altLang="zh-CN" dirty="0"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cs typeface="Arial" panose="020B0604020202020204" pitchFamily="34" charset="0"/>
                </a:rPr>
                <a:t>due to</a:t>
              </a:r>
              <a:r>
                <a:rPr lang="en-US" altLang="zh-CN" dirty="0"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cs typeface="Arial" panose="020B0604020202020204" pitchFamily="34" charset="0"/>
                </a:rPr>
                <a:t>an intervening</a:t>
              </a:r>
              <a:r>
                <a:rPr lang="en-US" altLang="zh-CN" dirty="0"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cs typeface="Arial" panose="020B0604020202020204" pitchFamily="34" charset="0"/>
                </a:rPr>
                <a:t>branch</a:t>
              </a:r>
            </a:p>
          </p:txBody>
        </p:sp>
      </p:grpSp>
      <p:sp>
        <p:nvSpPr>
          <p:cNvPr id="36" name="TextBox 1">
            <a:extLst>
              <a:ext uri="{FF2B5EF4-FFF2-40B4-BE49-F238E27FC236}">
                <a16:creationId xmlns:a16="http://schemas.microsoft.com/office/drawing/2014/main" id="{B5DD1D64-D1E4-43E4-B2D7-523ACB33A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83" y="4290897"/>
            <a:ext cx="5169591" cy="120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6767">
            <a:spAutoFit/>
          </a:bodyPr>
          <a:lstStyle>
            <a:lvl1pPr eaLnBrk="0" hangingPunct="0">
              <a:tabLst>
                <a:tab pos="95250" algn="l"/>
                <a:tab pos="5157788" algn="l"/>
                <a:tab pos="54705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5250" algn="l"/>
                <a:tab pos="5157788" algn="l"/>
                <a:tab pos="54705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5250" algn="l"/>
                <a:tab pos="5157788" algn="l"/>
                <a:tab pos="54705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5250" algn="l"/>
                <a:tab pos="5157788" algn="l"/>
                <a:tab pos="54705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5250" algn="l"/>
                <a:tab pos="5157788" algn="l"/>
                <a:tab pos="54705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" algn="l"/>
                <a:tab pos="5157788" algn="l"/>
                <a:tab pos="54705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" algn="l"/>
                <a:tab pos="5157788" algn="l"/>
                <a:tab pos="54705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" algn="l"/>
                <a:tab pos="5157788" algn="l"/>
                <a:tab pos="54705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" algn="l"/>
                <a:tab pos="5157788" algn="l"/>
                <a:tab pos="54705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80975" indent="-180975" eaLnBrk="1" hangingPunct="1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4B9D"/>
                </a:solidFill>
                <a:cs typeface="Arial" panose="020B0604020202020204" pitchFamily="34" charset="0"/>
              </a:rPr>
              <a:t>Also, in the case of multiple-issue pipelines, an intervening read may be present (and stalled) while the second write could progress</a:t>
            </a:r>
            <a:r>
              <a:rPr lang="en-US" altLang="zh-CN" sz="1400" dirty="0">
                <a:solidFill>
                  <a:srgbClr val="004B9D"/>
                </a:solidFill>
                <a:cs typeface="Arial" panose="020B0604020202020204" pitchFamily="34" charset="0"/>
              </a:rPr>
              <a:t>	</a:t>
            </a:r>
            <a:endParaRPr lang="en-US" altLang="zh-CN" sz="1000" dirty="0">
              <a:solidFill>
                <a:srgbClr val="004B9D"/>
              </a:solidFill>
              <a:cs typeface="Arial" panose="020B0604020202020204" pitchFamily="34" charset="0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88A411DA-7DAC-45C4-933A-5CE244627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174" y="2717926"/>
            <a:ext cx="3240088" cy="186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矩形 13">
            <a:extLst>
              <a:ext uri="{FF2B5EF4-FFF2-40B4-BE49-F238E27FC236}">
                <a16:creationId xmlns:a16="http://schemas.microsoft.com/office/drawing/2014/main" id="{B07FF3E8-7084-4E6B-8222-39C26A28D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141" y="4773008"/>
            <a:ext cx="374332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95250" algn="l"/>
                <a:tab pos="5157788" algn="l"/>
                <a:tab pos="54705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5250" algn="l"/>
                <a:tab pos="5157788" algn="l"/>
                <a:tab pos="54705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5250" algn="l"/>
                <a:tab pos="5157788" algn="l"/>
                <a:tab pos="54705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5250" algn="l"/>
                <a:tab pos="5157788" algn="l"/>
                <a:tab pos="54705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5250" algn="l"/>
                <a:tab pos="5157788" algn="l"/>
                <a:tab pos="54705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" algn="l"/>
                <a:tab pos="5157788" algn="l"/>
                <a:tab pos="54705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" algn="l"/>
                <a:tab pos="5157788" algn="l"/>
                <a:tab pos="54705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" algn="l"/>
                <a:tab pos="5157788" algn="l"/>
                <a:tab pos="54705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" algn="l"/>
                <a:tab pos="5157788" algn="l"/>
                <a:tab pos="54705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•</a:t>
            </a:r>
            <a:r>
              <a:rPr lang="en-US" altLang="zh-CN" dirty="0">
                <a:cs typeface="Arial" panose="020B0604020202020204" pitchFamily="34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In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this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example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if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the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branch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is not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taken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WAW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if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possible when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the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DIV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completes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its execution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after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the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BEQZ,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LD, and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ADD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complete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theirs</a:t>
            </a:r>
            <a:endParaRPr lang="en-US" altLang="zh-CN" sz="1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09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0156A3"/>
                </a:solidFill>
              </a:rPr>
              <a:t>Hazards due to Multiple Outstanding</a:t>
            </a:r>
            <a:br>
              <a:rPr lang="en-US" altLang="zh-CN" sz="2400" b="1" dirty="0">
                <a:solidFill>
                  <a:srgbClr val="0156A3"/>
                </a:solidFill>
              </a:rPr>
            </a:br>
            <a:r>
              <a:rPr lang="en-US" altLang="zh-CN" sz="2400" b="1" dirty="0">
                <a:solidFill>
                  <a:srgbClr val="0156A3"/>
                </a:solidFill>
              </a:rPr>
              <a:t>Operations – Example of Structural Hazard</a:t>
            </a:r>
          </a:p>
        </p:txBody>
      </p:sp>
      <p:pic>
        <p:nvPicPr>
          <p:cNvPr id="4" name="Picture 90">
            <a:extLst>
              <a:ext uri="{FF2B5EF4-FFF2-40B4-BE49-F238E27FC236}">
                <a16:creationId xmlns:a16="http://schemas.microsoft.com/office/drawing/2014/main" id="{795AF26E-D8E7-4106-9113-18B893CB72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" b="27844"/>
          <a:stretch/>
        </p:blipFill>
        <p:spPr bwMode="auto">
          <a:xfrm>
            <a:off x="445227" y="923535"/>
            <a:ext cx="8017570" cy="358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661711F-694D-4062-85FA-9A50B688CFEB}"/>
              </a:ext>
            </a:extLst>
          </p:cNvPr>
          <p:cNvSpPr/>
          <p:nvPr/>
        </p:nvSpPr>
        <p:spPr>
          <a:xfrm>
            <a:off x="445227" y="4509601"/>
            <a:ext cx="8246428" cy="2159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4B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Only 1 write port in register </a:t>
            </a:r>
            <a:r>
              <a:rPr lang="en-US" altLang="zh-CN" dirty="0" smtClean="0">
                <a:solidFill>
                  <a:srgbClr val="004B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file, </a:t>
            </a:r>
            <a:r>
              <a:rPr lang="en-US" altLang="zh-CN" dirty="0">
                <a:solidFill>
                  <a:srgbClr val="004B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processor must serialize the 3 WB instructions</a:t>
            </a:r>
          </a:p>
          <a:p>
            <a:pPr marL="361950" indent="-180975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1: Tracking port access during ID and (pre)-stalling corresponding instructions (same logic as for interlock detection)</a:t>
            </a:r>
          </a:p>
          <a:p>
            <a:pPr marL="361950" indent="-180975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2: Stall the conflicting instructions with smaller latency (“least-waited”) just before MEM or WB</a:t>
            </a:r>
          </a:p>
          <a:p>
            <a:pPr marL="628650" indent="-180975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E3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 that there is </a:t>
            </a:r>
            <a:r>
              <a:rPr lang="en-US" altLang="zh-CN" sz="1400" dirty="0" smtClean="0">
                <a:solidFill>
                  <a:srgbClr val="E3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structural </a:t>
            </a:r>
            <a:r>
              <a:rPr lang="en-US" altLang="zh-CN" sz="1400" dirty="0">
                <a:solidFill>
                  <a:srgbClr val="E3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hazard at MEM because, among the 3 instructions, only L.D</a:t>
            </a:r>
            <a:r>
              <a:rPr lang="zh-CN" altLang="en-US" sz="1400" dirty="0">
                <a:solidFill>
                  <a:srgbClr val="E3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E3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really needs to </a:t>
            </a:r>
            <a:r>
              <a:rPr lang="en-US" altLang="zh-CN" sz="1400" dirty="0" smtClean="0">
                <a:solidFill>
                  <a:srgbClr val="E3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lang="en-US" altLang="zh-CN" sz="1400" dirty="0">
                <a:solidFill>
                  <a:srgbClr val="E3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memory. However, this assumes that there is separate HW to make the other two instructions progress into WB as they need</a:t>
            </a:r>
            <a:endParaRPr lang="en-US" altLang="zh-CN" dirty="0">
              <a:solidFill>
                <a:srgbClr val="E312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78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0156A3"/>
                </a:solidFill>
              </a:rPr>
              <a:t>Hazards due to Multiple Outstanding</a:t>
            </a:r>
            <a:br>
              <a:rPr lang="en-US" altLang="zh-CN" sz="2400" b="1" dirty="0">
                <a:solidFill>
                  <a:srgbClr val="0156A3"/>
                </a:solidFill>
              </a:rPr>
            </a:br>
            <a:r>
              <a:rPr lang="en-US" altLang="zh-CN" sz="2400" b="1" dirty="0">
                <a:solidFill>
                  <a:srgbClr val="0156A3"/>
                </a:solidFill>
              </a:rPr>
              <a:t>Operations –  Example of RAW Hazard</a:t>
            </a:r>
          </a:p>
        </p:txBody>
      </p:sp>
      <p:pic>
        <p:nvPicPr>
          <p:cNvPr id="4" name="Picture 59">
            <a:extLst>
              <a:ext uri="{FF2B5EF4-FFF2-40B4-BE49-F238E27FC236}">
                <a16:creationId xmlns:a16="http://schemas.microsoft.com/office/drawing/2014/main" id="{1AFB7CE4-F4FA-4801-81AA-2B754E22A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0" b="54624"/>
          <a:stretch/>
        </p:blipFill>
        <p:spPr bwMode="auto">
          <a:xfrm>
            <a:off x="533585" y="1184372"/>
            <a:ext cx="8076830" cy="224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0ED71F-86C4-48EB-B3BA-B64CCE92A941}"/>
              </a:ext>
            </a:extLst>
          </p:cNvPr>
          <p:cNvSpPr txBox="1"/>
          <p:nvPr/>
        </p:nvSpPr>
        <p:spPr>
          <a:xfrm>
            <a:off x="533585" y="3513495"/>
            <a:ext cx="8463063" cy="339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ts val="32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Deeper pipelines increase the stall frequencies</a:t>
            </a:r>
          </a:p>
          <a:p>
            <a:pPr marL="628650" lvl="1" indent="-180975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Each instruction in the example depends on the previous one</a:t>
            </a:r>
          </a:p>
          <a:p>
            <a:pPr marL="628650" lvl="1" indent="-180975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Each instruction proceeds as soon as the awaited data become available (optimal forwarding)</a:t>
            </a:r>
          </a:p>
          <a:p>
            <a:pPr marL="628650" lvl="1" indent="-180975">
              <a:lnSpc>
                <a:spcPts val="24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  avoid a RAW hazard the S.D must wait for the ADD.D to provide the new value of F2 (via bypassing) before entering MEM</a:t>
            </a:r>
          </a:p>
          <a:p>
            <a:pPr marL="1076325" lvl="2" indent="-161925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4B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NB: Fig. C.37 is not consistent with C.38 since it implies that there is a structural hazard on MEM because ADD.D does not really need the MEM stage (but only to progress execution)</a:t>
            </a: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76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0156A3"/>
                </a:solidFill>
              </a:rPr>
              <a:t>Hazards due to Multiple Outstanding</a:t>
            </a:r>
            <a:br>
              <a:rPr lang="en-US" altLang="zh-CN" sz="2400" b="1" dirty="0">
                <a:solidFill>
                  <a:srgbClr val="0156A3"/>
                </a:solidFill>
              </a:rPr>
            </a:br>
            <a:r>
              <a:rPr lang="en-US" altLang="zh-CN" sz="2400" b="1" dirty="0">
                <a:solidFill>
                  <a:srgbClr val="0156A3"/>
                </a:solidFill>
              </a:rPr>
              <a:t>Operations – Control Implementation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AD26A018-5FFD-4ECD-9218-228BE533D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07" y="1106576"/>
            <a:ext cx="8527202" cy="556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7979">
            <a:spAutoFit/>
          </a:bodyPr>
          <a:lstStyle>
            <a:lvl1pPr eaLnBrk="0" hangingPunct="0">
              <a:tabLst>
                <a:tab pos="317500" algn="l"/>
                <a:tab pos="439738" algn="l"/>
                <a:tab pos="879475" algn="l"/>
                <a:tab pos="1098550" algn="l"/>
                <a:tab pos="1319213" algn="l"/>
                <a:tab pos="15382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17500" algn="l"/>
                <a:tab pos="439738" algn="l"/>
                <a:tab pos="879475" algn="l"/>
                <a:tab pos="1098550" algn="l"/>
                <a:tab pos="1319213" algn="l"/>
                <a:tab pos="15382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17500" algn="l"/>
                <a:tab pos="439738" algn="l"/>
                <a:tab pos="879475" algn="l"/>
                <a:tab pos="1098550" algn="l"/>
                <a:tab pos="1319213" algn="l"/>
                <a:tab pos="15382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17500" algn="l"/>
                <a:tab pos="439738" algn="l"/>
                <a:tab pos="879475" algn="l"/>
                <a:tab pos="1098550" algn="l"/>
                <a:tab pos="1319213" algn="l"/>
                <a:tab pos="15382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17500" algn="l"/>
                <a:tab pos="439738" algn="l"/>
                <a:tab pos="879475" algn="l"/>
                <a:tab pos="1098550" algn="l"/>
                <a:tab pos="1319213" algn="l"/>
                <a:tab pos="15382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879475" algn="l"/>
                <a:tab pos="1098550" algn="l"/>
                <a:tab pos="1319213" algn="l"/>
                <a:tab pos="15382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879475" algn="l"/>
                <a:tab pos="1098550" algn="l"/>
                <a:tab pos="1319213" algn="l"/>
                <a:tab pos="15382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879475" algn="l"/>
                <a:tab pos="1098550" algn="l"/>
                <a:tab pos="1319213" algn="l"/>
                <a:tab pos="15382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7500" algn="l"/>
                <a:tab pos="439738" algn="l"/>
                <a:tab pos="879475" algn="l"/>
                <a:tab pos="1098550" algn="l"/>
                <a:tab pos="1319213" algn="l"/>
                <a:tab pos="15382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n-US" altLang="zh-CN" sz="2700">
                <a:solidFill>
                  <a:srgbClr val="004B9D"/>
                </a:solidFill>
                <a:cs typeface="Arial" panose="020B0604020202020204" pitchFamily="34" charset="0"/>
              </a:rPr>
              <a:t>•  Assuming that all hazard detections are done in</a:t>
            </a:r>
          </a:p>
          <a:p>
            <a:pPr eaLnBrk="1" hangingPunct="1">
              <a:lnSpc>
                <a:spcPts val="3600"/>
              </a:lnSpc>
            </a:pPr>
            <a:r>
              <a:rPr lang="en-US" altLang="zh-CN">
                <a:solidFill>
                  <a:srgbClr val="004B9D"/>
                </a:solidFill>
                <a:cs typeface="Arial" panose="020B0604020202020204" pitchFamily="34" charset="0"/>
              </a:rPr>
              <a:t>	</a:t>
            </a:r>
            <a:r>
              <a:rPr lang="en-US" altLang="zh-CN" sz="2700">
                <a:solidFill>
                  <a:srgbClr val="004B9D"/>
                </a:solidFill>
                <a:cs typeface="Arial" panose="020B0604020202020204" pitchFamily="34" charset="0"/>
              </a:rPr>
              <a:t>ID, before issuing an instruction </a:t>
            </a:r>
            <a:r>
              <a:rPr lang="en-US" altLang="zh-CN" sz="2700">
                <a:solidFill>
                  <a:srgbClr val="E31212"/>
                </a:solidFill>
                <a:cs typeface="Arial" panose="020B0604020202020204" pitchFamily="34" charset="0"/>
              </a:rPr>
              <a:t>x</a:t>
            </a:r>
            <a:r>
              <a:rPr lang="en-US" altLang="zh-CN" sz="2700">
                <a:solidFill>
                  <a:srgbClr val="004B9D"/>
                </a:solidFill>
                <a:cs typeface="Arial" panose="020B0604020202020204" pitchFamily="34" charset="0"/>
              </a:rPr>
              <a:t> we must</a:t>
            </a:r>
          </a:p>
          <a:p>
            <a:pPr eaLnBrk="1" hangingPunct="1">
              <a:lnSpc>
                <a:spcPts val="3200"/>
              </a:lnSpc>
            </a:pPr>
            <a:r>
              <a:rPr lang="en-US" altLang="zh-CN">
                <a:cs typeface="Arial" panose="020B0604020202020204" pitchFamily="34" charset="0"/>
              </a:rPr>
              <a:t>		</a:t>
            </a:r>
            <a:r>
              <a:rPr lang="en-US" altLang="zh-CN" sz="2300">
                <a:solidFill>
                  <a:srgbClr val="000000"/>
                </a:solidFill>
                <a:cs typeface="Arial" panose="020B0604020202020204" pitchFamily="34" charset="0"/>
              </a:rPr>
              <a:t>–</a:t>
            </a:r>
            <a:r>
              <a:rPr lang="en-US" altLang="zh-CN" sz="2300">
                <a:cs typeface="Arial" panose="020B0604020202020204" pitchFamily="34" charset="0"/>
              </a:rPr>
              <a:t>  </a:t>
            </a:r>
            <a:r>
              <a:rPr lang="en-US" altLang="zh-CN" sz="2300">
                <a:solidFill>
                  <a:srgbClr val="000000"/>
                </a:solidFill>
                <a:cs typeface="Arial" panose="020B0604020202020204" pitchFamily="34" charset="0"/>
              </a:rPr>
              <a:t>check</a:t>
            </a:r>
            <a:r>
              <a:rPr lang="en-US" altLang="zh-CN" sz="2300">
                <a:cs typeface="Arial" panose="020B0604020202020204" pitchFamily="34" charset="0"/>
              </a:rPr>
              <a:t> </a:t>
            </a:r>
            <a:r>
              <a:rPr lang="en-US" altLang="zh-CN" sz="2300">
                <a:solidFill>
                  <a:srgbClr val="000000"/>
                </a:solidFill>
                <a:cs typeface="Arial" panose="020B0604020202020204" pitchFamily="34" charset="0"/>
              </a:rPr>
              <a:t>for</a:t>
            </a:r>
            <a:r>
              <a:rPr lang="en-US" altLang="zh-CN" sz="2300">
                <a:cs typeface="Arial" panose="020B0604020202020204" pitchFamily="34" charset="0"/>
              </a:rPr>
              <a:t> </a:t>
            </a:r>
            <a:r>
              <a:rPr lang="en-US" altLang="zh-CN" sz="2300">
                <a:solidFill>
                  <a:srgbClr val="000000"/>
                </a:solidFill>
                <a:cs typeface="Arial" panose="020B0604020202020204" pitchFamily="34" charset="0"/>
              </a:rPr>
              <a:t>structural</a:t>
            </a:r>
            <a:r>
              <a:rPr lang="en-US" altLang="zh-CN" sz="2300">
                <a:cs typeface="Arial" panose="020B0604020202020204" pitchFamily="34" charset="0"/>
              </a:rPr>
              <a:t> </a:t>
            </a:r>
            <a:r>
              <a:rPr lang="en-US" altLang="zh-CN" sz="2300">
                <a:solidFill>
                  <a:srgbClr val="000000"/>
                </a:solidFill>
                <a:cs typeface="Arial" panose="020B0604020202020204" pitchFamily="34" charset="0"/>
              </a:rPr>
              <a:t>hazards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>
                <a:cs typeface="Arial" panose="020B0604020202020204" pitchFamily="34" charset="0"/>
              </a:rPr>
              <a:t>			</a:t>
            </a:r>
            <a:r>
              <a:rPr lang="en-US" altLang="zh-CN" sz="1900">
                <a:solidFill>
                  <a:srgbClr val="004B9D"/>
                </a:solidFill>
                <a:cs typeface="Arial" panose="020B0604020202020204" pitchFamily="34" charset="0"/>
              </a:rPr>
              <a:t>•  the required function unit must be available (e.g., FP Divisor)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>
                <a:solidFill>
                  <a:srgbClr val="004B9D"/>
                </a:solidFill>
                <a:cs typeface="Arial" panose="020B0604020202020204" pitchFamily="34" charset="0"/>
              </a:rPr>
              <a:t>			</a:t>
            </a:r>
            <a:r>
              <a:rPr lang="en-US" altLang="zh-CN" sz="1900">
                <a:solidFill>
                  <a:srgbClr val="004B9D"/>
                </a:solidFill>
                <a:cs typeface="Arial" panose="020B0604020202020204" pitchFamily="34" charset="0"/>
              </a:rPr>
              <a:t>•  no future conflicts on the register write port</a:t>
            </a:r>
          </a:p>
          <a:p>
            <a:pPr eaLnBrk="1" hangingPunct="1">
              <a:lnSpc>
                <a:spcPts val="3200"/>
              </a:lnSpc>
            </a:pPr>
            <a:r>
              <a:rPr lang="en-US" altLang="zh-CN">
                <a:cs typeface="Arial" panose="020B0604020202020204" pitchFamily="34" charset="0"/>
              </a:rPr>
              <a:t>		</a:t>
            </a:r>
            <a:r>
              <a:rPr lang="en-US" altLang="zh-CN" sz="2300">
                <a:solidFill>
                  <a:srgbClr val="000000"/>
                </a:solidFill>
                <a:cs typeface="Arial" panose="020B0604020202020204" pitchFamily="34" charset="0"/>
              </a:rPr>
              <a:t>–</a:t>
            </a:r>
            <a:r>
              <a:rPr lang="en-US" altLang="zh-CN" sz="2300">
                <a:cs typeface="Arial" panose="020B0604020202020204" pitchFamily="34" charset="0"/>
              </a:rPr>
              <a:t>  </a:t>
            </a:r>
            <a:r>
              <a:rPr lang="en-US" altLang="zh-CN" sz="2300">
                <a:solidFill>
                  <a:srgbClr val="000000"/>
                </a:solidFill>
                <a:cs typeface="Arial" panose="020B0604020202020204" pitchFamily="34" charset="0"/>
              </a:rPr>
              <a:t>check</a:t>
            </a:r>
            <a:r>
              <a:rPr lang="en-US" altLang="zh-CN" sz="2300">
                <a:cs typeface="Arial" panose="020B0604020202020204" pitchFamily="34" charset="0"/>
              </a:rPr>
              <a:t> </a:t>
            </a:r>
            <a:r>
              <a:rPr lang="en-US" altLang="zh-CN" sz="2300">
                <a:solidFill>
                  <a:srgbClr val="000000"/>
                </a:solidFill>
                <a:cs typeface="Arial" panose="020B0604020202020204" pitchFamily="34" charset="0"/>
              </a:rPr>
              <a:t>for</a:t>
            </a:r>
            <a:r>
              <a:rPr lang="en-US" altLang="zh-CN" sz="2300">
                <a:cs typeface="Arial" panose="020B0604020202020204" pitchFamily="34" charset="0"/>
              </a:rPr>
              <a:t> </a:t>
            </a:r>
            <a:r>
              <a:rPr lang="en-US" altLang="zh-CN" sz="2300">
                <a:solidFill>
                  <a:srgbClr val="000000"/>
                </a:solidFill>
                <a:cs typeface="Arial" panose="020B0604020202020204" pitchFamily="34" charset="0"/>
              </a:rPr>
              <a:t>RAW</a:t>
            </a:r>
            <a:r>
              <a:rPr lang="en-US" altLang="zh-CN" sz="2300">
                <a:cs typeface="Arial" panose="020B0604020202020204" pitchFamily="34" charset="0"/>
              </a:rPr>
              <a:t> </a:t>
            </a:r>
            <a:r>
              <a:rPr lang="en-US" altLang="zh-CN" sz="2300">
                <a:solidFill>
                  <a:srgbClr val="000000"/>
                </a:solidFill>
                <a:cs typeface="Arial" panose="020B0604020202020204" pitchFamily="34" charset="0"/>
              </a:rPr>
              <a:t>data</a:t>
            </a:r>
            <a:r>
              <a:rPr lang="en-US" altLang="zh-CN" sz="2300">
                <a:cs typeface="Arial" panose="020B0604020202020204" pitchFamily="34" charset="0"/>
              </a:rPr>
              <a:t> </a:t>
            </a:r>
            <a:r>
              <a:rPr lang="en-US" altLang="zh-CN" sz="2300">
                <a:solidFill>
                  <a:srgbClr val="000000"/>
                </a:solidFill>
                <a:cs typeface="Arial" panose="020B0604020202020204" pitchFamily="34" charset="0"/>
              </a:rPr>
              <a:t>hazards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>
                <a:cs typeface="Arial" panose="020B0604020202020204" pitchFamily="34" charset="0"/>
              </a:rPr>
              <a:t>			</a:t>
            </a:r>
            <a:r>
              <a:rPr lang="en-US" altLang="zh-CN" sz="1900">
                <a:solidFill>
                  <a:srgbClr val="004B9D"/>
                </a:solidFill>
                <a:cs typeface="Arial" panose="020B0604020202020204" pitchFamily="34" charset="0"/>
              </a:rPr>
              <a:t>•  no conflict between </a:t>
            </a:r>
            <a:r>
              <a:rPr lang="en-US" altLang="zh-CN" sz="1900">
                <a:solidFill>
                  <a:srgbClr val="E31212"/>
                </a:solidFill>
                <a:cs typeface="Arial" panose="020B0604020202020204" pitchFamily="34" charset="0"/>
              </a:rPr>
              <a:t>x</a:t>
            </a:r>
            <a:r>
              <a:rPr lang="en-US" altLang="zh-CN" sz="1900">
                <a:solidFill>
                  <a:srgbClr val="004B9D"/>
                </a:solidFill>
                <a:cs typeface="Arial" panose="020B0604020202020204" pitchFamily="34" charset="0"/>
              </a:rPr>
              <a:t> source register and previous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>
                <a:solidFill>
                  <a:srgbClr val="004B9D"/>
                </a:solidFill>
                <a:cs typeface="Arial" panose="020B0604020202020204" pitchFamily="34" charset="0"/>
              </a:rPr>
              <a:t>				</a:t>
            </a:r>
            <a:r>
              <a:rPr lang="en-US" altLang="zh-CN" sz="1900">
                <a:solidFill>
                  <a:srgbClr val="004B9D"/>
                </a:solidFill>
                <a:cs typeface="Arial" panose="020B0604020202020204" pitchFamily="34" charset="0"/>
              </a:rPr>
              <a:t>instruction destination registers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>
                <a:cs typeface="Arial" panose="020B0604020202020204" pitchFamily="34" charset="0"/>
              </a:rPr>
              <a:t>					</a:t>
            </a:r>
            <a:r>
              <a:rPr lang="en-US" altLang="zh-CN" sz="1700">
                <a:solidFill>
                  <a:srgbClr val="000000"/>
                </a:solidFill>
                <a:cs typeface="Arial" panose="020B0604020202020204" pitchFamily="34" charset="0"/>
              </a:rPr>
              <a:t>–</a:t>
            </a:r>
            <a:r>
              <a:rPr lang="en-US" altLang="zh-CN" sz="1700">
                <a:cs typeface="Arial" panose="020B0604020202020204" pitchFamily="34" charset="0"/>
              </a:rPr>
              <a:t>  </a:t>
            </a:r>
            <a:r>
              <a:rPr lang="en-US" altLang="zh-CN" sz="1700">
                <a:solidFill>
                  <a:srgbClr val="000000"/>
                </a:solidFill>
                <a:cs typeface="Arial" panose="020B0604020202020204" pitchFamily="34" charset="0"/>
              </a:rPr>
              <a:t>e.g.</a:t>
            </a:r>
            <a:r>
              <a:rPr lang="en-US" altLang="zh-CN" sz="1700">
                <a:cs typeface="Arial" panose="020B0604020202020204" pitchFamily="34" charset="0"/>
              </a:rPr>
              <a:t> </a:t>
            </a:r>
            <a:r>
              <a:rPr lang="en-US" altLang="zh-CN" sz="1700">
                <a:solidFill>
                  <a:srgbClr val="000000"/>
                </a:solidFill>
                <a:cs typeface="Arial" panose="020B0604020202020204" pitchFamily="34" charset="0"/>
              </a:rPr>
              <a:t>if</a:t>
            </a:r>
            <a:r>
              <a:rPr lang="en-US" altLang="zh-CN" sz="1700">
                <a:cs typeface="Arial" panose="020B0604020202020204" pitchFamily="34" charset="0"/>
              </a:rPr>
              <a:t> </a:t>
            </a:r>
            <a:r>
              <a:rPr lang="en-US" altLang="zh-CN" sz="1700">
                <a:solidFill>
                  <a:srgbClr val="E31212"/>
                </a:solidFill>
                <a:cs typeface="Arial" panose="020B0604020202020204" pitchFamily="34" charset="0"/>
              </a:rPr>
              <a:t>x</a:t>
            </a:r>
            <a:r>
              <a:rPr lang="en-US" altLang="zh-CN" sz="1700">
                <a:cs typeface="Arial" panose="020B0604020202020204" pitchFamily="34" charset="0"/>
              </a:rPr>
              <a:t> </a:t>
            </a:r>
            <a:r>
              <a:rPr lang="en-US" altLang="zh-CN" sz="1700">
                <a:solidFill>
                  <a:srgbClr val="000000"/>
                </a:solidFill>
                <a:cs typeface="Arial" panose="020B0604020202020204" pitchFamily="34" charset="0"/>
              </a:rPr>
              <a:t>is</a:t>
            </a:r>
            <a:r>
              <a:rPr lang="en-US" altLang="zh-CN" sz="1700">
                <a:cs typeface="Arial" panose="020B0604020202020204" pitchFamily="34" charset="0"/>
              </a:rPr>
              <a:t> </a:t>
            </a:r>
            <a:r>
              <a:rPr lang="en-US" altLang="zh-CN" sz="1700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  <a:r>
              <a:rPr lang="en-US" altLang="zh-CN" sz="1700">
                <a:cs typeface="Arial" panose="020B0604020202020204" pitchFamily="34" charset="0"/>
              </a:rPr>
              <a:t> </a:t>
            </a:r>
            <a:r>
              <a:rPr lang="en-US" altLang="zh-CN" sz="1700">
                <a:solidFill>
                  <a:srgbClr val="000000"/>
                </a:solidFill>
                <a:cs typeface="Arial" panose="020B0604020202020204" pitchFamily="34" charset="0"/>
              </a:rPr>
              <a:t>FP</a:t>
            </a:r>
            <a:r>
              <a:rPr lang="en-US" altLang="zh-CN" sz="1700">
                <a:cs typeface="Arial" panose="020B0604020202020204" pitchFamily="34" charset="0"/>
              </a:rPr>
              <a:t> </a:t>
            </a:r>
            <a:r>
              <a:rPr lang="en-US" altLang="zh-CN" sz="1700">
                <a:solidFill>
                  <a:srgbClr val="000000"/>
                </a:solidFill>
                <a:cs typeface="Arial" panose="020B0604020202020204" pitchFamily="34" charset="0"/>
              </a:rPr>
              <a:t>operation</a:t>
            </a:r>
            <a:r>
              <a:rPr lang="en-US" altLang="zh-CN" sz="1700">
                <a:cs typeface="Arial" panose="020B0604020202020204" pitchFamily="34" charset="0"/>
              </a:rPr>
              <a:t> </a:t>
            </a:r>
            <a:r>
              <a:rPr lang="en-US" altLang="zh-CN" sz="1700">
                <a:solidFill>
                  <a:srgbClr val="000000"/>
                </a:solidFill>
                <a:cs typeface="Arial" panose="020B0604020202020204" pitchFamily="34" charset="0"/>
              </a:rPr>
              <a:t>on</a:t>
            </a:r>
            <a:r>
              <a:rPr lang="en-US" altLang="zh-CN" sz="1700">
                <a:cs typeface="Arial" panose="020B0604020202020204" pitchFamily="34" charset="0"/>
              </a:rPr>
              <a:t> </a:t>
            </a:r>
            <a:r>
              <a:rPr lang="en-US" altLang="zh-CN" sz="1700">
                <a:solidFill>
                  <a:srgbClr val="000000"/>
                </a:solidFill>
                <a:cs typeface="Arial" panose="020B0604020202020204" pitchFamily="34" charset="0"/>
              </a:rPr>
              <a:t>F2,</a:t>
            </a:r>
            <a:r>
              <a:rPr lang="en-US" altLang="zh-CN" sz="1700">
                <a:cs typeface="Arial" panose="020B0604020202020204" pitchFamily="34" charset="0"/>
              </a:rPr>
              <a:t> </a:t>
            </a:r>
            <a:r>
              <a:rPr lang="en-US" altLang="zh-CN" sz="1700">
                <a:solidFill>
                  <a:srgbClr val="000000"/>
                </a:solidFill>
                <a:cs typeface="Arial" panose="020B0604020202020204" pitchFamily="34" charset="0"/>
              </a:rPr>
              <a:t>check</a:t>
            </a:r>
            <a:r>
              <a:rPr lang="en-US" altLang="zh-CN" sz="1700">
                <a:cs typeface="Arial" panose="020B0604020202020204" pitchFamily="34" charset="0"/>
              </a:rPr>
              <a:t> </a:t>
            </a:r>
            <a:r>
              <a:rPr lang="en-US" altLang="zh-CN" sz="1700">
                <a:solidFill>
                  <a:srgbClr val="000000"/>
                </a:solidFill>
                <a:cs typeface="Arial" panose="020B0604020202020204" pitchFamily="34" charset="0"/>
              </a:rPr>
              <a:t>that</a:t>
            </a:r>
            <a:r>
              <a:rPr lang="en-US" altLang="zh-CN" sz="1700">
                <a:cs typeface="Arial" panose="020B0604020202020204" pitchFamily="34" charset="0"/>
              </a:rPr>
              <a:t> </a:t>
            </a:r>
            <a:r>
              <a:rPr lang="en-US" altLang="zh-CN" sz="1700">
                <a:solidFill>
                  <a:srgbClr val="000000"/>
                </a:solidFill>
                <a:cs typeface="Arial" panose="020B0604020202020204" pitchFamily="34" charset="0"/>
              </a:rPr>
              <a:t>F2</a:t>
            </a:r>
            <a:r>
              <a:rPr lang="en-US" altLang="zh-CN" sz="1700">
                <a:cs typeface="Arial" panose="020B0604020202020204" pitchFamily="34" charset="0"/>
              </a:rPr>
              <a:t> </a:t>
            </a:r>
            <a:r>
              <a:rPr lang="en-US" altLang="zh-CN" sz="1700">
                <a:solidFill>
                  <a:srgbClr val="000000"/>
                </a:solidFill>
                <a:cs typeface="Arial" panose="020B0604020202020204" pitchFamily="34" charset="0"/>
              </a:rPr>
              <a:t>is</a:t>
            </a:r>
            <a:r>
              <a:rPr lang="en-US" altLang="zh-CN" sz="1700">
                <a:cs typeface="Arial" panose="020B0604020202020204" pitchFamily="34" charset="0"/>
              </a:rPr>
              <a:t> </a:t>
            </a:r>
            <a:r>
              <a:rPr lang="en-US" altLang="zh-CN" sz="1700">
                <a:solidFill>
                  <a:srgbClr val="000000"/>
                </a:solidFill>
                <a:cs typeface="Arial" panose="020B0604020202020204" pitchFamily="34" charset="0"/>
              </a:rPr>
              <a:t>not</a:t>
            </a:r>
            <a:r>
              <a:rPr lang="en-US" altLang="zh-CN" sz="1700">
                <a:cs typeface="Arial" panose="020B0604020202020204" pitchFamily="34" charset="0"/>
              </a:rPr>
              <a:t> </a:t>
            </a:r>
            <a:r>
              <a:rPr lang="en-US" altLang="zh-CN" sz="1700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>
                <a:cs typeface="Arial" panose="020B0604020202020204" pitchFamily="34" charset="0"/>
              </a:rPr>
              <a:t>						</a:t>
            </a:r>
            <a:r>
              <a:rPr lang="en-US" altLang="zh-CN" sz="1700">
                <a:solidFill>
                  <a:srgbClr val="000000"/>
                </a:solidFill>
                <a:cs typeface="Arial" panose="020B0604020202020204" pitchFamily="34" charset="0"/>
              </a:rPr>
              <a:t>destination</a:t>
            </a:r>
            <a:r>
              <a:rPr lang="en-US" altLang="zh-CN" sz="1700">
                <a:cs typeface="Arial" panose="020B0604020202020204" pitchFamily="34" charset="0"/>
              </a:rPr>
              <a:t> </a:t>
            </a:r>
            <a:r>
              <a:rPr lang="en-US" altLang="zh-CN" sz="1700">
                <a:solidFill>
                  <a:srgbClr val="000000"/>
                </a:solidFill>
                <a:cs typeface="Arial" panose="020B0604020202020204" pitchFamily="34" charset="0"/>
              </a:rPr>
              <a:t>in</a:t>
            </a:r>
            <a:r>
              <a:rPr lang="en-US" altLang="zh-CN" sz="1700">
                <a:cs typeface="Arial" panose="020B0604020202020204" pitchFamily="34" charset="0"/>
              </a:rPr>
              <a:t> </a:t>
            </a:r>
            <a:r>
              <a:rPr lang="en-US" altLang="zh-CN" sz="1700">
                <a:solidFill>
                  <a:srgbClr val="000000"/>
                </a:solidFill>
                <a:cs typeface="Arial" panose="020B0604020202020204" pitchFamily="34" charset="0"/>
              </a:rPr>
              <a:t>ID/A1,</a:t>
            </a:r>
            <a:r>
              <a:rPr lang="en-US" altLang="zh-CN" sz="1700">
                <a:cs typeface="Arial" panose="020B0604020202020204" pitchFamily="34" charset="0"/>
              </a:rPr>
              <a:t> </a:t>
            </a:r>
            <a:r>
              <a:rPr lang="en-US" altLang="zh-CN" sz="1700">
                <a:solidFill>
                  <a:srgbClr val="000000"/>
                </a:solidFill>
                <a:cs typeface="Arial" panose="020B0604020202020204" pitchFamily="34" charset="0"/>
              </a:rPr>
              <a:t>A1/A2,</a:t>
            </a:r>
            <a:r>
              <a:rPr lang="en-US" altLang="zh-CN" sz="1700">
                <a:cs typeface="Arial" panose="020B0604020202020204" pitchFamily="34" charset="0"/>
              </a:rPr>
              <a:t> </a:t>
            </a:r>
            <a:r>
              <a:rPr lang="en-US" altLang="zh-CN" sz="1700">
                <a:solidFill>
                  <a:srgbClr val="000000"/>
                </a:solidFill>
                <a:cs typeface="Arial" panose="020B0604020202020204" pitchFamily="34" charset="0"/>
              </a:rPr>
              <a:t>A2/A3</a:t>
            </a:r>
          </a:p>
          <a:p>
            <a:pPr eaLnBrk="1" hangingPunct="1">
              <a:lnSpc>
                <a:spcPts val="3200"/>
              </a:lnSpc>
            </a:pPr>
            <a:r>
              <a:rPr lang="en-US" altLang="zh-CN">
                <a:cs typeface="Arial" panose="020B0604020202020204" pitchFamily="34" charset="0"/>
              </a:rPr>
              <a:t>		</a:t>
            </a:r>
            <a:r>
              <a:rPr lang="en-US" altLang="zh-CN" sz="2300">
                <a:solidFill>
                  <a:srgbClr val="000000"/>
                </a:solidFill>
                <a:cs typeface="Arial" panose="020B0604020202020204" pitchFamily="34" charset="0"/>
              </a:rPr>
              <a:t>–</a:t>
            </a:r>
            <a:r>
              <a:rPr lang="en-US" altLang="zh-CN" sz="2300">
                <a:cs typeface="Arial" panose="020B0604020202020204" pitchFamily="34" charset="0"/>
              </a:rPr>
              <a:t>  </a:t>
            </a:r>
            <a:r>
              <a:rPr lang="en-US" altLang="zh-CN" sz="2300">
                <a:solidFill>
                  <a:srgbClr val="000000"/>
                </a:solidFill>
                <a:cs typeface="Arial" panose="020B0604020202020204" pitchFamily="34" charset="0"/>
              </a:rPr>
              <a:t>check</a:t>
            </a:r>
            <a:r>
              <a:rPr lang="en-US" altLang="zh-CN" sz="2300">
                <a:cs typeface="Arial" panose="020B0604020202020204" pitchFamily="34" charset="0"/>
              </a:rPr>
              <a:t> </a:t>
            </a:r>
            <a:r>
              <a:rPr lang="en-US" altLang="zh-CN" sz="2300">
                <a:solidFill>
                  <a:srgbClr val="000000"/>
                </a:solidFill>
                <a:cs typeface="Arial" panose="020B0604020202020204" pitchFamily="34" charset="0"/>
              </a:rPr>
              <a:t>for</a:t>
            </a:r>
            <a:r>
              <a:rPr lang="en-US" altLang="zh-CN" sz="2300">
                <a:cs typeface="Arial" panose="020B0604020202020204" pitchFamily="34" charset="0"/>
              </a:rPr>
              <a:t> </a:t>
            </a:r>
            <a:r>
              <a:rPr lang="en-US" altLang="zh-CN" sz="2300">
                <a:solidFill>
                  <a:srgbClr val="000000"/>
                </a:solidFill>
                <a:cs typeface="Arial" panose="020B0604020202020204" pitchFamily="34" charset="0"/>
              </a:rPr>
              <a:t>WAW</a:t>
            </a:r>
            <a:r>
              <a:rPr lang="en-US" altLang="zh-CN" sz="2300">
                <a:cs typeface="Arial" panose="020B0604020202020204" pitchFamily="34" charset="0"/>
              </a:rPr>
              <a:t> </a:t>
            </a:r>
            <a:r>
              <a:rPr lang="en-US" altLang="zh-CN" sz="2300">
                <a:solidFill>
                  <a:srgbClr val="000000"/>
                </a:solidFill>
                <a:cs typeface="Arial" panose="020B0604020202020204" pitchFamily="34" charset="0"/>
              </a:rPr>
              <a:t>data</a:t>
            </a:r>
            <a:r>
              <a:rPr lang="en-US" altLang="zh-CN" sz="2300">
                <a:cs typeface="Arial" panose="020B0604020202020204" pitchFamily="34" charset="0"/>
              </a:rPr>
              <a:t> </a:t>
            </a:r>
            <a:r>
              <a:rPr lang="en-US" altLang="zh-CN" sz="2300">
                <a:solidFill>
                  <a:srgbClr val="000000"/>
                </a:solidFill>
                <a:cs typeface="Arial" panose="020B0604020202020204" pitchFamily="34" charset="0"/>
              </a:rPr>
              <a:t>hazards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>
                <a:cs typeface="Arial" panose="020B0604020202020204" pitchFamily="34" charset="0"/>
              </a:rPr>
              <a:t>			</a:t>
            </a:r>
            <a:r>
              <a:rPr lang="en-US" altLang="zh-CN" sz="1900">
                <a:solidFill>
                  <a:srgbClr val="004B9D"/>
                </a:solidFill>
                <a:cs typeface="Arial" panose="020B0604020202020204" pitchFamily="34" charset="0"/>
              </a:rPr>
              <a:t>•  no instruction in A1,…,A4, D, M1,…M7 can have the same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>
                <a:solidFill>
                  <a:srgbClr val="004B9D"/>
                </a:solidFill>
                <a:cs typeface="Arial" panose="020B0604020202020204" pitchFamily="34" charset="0"/>
              </a:rPr>
              <a:t>				</a:t>
            </a:r>
            <a:r>
              <a:rPr lang="en-US" altLang="zh-CN" sz="1900">
                <a:solidFill>
                  <a:srgbClr val="004B9D"/>
                </a:solidFill>
                <a:cs typeface="Arial" panose="020B0604020202020204" pitchFamily="34" charset="0"/>
              </a:rPr>
              <a:t>register destination as </a:t>
            </a:r>
            <a:r>
              <a:rPr lang="en-US" altLang="zh-CN" sz="1900">
                <a:solidFill>
                  <a:srgbClr val="E31212"/>
                </a:solidFill>
                <a:cs typeface="Arial" panose="020B0604020202020204" pitchFamily="34" charset="0"/>
              </a:rPr>
              <a:t>x</a:t>
            </a:r>
          </a:p>
          <a:p>
            <a:pPr eaLnBrk="1" hangingPunct="1">
              <a:lnSpc>
                <a:spcPts val="3600"/>
              </a:lnSpc>
            </a:pPr>
            <a:r>
              <a:rPr lang="en-US" altLang="zh-CN" sz="2700">
                <a:cs typeface="Arial" panose="020B0604020202020204" pitchFamily="34" charset="0"/>
              </a:rPr>
              <a:t>•  Logic implementation is similar as for the MIPS</a:t>
            </a:r>
          </a:p>
          <a:p>
            <a:pPr eaLnBrk="1" hangingPunct="1">
              <a:lnSpc>
                <a:spcPts val="3600"/>
              </a:lnSpc>
            </a:pPr>
            <a:r>
              <a:rPr lang="en-US" altLang="zh-CN">
                <a:cs typeface="Arial" panose="020B0604020202020204" pitchFamily="34" charset="0"/>
              </a:rPr>
              <a:t>	</a:t>
            </a:r>
            <a:r>
              <a:rPr lang="en-US" altLang="zh-CN" sz="2700">
                <a:cs typeface="Arial" panose="020B0604020202020204" pitchFamily="34" charset="0"/>
              </a:rPr>
              <a:t>integer pipeline</a:t>
            </a:r>
          </a:p>
        </p:txBody>
      </p:sp>
    </p:spTree>
    <p:extLst>
      <p:ext uri="{BB962C8B-B14F-4D97-AF65-F5344CB8AC3E}">
        <p14:creationId xmlns:p14="http://schemas.microsoft.com/office/powerpoint/2010/main" val="346844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0583"/>
            <a:r>
              <a:rPr lang="en-US" altLang="zh-CN" sz="2800" dirty="0">
                <a:ea typeface="宋体" charset="-122"/>
              </a:rPr>
              <a:t>Dealing with Data Hazards: Pipeline Interlocks</a:t>
            </a:r>
          </a:p>
        </p:txBody>
      </p:sp>
      <p:sp>
        <p:nvSpPr>
          <p:cNvPr id="5167" name="Rectangle 87"/>
          <p:cNvSpPr>
            <a:spLocks noChangeArrowheads="1"/>
          </p:cNvSpPr>
          <p:nvPr/>
        </p:nvSpPr>
        <p:spPr bwMode="auto">
          <a:xfrm>
            <a:off x="633557" y="456640"/>
            <a:ext cx="165783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endParaRPr lang="zh-CN" altLang="zh-CN">
              <a:ea typeface="宋体" charset="-122"/>
            </a:endParaRPr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id="{CD431FE1-51D4-4A5D-90D3-3795D7384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54660"/>
            <a:ext cx="8686800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681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0583"/>
            <a:r>
              <a:rPr lang="en-US" altLang="zh-CN" sz="2800">
                <a:ea typeface="宋体" charset="-122"/>
              </a:rPr>
              <a:t>Pipeline Stalls due to Interlocks</a:t>
            </a:r>
          </a:p>
        </p:txBody>
      </p:sp>
      <p:sp>
        <p:nvSpPr>
          <p:cNvPr id="5167" name="Rectangle 87"/>
          <p:cNvSpPr>
            <a:spLocks noChangeArrowheads="1"/>
          </p:cNvSpPr>
          <p:nvPr/>
        </p:nvSpPr>
        <p:spPr bwMode="auto">
          <a:xfrm>
            <a:off x="633557" y="456640"/>
            <a:ext cx="165783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endParaRPr lang="zh-CN" altLang="zh-CN">
              <a:ea typeface="宋体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7F79EDB-5E69-483C-99B9-5C95954ACBED}"/>
              </a:ext>
            </a:extLst>
          </p:cNvPr>
          <p:cNvGrpSpPr/>
          <p:nvPr/>
        </p:nvGrpSpPr>
        <p:grpSpPr>
          <a:xfrm>
            <a:off x="248716" y="955430"/>
            <a:ext cx="9167813" cy="5638800"/>
            <a:chOff x="228600" y="1219200"/>
            <a:chExt cx="9167813" cy="5638800"/>
          </a:xfrm>
        </p:grpSpPr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id="{5F857195-41DB-4647-9657-A08490791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7000" y="1219200"/>
              <a:ext cx="3590925" cy="2857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3">
              <a:extLst>
                <a:ext uri="{FF2B5EF4-FFF2-40B4-BE49-F238E27FC236}">
                  <a16:creationId xmlns:a16="http://schemas.microsoft.com/office/drawing/2014/main" id="{C53BB498-9FFB-4E5C-8DF9-E6A5A7E9A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1371601"/>
              <a:ext cx="4572000" cy="341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18" tIns="45709" rIns="91418" bIns="45709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63486" algn="l"/>
                  <a:tab pos="203153" algn="l"/>
                </a:tabLst>
              </a:pPr>
              <a:r>
                <a:rPr kumimoji="1" lang="en-US" altLang="zh-CN" dirty="0">
                  <a:solidFill>
                    <a:srgbClr val="004B9D"/>
                  </a:solidFill>
                  <a:latin typeface="Arial" charset="0"/>
                  <a:ea typeface="宋体" pitchFamily="2" charset="-122"/>
                </a:rPr>
                <a:t>At Cycle 4 the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63486" algn="l"/>
                  <a:tab pos="203153" algn="l"/>
                </a:tabLst>
              </a:pPr>
              <a:r>
                <a:rPr kumimoji="1" lang="en-US" altLang="zh-CN" dirty="0">
                  <a:solidFill>
                    <a:srgbClr val="004B9D"/>
                  </a:solidFill>
                  <a:latin typeface="Arial" charset="0"/>
                  <a:ea typeface="宋体" pitchFamily="2" charset="-122"/>
                </a:rPr>
                <a:t>progression of </a:t>
              </a:r>
              <a:r>
                <a:rPr kumimoji="1" lang="en-US" altLang="zh-CN" b="1" dirty="0">
                  <a:solidFill>
                    <a:srgbClr val="004B9D"/>
                  </a:solidFill>
                  <a:latin typeface="Arial" charset="0"/>
                  <a:ea typeface="宋体" pitchFamily="2" charset="-122"/>
                </a:rPr>
                <a:t>DSUB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63486" algn="l"/>
                  <a:tab pos="203153" algn="l"/>
                </a:tabLst>
              </a:pPr>
              <a:r>
                <a:rPr kumimoji="1" lang="en-US" altLang="zh-CN" dirty="0">
                  <a:solidFill>
                    <a:srgbClr val="004B9D"/>
                  </a:solidFill>
                  <a:latin typeface="Arial" charset="0"/>
                  <a:ea typeface="宋体" pitchFamily="2" charset="-122"/>
                </a:rPr>
                <a:t>(and all the following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63486" algn="l"/>
                  <a:tab pos="203153" algn="l"/>
                </a:tabLst>
              </a:pPr>
              <a:r>
                <a:rPr kumimoji="1" lang="en-US" altLang="zh-CN" dirty="0">
                  <a:solidFill>
                    <a:srgbClr val="004B9D"/>
                  </a:solidFill>
                  <a:latin typeface="Arial" charset="0"/>
                  <a:ea typeface="宋体" pitchFamily="2" charset="-122"/>
                </a:rPr>
                <a:t>instructions) is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63486" algn="l"/>
                  <a:tab pos="203153" algn="l"/>
                </a:tabLst>
              </a:pPr>
              <a:r>
                <a:rPr kumimoji="1" lang="en-US" altLang="zh-CN" dirty="0">
                  <a:solidFill>
                    <a:srgbClr val="004B9D"/>
                  </a:solidFill>
                  <a:latin typeface="Arial" charset="0"/>
                  <a:ea typeface="宋体" pitchFamily="2" charset="-122"/>
                </a:rPr>
                <a:t>halted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63486" algn="l"/>
                  <a:tab pos="203153" algn="l"/>
                </a:tabLst>
              </a:pPr>
              <a:r>
                <a:rPr kumimoji="1" lang="en-US" altLang="zh-CN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	–    no new instruction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63486" algn="l"/>
                  <a:tab pos="203153" algn="l"/>
                </a:tabLst>
              </a:pPr>
              <a:r>
                <a:rPr kumimoji="1" lang="en-US" altLang="zh-CN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		is fetched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63486" algn="l"/>
                  <a:tab pos="203153" algn="l"/>
                </a:tabLst>
              </a:pPr>
              <a:r>
                <a:rPr kumimoji="1" lang="en-US" altLang="zh-CN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	–    a NOP instruction is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63486" algn="l"/>
                  <a:tab pos="203153" algn="l"/>
                </a:tabLst>
              </a:pPr>
              <a:r>
                <a:rPr kumimoji="1" lang="en-US" altLang="zh-CN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		inserted into the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63486" algn="l"/>
                  <a:tab pos="203153" algn="l"/>
                </a:tabLst>
              </a:pPr>
              <a:r>
                <a:rPr kumimoji="1" lang="en-US" altLang="zh-CN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		EX stage and will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63486" algn="l"/>
                  <a:tab pos="203153" algn="l"/>
                </a:tabLst>
              </a:pPr>
              <a:r>
                <a:rPr kumimoji="1" lang="en-US" altLang="zh-CN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		exit the pipe at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63486" algn="l"/>
                  <a:tab pos="203153" algn="l"/>
                </a:tabLst>
              </a:pPr>
              <a:r>
                <a:rPr kumimoji="1" lang="en-US" altLang="zh-CN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		Cycle 6</a:t>
              </a:r>
            </a:p>
          </p:txBody>
        </p:sp>
        <p:sp>
          <p:nvSpPr>
            <p:cNvPr id="7" name="矩形 5">
              <a:extLst>
                <a:ext uri="{FF2B5EF4-FFF2-40B4-BE49-F238E27FC236}">
                  <a16:creationId xmlns:a16="http://schemas.microsoft.com/office/drawing/2014/main" id="{F5251163-4F40-4AFE-8095-A1BD00E4A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8413" y="1371601"/>
              <a:ext cx="3048000" cy="2554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18" tIns="45709" rIns="91418" bIns="45709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rgbClr val="00009A"/>
                  </a:solidFill>
                  <a:latin typeface="Arial" charset="0"/>
                  <a:ea typeface="宋体" pitchFamily="2" charset="-122"/>
                </a:rPr>
                <a:t>A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 </a:t>
              </a:r>
              <a:r>
                <a:rPr kumimoji="1" lang="en-US" altLang="zh-CN" sz="2000" dirty="0">
                  <a:solidFill>
                    <a:srgbClr val="E31212"/>
                  </a:solidFill>
                  <a:latin typeface="Arial" charset="0"/>
                  <a:ea typeface="宋体" pitchFamily="2" charset="-122"/>
                </a:rPr>
                <a:t>NOP Instruction (a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rgbClr val="E31212"/>
                  </a:solidFill>
                  <a:latin typeface="Arial" charset="0"/>
                  <a:ea typeface="宋体" pitchFamily="2" charset="-122"/>
                </a:rPr>
                <a:t>bubble) </a:t>
              </a:r>
              <a:r>
                <a:rPr kumimoji="1" lang="en-US" altLang="zh-CN" sz="2000" dirty="0">
                  <a:solidFill>
                    <a:srgbClr val="004B9D"/>
                  </a:solidFill>
                  <a:latin typeface="Arial" charset="0"/>
                  <a:ea typeface="宋体" pitchFamily="2" charset="-122"/>
                </a:rPr>
                <a:t>that is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rgbClr val="004B9D"/>
                  </a:solidFill>
                  <a:latin typeface="Arial" charset="0"/>
                  <a:ea typeface="宋体" pitchFamily="2" charset="-122"/>
                </a:rPr>
                <a:t>generated by one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rgbClr val="004B9D"/>
                  </a:solidFill>
                  <a:latin typeface="Arial" charset="0"/>
                  <a:ea typeface="宋体" pitchFamily="2" charset="-122"/>
                </a:rPr>
                <a:t>interlock activation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rgbClr val="E31212"/>
                  </a:solidFill>
                  <a:latin typeface="Arial" charset="0"/>
                  <a:ea typeface="宋体" pitchFamily="2" charset="-122"/>
                </a:rPr>
                <a:t>increases the CPI </a:t>
              </a:r>
              <a:r>
                <a:rPr kumimoji="1" lang="en-US" altLang="zh-CN" sz="2000" dirty="0">
                  <a:solidFill>
                    <a:srgbClr val="004B9D"/>
                  </a:solidFill>
                  <a:latin typeface="Arial" charset="0"/>
                  <a:ea typeface="宋体" pitchFamily="2" charset="-122"/>
                </a:rPr>
                <a:t>of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rgbClr val="004B9D"/>
                  </a:solidFill>
                  <a:latin typeface="Arial" charset="0"/>
                  <a:ea typeface="宋体" pitchFamily="2" charset="-122"/>
                </a:rPr>
                <a:t>the stalled instruction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rgbClr val="E31212"/>
                  </a:solidFill>
                  <a:latin typeface="Arial" charset="0"/>
                  <a:ea typeface="宋体" pitchFamily="2" charset="-122"/>
                </a:rPr>
                <a:t>by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 </a:t>
              </a:r>
              <a:r>
                <a:rPr kumimoji="1" lang="en-US" altLang="zh-CN" sz="2000" dirty="0">
                  <a:solidFill>
                    <a:srgbClr val="004B9D"/>
                  </a:solidFill>
                  <a:latin typeface="Arial" charset="0"/>
                  <a:ea typeface="宋体" pitchFamily="2" charset="-122"/>
                </a:rPr>
                <a:t>the length of </a:t>
              </a:r>
              <a:r>
                <a:rPr kumimoji="1" lang="en-US" altLang="zh-CN" sz="2000" dirty="0">
                  <a:solidFill>
                    <a:srgbClr val="E31212"/>
                  </a:solidFill>
                  <a:latin typeface="Arial" charset="0"/>
                  <a:ea typeface="宋体" pitchFamily="2" charset="-122"/>
                </a:rPr>
                <a:t>one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rgbClr val="E31212"/>
                  </a:solidFill>
                  <a:latin typeface="Arial" charset="0"/>
                  <a:ea typeface="宋体" pitchFamily="2" charset="-122"/>
                </a:rPr>
                <a:t>clock cycle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07682C1-7E9F-4E9A-AB72-3542D8E30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9600" y="4724400"/>
              <a:ext cx="7467600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</p:pic>
      </p:grpSp>
    </p:spTree>
    <p:extLst>
      <p:ext uri="{BB962C8B-B14F-4D97-AF65-F5344CB8AC3E}">
        <p14:creationId xmlns:p14="http://schemas.microsoft.com/office/powerpoint/2010/main" val="386219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487"/>
            <a:r>
              <a:rPr lang="en-US" altLang="zh-CN" dirty="0">
                <a:ea typeface="宋体" charset="-122"/>
              </a:rPr>
              <a:t>Branches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07682" indent="-307682" defTabSz="820487">
              <a:lnSpc>
                <a:spcPts val="2500"/>
              </a:lnSpc>
            </a:pPr>
            <a:r>
              <a:rPr lang="en-US" altLang="zh-CN" sz="2000" dirty="0">
                <a:ea typeface="宋体" charset="-122"/>
              </a:rPr>
              <a:t>Most of the work for a </a:t>
            </a:r>
            <a:r>
              <a:rPr lang="en-US" altLang="zh-CN" sz="2000" dirty="0">
                <a:solidFill>
                  <a:srgbClr val="E31212"/>
                </a:solidFill>
                <a:ea typeface="宋体" charset="-122"/>
              </a:rPr>
              <a:t>branch computation is done in the EX stage</a:t>
            </a:r>
            <a:r>
              <a:rPr lang="en-US" altLang="zh-CN" sz="2000" dirty="0">
                <a:ea typeface="宋体" charset="-122"/>
              </a:rPr>
              <a:t>.</a:t>
            </a:r>
          </a:p>
          <a:p>
            <a:pPr marL="666645" lvl="1" indent="-256402" defTabSz="820487">
              <a:lnSpc>
                <a:spcPts val="2500"/>
              </a:lnSpc>
            </a:pPr>
            <a:r>
              <a:rPr lang="en-US" altLang="zh-CN" sz="2000" dirty="0">
                <a:ea typeface="宋体" charset="-122"/>
              </a:rPr>
              <a:t>The branch target address is computed.</a:t>
            </a:r>
          </a:p>
          <a:p>
            <a:pPr marL="666645" lvl="1" indent="-256402" defTabSz="820487">
              <a:lnSpc>
                <a:spcPts val="2500"/>
              </a:lnSpc>
            </a:pPr>
            <a:r>
              <a:rPr lang="en-US" altLang="zh-CN" sz="2000" dirty="0">
                <a:ea typeface="宋体" charset="-122"/>
              </a:rPr>
              <a:t>The source registers are compared by the ALU, and the Zero flag is set or cleared accordingly.</a:t>
            </a:r>
          </a:p>
          <a:p>
            <a:pPr marL="307682" indent="-307682" defTabSz="820487">
              <a:lnSpc>
                <a:spcPts val="2500"/>
              </a:lnSpc>
            </a:pPr>
            <a:r>
              <a:rPr lang="en-US" altLang="zh-CN" sz="2000" dirty="0">
                <a:ea typeface="宋体" charset="-122"/>
              </a:rPr>
              <a:t>Thus, the </a:t>
            </a:r>
            <a:r>
              <a:rPr lang="en-US" altLang="zh-CN" sz="2000" dirty="0">
                <a:solidFill>
                  <a:srgbClr val="E31212"/>
                </a:solidFill>
                <a:ea typeface="宋体" charset="-122"/>
              </a:rPr>
              <a:t>branch decision </a:t>
            </a:r>
            <a:r>
              <a:rPr lang="en-US" altLang="zh-CN" sz="2000" dirty="0">
                <a:ea typeface="宋体" charset="-122"/>
              </a:rPr>
              <a:t>cannot be made until the end of the </a:t>
            </a:r>
            <a:r>
              <a:rPr lang="en-US" altLang="zh-CN" sz="2000" dirty="0">
                <a:solidFill>
                  <a:srgbClr val="E31212"/>
                </a:solidFill>
                <a:ea typeface="宋体" charset="-122"/>
              </a:rPr>
              <a:t>EX stage.</a:t>
            </a:r>
          </a:p>
          <a:p>
            <a:pPr marL="666645" lvl="1" indent="-256402" defTabSz="820487">
              <a:lnSpc>
                <a:spcPts val="2500"/>
              </a:lnSpc>
            </a:pPr>
            <a:r>
              <a:rPr lang="en-US" altLang="zh-CN" sz="2000" dirty="0">
                <a:ea typeface="宋体" charset="-122"/>
              </a:rPr>
              <a:t>But we need to know which instruction to fetch next, in order to keep the pipeline running!</a:t>
            </a:r>
          </a:p>
          <a:p>
            <a:pPr marL="666645" lvl="1" indent="-256402" defTabSz="820487">
              <a:lnSpc>
                <a:spcPts val="2500"/>
              </a:lnSpc>
            </a:pPr>
            <a:r>
              <a:rPr lang="en-US" altLang="zh-CN" sz="2000" dirty="0">
                <a:ea typeface="宋体" charset="-122"/>
              </a:rPr>
              <a:t>This leads to what’s called a </a:t>
            </a:r>
            <a:r>
              <a:rPr lang="en-US" altLang="zh-CN" sz="2000" dirty="0">
                <a:solidFill>
                  <a:srgbClr val="E31212"/>
                </a:solidFill>
                <a:ea typeface="宋体" charset="-122"/>
              </a:rPr>
              <a:t>control hazard</a:t>
            </a:r>
            <a:r>
              <a:rPr lang="en-US" altLang="zh-CN" sz="2000" dirty="0">
                <a:ea typeface="宋体" charset="-122"/>
              </a:rPr>
              <a:t>.</a:t>
            </a:r>
          </a:p>
          <a:p>
            <a:pPr marL="666645" lvl="1" indent="-256402" defTabSz="820487"/>
            <a:endParaRPr lang="en-US" altLang="zh-CN" sz="2000" dirty="0">
              <a:ea typeface="宋体" charset="-122"/>
            </a:endParaRPr>
          </a:p>
          <a:p>
            <a:pPr marL="307682" indent="-307682" defTabSz="820487"/>
            <a:endParaRPr lang="en-US" altLang="zh-CN" sz="2000" dirty="0">
              <a:ea typeface="宋体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1BA554B-F078-4E5A-B9F5-2CA73C7DBEF6}"/>
              </a:ext>
            </a:extLst>
          </p:cNvPr>
          <p:cNvGrpSpPr/>
          <p:nvPr/>
        </p:nvGrpSpPr>
        <p:grpSpPr>
          <a:xfrm>
            <a:off x="781910" y="4229234"/>
            <a:ext cx="7683079" cy="2628766"/>
            <a:chOff x="766763" y="3577895"/>
            <a:chExt cx="7683079" cy="2628766"/>
          </a:xfrm>
        </p:grpSpPr>
        <p:sp>
          <p:nvSpPr>
            <p:cNvPr id="20524" name="Text Box 44"/>
            <p:cNvSpPr txBox="1">
              <a:spLocks noChangeArrowheads="1"/>
            </p:cNvSpPr>
            <p:nvPr/>
          </p:nvSpPr>
          <p:spPr bwMode="auto">
            <a:xfrm>
              <a:off x="2366811" y="3577895"/>
              <a:ext cx="6083031" cy="64630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1418" tIns="45709" rIns="91418" bIns="45709" anchor="ctr">
              <a:spAutoFit/>
            </a:bodyPr>
            <a:lstStyle/>
            <a:p>
              <a:pPr algn="ctr" defTabSz="914501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229" algn="l"/>
                  <a:tab pos="1259219" algn="l"/>
                  <a:tab pos="2002785" algn="l"/>
                  <a:tab pos="2747776" algn="l"/>
                  <a:tab pos="3545471" algn="l"/>
                  <a:tab pos="4290461" algn="l"/>
                  <a:tab pos="5025480" algn="l"/>
                  <a:tab pos="5767623" algn="l"/>
                  <a:tab pos="6512612" algn="l"/>
                </a:tabLst>
              </a:pPr>
              <a:r>
                <a:rPr lang="en-US" altLang="zh-CN" dirty="0">
                  <a:solidFill>
                    <a:srgbClr val="000000"/>
                  </a:solidFill>
                  <a:ea typeface="宋体" charset="-122"/>
                </a:rPr>
                <a:t>Clock cycle</a:t>
              </a:r>
            </a:p>
            <a:p>
              <a:pPr algn="ctr" defTabSz="914501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229" algn="l"/>
                  <a:tab pos="1259219" algn="l"/>
                  <a:tab pos="2002785" algn="l"/>
                  <a:tab pos="2747776" algn="l"/>
                  <a:tab pos="3545471" algn="l"/>
                  <a:tab pos="4290461" algn="l"/>
                  <a:tab pos="5025480" algn="l"/>
                  <a:tab pos="5767623" algn="l"/>
                  <a:tab pos="6512612" algn="l"/>
                </a:tabLst>
              </a:pPr>
              <a:r>
                <a:rPr lang="en-US" altLang="zh-CN" dirty="0">
                  <a:solidFill>
                    <a:srgbClr val="000000"/>
                  </a:solidFill>
                  <a:ea typeface="宋体" charset="-122"/>
                </a:rPr>
                <a:t>	1	2	3	4	5	6	7	8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53A4776-3461-4ACE-AE7E-51BD7D99F4C2}"/>
                </a:ext>
              </a:extLst>
            </p:cNvPr>
            <p:cNvGrpSpPr/>
            <p:nvPr/>
          </p:nvGrpSpPr>
          <p:grpSpPr>
            <a:xfrm>
              <a:off x="766763" y="4301661"/>
              <a:ext cx="7239000" cy="1905000"/>
              <a:chOff x="685512" y="4115360"/>
              <a:chExt cx="7239000" cy="1905000"/>
            </a:xfrm>
          </p:grpSpPr>
          <p:sp>
            <p:nvSpPr>
              <p:cNvPr id="20484" name="Rectangle 4"/>
              <p:cNvSpPr>
                <a:spLocks noChangeArrowheads="1"/>
              </p:cNvSpPr>
              <p:nvPr/>
            </p:nvSpPr>
            <p:spPr bwMode="auto">
              <a:xfrm>
                <a:off x="4038024" y="4191000"/>
                <a:ext cx="152977" cy="762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" name="Group 5"/>
              <p:cNvGrpSpPr>
                <a:grpSpLocks/>
              </p:cNvGrpSpPr>
              <p:nvPr/>
            </p:nvGrpSpPr>
            <p:grpSpPr bwMode="auto">
              <a:xfrm>
                <a:off x="4343979" y="4266640"/>
                <a:ext cx="304512" cy="610721"/>
                <a:chOff x="1920" y="720"/>
                <a:chExt cx="192" cy="384"/>
              </a:xfrm>
            </p:grpSpPr>
            <p:sp>
              <p:nvSpPr>
                <p:cNvPr id="20486" name="Line 6"/>
                <p:cNvSpPr>
                  <a:spLocks noChangeShapeType="1"/>
                </p:cNvSpPr>
                <p:nvPr/>
              </p:nvSpPr>
              <p:spPr bwMode="auto">
                <a:xfrm>
                  <a:off x="1920" y="720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rgbClr val="3333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820583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487" name="Line 7"/>
                <p:cNvSpPr>
                  <a:spLocks noChangeShapeType="1"/>
                </p:cNvSpPr>
                <p:nvPr/>
              </p:nvSpPr>
              <p:spPr bwMode="auto">
                <a:xfrm>
                  <a:off x="1920" y="960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rgbClr val="3333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820583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48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920" y="912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rgbClr val="3333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820583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489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1920" y="864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rgbClr val="3333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820583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49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920" y="1008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rgbClr val="3333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820583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491" name="Line 11"/>
                <p:cNvSpPr>
                  <a:spLocks noChangeShapeType="1"/>
                </p:cNvSpPr>
                <p:nvPr/>
              </p:nvSpPr>
              <p:spPr bwMode="auto">
                <a:xfrm>
                  <a:off x="1920" y="72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rgbClr val="3333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820583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492" name="Line 12"/>
                <p:cNvSpPr>
                  <a:spLocks noChangeShapeType="1"/>
                </p:cNvSpPr>
                <p:nvPr/>
              </p:nvSpPr>
              <p:spPr bwMode="auto">
                <a:xfrm>
                  <a:off x="2112" y="816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rgbClr val="3333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820583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0493" name="Text Box 13"/>
              <p:cNvSpPr txBox="1">
                <a:spLocks noChangeArrowheads="1"/>
              </p:cNvSpPr>
              <p:nvPr/>
            </p:nvSpPr>
            <p:spPr bwMode="auto">
              <a:xfrm>
                <a:off x="4975302" y="4418081"/>
                <a:ext cx="490818" cy="24620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1418" tIns="45709" rIns="91418" bIns="45709" anchor="ctr">
                <a:spAutoFit/>
              </a:bodyPr>
              <a:lstStyle/>
              <a:p>
                <a:pPr algn="ctr" defTabSz="91450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dirty="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   DM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0494" name="Rectangle 14"/>
              <p:cNvSpPr>
                <a:spLocks noChangeArrowheads="1"/>
              </p:cNvSpPr>
              <p:nvPr/>
            </p:nvSpPr>
            <p:spPr bwMode="auto">
              <a:xfrm>
                <a:off x="3581979" y="4343682"/>
                <a:ext cx="304512" cy="4566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95" name="Text Box 15"/>
              <p:cNvSpPr txBox="1">
                <a:spLocks noChangeArrowheads="1"/>
              </p:cNvSpPr>
              <p:nvPr/>
            </p:nvSpPr>
            <p:spPr bwMode="auto">
              <a:xfrm>
                <a:off x="3468701" y="4418081"/>
                <a:ext cx="489214" cy="24620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1418" tIns="45709" rIns="91418" bIns="45709" anchor="ctr">
                <a:spAutoFit/>
              </a:bodyPr>
              <a:lstStyle/>
              <a:p>
                <a:pPr algn="ctr" defTabSz="91450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dirty="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  </a:t>
                </a:r>
                <a:r>
                  <a:rPr lang="en-US" altLang="zh-CN" sz="1000" dirty="0" err="1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Reg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0496" name="Text Box 16"/>
              <p:cNvSpPr txBox="1">
                <a:spLocks noChangeArrowheads="1"/>
              </p:cNvSpPr>
              <p:nvPr/>
            </p:nvSpPr>
            <p:spPr bwMode="auto">
              <a:xfrm>
                <a:off x="5754701" y="4418081"/>
                <a:ext cx="489214" cy="24620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1418" tIns="45709" rIns="91418" bIns="45709" anchor="ctr">
                <a:spAutoFit/>
              </a:bodyPr>
              <a:lstStyle/>
              <a:p>
                <a:pPr algn="ctr" defTabSz="91450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dirty="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  </a:t>
                </a:r>
                <a:r>
                  <a:rPr lang="en-US" altLang="zh-CN" sz="1000" dirty="0" err="1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Reg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0497" name="Rectangle 17"/>
              <p:cNvSpPr>
                <a:spLocks noChangeArrowheads="1"/>
              </p:cNvSpPr>
              <p:nvPr/>
            </p:nvSpPr>
            <p:spPr bwMode="auto">
              <a:xfrm>
                <a:off x="2819979" y="4343682"/>
                <a:ext cx="304512" cy="4566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98" name="Text Box 18"/>
              <p:cNvSpPr txBox="1">
                <a:spLocks noChangeArrowheads="1"/>
              </p:cNvSpPr>
              <p:nvPr/>
            </p:nvSpPr>
            <p:spPr bwMode="auto">
              <a:xfrm>
                <a:off x="2818681" y="4418081"/>
                <a:ext cx="327311" cy="24620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1418" tIns="45709" rIns="91418" bIns="45709" anchor="ctr">
                <a:spAutoFit/>
              </a:bodyPr>
              <a:lstStyle/>
              <a:p>
                <a:pPr algn="ctr" defTabSz="91450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dirty="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IM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0499" name="Rectangle 19"/>
              <p:cNvSpPr>
                <a:spLocks noChangeArrowheads="1"/>
              </p:cNvSpPr>
              <p:nvPr/>
            </p:nvSpPr>
            <p:spPr bwMode="auto">
              <a:xfrm>
                <a:off x="4800024" y="4191000"/>
                <a:ext cx="152977" cy="762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0" name="Rectangle 20"/>
              <p:cNvSpPr>
                <a:spLocks noChangeArrowheads="1"/>
              </p:cNvSpPr>
              <p:nvPr/>
            </p:nvSpPr>
            <p:spPr bwMode="auto">
              <a:xfrm>
                <a:off x="3276024" y="4191000"/>
                <a:ext cx="152977" cy="762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1" name="Line 21"/>
              <p:cNvSpPr>
                <a:spLocks noChangeShapeType="1"/>
              </p:cNvSpPr>
              <p:nvPr/>
            </p:nvSpPr>
            <p:spPr bwMode="auto">
              <a:xfrm>
                <a:off x="3124489" y="4572000"/>
                <a:ext cx="1515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2" name="Line 22"/>
              <p:cNvSpPr>
                <a:spLocks noChangeShapeType="1"/>
              </p:cNvSpPr>
              <p:nvPr/>
            </p:nvSpPr>
            <p:spPr bwMode="auto">
              <a:xfrm>
                <a:off x="3429002" y="4572000"/>
                <a:ext cx="1529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3" name="Line 23"/>
              <p:cNvSpPr>
                <a:spLocks noChangeShapeType="1"/>
              </p:cNvSpPr>
              <p:nvPr/>
            </p:nvSpPr>
            <p:spPr bwMode="auto">
              <a:xfrm>
                <a:off x="3886489" y="4419320"/>
                <a:ext cx="1515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4" name="Line 24"/>
              <p:cNvSpPr>
                <a:spLocks noChangeShapeType="1"/>
              </p:cNvSpPr>
              <p:nvPr/>
            </p:nvSpPr>
            <p:spPr bwMode="auto">
              <a:xfrm>
                <a:off x="3886489" y="4724681"/>
                <a:ext cx="1515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4191002" y="4419320"/>
                <a:ext cx="152977" cy="0"/>
              </a:xfrm>
              <a:prstGeom prst="line">
                <a:avLst/>
              </a:prstGeom>
              <a:noFill/>
              <a:ln w="12700">
                <a:solidFill>
                  <a:srgbClr val="3333FF"/>
                </a:solidFill>
                <a:round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6" name="Line 26"/>
              <p:cNvSpPr>
                <a:spLocks noChangeShapeType="1"/>
              </p:cNvSpPr>
              <p:nvPr/>
            </p:nvSpPr>
            <p:spPr bwMode="auto">
              <a:xfrm>
                <a:off x="4191002" y="4724681"/>
                <a:ext cx="152977" cy="0"/>
              </a:xfrm>
              <a:prstGeom prst="line">
                <a:avLst/>
              </a:prstGeom>
              <a:noFill/>
              <a:ln w="12700">
                <a:solidFill>
                  <a:srgbClr val="3333FF"/>
                </a:solidFill>
                <a:round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7" name="Line 27"/>
              <p:cNvSpPr>
                <a:spLocks noChangeShapeType="1"/>
              </p:cNvSpPr>
              <p:nvPr/>
            </p:nvSpPr>
            <p:spPr bwMode="auto">
              <a:xfrm>
                <a:off x="4648489" y="4572000"/>
                <a:ext cx="151534" cy="0"/>
              </a:xfrm>
              <a:prstGeom prst="line">
                <a:avLst/>
              </a:prstGeom>
              <a:noFill/>
              <a:ln w="12700">
                <a:solidFill>
                  <a:srgbClr val="3333FF"/>
                </a:solidFill>
                <a:round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8" name="Line 28"/>
              <p:cNvSpPr>
                <a:spLocks noChangeShapeType="1"/>
              </p:cNvSpPr>
              <p:nvPr/>
            </p:nvSpPr>
            <p:spPr bwMode="auto">
              <a:xfrm>
                <a:off x="4953002" y="4572000"/>
                <a:ext cx="1529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9" name="Rectangle 29"/>
              <p:cNvSpPr>
                <a:spLocks noChangeArrowheads="1"/>
              </p:cNvSpPr>
              <p:nvPr/>
            </p:nvSpPr>
            <p:spPr bwMode="auto">
              <a:xfrm>
                <a:off x="5105979" y="4343682"/>
                <a:ext cx="304512" cy="4566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0" name="Line 30"/>
              <p:cNvSpPr>
                <a:spLocks noChangeShapeType="1"/>
              </p:cNvSpPr>
              <p:nvPr/>
            </p:nvSpPr>
            <p:spPr bwMode="auto">
              <a:xfrm>
                <a:off x="5410489" y="4572000"/>
                <a:ext cx="1515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1" name="Rectangle 31"/>
              <p:cNvSpPr>
                <a:spLocks noChangeArrowheads="1"/>
              </p:cNvSpPr>
              <p:nvPr/>
            </p:nvSpPr>
            <p:spPr bwMode="auto">
              <a:xfrm>
                <a:off x="5562024" y="4191000"/>
                <a:ext cx="152977" cy="762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2" name="Line 32"/>
              <p:cNvSpPr>
                <a:spLocks noChangeShapeType="1"/>
              </p:cNvSpPr>
              <p:nvPr/>
            </p:nvSpPr>
            <p:spPr bwMode="auto">
              <a:xfrm>
                <a:off x="5715002" y="4572000"/>
                <a:ext cx="1529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3" name="Rectangle 33"/>
              <p:cNvSpPr>
                <a:spLocks noChangeArrowheads="1"/>
              </p:cNvSpPr>
              <p:nvPr/>
            </p:nvSpPr>
            <p:spPr bwMode="auto">
              <a:xfrm>
                <a:off x="5867979" y="4343682"/>
                <a:ext cx="304512" cy="4566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4" name="Line 34"/>
              <p:cNvSpPr>
                <a:spLocks noChangeShapeType="1"/>
              </p:cNvSpPr>
              <p:nvPr/>
            </p:nvSpPr>
            <p:spPr bwMode="auto">
              <a:xfrm>
                <a:off x="5029489" y="4572001"/>
                <a:ext cx="0" cy="3053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5" name="Line 35"/>
              <p:cNvSpPr>
                <a:spLocks noChangeShapeType="1"/>
              </p:cNvSpPr>
              <p:nvPr/>
            </p:nvSpPr>
            <p:spPr bwMode="auto">
              <a:xfrm>
                <a:off x="5029491" y="4877360"/>
                <a:ext cx="4574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6" name="Line 36"/>
              <p:cNvSpPr>
                <a:spLocks noChangeShapeType="1"/>
              </p:cNvSpPr>
              <p:nvPr/>
            </p:nvSpPr>
            <p:spPr bwMode="auto">
              <a:xfrm>
                <a:off x="5486978" y="4724681"/>
                <a:ext cx="750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5486977" y="4724682"/>
                <a:ext cx="0" cy="152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8" name="Text Box 38"/>
              <p:cNvSpPr txBox="1">
                <a:spLocks noChangeArrowheads="1"/>
              </p:cNvSpPr>
              <p:nvPr/>
            </p:nvSpPr>
            <p:spPr bwMode="auto">
              <a:xfrm>
                <a:off x="685512" y="4329995"/>
                <a:ext cx="2060135" cy="161580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1418" tIns="45709" rIns="91418" bIns="45709" anchor="ctr">
                <a:spAutoFit/>
              </a:bodyPr>
              <a:lstStyle/>
              <a:p>
                <a:pPr defTabSz="914501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229" algn="l"/>
                  </a:tabLst>
                </a:pPr>
                <a:r>
                  <a:rPr lang="en-US" altLang="zh-CN" dirty="0" err="1">
                    <a:solidFill>
                      <a:srgbClr val="000000"/>
                    </a:solidFill>
                    <a:ea typeface="宋体" charset="-122"/>
                  </a:rPr>
                  <a:t>beq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	$2, $3, Label</a:t>
                </a:r>
              </a:p>
              <a:p>
                <a:pPr defTabSz="914501" eaLnBrk="0" fontAlgn="base" hangingPunct="0">
                  <a:lnSpc>
                    <a:spcPct val="45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514229" algn="l"/>
                  </a:tabLst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? ? ?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0519" name="Line 39"/>
              <p:cNvSpPr>
                <a:spLocks noChangeShapeType="1"/>
              </p:cNvSpPr>
              <p:nvPr/>
            </p:nvSpPr>
            <p:spPr bwMode="auto">
              <a:xfrm>
                <a:off x="5638512" y="4115360"/>
                <a:ext cx="0" cy="190500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20" name="Rectangle 40"/>
              <p:cNvSpPr>
                <a:spLocks noChangeArrowheads="1"/>
              </p:cNvSpPr>
              <p:nvPr/>
            </p:nvSpPr>
            <p:spPr bwMode="auto">
              <a:xfrm>
                <a:off x="3581979" y="5258361"/>
                <a:ext cx="304512" cy="45664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lIns="91418" tIns="45709" rIns="91418" bIns="45709" anchor="ctr"/>
              <a:lstStyle/>
              <a:p>
                <a:pPr algn="ctr" defTabSz="91450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dirty="0">
                  <a:solidFill>
                    <a:srgbClr val="000000"/>
                  </a:solidFill>
                  <a:latin typeface="Comic Sans MS" pitchFamily="-16" charset="0"/>
                </a:endParaRPr>
              </a:p>
            </p:txBody>
          </p:sp>
          <p:sp>
            <p:nvSpPr>
              <p:cNvPr id="20521" name="Text Box 41"/>
              <p:cNvSpPr txBox="1">
                <a:spLocks noChangeArrowheads="1"/>
              </p:cNvSpPr>
              <p:nvPr/>
            </p:nvSpPr>
            <p:spPr bwMode="auto">
              <a:xfrm>
                <a:off x="3580681" y="5332761"/>
                <a:ext cx="327311" cy="24620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1418" tIns="45709" rIns="91418" bIns="45709" anchor="ctr">
                <a:spAutoFit/>
              </a:bodyPr>
              <a:lstStyle/>
              <a:p>
                <a:pPr algn="ctr" defTabSz="91450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dirty="0">
                    <a:solidFill>
                      <a:srgbClr val="FF0000"/>
                    </a:solidFill>
                    <a:latin typeface="Arial" charset="0"/>
                    <a:ea typeface="宋体" charset="-122"/>
                  </a:rPr>
                  <a:t>IM</a:t>
                </a:r>
                <a:endParaRPr lang="en-US" altLang="zh-CN" sz="1200" dirty="0">
                  <a:solidFill>
                    <a:srgbClr val="FF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4038024" y="5105681"/>
                <a:ext cx="152977" cy="76200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3886489" y="5486681"/>
                <a:ext cx="151534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25" name="Line 45"/>
              <p:cNvSpPr>
                <a:spLocks noChangeShapeType="1"/>
              </p:cNvSpPr>
              <p:nvPr/>
            </p:nvSpPr>
            <p:spPr bwMode="auto">
              <a:xfrm>
                <a:off x="6400512" y="4115360"/>
                <a:ext cx="0" cy="190500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26" name="Line 46"/>
              <p:cNvSpPr>
                <a:spLocks noChangeShapeType="1"/>
              </p:cNvSpPr>
              <p:nvPr/>
            </p:nvSpPr>
            <p:spPr bwMode="auto">
              <a:xfrm>
                <a:off x="7162512" y="4115360"/>
                <a:ext cx="0" cy="190500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27" name="Line 47"/>
              <p:cNvSpPr>
                <a:spLocks noChangeShapeType="1"/>
              </p:cNvSpPr>
              <p:nvPr/>
            </p:nvSpPr>
            <p:spPr bwMode="auto">
              <a:xfrm>
                <a:off x="7924512" y="4115360"/>
                <a:ext cx="0" cy="190500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28" name="Line 48"/>
              <p:cNvSpPr>
                <a:spLocks noChangeShapeType="1"/>
              </p:cNvSpPr>
              <p:nvPr/>
            </p:nvSpPr>
            <p:spPr bwMode="auto">
              <a:xfrm>
                <a:off x="4876512" y="4115360"/>
                <a:ext cx="0" cy="190500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29" name="Line 49"/>
              <p:cNvSpPr>
                <a:spLocks noChangeShapeType="1"/>
              </p:cNvSpPr>
              <p:nvPr/>
            </p:nvSpPr>
            <p:spPr bwMode="auto">
              <a:xfrm>
                <a:off x="4114512" y="4115360"/>
                <a:ext cx="0" cy="190500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30" name="Line 50"/>
              <p:cNvSpPr>
                <a:spLocks noChangeShapeType="1"/>
              </p:cNvSpPr>
              <p:nvPr/>
            </p:nvSpPr>
            <p:spPr bwMode="auto">
              <a:xfrm>
                <a:off x="3352512" y="4115360"/>
                <a:ext cx="0" cy="190500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lIns="82048" tIns="41025" rIns="82048" bIns="41025" anchor="ctr"/>
              <a:lstStyle/>
              <a:p>
                <a:pPr defTabSz="82058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2E59172-1762-44FA-98C6-029C52E0361B}"/>
                  </a:ext>
                </a:extLst>
              </p14:cNvPr>
              <p14:cNvContentPartPr/>
              <p14:nvPr/>
            </p14:nvContentPartPr>
            <p14:xfrm>
              <a:off x="5583046" y="1556363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2E59172-1762-44FA-98C6-029C52E036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4046" y="154736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79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487"/>
            <a:r>
              <a:rPr lang="en-US" altLang="zh-CN">
                <a:ea typeface="宋体" charset="-122"/>
              </a:rPr>
              <a:t>MIPS Pipeline Implementation</a:t>
            </a:r>
            <a:endParaRPr lang="en-US" altLang="zh-CN" dirty="0">
              <a:ea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2E59172-1762-44FA-98C6-029C52E0361B}"/>
                  </a:ext>
                </a:extLst>
              </p14:cNvPr>
              <p14:cNvContentPartPr/>
              <p14:nvPr/>
            </p14:nvContentPartPr>
            <p14:xfrm>
              <a:off x="5583046" y="1556363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2E59172-1762-44FA-98C6-029C52E036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4046" y="15473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7" name="Picture 2">
            <a:extLst>
              <a:ext uri="{FF2B5EF4-FFF2-40B4-BE49-F238E27FC236}">
                <a16:creationId xmlns:a16="http://schemas.microsoft.com/office/drawing/2014/main" id="{3BAA7627-DE6E-49C4-A643-AD570021A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327" y="1484313"/>
            <a:ext cx="8245475" cy="432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557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487"/>
            <a:r>
              <a:rPr lang="en-US" altLang="zh-CN">
                <a:ea typeface="宋体" charset="-122"/>
              </a:rPr>
              <a:t>MIPS Pipeline Implementation (revised)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2E59172-1762-44FA-98C6-029C52E0361B}"/>
                  </a:ext>
                </a:extLst>
              </p14:cNvPr>
              <p14:cNvContentPartPr/>
              <p14:nvPr/>
            </p14:nvContentPartPr>
            <p14:xfrm>
              <a:off x="5583046" y="1556363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2E59172-1762-44FA-98C6-029C52E036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4046" y="154736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80E7D08B-05C8-437B-9ED9-57EB1004FE25}"/>
              </a:ext>
            </a:extLst>
          </p:cNvPr>
          <p:cNvGrpSpPr/>
          <p:nvPr/>
        </p:nvGrpSpPr>
        <p:grpSpPr>
          <a:xfrm>
            <a:off x="262090" y="1059134"/>
            <a:ext cx="8619819" cy="4739731"/>
            <a:chOff x="323528" y="1556792"/>
            <a:chExt cx="8619819" cy="4739731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178DA48D-8BFD-4EEC-886B-CEAEFC24C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528" y="1556792"/>
              <a:ext cx="8619819" cy="4680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FEDBF9-B4AF-4671-BD9E-75CED7C5A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552" y="5373216"/>
              <a:ext cx="1428552" cy="923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18" tIns="45709" rIns="91418" bIns="45709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C00000"/>
                  </a:solidFill>
                  <a:latin typeface="Arial" charset="0"/>
                  <a:ea typeface="宋体" pitchFamily="2" charset="-122"/>
                  <a:cs typeface="Arial" charset="0"/>
                </a:rPr>
                <a:t>1 clock stall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C00000"/>
                  </a:solidFill>
                  <a:latin typeface="Arial" charset="0"/>
                  <a:ea typeface="宋体" pitchFamily="2" charset="-122"/>
                  <a:cs typeface="Arial" charset="0"/>
                </a:rPr>
                <a:t>with branch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C00000"/>
                  </a:solidFill>
                  <a:latin typeface="Arial" charset="0"/>
                  <a:ea typeface="宋体" pitchFamily="2" charset="-122"/>
                  <a:cs typeface="Arial" charset="0"/>
                </a:rPr>
                <a:t>Solved in ID</a:t>
              </a:r>
              <a:endParaRPr kumimoji="1" lang="en-SG" altLang="zh-CN" dirty="0">
                <a:solidFill>
                  <a:srgbClr val="C00000"/>
                </a:solidFill>
                <a:latin typeface="Arial" charset="0"/>
                <a:ea typeface="宋体" pitchFamily="2" charset="-122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05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820487"/>
            <a:r>
              <a:rPr lang="en-US" altLang="zh-CN" sz="2000">
                <a:ea typeface="宋体" charset="-122"/>
              </a:rPr>
              <a:t>Branch (Control) Hazards and Their 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Impact on the Pipeline Performance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2E59172-1762-44FA-98C6-029C52E0361B}"/>
                  </a:ext>
                </a:extLst>
              </p14:cNvPr>
              <p14:cNvContentPartPr/>
              <p14:nvPr/>
            </p14:nvContentPartPr>
            <p14:xfrm>
              <a:off x="5583046" y="1556363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2E59172-1762-44FA-98C6-029C52E036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4046" y="154736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787C4279-211E-48C3-AD5C-57CF8604ABEA}"/>
              </a:ext>
            </a:extLst>
          </p:cNvPr>
          <p:cNvGrpSpPr/>
          <p:nvPr/>
        </p:nvGrpSpPr>
        <p:grpSpPr>
          <a:xfrm>
            <a:off x="381000" y="1074520"/>
            <a:ext cx="8382000" cy="4708959"/>
            <a:chOff x="457200" y="1524001"/>
            <a:chExt cx="8382000" cy="4708959"/>
          </a:xfrm>
        </p:grpSpPr>
        <p:sp>
          <p:nvSpPr>
            <p:cNvPr id="8" name="矩形 3">
              <a:extLst>
                <a:ext uri="{FF2B5EF4-FFF2-40B4-BE49-F238E27FC236}">
                  <a16:creationId xmlns:a16="http://schemas.microsoft.com/office/drawing/2014/main" id="{95C9A490-3A20-4CB8-9E9B-3EE7C26C4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1524001"/>
              <a:ext cx="8382000" cy="4708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18" tIns="45709" rIns="91418" bIns="45709">
              <a:spAutoFit/>
            </a:bodyPr>
            <a:lstStyle/>
            <a:p>
              <a:pPr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tabLst>
                  <a:tab pos="38092" algn="l"/>
                  <a:tab pos="76182" algn="l"/>
                  <a:tab pos="114274" algn="l"/>
                  <a:tab pos="177758" algn="l"/>
                  <a:tab pos="228546" algn="l"/>
                  <a:tab pos="368214" algn="l"/>
                  <a:tab pos="457092" algn="l"/>
                  <a:tab pos="2564800" algn="l"/>
                </a:tabLst>
              </a:pPr>
              <a:r>
                <a:rPr kumimoji="1" lang="en-US" altLang="zh-CN" sz="2000" dirty="0">
                  <a:solidFill>
                    <a:srgbClr val="004B9D"/>
                  </a:solidFill>
                  <a:latin typeface="Arial" charset="0"/>
                  <a:ea typeface="宋体" pitchFamily="2" charset="-122"/>
                </a:rPr>
                <a:t>Control hazards can cause a greater performance</a:t>
              </a:r>
              <a:r>
                <a:rPr kumimoji="1" lang="zh-CN" altLang="en-US" sz="2000" dirty="0">
                  <a:solidFill>
                    <a:srgbClr val="004B9D"/>
                  </a:solidFill>
                  <a:latin typeface="Arial" charset="0"/>
                  <a:ea typeface="宋体" pitchFamily="2" charset="-122"/>
                </a:rPr>
                <a:t> </a:t>
              </a:r>
              <a:r>
                <a:rPr kumimoji="1" lang="en-US" altLang="zh-CN" sz="2000" dirty="0">
                  <a:solidFill>
                    <a:srgbClr val="004B9D"/>
                  </a:solidFill>
                  <a:latin typeface="Arial" charset="0"/>
                  <a:ea typeface="宋体" pitchFamily="2" charset="-122"/>
                </a:rPr>
                <a:t>loss for a pipelined implementation than data hazards. In first approximation:</a:t>
              </a:r>
            </a:p>
            <a:p>
              <a:pPr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tabLst>
                  <a:tab pos="38092" algn="l"/>
                  <a:tab pos="76182" algn="l"/>
                  <a:tab pos="114274" algn="l"/>
                  <a:tab pos="177758" algn="l"/>
                  <a:tab pos="228546" algn="l"/>
                  <a:tab pos="368214" algn="l"/>
                  <a:tab pos="457092" algn="l"/>
                  <a:tab pos="2564800" algn="l"/>
                </a:tabLst>
              </a:pPr>
              <a:endParaRPr kumimoji="1" lang="en-US" altLang="zh-CN" sz="2000" dirty="0">
                <a:solidFill>
                  <a:srgbClr val="00009A"/>
                </a:solidFill>
                <a:latin typeface="Arial" charset="0"/>
                <a:ea typeface="宋体" pitchFamily="2" charset="-122"/>
              </a:endParaRPr>
            </a:p>
            <a:p>
              <a:pPr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tabLst>
                  <a:tab pos="38092" algn="l"/>
                  <a:tab pos="76182" algn="l"/>
                  <a:tab pos="114274" algn="l"/>
                  <a:tab pos="177758" algn="l"/>
                  <a:tab pos="228546" algn="l"/>
                  <a:tab pos="368214" algn="l"/>
                  <a:tab pos="457092" algn="l"/>
                  <a:tab pos="2564800" algn="l"/>
                </a:tabLst>
              </a:pPr>
              <a:endParaRPr kumimoji="1" lang="en-US" altLang="zh-CN" sz="2000" dirty="0">
                <a:solidFill>
                  <a:srgbClr val="00009A"/>
                </a:solidFill>
                <a:latin typeface="Arial" charset="0"/>
                <a:ea typeface="宋体" pitchFamily="2" charset="-122"/>
              </a:endParaRPr>
            </a:p>
            <a:p>
              <a:pPr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tabLst>
                  <a:tab pos="38092" algn="l"/>
                  <a:tab pos="76182" algn="l"/>
                  <a:tab pos="114274" algn="l"/>
                  <a:tab pos="177758" algn="l"/>
                  <a:tab pos="228546" algn="l"/>
                  <a:tab pos="368214" algn="l"/>
                  <a:tab pos="457092" algn="l"/>
                  <a:tab pos="2564800" algn="l"/>
                </a:tabLst>
              </a:pPr>
              <a:endParaRPr kumimoji="1" lang="en-US" altLang="zh-CN" sz="2000" dirty="0">
                <a:solidFill>
                  <a:srgbClr val="00009A"/>
                </a:solidFill>
                <a:latin typeface="Arial" charset="0"/>
                <a:ea typeface="宋体" pitchFamily="2" charset="-122"/>
              </a:endParaRPr>
            </a:p>
            <a:p>
              <a:pPr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tabLst>
                  <a:tab pos="38092" algn="l"/>
                  <a:tab pos="76182" algn="l"/>
                  <a:tab pos="114274" algn="l"/>
                  <a:tab pos="177758" algn="l"/>
                  <a:tab pos="228546" algn="l"/>
                  <a:tab pos="368214" algn="l"/>
                  <a:tab pos="457092" algn="l"/>
                  <a:tab pos="2564800" algn="l"/>
                </a:tabLst>
              </a:pPr>
              <a:r>
                <a:rPr kumimoji="1" lang="en-US" altLang="zh-CN" sz="2000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					–  performance loss can vary between 10% and 30%</a:t>
              </a:r>
            </a:p>
            <a:p>
              <a:pPr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tabLst>
                  <a:tab pos="38092" algn="l"/>
                  <a:tab pos="76182" algn="l"/>
                  <a:tab pos="114274" algn="l"/>
                  <a:tab pos="177758" algn="l"/>
                  <a:tab pos="228546" algn="l"/>
                  <a:tab pos="368214" algn="l"/>
                  <a:tab pos="457092" algn="l"/>
                  <a:tab pos="2564800" algn="l"/>
                </a:tabLst>
              </a:pPr>
              <a:r>
                <a:rPr kumimoji="1" lang="en-US" altLang="zh-CN" sz="2000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						depending on the branch frequency</a:t>
              </a:r>
            </a:p>
            <a:p>
              <a:pPr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tabLst>
                  <a:tab pos="38092" algn="l"/>
                  <a:tab pos="76182" algn="l"/>
                  <a:tab pos="114274" algn="l"/>
                  <a:tab pos="177758" algn="l"/>
                  <a:tab pos="228546" algn="l"/>
                  <a:tab pos="368214" algn="l"/>
                  <a:tab pos="457092" algn="l"/>
                  <a:tab pos="2564800" algn="l"/>
                </a:tabLst>
              </a:pPr>
              <a:r>
                <a:rPr kumimoji="1" lang="en-US" altLang="zh-CN" sz="2000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					–   generally, the deeper the pipeline, the worse the branch penalty</a:t>
              </a:r>
            </a:p>
            <a:p>
              <a:pPr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tabLst>
                  <a:tab pos="38092" algn="l"/>
                  <a:tab pos="76182" algn="l"/>
                  <a:tab pos="114274" algn="l"/>
                  <a:tab pos="177758" algn="l"/>
                  <a:tab pos="228546" algn="l"/>
                  <a:tab pos="368214" algn="l"/>
                  <a:tab pos="457092" algn="l"/>
                  <a:tab pos="2564800" algn="l"/>
                </a:tabLst>
              </a:pPr>
              <a:r>
                <a:rPr kumimoji="1" lang="en-US" altLang="zh-CN" sz="2000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						(measured in clock cycles)</a:t>
              </a:r>
            </a:p>
            <a:p>
              <a:pPr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tabLst>
                  <a:tab pos="38092" algn="l"/>
                  <a:tab pos="76182" algn="l"/>
                  <a:tab pos="114274" algn="l"/>
                  <a:tab pos="177758" algn="l"/>
                  <a:tab pos="228546" algn="l"/>
                  <a:tab pos="368214" algn="l"/>
                  <a:tab pos="457092" algn="l"/>
                  <a:tab pos="2564800" algn="l"/>
                </a:tabLst>
              </a:pPr>
              <a:r>
                <a:rPr kumimoji="1" lang="en-US" altLang="zh-CN" sz="2000" dirty="0">
                  <a:solidFill>
                    <a:srgbClr val="004B9D"/>
                  </a:solidFill>
                  <a:latin typeface="Arial" charset="0"/>
                  <a:ea typeface="宋体" pitchFamily="2" charset="-122"/>
                </a:rPr>
                <a:t>•  Various strategies to reduce the </a:t>
              </a:r>
              <a:r>
                <a:rPr kumimoji="1" lang="en-US" altLang="zh-CN" sz="2000" dirty="0">
                  <a:solidFill>
                    <a:srgbClr val="E31212"/>
                  </a:solidFill>
                  <a:latin typeface="Arial" charset="0"/>
                  <a:ea typeface="宋体" pitchFamily="2" charset="-122"/>
                </a:rPr>
                <a:t>branch penalty</a:t>
              </a:r>
            </a:p>
            <a:p>
              <a:pPr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tabLst>
                  <a:tab pos="38092" algn="l"/>
                  <a:tab pos="76182" algn="l"/>
                  <a:tab pos="114274" algn="l"/>
                  <a:tab pos="177758" algn="l"/>
                  <a:tab pos="228546" algn="l"/>
                  <a:tab pos="368214" algn="l"/>
                  <a:tab pos="457092" algn="l"/>
                  <a:tab pos="2564800" algn="l"/>
                </a:tabLst>
              </a:pPr>
              <a:r>
                <a:rPr kumimoji="1" lang="en-US" altLang="zh-CN" sz="2000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					–  static (compile time) schemes</a:t>
              </a:r>
            </a:p>
            <a:p>
              <a:pPr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tabLst>
                  <a:tab pos="38092" algn="l"/>
                  <a:tab pos="76182" algn="l"/>
                  <a:tab pos="114274" algn="l"/>
                  <a:tab pos="177758" algn="l"/>
                  <a:tab pos="228546" algn="l"/>
                  <a:tab pos="368214" algn="l"/>
                  <a:tab pos="457092" algn="l"/>
                  <a:tab pos="2564800" algn="l"/>
                </a:tabLst>
              </a:pPr>
              <a:r>
                <a:rPr kumimoji="1" lang="en-US" altLang="zh-CN" sz="2000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							</a:t>
              </a:r>
              <a:r>
                <a:rPr kumimoji="1" lang="en-US" altLang="zh-CN" sz="2000" dirty="0">
                  <a:solidFill>
                    <a:srgbClr val="004B9D"/>
                  </a:solidFill>
                  <a:latin typeface="Arial" charset="0"/>
                  <a:ea typeface="宋体" pitchFamily="2" charset="-122"/>
                </a:rPr>
                <a:t>•  they are fixed for each branch during the entire execution</a:t>
              </a:r>
            </a:p>
            <a:p>
              <a:pPr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tabLst>
                  <a:tab pos="38092" algn="l"/>
                  <a:tab pos="76182" algn="l"/>
                  <a:tab pos="114274" algn="l"/>
                  <a:tab pos="177758" algn="l"/>
                  <a:tab pos="228546" algn="l"/>
                  <a:tab pos="368214" algn="l"/>
                  <a:tab pos="457092" algn="l"/>
                  <a:tab pos="2564800" algn="l"/>
                </a:tabLst>
              </a:pPr>
              <a:r>
                <a:rPr kumimoji="1" lang="en-US" altLang="zh-CN" sz="2000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					–  dynamic</a:t>
              </a:r>
            </a:p>
            <a:p>
              <a:pPr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tabLst>
                  <a:tab pos="38092" algn="l"/>
                  <a:tab pos="76182" algn="l"/>
                  <a:tab pos="114274" algn="l"/>
                  <a:tab pos="177758" algn="l"/>
                  <a:tab pos="228546" algn="l"/>
                  <a:tab pos="368214" algn="l"/>
                  <a:tab pos="457092" algn="l"/>
                  <a:tab pos="2564800" algn="l"/>
                </a:tabLst>
              </a:pPr>
              <a:r>
                <a:rPr kumimoji="1" lang="en-US" altLang="zh-CN" sz="2000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							</a:t>
              </a:r>
              <a:r>
                <a:rPr kumimoji="1" lang="en-US" altLang="zh-CN" sz="2000" dirty="0">
                  <a:solidFill>
                    <a:srgbClr val="004B9D"/>
                  </a:solidFill>
                  <a:latin typeface="Arial" charset="0"/>
                  <a:ea typeface="宋体" pitchFamily="2" charset="-122"/>
                </a:rPr>
                <a:t>•  hardware and software techniques</a:t>
              </a:r>
            </a:p>
            <a:p>
              <a:pPr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tabLst>
                  <a:tab pos="38092" algn="l"/>
                  <a:tab pos="76182" algn="l"/>
                  <a:tab pos="114274" algn="l"/>
                  <a:tab pos="177758" algn="l"/>
                  <a:tab pos="228546" algn="l"/>
                  <a:tab pos="368214" algn="l"/>
                  <a:tab pos="457092" algn="l"/>
                  <a:tab pos="2564800" algn="l"/>
                </a:tabLst>
              </a:pPr>
              <a:r>
                <a:rPr kumimoji="1" lang="en-US" altLang="zh-CN" sz="2000" dirty="0">
                  <a:solidFill>
                    <a:srgbClr val="004B9D"/>
                  </a:solidFill>
                  <a:latin typeface="Arial" charset="0"/>
                  <a:ea typeface="宋体" pitchFamily="2" charset="-122"/>
                </a:rPr>
                <a:t>							•  more sophisticated branch prediction schemes</a:t>
              </a:r>
            </a:p>
          </p:txBody>
        </p:sp>
        <p:pic>
          <p:nvPicPr>
            <p:cNvPr id="9" name="Picture 1">
              <a:extLst>
                <a:ext uri="{FF2B5EF4-FFF2-40B4-BE49-F238E27FC236}">
                  <a16:creationId xmlns:a16="http://schemas.microsoft.com/office/drawing/2014/main" id="{093EBF2E-648B-4DA3-9F3C-1A0E1A399A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9750" y="2276477"/>
              <a:ext cx="7620000" cy="746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</p:pic>
      </p:grpSp>
    </p:spTree>
    <p:extLst>
      <p:ext uri="{BB962C8B-B14F-4D97-AF65-F5344CB8AC3E}">
        <p14:creationId xmlns:p14="http://schemas.microsoft.com/office/powerpoint/2010/main" val="203070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820487"/>
            <a:r>
              <a:rPr lang="en-US" altLang="zh-CN" sz="2000">
                <a:ea typeface="宋体" charset="-122"/>
              </a:rPr>
              <a:t>Reducing Pipeline Branch Penalties - I: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Freezing (Flushing) the Pipeline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2E59172-1762-44FA-98C6-029C52E0361B}"/>
                  </a:ext>
                </a:extLst>
              </p14:cNvPr>
              <p14:cNvContentPartPr/>
              <p14:nvPr/>
            </p14:nvContentPartPr>
            <p14:xfrm>
              <a:off x="5583046" y="1556363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2E59172-1762-44FA-98C6-029C52E036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4046" y="154736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4964640F-1511-4564-84B9-044053FD7197}"/>
              </a:ext>
            </a:extLst>
          </p:cNvPr>
          <p:cNvGrpSpPr/>
          <p:nvPr/>
        </p:nvGrpSpPr>
        <p:grpSpPr>
          <a:xfrm>
            <a:off x="495300" y="1093301"/>
            <a:ext cx="8153400" cy="5221287"/>
            <a:chOff x="457200" y="1277940"/>
            <a:chExt cx="8153400" cy="5221287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C1BDB9D8-D709-485D-B12A-412D5A6F6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1277940"/>
              <a:ext cx="8153400" cy="2523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18" tIns="45709" rIns="91418" bIns="45709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76182" algn="l"/>
                  <a:tab pos="177758" algn="l"/>
                  <a:tab pos="228546" algn="l"/>
                  <a:tab pos="368214" algn="l"/>
                </a:tabLst>
              </a:pPr>
              <a:r>
                <a:rPr kumimoji="1" lang="en-US" altLang="zh-CN" sz="2400" dirty="0">
                  <a:solidFill>
                    <a:srgbClr val="004B9D"/>
                  </a:solidFill>
                  <a:latin typeface="Arial" charset="0"/>
                  <a:ea typeface="宋体" pitchFamily="2" charset="-122"/>
                </a:rPr>
                <a:t>•  Assuming now that the target address calculation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76182" algn="l"/>
                  <a:tab pos="177758" algn="l"/>
                  <a:tab pos="228546" algn="l"/>
                  <a:tab pos="368214" algn="l"/>
                </a:tabLst>
              </a:pPr>
              <a:r>
                <a:rPr kumimoji="1" lang="en-US" altLang="zh-CN" sz="2400" dirty="0">
                  <a:solidFill>
                    <a:srgbClr val="004B9D"/>
                  </a:solidFill>
                  <a:latin typeface="Arial" charset="0"/>
                  <a:ea typeface="宋体" pitchFamily="2" charset="-122"/>
                </a:rPr>
                <a:t>		and the comparison are performed during the ID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76182" algn="l"/>
                  <a:tab pos="177758" algn="l"/>
                  <a:tab pos="228546" algn="l"/>
                  <a:tab pos="368214" algn="l"/>
                </a:tabLst>
              </a:pPr>
              <a:r>
                <a:rPr kumimoji="1" lang="en-US" altLang="zh-CN" sz="2400" dirty="0">
                  <a:solidFill>
                    <a:srgbClr val="004B9D"/>
                  </a:solidFill>
                  <a:latin typeface="Arial" charset="0"/>
                  <a:ea typeface="宋体" pitchFamily="2" charset="-122"/>
                </a:rPr>
                <a:t>		stage, then, in case of “branch taken”, the PC is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76182" algn="l"/>
                  <a:tab pos="177758" algn="l"/>
                  <a:tab pos="228546" algn="l"/>
                  <a:tab pos="368214" algn="l"/>
                </a:tabLst>
              </a:pPr>
              <a:r>
                <a:rPr kumimoji="1" lang="en-US" altLang="zh-CN" sz="2400" dirty="0">
                  <a:solidFill>
                    <a:srgbClr val="004B9D"/>
                  </a:solidFill>
                  <a:latin typeface="Arial" charset="0"/>
                  <a:ea typeface="宋体" pitchFamily="2" charset="-122"/>
                </a:rPr>
                <a:t>		changed at the end of the ID stage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76182" algn="l"/>
                  <a:tab pos="177758" algn="l"/>
                  <a:tab pos="228546" algn="l"/>
                  <a:tab pos="368214" algn="l"/>
                </a:tabLst>
              </a:pPr>
              <a:r>
                <a:rPr kumimoji="1" lang="en-US" altLang="zh-CN" sz="2000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			</a:t>
              </a:r>
              <a:r>
                <a:rPr kumimoji="1" lang="en-US" altLang="zh-CN" sz="2000" dirty="0">
                  <a:solidFill>
                    <a:srgbClr val="E31212"/>
                  </a:solidFill>
                  <a:latin typeface="Arial" charset="0"/>
                  <a:ea typeface="宋体" pitchFamily="2" charset="-122"/>
                </a:rPr>
                <a:t>–  simplest strategy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: freezing the pipeline as soon as the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76182" algn="l"/>
                  <a:tab pos="177758" algn="l"/>
                  <a:tab pos="228546" algn="l"/>
                  <a:tab pos="368214" algn="l"/>
                </a:tabLst>
              </a:pPr>
              <a:r>
                <a:rPr kumimoji="1" lang="en-US" altLang="zh-CN" sz="2000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				instruction is detected as a branch and regardless of its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76182" algn="l"/>
                  <a:tab pos="177758" algn="l"/>
                  <a:tab pos="228546" algn="l"/>
                  <a:tab pos="368214" algn="l"/>
                </a:tabLst>
              </a:pPr>
              <a:r>
                <a:rPr kumimoji="1" lang="en-US" altLang="zh-CN" sz="2000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				outcome (</a:t>
              </a:r>
              <a:r>
                <a:rPr kumimoji="1" lang="en-US" altLang="zh-CN" sz="2000" dirty="0">
                  <a:solidFill>
                    <a:srgbClr val="E31212"/>
                  </a:solidFill>
                  <a:latin typeface="Arial" charset="0"/>
                  <a:ea typeface="宋体" pitchFamily="2" charset="-122"/>
                </a:rPr>
                <a:t>branch penalty is fixed, SW cannot reduce it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)</a:t>
              </a:r>
            </a:p>
          </p:txBody>
        </p:sp>
        <p:pic>
          <p:nvPicPr>
            <p:cNvPr id="11" name="Picture 1">
              <a:extLst>
                <a:ext uri="{FF2B5EF4-FFF2-40B4-BE49-F238E27FC236}">
                  <a16:creationId xmlns:a16="http://schemas.microsoft.com/office/drawing/2014/main" id="{36F8B819-4242-4B7A-B1DA-DAF34734D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" y="4114802"/>
              <a:ext cx="8001000" cy="2384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0898768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4231</TotalTime>
  <Words>1549</Words>
  <Application>Microsoft Office PowerPoint</Application>
  <PresentationFormat>全屏显示(4:3)</PresentationFormat>
  <Paragraphs>317</Paragraphs>
  <Slides>29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Comic Sans MS</vt:lpstr>
      <vt:lpstr>Office 主题​​</vt:lpstr>
      <vt:lpstr>Bitmap Image</vt:lpstr>
      <vt:lpstr>Computer Architecture (Fall 2022)</vt:lpstr>
      <vt:lpstr>Stalling</vt:lpstr>
      <vt:lpstr>Dealing with Data Hazards: Pipeline Interlocks</vt:lpstr>
      <vt:lpstr>Pipeline Stalls due to Interlocks</vt:lpstr>
      <vt:lpstr>Branches</vt:lpstr>
      <vt:lpstr>MIPS Pipeline Implementation</vt:lpstr>
      <vt:lpstr>MIPS Pipeline Implementation (revised)</vt:lpstr>
      <vt:lpstr>Branch (Control) Hazards and Their  Impact on the Pipeline Performance</vt:lpstr>
      <vt:lpstr>Reducing Pipeline Branch Penalties - I: Freezing (Flushing) the Pipeline</vt:lpstr>
      <vt:lpstr>Reducing Pipeline Branch Penalties - II: Predicting “Non-Taken”</vt:lpstr>
      <vt:lpstr>Reducing Pipeline Branch Penalties  – III: Branch Delaying</vt:lpstr>
      <vt:lpstr>Summary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Handling  Multi-Cycle  Operations  in Pipelined  Implementations</vt:lpstr>
      <vt:lpstr>Latency and Initiation Interval</vt:lpstr>
      <vt:lpstr>Multi-Stage” vs. “Multi-Cycle”  Operations: i.e. Pipelined Stages vs. Sequential Stages</vt:lpstr>
      <vt:lpstr>A pipeline supporting multiple outstanding FP operations.</vt:lpstr>
      <vt:lpstr>Hazards  due  to  Multiple  Outstanding Operations</vt:lpstr>
      <vt:lpstr>Hazards due to Multiple Outstanding  Operations –  Example of  WAW  Hazard</vt:lpstr>
      <vt:lpstr>Hazards due to Multiple Outstanding Operations – Example of Structural Hazard</vt:lpstr>
      <vt:lpstr>Hazards due to Multiple Outstanding Operations –  Example of RAW Hazard</vt:lpstr>
      <vt:lpstr>Hazards due to Multiple Outstanding Operations – Control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DUO</dc:creator>
  <cp:lastModifiedBy>DUO</cp:lastModifiedBy>
  <cp:revision>741</cp:revision>
  <dcterms:created xsi:type="dcterms:W3CDTF">2021-08-24T12:24:59Z</dcterms:created>
  <dcterms:modified xsi:type="dcterms:W3CDTF">2022-10-25T05:32:05Z</dcterms:modified>
</cp:coreProperties>
</file>