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8" r:id="rId3"/>
    <p:sldId id="272" r:id="rId4"/>
    <p:sldId id="273" r:id="rId5"/>
    <p:sldId id="275" r:id="rId6"/>
    <p:sldId id="274" r:id="rId7"/>
    <p:sldId id="270" r:id="rId8"/>
    <p:sldId id="276" r:id="rId9"/>
    <p:sldId id="271" r:id="rId10"/>
    <p:sldId id="267" r:id="rId11"/>
    <p:sldId id="269" r:id="rId12"/>
    <p:sldId id="257" r:id="rId13"/>
    <p:sldId id="256" r:id="rId14"/>
    <p:sldId id="259" r:id="rId15"/>
    <p:sldId id="261" r:id="rId16"/>
    <p:sldId id="260" r:id="rId17"/>
    <p:sldId id="263" r:id="rId18"/>
    <p:sldId id="264" r:id="rId19"/>
    <p:sldId id="26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5A17-621C-4AB0-AA2D-2339160BCE71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63D7A-6AFF-4164-97E5-D2FFF0A62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1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7EDD-12F3-4805-A4E7-B2624343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041DE-1007-4EBF-9237-0C5111CEA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2200D-3D47-49A1-A8A7-AD11827D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9827D-9981-4796-81EE-DC22A84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7E45-A048-431F-A9C2-0E55DCB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3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F12B-3A7E-4AB6-9261-2C051799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D87BB9-5C06-4327-8199-D9FF3E393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F1FB-7C6E-425B-9BBA-B9E6832E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4C797-5C1A-47B8-8EB3-1AEC4E8C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7154-775B-4A78-A144-58F43416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FFB267-4B75-4C06-8B8E-6D4529663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23D02-3C46-4847-BD0E-750EB82A9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47808-12E9-4D40-A9A3-DFDBF072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A5E1C-A688-45A8-BC9B-CFB2D928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1FDD2-F11C-4778-B780-654A75C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0E6B-4795-41E0-AD48-91D4F5C7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8642B-CD8D-48E0-9635-6672895E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172BB-3ED0-4F43-9A59-726E87BE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A9980-8182-4CFF-B4FE-06265BAB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6F478-A433-4B43-A9AF-0BD6686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6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272C-8D11-4AC0-8554-8B33B3C1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5E32F-A590-452A-8F50-3053B9F0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F8CA1-8D70-4C70-93FF-9893CAD9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8490-5F42-489A-B132-7E850752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D7104-0AE6-4BA3-9190-C4EF4FEB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76161-F2A2-47A2-96F9-DF3F10F0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E370-57F8-4EA7-AE00-D87EDAAA6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87DF9-108B-42FC-B175-3515881F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4ED60-4841-45C1-93E2-5D1C2E88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3985C-C5FE-4A17-A5D7-AF33FEA8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6933C-8714-4BC2-98A8-C3AB2EB5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76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4840A-B61D-4432-9076-9119B79A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CB0BD-8A31-4240-A998-D3CB36ABA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7A766-24A0-44A8-951D-9797AC8E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E6852-3BC7-4C5E-8109-BB6E8172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74508-05D9-43D7-AD1B-9108BA97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74C66-1D5D-4FA8-BB87-22FA49A3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68B65-DE40-4D63-8EBE-3937862B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A214-99AA-4B6F-9B2A-1D7E255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3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46C4-48E1-454E-9117-51077A0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DB8E8-2D4A-4FE1-ACB4-0309D5D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DF657B-4DA0-4758-8E07-FFB428F7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24310C-F281-4A7F-88A8-9DA744E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B50AD-9788-4C58-8784-AFBBD79F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04351-1946-41E3-BB3C-9EF94EF3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EEC56-9EAB-4195-BE4C-693AEDF9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0FE-3FFF-4C00-8DAF-BC4DB3BB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A34CA-86B7-4E45-BC46-0AFC7798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844DF-CB7F-41CB-8BF6-5353702E1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6706E-284C-4788-989D-B329850F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694D7-84F5-43F0-8C74-5D32C079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98B0A-1E8D-4ECA-BC5A-E41A743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1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37CB-65E2-4C73-B1BD-DD2BDCCC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3911EC-70B8-4C6A-AD59-7B3C464A4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361021-112D-4218-8AF7-6126C482E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87DEB-A6D8-4101-9A36-1AC771A8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A2A8EB-A3FB-4032-8A7A-66924394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6730C-82AB-4A0C-8E6B-5D3BF16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1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B258B-7B90-406C-A030-0CFB2C7A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8AB4A-96F4-45C1-974A-292F4C9E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C8071-D7D4-4C80-9638-74433364A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277F-9958-47F7-8745-B20E2DEA8E72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269EC-1042-4322-BFF3-EA0E2C8C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2C96D-AB57-4C49-86F9-72F710514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E24C-2BFD-4BD2-B66C-0F4C097AC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1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dp/task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223" TargetMode="External"/><Relationship Id="rId2" Type="http://schemas.openxmlformats.org/officeDocument/2006/relationships/hyperlink" Target="https://www.luogu.com.cn/problem/P109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ogu.com.cn/problem/P143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P2678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judge.net/problem/FZU-2254" TargetMode="External"/><Relationship Id="rId2" Type="http://schemas.openxmlformats.org/officeDocument/2006/relationships/hyperlink" Target="https://www.luogu.com.cn/problem/P4047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462" TargetMode="External"/><Relationship Id="rId2" Type="http://schemas.openxmlformats.org/officeDocument/2006/relationships/hyperlink" Target="https://www.luogu.com.cn/problem/P2384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uogu.com.cn/training/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w/%E9%A6%96%E9%A1%B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.cppreference.com/w/cpp/container/vec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container/queu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17C7-1EA4-4F28-B4F6-0A6EEDCB7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暑期训练指南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4CAE3-2910-4223-8A0F-076C3804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张翀 李放</a:t>
            </a:r>
          </a:p>
        </p:txBody>
      </p:sp>
    </p:spTree>
    <p:extLst>
      <p:ext uri="{BB962C8B-B14F-4D97-AF65-F5344CB8AC3E}">
        <p14:creationId xmlns:p14="http://schemas.microsoft.com/office/powerpoint/2010/main" val="312309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CF330-6865-4470-BF55-E86D6064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BE9E-71E5-44F0-BB2C-D29C831A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330" cy="50323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背包问题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棋盘问题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（有向无环图）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概率</a:t>
            </a:r>
            <a:r>
              <a:rPr lang="en-US" altLang="zh-CN" dirty="0"/>
              <a:t>DP</a:t>
            </a:r>
          </a:p>
          <a:p>
            <a:endParaRPr lang="en-US" altLang="zh-CN" dirty="0"/>
          </a:p>
          <a:p>
            <a:r>
              <a:rPr lang="zh-CN" altLang="en-US" dirty="0"/>
              <a:t>其他问题等等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Tasks - Educational DP Contest (atcoder.jp)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74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8024-5476-4E60-9CA6-95A2DB87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5522E-34BA-4319-926D-757C7612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4882" cy="4897904"/>
          </a:xfrm>
        </p:spPr>
        <p:txBody>
          <a:bodyPr/>
          <a:lstStyle/>
          <a:p>
            <a:r>
              <a:rPr lang="zh-CN" altLang="en-US" dirty="0"/>
              <a:t>什么时候用？</a:t>
            </a:r>
            <a:r>
              <a:rPr lang="zh-CN" altLang="en-US" strike="sngStrike" dirty="0"/>
              <a:t>不会</a:t>
            </a:r>
            <a:r>
              <a:rPr lang="en-US" altLang="zh-CN" strike="sngStrike" dirty="0" err="1"/>
              <a:t>dp</a:t>
            </a:r>
            <a:r>
              <a:rPr lang="zh-CN" altLang="en-US" strike="sngStrike" dirty="0"/>
              <a:t>时候用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b="1" strike="sngStrike" dirty="0"/>
              <a:t>骗分神器之一</a:t>
            </a:r>
            <a:r>
              <a:rPr lang="en-US" altLang="zh-CN" b="1" strike="sngStrike" dirty="0"/>
              <a:t>,</a:t>
            </a:r>
            <a:r>
              <a:rPr lang="zh-CN" altLang="en-US" b="1" strike="sngStrike" dirty="0"/>
              <a:t>暴力过</a:t>
            </a:r>
            <a:r>
              <a:rPr lang="en-US" altLang="zh-CN" b="1" strike="sngStrike" dirty="0"/>
              <a:t>DP </a:t>
            </a:r>
          </a:p>
          <a:p>
            <a:endParaRPr lang="en-US" altLang="zh-CN" b="1" dirty="0"/>
          </a:p>
          <a:p>
            <a:r>
              <a:rPr lang="zh-CN" altLang="en-US" dirty="0"/>
              <a:t>康一道例题，顺便介绍一下</a:t>
            </a:r>
            <a:r>
              <a:rPr lang="en-US" altLang="zh-CN" dirty="0" err="1"/>
              <a:t>priority_queue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P1090 [NOIP2004 </a:t>
            </a:r>
            <a:r>
              <a:rPr lang="zh-CN" altLang="en-US" dirty="0">
                <a:hlinkClick r:id="rId2"/>
              </a:rPr>
              <a:t>提高组</a:t>
            </a:r>
            <a:r>
              <a:rPr lang="en-US" altLang="zh-CN" dirty="0">
                <a:hlinkClick r:id="rId2"/>
              </a:rPr>
              <a:t>] </a:t>
            </a:r>
            <a:r>
              <a:rPr lang="zh-CN" altLang="en-US" dirty="0">
                <a:hlinkClick r:id="rId2"/>
              </a:rPr>
              <a:t>合并果子 </a:t>
            </a:r>
            <a:r>
              <a:rPr lang="en-US" altLang="zh-CN" dirty="0">
                <a:hlinkClick r:id="rId2"/>
              </a:rPr>
              <a:t>/ [USACO06NOV] Fence Repair G 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P1223 </a:t>
            </a:r>
            <a:r>
              <a:rPr lang="zh-CN" altLang="en-US" dirty="0">
                <a:hlinkClick r:id="rId3"/>
              </a:rPr>
              <a:t>排队接水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| </a:t>
            </a:r>
            <a:r>
              <a:rPr lang="zh-CN" altLang="en-US" dirty="0">
                <a:hlinkClick r:id="rId3"/>
              </a:rPr>
              <a:t>计算机科学教育新生态 </a:t>
            </a:r>
            <a:r>
              <a:rPr lang="en-US" altLang="zh-CN" dirty="0">
                <a:hlinkClick r:id="rId3"/>
              </a:rPr>
              <a:t>(luogu.com.cn)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93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79292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广搜（</a:t>
            </a:r>
            <a:r>
              <a:rPr lang="en-US" altLang="zh-CN" sz="4000" dirty="0"/>
              <a:t>BFS</a:t>
            </a:r>
            <a:r>
              <a:rPr lang="zh-CN" altLang="en-US" sz="4000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558DD-4805-49B4-A335-6875F0800F27}"/>
              </a:ext>
            </a:extLst>
          </p:cNvPr>
          <p:cNvSpPr txBox="1"/>
          <p:nvPr/>
        </p:nvSpPr>
        <p:spPr>
          <a:xfrm>
            <a:off x="899651" y="6063733"/>
            <a:ext cx="110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BFS: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解决最短或最少问题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特别有效（搜到就是最优解）。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4058E8-DC36-4514-B62C-DF97CE812E90}"/>
              </a:ext>
            </a:extLst>
          </p:cNvPr>
          <p:cNvSpPr txBox="1"/>
          <p:nvPr/>
        </p:nvSpPr>
        <p:spPr>
          <a:xfrm>
            <a:off x="6420464" y="1410785"/>
            <a:ext cx="4367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例题：</a:t>
            </a:r>
            <a:endParaRPr lang="en-US" altLang="zh-CN" dirty="0"/>
          </a:p>
          <a:p>
            <a:r>
              <a:rPr lang="zh-CN" altLang="en-US" dirty="0"/>
              <a:t>一般广搜都是走迷宫之类的。给一个矩形图，部份格子不能走，然后给起点，让你走到终点。问最短路径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广搜注意</a:t>
            </a:r>
            <a:r>
              <a:rPr lang="en-US" altLang="zh-CN" dirty="0"/>
              <a:t>used</a:t>
            </a:r>
            <a:r>
              <a:rPr lang="zh-CN" altLang="en-US" dirty="0"/>
              <a:t>标记数组的使用，不然可能会一直加入已经走过的点，导致每一层迭代点数暴增，容易超时（一般超时就是</a:t>
            </a:r>
            <a:r>
              <a:rPr lang="en-US" altLang="zh-CN" dirty="0"/>
              <a:t>pop() </a:t>
            </a:r>
            <a:r>
              <a:rPr lang="zh-CN" altLang="en-US" dirty="0"/>
              <a:t>搞忘了或者没有打标记）。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17D44D-2C97-4D9E-B2D4-D9BAC1A08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1" y="1395168"/>
            <a:ext cx="3348258" cy="4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891252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深搜（</a:t>
            </a:r>
            <a:r>
              <a:rPr lang="en-US" altLang="zh-CN" sz="4000" dirty="0"/>
              <a:t>DFS</a:t>
            </a:r>
            <a:r>
              <a:rPr lang="zh-CN" altLang="en-US" sz="40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D76FA-7F8A-4B3C-A08A-26EF8195CAAD}"/>
              </a:ext>
            </a:extLst>
          </p:cNvPr>
          <p:cNvSpPr txBox="1"/>
          <p:nvPr/>
        </p:nvSpPr>
        <p:spPr>
          <a:xfrm>
            <a:off x="860323" y="5525729"/>
            <a:ext cx="10726993" cy="105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A51D2-889C-4023-A850-DEE08EFD52BA}"/>
              </a:ext>
            </a:extLst>
          </p:cNvPr>
          <p:cNvSpPr txBox="1"/>
          <p:nvPr/>
        </p:nvSpPr>
        <p:spPr>
          <a:xfrm>
            <a:off x="860323" y="5397350"/>
            <a:ext cx="1072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：对于解决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遍历和求所有问题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有效，对于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问题搜索深度小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的时候处理速度迅速。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：个人认为剪枝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非常重要，如果有不会做的题，都可以上剪枝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，虽然可能分过不全，但是也能得可观的部份分。（可以多想想优化，比如例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的初始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ans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，我们可以采用贪心的方法求）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31D10-B8F2-426E-9FDC-13A9E5C12EE4}"/>
              </a:ext>
            </a:extLst>
          </p:cNvPr>
          <p:cNvSpPr txBox="1"/>
          <p:nvPr/>
        </p:nvSpPr>
        <p:spPr>
          <a:xfrm>
            <a:off x="6484375" y="1294834"/>
            <a:ext cx="4365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查询一个图是否能够从一个点走到另一个点。（</a:t>
            </a:r>
            <a:r>
              <a:rPr lang="en-US" altLang="zh-CN" dirty="0"/>
              <a:t>u==?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20</a:t>
            </a:r>
            <a:r>
              <a:rPr lang="zh-CN" altLang="en-US" dirty="0"/>
              <a:t>这</a:t>
            </a:r>
            <a:r>
              <a:rPr lang="en-US" altLang="zh-CN" dirty="0"/>
              <a:t>20</a:t>
            </a:r>
            <a:r>
              <a:rPr lang="zh-CN" altLang="en-US" dirty="0"/>
              <a:t>个数摆成一个环，要求相邻的两个数的和是一个素数。（</a:t>
            </a:r>
            <a:r>
              <a:rPr lang="en-US" altLang="zh-CN" dirty="0"/>
              <a:t>dep == </a:t>
            </a:r>
            <a:r>
              <a:rPr lang="zh-CN" altLang="en-US" dirty="0"/>
              <a:t>？）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5E3596-FD27-421E-87B6-B2D94663A7E9}"/>
              </a:ext>
            </a:extLst>
          </p:cNvPr>
          <p:cNvSpPr txBox="1"/>
          <p:nvPr/>
        </p:nvSpPr>
        <p:spPr>
          <a:xfrm>
            <a:off x="6499124" y="3271214"/>
            <a:ext cx="43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  <a:hlinkClick r:id="rId2"/>
              </a:rPr>
              <a:t>吃奶酪</a:t>
            </a:r>
            <a:endParaRPr lang="zh-CN" altLang="en-US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AACFB-32B2-4D59-A1DF-AA5DC9DE65FE}"/>
              </a:ext>
            </a:extLst>
          </p:cNvPr>
          <p:cNvSpPr txBox="1"/>
          <p:nvPr/>
        </p:nvSpPr>
        <p:spPr>
          <a:xfrm>
            <a:off x="6499124" y="3917545"/>
            <a:ext cx="4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例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3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解析：第一次计算完距离后记距离为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，然后在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DFS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的过程中，如果当前距离已经大于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，就可以直接回溯了。如果最后计算完后答案更小，则更新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ans</a:t>
            </a:r>
            <a:endParaRPr lang="zh-CN" altLang="en-US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7E2313-B70A-4E95-AC4A-D03F03383A07}"/>
              </a:ext>
            </a:extLst>
          </p:cNvPr>
          <p:cNvSpPr txBox="1"/>
          <p:nvPr/>
        </p:nvSpPr>
        <p:spPr>
          <a:xfrm>
            <a:off x="1331089" y="2587495"/>
            <a:ext cx="366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-..../-../-..../.----/--.../---../--.../-----/-..../----./-..../...--/-..../...--/-..../.----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36355-08C4-402B-938D-3939E4A5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7" y="1437579"/>
            <a:ext cx="4772025" cy="34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48" y="548588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二分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FB7A8E-AF62-4698-8EF5-393273A73706}"/>
              </a:ext>
            </a:extLst>
          </p:cNvPr>
          <p:cNvSpPr txBox="1"/>
          <p:nvPr/>
        </p:nvSpPr>
        <p:spPr>
          <a:xfrm>
            <a:off x="705727" y="1331526"/>
            <a:ext cx="9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二分查找：一堆数排好序，从里面找某个数。</a:t>
            </a:r>
            <a:r>
              <a:rPr lang="en-US" altLang="zh-CN" dirty="0"/>
              <a:t>(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binary_search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，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lower_bound</a:t>
            </a:r>
            <a:r>
              <a:rPr lang="zh-CN" altLang="en-US" b="1" i="0" dirty="0">
                <a:solidFill>
                  <a:srgbClr val="3E3E3E"/>
                </a:solidFill>
                <a:effectLst/>
                <a:latin typeface="Helvetica Neue"/>
              </a:rPr>
              <a:t>，</a:t>
            </a:r>
            <a:r>
              <a:rPr lang="en-US" altLang="zh-CN" b="1" i="0" dirty="0" err="1">
                <a:solidFill>
                  <a:srgbClr val="3E3E3E"/>
                </a:solidFill>
                <a:effectLst/>
                <a:latin typeface="Helvetica Neue"/>
              </a:rPr>
              <a:t>upper_bound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8E0BE-5FEC-4D24-81CC-B2AA91FEAC62}"/>
              </a:ext>
            </a:extLst>
          </p:cNvPr>
          <p:cNvSpPr txBox="1"/>
          <p:nvPr/>
        </p:nvSpPr>
        <p:spPr>
          <a:xfrm>
            <a:off x="705727" y="1892460"/>
            <a:ext cx="2490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二分答案：</a:t>
            </a:r>
            <a:endParaRPr lang="en-US" altLang="zh-CN" dirty="0"/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前提：二分答案要求满足条件的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答案单调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（就是说如果答案是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可行，那么比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大或者比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小就一定可行）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应用：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一般用于求最大值最小，最小值最大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C72827-F8D7-4553-AF2F-C8B49BFB6498}"/>
              </a:ext>
            </a:extLst>
          </p:cNvPr>
          <p:cNvSpPr txBox="1"/>
          <p:nvPr/>
        </p:nvSpPr>
        <p:spPr>
          <a:xfrm>
            <a:off x="6818049" y="1887544"/>
            <a:ext cx="3889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例题：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  <a:hlinkClick r:id="rId2"/>
              </a:rPr>
              <a:t>跳石头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给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个石头的坐标（一维），每次只能在相邻的石头上跳跃，问从石头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跳向石头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，在可以移除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块石头的情况下，跳跃的最短距离最长是多少？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245F8-1517-4DCE-95A5-381C00B39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70" y="1959886"/>
            <a:ext cx="3371850" cy="35238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B776DC-167C-40C8-863F-02AA7A8420FE}"/>
              </a:ext>
            </a:extLst>
          </p:cNvPr>
          <p:cNvSpPr txBox="1"/>
          <p:nvPr/>
        </p:nvSpPr>
        <p:spPr>
          <a:xfrm>
            <a:off x="6818049" y="3641870"/>
            <a:ext cx="3967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解析：一般二分的对象，我们就选择最小最大或最大最小的对象。所以这里我们选择跳跃的最短距离。然后定</a:t>
            </a:r>
            <a:r>
              <a:rPr lang="en-US" altLang="zh-CN" dirty="0">
                <a:latin typeface="-apple-system"/>
              </a:rPr>
              <a:t>l</a:t>
            </a:r>
            <a:r>
              <a:rPr lang="zh-CN" altLang="en-US" dirty="0">
                <a:latin typeface="-apple-system"/>
              </a:rPr>
              <a:t>和</a:t>
            </a:r>
            <a:r>
              <a:rPr lang="en-US" altLang="zh-CN" dirty="0">
                <a:latin typeface="-apple-system"/>
              </a:rPr>
              <a:t>r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check</a:t>
            </a:r>
            <a:r>
              <a:rPr lang="zh-CN" altLang="en-US" dirty="0">
                <a:latin typeface="-apple-system"/>
              </a:rPr>
              <a:t>函数采用：如果从当前石头跳去下一个石头距离小于</a:t>
            </a:r>
            <a:r>
              <a:rPr lang="en-US" altLang="zh-CN" dirty="0">
                <a:latin typeface="-apple-system"/>
              </a:rPr>
              <a:t>mid</a:t>
            </a:r>
            <a:r>
              <a:rPr lang="zh-CN" altLang="en-US" dirty="0">
                <a:latin typeface="-apple-system"/>
              </a:rPr>
              <a:t>，则移除这个石头。若大于</a:t>
            </a:r>
            <a:r>
              <a:rPr lang="en-US" altLang="zh-CN" dirty="0">
                <a:latin typeface="-apple-system"/>
              </a:rPr>
              <a:t>mid</a:t>
            </a:r>
            <a:r>
              <a:rPr lang="zh-CN" altLang="en-US" dirty="0">
                <a:latin typeface="-apple-system"/>
              </a:rPr>
              <a:t>，则跳过去。一直到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>
                <a:latin typeface="-apple-system"/>
              </a:rPr>
              <a:t>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8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973" y="609601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6A05F9-35DA-49CC-9B70-F1D7144425A1}"/>
              </a:ext>
            </a:extLst>
          </p:cNvPr>
          <p:cNvSpPr txBox="1"/>
          <p:nvPr/>
        </p:nvSpPr>
        <p:spPr>
          <a:xfrm>
            <a:off x="619435" y="1576025"/>
            <a:ext cx="5270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图的存储：</a:t>
            </a:r>
            <a:endParaRPr lang="en-US" altLang="zh-CN" dirty="0"/>
          </a:p>
          <a:p>
            <a:r>
              <a:rPr lang="zh-CN" altLang="en-US" dirty="0"/>
              <a:t>主要是存边，存边一般分为邻接表和邻接矩阵两种。</a:t>
            </a:r>
            <a:endParaRPr lang="en-US" altLang="zh-CN" dirty="0"/>
          </a:p>
          <a:p>
            <a:r>
              <a:rPr lang="zh-CN" altLang="en-US" dirty="0"/>
              <a:t>邻接矩阵很简单就建个二维数组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到点</a:t>
            </a:r>
            <a:r>
              <a:rPr lang="en-US" altLang="zh-CN" dirty="0"/>
              <a:t>j</a:t>
            </a:r>
            <a:r>
              <a:rPr lang="zh-CN" altLang="en-US" dirty="0"/>
              <a:t>有一条边</a:t>
            </a:r>
            <a:endParaRPr lang="en-US" altLang="zh-CN" dirty="0"/>
          </a:p>
          <a:p>
            <a:r>
              <a:rPr lang="zh-CN" altLang="en-US" dirty="0"/>
              <a:t>邻接表我一般使用</a:t>
            </a:r>
            <a:r>
              <a:rPr lang="en-US" altLang="zh-CN" dirty="0"/>
              <a:t>vector</a:t>
            </a:r>
            <a:r>
              <a:rPr lang="zh-CN" altLang="en-US" dirty="0"/>
              <a:t>，更方便一些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399704-B3B8-437D-8FBB-1C1E6A09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3117822"/>
            <a:ext cx="5063613" cy="2533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E49555-4D1D-456E-9D00-4E907DC20316}"/>
              </a:ext>
            </a:extLst>
          </p:cNvPr>
          <p:cNvSpPr txBox="1"/>
          <p:nvPr/>
        </p:nvSpPr>
        <p:spPr>
          <a:xfrm>
            <a:off x="1923637" y="5689308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实现邻接表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BAC046-BA22-446C-B23C-0B907B3BE89B}"/>
              </a:ext>
            </a:extLst>
          </p:cNvPr>
          <p:cNvSpPr txBox="1"/>
          <p:nvPr/>
        </p:nvSpPr>
        <p:spPr>
          <a:xfrm>
            <a:off x="6022592" y="1616733"/>
            <a:ext cx="473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搜索二叉树：看看二叉树的添加，删除，搜索就行了，我感觉和二分思想很像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树的遍历：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F8CFAD-1B70-4836-8A0C-1A2205CB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7822"/>
            <a:ext cx="5919020" cy="25336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ACCD6E-B39E-4313-9502-C27B2A98BD3C}"/>
              </a:ext>
            </a:extLst>
          </p:cNvPr>
          <p:cNvSpPr txBox="1"/>
          <p:nvPr/>
        </p:nvSpPr>
        <p:spPr>
          <a:xfrm>
            <a:off x="8044529" y="5689308"/>
            <a:ext cx="25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树的遍历</a:t>
            </a:r>
          </a:p>
        </p:txBody>
      </p:sp>
    </p:spTree>
    <p:extLst>
      <p:ext uri="{BB962C8B-B14F-4D97-AF65-F5344CB8AC3E}">
        <p14:creationId xmlns:p14="http://schemas.microsoft.com/office/powerpoint/2010/main" val="14815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90" y="579301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F17084-5E02-4153-82A7-40F3A3C8CE31}"/>
              </a:ext>
            </a:extLst>
          </p:cNvPr>
          <p:cNvSpPr txBox="1"/>
          <p:nvPr/>
        </p:nvSpPr>
        <p:spPr>
          <a:xfrm>
            <a:off x="698090" y="1207666"/>
            <a:ext cx="1070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图连通：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BE1A5-77D3-434F-BCBD-525A57968BE6}"/>
              </a:ext>
            </a:extLst>
          </p:cNvPr>
          <p:cNvSpPr txBox="1"/>
          <p:nvPr/>
        </p:nvSpPr>
        <p:spPr>
          <a:xfrm>
            <a:off x="698090" y="1487373"/>
            <a:ext cx="88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最小生成树：</a:t>
            </a:r>
            <a:r>
              <a:rPr lang="en-US" altLang="zh-CN" dirty="0"/>
              <a:t>Kruskal</a:t>
            </a:r>
            <a:r>
              <a:rPr lang="zh-CN" altLang="en-US" dirty="0"/>
              <a:t>算法和</a:t>
            </a:r>
            <a:r>
              <a:rPr lang="en-US" altLang="zh-CN" dirty="0"/>
              <a:t>Prim</a:t>
            </a:r>
            <a:r>
              <a:rPr lang="zh-CN" altLang="en-US" dirty="0"/>
              <a:t>算法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B42304-1680-42DE-AA59-E3C36C430D5A}"/>
              </a:ext>
            </a:extLst>
          </p:cNvPr>
          <p:cNvSpPr txBox="1"/>
          <p:nvPr/>
        </p:nvSpPr>
        <p:spPr>
          <a:xfrm>
            <a:off x="698090" y="4180344"/>
            <a:ext cx="10707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部落划分</a:t>
            </a:r>
            <a:endParaRPr lang="en-US" altLang="zh-CN" dirty="0"/>
          </a:p>
          <a:p>
            <a:r>
              <a:rPr lang="zh-CN" altLang="en-US" dirty="0"/>
              <a:t>给你</a:t>
            </a:r>
            <a:r>
              <a:rPr lang="en-US" altLang="zh-CN" dirty="0"/>
              <a:t>n</a:t>
            </a:r>
            <a:r>
              <a:rPr lang="zh-CN" altLang="en-US" dirty="0"/>
              <a:t>个点，然后把点分成</a:t>
            </a:r>
            <a:r>
              <a:rPr lang="en-US" altLang="zh-CN" dirty="0"/>
              <a:t>m</a:t>
            </a:r>
            <a:r>
              <a:rPr lang="zh-CN" altLang="en-US" dirty="0"/>
              <a:t>个集合，求集合间距离（任意</a:t>
            </a:r>
            <a:r>
              <a:rPr lang="en-US" altLang="zh-CN" dirty="0"/>
              <a:t>a</a:t>
            </a:r>
            <a:r>
              <a:rPr lang="zh-CN" altLang="en-US" dirty="0"/>
              <a:t>点属于集合</a:t>
            </a:r>
            <a:r>
              <a:rPr lang="en-US" altLang="zh-CN" dirty="0"/>
              <a:t>A</a:t>
            </a:r>
            <a:r>
              <a:rPr lang="zh-CN" altLang="en-US" dirty="0"/>
              <a:t>，任意</a:t>
            </a:r>
            <a:r>
              <a:rPr lang="en-US" altLang="zh-CN" dirty="0"/>
              <a:t>b</a:t>
            </a:r>
            <a:r>
              <a:rPr lang="zh-CN" altLang="en-US" dirty="0"/>
              <a:t>点属于集合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ab</a:t>
            </a:r>
            <a:r>
              <a:rPr lang="zh-CN" altLang="en-US" dirty="0"/>
              <a:t>间距离的最小值）最大。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B1AD0-A5B5-4B64-A121-6AEDBD4CE170}"/>
              </a:ext>
            </a:extLst>
          </p:cNvPr>
          <p:cNvSpPr txBox="1"/>
          <p:nvPr/>
        </p:nvSpPr>
        <p:spPr>
          <a:xfrm>
            <a:off x="698090" y="1949052"/>
            <a:ext cx="1102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最小生成树例题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hlinkClick r:id="rId3"/>
              </a:rPr>
              <a:t>英语考试</a:t>
            </a:r>
            <a:endParaRPr lang="en-US" altLang="zh-CN" dirty="0"/>
          </a:p>
          <a:p>
            <a:r>
              <a:rPr lang="zh-CN" altLang="en-US" dirty="0">
                <a:solidFill>
                  <a:srgbClr val="4D4D4D"/>
                </a:solidFill>
                <a:latin typeface="Tahoma" panose="020B0604030504040204" pitchFamily="34" charset="0"/>
              </a:rPr>
              <a:t>直接背一个单词要消耗</a:t>
            </a:r>
            <a:r>
              <a:rPr lang="en-US" altLang="zh-CN" dirty="0">
                <a:solidFill>
                  <a:srgbClr val="4D4D4D"/>
                </a:solidFill>
                <a:latin typeface="Tahoma" panose="020B0604030504040204" pitchFamily="34" charset="0"/>
              </a:rPr>
              <a:t>m</a:t>
            </a:r>
            <a:r>
              <a:rPr lang="zh-CN" altLang="en-US" dirty="0">
                <a:solidFill>
                  <a:srgbClr val="4D4D4D"/>
                </a:solidFill>
                <a:latin typeface="Tahoma" panose="020B0604030504040204" pitchFamily="34" charset="0"/>
              </a:rPr>
              <a:t>精力，通过一个单词联想背诵另一个单词要耗费</a:t>
            </a:r>
            <a:r>
              <a:rPr lang="en-US" altLang="zh-CN" dirty="0"/>
              <a:t>hamming(Si, T) * w</a:t>
            </a:r>
            <a:r>
              <a:rPr lang="zh-CN" altLang="en-US" dirty="0"/>
              <a:t>精力，问全部背完所有单词，精力消耗最少是？</a:t>
            </a:r>
            <a:endParaRPr lang="zh-CN" altLang="en-US" b="0" i="0" dirty="0">
              <a:solidFill>
                <a:srgbClr val="4D4D4D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1CFAD-C397-4B59-8DFA-9309478E4068}"/>
              </a:ext>
            </a:extLst>
          </p:cNvPr>
          <p:cNvSpPr txBox="1"/>
          <p:nvPr/>
        </p:nvSpPr>
        <p:spPr>
          <a:xfrm>
            <a:off x="698090" y="2819797"/>
            <a:ext cx="1079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解题思路：观察数据范围，我们能够暴力处理出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][j]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，表示通过单词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来学会单词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j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的花费。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很显然，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][j] = 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dist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[j][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] = min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（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m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，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hanming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(</a:t>
            </a:r>
            <a:r>
              <a:rPr lang="en-US" altLang="zh-CN" dirty="0" err="1">
                <a:latin typeface="华光楷体_CNKI" panose="02000500000000000000" pitchFamily="2" charset="-122"/>
                <a:ea typeface="华光楷体_CNKI" panose="02000500000000000000" pitchFamily="2" charset="-122"/>
              </a:rPr>
              <a:t>i,j</a:t>
            </a:r>
            <a:r>
              <a:rPr lang="en-US" altLang="zh-CN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)*w</a:t>
            </a: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）；</a:t>
            </a: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目标是学会所有的单词，其实就是相当于让所有单词通过这些边连在一起，合并成一个联通块。且边之和所加最小，那么这里其实就是在让你求一颗最小生成树。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3999E-C643-4645-A3A0-1C7B570B00EB}"/>
              </a:ext>
            </a:extLst>
          </p:cNvPr>
          <p:cNvSpPr txBox="1"/>
          <p:nvPr/>
        </p:nvSpPr>
        <p:spPr>
          <a:xfrm>
            <a:off x="698090" y="5103674"/>
            <a:ext cx="10931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由于是最靠近的两个部落尽可能远，如果我们先处理出任意两个居住点之间的距离并将其当做边，那么我们可以发现，因为在一个部落里面的边是不会计入答案的，所以应该要尽量把小边放在一个部落里，并且部落的合并很像连通块间的合并。由此，我们可以想到最小生成树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Kruskal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：在加边的过程中，如果合并了两个连通块，就类似部落合并，否则就只是内部部落的距离，答案就是当所剩连通块为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华光楷体_CNKI" panose="02000500000000000000" pitchFamily="2" charset="-122"/>
                <a:ea typeface="华光楷体_CNKI" panose="02000500000000000000" pitchFamily="2" charset="-122"/>
              </a:rPr>
              <a:t>个连通块时，下一个合并连通块操作的距离</a:t>
            </a:r>
            <a:r>
              <a:rPr lang="zh-CN" altLang="en-US" dirty="0">
                <a:solidFill>
                  <a:srgbClr val="00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）。</a:t>
            </a:r>
            <a:endParaRPr lang="en-US" altLang="zh-CN" b="0" i="0" dirty="0">
              <a:solidFill>
                <a:srgbClr val="000000"/>
              </a:solidFill>
              <a:effectLst/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华光楷体_CNKI" panose="02000500000000000000" pitchFamily="2" charset="-122"/>
                <a:ea typeface="华光楷体_CNKI" panose="02000500000000000000" pitchFamily="2" charset="-122"/>
              </a:rPr>
              <a:t>二分答案：</a:t>
            </a:r>
            <a:endParaRPr lang="zh-CN" altLang="en-US" b="0" i="0" dirty="0">
              <a:solidFill>
                <a:srgbClr val="000000"/>
              </a:solidFill>
              <a:effectLst/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64FB-F99E-414F-98A8-F9B8BB39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7" y="658340"/>
            <a:ext cx="10009239" cy="668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图论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10ECA7-12EB-4E34-9746-070CA84E581B}"/>
              </a:ext>
            </a:extLst>
          </p:cNvPr>
          <p:cNvSpPr txBox="1"/>
          <p:nvPr/>
        </p:nvSpPr>
        <p:spPr>
          <a:xfrm>
            <a:off x="866766" y="1445512"/>
            <a:ext cx="8662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最短路：</a:t>
            </a:r>
            <a:endParaRPr lang="en-US" altLang="zh-CN" dirty="0"/>
          </a:p>
          <a:p>
            <a:r>
              <a:rPr lang="zh-CN" altLang="en-US" dirty="0"/>
              <a:t>单源最短路：</a:t>
            </a:r>
            <a:r>
              <a:rPr lang="en-US" altLang="zh-CN" dirty="0" err="1"/>
              <a:t>Dijskra</a:t>
            </a:r>
            <a:r>
              <a:rPr lang="en-US" altLang="zh-CN" dirty="0"/>
              <a:t>(</a:t>
            </a:r>
            <a:r>
              <a:rPr lang="zh-CN" altLang="en-US" dirty="0"/>
              <a:t>优先队列优化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多源最短路：</a:t>
            </a:r>
            <a:r>
              <a:rPr lang="en-US" altLang="zh-CN" dirty="0"/>
              <a:t>Floyd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626EFE-DE71-43F3-AA57-D5B8AD48A9F6}"/>
              </a:ext>
            </a:extLst>
          </p:cNvPr>
          <p:cNvSpPr txBox="1"/>
          <p:nvPr/>
        </p:nvSpPr>
        <p:spPr>
          <a:xfrm>
            <a:off x="866766" y="2368842"/>
            <a:ext cx="941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最短路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"/>
              </a:rPr>
              <a:t>给定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个点的带权有向图，求从 </a:t>
            </a:r>
            <a:r>
              <a:rPr lang="en-US" altLang="zh-CN" b="0" i="0" dirty="0">
                <a:effectLst/>
                <a:latin typeface="KaTeX_Main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 到 </a:t>
            </a:r>
            <a:r>
              <a:rPr lang="en-US" altLang="zh-CN" b="0" i="0" dirty="0">
                <a:effectLst/>
                <a:latin typeface="KaTeX_Main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 的路径中</a:t>
            </a:r>
            <a:r>
              <a:rPr lang="zh-CN" altLang="en-US" b="1" i="0" dirty="0">
                <a:effectLst/>
                <a:latin typeface="-apple-system"/>
              </a:rPr>
              <a:t>边权之积最小</a:t>
            </a:r>
            <a:r>
              <a:rPr lang="zh-CN" altLang="en-US" b="0" i="0" dirty="0">
                <a:effectLst/>
                <a:latin typeface="-apple-system"/>
              </a:rPr>
              <a:t>的简单路径。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8F7C93-E390-448C-BA4D-829AF5257CC4}"/>
              </a:ext>
            </a:extLst>
          </p:cNvPr>
          <p:cNvSpPr txBox="1"/>
          <p:nvPr/>
        </p:nvSpPr>
        <p:spPr>
          <a:xfrm>
            <a:off x="866765" y="3471154"/>
            <a:ext cx="10284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最短路例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</a:t>
            </a:r>
            <a:r>
              <a:rPr lang="zh-CN" altLang="en-US" dirty="0">
                <a:latin typeface="-apple-system"/>
                <a:hlinkClick r:id="rId3"/>
              </a:rPr>
              <a:t>通往奥格瑞玛的道路</a:t>
            </a:r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个城市，城市之间有</a:t>
            </a:r>
            <a:r>
              <a:rPr lang="en-US" altLang="zh-CN" b="0" i="0" dirty="0">
                <a:effectLst/>
                <a:latin typeface="-apple-system"/>
              </a:rPr>
              <a:t>m</a:t>
            </a:r>
            <a:r>
              <a:rPr lang="zh-CN" altLang="en-US" b="0" i="0" dirty="0">
                <a:effectLst/>
                <a:latin typeface="-apple-system"/>
              </a:rPr>
              <a:t>条双向边。从某个城市到另一个城市，会遭到联盟的攻击，进而损失一定的血量。每次经过一个城市，都会被收取一定的过路费（包括起点和终点）。</a:t>
            </a:r>
            <a:r>
              <a:rPr lang="zh-CN" altLang="en-US" dirty="0">
                <a:latin typeface="-apple-system"/>
              </a:rPr>
              <a:t>假设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从城市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出发，前往城市</a:t>
            </a:r>
            <a:r>
              <a:rPr lang="en-US" altLang="zh-CN" dirty="0">
                <a:latin typeface="-apple-system"/>
              </a:rPr>
              <a:t>n</a:t>
            </a:r>
            <a:r>
              <a:rPr lang="zh-CN" altLang="en-US" dirty="0">
                <a:latin typeface="-apple-system"/>
              </a:rPr>
              <a:t>，</a:t>
            </a:r>
            <a:r>
              <a:rPr lang="zh-CN" altLang="en-US" b="0" i="0" dirty="0">
                <a:effectLst/>
                <a:latin typeface="-apple-system"/>
              </a:rPr>
              <a:t>而他的血量最多为</a:t>
            </a:r>
            <a:r>
              <a:rPr lang="en-US" altLang="zh-CN" b="0" i="0" dirty="0">
                <a:effectLst/>
                <a:latin typeface="-apple-system"/>
              </a:rPr>
              <a:t>b</a:t>
            </a:r>
            <a:r>
              <a:rPr lang="zh-CN" altLang="en-US" b="0" i="0" dirty="0">
                <a:effectLst/>
                <a:latin typeface="-apple-system"/>
              </a:rPr>
              <a:t>，出发时他的血量是满的。</a:t>
            </a:r>
            <a:r>
              <a:rPr lang="en-US" altLang="zh-CN" b="0" i="0" dirty="0">
                <a:effectLst/>
                <a:latin typeface="-apple-system"/>
              </a:rPr>
              <a:t>A</a:t>
            </a:r>
            <a:r>
              <a:rPr lang="zh-CN" altLang="en-US" b="0" i="0" dirty="0">
                <a:effectLst/>
                <a:latin typeface="-apple-system"/>
              </a:rPr>
              <a:t>不希望花很多钱，他想知道，在可以到达城市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他所经过的所有城市中</a:t>
            </a:r>
            <a:r>
              <a:rPr lang="zh-CN" altLang="en-US" b="1" i="0" dirty="0">
                <a:effectLst/>
                <a:latin typeface="-apple-system"/>
              </a:rPr>
              <a:t>最多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zh-CN" altLang="en-US" b="1" i="0" dirty="0">
                <a:effectLst/>
                <a:latin typeface="-apple-system"/>
              </a:rPr>
              <a:t>一次收取</a:t>
            </a:r>
            <a:r>
              <a:rPr lang="zh-CN" altLang="en-US" b="0" i="0" dirty="0">
                <a:effectLst/>
                <a:latin typeface="-apple-system"/>
              </a:rPr>
              <a:t>的费用的</a:t>
            </a:r>
            <a:r>
              <a:rPr lang="zh-CN" altLang="en-US" b="1" i="0" dirty="0">
                <a:effectLst/>
                <a:latin typeface="-apple-system"/>
              </a:rPr>
              <a:t>最小值</a:t>
            </a:r>
            <a:r>
              <a:rPr lang="zh-CN" altLang="en-US" b="0" i="0" dirty="0">
                <a:effectLst/>
                <a:latin typeface="-apple-system"/>
              </a:rPr>
              <a:t>是多少。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A847E1-AD68-42AC-9ECB-5F90E3759495}"/>
              </a:ext>
            </a:extLst>
          </p:cNvPr>
          <p:cNvSpPr txBox="1"/>
          <p:nvPr/>
        </p:nvSpPr>
        <p:spPr>
          <a:xfrm>
            <a:off x="866766" y="5830328"/>
            <a:ext cx="102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最后说一点：图论真的不是很难，并且感觉模板题很多，所以</a:t>
            </a:r>
            <a:r>
              <a:rPr lang="zh-CN" altLang="en-US" dirty="0">
                <a:solidFill>
                  <a:srgbClr val="FF0000"/>
                </a:solidFill>
              </a:rPr>
              <a:t>模板一定要会打</a:t>
            </a:r>
            <a:r>
              <a:rPr lang="zh-CN" altLang="en-US" dirty="0"/>
              <a:t>！！！不然到时候送分都拿不到。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B768B-4077-423F-9D60-778F5FCB2188}"/>
              </a:ext>
            </a:extLst>
          </p:cNvPr>
          <p:cNvSpPr txBox="1"/>
          <p:nvPr/>
        </p:nvSpPr>
        <p:spPr>
          <a:xfrm>
            <a:off x="866765" y="2921500"/>
            <a:ext cx="941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解题思路：取对数，变乘为加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67D5C1-5FBA-4C4E-BC23-452B1640DA92}"/>
              </a:ext>
            </a:extLst>
          </p:cNvPr>
          <p:cNvSpPr txBox="1"/>
          <p:nvPr/>
        </p:nvSpPr>
        <p:spPr>
          <a:xfrm>
            <a:off x="866765" y="4885398"/>
            <a:ext cx="1004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解题思路：最多 最小值 很容易想到二分答案，所以我们就直接二分收取费用。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然后就正常跑最短路就行了，只需要考虑如果下一个城市的收取费用高于二分的值，就不选择这条路。</a:t>
            </a:r>
          </a:p>
        </p:txBody>
      </p:sp>
    </p:spTree>
    <p:extLst>
      <p:ext uri="{BB962C8B-B14F-4D97-AF65-F5344CB8AC3E}">
        <p14:creationId xmlns:p14="http://schemas.microsoft.com/office/powerpoint/2010/main" val="681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D0DCB-E198-4904-8780-5559E43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2C977-3801-49A3-9D63-C1C2A5C4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6522"/>
          </a:xfrm>
        </p:spPr>
        <p:txBody>
          <a:bodyPr>
            <a:normAutofit/>
          </a:bodyPr>
          <a:lstStyle/>
          <a:p>
            <a:r>
              <a:rPr lang="zh-CN" altLang="en-US" dirty="0"/>
              <a:t>例题对应题目（还是不懂可以拿去搜题解）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：洛谷</a:t>
            </a:r>
            <a:r>
              <a:rPr lang="en-US" altLang="zh-CN" b="0" i="0" dirty="0">
                <a:effectLst/>
                <a:latin typeface="-apple-system"/>
              </a:rPr>
              <a:t> P1433</a:t>
            </a:r>
            <a:r>
              <a:rPr lang="zh-CN" altLang="en-US" b="0" i="0" dirty="0">
                <a:effectLst/>
                <a:latin typeface="-apple-system"/>
              </a:rPr>
              <a:t>吃奶酪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二分例题：</a:t>
            </a:r>
            <a:r>
              <a:rPr lang="en-US" altLang="zh-CN" dirty="0">
                <a:latin typeface="-apple-system"/>
              </a:rPr>
              <a:t>NOIP2015</a:t>
            </a:r>
            <a:r>
              <a:rPr lang="zh-CN" altLang="en-US" dirty="0">
                <a:latin typeface="-apple-system"/>
              </a:rPr>
              <a:t>跳石头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图论最小生成树例题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FZU 2254 </a:t>
            </a:r>
            <a:r>
              <a:rPr lang="zh-CN" altLang="en-US" dirty="0">
                <a:latin typeface="-apple-system"/>
              </a:rPr>
              <a:t>英语考试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图论最小生成树例题</a:t>
            </a:r>
            <a:r>
              <a:rPr lang="en-US" altLang="zh-CN" b="0" i="0" dirty="0">
                <a:effectLst/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：洛谷 </a:t>
            </a:r>
            <a:r>
              <a:rPr lang="en-US" altLang="zh-CN" dirty="0">
                <a:latin typeface="-apple-system"/>
              </a:rPr>
              <a:t>P4047 </a:t>
            </a:r>
            <a:r>
              <a:rPr lang="zh-CN" altLang="en-US" dirty="0">
                <a:latin typeface="-apple-system"/>
              </a:rPr>
              <a:t>部落划分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图论最短路例题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P2384 </a:t>
            </a:r>
            <a:r>
              <a:rPr lang="zh-CN" altLang="en-US" dirty="0">
                <a:latin typeface="-apple-system"/>
              </a:rPr>
              <a:t>最短路</a:t>
            </a: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图论最短路例题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：</a:t>
            </a:r>
            <a:r>
              <a:rPr lang="en-US" altLang="zh-CN" dirty="0">
                <a:latin typeface="-apple-system"/>
              </a:rPr>
              <a:t>P1462 </a:t>
            </a:r>
            <a:r>
              <a:rPr lang="zh-CN" altLang="en-US" dirty="0">
                <a:latin typeface="-apple-system"/>
              </a:rPr>
              <a:t>通汪奥格瑞玛的道路</a:t>
            </a:r>
            <a:endParaRPr lang="en-US" altLang="zh-CN" dirty="0"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zh-CN" altLang="en-US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2087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4221-95C2-49E6-A65C-FD29D454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刷题推荐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5C5D5-28D4-4861-BE70-C172EAC9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361"/>
            <a:ext cx="10910104" cy="5258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洛谷可以直接搜索算法，然后一般会有对应的模板题</a:t>
            </a: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r>
              <a:rPr lang="zh-CN" altLang="en-US">
                <a:hlinkClick r:id="rId2"/>
              </a:rPr>
              <a:t>强化单个方面能力的洛谷</a:t>
            </a:r>
            <a:r>
              <a:rPr lang="zh-CN" altLang="en-US" dirty="0">
                <a:hlinkClick r:id="rId2"/>
              </a:rPr>
              <a:t>题单</a:t>
            </a:r>
            <a:endParaRPr lang="zh-CN" altLang="en-US" dirty="0"/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latin typeface="华光楷体_CNKI" panose="02000500000000000000" pitchFamily="2" charset="-122"/>
              <a:ea typeface="华光楷体_CNKI" panose="02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D4442-E3D6-4AA2-B057-5D76C78C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924"/>
            <a:ext cx="8166846" cy="40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1AFC2-3B86-4BDF-90EF-103F8D4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基础数据结构（</a:t>
            </a:r>
            <a:r>
              <a:rPr lang="en-US" altLang="zh-CN" dirty="0"/>
              <a:t>STL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82D19-1177-4B79-BA37-A5F7C39F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vector</a:t>
            </a:r>
          </a:p>
          <a:p>
            <a:r>
              <a:rPr lang="en-US" altLang="zh-CN" dirty="0"/>
              <a:t>stack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queue &amp; deque</a:t>
            </a:r>
          </a:p>
          <a:p>
            <a:r>
              <a:rPr lang="en-US" altLang="zh-CN" dirty="0"/>
              <a:t>List &amp; </a:t>
            </a:r>
            <a:r>
              <a:rPr lang="en-US" altLang="zh-CN" dirty="0" err="1"/>
              <a:t>forward_list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map (hash table)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priority_queue</a:t>
            </a:r>
            <a:r>
              <a:rPr lang="en-US" altLang="zh-CN" b="1" dirty="0">
                <a:solidFill>
                  <a:srgbClr val="FF0000"/>
                </a:solidFill>
              </a:rPr>
              <a:t> (heap)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hlinkClick r:id="rId2"/>
              </a:rPr>
              <a:t>cppreference.com</a:t>
            </a:r>
            <a:r>
              <a:rPr lang="en-US" altLang="zh-CN" dirty="0"/>
              <a:t> </a:t>
            </a:r>
            <a:r>
              <a:rPr lang="zh-CN" altLang="en-US" dirty="0"/>
              <a:t>中文网站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3EE2B322-B1A2-44DD-AAAE-6BA31BE0D64C}"/>
              </a:ext>
            </a:extLst>
          </p:cNvPr>
          <p:cNvSpPr/>
          <p:nvPr/>
        </p:nvSpPr>
        <p:spPr>
          <a:xfrm>
            <a:off x="4670612" y="1873624"/>
            <a:ext cx="1183341" cy="19274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7AB76D-B08A-4AB5-911B-C31010C47ABB}"/>
              </a:ext>
            </a:extLst>
          </p:cNvPr>
          <p:cNvSpPr/>
          <p:nvPr/>
        </p:nvSpPr>
        <p:spPr>
          <a:xfrm>
            <a:off x="6203212" y="2375664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必备数据结构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FA2B1F23-DE68-4019-AD4B-F3BF2520B5B0}"/>
              </a:ext>
            </a:extLst>
          </p:cNvPr>
          <p:cNvSpPr/>
          <p:nvPr/>
        </p:nvSpPr>
        <p:spPr>
          <a:xfrm>
            <a:off x="4926105" y="4415107"/>
            <a:ext cx="672353" cy="1174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80760E-F364-4E99-83A6-1D6D82CE05DA}"/>
              </a:ext>
            </a:extLst>
          </p:cNvPr>
          <p:cNvSpPr/>
          <p:nvPr/>
        </p:nvSpPr>
        <p:spPr>
          <a:xfrm>
            <a:off x="5925308" y="4477878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进阶数据结构</a:t>
            </a:r>
          </a:p>
        </p:txBody>
      </p:sp>
    </p:spTree>
    <p:extLst>
      <p:ext uri="{BB962C8B-B14F-4D97-AF65-F5344CB8AC3E}">
        <p14:creationId xmlns:p14="http://schemas.microsoft.com/office/powerpoint/2010/main" val="809848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B60365-F391-4B1D-9B15-CA0649F7A995}"/>
              </a:ext>
            </a:extLst>
          </p:cNvPr>
          <p:cNvSpPr/>
          <p:nvPr/>
        </p:nvSpPr>
        <p:spPr>
          <a:xfrm>
            <a:off x="4618675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79405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131EE-69EA-424D-B28B-A6D46CAE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Vector – </a:t>
            </a:r>
            <a:r>
              <a:rPr lang="zh-CN" alt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可变长数组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9EF35D-5A6C-46FA-B991-1BFB88EF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31175"/>
            <a:ext cx="11496821" cy="3190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B5E614-5214-4F1C-8B8A-511A84EFEBF2}"/>
              </a:ext>
            </a:extLst>
          </p:cNvPr>
          <p:cNvSpPr txBox="1"/>
          <p:nvPr/>
        </p:nvSpPr>
        <p:spPr>
          <a:xfrm>
            <a:off x="403412" y="6203576"/>
            <a:ext cx="69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声明方式：</a:t>
            </a:r>
            <a:r>
              <a:rPr lang="en-US" altLang="zh-CN" dirty="0"/>
              <a:t>vector&lt;int&gt; 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33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F625C-D98D-4A02-8CFB-AFD5475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基础操作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14806-DC7F-4840-A416-84177150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9282" cy="4667250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Push_back</a:t>
            </a:r>
            <a:endParaRPr lang="en-US" altLang="zh-CN" b="1" dirty="0"/>
          </a:p>
          <a:p>
            <a:r>
              <a:rPr lang="en-US" altLang="zh-CN" b="1" dirty="0" err="1"/>
              <a:t>Pop_back</a:t>
            </a:r>
            <a:endParaRPr lang="en-US" altLang="zh-CN" b="1" dirty="0"/>
          </a:p>
          <a:p>
            <a:r>
              <a:rPr lang="en-US" altLang="zh-CN" b="1" dirty="0"/>
              <a:t>Erase</a:t>
            </a:r>
            <a:r>
              <a:rPr lang="zh-CN" altLang="en-US" b="1" dirty="0">
                <a:solidFill>
                  <a:srgbClr val="FF0000"/>
                </a:solidFill>
              </a:rPr>
              <a:t>（需要使用迭代器）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Clear </a:t>
            </a:r>
          </a:p>
          <a:p>
            <a:r>
              <a:rPr lang="en-US" altLang="zh-CN" sz="2800" dirty="0"/>
              <a:t>Reverse</a:t>
            </a:r>
            <a:endParaRPr lang="en-US" altLang="zh-CN" dirty="0"/>
          </a:p>
          <a:p>
            <a:r>
              <a:rPr lang="en-US" altLang="zh-CN" dirty="0"/>
              <a:t>Insert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0613C5-0092-44B9-B8CE-2B58C44D3BD4}"/>
              </a:ext>
            </a:extLst>
          </p:cNvPr>
          <p:cNvSpPr txBox="1"/>
          <p:nvPr/>
        </p:nvSpPr>
        <p:spPr>
          <a:xfrm>
            <a:off x="5253317" y="1825625"/>
            <a:ext cx="2832847" cy="355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Front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Begin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End</a:t>
            </a:r>
          </a:p>
          <a:p>
            <a:endParaRPr lang="zh-CN" altLang="en-US" b="1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3DDA4C86-1E29-458A-BD58-EDD70FAC0610}"/>
              </a:ext>
            </a:extLst>
          </p:cNvPr>
          <p:cNvSpPr/>
          <p:nvPr/>
        </p:nvSpPr>
        <p:spPr>
          <a:xfrm>
            <a:off x="6992470" y="4172697"/>
            <a:ext cx="555812" cy="815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39011D-1362-4DC3-8E97-E8BE788E695E}"/>
              </a:ext>
            </a:extLst>
          </p:cNvPr>
          <p:cNvSpPr/>
          <p:nvPr/>
        </p:nvSpPr>
        <p:spPr>
          <a:xfrm>
            <a:off x="7674607" y="4065155"/>
            <a:ext cx="25630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iterator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23D63-D909-4C7F-A98A-A7919918A939}"/>
              </a:ext>
            </a:extLst>
          </p:cNvPr>
          <p:cNvSpPr txBox="1"/>
          <p:nvPr/>
        </p:nvSpPr>
        <p:spPr>
          <a:xfrm>
            <a:off x="762000" y="5629835"/>
            <a:ext cx="848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std::vector 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93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1F76-44C0-4404-AB47-78108FC5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操作深入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4F239-CCA4-4340-BA5A-5935B361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578"/>
            <a:ext cx="10753165" cy="5202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排序 </a:t>
            </a:r>
            <a:r>
              <a:rPr lang="en-US" altLang="zh-CN" dirty="0"/>
              <a:t>sort(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</a:t>
            </a:r>
            <a:r>
              <a:rPr lang="en-US" altLang="zh-CN" dirty="0" err="1"/>
              <a:t>cmp</a:t>
            </a:r>
            <a:r>
              <a:rPr lang="en-US" altLang="zh-CN" dirty="0"/>
              <a:t>);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去重 </a:t>
            </a:r>
            <a:r>
              <a:rPr lang="en-US" altLang="zh-CN" dirty="0" err="1"/>
              <a:t>a.erase</a:t>
            </a:r>
            <a:r>
              <a:rPr lang="en-US" altLang="zh-CN" dirty="0"/>
              <a:t>(unique(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()),</a:t>
            </a:r>
            <a:r>
              <a:rPr lang="en-US" altLang="zh-CN" dirty="0" err="1"/>
              <a:t>a.end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zh-CN" altLang="en-US" dirty="0"/>
              <a:t>查找 </a:t>
            </a:r>
            <a:r>
              <a:rPr lang="en-US" altLang="zh-CN" dirty="0"/>
              <a:t>p=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(),v)-</a:t>
            </a:r>
            <a:r>
              <a:rPr lang="en-US" altLang="zh-CN" dirty="0" err="1"/>
              <a:t>a.begin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 err="1"/>
              <a:t>Lower_bound</a:t>
            </a:r>
            <a:r>
              <a:rPr lang="en-US" altLang="zh-CN" dirty="0"/>
              <a:t>(a+1,a+1+n)-a;</a:t>
            </a:r>
          </a:p>
          <a:p>
            <a:r>
              <a:rPr lang="zh-CN" altLang="en-US" dirty="0"/>
              <a:t>复制 </a:t>
            </a:r>
            <a:r>
              <a:rPr lang="en-US" altLang="zh-CN" dirty="0" err="1"/>
              <a:t>a.assign</a:t>
            </a:r>
            <a:r>
              <a:rPr lang="en-US" altLang="zh-CN" dirty="0"/>
              <a:t>(</a:t>
            </a:r>
            <a:r>
              <a:rPr lang="en-US" altLang="zh-CN" dirty="0" err="1"/>
              <a:t>b.begin</a:t>
            </a:r>
            <a:r>
              <a:rPr lang="en-US" altLang="zh-CN" dirty="0"/>
              <a:t>(),</a:t>
            </a:r>
            <a:r>
              <a:rPr lang="en-US" altLang="zh-CN" dirty="0" err="1"/>
              <a:t>b.end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zh-CN" altLang="en-US" dirty="0"/>
              <a:t>删除 </a:t>
            </a:r>
            <a:r>
              <a:rPr lang="en-US" altLang="zh-CN" dirty="0" err="1"/>
              <a:t>a.erase</a:t>
            </a:r>
            <a:r>
              <a:rPr lang="en-US" altLang="zh-CN" dirty="0"/>
              <a:t>(</a:t>
            </a:r>
            <a:r>
              <a:rPr lang="en-US" altLang="zh-CN" dirty="0" err="1"/>
              <a:t>lower_bound</a:t>
            </a:r>
            <a:r>
              <a:rPr lang="en-US" altLang="zh-CN" dirty="0"/>
              <a:t>(</a:t>
            </a:r>
            <a:r>
              <a:rPr lang="en-US" altLang="zh-CN" dirty="0" err="1"/>
              <a:t>a.begin</a:t>
            </a:r>
            <a:r>
              <a:rPr lang="en-US" altLang="zh-CN" dirty="0"/>
              <a:t>(),</a:t>
            </a:r>
            <a:r>
              <a:rPr lang="en-US" altLang="zh-CN" dirty="0" err="1"/>
              <a:t>a.end</a:t>
            </a:r>
            <a:r>
              <a:rPr lang="en-US" altLang="zh-CN" dirty="0"/>
              <a:t>(),v));</a:t>
            </a:r>
          </a:p>
          <a:p>
            <a:endParaRPr lang="en-US" altLang="zh-CN" dirty="0"/>
          </a:p>
          <a:p>
            <a:r>
              <a:rPr lang="zh-CN" altLang="en-US" dirty="0"/>
              <a:t>迭代 </a:t>
            </a:r>
            <a:r>
              <a:rPr lang="en-US" altLang="zh-CN" dirty="0"/>
              <a:t>for(auto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a.begin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!=</a:t>
            </a:r>
            <a:r>
              <a:rPr lang="en-US" altLang="zh-CN" dirty="0" err="1"/>
              <a:t>a.end</a:t>
            </a:r>
            <a:r>
              <a:rPr lang="en-US" altLang="zh-CN" dirty="0"/>
              <a:t>();</a:t>
            </a:r>
            <a:r>
              <a:rPr lang="zh-CN" altLang="en-US" dirty="0"/>
              <a:t>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for(auto &amp;</a:t>
            </a:r>
            <a:r>
              <a:rPr lang="en-US" altLang="zh-CN" dirty="0" err="1"/>
              <a:t>i:a</a:t>
            </a:r>
            <a:r>
              <a:rPr lang="en-US" altLang="zh-CN" dirty="0"/>
              <a:t>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90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1F91-BF49-4017-AE45-E6FB5B3F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Queue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F9FC94-C9AA-405B-B9E0-195A4ADA7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01" y="2597199"/>
            <a:ext cx="11496821" cy="2902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B673B8-47CB-43D9-B643-F4DCAF44AE98}"/>
              </a:ext>
            </a:extLst>
          </p:cNvPr>
          <p:cNvSpPr txBox="1"/>
          <p:nvPr/>
        </p:nvSpPr>
        <p:spPr>
          <a:xfrm>
            <a:off x="439270" y="5827059"/>
            <a:ext cx="857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std::queue - cppreference.com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2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EB5F-E3D9-4DD4-9825-2DD2DE46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13466-7789-420F-83C2-01F1D3E9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最大公约数（</a:t>
            </a:r>
            <a:r>
              <a:rPr lang="en-US" altLang="zh-CN" dirty="0" err="1"/>
              <a:t>gcd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素数判断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取模（</a:t>
            </a:r>
            <a:r>
              <a:rPr lang="en-US" altLang="zh-CN" dirty="0"/>
              <a:t>mod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组合数学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1B00-5748-4BED-956D-2DC99D4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好用的工具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AF0ED-B8B6-41B7-AB03-4F240C74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gcd</a:t>
            </a:r>
            <a:r>
              <a:rPr lang="en-US" altLang="zh-CN" dirty="0"/>
              <a:t>(int </a:t>
            </a:r>
            <a:r>
              <a:rPr lang="en-US" altLang="zh-CN" dirty="0" err="1"/>
              <a:t>a,int</a:t>
            </a:r>
            <a:r>
              <a:rPr lang="en-US" altLang="zh-CN" dirty="0"/>
              <a:t> b) </a:t>
            </a:r>
            <a:r>
              <a:rPr lang="zh-CN" altLang="en-US" dirty="0"/>
              <a:t>或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可以直接求出两个数的</a:t>
            </a:r>
            <a:r>
              <a:rPr lang="en-US" altLang="zh-CN" dirty="0" err="1"/>
              <a:t>gcd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lcm(int </a:t>
            </a:r>
            <a:r>
              <a:rPr lang="en-US" altLang="zh-CN" dirty="0" err="1"/>
              <a:t>a,int</a:t>
            </a:r>
            <a:r>
              <a:rPr lang="en-US" altLang="zh-CN" dirty="0"/>
              <a:t> b) </a:t>
            </a:r>
            <a:r>
              <a:rPr lang="zh-CN" altLang="en-US" dirty="0"/>
              <a:t>求最小公倍数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pow(double </a:t>
            </a:r>
            <a:r>
              <a:rPr lang="en-US" altLang="zh-CN" dirty="0" err="1"/>
              <a:t>a,double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X^3=x*x*x</a:t>
            </a:r>
          </a:p>
          <a:p>
            <a:r>
              <a:rPr lang="zh-CN" altLang="en-US" dirty="0"/>
              <a:t>快速幂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其他小工具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9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F329-6E4F-471A-96F6-B72C5CD9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BF4CF-A0D9-4EFD-A501-054C59EF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准库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标</a:t>
            </a:r>
            <a:endParaRPr lang="en-US" altLang="zh-CN" dirty="0"/>
          </a:p>
          <a:p>
            <a:r>
              <a:rPr lang="zh-CN" altLang="en-US" dirty="0"/>
              <a:t>字符串查找 </a:t>
            </a:r>
            <a:r>
              <a:rPr lang="en-US" altLang="zh-CN" b="1" dirty="0"/>
              <a:t>find </a:t>
            </a:r>
            <a:r>
              <a:rPr lang="en-US" altLang="zh-CN" b="1" dirty="0">
                <a:solidFill>
                  <a:srgbClr val="FF0000"/>
                </a:solidFill>
              </a:rPr>
              <a:t>KMP</a:t>
            </a:r>
          </a:p>
          <a:p>
            <a:r>
              <a:rPr lang="zh-CN" altLang="en-US" dirty="0"/>
              <a:t>字符串拼接 </a:t>
            </a:r>
            <a:r>
              <a:rPr lang="en-US" altLang="zh-CN" b="1" dirty="0"/>
              <a:t>operator +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&amp;</a:t>
            </a:r>
            <a:r>
              <a:rPr lang="zh-CN" altLang="en-US" dirty="0"/>
              <a:t>输出 </a:t>
            </a:r>
            <a:r>
              <a:rPr lang="en-US" altLang="zh-CN" b="1" dirty="0" err="1"/>
              <a:t>cin</a:t>
            </a:r>
            <a:r>
              <a:rPr lang="en-US" altLang="zh-CN" b="1" dirty="0"/>
              <a:t> &amp; </a:t>
            </a:r>
            <a:r>
              <a:rPr lang="en-US" altLang="zh-CN" b="1" dirty="0" err="1"/>
              <a:t>cout</a:t>
            </a:r>
            <a:r>
              <a:rPr lang="en-US" altLang="zh-CN" b="1" dirty="0"/>
              <a:t> &amp; </a:t>
            </a:r>
            <a:r>
              <a:rPr lang="en-US" altLang="zh-CN" b="1" dirty="0" err="1"/>
              <a:t>printf</a:t>
            </a:r>
            <a:r>
              <a:rPr lang="en-US" altLang="zh-CN" b="1" dirty="0"/>
              <a:t> &amp; </a:t>
            </a:r>
            <a:r>
              <a:rPr lang="en-US" altLang="zh-CN" b="1" dirty="0" err="1"/>
              <a:t>getline</a:t>
            </a:r>
            <a:endParaRPr lang="en-US" altLang="zh-CN" b="1" dirty="0"/>
          </a:p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风格字符串的转化 </a:t>
            </a:r>
            <a:r>
              <a:rPr lang="en-US" altLang="zh-CN" b="1" dirty="0" err="1"/>
              <a:t>c_str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的结合使用 </a:t>
            </a:r>
            <a:r>
              <a:rPr lang="en-US" altLang="zh-CN" b="1" dirty="0"/>
              <a:t>map&lt;</a:t>
            </a:r>
            <a:r>
              <a:rPr lang="en-US" altLang="zh-CN" b="1" dirty="0" err="1"/>
              <a:t>string,int</a:t>
            </a:r>
            <a:r>
              <a:rPr lang="en-US" altLang="zh-CN" b="1" dirty="0"/>
              <a:t>&gt; </a:t>
            </a:r>
            <a:r>
              <a:rPr lang="en-US" altLang="zh-CN" b="1" dirty="0" err="1"/>
              <a:t>mp</a:t>
            </a:r>
            <a:r>
              <a:rPr lang="en-US" altLang="zh-CN" b="1" dirty="0"/>
              <a:t>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4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1784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-apple-system</vt:lpstr>
      <vt:lpstr>Helvetica Neue</vt:lpstr>
      <vt:lpstr>KaTeX_Main</vt:lpstr>
      <vt:lpstr>等线</vt:lpstr>
      <vt:lpstr>等线 Light</vt:lpstr>
      <vt:lpstr>华光楷体_CNKI</vt:lpstr>
      <vt:lpstr>Arial</vt:lpstr>
      <vt:lpstr>Tahoma</vt:lpstr>
      <vt:lpstr>Office 主题​​</vt:lpstr>
      <vt:lpstr>暑期训练指南</vt:lpstr>
      <vt:lpstr>基础数据结构（STL）</vt:lpstr>
      <vt:lpstr>Vector – 可变长数组</vt:lpstr>
      <vt:lpstr>Vector基础操作</vt:lpstr>
      <vt:lpstr>Vector操作深入</vt:lpstr>
      <vt:lpstr>Queue </vt:lpstr>
      <vt:lpstr>数论初步</vt:lpstr>
      <vt:lpstr>好用的工具</vt:lpstr>
      <vt:lpstr>字符串基础</vt:lpstr>
      <vt:lpstr>动态规划DP</vt:lpstr>
      <vt:lpstr>贪心</vt:lpstr>
      <vt:lpstr>广搜（BFS）</vt:lpstr>
      <vt:lpstr>深搜（DFS）</vt:lpstr>
      <vt:lpstr>二分</vt:lpstr>
      <vt:lpstr>图论</vt:lpstr>
      <vt:lpstr>图论</vt:lpstr>
      <vt:lpstr>图论</vt:lpstr>
      <vt:lpstr>附录</vt:lpstr>
      <vt:lpstr>刷题推荐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暑期训练指南</dc:title>
  <dc:creator>zhang chong</dc:creator>
  <cp:lastModifiedBy>李 放</cp:lastModifiedBy>
  <cp:revision>49</cp:revision>
  <dcterms:created xsi:type="dcterms:W3CDTF">2021-07-28T03:08:54Z</dcterms:created>
  <dcterms:modified xsi:type="dcterms:W3CDTF">2021-07-28T13:08:19Z</dcterms:modified>
</cp:coreProperties>
</file>