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96" r:id="rId4"/>
    <p:sldId id="261" r:id="rId5"/>
    <p:sldId id="266" r:id="rId6"/>
    <p:sldId id="262" r:id="rId7"/>
    <p:sldId id="267" r:id="rId8"/>
    <p:sldId id="268" r:id="rId9"/>
    <p:sldId id="273" r:id="rId10"/>
    <p:sldId id="269" r:id="rId11"/>
    <p:sldId id="270" r:id="rId12"/>
    <p:sldId id="271" r:id="rId13"/>
    <p:sldId id="274" r:id="rId14"/>
    <p:sldId id="272" r:id="rId15"/>
    <p:sldId id="275" r:id="rId16"/>
    <p:sldId id="276" r:id="rId17"/>
    <p:sldId id="277" r:id="rId18"/>
    <p:sldId id="280" r:id="rId19"/>
    <p:sldId id="278" r:id="rId20"/>
    <p:sldId id="279" r:id="rId21"/>
    <p:sldId id="287" r:id="rId22"/>
    <p:sldId id="281" r:id="rId23"/>
    <p:sldId id="282" r:id="rId24"/>
    <p:sldId id="283" r:id="rId25"/>
    <p:sldId id="284" r:id="rId26"/>
    <p:sldId id="288" r:id="rId27"/>
    <p:sldId id="285" r:id="rId28"/>
    <p:sldId id="286" r:id="rId29"/>
    <p:sldId id="289" r:id="rId30"/>
    <p:sldId id="294" r:id="rId31"/>
    <p:sldId id="290" r:id="rId32"/>
    <p:sldId id="291" r:id="rId33"/>
    <p:sldId id="292" r:id="rId34"/>
    <p:sldId id="293" r:id="rId3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 dirty="0">
                <a:latin typeface="+mn-lt"/>
              </a:rPr>
              <a:t>MIPS Assembly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CST31101</a:t>
            </a:r>
          </a:p>
          <a:p>
            <a:r>
              <a:rPr lang="" altLang="en-US" dirty="0"/>
              <a:t>Computer Origanization and Design</a:t>
            </a:r>
          </a:p>
          <a:p>
            <a:r>
              <a:rPr lang="" altLang="en-US" dirty="0"/>
              <a:t>Yufeng Lv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Program Template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 Title:	Filename:</a:t>
            </a:r>
          </a:p>
          <a:p>
            <a:pPr marL="0" indent="0">
              <a:buNone/>
            </a:pPr>
            <a:r>
              <a:rPr lang="en-US" altLang="zh-CN" dirty="0"/>
              <a:t># Author:	Date:</a:t>
            </a:r>
          </a:p>
          <a:p>
            <a:pPr marL="0" indent="0">
              <a:buNone/>
            </a:pPr>
            <a:r>
              <a:rPr lang="en-US" altLang="zh-CN" dirty="0"/>
              <a:t># Description:</a:t>
            </a:r>
          </a:p>
          <a:p>
            <a:pPr marL="0" indent="0">
              <a:buNone/>
            </a:pPr>
            <a:r>
              <a:rPr lang="en-US" altLang="zh-CN" dirty="0"/>
              <a:t># Input:</a:t>
            </a:r>
          </a:p>
          <a:p>
            <a:pPr marL="0" indent="0">
              <a:buNone/>
            </a:pPr>
            <a:r>
              <a:rPr lang="en-US" altLang="zh-CN" dirty="0"/>
              <a:t># Output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33646" y="1825625"/>
            <a:ext cx="5920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######### </a:t>
            </a:r>
            <a:r>
              <a:rPr lang="en-US" altLang="zh-CN" dirty="0"/>
              <a:t>Data segment </a:t>
            </a:r>
            <a:r>
              <a:rPr lang="en-US" altLang="zh-CN" dirty="0" smtClean="0"/>
              <a:t>#############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.data</a:t>
            </a:r>
          </a:p>
          <a:p>
            <a:pPr marL="0" indent="0">
              <a:buNone/>
            </a:pPr>
            <a:r>
              <a:rPr lang="en-US" altLang="zh-CN" dirty="0"/>
              <a:t> . . .</a:t>
            </a:r>
          </a:p>
          <a:p>
            <a:pPr marL="0" indent="0">
              <a:buNone/>
            </a:pPr>
            <a:r>
              <a:rPr lang="en-US" altLang="zh-CN" dirty="0" smtClean="0"/>
              <a:t>######### </a:t>
            </a:r>
            <a:r>
              <a:rPr lang="en-US" altLang="zh-CN" dirty="0"/>
              <a:t>Code segment </a:t>
            </a:r>
            <a:r>
              <a:rPr lang="en-US" altLang="zh-CN" dirty="0" smtClean="0"/>
              <a:t>#############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.text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globl</a:t>
            </a:r>
            <a:r>
              <a:rPr lang="en-US" altLang="zh-CN" dirty="0">
                <a:solidFill>
                  <a:srgbClr val="FF0000"/>
                </a:solidFill>
              </a:rPr>
              <a:t> main</a:t>
            </a:r>
          </a:p>
          <a:p>
            <a:pPr marL="0" indent="0">
              <a:buNone/>
            </a:pPr>
            <a:r>
              <a:rPr lang="en-US" altLang="zh-CN" dirty="0"/>
              <a:t>main:	# main program entry</a:t>
            </a:r>
          </a:p>
          <a:p>
            <a:pPr marL="0" indent="0">
              <a:buNone/>
            </a:pPr>
            <a:r>
              <a:rPr lang="en-US" altLang="zh-CN" dirty="0"/>
              <a:t> . . .</a:t>
            </a:r>
          </a:p>
          <a:p>
            <a:pPr marL="0" indent="0">
              <a:buNone/>
            </a:pPr>
            <a:r>
              <a:rPr lang="en-US" altLang="zh-CN" dirty="0"/>
              <a:t>li $v0, 10	# Exit program</a:t>
            </a:r>
          </a:p>
          <a:p>
            <a:pPr marL="0" indent="0">
              <a:buNone/>
            </a:pPr>
            <a:r>
              <a:rPr lang="en-US" altLang="zh-CN" dirty="0" err="1"/>
              <a:t>syscall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6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Directives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.DATA</a:t>
            </a:r>
          </a:p>
          <a:p>
            <a:pPr lvl="1"/>
            <a:r>
              <a:rPr lang="en-US" altLang="zh-CN" dirty="0"/>
              <a:t>Defines the </a:t>
            </a:r>
            <a:r>
              <a:rPr lang="en-US" altLang="zh-CN" dirty="0">
                <a:solidFill>
                  <a:srgbClr val="FF0000"/>
                </a:solidFill>
              </a:rPr>
              <a:t>data segment </a:t>
            </a:r>
            <a:r>
              <a:rPr lang="en-US" altLang="zh-CN" dirty="0"/>
              <a:t>of a program containing data</a:t>
            </a:r>
          </a:p>
          <a:p>
            <a:pPr lvl="1"/>
            <a:r>
              <a:rPr lang="en-US" altLang="zh-CN" dirty="0"/>
              <a:t>The program's variables should be defined </a:t>
            </a:r>
            <a:r>
              <a:rPr lang="en-US" altLang="zh-CN" dirty="0">
                <a:solidFill>
                  <a:srgbClr val="FF0000"/>
                </a:solidFill>
              </a:rPr>
              <a:t>under</a:t>
            </a:r>
            <a:r>
              <a:rPr lang="en-US" altLang="zh-CN" dirty="0"/>
              <a:t> this directive</a:t>
            </a:r>
          </a:p>
          <a:p>
            <a:pPr lvl="1"/>
            <a:r>
              <a:rPr lang="en-US" altLang="zh-CN" dirty="0"/>
              <a:t>Assembler will allocate and initialize the storage of variables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.TEXT</a:t>
            </a:r>
          </a:p>
          <a:p>
            <a:pPr lvl="1"/>
            <a:r>
              <a:rPr lang="en-US" altLang="zh-CN" dirty="0"/>
              <a:t>Defines the </a:t>
            </a:r>
            <a:r>
              <a:rPr lang="en-US" altLang="zh-CN" dirty="0">
                <a:solidFill>
                  <a:srgbClr val="FF0000"/>
                </a:solidFill>
              </a:rPr>
              <a:t>code segment </a:t>
            </a:r>
            <a:r>
              <a:rPr lang="en-US" altLang="zh-CN" dirty="0"/>
              <a:t>of a program containing instructions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.GLOBL</a:t>
            </a:r>
          </a:p>
          <a:p>
            <a:pPr lvl="1"/>
            <a:r>
              <a:rPr lang="en-US" altLang="zh-CN" dirty="0"/>
              <a:t>Declares a symbol as 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</a:p>
          <a:p>
            <a:pPr lvl="1"/>
            <a:r>
              <a:rPr lang="en-US" altLang="zh-CN" dirty="0"/>
              <a:t>Global symbols can be referenced from other files</a:t>
            </a:r>
          </a:p>
          <a:p>
            <a:pPr lvl="1"/>
            <a:r>
              <a:rPr lang="en-US" altLang="zh-CN" dirty="0"/>
              <a:t>We use this directive to declare main procedure of a program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Layout of a Program in Memory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2" y="1752791"/>
            <a:ext cx="7444470" cy="4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Data Definition Statement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Syntax</a:t>
            </a:r>
            <a:r>
              <a:rPr lang="en-US" altLang="zh-CN" sz="32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/>
              <a:t>	[name:]  </a:t>
            </a:r>
            <a:r>
              <a:rPr lang="en-US" altLang="zh-CN" sz="3200" dirty="0">
                <a:solidFill>
                  <a:srgbClr val="FF0000"/>
                </a:solidFill>
              </a:rPr>
              <a:t>directive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0070C0"/>
                </a:solidFill>
              </a:rPr>
              <a:t>initializer</a:t>
            </a:r>
            <a:r>
              <a:rPr lang="en-US" altLang="zh-CN" sz="3200" dirty="0"/>
              <a:t>  [, </a:t>
            </a:r>
            <a:r>
              <a:rPr lang="en-US" altLang="zh-CN" sz="3200" dirty="0">
                <a:solidFill>
                  <a:srgbClr val="0070C0"/>
                </a:solidFill>
              </a:rPr>
              <a:t>initializer</a:t>
            </a:r>
            <a:r>
              <a:rPr lang="en-US" altLang="zh-CN" sz="3200" dirty="0"/>
              <a:t>]  . . 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b="1" dirty="0" smtClean="0"/>
              <a:t>	var1</a:t>
            </a:r>
            <a:r>
              <a:rPr lang="en-US" altLang="zh-CN" sz="3200" b="1" dirty="0"/>
              <a:t>:  </a:t>
            </a:r>
            <a:r>
              <a:rPr lang="en-US" altLang="zh-CN" sz="3200" b="1" dirty="0" smtClean="0"/>
              <a:t>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</a:rPr>
              <a:t>WORD</a:t>
            </a:r>
            <a:r>
              <a:rPr lang="en-US" altLang="zh-CN" sz="3200" b="1" dirty="0"/>
              <a:t>    </a:t>
            </a:r>
            <a:r>
              <a:rPr lang="en-US" altLang="zh-CN" sz="3200" b="1" dirty="0" smtClean="0"/>
              <a:t>      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10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2206870" y="3077306"/>
            <a:ext cx="386861" cy="6594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3768970" y="3077305"/>
            <a:ext cx="386861" cy="6594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603632" y="3077305"/>
            <a:ext cx="386861" cy="659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Data Directives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Stores the list of values as 8-bit bytes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HALF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Stores the list as 16-bit values aligned on half-word boundary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WORD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Stores the list as 32-bit values aligned on a word boundary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.WORD </a:t>
            </a:r>
            <a:r>
              <a:rPr lang="en-US" altLang="zh-CN" dirty="0" smtClean="0">
                <a:solidFill>
                  <a:srgbClr val="FF0000"/>
                </a:solidFill>
              </a:rPr>
              <a:t>w:n</a:t>
            </a:r>
          </a:p>
          <a:p>
            <a:pPr lvl="1"/>
            <a:r>
              <a:rPr lang="en-US" altLang="zh-CN" dirty="0" smtClean="0"/>
              <a:t>Stores </a:t>
            </a:r>
            <a:r>
              <a:rPr lang="en-US" altLang="zh-CN" dirty="0"/>
              <a:t>the 32-bit value w into n consecutive words aligned on a word boundary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Stores the listed values as single-precision floating point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Stores the listed values as double-precision floating point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String Directives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Allocates a sequence of bytes for an ASCII 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ASCIIZ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Same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FF0000"/>
                </a:solidFill>
              </a:rPr>
              <a:t>.ASCII </a:t>
            </a:r>
            <a:r>
              <a:rPr lang="en-US" altLang="zh-CN" dirty="0"/>
              <a:t>directive, but adds a NULL char at end of string</a:t>
            </a:r>
          </a:p>
          <a:p>
            <a:pPr lvl="1"/>
            <a:r>
              <a:rPr lang="en-US" altLang="zh-CN" dirty="0"/>
              <a:t>Strings are null-terminated, as in the C programming language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.SPACE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Allocates space of n uninitialized bytes in the data segment</a:t>
            </a:r>
          </a:p>
          <a:p>
            <a:r>
              <a:rPr lang="en-US" altLang="zh-CN" dirty="0"/>
              <a:t>Special characters in strings follow C convention</a:t>
            </a:r>
          </a:p>
          <a:p>
            <a:pPr lvl="1"/>
            <a:r>
              <a:rPr lang="en-US" altLang="zh-CN" dirty="0"/>
              <a:t>Newline: \n	Tab:\t		Quote: \”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Examples of Data Definitions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.DATA</a:t>
            </a:r>
          </a:p>
          <a:p>
            <a:r>
              <a:rPr lang="en-US" altLang="zh-CN" b="1" dirty="0"/>
              <a:t>var1: 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BYTE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'A</a:t>
            </a:r>
            <a:r>
              <a:rPr lang="en-US" altLang="zh-CN" b="1" dirty="0">
                <a:solidFill>
                  <a:srgbClr val="0070C0"/>
                </a:solidFill>
              </a:rPr>
              <a:t>', 'E', 127, -1, '\n'</a:t>
            </a:r>
          </a:p>
          <a:p>
            <a:r>
              <a:rPr lang="en-US" altLang="zh-CN" b="1" dirty="0"/>
              <a:t>var2: 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HALF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-</a:t>
            </a:r>
            <a:r>
              <a:rPr lang="en-US" altLang="zh-CN" b="1" dirty="0">
                <a:solidFill>
                  <a:srgbClr val="0070C0"/>
                </a:solidFill>
              </a:rPr>
              <a:t>10, 0xffff</a:t>
            </a:r>
          </a:p>
          <a:p>
            <a:r>
              <a:rPr lang="en-US" altLang="zh-CN" b="1" dirty="0"/>
              <a:t>var3: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en-US" altLang="zh-CN" b="1" dirty="0"/>
              <a:t>    </a:t>
            </a:r>
            <a:r>
              <a:rPr lang="en-US" altLang="zh-CN" b="1" dirty="0" smtClean="0"/>
              <a:t>  </a:t>
            </a:r>
            <a:r>
              <a:rPr lang="en-US" altLang="zh-CN" b="1" dirty="0">
                <a:solidFill>
                  <a:srgbClr val="0070C0"/>
                </a:solidFill>
              </a:rPr>
              <a:t>0x12345678</a:t>
            </a:r>
          </a:p>
          <a:p>
            <a:r>
              <a:rPr lang="en-US" altLang="zh-CN" b="1" dirty="0"/>
              <a:t>Var4: 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en-US" altLang="zh-CN" b="1" dirty="0"/>
              <a:t>  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0070C0"/>
                </a:solidFill>
              </a:rPr>
              <a:t>0:10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/>
              <a:t>var5: 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en-US" altLang="zh-CN" b="1" dirty="0"/>
              <a:t>   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0070C0"/>
                </a:solidFill>
              </a:rPr>
              <a:t>12.3</a:t>
            </a:r>
            <a:r>
              <a:rPr lang="en-US" altLang="zh-CN" b="1" dirty="0">
                <a:solidFill>
                  <a:srgbClr val="0070C0"/>
                </a:solidFill>
              </a:rPr>
              <a:t>, -0.1</a:t>
            </a:r>
          </a:p>
          <a:p>
            <a:r>
              <a:rPr lang="en-US" altLang="zh-CN" b="1" dirty="0"/>
              <a:t>var6: </a:t>
            </a: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0070C0"/>
                </a:solidFill>
              </a:rPr>
              <a:t>1.5e-10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 smtClean="0"/>
              <a:t>str1 : 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en-US" altLang="zh-CN" b="1" dirty="0"/>
              <a:t>    </a:t>
            </a:r>
            <a:r>
              <a:rPr lang="en-US" altLang="zh-CN" b="1" dirty="0" smtClean="0"/>
              <a:t>     </a:t>
            </a:r>
            <a:r>
              <a:rPr lang="en-US" altLang="zh-CN" b="1" dirty="0" smtClean="0">
                <a:solidFill>
                  <a:srgbClr val="0070C0"/>
                </a:solidFill>
              </a:rPr>
              <a:t>"</a:t>
            </a:r>
            <a:r>
              <a:rPr lang="en-US" altLang="zh-CN" b="1" dirty="0">
                <a:solidFill>
                  <a:srgbClr val="0070C0"/>
                </a:solidFill>
              </a:rPr>
              <a:t>A String\n"</a:t>
            </a:r>
          </a:p>
          <a:p>
            <a:r>
              <a:rPr lang="en-US" altLang="zh-CN" b="1" dirty="0" smtClean="0"/>
              <a:t>str2 : 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ASCIIZ   </a:t>
            </a: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"</a:t>
            </a:r>
            <a:r>
              <a:rPr lang="en-US" altLang="zh-CN" b="1" dirty="0">
                <a:solidFill>
                  <a:srgbClr val="0070C0"/>
                </a:solidFill>
              </a:rPr>
              <a:t>NULL Terminated String"</a:t>
            </a:r>
          </a:p>
          <a:p>
            <a:r>
              <a:rPr lang="en-US" altLang="zh-CN" b="1" dirty="0"/>
              <a:t>array</a:t>
            </a:r>
            <a:r>
              <a:rPr lang="en-US" altLang="zh-CN" b="1" dirty="0" smtClean="0"/>
              <a:t>: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SPACE    </a:t>
            </a:r>
            <a:r>
              <a:rPr lang="en-US" altLang="zh-CN" b="1" dirty="0" smtClean="0">
                <a:solidFill>
                  <a:srgbClr val="FF0000"/>
                </a:solidFill>
              </a:rPr>
              <a:t>   </a:t>
            </a:r>
            <a:r>
              <a:rPr lang="en-US" altLang="zh-CN" b="1" dirty="0" smtClean="0">
                <a:solidFill>
                  <a:srgbClr val="0070C0"/>
                </a:solidFill>
              </a:rPr>
              <a:t>100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Memory Alignment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</a:rPr>
              <a:t>ALIGN n</a:t>
            </a:r>
          </a:p>
          <a:p>
            <a:pPr lvl="1"/>
            <a:r>
              <a:rPr lang="en-US" altLang="zh-CN" b="1" dirty="0"/>
              <a:t>Aligns the next data definition on a 2n byte </a:t>
            </a:r>
            <a:r>
              <a:rPr lang="en-US" altLang="zh-CN" b="1" dirty="0" smtClean="0"/>
              <a:t>boundary</a:t>
            </a:r>
          </a:p>
          <a:p>
            <a:r>
              <a:rPr lang="en-US" altLang="zh-CN" dirty="0"/>
              <a:t>Memory is viewed as an </a:t>
            </a:r>
            <a:r>
              <a:rPr lang="en-US" altLang="zh-CN" dirty="0">
                <a:solidFill>
                  <a:srgbClr val="FF0000"/>
                </a:solidFill>
              </a:rPr>
              <a:t>array of bytes </a:t>
            </a:r>
            <a:r>
              <a:rPr lang="en-US" altLang="zh-CN" dirty="0"/>
              <a:t>with addresses</a:t>
            </a:r>
          </a:p>
          <a:p>
            <a:pPr lvl="1"/>
            <a:r>
              <a:rPr lang="en-US" altLang="zh-CN" dirty="0"/>
              <a:t>Byte Addressing: address points to a byte in memory</a:t>
            </a:r>
          </a:p>
          <a:p>
            <a:r>
              <a:rPr lang="en-US" altLang="zh-CN" dirty="0"/>
              <a:t>Words occupy 4 consecutive bytes in memory</a:t>
            </a:r>
          </a:p>
          <a:p>
            <a:pPr lvl="1"/>
            <a:r>
              <a:rPr lang="en-US" altLang="zh-CN" dirty="0"/>
              <a:t>MIPS instructions and integers occupy 4 bytes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Alignment: address is a multiple of size</a:t>
            </a:r>
          </a:p>
          <a:p>
            <a:pPr lvl="1"/>
            <a:r>
              <a:rPr lang="en-US" altLang="zh-CN" dirty="0"/>
              <a:t>Word address should be a multiple of</a:t>
            </a:r>
            <a:r>
              <a:rPr lang="en-US" altLang="zh-CN" dirty="0">
                <a:solidFill>
                  <a:srgbClr val="FF0000"/>
                </a:solidFill>
              </a:rPr>
              <a:t> 4</a:t>
            </a:r>
          </a:p>
          <a:p>
            <a:pPr lvl="2"/>
            <a:r>
              <a:rPr lang="en-US" altLang="zh-CN" dirty="0"/>
              <a:t>Least significant 2 bits of address should be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</a:p>
          <a:p>
            <a:pPr lvl="1"/>
            <a:r>
              <a:rPr lang="en-US" altLang="zh-CN" dirty="0" err="1"/>
              <a:t>Halfword</a:t>
            </a:r>
            <a:r>
              <a:rPr lang="en-US" altLang="zh-CN" dirty="0"/>
              <a:t> address should be a multiple of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522" y="2582417"/>
            <a:ext cx="2549494" cy="28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Review: Memory Organization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Large single-dimension array</a:t>
            </a:r>
          </a:p>
          <a:p>
            <a:r>
              <a:rPr lang="en-US" altLang="zh-CN" dirty="0"/>
              <a:t>A memory address is an index into the array</a:t>
            </a:r>
          </a:p>
          <a:p>
            <a:r>
              <a:rPr lang="en-US" altLang="zh-CN" dirty="0"/>
              <a:t>Memory stores 8 bits in each address</a:t>
            </a:r>
          </a:p>
          <a:p>
            <a:r>
              <a:rPr lang="en-US" altLang="zh-CN" dirty="0"/>
              <a:t>Registers store 32 bits of information</a:t>
            </a:r>
          </a:p>
          <a:p>
            <a:pPr lvl="1"/>
            <a:r>
              <a:rPr lang="en-US" altLang="zh-CN" dirty="0" smtClean="0"/>
              <a:t>For example: 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Li </a:t>
            </a:r>
            <a:r>
              <a:rPr lang="en-US" altLang="zh-CN" dirty="0">
                <a:solidFill>
                  <a:srgbClr val="0070C0"/>
                </a:solidFill>
              </a:rPr>
              <a:t>$t0, 0</a:t>
            </a:r>
          </a:p>
          <a:p>
            <a:pPr marL="914400" lvl="2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lw</a:t>
            </a:r>
            <a:r>
              <a:rPr lang="en-US" altLang="zh-CN" dirty="0">
                <a:solidFill>
                  <a:srgbClr val="0070C0"/>
                </a:solidFill>
              </a:rPr>
              <a:t> $t0, 0($t1)</a:t>
            </a:r>
          </a:p>
          <a:p>
            <a:pPr lvl="1"/>
            <a:r>
              <a:rPr lang="en-US" altLang="zh-CN" dirty="0"/>
              <a:t>Then $t0 will contain the data of  </a:t>
            </a:r>
            <a:r>
              <a:rPr lang="en-US" altLang="zh-CN" dirty="0" smtClean="0"/>
              <a:t>the </a:t>
            </a:r>
            <a:r>
              <a:rPr lang="en-US" altLang="zh-CN" dirty="0"/>
              <a:t>first four memory locations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00" y="2475480"/>
            <a:ext cx="2594700" cy="35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Symbol Table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Assembler builds a </a:t>
            </a:r>
            <a:r>
              <a:rPr lang="en-US" altLang="zh-CN" dirty="0">
                <a:solidFill>
                  <a:srgbClr val="FF0000"/>
                </a:solidFill>
              </a:rPr>
              <a:t>symbol table</a:t>
            </a:r>
            <a:r>
              <a:rPr lang="en-US" altLang="zh-CN" dirty="0"/>
              <a:t> for labels (variables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Assembler computes the address of each label in data segment</a:t>
            </a:r>
            <a:endParaRPr lang="en-US" altLang="zh-CN" dirty="0" smtClean="0"/>
          </a:p>
          <a:p>
            <a:r>
              <a:rPr lang="en-US" altLang="zh-CN" dirty="0"/>
              <a:t>Example	</a:t>
            </a:r>
            <a:r>
              <a:rPr lang="en-US" altLang="zh-CN" dirty="0" smtClean="0"/>
              <a:t>							</a:t>
            </a:r>
            <a:r>
              <a:rPr lang="en-US" altLang="zh-CN" dirty="0" smtClean="0">
                <a:solidFill>
                  <a:srgbClr val="FF0000"/>
                </a:solidFill>
              </a:rPr>
              <a:t>Symbol Table</a:t>
            </a:r>
          </a:p>
          <a:p>
            <a:pPr marL="457200" lvl="1" indent="0">
              <a:buNone/>
            </a:pPr>
            <a:r>
              <a:rPr lang="en-US" altLang="zh-CN" b="1" dirty="0"/>
              <a:t>.DATA</a:t>
            </a:r>
          </a:p>
          <a:p>
            <a:pPr marL="457200" lvl="1" indent="0">
              <a:buNone/>
            </a:pPr>
            <a:r>
              <a:rPr lang="en-US" altLang="zh-CN" b="1" dirty="0" smtClean="0"/>
              <a:t>var1</a:t>
            </a:r>
            <a:r>
              <a:rPr lang="en-US" altLang="zh-CN" b="1" dirty="0"/>
              <a:t>:  .BYTE   1, 2,'Z'</a:t>
            </a:r>
          </a:p>
          <a:p>
            <a:pPr marL="457200" lvl="1" indent="0">
              <a:buNone/>
            </a:pPr>
            <a:r>
              <a:rPr lang="en-US" altLang="zh-CN" b="1" dirty="0" smtClean="0"/>
              <a:t>str1</a:t>
            </a:r>
            <a:r>
              <a:rPr lang="en-US" altLang="zh-CN" b="1" dirty="0"/>
              <a:t>:  .ASCIIZ "My String\n"</a:t>
            </a:r>
          </a:p>
          <a:p>
            <a:pPr marL="457200" lvl="1" indent="0">
              <a:buNone/>
            </a:pPr>
            <a:r>
              <a:rPr lang="en-US" altLang="zh-CN" b="1" dirty="0" smtClean="0"/>
              <a:t>var2</a:t>
            </a:r>
            <a:r>
              <a:rPr lang="en-US" altLang="zh-CN" b="1" dirty="0"/>
              <a:t>:  .WORD   0x12345678</a:t>
            </a:r>
          </a:p>
          <a:p>
            <a:pPr marL="457200" lvl="1" indent="0">
              <a:buNone/>
            </a:pPr>
            <a:r>
              <a:rPr lang="en-US" altLang="zh-CN" b="1" dirty="0" smtClean="0"/>
              <a:t>.</a:t>
            </a:r>
            <a:r>
              <a:rPr lang="en-US" altLang="zh-CN" b="1" dirty="0"/>
              <a:t>ALIGN  3</a:t>
            </a:r>
          </a:p>
          <a:p>
            <a:pPr marL="457200" lvl="1" indent="0">
              <a:buNone/>
            </a:pPr>
            <a:r>
              <a:rPr lang="en-US" altLang="zh-CN" b="1" dirty="0" smtClean="0"/>
              <a:t>var3</a:t>
            </a:r>
            <a:r>
              <a:rPr lang="en-US" altLang="zh-CN" b="1" dirty="0"/>
              <a:t>:  .HALF   1000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4319"/>
              </p:ext>
            </p:extLst>
          </p:nvPr>
        </p:nvGraphicFramePr>
        <p:xfrm>
          <a:off x="8601291" y="3269434"/>
          <a:ext cx="2893186" cy="202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24">
                  <a:extLst>
                    <a:ext uri="{9D8B030D-6E8A-4147-A177-3AD203B41FA5}">
                      <a16:colId xmlns:a16="http://schemas.microsoft.com/office/drawing/2014/main" val="908802167"/>
                    </a:ext>
                  </a:extLst>
                </a:gridCol>
                <a:gridCol w="2025162">
                  <a:extLst>
                    <a:ext uri="{9D8B030D-6E8A-4147-A177-3AD203B41FA5}">
                      <a16:colId xmlns:a16="http://schemas.microsoft.com/office/drawing/2014/main" val="766245178"/>
                    </a:ext>
                  </a:extLst>
                </a:gridCol>
              </a:tblGrid>
              <a:tr h="4056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6658"/>
                  </a:ext>
                </a:extLst>
              </a:tr>
              <a:tr h="405603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3635"/>
                  </a:ext>
                </a:extLst>
              </a:tr>
              <a:tr h="405603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28885"/>
                  </a:ext>
                </a:extLst>
              </a:tr>
              <a:tr h="405603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56861"/>
                  </a:ext>
                </a:extLst>
              </a:tr>
              <a:tr h="405603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29068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3" y="5549056"/>
            <a:ext cx="2494578" cy="6279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181" y="5514851"/>
            <a:ext cx="3815011" cy="662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192" y="5870580"/>
            <a:ext cx="1427438" cy="3063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603" y="6154943"/>
            <a:ext cx="2841102" cy="5752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570" y="6154943"/>
            <a:ext cx="1401854" cy="54328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424" y="6165953"/>
            <a:ext cx="2655036" cy="5752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473" y="6161782"/>
            <a:ext cx="2087371" cy="3002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1291" y="3676637"/>
            <a:ext cx="2893186" cy="399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1291" y="4076004"/>
            <a:ext cx="2893186" cy="3881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291" y="4464114"/>
            <a:ext cx="2893186" cy="38693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1291" y="4895742"/>
            <a:ext cx="2893186" cy="3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System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System Calls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Programs do input/output through system calls</a:t>
            </a:r>
          </a:p>
          <a:p>
            <a:r>
              <a:rPr lang="en-US" altLang="zh-CN" dirty="0"/>
              <a:t>MIPS provides a special </a:t>
            </a:r>
            <a:r>
              <a:rPr lang="en-US" altLang="zh-CN" dirty="0" err="1">
                <a:solidFill>
                  <a:srgbClr val="FF0000"/>
                </a:solidFill>
              </a:rPr>
              <a:t>syscall</a:t>
            </a:r>
            <a:r>
              <a:rPr lang="en-US" altLang="zh-CN" dirty="0"/>
              <a:t> instruction</a:t>
            </a:r>
          </a:p>
          <a:p>
            <a:pPr lvl="1"/>
            <a:r>
              <a:rPr lang="en-US" altLang="zh-CN" dirty="0"/>
              <a:t>To obtain services from the operating system</a:t>
            </a:r>
          </a:p>
          <a:p>
            <a:pPr lvl="1"/>
            <a:r>
              <a:rPr lang="en-US" altLang="zh-CN" dirty="0"/>
              <a:t>Many services are provided in the </a:t>
            </a:r>
            <a:r>
              <a:rPr lang="en-US" altLang="zh-CN" dirty="0">
                <a:solidFill>
                  <a:srgbClr val="0070C0"/>
                </a:solidFill>
              </a:rPr>
              <a:t>SPIM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MARS</a:t>
            </a:r>
            <a:r>
              <a:rPr lang="en-US" altLang="zh-CN" dirty="0"/>
              <a:t> simulators</a:t>
            </a:r>
          </a:p>
          <a:p>
            <a:r>
              <a:rPr lang="en-US" altLang="zh-CN" dirty="0"/>
              <a:t>Using the </a:t>
            </a:r>
            <a:r>
              <a:rPr lang="en-US" altLang="zh-CN" dirty="0" err="1">
                <a:solidFill>
                  <a:srgbClr val="FF0000"/>
                </a:solidFill>
              </a:rPr>
              <a:t>syscall</a:t>
            </a:r>
            <a:r>
              <a:rPr lang="en-US" altLang="zh-CN" dirty="0"/>
              <a:t> system services</a:t>
            </a:r>
          </a:p>
          <a:p>
            <a:pPr lvl="1"/>
            <a:r>
              <a:rPr lang="en-US" altLang="zh-CN" dirty="0"/>
              <a:t>Load the service number in register</a:t>
            </a:r>
            <a:r>
              <a:rPr lang="en-US" altLang="zh-CN" dirty="0">
                <a:solidFill>
                  <a:srgbClr val="FF0000"/>
                </a:solidFill>
              </a:rPr>
              <a:t> $v0</a:t>
            </a:r>
          </a:p>
          <a:p>
            <a:pPr lvl="1"/>
            <a:r>
              <a:rPr lang="en-US" altLang="zh-CN" dirty="0"/>
              <a:t>Load argument values, if any, in registers </a:t>
            </a:r>
            <a:r>
              <a:rPr lang="en-US" altLang="zh-CN" dirty="0">
                <a:solidFill>
                  <a:srgbClr val="FF0000"/>
                </a:solidFill>
              </a:rPr>
              <a:t>$a0, $a1</a:t>
            </a:r>
            <a:r>
              <a:rPr lang="en-US" altLang="zh-CN" dirty="0"/>
              <a:t>, etc.</a:t>
            </a:r>
          </a:p>
          <a:p>
            <a:pPr lvl="1"/>
            <a:r>
              <a:rPr lang="en-US" altLang="zh-CN" dirty="0"/>
              <a:t>Issue the </a:t>
            </a:r>
            <a:r>
              <a:rPr lang="en-US" altLang="zh-CN" dirty="0" err="1">
                <a:solidFill>
                  <a:srgbClr val="FF0000"/>
                </a:solidFill>
              </a:rPr>
              <a:t>syscall</a:t>
            </a:r>
            <a:r>
              <a:rPr lang="en-US" altLang="zh-CN" dirty="0"/>
              <a:t> instruction</a:t>
            </a:r>
          </a:p>
          <a:p>
            <a:pPr lvl="1"/>
            <a:r>
              <a:rPr lang="en-US" altLang="zh-CN" dirty="0"/>
              <a:t>Retrieve return values, if any, from result registers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Syscall</a:t>
            </a:r>
            <a:r>
              <a:rPr lang="en-US" altLang="zh-CN" dirty="0">
                <a:latin typeface="+mn-lt"/>
              </a:rPr>
              <a:t> Services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graphicFrame>
        <p:nvGraphicFramePr>
          <p:cNvPr id="6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8896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74469076"/>
                    </a:ext>
                  </a:extLst>
                </a:gridCol>
                <a:gridCol w="817685">
                  <a:extLst>
                    <a:ext uri="{9D8B030D-6E8A-4147-A177-3AD203B41FA5}">
                      <a16:colId xmlns:a16="http://schemas.microsoft.com/office/drawing/2014/main" val="461506767"/>
                    </a:ext>
                  </a:extLst>
                </a:gridCol>
                <a:gridCol w="7907215">
                  <a:extLst>
                    <a:ext uri="{9D8B030D-6E8A-4147-A177-3AD203B41FA5}">
                      <a16:colId xmlns:a16="http://schemas.microsoft.com/office/drawing/2014/main" val="42631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$v0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Arguments / Result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$a0 = integer value to print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5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</a:t>
                      </a:r>
                      <a:r>
                        <a:rPr lang="en-US" altLang="zh-CN" baseline="0" dirty="0" smtClean="0"/>
                        <a:t> 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$f12 =  float value to print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$f12 = double value to print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2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$a0 = address of null-terminated 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$v0 = integer 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8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$f0 = float 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$f0 = double 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$a0 = address of input buffer,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$a1 = maximum number of characters to 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Exit 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5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$a0 = character to print, Supported by MARS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$a0 = character read, Supported by MARS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1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Reading and Printing an Integer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75" y="1531620"/>
            <a:ext cx="823809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Reading and Printing a String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620"/>
            <a:ext cx="8238095" cy="51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Procedures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swap procedure (written in C)</a:t>
            </a:r>
          </a:p>
          <a:p>
            <a:r>
              <a:rPr lang="en-US" altLang="zh-CN" dirty="0"/>
              <a:t>Translate this procedure to MIPS assembly language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5" y="2889122"/>
            <a:ext cx="4397673" cy="22243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737" y="5212482"/>
            <a:ext cx="3130848" cy="15751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27" y="3109151"/>
            <a:ext cx="4657143" cy="29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Call / Return Sequence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we call procedure swap as: </a:t>
            </a:r>
            <a:r>
              <a:rPr lang="en-US" altLang="zh-CN" dirty="0">
                <a:solidFill>
                  <a:srgbClr val="0070C0"/>
                </a:solidFill>
              </a:rPr>
              <a:t>swap(a,10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/>
              <a:t>Pass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en-US" altLang="zh-CN" dirty="0"/>
              <a:t> of array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10</a:t>
            </a:r>
            <a:r>
              <a:rPr lang="en-US" altLang="zh-CN" dirty="0"/>
              <a:t> as arguments</a:t>
            </a:r>
          </a:p>
          <a:p>
            <a:pPr lvl="1"/>
            <a:r>
              <a:rPr lang="en-US" altLang="zh-CN" dirty="0"/>
              <a:t>Call the procedure swap saving </a:t>
            </a:r>
            <a:r>
              <a:rPr lang="en-US" altLang="zh-CN" dirty="0">
                <a:solidFill>
                  <a:srgbClr val="FF0000"/>
                </a:solidFill>
              </a:rPr>
              <a:t>return address in $31 = $</a:t>
            </a:r>
            <a:r>
              <a:rPr lang="en-US" altLang="zh-CN" dirty="0" err="1">
                <a:solidFill>
                  <a:srgbClr val="FF0000"/>
                </a:solidFill>
              </a:rPr>
              <a:t>ra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Execute procedure swap</a:t>
            </a:r>
          </a:p>
          <a:p>
            <a:pPr lvl="1"/>
            <a:r>
              <a:rPr lang="en-US" altLang="zh-CN" dirty="0"/>
              <a:t>Return control to the point of origin (return address)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84" y="3916141"/>
            <a:ext cx="2420969" cy="2612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51" y="4250729"/>
            <a:ext cx="2798519" cy="2245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206" y="3838747"/>
            <a:ext cx="2749471" cy="27677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33914" y="4941277"/>
            <a:ext cx="263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la   $a0, a</a:t>
            </a:r>
          </a:p>
        </p:txBody>
      </p:sp>
      <p:sp>
        <p:nvSpPr>
          <p:cNvPr id="13" name="矩形 12"/>
          <p:cNvSpPr/>
          <p:nvPr/>
        </p:nvSpPr>
        <p:spPr>
          <a:xfrm>
            <a:off x="7494712" y="3952339"/>
            <a:ext cx="2489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swap: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sll $t0,$a1,2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add $t0,$t0,$a0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lw  $t1,0($t0)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lw  $t2,4($t0)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sw  $t2,0($t0)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sw  $t1,4($t0)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   jr  $ra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6497" y="4756611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addr a</a:t>
            </a:r>
          </a:p>
        </p:txBody>
      </p:sp>
      <p:sp>
        <p:nvSpPr>
          <p:cNvPr id="17" name="矩形 16"/>
          <p:cNvSpPr/>
          <p:nvPr/>
        </p:nvSpPr>
        <p:spPr>
          <a:xfrm>
            <a:off x="2548438" y="50974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8" name="矩形 17"/>
          <p:cNvSpPr/>
          <p:nvPr/>
        </p:nvSpPr>
        <p:spPr>
          <a:xfrm>
            <a:off x="2287661" y="6127234"/>
            <a:ext cx="95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ret addr</a:t>
            </a:r>
          </a:p>
        </p:txBody>
      </p:sp>
      <p:sp>
        <p:nvSpPr>
          <p:cNvPr id="19" name="矩形 18"/>
          <p:cNvSpPr/>
          <p:nvPr/>
        </p:nvSpPr>
        <p:spPr>
          <a:xfrm>
            <a:off x="3933914" y="5239199"/>
            <a:ext cx="252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li   $a1, </a:t>
            </a:r>
            <a:r>
              <a:rPr lang="zh-CN" altLang="en-US" b="1" dirty="0" smtClean="0">
                <a:solidFill>
                  <a:srgbClr val="0070C0"/>
                </a:solidFill>
              </a:rPr>
              <a:t>10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33914" y="5537849"/>
            <a:ext cx="252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jal  </a:t>
            </a:r>
            <a:r>
              <a:rPr lang="zh-CN" altLang="en-US" b="1" dirty="0" smtClean="0">
                <a:solidFill>
                  <a:srgbClr val="0070C0"/>
                </a:solidFill>
              </a:rPr>
              <a:t>swap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33914" y="5835771"/>
            <a:ext cx="252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#  return here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	. . .</a:t>
            </a: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020408" y="4176346"/>
            <a:ext cx="2474304" cy="15826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374940" y="6356838"/>
            <a:ext cx="2281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4200" y="5521878"/>
            <a:ext cx="5006788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Details of JAL and JR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208" y="182196"/>
            <a:ext cx="10515600" cy="4724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/>
              <a:t>Address	</a:t>
            </a:r>
            <a:r>
              <a:rPr lang="en-US" altLang="zh-CN" sz="2200" b="1" dirty="0" smtClean="0"/>
              <a:t>Instructions       	 </a:t>
            </a:r>
            <a:r>
              <a:rPr lang="en-US" altLang="zh-CN" sz="2200" b="1" dirty="0"/>
              <a:t>Assembly </a:t>
            </a:r>
            <a:r>
              <a:rPr lang="en-US" altLang="zh-CN" sz="2200" b="1" dirty="0" smtClean="0"/>
              <a:t>Language</a:t>
            </a:r>
          </a:p>
          <a:p>
            <a:pPr marL="0" indent="0">
              <a:buNone/>
            </a:pPr>
            <a:r>
              <a:rPr lang="en-US" altLang="zh-CN" sz="2200" b="1" dirty="0"/>
              <a:t>00400020	</a:t>
            </a:r>
            <a:r>
              <a:rPr lang="en-US" altLang="zh-CN" sz="2200" b="1" dirty="0" err="1"/>
              <a:t>lui</a:t>
            </a:r>
            <a:r>
              <a:rPr lang="en-US" altLang="zh-CN" sz="2200" b="1" dirty="0"/>
              <a:t> $1, 0x1001 </a:t>
            </a:r>
            <a:r>
              <a:rPr lang="en-US" altLang="zh-CN" sz="2200" b="1" dirty="0" smtClean="0"/>
              <a:t>	la   </a:t>
            </a:r>
            <a:r>
              <a:rPr lang="en-US" altLang="zh-CN" sz="2200" b="1" dirty="0"/>
              <a:t>$a0, a</a:t>
            </a:r>
          </a:p>
          <a:p>
            <a:pPr marL="0" indent="0">
              <a:buNone/>
            </a:pPr>
            <a:r>
              <a:rPr lang="en-US" altLang="zh-CN" sz="2200" b="1" dirty="0"/>
              <a:t>00400024	</a:t>
            </a:r>
            <a:r>
              <a:rPr lang="en-US" altLang="zh-CN" sz="2200" b="1" dirty="0" err="1"/>
              <a:t>ori</a:t>
            </a:r>
            <a:r>
              <a:rPr lang="en-US" altLang="zh-CN" sz="2200" b="1" dirty="0"/>
              <a:t> $4, $1, 0</a:t>
            </a:r>
          </a:p>
          <a:p>
            <a:pPr marL="0" indent="0">
              <a:buNone/>
            </a:pPr>
            <a:r>
              <a:rPr lang="en-US" altLang="zh-CN" sz="2200" b="1" dirty="0"/>
              <a:t>00400028	</a:t>
            </a:r>
            <a:r>
              <a:rPr lang="en-US" altLang="zh-CN" sz="2200" b="1" dirty="0" err="1"/>
              <a:t>ori</a:t>
            </a:r>
            <a:r>
              <a:rPr lang="en-US" altLang="zh-CN" sz="2200" b="1" dirty="0"/>
              <a:t> $5, $0, 10	li   $a1,10</a:t>
            </a:r>
          </a:p>
          <a:p>
            <a:pPr marL="0" indent="0">
              <a:buNone/>
            </a:pPr>
            <a:r>
              <a:rPr lang="en-US" altLang="zh-CN" sz="2200" b="1" dirty="0"/>
              <a:t>0040002C	</a:t>
            </a:r>
            <a:r>
              <a:rPr lang="en-US" altLang="zh-CN" sz="2200" b="1" dirty="0" err="1"/>
              <a:t>jal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0x10000f</a:t>
            </a:r>
            <a:r>
              <a:rPr lang="en-US" altLang="zh-CN" sz="2200" b="1" dirty="0"/>
              <a:t>	</a:t>
            </a:r>
            <a:r>
              <a:rPr lang="en-US" altLang="zh-CN" sz="2200" b="1" dirty="0" err="1">
                <a:solidFill>
                  <a:srgbClr val="FF0000"/>
                </a:solidFill>
              </a:rPr>
              <a:t>jal</a:t>
            </a:r>
            <a:r>
              <a:rPr lang="en-US" altLang="zh-CN" sz="2200" b="1" dirty="0"/>
              <a:t>  </a:t>
            </a:r>
            <a:r>
              <a:rPr lang="en-US" altLang="zh-CN" sz="2200" b="1" dirty="0">
                <a:solidFill>
                  <a:srgbClr val="0070C0"/>
                </a:solidFill>
              </a:rPr>
              <a:t>swap</a:t>
            </a:r>
          </a:p>
          <a:p>
            <a:pPr marL="0" indent="0">
              <a:buNone/>
            </a:pPr>
            <a:r>
              <a:rPr lang="en-US" altLang="zh-CN" sz="2200" b="1" dirty="0"/>
              <a:t>00400030  . . .	</a:t>
            </a:r>
            <a:r>
              <a:rPr lang="en-US" altLang="zh-CN" sz="2200" b="1" dirty="0" smtClean="0"/>
              <a:t>		# </a:t>
            </a:r>
            <a:r>
              <a:rPr lang="en-US" altLang="zh-CN" sz="2200" b="1" dirty="0"/>
              <a:t>return here</a:t>
            </a:r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		</a:t>
            </a:r>
            <a:r>
              <a:rPr lang="en-US" altLang="zh-CN" sz="2200" b="1" dirty="0" smtClean="0"/>
              <a:t>		swap</a:t>
            </a:r>
            <a:r>
              <a:rPr lang="en-US" altLang="zh-CN" sz="2200" b="1" dirty="0"/>
              <a:t>:</a:t>
            </a:r>
          </a:p>
          <a:p>
            <a:pPr marL="0" indent="0">
              <a:buNone/>
            </a:pPr>
            <a:r>
              <a:rPr lang="en-US" altLang="zh-CN" sz="2200" b="1" dirty="0"/>
              <a:t>0040003C	</a:t>
            </a:r>
            <a:r>
              <a:rPr lang="en-US" altLang="zh-CN" sz="2200" b="1" dirty="0" err="1"/>
              <a:t>sll</a:t>
            </a:r>
            <a:r>
              <a:rPr lang="en-US" altLang="zh-CN" sz="2200" b="1" dirty="0"/>
              <a:t> $8, $5, 2	</a:t>
            </a:r>
            <a:r>
              <a:rPr lang="en-US" altLang="zh-CN" sz="2200" b="1" dirty="0" err="1" smtClean="0"/>
              <a:t>sll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$t0,$a1,2</a:t>
            </a:r>
          </a:p>
          <a:p>
            <a:pPr marL="0" indent="0">
              <a:buNone/>
            </a:pPr>
            <a:r>
              <a:rPr lang="en-US" altLang="zh-CN" sz="2200" b="1" dirty="0"/>
              <a:t>00400040 	add $8, $8, $4	add $t0,$t0,$a0</a:t>
            </a:r>
          </a:p>
          <a:p>
            <a:pPr marL="0" indent="0">
              <a:buNone/>
            </a:pPr>
            <a:r>
              <a:rPr lang="en-US" altLang="zh-CN" sz="2200" b="1" dirty="0"/>
              <a:t>00400044 	</a:t>
            </a:r>
            <a:r>
              <a:rPr lang="en-US" altLang="zh-CN" sz="2200" b="1" dirty="0" err="1"/>
              <a:t>lw</a:t>
            </a:r>
            <a:r>
              <a:rPr lang="en-US" altLang="zh-CN" sz="2200" b="1" dirty="0"/>
              <a:t>  $9, 0($8)	</a:t>
            </a:r>
            <a:r>
              <a:rPr lang="en-US" altLang="zh-CN" sz="2200" b="1" dirty="0" err="1"/>
              <a:t>lw</a:t>
            </a:r>
            <a:r>
              <a:rPr lang="en-US" altLang="zh-CN" sz="2200" b="1" dirty="0"/>
              <a:t>  $t1,0($t0)</a:t>
            </a:r>
          </a:p>
          <a:p>
            <a:pPr marL="0" indent="0">
              <a:buNone/>
            </a:pPr>
            <a:r>
              <a:rPr lang="en-US" altLang="zh-CN" sz="2200" b="1" dirty="0"/>
              <a:t>00400048 	</a:t>
            </a:r>
            <a:r>
              <a:rPr lang="en-US" altLang="zh-CN" sz="2200" b="1" dirty="0" err="1"/>
              <a:t>lw</a:t>
            </a:r>
            <a:r>
              <a:rPr lang="en-US" altLang="zh-CN" sz="2200" b="1" dirty="0"/>
              <a:t>  $10,4($8)	</a:t>
            </a:r>
            <a:r>
              <a:rPr lang="en-US" altLang="zh-CN" sz="2200" b="1" dirty="0" err="1"/>
              <a:t>lw</a:t>
            </a:r>
            <a:r>
              <a:rPr lang="en-US" altLang="zh-CN" sz="2200" b="1" dirty="0"/>
              <a:t>  $t2,4($t0)</a:t>
            </a:r>
          </a:p>
          <a:p>
            <a:pPr marL="0" indent="0">
              <a:buNone/>
            </a:pPr>
            <a:r>
              <a:rPr lang="en-US" altLang="zh-CN" sz="2200" b="1" dirty="0"/>
              <a:t>0040004C 	</a:t>
            </a:r>
            <a:r>
              <a:rPr lang="en-US" altLang="zh-CN" sz="2200" b="1" dirty="0" err="1"/>
              <a:t>sw</a:t>
            </a:r>
            <a:r>
              <a:rPr lang="en-US" altLang="zh-CN" sz="2200" b="1" dirty="0"/>
              <a:t>  $10,0($8)	</a:t>
            </a:r>
            <a:r>
              <a:rPr lang="en-US" altLang="zh-CN" sz="2200" b="1" dirty="0" err="1"/>
              <a:t>sw</a:t>
            </a:r>
            <a:r>
              <a:rPr lang="en-US" altLang="zh-CN" sz="2200" b="1" dirty="0"/>
              <a:t>  $t2,0($t0)</a:t>
            </a:r>
          </a:p>
          <a:p>
            <a:pPr marL="0" indent="0">
              <a:buNone/>
            </a:pPr>
            <a:r>
              <a:rPr lang="en-US" altLang="zh-CN" sz="2200" b="1" dirty="0"/>
              <a:t>00400050 	</a:t>
            </a:r>
            <a:r>
              <a:rPr lang="en-US" altLang="zh-CN" sz="2200" b="1" dirty="0" err="1"/>
              <a:t>sw</a:t>
            </a:r>
            <a:r>
              <a:rPr lang="en-US" altLang="zh-CN" sz="2200" b="1" dirty="0"/>
              <a:t>  $9, 4($8)	</a:t>
            </a:r>
            <a:r>
              <a:rPr lang="en-US" altLang="zh-CN" sz="2200" b="1" dirty="0" err="1"/>
              <a:t>sw</a:t>
            </a:r>
            <a:r>
              <a:rPr lang="en-US" altLang="zh-CN" sz="2200" b="1" dirty="0"/>
              <a:t>  $t1,4($t0)</a:t>
            </a:r>
          </a:p>
          <a:p>
            <a:pPr marL="0" indent="0">
              <a:buNone/>
            </a:pPr>
            <a:r>
              <a:rPr lang="en-US" altLang="zh-CN" sz="2200" b="1" dirty="0"/>
              <a:t>00400054 	</a:t>
            </a:r>
            <a:r>
              <a:rPr lang="en-US" altLang="zh-CN" sz="2200" b="1" dirty="0" err="1"/>
              <a:t>jr</a:t>
            </a:r>
            <a:r>
              <a:rPr lang="en-US" altLang="zh-CN" sz="2200" b="1" dirty="0"/>
              <a:t>  $31	</a:t>
            </a:r>
            <a:r>
              <a:rPr lang="en-US" altLang="zh-CN" sz="2200" b="1" dirty="0" smtClean="0"/>
              <a:t>	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jr</a:t>
            </a:r>
            <a:r>
              <a:rPr lang="en-US" altLang="zh-CN" sz="2200" b="1" dirty="0" smtClean="0"/>
              <a:t>  </a:t>
            </a:r>
            <a:r>
              <a:rPr lang="en-US" altLang="zh-CN" sz="2200" b="1" dirty="0">
                <a:solidFill>
                  <a:srgbClr val="0070C0"/>
                </a:solidFill>
              </a:rPr>
              <a:t>$</a:t>
            </a:r>
            <a:r>
              <a:rPr lang="en-US" altLang="zh-CN" sz="2200" b="1" dirty="0" err="1">
                <a:solidFill>
                  <a:srgbClr val="0070C0"/>
                </a:solidFill>
              </a:rPr>
              <a:t>ra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94" y="2761696"/>
            <a:ext cx="2368296" cy="3556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89594" y="179271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Pseudo-</a:t>
            </a:r>
            <a:r>
              <a:rPr lang="zh-CN" altLang="en-US" sz="2000" b="1" dirty="0" smtClean="0"/>
              <a:t>Direct Addressing</a:t>
            </a:r>
            <a:endParaRPr lang="zh-CN" altLang="en-US" sz="2000" b="1" dirty="0"/>
          </a:p>
          <a:p>
            <a:r>
              <a:rPr lang="zh-CN" altLang="en-US" sz="2000" b="1" dirty="0">
                <a:solidFill>
                  <a:srgbClr val="0070C0"/>
                </a:solidFill>
              </a:rPr>
              <a:t>PC = imm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26 &lt;&lt; 2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000" b="1" dirty="0">
                <a:solidFill>
                  <a:srgbClr val="0070C0"/>
                </a:solidFill>
              </a:rPr>
              <a:t>x10000f &lt;&lt;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2 = </a:t>
            </a:r>
            <a:r>
              <a:rPr lang="zh-CN" altLang="en-US" sz="2000" b="1" dirty="0">
                <a:solidFill>
                  <a:srgbClr val="0070C0"/>
                </a:solidFill>
              </a:rPr>
              <a:t>0x0040003C</a:t>
            </a:r>
          </a:p>
        </p:txBody>
      </p:sp>
      <p:sp>
        <p:nvSpPr>
          <p:cNvPr id="8" name="椭圆 7"/>
          <p:cNvSpPr/>
          <p:nvPr/>
        </p:nvSpPr>
        <p:spPr>
          <a:xfrm>
            <a:off x="372208" y="2146658"/>
            <a:ext cx="1419647" cy="71776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6"/>
            <a:endCxn id="6" idx="1"/>
          </p:cNvCxnSpPr>
          <p:nvPr/>
        </p:nvCxnSpPr>
        <p:spPr>
          <a:xfrm>
            <a:off x="1791855" y="2505540"/>
            <a:ext cx="4597739" cy="43399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72207" y="3426908"/>
            <a:ext cx="1419647" cy="71776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6"/>
          </p:cNvCxnSpPr>
          <p:nvPr/>
        </p:nvCxnSpPr>
        <p:spPr>
          <a:xfrm flipH="1">
            <a:off x="1791854" y="2146658"/>
            <a:ext cx="2290619" cy="1639132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89594" y="37774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/>
              <a:t>Register </a:t>
            </a:r>
            <a:r>
              <a:rPr lang="zh-CN" altLang="en-US" sz="3200" b="1" dirty="0">
                <a:solidFill>
                  <a:srgbClr val="FF0000"/>
                </a:solidFill>
              </a:rPr>
              <a:t>$31</a:t>
            </a:r>
          </a:p>
          <a:p>
            <a:r>
              <a:rPr lang="zh-CN" altLang="en-US" sz="3200" b="1" dirty="0"/>
              <a:t>is the return address register</a:t>
            </a:r>
          </a:p>
        </p:txBody>
      </p:sp>
      <p:cxnSp>
        <p:nvCxnSpPr>
          <p:cNvPr id="16" name="直接箭头连接符 15"/>
          <p:cNvCxnSpPr>
            <a:endCxn id="8" idx="5"/>
          </p:cNvCxnSpPr>
          <p:nvPr/>
        </p:nvCxnSpPr>
        <p:spPr>
          <a:xfrm flipH="1" flipV="1">
            <a:off x="1583953" y="2759307"/>
            <a:ext cx="2433865" cy="361378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Review: Registers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 has 32 registers, each containing 32 bits</a:t>
            </a:r>
          </a:p>
          <a:p>
            <a:r>
              <a:rPr lang="en-US" altLang="zh-CN" dirty="0"/>
              <a:t>Some registers are listed </a:t>
            </a:r>
            <a:r>
              <a:rPr lang="en-US" altLang="zh-CN" dirty="0" smtClean="0"/>
              <a:t>below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49711"/>
              </p:ext>
            </p:extLst>
          </p:nvPr>
        </p:nvGraphicFramePr>
        <p:xfrm>
          <a:off x="1047262" y="309358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05112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600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3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$zero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constant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1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 for the assembler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5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$v0 - $v1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 results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$a0 - $a3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 arguments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$t0 - $t9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temporary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$s0 - $s7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temporary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Parameter Passing and Runtime Stack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Parameter Passing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Parameter passing in assembly language is different</a:t>
            </a:r>
          </a:p>
          <a:p>
            <a:pPr lvl="1"/>
            <a:r>
              <a:rPr lang="en-US" altLang="zh-CN" dirty="0"/>
              <a:t>More complicated than that used in a high-level language</a:t>
            </a:r>
          </a:p>
          <a:p>
            <a:r>
              <a:rPr lang="en-US" altLang="zh-CN" dirty="0"/>
              <a:t>In assembly language</a:t>
            </a:r>
          </a:p>
          <a:p>
            <a:pPr lvl="1"/>
            <a:r>
              <a:rPr lang="en-US" altLang="zh-CN" dirty="0"/>
              <a:t>Place all required parameters in an accessible storage area</a:t>
            </a:r>
          </a:p>
          <a:p>
            <a:pPr lvl="1"/>
            <a:r>
              <a:rPr lang="en-US" altLang="zh-CN" dirty="0"/>
              <a:t>Then call the procedure </a:t>
            </a:r>
          </a:p>
          <a:p>
            <a:r>
              <a:rPr lang="en-US" altLang="zh-CN" dirty="0"/>
              <a:t>Two types of storage areas used</a:t>
            </a:r>
          </a:p>
          <a:p>
            <a:pPr lvl="1"/>
            <a:r>
              <a:rPr lang="en-US" altLang="zh-CN" dirty="0"/>
              <a:t>Registers: general-purpose registers are used (</a:t>
            </a:r>
            <a:r>
              <a:rPr lang="en-US" altLang="zh-CN" dirty="0">
                <a:solidFill>
                  <a:srgbClr val="FF0000"/>
                </a:solidFill>
              </a:rPr>
              <a:t>register method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Memory: stack is used (</a:t>
            </a:r>
            <a:r>
              <a:rPr lang="en-US" altLang="zh-CN" dirty="0">
                <a:solidFill>
                  <a:srgbClr val="FF0000"/>
                </a:solidFill>
              </a:rPr>
              <a:t>stack method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Two common mechanisms of parameter passing</a:t>
            </a:r>
          </a:p>
          <a:p>
            <a:pPr lvl="1"/>
            <a:r>
              <a:rPr lang="en-US" altLang="zh-CN" dirty="0"/>
              <a:t>Pass-by-value: parameter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 is passed</a:t>
            </a:r>
          </a:p>
          <a:p>
            <a:pPr lvl="1"/>
            <a:r>
              <a:rPr lang="en-US" altLang="zh-CN" dirty="0"/>
              <a:t>Pass-by-reference: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en-US" altLang="zh-CN" dirty="0"/>
              <a:t> of parameter is passed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Parameter Passing – cont'd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By convention, registers are used for parameter passing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$a0 = $4 .. $a3 = $7 </a:t>
            </a:r>
            <a:r>
              <a:rPr lang="en-US" altLang="zh-CN" dirty="0"/>
              <a:t>are used for </a:t>
            </a:r>
            <a:r>
              <a:rPr lang="en-US" altLang="zh-CN" dirty="0">
                <a:solidFill>
                  <a:srgbClr val="FF0000"/>
                </a:solidFill>
              </a:rPr>
              <a:t>passing arguments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$v0 = $2 .. $v1 = $3 </a:t>
            </a:r>
            <a:r>
              <a:rPr lang="en-US" altLang="zh-CN" dirty="0"/>
              <a:t>are used for </a:t>
            </a:r>
            <a:r>
              <a:rPr lang="en-US" altLang="zh-CN" dirty="0">
                <a:solidFill>
                  <a:srgbClr val="FF0000"/>
                </a:solidFill>
              </a:rPr>
              <a:t>result values</a:t>
            </a:r>
          </a:p>
          <a:p>
            <a:r>
              <a:rPr lang="en-US" altLang="zh-CN" dirty="0"/>
              <a:t>Additional arguments/results can be placed on the stack</a:t>
            </a:r>
          </a:p>
          <a:p>
            <a:r>
              <a:rPr lang="en-US" altLang="zh-CN" dirty="0"/>
              <a:t>Runtime stack is also needed to …</a:t>
            </a:r>
          </a:p>
          <a:p>
            <a:pPr lvl="1"/>
            <a:r>
              <a:rPr lang="en-US" altLang="zh-CN" dirty="0"/>
              <a:t>Store variables / data structures when they cannot fit in registers</a:t>
            </a:r>
          </a:p>
          <a:p>
            <a:pPr lvl="1"/>
            <a:r>
              <a:rPr lang="en-US" altLang="zh-CN" dirty="0"/>
              <a:t>Save and restore registers across procedure calls</a:t>
            </a:r>
          </a:p>
          <a:p>
            <a:pPr lvl="1"/>
            <a:r>
              <a:rPr lang="en-US" altLang="zh-CN" dirty="0"/>
              <a:t>Implement recursion</a:t>
            </a:r>
          </a:p>
          <a:p>
            <a:r>
              <a:rPr lang="en-US" altLang="zh-CN" dirty="0"/>
              <a:t>Runtime stack is implemented via software convention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stack pointer </a:t>
            </a:r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sp</a:t>
            </a:r>
            <a:r>
              <a:rPr lang="en-US" altLang="zh-CN" dirty="0">
                <a:solidFill>
                  <a:srgbClr val="0070C0"/>
                </a:solidFill>
              </a:rPr>
              <a:t> = $29 </a:t>
            </a:r>
            <a:r>
              <a:rPr lang="en-US" altLang="zh-CN" dirty="0"/>
              <a:t>(points to top of stack)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frame pointer </a:t>
            </a:r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fp</a:t>
            </a:r>
            <a:r>
              <a:rPr lang="en-US" altLang="zh-CN" dirty="0">
                <a:solidFill>
                  <a:srgbClr val="0070C0"/>
                </a:solidFill>
              </a:rPr>
              <a:t> = $30 </a:t>
            </a:r>
            <a:r>
              <a:rPr lang="en-US" altLang="zh-CN" dirty="0"/>
              <a:t>(points to a procedure frame)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Stack frame </a:t>
            </a:r>
            <a:r>
              <a:rPr lang="en-US" altLang="zh-CN" dirty="0"/>
              <a:t>is the segment of the stack containing …</a:t>
            </a:r>
          </a:p>
          <a:p>
            <a:pPr lvl="1"/>
            <a:r>
              <a:rPr lang="en-US" altLang="zh-CN" dirty="0"/>
              <a:t>Saved arguments, registers, and local data structures (if any)</a:t>
            </a:r>
          </a:p>
          <a:p>
            <a:r>
              <a:rPr lang="en-US" altLang="zh-CN" dirty="0"/>
              <a:t>Called also the </a:t>
            </a:r>
            <a:r>
              <a:rPr lang="en-US" altLang="zh-CN" dirty="0">
                <a:solidFill>
                  <a:srgbClr val="FF0000"/>
                </a:solidFill>
              </a:rPr>
              <a:t>activation frame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activation record</a:t>
            </a:r>
          </a:p>
          <a:p>
            <a:r>
              <a:rPr lang="en-US" altLang="zh-CN" dirty="0"/>
              <a:t>Frames are pushed and popped by adjusting …</a:t>
            </a:r>
          </a:p>
          <a:p>
            <a:pPr lvl="1"/>
            <a:r>
              <a:rPr lang="en-US" altLang="zh-CN" dirty="0"/>
              <a:t>Stack pointer </a:t>
            </a:r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sp</a:t>
            </a:r>
            <a:r>
              <a:rPr lang="en-US" altLang="zh-CN" dirty="0">
                <a:solidFill>
                  <a:srgbClr val="0070C0"/>
                </a:solidFill>
              </a:rPr>
              <a:t> = $29 </a:t>
            </a:r>
            <a:r>
              <a:rPr lang="en-US" altLang="zh-CN" dirty="0"/>
              <a:t>and Frame pointer </a:t>
            </a:r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fp</a:t>
            </a:r>
            <a:r>
              <a:rPr lang="en-US" altLang="zh-CN" dirty="0">
                <a:solidFill>
                  <a:srgbClr val="0070C0"/>
                </a:solidFill>
              </a:rPr>
              <a:t> = $30</a:t>
            </a:r>
          </a:p>
          <a:p>
            <a:pPr lvl="1"/>
            <a:r>
              <a:rPr lang="en-US" altLang="zh-CN" dirty="0"/>
              <a:t>Decrement </a:t>
            </a:r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sp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to allocate stack frame, and increment to free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2661"/>
            <a:ext cx="1963983" cy="2345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094" y="4447790"/>
            <a:ext cx="1959313" cy="2344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318" y="4486900"/>
            <a:ext cx="3613347" cy="23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Preserving Registers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Need to preserve registers across a procedure call</a:t>
            </a:r>
          </a:p>
          <a:p>
            <a:pPr lvl="1"/>
            <a:r>
              <a:rPr lang="en-US" altLang="zh-CN" dirty="0"/>
              <a:t>Stack can be used to preserve register values</a:t>
            </a:r>
          </a:p>
          <a:p>
            <a:r>
              <a:rPr lang="en-US" altLang="zh-CN" dirty="0"/>
              <a:t>Which registers should be saved?</a:t>
            </a:r>
          </a:p>
          <a:p>
            <a:pPr lvl="1"/>
            <a:r>
              <a:rPr lang="en-US" altLang="zh-CN" dirty="0"/>
              <a:t>Registers modified by the called procedure, and</a:t>
            </a:r>
          </a:p>
          <a:p>
            <a:pPr lvl="1"/>
            <a:r>
              <a:rPr lang="en-US" altLang="zh-CN" dirty="0"/>
              <a:t>Still used by the calling procedure</a:t>
            </a:r>
          </a:p>
          <a:p>
            <a:r>
              <a:rPr lang="en-US" altLang="zh-CN" dirty="0"/>
              <a:t>Who should preserve the registers?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Called Procedure: </a:t>
            </a:r>
            <a:r>
              <a:rPr lang="en-US" altLang="zh-CN" dirty="0"/>
              <a:t>preferred method for modular code</a:t>
            </a:r>
          </a:p>
          <a:p>
            <a:pPr lvl="2"/>
            <a:r>
              <a:rPr lang="en-US" altLang="zh-CN" dirty="0"/>
              <a:t>Register preservation is done inside the called procedure</a:t>
            </a:r>
          </a:p>
          <a:p>
            <a:r>
              <a:rPr lang="en-US" altLang="zh-CN" dirty="0"/>
              <a:t>By convention, registers </a:t>
            </a:r>
            <a:r>
              <a:rPr lang="en-US" altLang="zh-CN" dirty="0">
                <a:solidFill>
                  <a:srgbClr val="FF0000"/>
                </a:solidFill>
              </a:rPr>
              <a:t>$s0, $s1, …, $s7 </a:t>
            </a:r>
            <a:r>
              <a:rPr lang="en-US" altLang="zh-CN" dirty="0"/>
              <a:t>should be preserved</a:t>
            </a:r>
          </a:p>
          <a:p>
            <a:r>
              <a:rPr lang="en-US" altLang="zh-CN" dirty="0"/>
              <a:t>Also, registers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 err="1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rgbClr val="FF0000"/>
                </a:solidFill>
              </a:rPr>
              <a:t>, $</a:t>
            </a:r>
            <a:r>
              <a:rPr lang="en-US" altLang="zh-CN" dirty="0" err="1">
                <a:solidFill>
                  <a:srgbClr val="FF0000"/>
                </a:solidFill>
              </a:rPr>
              <a:t>fp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 err="1">
                <a:solidFill>
                  <a:srgbClr val="FF0000"/>
                </a:solidFill>
              </a:rPr>
              <a:t>ra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should also be preserved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</a:t>
            </a:r>
            <a:r>
              <a:rPr lang="en-US" altLang="zh-CN" sz="3600" smtClean="0"/>
              <a:t>Alignment </a:t>
            </a:r>
            <a:endParaRPr lang="en-US" altLang="zh-CN" sz="3600" smtClean="0"/>
          </a:p>
          <a:p>
            <a:r>
              <a:rPr lang="en-US" altLang="zh-CN" sz="3600" dirty="0" smtClean="0"/>
              <a:t>System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Assembly Language Statements</a:t>
            </a:r>
          </a:p>
          <a:p>
            <a:r>
              <a:rPr lang="en-US" altLang="zh-CN" sz="3600" dirty="0" smtClean="0"/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Assembly Language Statements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Executable Instructions</a:t>
            </a:r>
          </a:p>
          <a:p>
            <a:pPr lvl="1"/>
            <a:r>
              <a:rPr lang="en-US" altLang="zh-CN" dirty="0"/>
              <a:t>Generate machine code for the processor to execute at </a:t>
            </a:r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Instructions tell the processor what to do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Pseudo-instruction and Macros</a:t>
            </a:r>
          </a:p>
          <a:p>
            <a:pPr lvl="1"/>
            <a:r>
              <a:rPr lang="en-US" altLang="zh-CN" dirty="0"/>
              <a:t>Translated by the assembler into real </a:t>
            </a:r>
            <a:r>
              <a:rPr lang="en-US" altLang="zh-CN" dirty="0" smtClean="0"/>
              <a:t>instructions</a:t>
            </a:r>
          </a:p>
          <a:p>
            <a:pPr lvl="1"/>
            <a:r>
              <a:rPr lang="en-US" altLang="zh-CN" dirty="0"/>
              <a:t>Simplify the programmer task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Assembler Directives</a:t>
            </a:r>
          </a:p>
          <a:p>
            <a:pPr lvl="1"/>
            <a:r>
              <a:rPr lang="en-US" altLang="zh-CN" dirty="0"/>
              <a:t>Provide information to the assembler while translating a </a:t>
            </a:r>
            <a:r>
              <a:rPr lang="en-US" altLang="zh-CN" dirty="0" smtClean="0"/>
              <a:t>program</a:t>
            </a:r>
          </a:p>
          <a:p>
            <a:pPr lvl="1"/>
            <a:r>
              <a:rPr lang="en-US" altLang="zh-CN" dirty="0"/>
              <a:t>Used to define segments, allocate memory variables, etc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Non-executable: directives are not part of the instruction set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Instructions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Instruction format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[label:]	mnemonic	[operands]	[#comment]</a:t>
            </a:r>
          </a:p>
          <a:p>
            <a:r>
              <a:rPr lang="en-US" altLang="zh-CN" dirty="0"/>
              <a:t>Label: (optional)</a:t>
            </a:r>
            <a:endParaRPr lang="en-US" altLang="zh-CN" dirty="0" smtClean="0"/>
          </a:p>
          <a:p>
            <a:pPr lvl="1"/>
            <a:r>
              <a:rPr lang="en-US" altLang="zh-CN" dirty="0"/>
              <a:t>Marks the address of a memory location, must have a </a:t>
            </a:r>
            <a:r>
              <a:rPr lang="en-US" altLang="zh-CN" dirty="0" smtClean="0"/>
              <a:t>colon</a:t>
            </a:r>
          </a:p>
          <a:p>
            <a:pPr lvl="1"/>
            <a:r>
              <a:rPr lang="en-US" altLang="zh-CN" dirty="0"/>
              <a:t>Typically appear in data and text </a:t>
            </a:r>
            <a:r>
              <a:rPr lang="en-US" altLang="zh-CN" dirty="0" smtClean="0"/>
              <a:t>segments</a:t>
            </a:r>
          </a:p>
          <a:p>
            <a:r>
              <a:rPr lang="en-US" altLang="zh-CN" dirty="0" smtClean="0"/>
              <a:t>Mnemonic</a:t>
            </a:r>
          </a:p>
          <a:p>
            <a:pPr lvl="1"/>
            <a:r>
              <a:rPr lang="en-US" altLang="zh-CN" dirty="0"/>
              <a:t>Identifies the operation (e.g. </a:t>
            </a:r>
            <a:r>
              <a:rPr lang="en-US" altLang="zh-CN" dirty="0">
                <a:solidFill>
                  <a:srgbClr val="FF0000"/>
                </a:solidFill>
              </a:rPr>
              <a:t>add, sub</a:t>
            </a:r>
            <a:r>
              <a:rPr lang="en-US" altLang="zh-CN" dirty="0"/>
              <a:t>, etc.)</a:t>
            </a:r>
            <a:endParaRPr lang="en-US" altLang="zh-CN" dirty="0" smtClean="0"/>
          </a:p>
          <a:p>
            <a:r>
              <a:rPr lang="en-US" altLang="zh-CN" dirty="0" smtClean="0"/>
              <a:t>Operands</a:t>
            </a:r>
          </a:p>
          <a:p>
            <a:pPr lvl="1"/>
            <a:r>
              <a:rPr lang="en-US" altLang="zh-CN" dirty="0"/>
              <a:t>Specify the data required by the operation</a:t>
            </a:r>
          </a:p>
          <a:p>
            <a:pPr lvl="1"/>
            <a:r>
              <a:rPr lang="en-US" altLang="zh-CN" dirty="0"/>
              <a:t>Operands can be </a:t>
            </a:r>
            <a:r>
              <a:rPr lang="en-US" altLang="zh-CN" dirty="0" smtClean="0"/>
              <a:t>registers</a:t>
            </a:r>
            <a:r>
              <a:rPr lang="en-US" altLang="zh-CN" dirty="0"/>
              <a:t>, memory variables, or </a:t>
            </a:r>
            <a:r>
              <a:rPr lang="en-US" altLang="zh-CN" dirty="0" smtClean="0"/>
              <a:t>constants</a:t>
            </a:r>
          </a:p>
          <a:p>
            <a:pPr marL="0" indent="0">
              <a:buNone/>
            </a:pPr>
            <a:r>
              <a:rPr lang="en-US" altLang="zh-CN" dirty="0" smtClean="0"/>
              <a:t>Demo:		</a:t>
            </a:r>
            <a:r>
              <a:rPr lang="en-US" altLang="zh-CN" dirty="0" smtClean="0">
                <a:solidFill>
                  <a:srgbClr val="0070C0"/>
                </a:solidFill>
              </a:rPr>
              <a:t>L1:	</a:t>
            </a:r>
            <a:r>
              <a:rPr lang="en-US" altLang="zh-CN" dirty="0" err="1" smtClean="0">
                <a:solidFill>
                  <a:srgbClr val="0070C0"/>
                </a:solidFill>
              </a:rPr>
              <a:t>addiu</a:t>
            </a:r>
            <a:r>
              <a:rPr lang="en-US" altLang="zh-CN" dirty="0" smtClean="0">
                <a:solidFill>
                  <a:srgbClr val="0070C0"/>
                </a:solidFill>
              </a:rPr>
              <a:t>	$t0, $t0, 1	#increment $t0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Comments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Comments are very important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zh-CN" dirty="0"/>
              <a:t>Explain the program's purpose</a:t>
            </a:r>
          </a:p>
          <a:p>
            <a:pPr lvl="1"/>
            <a:r>
              <a:rPr lang="en-US" altLang="zh-CN" dirty="0"/>
              <a:t>When it was written, revised, and by whom</a:t>
            </a:r>
          </a:p>
          <a:p>
            <a:pPr lvl="1"/>
            <a:r>
              <a:rPr lang="en-US" altLang="zh-CN" dirty="0"/>
              <a:t>Explain data used in the program, input, and output</a:t>
            </a:r>
          </a:p>
          <a:p>
            <a:pPr lvl="1"/>
            <a:r>
              <a:rPr lang="en-US" altLang="zh-CN" dirty="0"/>
              <a:t>Explain instruction sequences and algorithms used</a:t>
            </a:r>
          </a:p>
          <a:p>
            <a:pPr lvl="1"/>
            <a:r>
              <a:rPr lang="en-US" altLang="zh-CN" dirty="0"/>
              <a:t>Comments are also required at the beginning of every </a:t>
            </a:r>
            <a:r>
              <a:rPr lang="en-US" altLang="zh-CN" dirty="0" smtClean="0"/>
              <a:t>procedure</a:t>
            </a:r>
          </a:p>
          <a:p>
            <a:pPr lvl="2"/>
            <a:r>
              <a:rPr lang="en-US" altLang="zh-CN" dirty="0"/>
              <a:t>Indicate input parameters and results of a procedure</a:t>
            </a:r>
          </a:p>
          <a:p>
            <a:pPr lvl="2"/>
            <a:r>
              <a:rPr lang="en-US" altLang="zh-CN" dirty="0"/>
              <a:t>Describe what the procedure does</a:t>
            </a:r>
            <a:endParaRPr lang="en-US" altLang="zh-CN" dirty="0" smtClean="0"/>
          </a:p>
          <a:p>
            <a:r>
              <a:rPr lang="en-US" altLang="zh-CN" dirty="0" smtClean="0"/>
              <a:t>Single-line comment</a:t>
            </a:r>
          </a:p>
          <a:p>
            <a:pPr lvl="1"/>
            <a:r>
              <a:rPr lang="en-US" altLang="zh-CN" dirty="0"/>
              <a:t>Begins with a hash symbol </a:t>
            </a: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/>
              <a:t> and terminates at end of 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Assembly Language Statements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Assembly Language Program Template</a:t>
            </a:r>
          </a:p>
          <a:p>
            <a:r>
              <a:rPr lang="en-US" altLang="zh-CN" sz="3600" dirty="0" smtClean="0"/>
              <a:t>Defining Data</a:t>
            </a:r>
          </a:p>
          <a:p>
            <a:r>
              <a:rPr lang="en-US" altLang="zh-CN" sz="3600" dirty="0" smtClean="0"/>
              <a:t>Memory Alignment</a:t>
            </a:r>
          </a:p>
          <a:p>
            <a:r>
              <a:rPr lang="en-US" altLang="zh-CN" sz="3600" dirty="0" smtClean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Calls</a:t>
            </a:r>
          </a:p>
          <a:p>
            <a:r>
              <a:rPr lang="en-US" altLang="zh-CN" sz="3600" dirty="0" smtClean="0"/>
              <a:t>Procedures</a:t>
            </a:r>
          </a:p>
          <a:p>
            <a:r>
              <a:rPr lang="en-US" altLang="zh-CN" sz="3600" dirty="0" smtClean="0"/>
              <a:t>Parameter Passing and Runtime Stack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768" b="27916"/>
          <a:stretch>
            <a:fillRect/>
          </a:stretch>
        </p:blipFill>
        <p:spPr>
          <a:xfrm>
            <a:off x="8244840" y="79375"/>
            <a:ext cx="3807460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1610</Words>
  <Application>Microsoft Office PowerPoint</Application>
  <PresentationFormat>宽屏</PresentationFormat>
  <Paragraphs>353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Office Theme</vt:lpstr>
      <vt:lpstr>MIPS Assembly Programming</vt:lpstr>
      <vt:lpstr>Review: Memory Organization</vt:lpstr>
      <vt:lpstr>Review: Registers</vt:lpstr>
      <vt:lpstr>Outline</vt:lpstr>
      <vt:lpstr>Outline</vt:lpstr>
      <vt:lpstr>Assembly Language Statements</vt:lpstr>
      <vt:lpstr>Instructions</vt:lpstr>
      <vt:lpstr>Comments</vt:lpstr>
      <vt:lpstr>Outline</vt:lpstr>
      <vt:lpstr>Program Template</vt:lpstr>
      <vt:lpstr>Directives</vt:lpstr>
      <vt:lpstr>Layout of a Program in Memory</vt:lpstr>
      <vt:lpstr>Outline</vt:lpstr>
      <vt:lpstr>Data Definition Statement</vt:lpstr>
      <vt:lpstr>Data Directives</vt:lpstr>
      <vt:lpstr>String Directives</vt:lpstr>
      <vt:lpstr>Examples of Data Definitions</vt:lpstr>
      <vt:lpstr>Outline</vt:lpstr>
      <vt:lpstr>Memory Alignment</vt:lpstr>
      <vt:lpstr>Symbol Table</vt:lpstr>
      <vt:lpstr>Outline</vt:lpstr>
      <vt:lpstr>System Calls</vt:lpstr>
      <vt:lpstr>Syscall Services</vt:lpstr>
      <vt:lpstr>Reading and Printing an Integer</vt:lpstr>
      <vt:lpstr>Reading and Printing a String</vt:lpstr>
      <vt:lpstr>Outline</vt:lpstr>
      <vt:lpstr>Procedures</vt:lpstr>
      <vt:lpstr>Call / Return Sequence</vt:lpstr>
      <vt:lpstr>Details of JAL and JR</vt:lpstr>
      <vt:lpstr>Outline</vt:lpstr>
      <vt:lpstr>Parameter Passing</vt:lpstr>
      <vt:lpstr>Parameter Passing – cont'd</vt:lpstr>
      <vt:lpstr>PowerPoint 演示文稿</vt:lpstr>
      <vt:lpstr>Preserving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lv</dc:creator>
  <cp:lastModifiedBy>吕昱峰</cp:lastModifiedBy>
  <cp:revision>73</cp:revision>
  <dcterms:created xsi:type="dcterms:W3CDTF">2018-09-26T02:40:44Z</dcterms:created>
  <dcterms:modified xsi:type="dcterms:W3CDTF">2018-09-26T08:16:19Z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