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6" r:id="rId3"/>
    <p:sldId id="264" r:id="rId4"/>
    <p:sldId id="28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97" r:id="rId20"/>
    <p:sldId id="282" r:id="rId21"/>
    <p:sldId id="283" r:id="rId22"/>
    <p:sldId id="296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58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4247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482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orient="horz" pos="618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C05200"/>
    <a:srgbClr val="C06000"/>
    <a:srgbClr val="039ABD"/>
    <a:srgbClr val="1D8DA3"/>
    <a:srgbClr val="099AB7"/>
    <a:srgbClr val="33CCFF"/>
    <a:srgbClr val="F3B10D"/>
    <a:srgbClr val="CC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16" d="100"/>
          <a:sy n="116" d="100"/>
        </p:scale>
        <p:origin x="1440" y="-90"/>
      </p:cViewPr>
      <p:guideLst>
        <p:guide orient="horz" pos="2115"/>
        <p:guide orient="horz" pos="4247"/>
        <p:guide orient="horz" pos="4065"/>
        <p:guide orient="horz" pos="482"/>
        <p:guide orient="horz" pos="4020"/>
        <p:guide orient="horz" pos="618"/>
        <p:guide pos="2880"/>
        <p:guide pos="5465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454" y="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4B17C-A8D6-4EC1-9F74-DEF1B852E50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D72DEBB-C4EE-4A4C-998A-DBACC02F0CFB}">
      <dgm:prSet phldrT="[文本]"/>
      <dgm:spPr/>
      <dgm:t>
        <a:bodyPr/>
        <a:lstStyle/>
        <a:p>
          <a:r>
            <a:rPr lang="en-US" altLang="zh-CN" dirty="0" smtClean="0"/>
            <a:t>2.2 </a:t>
          </a:r>
          <a:r>
            <a:rPr lang="zh-CN" altLang="en-US" b="1" dirty="0" smtClean="0"/>
            <a:t>常量和变量</a:t>
          </a:r>
          <a:endParaRPr lang="zh-CN" altLang="en-US" dirty="0"/>
        </a:p>
      </dgm:t>
    </dgm:pt>
    <dgm:pt modelId="{17E68D72-00DC-4896-AF97-6202D147E269}" type="parTrans" cxnId="{1A220DA0-ED41-4929-AA2B-745CE0C8832B}">
      <dgm:prSet/>
      <dgm:spPr/>
      <dgm:t>
        <a:bodyPr/>
        <a:lstStyle/>
        <a:p>
          <a:endParaRPr lang="zh-CN" altLang="en-US"/>
        </a:p>
      </dgm:t>
    </dgm:pt>
    <dgm:pt modelId="{2E39222F-7B7B-4ED2-827E-1328DFCF5572}" type="sibTrans" cxnId="{1A220DA0-ED41-4929-AA2B-745CE0C8832B}">
      <dgm:prSet/>
      <dgm:spPr/>
      <dgm:t>
        <a:bodyPr/>
        <a:lstStyle/>
        <a:p>
          <a:endParaRPr lang="zh-CN" altLang="en-US"/>
        </a:p>
      </dgm:t>
    </dgm:pt>
    <dgm:pt modelId="{240C59D7-2CE4-462A-9515-C237DA44CA8D}">
      <dgm:prSet phldrT="[文本]"/>
      <dgm:spPr/>
      <dgm:t>
        <a:bodyPr/>
        <a:lstStyle/>
        <a:p>
          <a:r>
            <a:rPr lang="en-US" altLang="zh-CN" dirty="0" smtClean="0"/>
            <a:t>2.3 </a:t>
          </a:r>
          <a:r>
            <a:rPr lang="zh-CN" altLang="en-US" b="1" dirty="0" smtClean="0"/>
            <a:t>基本数据类型</a:t>
          </a:r>
          <a:endParaRPr lang="zh-CN" altLang="en-US" dirty="0"/>
        </a:p>
      </dgm:t>
    </dgm:pt>
    <dgm:pt modelId="{CD49C4B8-92C8-418B-931E-B71E1BE6881B}" type="parTrans" cxnId="{910A7DF5-E214-4793-B0E5-4BDA9128D21F}">
      <dgm:prSet/>
      <dgm:spPr/>
      <dgm:t>
        <a:bodyPr/>
        <a:lstStyle/>
        <a:p>
          <a:endParaRPr lang="zh-CN" altLang="en-US"/>
        </a:p>
      </dgm:t>
    </dgm:pt>
    <dgm:pt modelId="{947B3124-FA3E-44E6-A51D-10587B3FB02E}" type="sibTrans" cxnId="{910A7DF5-E214-4793-B0E5-4BDA9128D21F}">
      <dgm:prSet/>
      <dgm:spPr/>
      <dgm:t>
        <a:bodyPr/>
        <a:lstStyle/>
        <a:p>
          <a:endParaRPr lang="zh-CN" altLang="en-US"/>
        </a:p>
      </dgm:t>
    </dgm:pt>
    <dgm:pt modelId="{B05E394A-9B94-4D12-AA2A-4A782672DD2C}">
      <dgm:prSet phldrT="[文本]"/>
      <dgm:spPr/>
      <dgm:t>
        <a:bodyPr/>
        <a:lstStyle/>
        <a:p>
          <a:r>
            <a:rPr lang="en-US" altLang="zh-CN" dirty="0" smtClean="0"/>
            <a:t>2.4 </a:t>
          </a:r>
          <a:r>
            <a:rPr lang="zh-CN" altLang="en-US" b="1" dirty="0" smtClean="0"/>
            <a:t>运算符</a:t>
          </a:r>
          <a:endParaRPr lang="zh-CN" altLang="en-US" dirty="0"/>
        </a:p>
      </dgm:t>
    </dgm:pt>
    <dgm:pt modelId="{A56B56F5-D1A3-4E94-9B1D-AFE1904D8299}" type="parTrans" cxnId="{DAD30B86-5D82-4561-9BF4-8FBCCDDA715C}">
      <dgm:prSet/>
      <dgm:spPr/>
      <dgm:t>
        <a:bodyPr/>
        <a:lstStyle/>
        <a:p>
          <a:endParaRPr lang="zh-CN" altLang="en-US"/>
        </a:p>
      </dgm:t>
    </dgm:pt>
    <dgm:pt modelId="{7A5B6132-DA9E-4D4C-92AC-FEA7555A6732}" type="sibTrans" cxnId="{DAD30B86-5D82-4561-9BF4-8FBCCDDA715C}">
      <dgm:prSet/>
      <dgm:spPr/>
      <dgm:t>
        <a:bodyPr/>
        <a:lstStyle/>
        <a:p>
          <a:endParaRPr lang="zh-CN" altLang="en-US"/>
        </a:p>
      </dgm:t>
    </dgm:pt>
    <dgm:pt modelId="{0D916324-155A-416C-938E-0577D8483687}">
      <dgm:prSet/>
      <dgm:spPr/>
      <dgm:t>
        <a:bodyPr/>
        <a:lstStyle/>
        <a:p>
          <a:r>
            <a:rPr lang="en-US" altLang="zh-CN" dirty="0" smtClean="0"/>
            <a:t>2.1 </a:t>
          </a:r>
          <a:r>
            <a:rPr lang="zh-CN" altLang="en-US" b="1" dirty="0" smtClean="0"/>
            <a:t>标识符和关键字</a:t>
          </a:r>
          <a:endParaRPr lang="zh-CN" altLang="en-US" dirty="0"/>
        </a:p>
      </dgm:t>
    </dgm:pt>
    <dgm:pt modelId="{C9FB2DCC-F223-49D7-8639-D9EFA8EA51C2}" type="parTrans" cxnId="{29E6D606-CF0E-4764-A051-23DAE912F13D}">
      <dgm:prSet/>
      <dgm:spPr/>
      <dgm:t>
        <a:bodyPr/>
        <a:lstStyle/>
        <a:p>
          <a:endParaRPr lang="zh-CN" altLang="en-US"/>
        </a:p>
      </dgm:t>
    </dgm:pt>
    <dgm:pt modelId="{0FD71FF6-9D7B-4209-A140-595DF160B1D3}" type="sibTrans" cxnId="{29E6D606-CF0E-4764-A051-23DAE912F13D}">
      <dgm:prSet/>
      <dgm:spPr/>
      <dgm:t>
        <a:bodyPr/>
        <a:lstStyle/>
        <a:p>
          <a:endParaRPr lang="zh-CN" altLang="en-US"/>
        </a:p>
      </dgm:t>
    </dgm:pt>
    <dgm:pt modelId="{22CB423F-AD9E-406A-82C5-81C98F15BF6A}">
      <dgm:prSet phldrT="[文本]"/>
      <dgm:spPr/>
      <dgm:t>
        <a:bodyPr/>
        <a:lstStyle/>
        <a:p>
          <a:r>
            <a:rPr lang="en-US" altLang="zh-CN" dirty="0" smtClean="0"/>
            <a:t>2.5 </a:t>
          </a:r>
          <a:r>
            <a:rPr lang="zh-CN" altLang="en-US" b="1" dirty="0" smtClean="0"/>
            <a:t>表达式</a:t>
          </a:r>
          <a:endParaRPr lang="zh-CN" altLang="en-US" dirty="0"/>
        </a:p>
      </dgm:t>
    </dgm:pt>
    <dgm:pt modelId="{50DFA24B-D7FB-4C87-B836-CD38A216EA09}" type="parTrans" cxnId="{801B59F2-3FE4-4197-A66C-AECC795A919B}">
      <dgm:prSet/>
      <dgm:spPr/>
      <dgm:t>
        <a:bodyPr/>
        <a:lstStyle/>
        <a:p>
          <a:endParaRPr lang="zh-CN" altLang="en-US"/>
        </a:p>
      </dgm:t>
    </dgm:pt>
    <dgm:pt modelId="{D870E7B9-569C-4655-ADE7-EE44A5774CF0}" type="sibTrans" cxnId="{801B59F2-3FE4-4197-A66C-AECC795A919B}">
      <dgm:prSet/>
      <dgm:spPr/>
      <dgm:t>
        <a:bodyPr/>
        <a:lstStyle/>
        <a:p>
          <a:endParaRPr lang="zh-CN" altLang="en-US"/>
        </a:p>
      </dgm:t>
    </dgm:pt>
    <dgm:pt modelId="{BD9756F1-FB2C-4E8E-9C23-FE315DB7E286}">
      <dgm:prSet phldrT="[文本]"/>
      <dgm:spPr/>
      <dgm:t>
        <a:bodyPr/>
        <a:lstStyle/>
        <a:p>
          <a:r>
            <a:rPr lang="en-US" altLang="zh-CN" dirty="0" smtClean="0"/>
            <a:t>2.6  </a:t>
          </a:r>
          <a:r>
            <a:rPr lang="zh-CN" altLang="en-US" b="1" dirty="0" smtClean="0"/>
            <a:t>程序控制语句</a:t>
          </a:r>
          <a:endParaRPr lang="zh-CN" altLang="en-US" dirty="0"/>
        </a:p>
      </dgm:t>
    </dgm:pt>
    <dgm:pt modelId="{25AC835F-4E65-4DA6-932F-3D52808346DC}" type="parTrans" cxnId="{8C8D3E0E-FA34-4B85-837E-CC4264B77E3F}">
      <dgm:prSet/>
      <dgm:spPr/>
      <dgm:t>
        <a:bodyPr/>
        <a:lstStyle/>
        <a:p>
          <a:endParaRPr lang="zh-CN" altLang="en-US"/>
        </a:p>
      </dgm:t>
    </dgm:pt>
    <dgm:pt modelId="{FF671C8E-BD00-4D34-AD4A-5D86AC5B729A}" type="sibTrans" cxnId="{8C8D3E0E-FA34-4B85-837E-CC4264B77E3F}">
      <dgm:prSet/>
      <dgm:spPr/>
      <dgm:t>
        <a:bodyPr/>
        <a:lstStyle/>
        <a:p>
          <a:endParaRPr lang="zh-CN" altLang="en-US"/>
        </a:p>
      </dgm:t>
    </dgm:pt>
    <dgm:pt modelId="{290ADAC8-17E0-4F11-BE79-899CD4DD5E12}" type="pres">
      <dgm:prSet presAssocID="{0274B17C-A8D6-4EC1-9F74-DEF1B852E5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037558-1041-410C-BB00-56A53B46B633}" type="pres">
      <dgm:prSet presAssocID="{0D916324-155A-416C-938E-0577D8483687}" presName="parentLin" presStyleCnt="0"/>
      <dgm:spPr/>
    </dgm:pt>
    <dgm:pt modelId="{DAAF6963-E65C-47D1-9946-15C9FF58088A}" type="pres">
      <dgm:prSet presAssocID="{0D916324-155A-416C-938E-0577D8483687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AC4AC34F-010F-4B17-BD33-4CFEA89B14D2}" type="pres">
      <dgm:prSet presAssocID="{0D916324-155A-416C-938E-0577D848368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051C9F-E171-4D08-ABA7-B3DCED05B5BB}" type="pres">
      <dgm:prSet presAssocID="{0D916324-155A-416C-938E-0577D8483687}" presName="negativeSpace" presStyleCnt="0"/>
      <dgm:spPr/>
    </dgm:pt>
    <dgm:pt modelId="{5514F667-B578-4B34-8BA2-7019B8340873}" type="pres">
      <dgm:prSet presAssocID="{0D916324-155A-416C-938E-0577D8483687}" presName="childText" presStyleLbl="conFgAcc1" presStyleIdx="0" presStyleCnt="6">
        <dgm:presLayoutVars>
          <dgm:bulletEnabled val="1"/>
        </dgm:presLayoutVars>
      </dgm:prSet>
      <dgm:spPr/>
    </dgm:pt>
    <dgm:pt modelId="{BF6E4AC2-A8AB-46D0-B337-7C6D62678552}" type="pres">
      <dgm:prSet presAssocID="{0FD71FF6-9D7B-4209-A140-595DF160B1D3}" presName="spaceBetweenRectangles" presStyleCnt="0"/>
      <dgm:spPr/>
    </dgm:pt>
    <dgm:pt modelId="{45EF6FC4-75DC-49E3-BD05-7B7E6300CE25}" type="pres">
      <dgm:prSet presAssocID="{5D72DEBB-C4EE-4A4C-998A-DBACC02F0CFB}" presName="parentLin" presStyleCnt="0"/>
      <dgm:spPr/>
      <dgm:t>
        <a:bodyPr/>
        <a:lstStyle/>
        <a:p>
          <a:endParaRPr lang="zh-CN" altLang="en-US"/>
        </a:p>
      </dgm:t>
    </dgm:pt>
    <dgm:pt modelId="{20A6C866-FD85-4400-83D4-E3B919A34B51}" type="pres">
      <dgm:prSet presAssocID="{5D72DEBB-C4EE-4A4C-998A-DBACC02F0CFB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833C47F7-914D-4919-99FE-C55F44DD4350}" type="pres">
      <dgm:prSet presAssocID="{5D72DEBB-C4EE-4A4C-998A-DBACC02F0CF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A09CCC-EF99-4340-B4E1-5E5C5D8074D6}" type="pres">
      <dgm:prSet presAssocID="{5D72DEBB-C4EE-4A4C-998A-DBACC02F0CFB}" presName="negativeSpace" presStyleCnt="0"/>
      <dgm:spPr/>
      <dgm:t>
        <a:bodyPr/>
        <a:lstStyle/>
        <a:p>
          <a:endParaRPr lang="zh-CN" altLang="en-US"/>
        </a:p>
      </dgm:t>
    </dgm:pt>
    <dgm:pt modelId="{5EFADA3F-DBD8-47B3-87A4-F7C4DF43CC18}" type="pres">
      <dgm:prSet presAssocID="{5D72DEBB-C4EE-4A4C-998A-DBACC02F0CFB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BCB613-75FD-4DEE-8DA5-6CE19F632FB4}" type="pres">
      <dgm:prSet presAssocID="{2E39222F-7B7B-4ED2-827E-1328DFCF5572}" presName="spaceBetweenRectangles" presStyleCnt="0"/>
      <dgm:spPr/>
      <dgm:t>
        <a:bodyPr/>
        <a:lstStyle/>
        <a:p>
          <a:endParaRPr lang="zh-CN" altLang="en-US"/>
        </a:p>
      </dgm:t>
    </dgm:pt>
    <dgm:pt modelId="{AD00622C-704A-40DB-AA9A-CF6B66B9CB56}" type="pres">
      <dgm:prSet presAssocID="{240C59D7-2CE4-462A-9515-C237DA44CA8D}" presName="parentLin" presStyleCnt="0"/>
      <dgm:spPr/>
      <dgm:t>
        <a:bodyPr/>
        <a:lstStyle/>
        <a:p>
          <a:endParaRPr lang="zh-CN" altLang="en-US"/>
        </a:p>
      </dgm:t>
    </dgm:pt>
    <dgm:pt modelId="{1C3B8E56-CDD6-48F6-8138-C0343817464C}" type="pres">
      <dgm:prSet presAssocID="{240C59D7-2CE4-462A-9515-C237DA44CA8D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120FC45C-3BD5-48EA-A639-E7D5A20ED3FD}" type="pres">
      <dgm:prSet presAssocID="{240C59D7-2CE4-462A-9515-C237DA44CA8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A93D8-BD3E-486E-ABDB-8DA346AD7C11}" type="pres">
      <dgm:prSet presAssocID="{240C59D7-2CE4-462A-9515-C237DA44CA8D}" presName="negativeSpace" presStyleCnt="0"/>
      <dgm:spPr/>
      <dgm:t>
        <a:bodyPr/>
        <a:lstStyle/>
        <a:p>
          <a:endParaRPr lang="zh-CN" altLang="en-US"/>
        </a:p>
      </dgm:t>
    </dgm:pt>
    <dgm:pt modelId="{58D67328-282B-4E2B-B4DB-8AD412BAFFBC}" type="pres">
      <dgm:prSet presAssocID="{240C59D7-2CE4-462A-9515-C237DA44CA8D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61DE94-27E5-4F75-9E5A-A7E6DD8791DF}" type="pres">
      <dgm:prSet presAssocID="{947B3124-FA3E-44E6-A51D-10587B3FB02E}" presName="spaceBetweenRectangles" presStyleCnt="0"/>
      <dgm:spPr/>
      <dgm:t>
        <a:bodyPr/>
        <a:lstStyle/>
        <a:p>
          <a:endParaRPr lang="zh-CN" altLang="en-US"/>
        </a:p>
      </dgm:t>
    </dgm:pt>
    <dgm:pt modelId="{B38C66CE-824B-42F9-A9FE-390D8396D086}" type="pres">
      <dgm:prSet presAssocID="{B05E394A-9B94-4D12-AA2A-4A782672DD2C}" presName="parentLin" presStyleCnt="0"/>
      <dgm:spPr/>
      <dgm:t>
        <a:bodyPr/>
        <a:lstStyle/>
        <a:p>
          <a:endParaRPr lang="zh-CN" altLang="en-US"/>
        </a:p>
      </dgm:t>
    </dgm:pt>
    <dgm:pt modelId="{0846F4B8-B208-428D-B0F2-ECF3D2F850BA}" type="pres">
      <dgm:prSet presAssocID="{B05E394A-9B94-4D12-AA2A-4A782672DD2C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8D3EE3B5-4895-4D5C-BF7C-9C953348E53B}" type="pres">
      <dgm:prSet presAssocID="{B05E394A-9B94-4D12-AA2A-4A782672DD2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62F509-6396-4BFC-87D5-70BB0970B22E}" type="pres">
      <dgm:prSet presAssocID="{B05E394A-9B94-4D12-AA2A-4A782672DD2C}" presName="negativeSpace" presStyleCnt="0"/>
      <dgm:spPr/>
      <dgm:t>
        <a:bodyPr/>
        <a:lstStyle/>
        <a:p>
          <a:endParaRPr lang="zh-CN" altLang="en-US"/>
        </a:p>
      </dgm:t>
    </dgm:pt>
    <dgm:pt modelId="{F776FF77-BBFD-429A-B555-3A759A0377CC}" type="pres">
      <dgm:prSet presAssocID="{B05E394A-9B94-4D12-AA2A-4A782672DD2C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FD6272-D2A7-4E89-A851-BBB271397840}" type="pres">
      <dgm:prSet presAssocID="{7A5B6132-DA9E-4D4C-92AC-FEA7555A6732}" presName="spaceBetweenRectangles" presStyleCnt="0"/>
      <dgm:spPr/>
    </dgm:pt>
    <dgm:pt modelId="{084A0067-9D6B-4953-B84F-F7A8736865D9}" type="pres">
      <dgm:prSet presAssocID="{22CB423F-AD9E-406A-82C5-81C98F15BF6A}" presName="parentLin" presStyleCnt="0"/>
      <dgm:spPr/>
    </dgm:pt>
    <dgm:pt modelId="{2BE23A56-C614-4770-9224-88A33C2ED267}" type="pres">
      <dgm:prSet presAssocID="{22CB423F-AD9E-406A-82C5-81C98F15BF6A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DE2B855F-BE83-470A-9D92-5910A0CC4F79}" type="pres">
      <dgm:prSet presAssocID="{22CB423F-AD9E-406A-82C5-81C98F15BF6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B86A1E-9F4C-473B-9258-A6404082EAF4}" type="pres">
      <dgm:prSet presAssocID="{22CB423F-AD9E-406A-82C5-81C98F15BF6A}" presName="negativeSpace" presStyleCnt="0"/>
      <dgm:spPr/>
    </dgm:pt>
    <dgm:pt modelId="{7FF0D34E-E6E3-4443-BE31-C432652D2596}" type="pres">
      <dgm:prSet presAssocID="{22CB423F-AD9E-406A-82C5-81C98F15BF6A}" presName="childText" presStyleLbl="conFgAcc1" presStyleIdx="4" presStyleCnt="6">
        <dgm:presLayoutVars>
          <dgm:bulletEnabled val="1"/>
        </dgm:presLayoutVars>
      </dgm:prSet>
      <dgm:spPr/>
    </dgm:pt>
    <dgm:pt modelId="{FBB3230D-5B9D-4BE6-BF02-3FD02DCC216D}" type="pres">
      <dgm:prSet presAssocID="{D870E7B9-569C-4655-ADE7-EE44A5774CF0}" presName="spaceBetweenRectangles" presStyleCnt="0"/>
      <dgm:spPr/>
    </dgm:pt>
    <dgm:pt modelId="{565EC324-C1EF-48E5-B199-9604FD5387E2}" type="pres">
      <dgm:prSet presAssocID="{BD9756F1-FB2C-4E8E-9C23-FE315DB7E286}" presName="parentLin" presStyleCnt="0"/>
      <dgm:spPr/>
    </dgm:pt>
    <dgm:pt modelId="{1F62108B-ECEA-46EB-8DB5-A0A30C1E86C9}" type="pres">
      <dgm:prSet presAssocID="{BD9756F1-FB2C-4E8E-9C23-FE315DB7E286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F180D445-32BA-4176-A391-5FB71A4802E5}" type="pres">
      <dgm:prSet presAssocID="{BD9756F1-FB2C-4E8E-9C23-FE315DB7E286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616BF-B098-4934-99F1-3D3B859FDF00}" type="pres">
      <dgm:prSet presAssocID="{BD9756F1-FB2C-4E8E-9C23-FE315DB7E286}" presName="negativeSpace" presStyleCnt="0"/>
      <dgm:spPr/>
    </dgm:pt>
    <dgm:pt modelId="{A0836B83-8934-4FCE-ADB2-EF0DD2EE847E}" type="pres">
      <dgm:prSet presAssocID="{BD9756F1-FB2C-4E8E-9C23-FE315DB7E28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01B59F2-3FE4-4197-A66C-AECC795A919B}" srcId="{0274B17C-A8D6-4EC1-9F74-DEF1B852E50E}" destId="{22CB423F-AD9E-406A-82C5-81C98F15BF6A}" srcOrd="4" destOrd="0" parTransId="{50DFA24B-D7FB-4C87-B836-CD38A216EA09}" sibTransId="{D870E7B9-569C-4655-ADE7-EE44A5774CF0}"/>
    <dgm:cxn modelId="{4C027B19-587F-4F73-88CD-95EE991706B1}" type="presOf" srcId="{22CB423F-AD9E-406A-82C5-81C98F15BF6A}" destId="{DE2B855F-BE83-470A-9D92-5910A0CC4F79}" srcOrd="1" destOrd="0" presId="urn:microsoft.com/office/officeart/2005/8/layout/list1"/>
    <dgm:cxn modelId="{910A7DF5-E214-4793-B0E5-4BDA9128D21F}" srcId="{0274B17C-A8D6-4EC1-9F74-DEF1B852E50E}" destId="{240C59D7-2CE4-462A-9515-C237DA44CA8D}" srcOrd="2" destOrd="0" parTransId="{CD49C4B8-92C8-418B-931E-B71E1BE6881B}" sibTransId="{947B3124-FA3E-44E6-A51D-10587B3FB02E}"/>
    <dgm:cxn modelId="{459F1A9E-678D-4C87-8B99-9433F80D56F9}" type="presOf" srcId="{22CB423F-AD9E-406A-82C5-81C98F15BF6A}" destId="{2BE23A56-C614-4770-9224-88A33C2ED267}" srcOrd="0" destOrd="0" presId="urn:microsoft.com/office/officeart/2005/8/layout/list1"/>
    <dgm:cxn modelId="{8C8D3E0E-FA34-4B85-837E-CC4264B77E3F}" srcId="{0274B17C-A8D6-4EC1-9F74-DEF1B852E50E}" destId="{BD9756F1-FB2C-4E8E-9C23-FE315DB7E286}" srcOrd="5" destOrd="0" parTransId="{25AC835F-4E65-4DA6-932F-3D52808346DC}" sibTransId="{FF671C8E-BD00-4D34-AD4A-5D86AC5B729A}"/>
    <dgm:cxn modelId="{E3A0501F-13EA-4124-8EBB-39C96A416EA0}" type="presOf" srcId="{240C59D7-2CE4-462A-9515-C237DA44CA8D}" destId="{120FC45C-3BD5-48EA-A639-E7D5A20ED3FD}" srcOrd="1" destOrd="0" presId="urn:microsoft.com/office/officeart/2005/8/layout/list1"/>
    <dgm:cxn modelId="{248484EF-4C31-4D1D-A510-1B27C8B245A4}" type="presOf" srcId="{240C59D7-2CE4-462A-9515-C237DA44CA8D}" destId="{1C3B8E56-CDD6-48F6-8138-C0343817464C}" srcOrd="0" destOrd="0" presId="urn:microsoft.com/office/officeart/2005/8/layout/list1"/>
    <dgm:cxn modelId="{AEF98EBC-8932-47EC-8171-1F4CFAD95E5E}" type="presOf" srcId="{0D916324-155A-416C-938E-0577D8483687}" destId="{DAAF6963-E65C-47D1-9946-15C9FF58088A}" srcOrd="0" destOrd="0" presId="urn:microsoft.com/office/officeart/2005/8/layout/list1"/>
    <dgm:cxn modelId="{325C4584-D11D-4454-82A6-39B337458648}" type="presOf" srcId="{0274B17C-A8D6-4EC1-9F74-DEF1B852E50E}" destId="{290ADAC8-17E0-4F11-BE79-899CD4DD5E12}" srcOrd="0" destOrd="0" presId="urn:microsoft.com/office/officeart/2005/8/layout/list1"/>
    <dgm:cxn modelId="{0330447A-381F-4E94-9F41-80B100C89CA3}" type="presOf" srcId="{B05E394A-9B94-4D12-AA2A-4A782672DD2C}" destId="{0846F4B8-B208-428D-B0F2-ECF3D2F850BA}" srcOrd="0" destOrd="0" presId="urn:microsoft.com/office/officeart/2005/8/layout/list1"/>
    <dgm:cxn modelId="{A68828CF-CB9C-4AFD-A51F-D8066E19251C}" type="presOf" srcId="{5D72DEBB-C4EE-4A4C-998A-DBACC02F0CFB}" destId="{20A6C866-FD85-4400-83D4-E3B919A34B51}" srcOrd="0" destOrd="0" presId="urn:microsoft.com/office/officeart/2005/8/layout/list1"/>
    <dgm:cxn modelId="{7C9F7A2B-8E83-4568-B521-78607E309ABB}" type="presOf" srcId="{0D916324-155A-416C-938E-0577D8483687}" destId="{AC4AC34F-010F-4B17-BD33-4CFEA89B14D2}" srcOrd="1" destOrd="0" presId="urn:microsoft.com/office/officeart/2005/8/layout/list1"/>
    <dgm:cxn modelId="{DAD30B86-5D82-4561-9BF4-8FBCCDDA715C}" srcId="{0274B17C-A8D6-4EC1-9F74-DEF1B852E50E}" destId="{B05E394A-9B94-4D12-AA2A-4A782672DD2C}" srcOrd="3" destOrd="0" parTransId="{A56B56F5-D1A3-4E94-9B1D-AFE1904D8299}" sibTransId="{7A5B6132-DA9E-4D4C-92AC-FEA7555A6732}"/>
    <dgm:cxn modelId="{2CA81273-053F-4459-B06C-EA5F0944CB51}" type="presOf" srcId="{BD9756F1-FB2C-4E8E-9C23-FE315DB7E286}" destId="{1F62108B-ECEA-46EB-8DB5-A0A30C1E86C9}" srcOrd="0" destOrd="0" presId="urn:microsoft.com/office/officeart/2005/8/layout/list1"/>
    <dgm:cxn modelId="{F3FB348C-34AD-4B26-A9DE-1367E1604739}" type="presOf" srcId="{BD9756F1-FB2C-4E8E-9C23-FE315DB7E286}" destId="{F180D445-32BA-4176-A391-5FB71A4802E5}" srcOrd="1" destOrd="0" presId="urn:microsoft.com/office/officeart/2005/8/layout/list1"/>
    <dgm:cxn modelId="{ED3ED375-F0E1-453A-821C-C5B49684AE25}" type="presOf" srcId="{B05E394A-9B94-4D12-AA2A-4A782672DD2C}" destId="{8D3EE3B5-4895-4D5C-BF7C-9C953348E53B}" srcOrd="1" destOrd="0" presId="urn:microsoft.com/office/officeart/2005/8/layout/list1"/>
    <dgm:cxn modelId="{1A220DA0-ED41-4929-AA2B-745CE0C8832B}" srcId="{0274B17C-A8D6-4EC1-9F74-DEF1B852E50E}" destId="{5D72DEBB-C4EE-4A4C-998A-DBACC02F0CFB}" srcOrd="1" destOrd="0" parTransId="{17E68D72-00DC-4896-AF97-6202D147E269}" sibTransId="{2E39222F-7B7B-4ED2-827E-1328DFCF5572}"/>
    <dgm:cxn modelId="{29E6D606-CF0E-4764-A051-23DAE912F13D}" srcId="{0274B17C-A8D6-4EC1-9F74-DEF1B852E50E}" destId="{0D916324-155A-416C-938E-0577D8483687}" srcOrd="0" destOrd="0" parTransId="{C9FB2DCC-F223-49D7-8639-D9EFA8EA51C2}" sibTransId="{0FD71FF6-9D7B-4209-A140-595DF160B1D3}"/>
    <dgm:cxn modelId="{56482DF2-4D3A-4573-9238-2C14AAF71A2D}" type="presOf" srcId="{5D72DEBB-C4EE-4A4C-998A-DBACC02F0CFB}" destId="{833C47F7-914D-4919-99FE-C55F44DD4350}" srcOrd="1" destOrd="0" presId="urn:microsoft.com/office/officeart/2005/8/layout/list1"/>
    <dgm:cxn modelId="{3455500B-4D86-4521-A78E-BD094AB19436}" type="presParOf" srcId="{290ADAC8-17E0-4F11-BE79-899CD4DD5E12}" destId="{7D037558-1041-410C-BB00-56A53B46B633}" srcOrd="0" destOrd="0" presId="urn:microsoft.com/office/officeart/2005/8/layout/list1"/>
    <dgm:cxn modelId="{706AD71A-8BC4-4CFB-8515-6C297C2C3F69}" type="presParOf" srcId="{7D037558-1041-410C-BB00-56A53B46B633}" destId="{DAAF6963-E65C-47D1-9946-15C9FF58088A}" srcOrd="0" destOrd="0" presId="urn:microsoft.com/office/officeart/2005/8/layout/list1"/>
    <dgm:cxn modelId="{256E87BB-6CD3-4CCB-9F65-5DF5513C3A2B}" type="presParOf" srcId="{7D037558-1041-410C-BB00-56A53B46B633}" destId="{AC4AC34F-010F-4B17-BD33-4CFEA89B14D2}" srcOrd="1" destOrd="0" presId="urn:microsoft.com/office/officeart/2005/8/layout/list1"/>
    <dgm:cxn modelId="{F9B10E13-62EB-4753-9E2E-9A2765942477}" type="presParOf" srcId="{290ADAC8-17E0-4F11-BE79-899CD4DD5E12}" destId="{42051C9F-E171-4D08-ABA7-B3DCED05B5BB}" srcOrd="1" destOrd="0" presId="urn:microsoft.com/office/officeart/2005/8/layout/list1"/>
    <dgm:cxn modelId="{6EBE8C0D-6225-4DEC-8F94-055E22C5E45D}" type="presParOf" srcId="{290ADAC8-17E0-4F11-BE79-899CD4DD5E12}" destId="{5514F667-B578-4B34-8BA2-7019B8340873}" srcOrd="2" destOrd="0" presId="urn:microsoft.com/office/officeart/2005/8/layout/list1"/>
    <dgm:cxn modelId="{88743C12-CFAD-4D8D-A6E6-02E853691F68}" type="presParOf" srcId="{290ADAC8-17E0-4F11-BE79-899CD4DD5E12}" destId="{BF6E4AC2-A8AB-46D0-B337-7C6D62678552}" srcOrd="3" destOrd="0" presId="urn:microsoft.com/office/officeart/2005/8/layout/list1"/>
    <dgm:cxn modelId="{23527247-A103-4103-BF57-D58669FAE2BF}" type="presParOf" srcId="{290ADAC8-17E0-4F11-BE79-899CD4DD5E12}" destId="{45EF6FC4-75DC-49E3-BD05-7B7E6300CE25}" srcOrd="4" destOrd="0" presId="urn:microsoft.com/office/officeart/2005/8/layout/list1"/>
    <dgm:cxn modelId="{969964A7-551D-45DF-9BB5-5BCD3B8043BD}" type="presParOf" srcId="{45EF6FC4-75DC-49E3-BD05-7B7E6300CE25}" destId="{20A6C866-FD85-4400-83D4-E3B919A34B51}" srcOrd="0" destOrd="0" presId="urn:microsoft.com/office/officeart/2005/8/layout/list1"/>
    <dgm:cxn modelId="{B5E67C68-714A-4146-AC1A-85DE1C9D27C2}" type="presParOf" srcId="{45EF6FC4-75DC-49E3-BD05-7B7E6300CE25}" destId="{833C47F7-914D-4919-99FE-C55F44DD4350}" srcOrd="1" destOrd="0" presId="urn:microsoft.com/office/officeart/2005/8/layout/list1"/>
    <dgm:cxn modelId="{55AD5506-EC8F-4AC0-B4AB-65EE1ADB2C96}" type="presParOf" srcId="{290ADAC8-17E0-4F11-BE79-899CD4DD5E12}" destId="{1CA09CCC-EF99-4340-B4E1-5E5C5D8074D6}" srcOrd="5" destOrd="0" presId="urn:microsoft.com/office/officeart/2005/8/layout/list1"/>
    <dgm:cxn modelId="{629232D4-D779-4E21-BF8B-BFEA4581534F}" type="presParOf" srcId="{290ADAC8-17E0-4F11-BE79-899CD4DD5E12}" destId="{5EFADA3F-DBD8-47B3-87A4-F7C4DF43CC18}" srcOrd="6" destOrd="0" presId="urn:microsoft.com/office/officeart/2005/8/layout/list1"/>
    <dgm:cxn modelId="{A6AED330-1C10-456B-9ED6-ABF55004D7EE}" type="presParOf" srcId="{290ADAC8-17E0-4F11-BE79-899CD4DD5E12}" destId="{D5BCB613-75FD-4DEE-8DA5-6CE19F632FB4}" srcOrd="7" destOrd="0" presId="urn:microsoft.com/office/officeart/2005/8/layout/list1"/>
    <dgm:cxn modelId="{F325ECB1-3B03-4AA2-B694-CFA0CA730713}" type="presParOf" srcId="{290ADAC8-17E0-4F11-BE79-899CD4DD5E12}" destId="{AD00622C-704A-40DB-AA9A-CF6B66B9CB56}" srcOrd="8" destOrd="0" presId="urn:microsoft.com/office/officeart/2005/8/layout/list1"/>
    <dgm:cxn modelId="{B7E92C01-1C5E-4EAA-A34F-5D351AF5CC4C}" type="presParOf" srcId="{AD00622C-704A-40DB-AA9A-CF6B66B9CB56}" destId="{1C3B8E56-CDD6-48F6-8138-C0343817464C}" srcOrd="0" destOrd="0" presId="urn:microsoft.com/office/officeart/2005/8/layout/list1"/>
    <dgm:cxn modelId="{1FB5228A-80DD-478B-B9F5-91BB4A5D42C1}" type="presParOf" srcId="{AD00622C-704A-40DB-AA9A-CF6B66B9CB56}" destId="{120FC45C-3BD5-48EA-A639-E7D5A20ED3FD}" srcOrd="1" destOrd="0" presId="urn:microsoft.com/office/officeart/2005/8/layout/list1"/>
    <dgm:cxn modelId="{5BB43E96-72ED-46A2-A491-F79A0A405FC8}" type="presParOf" srcId="{290ADAC8-17E0-4F11-BE79-899CD4DD5E12}" destId="{197A93D8-BD3E-486E-ABDB-8DA346AD7C11}" srcOrd="9" destOrd="0" presId="urn:microsoft.com/office/officeart/2005/8/layout/list1"/>
    <dgm:cxn modelId="{82E84BCC-8CB5-44AF-8B1F-72EAF61B0859}" type="presParOf" srcId="{290ADAC8-17E0-4F11-BE79-899CD4DD5E12}" destId="{58D67328-282B-4E2B-B4DB-8AD412BAFFBC}" srcOrd="10" destOrd="0" presId="urn:microsoft.com/office/officeart/2005/8/layout/list1"/>
    <dgm:cxn modelId="{BC6019F3-4147-4BB7-8285-EF536769B6BA}" type="presParOf" srcId="{290ADAC8-17E0-4F11-BE79-899CD4DD5E12}" destId="{C761DE94-27E5-4F75-9E5A-A7E6DD8791DF}" srcOrd="11" destOrd="0" presId="urn:microsoft.com/office/officeart/2005/8/layout/list1"/>
    <dgm:cxn modelId="{483F83C0-4748-4F96-9DB9-6ACDA6D332FD}" type="presParOf" srcId="{290ADAC8-17E0-4F11-BE79-899CD4DD5E12}" destId="{B38C66CE-824B-42F9-A9FE-390D8396D086}" srcOrd="12" destOrd="0" presId="urn:microsoft.com/office/officeart/2005/8/layout/list1"/>
    <dgm:cxn modelId="{1B93DF9C-89A1-4975-9CB8-7F1A76A7AB37}" type="presParOf" srcId="{B38C66CE-824B-42F9-A9FE-390D8396D086}" destId="{0846F4B8-B208-428D-B0F2-ECF3D2F850BA}" srcOrd="0" destOrd="0" presId="urn:microsoft.com/office/officeart/2005/8/layout/list1"/>
    <dgm:cxn modelId="{B1899F03-DA1D-445D-A1FB-95CDAA0E1D06}" type="presParOf" srcId="{B38C66CE-824B-42F9-A9FE-390D8396D086}" destId="{8D3EE3B5-4895-4D5C-BF7C-9C953348E53B}" srcOrd="1" destOrd="0" presId="urn:microsoft.com/office/officeart/2005/8/layout/list1"/>
    <dgm:cxn modelId="{E869B7F3-968C-4FF2-88C2-5863D058A9FB}" type="presParOf" srcId="{290ADAC8-17E0-4F11-BE79-899CD4DD5E12}" destId="{F262F509-6396-4BFC-87D5-70BB0970B22E}" srcOrd="13" destOrd="0" presId="urn:microsoft.com/office/officeart/2005/8/layout/list1"/>
    <dgm:cxn modelId="{6CD1C0EC-03D0-463F-9014-E52C318DBE0E}" type="presParOf" srcId="{290ADAC8-17E0-4F11-BE79-899CD4DD5E12}" destId="{F776FF77-BBFD-429A-B555-3A759A0377CC}" srcOrd="14" destOrd="0" presId="urn:microsoft.com/office/officeart/2005/8/layout/list1"/>
    <dgm:cxn modelId="{03BAF14C-3BD9-4E46-A465-D79CA72DDC41}" type="presParOf" srcId="{290ADAC8-17E0-4F11-BE79-899CD4DD5E12}" destId="{73FD6272-D2A7-4E89-A851-BBB271397840}" srcOrd="15" destOrd="0" presId="urn:microsoft.com/office/officeart/2005/8/layout/list1"/>
    <dgm:cxn modelId="{FA4C31F7-782A-4C76-B986-386DA56D4F0B}" type="presParOf" srcId="{290ADAC8-17E0-4F11-BE79-899CD4DD5E12}" destId="{084A0067-9D6B-4953-B84F-F7A8736865D9}" srcOrd="16" destOrd="0" presId="urn:microsoft.com/office/officeart/2005/8/layout/list1"/>
    <dgm:cxn modelId="{C624810D-8515-4458-9EEC-EF1E561CDB3A}" type="presParOf" srcId="{084A0067-9D6B-4953-B84F-F7A8736865D9}" destId="{2BE23A56-C614-4770-9224-88A33C2ED267}" srcOrd="0" destOrd="0" presId="urn:microsoft.com/office/officeart/2005/8/layout/list1"/>
    <dgm:cxn modelId="{9331016A-2DF0-4FB4-9DBD-916F8D4F9118}" type="presParOf" srcId="{084A0067-9D6B-4953-B84F-F7A8736865D9}" destId="{DE2B855F-BE83-470A-9D92-5910A0CC4F79}" srcOrd="1" destOrd="0" presId="urn:microsoft.com/office/officeart/2005/8/layout/list1"/>
    <dgm:cxn modelId="{EB12A08B-2A83-4B04-A541-719A3EA0E475}" type="presParOf" srcId="{290ADAC8-17E0-4F11-BE79-899CD4DD5E12}" destId="{72B86A1E-9F4C-473B-9258-A6404082EAF4}" srcOrd="17" destOrd="0" presId="urn:microsoft.com/office/officeart/2005/8/layout/list1"/>
    <dgm:cxn modelId="{7B08E7E1-A70C-4CFD-9CA7-ED31D6A0F234}" type="presParOf" srcId="{290ADAC8-17E0-4F11-BE79-899CD4DD5E12}" destId="{7FF0D34E-E6E3-4443-BE31-C432652D2596}" srcOrd="18" destOrd="0" presId="urn:microsoft.com/office/officeart/2005/8/layout/list1"/>
    <dgm:cxn modelId="{5F65F3BC-F6D5-471D-BD53-1392E4F5857D}" type="presParOf" srcId="{290ADAC8-17E0-4F11-BE79-899CD4DD5E12}" destId="{FBB3230D-5B9D-4BE6-BF02-3FD02DCC216D}" srcOrd="19" destOrd="0" presId="urn:microsoft.com/office/officeart/2005/8/layout/list1"/>
    <dgm:cxn modelId="{3832B203-4871-4AA0-ABD0-095FA472E0C7}" type="presParOf" srcId="{290ADAC8-17E0-4F11-BE79-899CD4DD5E12}" destId="{565EC324-C1EF-48E5-B199-9604FD5387E2}" srcOrd="20" destOrd="0" presId="urn:microsoft.com/office/officeart/2005/8/layout/list1"/>
    <dgm:cxn modelId="{9D7ED399-0A0D-49FA-BE03-283901474224}" type="presParOf" srcId="{565EC324-C1EF-48E5-B199-9604FD5387E2}" destId="{1F62108B-ECEA-46EB-8DB5-A0A30C1E86C9}" srcOrd="0" destOrd="0" presId="urn:microsoft.com/office/officeart/2005/8/layout/list1"/>
    <dgm:cxn modelId="{E62819C4-F53D-40EB-A73C-BA804715C3C9}" type="presParOf" srcId="{565EC324-C1EF-48E5-B199-9604FD5387E2}" destId="{F180D445-32BA-4176-A391-5FB71A4802E5}" srcOrd="1" destOrd="0" presId="urn:microsoft.com/office/officeart/2005/8/layout/list1"/>
    <dgm:cxn modelId="{B69B0A48-A61B-4141-9F13-F9E2B29637FE}" type="presParOf" srcId="{290ADAC8-17E0-4F11-BE79-899CD4DD5E12}" destId="{F35616BF-B098-4934-99F1-3D3B859FDF00}" srcOrd="21" destOrd="0" presId="urn:microsoft.com/office/officeart/2005/8/layout/list1"/>
    <dgm:cxn modelId="{2587BF29-EBE3-478C-AE5C-CE74F6D30F88}" type="presParOf" srcId="{290ADAC8-17E0-4F11-BE79-899CD4DD5E12}" destId="{A0836B83-8934-4FCE-ADB2-EF0DD2EE847E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4F667-B578-4B34-8BA2-7019B8340873}">
      <dsp:nvSpPr>
        <dsp:cNvPr id="0" name=""/>
        <dsp:cNvSpPr/>
      </dsp:nvSpPr>
      <dsp:spPr>
        <a:xfrm>
          <a:off x="0" y="259817"/>
          <a:ext cx="6092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AC34F-010F-4B17-BD33-4CFEA89B14D2}">
      <dsp:nvSpPr>
        <dsp:cNvPr id="0" name=""/>
        <dsp:cNvSpPr/>
      </dsp:nvSpPr>
      <dsp:spPr>
        <a:xfrm>
          <a:off x="304637" y="38417"/>
          <a:ext cx="4264925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04" tIns="0" rIns="16120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2.1 </a:t>
          </a:r>
          <a:r>
            <a:rPr lang="zh-CN" altLang="en-US" sz="1500" b="1" kern="1200" dirty="0" smtClean="0"/>
            <a:t>标识符和关键字</a:t>
          </a:r>
          <a:endParaRPr lang="zh-CN" altLang="en-US" sz="1500" kern="1200" dirty="0"/>
        </a:p>
      </dsp:txBody>
      <dsp:txXfrm>
        <a:off x="326253" y="60033"/>
        <a:ext cx="4221693" cy="399568"/>
      </dsp:txXfrm>
    </dsp:sp>
    <dsp:sp modelId="{5EFADA3F-DBD8-47B3-87A4-F7C4DF43CC18}">
      <dsp:nvSpPr>
        <dsp:cNvPr id="0" name=""/>
        <dsp:cNvSpPr/>
      </dsp:nvSpPr>
      <dsp:spPr>
        <a:xfrm>
          <a:off x="0" y="940218"/>
          <a:ext cx="6092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071351"/>
              <a:satOff val="-11628"/>
              <a:lumOff val="-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C47F7-914D-4919-99FE-C55F44DD4350}">
      <dsp:nvSpPr>
        <dsp:cNvPr id="0" name=""/>
        <dsp:cNvSpPr/>
      </dsp:nvSpPr>
      <dsp:spPr>
        <a:xfrm>
          <a:off x="304637" y="718818"/>
          <a:ext cx="4264925" cy="442800"/>
        </a:xfrm>
        <a:prstGeom prst="roundRect">
          <a:avLst/>
        </a:prstGeom>
        <a:gradFill rotWithShape="0">
          <a:gsLst>
            <a:gs pos="0">
              <a:schemeClr val="accent2">
                <a:hueOff val="-1071351"/>
                <a:satOff val="-11628"/>
                <a:lumOff val="-980"/>
                <a:alphaOff val="0"/>
                <a:shade val="51000"/>
                <a:satMod val="130000"/>
              </a:schemeClr>
            </a:gs>
            <a:gs pos="80000">
              <a:schemeClr val="accent2">
                <a:hueOff val="-1071351"/>
                <a:satOff val="-11628"/>
                <a:lumOff val="-980"/>
                <a:alphaOff val="0"/>
                <a:shade val="93000"/>
                <a:satMod val="130000"/>
              </a:schemeClr>
            </a:gs>
            <a:gs pos="100000">
              <a:schemeClr val="accent2">
                <a:hueOff val="-1071351"/>
                <a:satOff val="-11628"/>
                <a:lumOff val="-9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04" tIns="0" rIns="16120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2.2 </a:t>
          </a:r>
          <a:r>
            <a:rPr lang="zh-CN" altLang="en-US" sz="1500" b="1" kern="1200" dirty="0" smtClean="0"/>
            <a:t>常量和变量</a:t>
          </a:r>
          <a:endParaRPr lang="zh-CN" altLang="en-US" sz="1500" kern="1200" dirty="0"/>
        </a:p>
      </dsp:txBody>
      <dsp:txXfrm>
        <a:off x="326253" y="740434"/>
        <a:ext cx="4221693" cy="399568"/>
      </dsp:txXfrm>
    </dsp:sp>
    <dsp:sp modelId="{58D67328-282B-4E2B-B4DB-8AD412BAFFBC}">
      <dsp:nvSpPr>
        <dsp:cNvPr id="0" name=""/>
        <dsp:cNvSpPr/>
      </dsp:nvSpPr>
      <dsp:spPr>
        <a:xfrm>
          <a:off x="0" y="1620618"/>
          <a:ext cx="6092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2142701"/>
              <a:satOff val="-23256"/>
              <a:lumOff val="-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FC45C-3BD5-48EA-A639-E7D5A20ED3FD}">
      <dsp:nvSpPr>
        <dsp:cNvPr id="0" name=""/>
        <dsp:cNvSpPr/>
      </dsp:nvSpPr>
      <dsp:spPr>
        <a:xfrm>
          <a:off x="304637" y="1399218"/>
          <a:ext cx="4264925" cy="442800"/>
        </a:xfrm>
        <a:prstGeom prst="roundRect">
          <a:avLst/>
        </a:prstGeom>
        <a:gradFill rotWithShape="0">
          <a:gsLst>
            <a:gs pos="0">
              <a:schemeClr val="accent2">
                <a:hueOff val="-2142701"/>
                <a:satOff val="-23256"/>
                <a:lumOff val="-1960"/>
                <a:alphaOff val="0"/>
                <a:shade val="51000"/>
                <a:satMod val="130000"/>
              </a:schemeClr>
            </a:gs>
            <a:gs pos="80000">
              <a:schemeClr val="accent2">
                <a:hueOff val="-2142701"/>
                <a:satOff val="-23256"/>
                <a:lumOff val="-1960"/>
                <a:alphaOff val="0"/>
                <a:shade val="93000"/>
                <a:satMod val="130000"/>
              </a:schemeClr>
            </a:gs>
            <a:gs pos="100000">
              <a:schemeClr val="accent2">
                <a:hueOff val="-2142701"/>
                <a:satOff val="-23256"/>
                <a:lumOff val="-196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04" tIns="0" rIns="16120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2.3 </a:t>
          </a:r>
          <a:r>
            <a:rPr lang="zh-CN" altLang="en-US" sz="1500" b="1" kern="1200" dirty="0" smtClean="0"/>
            <a:t>基本数据类型</a:t>
          </a:r>
          <a:endParaRPr lang="zh-CN" altLang="en-US" sz="1500" kern="1200" dirty="0"/>
        </a:p>
      </dsp:txBody>
      <dsp:txXfrm>
        <a:off x="326253" y="1420834"/>
        <a:ext cx="4221693" cy="399568"/>
      </dsp:txXfrm>
    </dsp:sp>
    <dsp:sp modelId="{F776FF77-BBFD-429A-B555-3A759A0377CC}">
      <dsp:nvSpPr>
        <dsp:cNvPr id="0" name=""/>
        <dsp:cNvSpPr/>
      </dsp:nvSpPr>
      <dsp:spPr>
        <a:xfrm>
          <a:off x="0" y="2301018"/>
          <a:ext cx="6092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214052"/>
              <a:satOff val="-34884"/>
              <a:lumOff val="-2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EE3B5-4895-4D5C-BF7C-9C953348E53B}">
      <dsp:nvSpPr>
        <dsp:cNvPr id="0" name=""/>
        <dsp:cNvSpPr/>
      </dsp:nvSpPr>
      <dsp:spPr>
        <a:xfrm>
          <a:off x="304637" y="2079618"/>
          <a:ext cx="4264925" cy="442800"/>
        </a:xfrm>
        <a:prstGeom prst="roundRect">
          <a:avLst/>
        </a:prstGeom>
        <a:gradFill rotWithShape="0">
          <a:gsLst>
            <a:gs pos="0">
              <a:schemeClr val="accent2">
                <a:hueOff val="-3214052"/>
                <a:satOff val="-34884"/>
                <a:lumOff val="-2941"/>
                <a:alphaOff val="0"/>
                <a:shade val="51000"/>
                <a:satMod val="130000"/>
              </a:schemeClr>
            </a:gs>
            <a:gs pos="80000">
              <a:schemeClr val="accent2">
                <a:hueOff val="-3214052"/>
                <a:satOff val="-34884"/>
                <a:lumOff val="-2941"/>
                <a:alphaOff val="0"/>
                <a:shade val="93000"/>
                <a:satMod val="130000"/>
              </a:schemeClr>
            </a:gs>
            <a:gs pos="100000">
              <a:schemeClr val="accent2">
                <a:hueOff val="-3214052"/>
                <a:satOff val="-34884"/>
                <a:lumOff val="-29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04" tIns="0" rIns="16120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2.4 </a:t>
          </a:r>
          <a:r>
            <a:rPr lang="zh-CN" altLang="en-US" sz="1500" b="1" kern="1200" dirty="0" smtClean="0"/>
            <a:t>运算符</a:t>
          </a:r>
          <a:endParaRPr lang="zh-CN" altLang="en-US" sz="1500" kern="1200" dirty="0"/>
        </a:p>
      </dsp:txBody>
      <dsp:txXfrm>
        <a:off x="326253" y="2101234"/>
        <a:ext cx="4221693" cy="399568"/>
      </dsp:txXfrm>
    </dsp:sp>
    <dsp:sp modelId="{7FF0D34E-E6E3-4443-BE31-C432652D2596}">
      <dsp:nvSpPr>
        <dsp:cNvPr id="0" name=""/>
        <dsp:cNvSpPr/>
      </dsp:nvSpPr>
      <dsp:spPr>
        <a:xfrm>
          <a:off x="0" y="2981418"/>
          <a:ext cx="6092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285402"/>
              <a:satOff val="-46512"/>
              <a:lumOff val="-39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B855F-BE83-470A-9D92-5910A0CC4F79}">
      <dsp:nvSpPr>
        <dsp:cNvPr id="0" name=""/>
        <dsp:cNvSpPr/>
      </dsp:nvSpPr>
      <dsp:spPr>
        <a:xfrm>
          <a:off x="304637" y="2760018"/>
          <a:ext cx="4264925" cy="442800"/>
        </a:xfrm>
        <a:prstGeom prst="roundRect">
          <a:avLst/>
        </a:prstGeom>
        <a:gradFill rotWithShape="0">
          <a:gsLst>
            <a:gs pos="0">
              <a:schemeClr val="accent2">
                <a:hueOff val="-4285402"/>
                <a:satOff val="-46512"/>
                <a:lumOff val="-3921"/>
                <a:alphaOff val="0"/>
                <a:shade val="51000"/>
                <a:satMod val="130000"/>
              </a:schemeClr>
            </a:gs>
            <a:gs pos="80000">
              <a:schemeClr val="accent2">
                <a:hueOff val="-4285402"/>
                <a:satOff val="-46512"/>
                <a:lumOff val="-3921"/>
                <a:alphaOff val="0"/>
                <a:shade val="93000"/>
                <a:satMod val="130000"/>
              </a:schemeClr>
            </a:gs>
            <a:gs pos="100000">
              <a:schemeClr val="accent2">
                <a:hueOff val="-4285402"/>
                <a:satOff val="-46512"/>
                <a:lumOff val="-392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04" tIns="0" rIns="16120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2.5 </a:t>
          </a:r>
          <a:r>
            <a:rPr lang="zh-CN" altLang="en-US" sz="1500" b="1" kern="1200" dirty="0" smtClean="0"/>
            <a:t>表达式</a:t>
          </a:r>
          <a:endParaRPr lang="zh-CN" altLang="en-US" sz="1500" kern="1200" dirty="0"/>
        </a:p>
      </dsp:txBody>
      <dsp:txXfrm>
        <a:off x="326253" y="2781634"/>
        <a:ext cx="4221693" cy="399568"/>
      </dsp:txXfrm>
    </dsp:sp>
    <dsp:sp modelId="{A0836B83-8934-4FCE-ADB2-EF0DD2EE847E}">
      <dsp:nvSpPr>
        <dsp:cNvPr id="0" name=""/>
        <dsp:cNvSpPr/>
      </dsp:nvSpPr>
      <dsp:spPr>
        <a:xfrm>
          <a:off x="0" y="3661818"/>
          <a:ext cx="60927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5356753"/>
              <a:satOff val="-58140"/>
              <a:lumOff val="-49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0D445-32BA-4176-A391-5FB71A4802E5}">
      <dsp:nvSpPr>
        <dsp:cNvPr id="0" name=""/>
        <dsp:cNvSpPr/>
      </dsp:nvSpPr>
      <dsp:spPr>
        <a:xfrm>
          <a:off x="304637" y="3440418"/>
          <a:ext cx="4264925" cy="442800"/>
        </a:xfrm>
        <a:prstGeom prst="roundRect">
          <a:avLst/>
        </a:prstGeom>
        <a:gradFill rotWithShape="0">
          <a:gsLst>
            <a:gs pos="0">
              <a:schemeClr val="accent2">
                <a:hueOff val="-5356753"/>
                <a:satOff val="-58140"/>
                <a:lumOff val="-4901"/>
                <a:alphaOff val="0"/>
                <a:shade val="51000"/>
                <a:satMod val="130000"/>
              </a:schemeClr>
            </a:gs>
            <a:gs pos="80000">
              <a:schemeClr val="accent2">
                <a:hueOff val="-5356753"/>
                <a:satOff val="-58140"/>
                <a:lumOff val="-4901"/>
                <a:alphaOff val="0"/>
                <a:shade val="93000"/>
                <a:satMod val="130000"/>
              </a:schemeClr>
            </a:gs>
            <a:gs pos="100000">
              <a:schemeClr val="accent2">
                <a:hueOff val="-5356753"/>
                <a:satOff val="-58140"/>
                <a:lumOff val="-49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04" tIns="0" rIns="16120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2.6  </a:t>
          </a:r>
          <a:r>
            <a:rPr lang="zh-CN" altLang="en-US" sz="1500" b="1" kern="1200" dirty="0" smtClean="0"/>
            <a:t>程序控制语句</a:t>
          </a:r>
          <a:endParaRPr lang="zh-CN" altLang="en-US" sz="1500" kern="1200" dirty="0"/>
        </a:p>
      </dsp:txBody>
      <dsp:txXfrm>
        <a:off x="326253" y="3462034"/>
        <a:ext cx="4221693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9548-F454-4331-83C2-8A7F164E39A3}" type="datetimeFigureOut">
              <a:rPr lang="zh-CN" altLang="en-US" smtClean="0"/>
              <a:pPr/>
              <a:t>2021/9/1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5D8A-A620-4ACE-B1CF-F6E9B44EC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71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E75B1-D996-41EC-AA92-8E0F9339AE2C}" type="datetimeFigureOut">
              <a:rPr lang="zh-CN" altLang="en-US" smtClean="0"/>
              <a:pPr/>
              <a:t>2021/9/1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B548-4544-46A5-8423-F94A584A1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0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D6A1DB-A09E-4EE2-A5C9-C9D6805F2BA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97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cqu.edu.cn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11656" b="3263"/>
          <a:stretch/>
        </p:blipFill>
        <p:spPr bwMode="auto">
          <a:xfrm flipV="1">
            <a:off x="3111190" y="-1"/>
            <a:ext cx="605784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11"/>
          <p:cNvSpPr>
            <a:spLocks noChangeArrowheads="1"/>
          </p:cNvSpPr>
          <p:nvPr userDrawn="1"/>
        </p:nvSpPr>
        <p:spPr bwMode="auto">
          <a:xfrm>
            <a:off x="19228" y="6886078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  <p:sp>
        <p:nvSpPr>
          <p:cNvPr id="2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-17285" y="5876800"/>
            <a:ext cx="3059832" cy="50452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bg1">
                  <a:lumMod val="75000"/>
                  <a:alpha val="48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indent="35560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468313" y="2132856"/>
            <a:ext cx="6047903" cy="63967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/>
          </p:nvPr>
        </p:nvSpPr>
        <p:spPr>
          <a:xfrm>
            <a:off x="468314" y="2952936"/>
            <a:ext cx="6047292" cy="372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pic>
        <p:nvPicPr>
          <p:cNvPr id="8" name="Picture 2" descr="http://www.cqu.edu.cn/Sites/CQUmain/Themes/Default/Images/logo.png">
            <a:hlinkClick r:id="rId4" tooltip="重庆大学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836712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106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内容占位符 8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207376" cy="5400675"/>
          </a:xfrm>
        </p:spPr>
        <p:txBody>
          <a:bodyPr/>
          <a:lstStyle>
            <a:lvl1pPr>
              <a:lnSpc>
                <a:spcPct val="120000"/>
              </a:lnSpc>
              <a:buClr>
                <a:srgbClr val="7030A0"/>
              </a:buClr>
              <a:buSzPct val="70000"/>
              <a:buFont typeface="Wingdings" pitchFamily="2" charset="2"/>
              <a:buChar char="n"/>
              <a:defRPr sz="2600" baseline="0"/>
            </a:lvl1pPr>
            <a:lvl2pPr marL="742950" indent="-285750">
              <a:buFont typeface="Wingdings" panose="05000000000000000000" pitchFamily="2" charset="2"/>
              <a:buChar char="l"/>
              <a:defRPr sz="2200"/>
            </a:lvl2pPr>
            <a:lvl3pPr>
              <a:defRPr sz="1600"/>
            </a:lvl3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05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06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4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配色方案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5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" name="页脚占位符 5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41702" y="1398826"/>
            <a:ext cx="7672274" cy="4811474"/>
            <a:chOff x="468311" y="1227376"/>
            <a:chExt cx="8219055" cy="5154374"/>
          </a:xfrm>
        </p:grpSpPr>
        <p:sp>
          <p:nvSpPr>
            <p:cNvPr id="6" name="矩形 5"/>
            <p:cNvSpPr/>
            <p:nvPr userDrawn="1"/>
          </p:nvSpPr>
          <p:spPr bwMode="auto">
            <a:xfrm>
              <a:off x="7477213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266666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 bwMode="auto">
            <a:xfrm>
              <a:off x="468314" y="2816932"/>
              <a:ext cx="2606725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左大括号 9"/>
            <p:cNvSpPr/>
            <p:nvPr userDrawn="1"/>
          </p:nvSpPr>
          <p:spPr>
            <a:xfrm rot="5400000">
              <a:off x="4342637" y="-2230069"/>
              <a:ext cx="454784" cy="820343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 bwMode="auto">
            <a:xfrm>
              <a:off x="468313" y="256490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1169203" y="256490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 userDrawn="1"/>
          </p:nvSpPr>
          <p:spPr bwMode="auto">
            <a:xfrm>
              <a:off x="1870093" y="256490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2570983" y="256490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 userDrawn="1"/>
          </p:nvSpPr>
          <p:spPr bwMode="auto">
            <a:xfrm>
              <a:off x="3271873" y="256490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 userDrawn="1"/>
          </p:nvSpPr>
          <p:spPr bwMode="auto">
            <a:xfrm>
              <a:off x="3972763" y="256490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椭圆 16"/>
            <p:cNvSpPr/>
            <p:nvPr userDrawn="1"/>
          </p:nvSpPr>
          <p:spPr bwMode="auto">
            <a:xfrm>
              <a:off x="4673653" y="2564904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8" name="椭圆 17"/>
            <p:cNvSpPr/>
            <p:nvPr userDrawn="1"/>
          </p:nvSpPr>
          <p:spPr bwMode="auto">
            <a:xfrm>
              <a:off x="5374543" y="2564904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椭圆 18"/>
            <p:cNvSpPr/>
            <p:nvPr userDrawn="1"/>
          </p:nvSpPr>
          <p:spPr bwMode="auto">
            <a:xfrm>
              <a:off x="6075433" y="2564904"/>
              <a:ext cx="504056" cy="5040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9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0" name="椭圆 19"/>
            <p:cNvSpPr/>
            <p:nvPr userDrawn="1"/>
          </p:nvSpPr>
          <p:spPr bwMode="auto">
            <a:xfrm>
              <a:off x="6776323" y="2564904"/>
              <a:ext cx="504056" cy="504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10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 userDrawn="1"/>
          </p:nvSpPr>
          <p:spPr bwMode="auto">
            <a:xfrm>
              <a:off x="7477213" y="256490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 userDrawn="1"/>
          </p:nvSpPr>
          <p:spPr bwMode="auto">
            <a:xfrm>
              <a:off x="8178102" y="256490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左大括号 22"/>
            <p:cNvSpPr/>
            <p:nvPr userDrawn="1"/>
          </p:nvSpPr>
          <p:spPr>
            <a:xfrm rot="5400000">
              <a:off x="3736233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左大括号 23"/>
            <p:cNvSpPr/>
            <p:nvPr userDrawn="1"/>
          </p:nvSpPr>
          <p:spPr>
            <a:xfrm rot="5400000">
              <a:off x="5887737" y="1050984"/>
              <a:ext cx="227392" cy="255789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左大括号 24"/>
            <p:cNvSpPr/>
            <p:nvPr userDrawn="1"/>
          </p:nvSpPr>
          <p:spPr>
            <a:xfrm rot="5400000">
              <a:off x="7941572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左大括号 25"/>
            <p:cNvSpPr/>
            <p:nvPr userDrawn="1"/>
          </p:nvSpPr>
          <p:spPr>
            <a:xfrm rot="5400000">
              <a:off x="1605452" y="1079093"/>
              <a:ext cx="227392" cy="250167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左大括号 26"/>
            <p:cNvSpPr/>
            <p:nvPr userDrawn="1"/>
          </p:nvSpPr>
          <p:spPr>
            <a:xfrm rot="5400000" flipH="1">
              <a:off x="4342828" y="632797"/>
              <a:ext cx="415982" cy="81650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内容占位符 4"/>
            <p:cNvSpPr txBox="1">
              <a:spLocks/>
            </p:cNvSpPr>
            <p:nvPr userDrawn="1"/>
          </p:nvSpPr>
          <p:spPr>
            <a:xfrm>
              <a:off x="468314" y="5008949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2003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8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305749" y="1916832"/>
              <a:ext cx="889987" cy="277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文字与背景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3555616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常用色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5707120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辅助色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7729242" y="1916832"/>
              <a:ext cx="588623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链接色</a:t>
              </a:r>
            </a:p>
          </p:txBody>
        </p:sp>
        <p:cxnSp>
          <p:nvCxnSpPr>
            <p:cNvPr id="33" name="直接连接符 32"/>
            <p:cNvCxnSpPr>
              <a:stCxn id="11" idx="7"/>
              <a:endCxn id="11" idx="3"/>
            </p:cNvCxnSpPr>
            <p:nvPr userDrawn="1"/>
          </p:nvCxnSpPr>
          <p:spPr>
            <a:xfrm flipH="1">
              <a:off x="54213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2" idx="7"/>
              <a:endCxn id="12" idx="3"/>
            </p:cNvCxnSpPr>
            <p:nvPr userDrawn="1"/>
          </p:nvCxnSpPr>
          <p:spPr>
            <a:xfrm flipH="1">
              <a:off x="124302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3" idx="7"/>
              <a:endCxn id="13" idx="3"/>
            </p:cNvCxnSpPr>
            <p:nvPr userDrawn="1"/>
          </p:nvCxnSpPr>
          <p:spPr>
            <a:xfrm flipH="1">
              <a:off x="194391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4" idx="7"/>
              <a:endCxn id="14" idx="3"/>
            </p:cNvCxnSpPr>
            <p:nvPr userDrawn="1"/>
          </p:nvCxnSpPr>
          <p:spPr>
            <a:xfrm flipH="1">
              <a:off x="264480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 userDrawn="1"/>
          </p:nvSpPr>
          <p:spPr>
            <a:xfrm>
              <a:off x="468314" y="5610918"/>
              <a:ext cx="8203430" cy="77083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7843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b="1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配色规则：</a:t>
              </a:r>
              <a:endParaRPr lang="en-US" altLang="zh-CN" sz="800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通常情况下，配色方案中的前四种色彩文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——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“字与背景色”固定不变。常用色与模板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/logo/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企业标准色一致。辅助色可根据对色彩的要求进行调整。链接色可根据需求进行调整。</a:t>
              </a:r>
              <a:endPara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配色方案的编辑：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07/10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菜单中 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颜色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中修改；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03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格式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菜单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幻灯片设计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 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配色方案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endPara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8" name="椭圆 37"/>
            <p:cNvSpPr/>
            <p:nvPr userDrawn="1"/>
          </p:nvSpPr>
          <p:spPr bwMode="auto">
            <a:xfrm>
              <a:off x="468313" y="377881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9" name="椭圆 38"/>
            <p:cNvSpPr/>
            <p:nvPr userDrawn="1"/>
          </p:nvSpPr>
          <p:spPr bwMode="auto">
            <a:xfrm>
              <a:off x="1169203" y="377881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0" name="椭圆 39"/>
            <p:cNvSpPr/>
            <p:nvPr userDrawn="1"/>
          </p:nvSpPr>
          <p:spPr bwMode="auto">
            <a:xfrm>
              <a:off x="1870093" y="377881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1" name="椭圆 40"/>
            <p:cNvSpPr/>
            <p:nvPr userDrawn="1"/>
          </p:nvSpPr>
          <p:spPr bwMode="auto">
            <a:xfrm>
              <a:off x="2570983" y="377881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42" name="直接连接符 41"/>
            <p:cNvCxnSpPr>
              <a:stCxn id="38" idx="7"/>
              <a:endCxn id="38" idx="3"/>
            </p:cNvCxnSpPr>
            <p:nvPr userDrawn="1"/>
          </p:nvCxnSpPr>
          <p:spPr>
            <a:xfrm flipH="1">
              <a:off x="54213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7"/>
              <a:endCxn id="39" idx="3"/>
            </p:cNvCxnSpPr>
            <p:nvPr userDrawn="1"/>
          </p:nvCxnSpPr>
          <p:spPr>
            <a:xfrm flipH="1">
              <a:off x="124302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0" idx="7"/>
              <a:endCxn id="40" idx="3"/>
            </p:cNvCxnSpPr>
            <p:nvPr userDrawn="1"/>
          </p:nvCxnSpPr>
          <p:spPr>
            <a:xfrm flipH="1">
              <a:off x="194391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7"/>
              <a:endCxn id="41" idx="3"/>
            </p:cNvCxnSpPr>
            <p:nvPr userDrawn="1"/>
          </p:nvCxnSpPr>
          <p:spPr>
            <a:xfrm flipH="1">
              <a:off x="264480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 userDrawn="1"/>
          </p:nvSpPr>
          <p:spPr bwMode="auto">
            <a:xfrm>
              <a:off x="3271873" y="377881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 userDrawn="1"/>
          </p:nvSpPr>
          <p:spPr bwMode="auto">
            <a:xfrm>
              <a:off x="3972763" y="377881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8" name="椭圆 47"/>
            <p:cNvSpPr/>
            <p:nvPr userDrawn="1"/>
          </p:nvSpPr>
          <p:spPr bwMode="auto">
            <a:xfrm>
              <a:off x="7477213" y="377881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椭圆 48"/>
            <p:cNvSpPr/>
            <p:nvPr userDrawn="1"/>
          </p:nvSpPr>
          <p:spPr bwMode="auto">
            <a:xfrm>
              <a:off x="8178102" y="377881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内容占位符 4"/>
            <p:cNvSpPr txBox="1">
              <a:spLocks/>
            </p:cNvSpPr>
            <p:nvPr userDrawn="1"/>
          </p:nvSpPr>
          <p:spPr>
            <a:xfrm>
              <a:off x="468314" y="1227376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2007/2010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12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30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9" r="33230" b="6423"/>
          <a:stretch/>
        </p:blipFill>
        <p:spPr bwMode="auto">
          <a:xfrm>
            <a:off x="3851921" y="0"/>
            <a:ext cx="529208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  <p:sp>
        <p:nvSpPr>
          <p:cNvPr id="1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0" y="5886624"/>
            <a:ext cx="3347367" cy="50452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9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55600" indent="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6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cqu.edu.cn/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20205" b="3263"/>
          <a:stretch/>
        </p:blipFill>
        <p:spPr bwMode="auto">
          <a:xfrm rot="10800000" flipH="1" flipV="1">
            <a:off x="5353149" y="765173"/>
            <a:ext cx="3790851" cy="609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梯形 34"/>
          <p:cNvSpPr/>
          <p:nvPr userDrawn="1"/>
        </p:nvSpPr>
        <p:spPr bwMode="auto">
          <a:xfrm rot="16200000">
            <a:off x="4178903" y="-4199923"/>
            <a:ext cx="786193" cy="9144000"/>
          </a:xfrm>
          <a:prstGeom prst="trapezoid">
            <a:avLst>
              <a:gd name="adj" fmla="val 0"/>
            </a:avLst>
          </a:prstGeom>
          <a:gradFill flip="none" rotWithShape="1">
            <a:gsLst>
              <a:gs pos="73000">
                <a:srgbClr val="FFFF00">
                  <a:lumMod val="0"/>
                  <a:lumOff val="100000"/>
                  <a:alpha val="47000"/>
                </a:srgbClr>
              </a:gs>
              <a:gs pos="90000">
                <a:srgbClr val="039ABD">
                  <a:alpha val="12000"/>
                </a:srgbClr>
              </a:gs>
              <a:gs pos="100000">
                <a:srgbClr val="92D050">
                  <a:lumMod val="0"/>
                  <a:alpha val="0"/>
                </a:srgbClr>
              </a:gs>
              <a:gs pos="47000">
                <a:srgbClr val="92D050">
                  <a:alpha val="0"/>
                </a:srgbClr>
              </a:gs>
              <a:gs pos="9000">
                <a:srgbClr val="FFC000">
                  <a:alpha val="59000"/>
                </a:srgbClr>
              </a:gs>
            </a:gsLst>
            <a:lin ang="5400000" scaled="0"/>
            <a:tileRect/>
          </a:gradFill>
          <a:ln>
            <a:noFill/>
          </a:ln>
          <a:effectLst>
            <a:outerShdw blurRad="381000" dist="1143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0" y="765175"/>
            <a:ext cx="8675688" cy="56165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 flipH="1">
            <a:off x="468313" y="981076"/>
            <a:ext cx="8207375" cy="540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/>
            <a:endParaRPr lang="en-US" altLang="zh-CN" sz="11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6530976" y="6453188"/>
            <a:ext cx="2133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8313" y="6453188"/>
            <a:ext cx="1007343" cy="2682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765968"/>
            <a:ext cx="8666164" cy="1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477838" y="188641"/>
            <a:ext cx="7078190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5602" name="Picture 2" descr="http://www.cqu.edu.cn/Sites/CQUmain/Themes/Default/Images/logo.png">
            <a:hlinkClick r:id="rId11" tooltip="重庆大学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76256" y="66378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2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3" r:id="rId3"/>
    <p:sldLayoutId id="2147483662" r:id="rId4"/>
    <p:sldLayoutId id="2147483667" r:id="rId5"/>
    <p:sldLayoutId id="2147483660" r:id="rId6"/>
    <p:sldLayoutId id="214748366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j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qu.edu.cn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5328592" cy="639678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altLang="zh-CN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Java</a:t>
            </a:r>
            <a:r>
              <a:rPr lang="zh-CN" altLang="en-US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程序设计</a:t>
            </a:r>
            <a:endParaRPr lang="en-US" altLang="zh-CN" sz="5400" kern="0" dirty="0">
              <a:solidFill>
                <a:srgbClr val="C0000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3284984"/>
            <a:ext cx="5616624" cy="576064"/>
          </a:xfrm>
        </p:spPr>
        <p:txBody>
          <a:bodyPr>
            <a:noAutofit/>
          </a:bodyPr>
          <a:lstStyle/>
          <a:p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章  </a:t>
            </a:r>
            <a:r>
              <a:rPr lang="en-US" altLang="zh-CN" b="1" dirty="0"/>
              <a:t>Java</a:t>
            </a:r>
            <a:r>
              <a:rPr lang="zh-CN" altLang="en-US" b="1" dirty="0"/>
              <a:t>程序设计基础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72400" y="16351"/>
            <a:ext cx="648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4727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字符类型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字符类型变量用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表示，在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虚拟机中一般用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位表示一个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char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值，范围为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0~65535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。字符型变量定义格式如下：</a:t>
            </a:r>
          </a:p>
          <a:p>
            <a:pPr lvl="1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char  c, 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c1=‘a’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的字符型数据不同于整数，但是可以和整数在一起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=20000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char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one=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‘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j=</a:t>
            </a:r>
            <a:r>
              <a:rPr lang="zh-CN" altLang="en-US" sz="2000" b="1" smtClean="0">
                <a:latin typeface="楷体" panose="02010609060101010101" pitchFamily="49" charset="-122"/>
                <a:ea typeface="楷体" panose="02010609060101010101" pitchFamily="49" charset="-122"/>
              </a:rPr>
              <a:t>‘</a:t>
            </a:r>
            <a:r>
              <a:rPr lang="en-US" altLang="zh-CN" sz="2000" b="1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’;  //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由字符向整数，自动类型转换</a:t>
            </a:r>
          </a:p>
          <a:p>
            <a:pPr lvl="1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char c=(char)(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i+one+j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</a:p>
          <a:p>
            <a:pPr marL="457200" lvl="1" indent="0">
              <a:buNone/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提供了转义字符，以反斜杠（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开头</a:t>
            </a:r>
          </a:p>
          <a:p>
            <a:pPr marL="0" indent="0">
              <a:buNone/>
            </a:pP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整数类型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395536" y="1088507"/>
            <a:ext cx="8207376" cy="5400675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十进制：用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0~9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的数表示，首位不能为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124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-100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八进制：以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开头，后跟多个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0~7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之间的数字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0134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十六进制：以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0x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0X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开头，后跟多个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0~9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之间的数字、或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A~F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之间字母的大小写形式。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a~f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A-F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分别表示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10~15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0x23FE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，等于十进制数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9214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二进制：以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0b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0B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开头，后跟多个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0~1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之间的数字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数据类型的表示范围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fontAlgn="base"/>
            <a:endParaRPr lang="zh-CN" altLang="zh-CN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94012"/>
              </p:ext>
            </p:extLst>
          </p:nvPr>
        </p:nvGraphicFramePr>
        <p:xfrm>
          <a:off x="899592" y="1196752"/>
          <a:ext cx="7128792" cy="2952326"/>
        </p:xfrm>
        <a:graphic>
          <a:graphicData uri="http://schemas.openxmlformats.org/drawingml/2006/table">
            <a:tbl>
              <a:tblPr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10580">
                  <a:extLst>
                    <a:ext uri="{9D8B030D-6E8A-4147-A177-3AD203B41FA5}">
                      <a16:colId xmlns:a16="http://schemas.microsoft.com/office/drawing/2014/main" xmlns="" val="4244348787"/>
                    </a:ext>
                  </a:extLst>
                </a:gridCol>
                <a:gridCol w="1977852">
                  <a:extLst>
                    <a:ext uri="{9D8B030D-6E8A-4147-A177-3AD203B41FA5}">
                      <a16:colId xmlns:a16="http://schemas.microsoft.com/office/drawing/2014/main" xmlns="" val="31968739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xmlns="" val="1610675492"/>
                    </a:ext>
                  </a:extLst>
                </a:gridCol>
              </a:tblGrid>
              <a:tr h="9309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数据类型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所占位数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数的范围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240603220"/>
                  </a:ext>
                </a:extLst>
              </a:tr>
              <a:tr h="5053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byte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</a:t>
                      </a:r>
                      <a:r>
                        <a:rPr lang="en-US" altLang="zh-CN" sz="2400" kern="100" baseline="300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r>
                        <a:rPr lang="zh-CN" alt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～</a:t>
                      </a: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(2</a:t>
                      </a:r>
                      <a:r>
                        <a:rPr lang="en-US" altLang="zh-CN" sz="2400" kern="100" baseline="300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 </a:t>
                      </a: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-1)</a:t>
                      </a:r>
                      <a:r>
                        <a:rPr lang="zh-CN" altLang="en-US" sz="2400" kern="100" baseline="300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r>
                        <a:rPr lang="zh-CN" alt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260205860"/>
                  </a:ext>
                </a:extLst>
              </a:tr>
              <a:tr h="5053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short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</a:t>
                      </a:r>
                      <a:endParaRPr lang="zh-CN" altLang="en-US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</a:t>
                      </a:r>
                      <a:r>
                        <a:rPr lang="en-US" altLang="zh-CN" sz="2400" kern="100" baseline="300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</a:t>
                      </a:r>
                      <a:r>
                        <a:rPr lang="zh-CN" alt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～</a:t>
                      </a: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(2</a:t>
                      </a:r>
                      <a:r>
                        <a:rPr lang="en-US" altLang="zh-CN" sz="2400" kern="100" baseline="300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15 </a:t>
                      </a: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-1)</a:t>
                      </a:r>
                      <a:endParaRPr lang="zh-CN" altLang="en-US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51410889"/>
                  </a:ext>
                </a:extLst>
              </a:tr>
              <a:tr h="5053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int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</a:t>
                      </a:r>
                      <a:endParaRPr lang="zh-CN" altLang="en-US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</a:t>
                      </a:r>
                      <a:r>
                        <a:rPr lang="en-US" altLang="zh-CN" sz="2400" kern="100" baseline="300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～</a:t>
                      </a: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(2</a:t>
                      </a:r>
                      <a:r>
                        <a:rPr lang="en-US" altLang="zh-CN" sz="2400" kern="100" baseline="300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 </a:t>
                      </a: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-1)</a:t>
                      </a:r>
                      <a:endParaRPr lang="zh-CN" altLang="en-US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110330694"/>
                  </a:ext>
                </a:extLst>
              </a:tr>
              <a:tr h="5053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long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64</a:t>
                      </a:r>
                      <a:endParaRPr lang="zh-CN" altLang="en-US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-2</a:t>
                      </a:r>
                      <a:r>
                        <a:rPr lang="en-US" altLang="zh-CN" sz="2400" kern="100" baseline="300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63</a:t>
                      </a:r>
                      <a:r>
                        <a:rPr lang="zh-CN" alt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～</a:t>
                      </a:r>
                      <a:r>
                        <a:rPr lang="en-US" alt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(2</a:t>
                      </a:r>
                      <a:r>
                        <a:rPr lang="en-US" altLang="zh-CN" sz="2400" kern="100" baseline="300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63</a:t>
                      </a:r>
                      <a:r>
                        <a:rPr lang="en-US" alt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-1)</a:t>
                      </a:r>
                      <a:endParaRPr lang="zh-CN" altLang="en-US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428811444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71984" y="4849915"/>
            <a:ext cx="6588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一个整数数字隐含为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型，在表示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long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型常量时，需要在数字后面加上后缀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浮点类型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标准计数法：由整数部分、小数点和小数部分组成，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2.0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345.789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科学计数法：由十进制数、小数点、小数和指数构成，指数部分由字母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跟上正负号的整数表示，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例如，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345.789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，可以表示成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3.45789E+2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fontAlgn="base"/>
            <a:endParaRPr lang="zh-CN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01191"/>
              </p:ext>
            </p:extLst>
          </p:nvPr>
        </p:nvGraphicFramePr>
        <p:xfrm>
          <a:off x="1315345" y="3531444"/>
          <a:ext cx="5911244" cy="108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8151">
                  <a:extLst>
                    <a:ext uri="{9D8B030D-6E8A-4147-A177-3AD203B41FA5}">
                      <a16:colId xmlns:a16="http://schemas.microsoft.com/office/drawing/2014/main" xmlns="" val="892039927"/>
                    </a:ext>
                  </a:extLst>
                </a:gridCol>
                <a:gridCol w="1151031">
                  <a:extLst>
                    <a:ext uri="{9D8B030D-6E8A-4147-A177-3AD203B41FA5}">
                      <a16:colId xmlns:a16="http://schemas.microsoft.com/office/drawing/2014/main" xmlns="" val="800178343"/>
                    </a:ext>
                  </a:extLst>
                </a:gridCol>
                <a:gridCol w="2302062">
                  <a:extLst>
                    <a:ext uri="{9D8B030D-6E8A-4147-A177-3AD203B41FA5}">
                      <a16:colId xmlns:a16="http://schemas.microsoft.com/office/drawing/2014/main" xmlns="" val="348535208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数据类型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所占位数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数的范围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425369503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float</a:t>
                      </a:r>
                      <a:r>
                        <a:rPr lang="zh-CN" altLang="en-US" sz="16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（单精度浮点数）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</a:t>
                      </a:r>
                      <a:endParaRPr lang="zh-CN" altLang="en-US" sz="16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3.4e-038 ～3.4e+038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67695053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double（</a:t>
                      </a:r>
                      <a:r>
                        <a:rPr lang="zh-CN" altLang="en-US" sz="16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双精度浮点数）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64</a:t>
                      </a:r>
                      <a:endParaRPr lang="zh-CN" altLang="en-US" sz="16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1.7e-308 ～</a:t>
                      </a:r>
                      <a:r>
                        <a:rPr lang="en-US" sz="1600" b="1" kern="100" baseline="-250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r>
                        <a:rPr lang="en-US" sz="16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1.7e+308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97282751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245038" y="5271393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在一个浮点数后加字母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，表示</a:t>
            </a:r>
            <a:r>
              <a:rPr lang="en-US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float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各类型数据间的相互转换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自动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类型转换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强制类型转换</a:t>
            </a:r>
          </a:p>
          <a:p>
            <a:pPr marL="457200" lvl="1" indent="0">
              <a:buNone/>
            </a:pPr>
            <a:r>
              <a:rPr lang="sv-SE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int    </a:t>
            </a:r>
            <a:r>
              <a:rPr lang="sv-SE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sv-SE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sv-SE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65</a:t>
            </a:r>
            <a:r>
              <a:rPr lang="zh-CN" altLang="sv-SE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sv-SE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sv-SE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char   c;</a:t>
            </a:r>
          </a:p>
          <a:p>
            <a:pPr marL="457200" lvl="1" indent="0">
              <a:buNone/>
            </a:pPr>
            <a:r>
              <a:rPr lang="sv-SE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c=(char)i;  </a:t>
            </a:r>
          </a:p>
          <a:p>
            <a:pPr lvl="1"/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628800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sz="2000" b="1" kern="100" dirty="0">
                <a:latin typeface="+mn-ea"/>
                <a:cs typeface="宋体" panose="02010600030101010101" pitchFamily="2" charset="-122"/>
              </a:rPr>
              <a:t>低</a:t>
            </a:r>
            <a:r>
              <a:rPr lang="en-US" altLang="zh-CN" sz="2000" b="1" kern="100" dirty="0">
                <a:latin typeface="+mn-ea"/>
                <a:cs typeface="宋体" panose="02010600030101010101" pitchFamily="2" charset="-122"/>
              </a:rPr>
              <a:t>——————————————————————&gt;</a:t>
            </a:r>
            <a:r>
              <a:rPr lang="zh-CN" altLang="en-US" sz="2000" b="1" kern="100" dirty="0">
                <a:latin typeface="+mn-ea"/>
                <a:cs typeface="宋体" panose="02010600030101010101" pitchFamily="2" charset="-122"/>
              </a:rPr>
              <a:t>高</a:t>
            </a:r>
            <a:endParaRPr lang="en-US" altLang="zh-CN" sz="2000" b="1" kern="100" dirty="0">
              <a:latin typeface="+mn-ea"/>
              <a:cs typeface="宋体" panose="02010600030101010101" pitchFamily="2" charset="-122"/>
            </a:endParaRPr>
          </a:p>
          <a:p>
            <a:pPr indent="266700" algn="just"/>
            <a:r>
              <a:rPr lang="en-US" altLang="zh-CN" sz="2000" b="1" kern="100" dirty="0">
                <a:latin typeface="+mn-ea"/>
                <a:cs typeface="宋体" panose="02010600030101010101" pitchFamily="2" charset="-122"/>
              </a:rPr>
              <a:t>byte</a:t>
            </a:r>
            <a:r>
              <a:rPr lang="zh-CN" altLang="en-US" sz="2000" b="1" kern="100" dirty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2000" b="1" kern="100" dirty="0">
                <a:latin typeface="+mn-ea"/>
                <a:cs typeface="宋体" panose="02010600030101010101" pitchFamily="2" charset="-122"/>
              </a:rPr>
              <a:t>short</a:t>
            </a:r>
            <a:r>
              <a:rPr lang="zh-CN" altLang="en-US" sz="2000" b="1" kern="100" dirty="0">
                <a:latin typeface="+mn-ea"/>
                <a:cs typeface="宋体" panose="02010600030101010101" pitchFamily="2" charset="-122"/>
              </a:rPr>
              <a:t>，</a:t>
            </a:r>
            <a:r>
              <a:rPr lang="en-US" altLang="zh-CN" sz="2000" b="1" kern="100" dirty="0" smtClean="0">
                <a:latin typeface="+mn-ea"/>
                <a:cs typeface="宋体" panose="02010600030101010101" pitchFamily="2" charset="-122"/>
              </a:rPr>
              <a:t>char—&gt; int—&gt; long—&gt; float—&gt; </a:t>
            </a:r>
            <a:r>
              <a:rPr lang="en-US" altLang="zh-CN" sz="2000" b="1" kern="100" dirty="0">
                <a:latin typeface="+mn-ea"/>
                <a:cs typeface="宋体" panose="02010600030101010101" pitchFamily="2" charset="-122"/>
              </a:rPr>
              <a:t>double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运算符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333512581"/>
              </p:ext>
            </p:extLst>
          </p:nvPr>
        </p:nvGraphicFramePr>
        <p:xfrm>
          <a:off x="827584" y="981075"/>
          <a:ext cx="6984775" cy="4598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516">
                  <a:extLst>
                    <a:ext uri="{9D8B030D-6E8A-4147-A177-3AD203B41FA5}">
                      <a16:colId xmlns:a16="http://schemas.microsoft.com/office/drawing/2014/main" xmlns="" val="157805859"/>
                    </a:ext>
                  </a:extLst>
                </a:gridCol>
                <a:gridCol w="1153732">
                  <a:extLst>
                    <a:ext uri="{9D8B030D-6E8A-4147-A177-3AD203B41FA5}">
                      <a16:colId xmlns:a16="http://schemas.microsoft.com/office/drawing/2014/main" xmlns="" val="972902106"/>
                    </a:ext>
                  </a:extLst>
                </a:gridCol>
                <a:gridCol w="2119115">
                  <a:extLst>
                    <a:ext uri="{9D8B030D-6E8A-4147-A177-3AD203B41FA5}">
                      <a16:colId xmlns:a16="http://schemas.microsoft.com/office/drawing/2014/main" xmlns="" val="2435161450"/>
                    </a:ext>
                  </a:extLst>
                </a:gridCol>
                <a:gridCol w="1655074">
                  <a:extLst>
                    <a:ext uri="{9D8B030D-6E8A-4147-A177-3AD203B41FA5}">
                      <a16:colId xmlns:a16="http://schemas.microsoft.com/office/drawing/2014/main" xmlns="" val="3329653881"/>
                    </a:ext>
                  </a:extLst>
                </a:gridCol>
                <a:gridCol w="978338">
                  <a:extLst>
                    <a:ext uri="{9D8B030D-6E8A-4147-A177-3AD203B41FA5}">
                      <a16:colId xmlns:a16="http://schemas.microsoft.com/office/drawing/2014/main" xmlns="" val="570702396"/>
                    </a:ext>
                  </a:extLst>
                </a:gridCol>
              </a:tblGrid>
              <a:tr h="60825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0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运算符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用法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含义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结合性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27553247"/>
                  </a:ext>
                </a:extLst>
              </a:tr>
              <a:tr h="371710"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二元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运算符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endParaRPr lang="zh-CN" altLang="en-US" sz="20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op1+op2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加法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左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569096"/>
                  </a:ext>
                </a:extLst>
              </a:tr>
              <a:tr h="371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altLang="en-US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op1-op2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减法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左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024246544"/>
                  </a:ext>
                </a:extLst>
              </a:tr>
              <a:tr h="371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op1*op2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乘法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左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96553150"/>
                  </a:ext>
                </a:extLst>
              </a:tr>
              <a:tr h="371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endParaRPr lang="zh-CN" altLang="en-US" sz="20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op1/op2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除法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左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4276445743"/>
                  </a:ext>
                </a:extLst>
              </a:tr>
              <a:tr h="371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%</a:t>
                      </a:r>
                      <a:endParaRPr lang="zh-CN" altLang="en-US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op1%op2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模运算</a:t>
                      </a:r>
                      <a:r>
                        <a:rPr lang="en-US" alt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</a:t>
                      </a: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求余</a:t>
                      </a:r>
                      <a:r>
                        <a:rPr lang="en-US" alt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</a:t>
                      </a:r>
                      <a:endParaRPr lang="zh-CN" altLang="en-US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左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009913163"/>
                  </a:ext>
                </a:extLst>
              </a:tr>
              <a:tr h="371710"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一元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运算符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endParaRPr lang="zh-CN" altLang="en-US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+op1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正数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右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05427218"/>
                  </a:ext>
                </a:extLst>
              </a:tr>
              <a:tr h="3717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altLang="en-US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-op1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负数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右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13311349"/>
                  </a:ext>
                </a:extLst>
              </a:tr>
              <a:tr h="6082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++</a:t>
                      </a:r>
                      <a:endParaRPr lang="zh-CN" altLang="en-US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++op1,op1++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自增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右，左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522716312"/>
                  </a:ext>
                </a:extLst>
              </a:tr>
              <a:tr h="6082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--</a:t>
                      </a:r>
                      <a:endParaRPr lang="zh-CN" altLang="en-US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--op1, op1++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自减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右，左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60275608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运算符的注意事项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自增、自减运算符有前缀和后缀两种形式，</a:t>
            </a:r>
          </a:p>
          <a:p>
            <a:pPr lvl="1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先运算后使用</a:t>
            </a:r>
          </a:p>
          <a:p>
            <a:pPr lvl="1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先使用后运算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"%"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（求模运算符）的操作数可为浮点数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52.3%10=2.3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"+"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运算进行了扩展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可作字符串连接运算符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"ab"+"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efd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abefd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做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"+"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运算时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如果一个操作数是字符串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其它操作数自动转换成字符串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:  String s; s="s:"+6*5; </a:t>
            </a:r>
          </a:p>
          <a:p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赋值运算符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变量名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&gt;=&lt;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</a:p>
          <a:p>
            <a:pPr lvl="1"/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        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=10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       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j=i+20;</a:t>
            </a:r>
          </a:p>
          <a:p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扩展赋值运算符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14132"/>
              </p:ext>
            </p:extLst>
          </p:nvPr>
        </p:nvGraphicFramePr>
        <p:xfrm>
          <a:off x="1187624" y="2924944"/>
          <a:ext cx="6264696" cy="23762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82489834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6468705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1710792885"/>
                    </a:ext>
                  </a:extLst>
                </a:gridCol>
              </a:tblGrid>
              <a:tr h="381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运算符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示例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+mn-ea"/>
                          <a:ea typeface="+mn-ea"/>
                        </a:rPr>
                        <a:t>含义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96252308"/>
                  </a:ext>
                </a:extLst>
              </a:tr>
              <a:tr h="381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+=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+= 3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= count + 3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33429501"/>
                  </a:ext>
                </a:extLst>
              </a:tr>
              <a:tr h="466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-=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-= 3 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= count - 3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06422065"/>
                  </a:ext>
                </a:extLst>
              </a:tr>
              <a:tr h="381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*=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*= 3 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count = count * 3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44452388"/>
                  </a:ext>
                </a:extLst>
              </a:tr>
              <a:tr h="381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/=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/= 3 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= count / 3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41402609"/>
                  </a:ext>
                </a:extLst>
              </a:tr>
              <a:tr h="3818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%=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</a:rPr>
                        <a:t>count %= 3</a:t>
                      </a:r>
                      <a:endParaRPr lang="zh-CN" sz="20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count = count % 3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391719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赋值相容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4846" y="1457325"/>
            <a:ext cx="8207376" cy="5400675"/>
          </a:xfrm>
        </p:spPr>
        <p:txBody>
          <a:bodyPr>
            <a:normAutofit/>
          </a:bodyPr>
          <a:lstStyle/>
          <a:p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如果变量的类型和表达式的类型是相同的，就可以赋值，称为类型相同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两者类型不同，并且变量类型比表达式类型长时，系统会自动将表达式的结果转换为较长的类型。如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转换为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long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，这时也可以赋值，称为赋值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相容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赋值不兼容时，可以使用强制类型转换，其格式如下：</a:t>
            </a:r>
          </a:p>
          <a:p>
            <a:pPr marL="400050" lvl="1" indent="0">
              <a:buNone/>
            </a:pP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目标类型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buNone/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</a:p>
          <a:p>
            <a:pPr marL="400050" lvl="1" indent="0"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123123123123L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//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强制类型转换</a:t>
            </a:r>
          </a:p>
          <a:p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8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620688"/>
            <a:ext cx="7920880" cy="215443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规律一：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当把大的类型转化为小的类型的时候，因为补码的换算问题，所以可能会产生一些想不到数据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i = 35;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byte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b = 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byte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)i;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：35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i = 128;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byte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b = 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byte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)i;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zh-CN" altLang="en-US" sz="2000" b="1" dirty="0" smtClean="0">
                <a:solidFill>
                  <a:srgbClr val="4B4B4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输出</a:t>
            </a:r>
            <a:r>
              <a:rPr lang="en-US" altLang="zh-CN" sz="2000" b="1" dirty="0" smtClean="0">
                <a:solidFill>
                  <a:srgbClr val="4B4B4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-128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5943" y="3717032"/>
            <a:ext cx="7927150" cy="153888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规律二：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小数在转化为整数的时候是舍弃小数位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double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d = 6.4;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i = 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int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)d;</a:t>
            </a:r>
            <a:endParaRPr kumimoji="0" lang="zh-CN" alt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525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1000125" y="943512"/>
            <a:ext cx="3429000" cy="9286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4800" dirty="0" smtClean="0">
                <a:solidFill>
                  <a:srgbClr val="C00000"/>
                </a:solidFill>
              </a:rPr>
              <a:t>主要内容</a:t>
            </a: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7747000" y="4857750"/>
            <a:ext cx="11112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 dirty="0">
                <a:solidFill>
                  <a:schemeClr val="bg1"/>
                </a:solidFill>
                <a:latin typeface="Calibri" pitchFamily="34" charset="0"/>
              </a:rPr>
              <a:t>Back to </a:t>
            </a:r>
          </a:p>
          <a:p>
            <a:r>
              <a:rPr lang="en-US" altLang="zh-CN" sz="2200" b="1" dirty="0">
                <a:solidFill>
                  <a:schemeClr val="bg1"/>
                </a:solidFill>
                <a:latin typeface="Calibri" pitchFamily="34" charset="0"/>
              </a:rPr>
              <a:t>school</a:t>
            </a:r>
            <a:endParaRPr lang="zh-CN" altLang="en-US" sz="2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280805119"/>
              </p:ext>
            </p:extLst>
          </p:nvPr>
        </p:nvGraphicFramePr>
        <p:xfrm>
          <a:off x="1071538" y="1943052"/>
          <a:ext cx="6092750" cy="4078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88641"/>
            <a:ext cx="3158058" cy="349250"/>
          </a:xfrm>
        </p:spPr>
        <p:txBody>
          <a:bodyPr/>
          <a:lstStyle/>
          <a:p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条件运算符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78151" y="1440526"/>
            <a:ext cx="8207376" cy="5400675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boolean_expr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 ?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true_statement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: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false_statement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int  sum=1;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result= sum= =0 ? 100 : 2*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9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88641"/>
            <a:ext cx="3014042" cy="349250"/>
          </a:xfrm>
        </p:spPr>
        <p:txBody>
          <a:bodyPr/>
          <a:lstStyle/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位运算符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所有的数在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虚拟机中都会转换为补码二进制表示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772816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例如：</a:t>
            </a:r>
          </a:p>
          <a:p>
            <a:pPr indent="493395" algn="just">
              <a:spcAft>
                <a:spcPts val="0"/>
              </a:spcAft>
            </a:pP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整数</a:t>
            </a:r>
            <a:r>
              <a:rPr lang="en-US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表示为补码二进制为</a:t>
            </a:r>
            <a:r>
              <a:rPr lang="en-US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b="1" kern="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93395" algn="just">
              <a:spcAft>
                <a:spcPts val="0"/>
              </a:spcAft>
            </a:pPr>
            <a:r>
              <a:rPr lang="en-US" altLang="zh-CN" sz="20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00000000 </a:t>
            </a:r>
            <a:r>
              <a:rPr lang="en-US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00000000 00000000 00000001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个字节） </a:t>
            </a:r>
          </a:p>
          <a:p>
            <a:pPr indent="493395" algn="just">
              <a:spcAft>
                <a:spcPts val="0"/>
              </a:spcAft>
            </a:pP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整数</a:t>
            </a:r>
            <a:r>
              <a:rPr lang="en-US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表示为补码二进制</a:t>
            </a:r>
            <a:r>
              <a:rPr lang="zh-CN" altLang="zh-CN" sz="20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endParaRPr lang="en-US" altLang="zh-CN" sz="2000" b="1" kern="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93395" algn="just">
              <a:spcAft>
                <a:spcPts val="0"/>
              </a:spcAft>
            </a:pPr>
            <a:r>
              <a:rPr lang="en-US" altLang="zh-CN" sz="20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11111111 </a:t>
            </a:r>
            <a:r>
              <a:rPr lang="en-US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11111111 11111111 11111111  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20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个字节）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82795"/>
              </p:ext>
            </p:extLst>
          </p:nvPr>
        </p:nvGraphicFramePr>
        <p:xfrm>
          <a:off x="989563" y="3643311"/>
          <a:ext cx="7164873" cy="2499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961">
                  <a:extLst>
                    <a:ext uri="{9D8B030D-6E8A-4147-A177-3AD203B41FA5}">
                      <a16:colId xmlns:a16="http://schemas.microsoft.com/office/drawing/2014/main" xmlns="" val="1915049606"/>
                    </a:ext>
                  </a:extLst>
                </a:gridCol>
                <a:gridCol w="1876514">
                  <a:extLst>
                    <a:ext uri="{9D8B030D-6E8A-4147-A177-3AD203B41FA5}">
                      <a16:colId xmlns:a16="http://schemas.microsoft.com/office/drawing/2014/main" xmlns="" val="418288789"/>
                    </a:ext>
                  </a:extLst>
                </a:gridCol>
                <a:gridCol w="4435398">
                  <a:extLst>
                    <a:ext uri="{9D8B030D-6E8A-4147-A177-3AD203B41FA5}">
                      <a16:colId xmlns:a16="http://schemas.microsoft.com/office/drawing/2014/main" xmlns="" val="23822323"/>
                    </a:ext>
                  </a:extLst>
                </a:gridCol>
              </a:tblGrid>
              <a:tr h="26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运算符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4986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示例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1181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含义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82577832"/>
                  </a:ext>
                </a:extLst>
              </a:tr>
              <a:tr h="3207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&amp;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&amp; Op2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Op2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按位相与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63745682"/>
                  </a:ext>
                </a:extLst>
              </a:tr>
              <a:tr h="26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|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| Op2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Op2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按位相或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76115576"/>
                  </a:ext>
                </a:extLst>
              </a:tr>
              <a:tr h="269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~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87960"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~Op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对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按位取反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72118691"/>
                  </a:ext>
                </a:extLst>
              </a:tr>
              <a:tr h="352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^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^ Op2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Op2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按位异或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6756449"/>
                  </a:ext>
                </a:extLst>
              </a:tr>
              <a:tr h="3047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&lt;&lt; 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&lt;&lt; Op2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左移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Op2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,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右补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38329873"/>
                  </a:ext>
                </a:extLst>
              </a:tr>
              <a:tr h="2726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&gt;&gt; 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&gt;&gt; Op2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右移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Op2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</a:t>
                      </a:r>
                      <a:r>
                        <a:rPr lang="zh-CN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左边补充符号位</a:t>
                      </a: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51289517"/>
                  </a:ext>
                </a:extLst>
              </a:tr>
              <a:tr h="4234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&gt;&gt;&gt; 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&gt;&gt;&gt;  Op2</a:t>
                      </a:r>
                      <a:endParaRPr lang="zh-CN" sz="18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使</a:t>
                      </a:r>
                      <a:r>
                        <a:rPr lang="en-US" sz="18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</a:t>
                      </a:r>
                      <a:r>
                        <a:rPr lang="zh-CN" sz="18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无符号右移</a:t>
                      </a:r>
                      <a:r>
                        <a:rPr lang="en-US" sz="18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Op2</a:t>
                      </a:r>
                      <a:r>
                        <a:rPr lang="zh-CN" sz="18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</a:t>
                      </a:r>
                      <a:r>
                        <a:rPr lang="en-US" sz="18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</a:t>
                      </a:r>
                      <a:r>
                        <a:rPr lang="zh-CN" sz="18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左边始终补添</a:t>
                      </a:r>
                      <a:r>
                        <a:rPr lang="en-US" sz="18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0)</a:t>
                      </a:r>
                      <a:endParaRPr lang="zh-CN" sz="18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95247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2709"/>
            <a:ext cx="5956155" cy="25508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515394" y="3898643"/>
            <a:ext cx="5328592" cy="2554545"/>
          </a:xfrm>
          <a:prstGeom prst="rect">
            <a:avLst/>
          </a:prstGeom>
          <a:solidFill>
            <a:srgbClr val="CCFFFF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1100010011001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11111111111111111110011101100111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11000100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11111111111111111111111100111011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11000100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111111111111111111100111011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110001001100100000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11111111111111001110110011100000</a:t>
            </a:r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68313" y="404664"/>
            <a:ext cx="4094162" cy="349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位运算符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示例代码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321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关系运算符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关系运算符用来比较两个值之间的大小，结果返回布尔值：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true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false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885516"/>
              </p:ext>
            </p:extLst>
          </p:nvPr>
        </p:nvGraphicFramePr>
        <p:xfrm>
          <a:off x="1002218" y="2132856"/>
          <a:ext cx="6882149" cy="3744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972">
                  <a:extLst>
                    <a:ext uri="{9D8B030D-6E8A-4147-A177-3AD203B41FA5}">
                      <a16:colId xmlns:a16="http://schemas.microsoft.com/office/drawing/2014/main" xmlns="" val="668849876"/>
                    </a:ext>
                  </a:extLst>
                </a:gridCol>
                <a:gridCol w="1804832">
                  <a:extLst>
                    <a:ext uri="{9D8B030D-6E8A-4147-A177-3AD203B41FA5}">
                      <a16:colId xmlns:a16="http://schemas.microsoft.com/office/drawing/2014/main" xmlns="" val="1026924618"/>
                    </a:ext>
                  </a:extLst>
                </a:gridCol>
                <a:gridCol w="3898345">
                  <a:extLst>
                    <a:ext uri="{9D8B030D-6E8A-4147-A177-3AD203B41FA5}">
                      <a16:colId xmlns:a16="http://schemas.microsoft.com/office/drawing/2014/main" xmlns="" val="4122661410"/>
                    </a:ext>
                  </a:extLst>
                </a:gridCol>
              </a:tblGrid>
              <a:tr h="671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运算符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示例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032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含义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57124984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==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== Op2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比较两个数据是否相等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70803995"/>
                  </a:ext>
                </a:extLst>
              </a:tr>
              <a:tr h="497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!=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!= Op2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比较两个数据是否不等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76894905"/>
                  </a:ext>
                </a:extLst>
              </a:tr>
              <a:tr h="4977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&lt; 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&lt; Op2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比较一个是否小于另一个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90828561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&gt; 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&gt; Op2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比较一个是否大于另一个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30501948"/>
                  </a:ext>
                </a:extLst>
              </a:tr>
              <a:tr h="4479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&lt;=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&lt;= Op2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比较一个是否小于等于另一个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54371040"/>
                  </a:ext>
                </a:extLst>
              </a:tr>
              <a:tr h="680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&gt;=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Op1 &gt;= Op2</a:t>
                      </a:r>
                      <a:endParaRPr lang="zh-CN" sz="2000" b="1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比较一个是否大于等于另一个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02815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0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逻辑运算符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逻辑运算，也叫布尔运算符，只能处理布尔类型的数据，所得结果也是布尔值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逻辑运算符支持“短路运算”（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short-circuit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32094"/>
              </p:ext>
            </p:extLst>
          </p:nvPr>
        </p:nvGraphicFramePr>
        <p:xfrm>
          <a:off x="829685" y="2924944"/>
          <a:ext cx="7484629" cy="2736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635">
                  <a:extLst>
                    <a:ext uri="{9D8B030D-6E8A-4147-A177-3AD203B41FA5}">
                      <a16:colId xmlns:a16="http://schemas.microsoft.com/office/drawing/2014/main" xmlns="" val="644409420"/>
                    </a:ext>
                  </a:extLst>
                </a:gridCol>
                <a:gridCol w="1357668">
                  <a:extLst>
                    <a:ext uri="{9D8B030D-6E8A-4147-A177-3AD203B41FA5}">
                      <a16:colId xmlns:a16="http://schemas.microsoft.com/office/drawing/2014/main" xmlns="" val="2204651629"/>
                    </a:ext>
                  </a:extLst>
                </a:gridCol>
                <a:gridCol w="1060951">
                  <a:extLst>
                    <a:ext uri="{9D8B030D-6E8A-4147-A177-3AD203B41FA5}">
                      <a16:colId xmlns:a16="http://schemas.microsoft.com/office/drawing/2014/main" xmlns="" val="2747773029"/>
                    </a:ext>
                  </a:extLst>
                </a:gridCol>
                <a:gridCol w="1236737">
                  <a:extLst>
                    <a:ext uri="{9D8B030D-6E8A-4147-A177-3AD203B41FA5}">
                      <a16:colId xmlns:a16="http://schemas.microsoft.com/office/drawing/2014/main" xmlns="" val="2869083571"/>
                    </a:ext>
                  </a:extLst>
                </a:gridCol>
                <a:gridCol w="1236737">
                  <a:extLst>
                    <a:ext uri="{9D8B030D-6E8A-4147-A177-3AD203B41FA5}">
                      <a16:colId xmlns:a16="http://schemas.microsoft.com/office/drawing/2014/main" xmlns="" val="1780085683"/>
                    </a:ext>
                  </a:extLst>
                </a:gridCol>
                <a:gridCol w="1411901">
                  <a:extLst>
                    <a:ext uri="{9D8B030D-6E8A-4147-A177-3AD203B41FA5}">
                      <a16:colId xmlns:a16="http://schemas.microsoft.com/office/drawing/2014/main" xmlns="" val="2002417228"/>
                    </a:ext>
                  </a:extLst>
                </a:gridCol>
              </a:tblGrid>
              <a:tr h="5661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x&amp;&amp;y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x||y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!x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!y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8759927"/>
                  </a:ext>
                </a:extLst>
              </a:tr>
              <a:tr h="68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9139691"/>
                  </a:ext>
                </a:extLst>
              </a:tr>
              <a:tr h="617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24481326"/>
                  </a:ext>
                </a:extLst>
              </a:tr>
              <a:tr h="866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7465"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400" b="1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13986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3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68313" y="1320800"/>
            <a:ext cx="8207376" cy="5400675"/>
          </a:xfrm>
        </p:spPr>
        <p:txBody>
          <a:bodyPr>
            <a:normAutofit/>
          </a:bodyPr>
          <a:lstStyle/>
          <a:p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表达式是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由运算符和操作数组成的符号序列。它根据运算符的</a:t>
            </a:r>
            <a:r>
              <a:rPr lang="zh-CN" altLang="zh-CN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优先级别和结合性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，首先执行指定的计算再返回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某个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在对表达式进行运算时，遵循一定的规则，要按运算符的优先级</a:t>
            </a:r>
            <a:r>
              <a:rPr lang="zh-CN" altLang="zh-CN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从高到低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进行，同级的运算符则按从</a:t>
            </a:r>
            <a:r>
              <a:rPr lang="zh-CN" altLang="zh-CN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左到右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在表达式中，为了使表达式的结构更清晰，可以显示的用（）标明运算次序，括号中的表达式首先被计算。</a:t>
            </a:r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方向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进行。</a:t>
            </a:r>
          </a:p>
        </p:txBody>
      </p:sp>
      <p:sp>
        <p:nvSpPr>
          <p:cNvPr id="6" name="矩形 5"/>
          <p:cNvSpPr/>
          <p:nvPr/>
        </p:nvSpPr>
        <p:spPr>
          <a:xfrm>
            <a:off x="323528" y="4941168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" indent="266700" algn="just"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（（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x&lt;y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&amp;&amp;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x&gt;10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））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||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（（（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y&gt;0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x&lt;50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））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y&gt;50</a:t>
            </a:r>
            <a:r>
              <a:rPr lang="zh-CN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））</a:t>
            </a:r>
            <a:r>
              <a:rPr lang="en-US" altLang="zh-CN" sz="20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2000" b="1" kern="1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9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	</a:t>
            </a:r>
            <a:r>
              <a:rPr lang="zh-CN" altLang="zh-CN" dirty="0"/>
              <a:t>程序控制语句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b="1" dirty="0"/>
              <a:t> if</a:t>
            </a:r>
            <a:r>
              <a:rPr lang="zh-CN" altLang="zh-CN" b="1" dirty="0"/>
              <a:t>语句</a:t>
            </a:r>
          </a:p>
          <a:p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510087" y="2276872"/>
            <a:ext cx="22322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7965"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if (condition) </a:t>
            </a:r>
            <a:endParaRPr lang="zh-CN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60070"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statement1;</a:t>
            </a:r>
            <a:endParaRPr lang="zh-CN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7965"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else  </a:t>
            </a:r>
            <a:endParaRPr lang="zh-CN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560070" algn="just">
              <a:spcAft>
                <a:spcPts val="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statement2;</a:t>
            </a:r>
            <a:endParaRPr lang="zh-CN" altLang="zh-CN" sz="2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268760"/>
            <a:ext cx="5040560" cy="4536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68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阶梯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(if-else if)</a:t>
            </a:r>
            <a:endParaRPr lang="zh-CN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b="1" dirty="0"/>
              <a:t> if</a:t>
            </a:r>
            <a:r>
              <a:rPr lang="zh-CN" altLang="zh-CN" b="1" dirty="0"/>
              <a:t>语句</a:t>
            </a:r>
          </a:p>
          <a:p>
            <a:endParaRPr lang="zh-CN" altLang="zh-CN" dirty="0"/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88" y="1052735"/>
            <a:ext cx="5672895" cy="5256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41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zh-CN" dirty="0"/>
              <a:t>语句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b="1" dirty="0"/>
              <a:t> </a:t>
            </a:r>
            <a:r>
              <a:rPr lang="zh-CN" altLang="en-US" b="1" dirty="0" smtClean="0"/>
              <a:t>多路分支</a:t>
            </a:r>
            <a:endParaRPr lang="zh-CN" altLang="zh-CN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150928"/>
            <a:ext cx="2880320" cy="5060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666204" y="155679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+mn-ea"/>
              </a:rPr>
              <a:t>表达式</a:t>
            </a:r>
            <a:r>
              <a:rPr lang="en-US" altLang="zh-CN" sz="2400" b="1" kern="100" dirty="0">
                <a:latin typeface="+mn-ea"/>
              </a:rPr>
              <a:t>expression</a:t>
            </a:r>
            <a:r>
              <a:rPr lang="zh-CN" altLang="zh-CN" sz="2400" kern="100" dirty="0">
                <a:latin typeface="+mn-ea"/>
              </a:rPr>
              <a:t>的计算结果必须为</a:t>
            </a:r>
            <a:r>
              <a:rPr lang="en-US" altLang="zh-CN" sz="2400" kern="100" dirty="0">
                <a:latin typeface="+mn-ea"/>
              </a:rPr>
              <a:t>byte</a:t>
            </a:r>
            <a:r>
              <a:rPr lang="zh-CN" altLang="zh-CN" sz="2400" kern="100" dirty="0">
                <a:latin typeface="+mn-ea"/>
              </a:rPr>
              <a:t>、</a:t>
            </a:r>
            <a:r>
              <a:rPr lang="en-US" altLang="zh-CN" sz="2400" kern="100" dirty="0">
                <a:latin typeface="+mn-ea"/>
              </a:rPr>
              <a:t>short</a:t>
            </a:r>
            <a:r>
              <a:rPr lang="zh-CN" altLang="zh-CN" sz="2400" kern="100" dirty="0">
                <a:latin typeface="+mn-ea"/>
              </a:rPr>
              <a:t>、</a:t>
            </a:r>
            <a:r>
              <a:rPr lang="en-US" altLang="zh-CN" sz="2400" kern="100" dirty="0">
                <a:latin typeface="+mn-ea"/>
              </a:rPr>
              <a:t>int</a:t>
            </a:r>
            <a:r>
              <a:rPr lang="zh-CN" altLang="zh-CN" sz="2400" kern="100" dirty="0">
                <a:latin typeface="+mn-ea"/>
              </a:rPr>
              <a:t>、</a:t>
            </a:r>
            <a:r>
              <a:rPr lang="en-US" altLang="zh-CN" sz="2400" kern="100" dirty="0">
                <a:latin typeface="+mn-ea"/>
              </a:rPr>
              <a:t>char</a:t>
            </a:r>
            <a:r>
              <a:rPr lang="zh-CN" altLang="zh-CN" sz="2400" kern="100" dirty="0">
                <a:latin typeface="+mn-ea"/>
              </a:rPr>
              <a:t>、字符串或者</a:t>
            </a:r>
            <a:r>
              <a:rPr lang="en-US" altLang="zh-CN" sz="2400" kern="100" dirty="0" err="1">
                <a:latin typeface="+mn-ea"/>
              </a:rPr>
              <a:t>enum</a:t>
            </a:r>
            <a:r>
              <a:rPr lang="zh-CN" altLang="zh-CN" sz="2400" kern="100" dirty="0">
                <a:latin typeface="+mn-ea"/>
              </a:rPr>
              <a:t>类型，每个</a:t>
            </a:r>
            <a:r>
              <a:rPr lang="en-US" altLang="zh-CN" sz="2400" kern="100" dirty="0">
                <a:latin typeface="+mn-ea"/>
              </a:rPr>
              <a:t>case</a:t>
            </a:r>
            <a:r>
              <a:rPr lang="zh-CN" altLang="zh-CN" sz="2400" kern="100" dirty="0">
                <a:latin typeface="+mn-ea"/>
              </a:rPr>
              <a:t>语句后的值</a:t>
            </a:r>
            <a:r>
              <a:rPr lang="en-US" altLang="zh-CN" sz="2400" kern="100" dirty="0">
                <a:latin typeface="+mn-ea"/>
              </a:rPr>
              <a:t>value</a:t>
            </a:r>
            <a:r>
              <a:rPr lang="zh-CN" altLang="zh-CN" sz="2400" kern="100" dirty="0">
                <a:latin typeface="+mn-ea"/>
              </a:rPr>
              <a:t>必须是与</a:t>
            </a:r>
            <a:r>
              <a:rPr lang="en-US" altLang="zh-CN" sz="2400" kern="100" dirty="0">
                <a:latin typeface="+mn-ea"/>
              </a:rPr>
              <a:t>expression</a:t>
            </a:r>
            <a:r>
              <a:rPr lang="zh-CN" altLang="zh-CN" sz="2400" kern="100" dirty="0">
                <a:latin typeface="+mn-ea"/>
              </a:rPr>
              <a:t>类型兼容的一个常量。重复的</a:t>
            </a:r>
            <a:r>
              <a:rPr lang="en-US" altLang="zh-CN" sz="2400" kern="100" dirty="0">
                <a:latin typeface="+mn-ea"/>
              </a:rPr>
              <a:t>case</a:t>
            </a:r>
            <a:r>
              <a:rPr lang="zh-CN" altLang="zh-CN" sz="2400" kern="100" dirty="0">
                <a:latin typeface="+mn-ea"/>
              </a:rPr>
              <a:t>值是不允许的。</a:t>
            </a:r>
          </a:p>
        </p:txBody>
      </p:sp>
    </p:spTree>
    <p:extLst>
      <p:ext uri="{BB962C8B-B14F-4D97-AF65-F5344CB8AC3E}">
        <p14:creationId xmlns:p14="http://schemas.microsoft.com/office/powerpoint/2010/main" val="37421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zh-CN" dirty="0"/>
              <a:t>与</a:t>
            </a:r>
            <a:r>
              <a:rPr lang="en-US" altLang="zh-CN" dirty="0"/>
              <a:t>do-while</a:t>
            </a:r>
            <a:r>
              <a:rPr lang="zh-CN" altLang="zh-CN" dirty="0"/>
              <a:t>语句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当它的条件表达式是</a:t>
            </a:r>
            <a:r>
              <a:rPr lang="en-US" altLang="zh-CN" dirty="0"/>
              <a:t>true</a:t>
            </a:r>
            <a:r>
              <a:rPr lang="zh-CN" altLang="zh-CN" dirty="0"/>
              <a:t>时，</a:t>
            </a:r>
            <a:r>
              <a:rPr lang="en-US" altLang="zh-CN" dirty="0"/>
              <a:t>while</a:t>
            </a:r>
            <a:r>
              <a:rPr lang="zh-CN" altLang="zh-CN" dirty="0"/>
              <a:t>语句重复执行循环体，循环体可以是一个语句或者语句块。</a:t>
            </a: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8" y="1988840"/>
            <a:ext cx="4228334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98" y="3789040"/>
            <a:ext cx="3981479" cy="2843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97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2.1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标识符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和关键字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468313" y="1412776"/>
            <a:ext cx="8207376" cy="4104109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为程序中的各个元素进行命名，这种命名的记号，就是标识符（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Identifier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一般地，在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Java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中标识符是以字母、下划线（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_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）、美元符号（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$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）等开始的一个字符序列，后面可以跟字母、下划线、美元符号、数字等字符，不能包含运算符和一些特殊字符，如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#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、*等。</a:t>
            </a: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语言使用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Unicode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字符集，一般用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位二进制表示一个字符，并且在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0~255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编码区与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字符集是兼容的。</a:t>
            </a: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一些合法的标识符：</a:t>
            </a:r>
          </a:p>
          <a:p>
            <a:pPr marL="457200" lvl="1" indent="0"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Body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_test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$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hello      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2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zh-CN" dirty="0"/>
              <a:t>语句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8" y="765175"/>
            <a:ext cx="6840760" cy="243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636912"/>
            <a:ext cx="5698405" cy="3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zh-CN" dirty="0"/>
              <a:t>语句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8" y="765175"/>
            <a:ext cx="6840760" cy="243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84" y="2003707"/>
            <a:ext cx="5698405" cy="3669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068960"/>
            <a:ext cx="6791325" cy="314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48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zh-CN" dirty="0"/>
              <a:t>语句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46" y="981075"/>
            <a:ext cx="7803557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74764"/>
            <a:ext cx="6480720" cy="5112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894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r>
              <a:rPr lang="zh-CN" altLang="zh-CN" dirty="0"/>
              <a:t>语句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强迫一次循环提前结束从而进行下一次循环。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84784"/>
            <a:ext cx="5649029" cy="4504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978445"/>
            <a:ext cx="5582307" cy="4846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970" y="2700573"/>
            <a:ext cx="4186482" cy="417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161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88641"/>
            <a:ext cx="8197850" cy="349250"/>
          </a:xfrm>
        </p:spPr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zh-CN" altLang="zh-CN" sz="3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实用案例</a:t>
            </a:r>
            <a:r>
              <a:rPr lang="en-US" altLang="zh-CN" sz="3600" b="1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1</a:t>
            </a:r>
            <a:endParaRPr lang="zh-CN" altLang="zh-CN" sz="36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sz="2800" b="1" dirty="0" smtClean="0"/>
              <a:t>计算</a:t>
            </a:r>
            <a:r>
              <a:rPr lang="zh-CN" altLang="zh-CN" sz="2800" b="1" dirty="0"/>
              <a:t>斐波那契（</a:t>
            </a:r>
            <a:r>
              <a:rPr lang="en-US" altLang="zh-CN" sz="2800" b="1" dirty="0"/>
              <a:t>Fibonacci</a:t>
            </a:r>
            <a:r>
              <a:rPr lang="zh-CN" altLang="zh-CN" sz="2800" b="1" dirty="0"/>
              <a:t>）数列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输出</a:t>
            </a:r>
            <a:r>
              <a:rPr lang="zh-CN" altLang="zh-CN" dirty="0"/>
              <a:t>前</a:t>
            </a:r>
            <a:r>
              <a:rPr lang="en-US" altLang="zh-CN" dirty="0"/>
              <a:t>40</a:t>
            </a:r>
            <a:r>
              <a:rPr lang="zh-CN" altLang="zh-CN" dirty="0"/>
              <a:t>项。该数列的前两项都是</a:t>
            </a:r>
            <a:r>
              <a:rPr lang="en-US" altLang="zh-CN" dirty="0"/>
              <a:t>1</a:t>
            </a:r>
            <a:r>
              <a:rPr lang="zh-CN" altLang="zh-CN" dirty="0"/>
              <a:t>，从第</a:t>
            </a:r>
            <a:r>
              <a:rPr lang="en-US" altLang="zh-CN" dirty="0"/>
              <a:t>3</a:t>
            </a:r>
            <a:r>
              <a:rPr lang="zh-CN" altLang="zh-CN" dirty="0"/>
              <a:t>项开始，其后的每一个数据项都是前面的两个数据项之和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761829"/>
            <a:ext cx="5333766" cy="5980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22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2843808" y="2916658"/>
            <a:ext cx="4752528" cy="72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4400" dirty="0" smtClean="0">
                <a:solidFill>
                  <a:schemeClr val="tx1"/>
                </a:solidFill>
              </a:rPr>
              <a:t>本次课程结束！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www.cqu.edu.cn/Sites/CQUmain/Themes/Default/Images/logo.png">
            <a:hlinkClick r:id="rId2" tooltip="重庆大学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32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Java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不允许对关键字赋予别的含义。所有的关键字都是小写的，如果被大写，就不是关键字了。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byte   short  int   long  float  double  char 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boolean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 else  switch  case  default  do  while  for  break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continue  return   void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private 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public  protected   final  static   abstract   synchronized   volatile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try  catch  finally  throw  throws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new  extends  implements  class  </a:t>
            </a:r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instanceof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this  super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false   true  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null  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package   import</a:t>
            </a:r>
          </a:p>
          <a:p>
            <a:pPr marL="457200" lvl="1" indent="0">
              <a:buNone/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7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注释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77838" y="1186656"/>
            <a:ext cx="8207376" cy="5400675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单行注释</a:t>
            </a:r>
          </a:p>
          <a:p>
            <a:pPr marL="400050" lvl="1" indent="0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单行注释以“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”开头，至该行结尾，其格式如下：</a:t>
            </a:r>
          </a:p>
          <a:p>
            <a:pPr marL="400050" lvl="1" indent="0">
              <a:buNone/>
            </a:pP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// </a:t>
            </a:r>
            <a:r>
              <a:rPr lang="zh-CN" altLang="en-US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注释内容</a:t>
            </a: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  <a:p>
            <a:pPr lvl="0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多行注释</a:t>
            </a:r>
          </a:p>
          <a:p>
            <a:pPr marL="400050" lvl="1" indent="0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多行注释以“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”开始，遇到“*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”结束，其格式如下：</a:t>
            </a:r>
          </a:p>
          <a:p>
            <a:pPr marL="400050" lvl="1" indent="0">
              <a:buNone/>
            </a:pP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/*  </a:t>
            </a:r>
            <a:r>
              <a:rPr lang="zh-CN" altLang="en-US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注释文本</a:t>
            </a:r>
          </a:p>
          <a:p>
            <a:pPr marL="400050" lvl="1" indent="0">
              <a:buNone/>
            </a:pPr>
            <a:r>
              <a:rPr lang="zh-CN" altLang="en-US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2000" b="1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buNone/>
            </a:pPr>
            <a:r>
              <a:rPr lang="zh-CN" altLang="en-US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endParaRPr lang="zh-CN" altLang="en-US" sz="2000" b="1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文档注释</a:t>
            </a:r>
          </a:p>
          <a:p>
            <a:pPr marL="400050" lvl="1" indent="0"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文件注释以“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/**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”开头，遇到“*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”结束，在注释中每行“*”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lvl="1"/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2.2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和变量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452970" y="1059465"/>
            <a:ext cx="8207376" cy="4385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修饰符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] &lt;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类型名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&gt;  &lt;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变量名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&gt; [=&lt;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&gt;][,&lt;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变量名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&gt;[=&lt;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初值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&gt;]….]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>
              <a:lnSpc>
                <a:spcPct val="90000"/>
              </a:lnSpc>
            </a:pP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</a:p>
          <a:p>
            <a:pPr lvl="1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int 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public int j=5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k=4;</a:t>
            </a:r>
          </a:p>
          <a:p>
            <a:pPr lvl="1">
              <a:lnSpc>
                <a:spcPct val="90000"/>
              </a:lnSpc>
            </a:pPr>
            <a:endParaRPr lang="zh-CN" altLang="en-US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chemeClr val="folHlink"/>
              </a:buClr>
              <a:buSzPct val="60000"/>
            </a:pPr>
            <a:r>
              <a:rPr lang="zh-CN" altLang="en-US" sz="20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在一个作用域中，变量名应该是唯一的。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在不同作用域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中，如果有多个同名的变量可以访问，则按照“邻近”原则，在当前域中定义的变量隐藏其它同名的变量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chemeClr val="folHlink"/>
              </a:buClr>
              <a:buSzPct val="60000"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常量：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final  int 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MAX_COUNT=15;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Clr>
                <a:schemeClr val="folHlink"/>
              </a:buClr>
              <a:buSzPct val="60000"/>
            </a:pP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Clr>
                <a:schemeClr val="folHlink"/>
              </a:buClr>
              <a:buSzPct val="60000"/>
              <a:buNone/>
            </a:pP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变量的作用域和使用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fontAlgn="base"/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14" y="1556792"/>
            <a:ext cx="8119137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2.3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基本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数据类型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两类：基本数据类型（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Primitive Type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）和引用类型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(Reference Type)</a:t>
            </a:r>
          </a:p>
        </p:txBody>
      </p:sp>
      <p:pic>
        <p:nvPicPr>
          <p:cNvPr id="1026" name="Picture 2" descr="C:\Users\yangrl\AppData\Local\Temp\ksohtml\wpsABE.t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55301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布尔类型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布尔型数据类型用关键字</a:t>
            </a:r>
            <a:r>
              <a:rPr lang="en-US" altLang="zh-CN" b="1" dirty="0" err="1"/>
              <a:t>boolean</a:t>
            </a:r>
            <a:r>
              <a:rPr lang="zh-CN" altLang="en-US" dirty="0"/>
              <a:t>表示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两个值</a:t>
            </a:r>
          </a:p>
          <a:p>
            <a:pPr lvl="1">
              <a:lnSpc>
                <a:spcPct val="90000"/>
              </a:lnSpc>
            </a:pPr>
            <a:endParaRPr lang="en-US" altLang="zh-CN" dirty="0" smtClean="0">
              <a:latin typeface="Verdana" pitchFamily="34" charset="0"/>
            </a:endParaRPr>
          </a:p>
          <a:p>
            <a:endParaRPr lang="en-US" altLang="zh-CN" dirty="0" smtClean="0"/>
          </a:p>
          <a:p>
            <a:r>
              <a:rPr lang="zh-CN" altLang="en-US" dirty="0"/>
              <a:t>例如：  </a:t>
            </a:r>
            <a:r>
              <a:rPr lang="en-US" altLang="zh-CN" dirty="0" err="1"/>
              <a:t>boolean</a:t>
            </a:r>
            <a:r>
              <a:rPr lang="en-US" altLang="zh-CN" dirty="0"/>
              <a:t> b=false;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由Nordri®（www.nordridesign.com ） 设计提供">
  <a:themeElements>
    <a:clrScheme name="自定义 56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FFC000"/>
      </a:accent1>
      <a:accent2>
        <a:srgbClr val="6DAA2D"/>
      </a:accent2>
      <a:accent3>
        <a:srgbClr val="5F5F5F"/>
      </a:accent3>
      <a:accent4>
        <a:srgbClr val="777777"/>
      </a:accent4>
      <a:accent5>
        <a:srgbClr val="B2B2B2"/>
      </a:accent5>
      <a:accent6>
        <a:srgbClr val="DDDDDD"/>
      </a:accent6>
      <a:hlink>
        <a:srgbClr val="0070C0"/>
      </a:hlink>
      <a:folHlink>
        <a:srgbClr val="7030A0"/>
      </a:folHlink>
    </a:clrScheme>
    <a:fontScheme name="Nordri开发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1910E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sz="1600" dirty="0" err="1" smtClean="0">
            <a:solidFill>
              <a:prstClr val="black"/>
            </a:solidFill>
            <a:latin typeface="Arial" pitchFamily="34" charset="0"/>
            <a:ea typeface="微软雅黑" pitchFamily="34" charset="-122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第三章.pptx" id="{8C67D81B-87C1-434B-97F4-C3D73C5F638C}" vid="{A371E744-CEF5-4700-BC8C-05A3C23014C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626</TotalTime>
  <Words>2015</Words>
  <Application>Microsoft Office PowerPoint</Application>
  <PresentationFormat>全屏显示(4:3)</PresentationFormat>
  <Paragraphs>381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Calibri</vt:lpstr>
      <vt:lpstr>方正正大黑简体</vt:lpstr>
      <vt:lpstr>楷体</vt:lpstr>
      <vt:lpstr>宋体</vt:lpstr>
      <vt:lpstr>微软雅黑</vt:lpstr>
      <vt:lpstr>Arial</vt:lpstr>
      <vt:lpstr>Consolas</vt:lpstr>
      <vt:lpstr>Courier New</vt:lpstr>
      <vt:lpstr>Times New Roman</vt:lpstr>
      <vt:lpstr>Verdana</vt:lpstr>
      <vt:lpstr>Wingdings</vt:lpstr>
      <vt:lpstr>由Nordri®（www.nordridesign.com ） 设计提供</vt:lpstr>
      <vt:lpstr>Java程序设计</vt:lpstr>
      <vt:lpstr>PowerPoint 演示文稿</vt:lpstr>
      <vt:lpstr>2.1 标识符和关键字</vt:lpstr>
      <vt:lpstr>关键字</vt:lpstr>
      <vt:lpstr>注释</vt:lpstr>
      <vt:lpstr>2.2 常量和变量</vt:lpstr>
      <vt:lpstr>变量的作用域和使用</vt:lpstr>
      <vt:lpstr>2.3 基本数据类型</vt:lpstr>
      <vt:lpstr>布尔类型</vt:lpstr>
      <vt:lpstr>字符类型</vt:lpstr>
      <vt:lpstr>整数类型</vt:lpstr>
      <vt:lpstr>数据类型的表示范围</vt:lpstr>
      <vt:lpstr>浮点类型</vt:lpstr>
      <vt:lpstr>各类型数据间的相互转换</vt:lpstr>
      <vt:lpstr>运算符</vt:lpstr>
      <vt:lpstr>运算符的注意事项</vt:lpstr>
      <vt:lpstr>赋值运算符</vt:lpstr>
      <vt:lpstr>赋值相容</vt:lpstr>
      <vt:lpstr>PowerPoint 演示文稿</vt:lpstr>
      <vt:lpstr>条件运算符</vt:lpstr>
      <vt:lpstr>位运算符</vt:lpstr>
      <vt:lpstr>PowerPoint 演示文稿</vt:lpstr>
      <vt:lpstr>关系运算符</vt:lpstr>
      <vt:lpstr>逻辑运算符</vt:lpstr>
      <vt:lpstr>表达式</vt:lpstr>
      <vt:lpstr>2.6 程序控制语句</vt:lpstr>
      <vt:lpstr>阶梯if语句(if-else if)</vt:lpstr>
      <vt:lpstr>switch语句</vt:lpstr>
      <vt:lpstr>while与do-while语句</vt:lpstr>
      <vt:lpstr>for语句</vt:lpstr>
      <vt:lpstr>for语句</vt:lpstr>
      <vt:lpstr>break语句</vt:lpstr>
      <vt:lpstr>continue语句</vt:lpstr>
      <vt:lpstr>实用案例1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Java程序设计</dc:title>
  <dc:subject>PPT模板/图示</dc:subject>
  <dc:creator>yangrl</dc:creator>
  <dc:description>Nordri® _x000d_
专注于有效的信息传递设计_x000d_
www.nordridesign.com</dc:description>
  <cp:lastModifiedBy>2012dnd.com</cp:lastModifiedBy>
  <cp:revision>173</cp:revision>
  <dcterms:created xsi:type="dcterms:W3CDTF">2017-02-24T02:44:56Z</dcterms:created>
  <dcterms:modified xsi:type="dcterms:W3CDTF">2021-09-01T15:14:12Z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280499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</Properties>
</file>