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8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5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4247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482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618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200"/>
    <a:srgbClr val="C06000"/>
    <a:srgbClr val="039ABD"/>
    <a:srgbClr val="1D8DA3"/>
    <a:srgbClr val="099AB7"/>
    <a:srgbClr val="33CCFF"/>
    <a:srgbClr val="CCFFFF"/>
    <a:srgbClr val="F3B10D"/>
    <a:srgbClr val="CC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6" autoAdjust="0"/>
    <p:restoredTop sz="94660"/>
  </p:normalViewPr>
  <p:slideViewPr>
    <p:cSldViewPr>
      <p:cViewPr varScale="1">
        <p:scale>
          <a:sx n="93" d="100"/>
          <a:sy n="93" d="100"/>
        </p:scale>
        <p:origin x="84" y="384"/>
      </p:cViewPr>
      <p:guideLst>
        <p:guide orient="horz" pos="2115"/>
        <p:guide orient="horz" pos="4247"/>
        <p:guide orient="horz" pos="4065"/>
        <p:guide orient="horz" pos="482"/>
        <p:guide orient="horz" pos="4020"/>
        <p:guide orient="horz" pos="618"/>
        <p:guide pos="2880"/>
        <p:guide pos="546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4B17C-A8D6-4EC1-9F74-DEF1B852E50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D72DEBB-C4EE-4A4C-998A-DBACC02F0CFB}">
      <dgm:prSet phldrT="[文本]"/>
      <dgm:spPr/>
      <dgm:t>
        <a:bodyPr/>
        <a:lstStyle/>
        <a:p>
          <a:r>
            <a:rPr lang="en-US" altLang="zh-CN" dirty="0" smtClean="0"/>
            <a:t>3.2 </a:t>
          </a:r>
          <a:r>
            <a:rPr lang="zh-CN" altLang="en-US" dirty="0" smtClean="0"/>
            <a:t>一维数组</a:t>
          </a:r>
          <a:endParaRPr lang="zh-CN" altLang="en-US" dirty="0"/>
        </a:p>
      </dgm:t>
    </dgm:pt>
    <dgm:pt modelId="{17E68D72-00DC-4896-AF97-6202D147E269}" type="parTrans" cxnId="{1A220DA0-ED41-4929-AA2B-745CE0C8832B}">
      <dgm:prSet/>
      <dgm:spPr/>
      <dgm:t>
        <a:bodyPr/>
        <a:lstStyle/>
        <a:p>
          <a:endParaRPr lang="zh-CN" altLang="en-US"/>
        </a:p>
      </dgm:t>
    </dgm:pt>
    <dgm:pt modelId="{2E39222F-7B7B-4ED2-827E-1328DFCF5572}" type="sibTrans" cxnId="{1A220DA0-ED41-4929-AA2B-745CE0C8832B}">
      <dgm:prSet/>
      <dgm:spPr/>
      <dgm:t>
        <a:bodyPr/>
        <a:lstStyle/>
        <a:p>
          <a:endParaRPr lang="zh-CN" altLang="en-US"/>
        </a:p>
      </dgm:t>
    </dgm:pt>
    <dgm:pt modelId="{240C59D7-2CE4-462A-9515-C237DA44CA8D}">
      <dgm:prSet phldrT="[文本]"/>
      <dgm:spPr/>
      <dgm:t>
        <a:bodyPr/>
        <a:lstStyle/>
        <a:p>
          <a:r>
            <a:rPr lang="en-US" altLang="zh-CN" dirty="0" smtClean="0"/>
            <a:t>3.3 </a:t>
          </a:r>
          <a:r>
            <a:rPr lang="zh-CN" altLang="en-US" dirty="0" smtClean="0"/>
            <a:t>二维数组</a:t>
          </a:r>
          <a:endParaRPr lang="zh-CN" altLang="en-US" dirty="0"/>
        </a:p>
      </dgm:t>
    </dgm:pt>
    <dgm:pt modelId="{CD49C4B8-92C8-418B-931E-B71E1BE6881B}" type="parTrans" cxnId="{910A7DF5-E214-4793-B0E5-4BDA9128D21F}">
      <dgm:prSet/>
      <dgm:spPr/>
      <dgm:t>
        <a:bodyPr/>
        <a:lstStyle/>
        <a:p>
          <a:endParaRPr lang="zh-CN" altLang="en-US"/>
        </a:p>
      </dgm:t>
    </dgm:pt>
    <dgm:pt modelId="{947B3124-FA3E-44E6-A51D-10587B3FB02E}" type="sibTrans" cxnId="{910A7DF5-E214-4793-B0E5-4BDA9128D21F}">
      <dgm:prSet/>
      <dgm:spPr/>
      <dgm:t>
        <a:bodyPr/>
        <a:lstStyle/>
        <a:p>
          <a:endParaRPr lang="zh-CN" altLang="en-US"/>
        </a:p>
      </dgm:t>
    </dgm:pt>
    <dgm:pt modelId="{B05E394A-9B94-4D12-AA2A-4A782672DD2C}">
      <dgm:prSet phldrT="[文本]"/>
      <dgm:spPr/>
      <dgm:t>
        <a:bodyPr/>
        <a:lstStyle/>
        <a:p>
          <a:r>
            <a:rPr lang="en-US" altLang="zh-CN" dirty="0" smtClean="0"/>
            <a:t>3.4 Arrays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A56B56F5-D1A3-4E94-9B1D-AFE1904D8299}" type="parTrans" cxnId="{DAD30B86-5D82-4561-9BF4-8FBCCDDA715C}">
      <dgm:prSet/>
      <dgm:spPr/>
      <dgm:t>
        <a:bodyPr/>
        <a:lstStyle/>
        <a:p>
          <a:endParaRPr lang="zh-CN" altLang="en-US"/>
        </a:p>
      </dgm:t>
    </dgm:pt>
    <dgm:pt modelId="{7A5B6132-DA9E-4D4C-92AC-FEA7555A6732}" type="sibTrans" cxnId="{DAD30B86-5D82-4561-9BF4-8FBCCDDA715C}">
      <dgm:prSet/>
      <dgm:spPr/>
      <dgm:t>
        <a:bodyPr/>
        <a:lstStyle/>
        <a:p>
          <a:endParaRPr lang="zh-CN" altLang="en-US"/>
        </a:p>
      </dgm:t>
    </dgm:pt>
    <dgm:pt modelId="{0D916324-155A-416C-938E-0577D8483687}">
      <dgm:prSet/>
      <dgm:spPr/>
      <dgm:t>
        <a:bodyPr/>
        <a:lstStyle/>
        <a:p>
          <a:r>
            <a:rPr lang="en-US" altLang="zh-CN" dirty="0" smtClean="0"/>
            <a:t>3.1 </a:t>
          </a:r>
          <a:r>
            <a:rPr lang="zh-CN" altLang="en-US" dirty="0" smtClean="0"/>
            <a:t>初识数组</a:t>
          </a:r>
          <a:endParaRPr lang="zh-CN" altLang="en-US" dirty="0"/>
        </a:p>
      </dgm:t>
    </dgm:pt>
    <dgm:pt modelId="{C9FB2DCC-F223-49D7-8639-D9EFA8EA51C2}" type="parTrans" cxnId="{29E6D606-CF0E-4764-A051-23DAE912F13D}">
      <dgm:prSet/>
      <dgm:spPr/>
      <dgm:t>
        <a:bodyPr/>
        <a:lstStyle/>
        <a:p>
          <a:endParaRPr lang="zh-CN" altLang="en-US"/>
        </a:p>
      </dgm:t>
    </dgm:pt>
    <dgm:pt modelId="{0FD71FF6-9D7B-4209-A140-595DF160B1D3}" type="sibTrans" cxnId="{29E6D606-CF0E-4764-A051-23DAE912F13D}">
      <dgm:prSet/>
      <dgm:spPr/>
      <dgm:t>
        <a:bodyPr/>
        <a:lstStyle/>
        <a:p>
          <a:endParaRPr lang="zh-CN" altLang="en-US"/>
        </a:p>
      </dgm:t>
    </dgm:pt>
    <dgm:pt modelId="{290ADAC8-17E0-4F11-BE79-899CD4DD5E12}" type="pres">
      <dgm:prSet presAssocID="{0274B17C-A8D6-4EC1-9F74-DEF1B852E5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037558-1041-410C-BB00-56A53B46B633}" type="pres">
      <dgm:prSet presAssocID="{0D916324-155A-416C-938E-0577D8483687}" presName="parentLin" presStyleCnt="0"/>
      <dgm:spPr/>
    </dgm:pt>
    <dgm:pt modelId="{DAAF6963-E65C-47D1-9946-15C9FF58088A}" type="pres">
      <dgm:prSet presAssocID="{0D916324-155A-416C-938E-0577D848368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C4AC34F-010F-4B17-BD33-4CFEA89B14D2}" type="pres">
      <dgm:prSet presAssocID="{0D916324-155A-416C-938E-0577D848368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51C9F-E171-4D08-ABA7-B3DCED05B5BB}" type="pres">
      <dgm:prSet presAssocID="{0D916324-155A-416C-938E-0577D8483687}" presName="negativeSpace" presStyleCnt="0"/>
      <dgm:spPr/>
    </dgm:pt>
    <dgm:pt modelId="{5514F667-B578-4B34-8BA2-7019B8340873}" type="pres">
      <dgm:prSet presAssocID="{0D916324-155A-416C-938E-0577D8483687}" presName="childText" presStyleLbl="conFgAcc1" presStyleIdx="0" presStyleCnt="4">
        <dgm:presLayoutVars>
          <dgm:bulletEnabled val="1"/>
        </dgm:presLayoutVars>
      </dgm:prSet>
      <dgm:spPr/>
    </dgm:pt>
    <dgm:pt modelId="{BF6E4AC2-A8AB-46D0-B337-7C6D62678552}" type="pres">
      <dgm:prSet presAssocID="{0FD71FF6-9D7B-4209-A140-595DF160B1D3}" presName="spaceBetweenRectangles" presStyleCnt="0"/>
      <dgm:spPr/>
    </dgm:pt>
    <dgm:pt modelId="{45EF6FC4-75DC-49E3-BD05-7B7E6300CE25}" type="pres">
      <dgm:prSet presAssocID="{5D72DEBB-C4EE-4A4C-998A-DBACC02F0CFB}" presName="parentLin" presStyleCnt="0"/>
      <dgm:spPr/>
      <dgm:t>
        <a:bodyPr/>
        <a:lstStyle/>
        <a:p>
          <a:endParaRPr lang="zh-CN" altLang="en-US"/>
        </a:p>
      </dgm:t>
    </dgm:pt>
    <dgm:pt modelId="{20A6C866-FD85-4400-83D4-E3B919A34B51}" type="pres">
      <dgm:prSet presAssocID="{5D72DEBB-C4EE-4A4C-998A-DBACC02F0CFB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833C47F7-914D-4919-99FE-C55F44DD4350}" type="pres">
      <dgm:prSet presAssocID="{5D72DEBB-C4EE-4A4C-998A-DBACC02F0CF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09CCC-EF99-4340-B4E1-5E5C5D8074D6}" type="pres">
      <dgm:prSet presAssocID="{5D72DEBB-C4EE-4A4C-998A-DBACC02F0CFB}" presName="negativeSpace" presStyleCnt="0"/>
      <dgm:spPr/>
      <dgm:t>
        <a:bodyPr/>
        <a:lstStyle/>
        <a:p>
          <a:endParaRPr lang="zh-CN" altLang="en-US"/>
        </a:p>
      </dgm:t>
    </dgm:pt>
    <dgm:pt modelId="{5EFADA3F-DBD8-47B3-87A4-F7C4DF43CC18}" type="pres">
      <dgm:prSet presAssocID="{5D72DEBB-C4EE-4A4C-998A-DBACC02F0CFB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CB613-75FD-4DEE-8DA5-6CE19F632FB4}" type="pres">
      <dgm:prSet presAssocID="{2E39222F-7B7B-4ED2-827E-1328DFCF5572}" presName="spaceBetweenRectangles" presStyleCnt="0"/>
      <dgm:spPr/>
      <dgm:t>
        <a:bodyPr/>
        <a:lstStyle/>
        <a:p>
          <a:endParaRPr lang="zh-CN" altLang="en-US"/>
        </a:p>
      </dgm:t>
    </dgm:pt>
    <dgm:pt modelId="{AD00622C-704A-40DB-AA9A-CF6B66B9CB56}" type="pres">
      <dgm:prSet presAssocID="{240C59D7-2CE4-462A-9515-C237DA44CA8D}" presName="parentLin" presStyleCnt="0"/>
      <dgm:spPr/>
      <dgm:t>
        <a:bodyPr/>
        <a:lstStyle/>
        <a:p>
          <a:endParaRPr lang="zh-CN" altLang="en-US"/>
        </a:p>
      </dgm:t>
    </dgm:pt>
    <dgm:pt modelId="{1C3B8E56-CDD6-48F6-8138-C0343817464C}" type="pres">
      <dgm:prSet presAssocID="{240C59D7-2CE4-462A-9515-C237DA44CA8D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120FC45C-3BD5-48EA-A639-E7D5A20ED3FD}" type="pres">
      <dgm:prSet presAssocID="{240C59D7-2CE4-462A-9515-C237DA44CA8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A93D8-BD3E-486E-ABDB-8DA346AD7C11}" type="pres">
      <dgm:prSet presAssocID="{240C59D7-2CE4-462A-9515-C237DA44CA8D}" presName="negativeSpace" presStyleCnt="0"/>
      <dgm:spPr/>
      <dgm:t>
        <a:bodyPr/>
        <a:lstStyle/>
        <a:p>
          <a:endParaRPr lang="zh-CN" altLang="en-US"/>
        </a:p>
      </dgm:t>
    </dgm:pt>
    <dgm:pt modelId="{58D67328-282B-4E2B-B4DB-8AD412BAFFBC}" type="pres">
      <dgm:prSet presAssocID="{240C59D7-2CE4-462A-9515-C237DA44CA8D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61DE94-27E5-4F75-9E5A-A7E6DD8791DF}" type="pres">
      <dgm:prSet presAssocID="{947B3124-FA3E-44E6-A51D-10587B3FB02E}" presName="spaceBetweenRectangles" presStyleCnt="0"/>
      <dgm:spPr/>
      <dgm:t>
        <a:bodyPr/>
        <a:lstStyle/>
        <a:p>
          <a:endParaRPr lang="zh-CN" altLang="en-US"/>
        </a:p>
      </dgm:t>
    </dgm:pt>
    <dgm:pt modelId="{B38C66CE-824B-42F9-A9FE-390D8396D086}" type="pres">
      <dgm:prSet presAssocID="{B05E394A-9B94-4D12-AA2A-4A782672DD2C}" presName="parentLin" presStyleCnt="0"/>
      <dgm:spPr/>
      <dgm:t>
        <a:bodyPr/>
        <a:lstStyle/>
        <a:p>
          <a:endParaRPr lang="zh-CN" altLang="en-US"/>
        </a:p>
      </dgm:t>
    </dgm:pt>
    <dgm:pt modelId="{0846F4B8-B208-428D-B0F2-ECF3D2F850BA}" type="pres">
      <dgm:prSet presAssocID="{B05E394A-9B94-4D12-AA2A-4A782672DD2C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8D3EE3B5-4895-4D5C-BF7C-9C953348E53B}" type="pres">
      <dgm:prSet presAssocID="{B05E394A-9B94-4D12-AA2A-4A782672DD2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62F509-6396-4BFC-87D5-70BB0970B22E}" type="pres">
      <dgm:prSet presAssocID="{B05E394A-9B94-4D12-AA2A-4A782672DD2C}" presName="negativeSpace" presStyleCnt="0"/>
      <dgm:spPr/>
      <dgm:t>
        <a:bodyPr/>
        <a:lstStyle/>
        <a:p>
          <a:endParaRPr lang="zh-CN" altLang="en-US"/>
        </a:p>
      </dgm:t>
    </dgm:pt>
    <dgm:pt modelId="{F776FF77-BBFD-429A-B555-3A759A0377CC}" type="pres">
      <dgm:prSet presAssocID="{B05E394A-9B94-4D12-AA2A-4A782672DD2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8484EF-4C31-4D1D-A510-1B27C8B245A4}" type="presOf" srcId="{240C59D7-2CE4-462A-9515-C237DA44CA8D}" destId="{1C3B8E56-CDD6-48F6-8138-C0343817464C}" srcOrd="0" destOrd="0" presId="urn:microsoft.com/office/officeart/2005/8/layout/list1"/>
    <dgm:cxn modelId="{7C9F7A2B-8E83-4568-B521-78607E309ABB}" type="presOf" srcId="{0D916324-155A-416C-938E-0577D8483687}" destId="{AC4AC34F-010F-4B17-BD33-4CFEA89B14D2}" srcOrd="1" destOrd="0" presId="urn:microsoft.com/office/officeart/2005/8/layout/list1"/>
    <dgm:cxn modelId="{325C4584-D11D-4454-82A6-39B337458648}" type="presOf" srcId="{0274B17C-A8D6-4EC1-9F74-DEF1B852E50E}" destId="{290ADAC8-17E0-4F11-BE79-899CD4DD5E12}" srcOrd="0" destOrd="0" presId="urn:microsoft.com/office/officeart/2005/8/layout/list1"/>
    <dgm:cxn modelId="{56482DF2-4D3A-4573-9238-2C14AAF71A2D}" type="presOf" srcId="{5D72DEBB-C4EE-4A4C-998A-DBACC02F0CFB}" destId="{833C47F7-914D-4919-99FE-C55F44DD4350}" srcOrd="1" destOrd="0" presId="urn:microsoft.com/office/officeart/2005/8/layout/list1"/>
    <dgm:cxn modelId="{1A220DA0-ED41-4929-AA2B-745CE0C8832B}" srcId="{0274B17C-A8D6-4EC1-9F74-DEF1B852E50E}" destId="{5D72DEBB-C4EE-4A4C-998A-DBACC02F0CFB}" srcOrd="1" destOrd="0" parTransId="{17E68D72-00DC-4896-AF97-6202D147E269}" sibTransId="{2E39222F-7B7B-4ED2-827E-1328DFCF5572}"/>
    <dgm:cxn modelId="{AEF98EBC-8932-47EC-8171-1F4CFAD95E5E}" type="presOf" srcId="{0D916324-155A-416C-938E-0577D8483687}" destId="{DAAF6963-E65C-47D1-9946-15C9FF58088A}" srcOrd="0" destOrd="0" presId="urn:microsoft.com/office/officeart/2005/8/layout/list1"/>
    <dgm:cxn modelId="{ED3ED375-F0E1-453A-821C-C5B49684AE25}" type="presOf" srcId="{B05E394A-9B94-4D12-AA2A-4A782672DD2C}" destId="{8D3EE3B5-4895-4D5C-BF7C-9C953348E53B}" srcOrd="1" destOrd="0" presId="urn:microsoft.com/office/officeart/2005/8/layout/list1"/>
    <dgm:cxn modelId="{0330447A-381F-4E94-9F41-80B100C89CA3}" type="presOf" srcId="{B05E394A-9B94-4D12-AA2A-4A782672DD2C}" destId="{0846F4B8-B208-428D-B0F2-ECF3D2F850BA}" srcOrd="0" destOrd="0" presId="urn:microsoft.com/office/officeart/2005/8/layout/list1"/>
    <dgm:cxn modelId="{E3A0501F-13EA-4124-8EBB-39C96A416EA0}" type="presOf" srcId="{240C59D7-2CE4-462A-9515-C237DA44CA8D}" destId="{120FC45C-3BD5-48EA-A639-E7D5A20ED3FD}" srcOrd="1" destOrd="0" presId="urn:microsoft.com/office/officeart/2005/8/layout/list1"/>
    <dgm:cxn modelId="{DAD30B86-5D82-4561-9BF4-8FBCCDDA715C}" srcId="{0274B17C-A8D6-4EC1-9F74-DEF1B852E50E}" destId="{B05E394A-9B94-4D12-AA2A-4A782672DD2C}" srcOrd="3" destOrd="0" parTransId="{A56B56F5-D1A3-4E94-9B1D-AFE1904D8299}" sibTransId="{7A5B6132-DA9E-4D4C-92AC-FEA7555A6732}"/>
    <dgm:cxn modelId="{A68828CF-CB9C-4AFD-A51F-D8066E19251C}" type="presOf" srcId="{5D72DEBB-C4EE-4A4C-998A-DBACC02F0CFB}" destId="{20A6C866-FD85-4400-83D4-E3B919A34B51}" srcOrd="0" destOrd="0" presId="urn:microsoft.com/office/officeart/2005/8/layout/list1"/>
    <dgm:cxn modelId="{910A7DF5-E214-4793-B0E5-4BDA9128D21F}" srcId="{0274B17C-A8D6-4EC1-9F74-DEF1B852E50E}" destId="{240C59D7-2CE4-462A-9515-C237DA44CA8D}" srcOrd="2" destOrd="0" parTransId="{CD49C4B8-92C8-418B-931E-B71E1BE6881B}" sibTransId="{947B3124-FA3E-44E6-A51D-10587B3FB02E}"/>
    <dgm:cxn modelId="{29E6D606-CF0E-4764-A051-23DAE912F13D}" srcId="{0274B17C-A8D6-4EC1-9F74-DEF1B852E50E}" destId="{0D916324-155A-416C-938E-0577D8483687}" srcOrd="0" destOrd="0" parTransId="{C9FB2DCC-F223-49D7-8639-D9EFA8EA51C2}" sibTransId="{0FD71FF6-9D7B-4209-A140-595DF160B1D3}"/>
    <dgm:cxn modelId="{3455500B-4D86-4521-A78E-BD094AB19436}" type="presParOf" srcId="{290ADAC8-17E0-4F11-BE79-899CD4DD5E12}" destId="{7D037558-1041-410C-BB00-56A53B46B633}" srcOrd="0" destOrd="0" presId="urn:microsoft.com/office/officeart/2005/8/layout/list1"/>
    <dgm:cxn modelId="{706AD71A-8BC4-4CFB-8515-6C297C2C3F69}" type="presParOf" srcId="{7D037558-1041-410C-BB00-56A53B46B633}" destId="{DAAF6963-E65C-47D1-9946-15C9FF58088A}" srcOrd="0" destOrd="0" presId="urn:microsoft.com/office/officeart/2005/8/layout/list1"/>
    <dgm:cxn modelId="{256E87BB-6CD3-4CCB-9F65-5DF5513C3A2B}" type="presParOf" srcId="{7D037558-1041-410C-BB00-56A53B46B633}" destId="{AC4AC34F-010F-4B17-BD33-4CFEA89B14D2}" srcOrd="1" destOrd="0" presId="urn:microsoft.com/office/officeart/2005/8/layout/list1"/>
    <dgm:cxn modelId="{F9B10E13-62EB-4753-9E2E-9A2765942477}" type="presParOf" srcId="{290ADAC8-17E0-4F11-BE79-899CD4DD5E12}" destId="{42051C9F-E171-4D08-ABA7-B3DCED05B5BB}" srcOrd="1" destOrd="0" presId="urn:microsoft.com/office/officeart/2005/8/layout/list1"/>
    <dgm:cxn modelId="{6EBE8C0D-6225-4DEC-8F94-055E22C5E45D}" type="presParOf" srcId="{290ADAC8-17E0-4F11-BE79-899CD4DD5E12}" destId="{5514F667-B578-4B34-8BA2-7019B8340873}" srcOrd="2" destOrd="0" presId="urn:microsoft.com/office/officeart/2005/8/layout/list1"/>
    <dgm:cxn modelId="{88743C12-CFAD-4D8D-A6E6-02E853691F68}" type="presParOf" srcId="{290ADAC8-17E0-4F11-BE79-899CD4DD5E12}" destId="{BF6E4AC2-A8AB-46D0-B337-7C6D62678552}" srcOrd="3" destOrd="0" presId="urn:microsoft.com/office/officeart/2005/8/layout/list1"/>
    <dgm:cxn modelId="{23527247-A103-4103-BF57-D58669FAE2BF}" type="presParOf" srcId="{290ADAC8-17E0-4F11-BE79-899CD4DD5E12}" destId="{45EF6FC4-75DC-49E3-BD05-7B7E6300CE25}" srcOrd="4" destOrd="0" presId="urn:microsoft.com/office/officeart/2005/8/layout/list1"/>
    <dgm:cxn modelId="{969964A7-551D-45DF-9BB5-5BCD3B8043BD}" type="presParOf" srcId="{45EF6FC4-75DC-49E3-BD05-7B7E6300CE25}" destId="{20A6C866-FD85-4400-83D4-E3B919A34B51}" srcOrd="0" destOrd="0" presId="urn:microsoft.com/office/officeart/2005/8/layout/list1"/>
    <dgm:cxn modelId="{B5E67C68-714A-4146-AC1A-85DE1C9D27C2}" type="presParOf" srcId="{45EF6FC4-75DC-49E3-BD05-7B7E6300CE25}" destId="{833C47F7-914D-4919-99FE-C55F44DD4350}" srcOrd="1" destOrd="0" presId="urn:microsoft.com/office/officeart/2005/8/layout/list1"/>
    <dgm:cxn modelId="{55AD5506-EC8F-4AC0-B4AB-65EE1ADB2C96}" type="presParOf" srcId="{290ADAC8-17E0-4F11-BE79-899CD4DD5E12}" destId="{1CA09CCC-EF99-4340-B4E1-5E5C5D8074D6}" srcOrd="5" destOrd="0" presId="urn:microsoft.com/office/officeart/2005/8/layout/list1"/>
    <dgm:cxn modelId="{629232D4-D779-4E21-BF8B-BFEA4581534F}" type="presParOf" srcId="{290ADAC8-17E0-4F11-BE79-899CD4DD5E12}" destId="{5EFADA3F-DBD8-47B3-87A4-F7C4DF43CC18}" srcOrd="6" destOrd="0" presId="urn:microsoft.com/office/officeart/2005/8/layout/list1"/>
    <dgm:cxn modelId="{A6AED330-1C10-456B-9ED6-ABF55004D7EE}" type="presParOf" srcId="{290ADAC8-17E0-4F11-BE79-899CD4DD5E12}" destId="{D5BCB613-75FD-4DEE-8DA5-6CE19F632FB4}" srcOrd="7" destOrd="0" presId="urn:microsoft.com/office/officeart/2005/8/layout/list1"/>
    <dgm:cxn modelId="{F325ECB1-3B03-4AA2-B694-CFA0CA730713}" type="presParOf" srcId="{290ADAC8-17E0-4F11-BE79-899CD4DD5E12}" destId="{AD00622C-704A-40DB-AA9A-CF6B66B9CB56}" srcOrd="8" destOrd="0" presId="urn:microsoft.com/office/officeart/2005/8/layout/list1"/>
    <dgm:cxn modelId="{B7E92C01-1C5E-4EAA-A34F-5D351AF5CC4C}" type="presParOf" srcId="{AD00622C-704A-40DB-AA9A-CF6B66B9CB56}" destId="{1C3B8E56-CDD6-48F6-8138-C0343817464C}" srcOrd="0" destOrd="0" presId="urn:microsoft.com/office/officeart/2005/8/layout/list1"/>
    <dgm:cxn modelId="{1FB5228A-80DD-478B-B9F5-91BB4A5D42C1}" type="presParOf" srcId="{AD00622C-704A-40DB-AA9A-CF6B66B9CB56}" destId="{120FC45C-3BD5-48EA-A639-E7D5A20ED3FD}" srcOrd="1" destOrd="0" presId="urn:microsoft.com/office/officeart/2005/8/layout/list1"/>
    <dgm:cxn modelId="{5BB43E96-72ED-46A2-A491-F79A0A405FC8}" type="presParOf" srcId="{290ADAC8-17E0-4F11-BE79-899CD4DD5E12}" destId="{197A93D8-BD3E-486E-ABDB-8DA346AD7C11}" srcOrd="9" destOrd="0" presId="urn:microsoft.com/office/officeart/2005/8/layout/list1"/>
    <dgm:cxn modelId="{82E84BCC-8CB5-44AF-8B1F-72EAF61B0859}" type="presParOf" srcId="{290ADAC8-17E0-4F11-BE79-899CD4DD5E12}" destId="{58D67328-282B-4E2B-B4DB-8AD412BAFFBC}" srcOrd="10" destOrd="0" presId="urn:microsoft.com/office/officeart/2005/8/layout/list1"/>
    <dgm:cxn modelId="{BC6019F3-4147-4BB7-8285-EF536769B6BA}" type="presParOf" srcId="{290ADAC8-17E0-4F11-BE79-899CD4DD5E12}" destId="{C761DE94-27E5-4F75-9E5A-A7E6DD8791DF}" srcOrd="11" destOrd="0" presId="urn:microsoft.com/office/officeart/2005/8/layout/list1"/>
    <dgm:cxn modelId="{483F83C0-4748-4F96-9DB9-6ACDA6D332FD}" type="presParOf" srcId="{290ADAC8-17E0-4F11-BE79-899CD4DD5E12}" destId="{B38C66CE-824B-42F9-A9FE-390D8396D086}" srcOrd="12" destOrd="0" presId="urn:microsoft.com/office/officeart/2005/8/layout/list1"/>
    <dgm:cxn modelId="{1B93DF9C-89A1-4975-9CB8-7F1A76A7AB37}" type="presParOf" srcId="{B38C66CE-824B-42F9-A9FE-390D8396D086}" destId="{0846F4B8-B208-428D-B0F2-ECF3D2F850BA}" srcOrd="0" destOrd="0" presId="urn:microsoft.com/office/officeart/2005/8/layout/list1"/>
    <dgm:cxn modelId="{B1899F03-DA1D-445D-A1FB-95CDAA0E1D06}" type="presParOf" srcId="{B38C66CE-824B-42F9-A9FE-390D8396D086}" destId="{8D3EE3B5-4895-4D5C-BF7C-9C953348E53B}" srcOrd="1" destOrd="0" presId="urn:microsoft.com/office/officeart/2005/8/layout/list1"/>
    <dgm:cxn modelId="{E869B7F3-968C-4FF2-88C2-5863D058A9FB}" type="presParOf" srcId="{290ADAC8-17E0-4F11-BE79-899CD4DD5E12}" destId="{F262F509-6396-4BFC-87D5-70BB0970B22E}" srcOrd="13" destOrd="0" presId="urn:microsoft.com/office/officeart/2005/8/layout/list1"/>
    <dgm:cxn modelId="{6CD1C0EC-03D0-463F-9014-E52C318DBE0E}" type="presParOf" srcId="{290ADAC8-17E0-4F11-BE79-899CD4DD5E12}" destId="{F776FF77-BBFD-429A-B555-3A759A0377C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4F667-B578-4B34-8BA2-7019B8340873}">
      <dsp:nvSpPr>
        <dsp:cNvPr id="0" name=""/>
        <dsp:cNvSpPr/>
      </dsp:nvSpPr>
      <dsp:spPr>
        <a:xfrm>
          <a:off x="0" y="324393"/>
          <a:ext cx="592935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AC34F-010F-4B17-BD33-4CFEA89B14D2}">
      <dsp:nvSpPr>
        <dsp:cNvPr id="0" name=""/>
        <dsp:cNvSpPr/>
      </dsp:nvSpPr>
      <dsp:spPr>
        <a:xfrm>
          <a:off x="296467" y="58713"/>
          <a:ext cx="4150547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3.1 </a:t>
          </a:r>
          <a:r>
            <a:rPr lang="zh-CN" altLang="en-US" sz="1800" kern="1200" dirty="0" smtClean="0"/>
            <a:t>初识数组</a:t>
          </a:r>
          <a:endParaRPr lang="zh-CN" altLang="en-US" sz="1800" kern="1200" dirty="0"/>
        </a:p>
      </dsp:txBody>
      <dsp:txXfrm>
        <a:off x="322406" y="84652"/>
        <a:ext cx="4098669" cy="479482"/>
      </dsp:txXfrm>
    </dsp:sp>
    <dsp:sp modelId="{5EFADA3F-DBD8-47B3-87A4-F7C4DF43CC18}">
      <dsp:nvSpPr>
        <dsp:cNvPr id="0" name=""/>
        <dsp:cNvSpPr/>
      </dsp:nvSpPr>
      <dsp:spPr>
        <a:xfrm>
          <a:off x="0" y="1140873"/>
          <a:ext cx="592935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785584"/>
              <a:satOff val="-19380"/>
              <a:lumOff val="-16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47F7-914D-4919-99FE-C55F44DD4350}">
      <dsp:nvSpPr>
        <dsp:cNvPr id="0" name=""/>
        <dsp:cNvSpPr/>
      </dsp:nvSpPr>
      <dsp:spPr>
        <a:xfrm>
          <a:off x="296467" y="875193"/>
          <a:ext cx="4150547" cy="531360"/>
        </a:xfrm>
        <a:prstGeom prst="roundRect">
          <a:avLst/>
        </a:prstGeom>
        <a:gradFill rotWithShape="0">
          <a:gsLst>
            <a:gs pos="0">
              <a:schemeClr val="accent2">
                <a:hueOff val="-1785584"/>
                <a:satOff val="-19380"/>
                <a:lumOff val="-1634"/>
                <a:alphaOff val="0"/>
                <a:shade val="51000"/>
                <a:satMod val="130000"/>
              </a:schemeClr>
            </a:gs>
            <a:gs pos="80000">
              <a:schemeClr val="accent2">
                <a:hueOff val="-1785584"/>
                <a:satOff val="-19380"/>
                <a:lumOff val="-1634"/>
                <a:alphaOff val="0"/>
                <a:shade val="93000"/>
                <a:satMod val="130000"/>
              </a:schemeClr>
            </a:gs>
            <a:gs pos="100000">
              <a:schemeClr val="accent2">
                <a:hueOff val="-1785584"/>
                <a:satOff val="-19380"/>
                <a:lumOff val="-163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3.2 </a:t>
          </a:r>
          <a:r>
            <a:rPr lang="zh-CN" altLang="en-US" sz="1800" kern="1200" dirty="0" smtClean="0"/>
            <a:t>一维数组</a:t>
          </a:r>
          <a:endParaRPr lang="zh-CN" altLang="en-US" sz="1800" kern="1200" dirty="0"/>
        </a:p>
      </dsp:txBody>
      <dsp:txXfrm>
        <a:off x="322406" y="901132"/>
        <a:ext cx="4098669" cy="479482"/>
      </dsp:txXfrm>
    </dsp:sp>
    <dsp:sp modelId="{58D67328-282B-4E2B-B4DB-8AD412BAFFBC}">
      <dsp:nvSpPr>
        <dsp:cNvPr id="0" name=""/>
        <dsp:cNvSpPr/>
      </dsp:nvSpPr>
      <dsp:spPr>
        <a:xfrm>
          <a:off x="0" y="1957354"/>
          <a:ext cx="592935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571169"/>
              <a:satOff val="-38760"/>
              <a:lumOff val="-32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FC45C-3BD5-48EA-A639-E7D5A20ED3FD}">
      <dsp:nvSpPr>
        <dsp:cNvPr id="0" name=""/>
        <dsp:cNvSpPr/>
      </dsp:nvSpPr>
      <dsp:spPr>
        <a:xfrm>
          <a:off x="296467" y="1691674"/>
          <a:ext cx="4150547" cy="531360"/>
        </a:xfrm>
        <a:prstGeom prst="roundRect">
          <a:avLst/>
        </a:prstGeom>
        <a:gradFill rotWithShape="0">
          <a:gsLst>
            <a:gs pos="0">
              <a:schemeClr val="accent2">
                <a:hueOff val="-3571169"/>
                <a:satOff val="-38760"/>
                <a:lumOff val="-3267"/>
                <a:alphaOff val="0"/>
                <a:shade val="51000"/>
                <a:satMod val="130000"/>
              </a:schemeClr>
            </a:gs>
            <a:gs pos="80000">
              <a:schemeClr val="accent2">
                <a:hueOff val="-3571169"/>
                <a:satOff val="-38760"/>
                <a:lumOff val="-3267"/>
                <a:alphaOff val="0"/>
                <a:shade val="93000"/>
                <a:satMod val="130000"/>
              </a:schemeClr>
            </a:gs>
            <a:gs pos="100000">
              <a:schemeClr val="accent2">
                <a:hueOff val="-3571169"/>
                <a:satOff val="-38760"/>
                <a:lumOff val="-326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3.3 </a:t>
          </a:r>
          <a:r>
            <a:rPr lang="zh-CN" altLang="en-US" sz="1800" kern="1200" dirty="0" smtClean="0"/>
            <a:t>二维数组</a:t>
          </a:r>
          <a:endParaRPr lang="zh-CN" altLang="en-US" sz="1800" kern="1200" dirty="0"/>
        </a:p>
      </dsp:txBody>
      <dsp:txXfrm>
        <a:off x="322406" y="1717613"/>
        <a:ext cx="4098669" cy="479482"/>
      </dsp:txXfrm>
    </dsp:sp>
    <dsp:sp modelId="{F776FF77-BBFD-429A-B555-3A759A0377CC}">
      <dsp:nvSpPr>
        <dsp:cNvPr id="0" name=""/>
        <dsp:cNvSpPr/>
      </dsp:nvSpPr>
      <dsp:spPr>
        <a:xfrm>
          <a:off x="0" y="2773834"/>
          <a:ext cx="592935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356753"/>
              <a:satOff val="-58140"/>
              <a:lumOff val="-49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E3B5-4895-4D5C-BF7C-9C953348E53B}">
      <dsp:nvSpPr>
        <dsp:cNvPr id="0" name=""/>
        <dsp:cNvSpPr/>
      </dsp:nvSpPr>
      <dsp:spPr>
        <a:xfrm>
          <a:off x="296467" y="2508154"/>
          <a:ext cx="4150547" cy="531360"/>
        </a:xfrm>
        <a:prstGeom prst="roundRect">
          <a:avLst/>
        </a:prstGeom>
        <a:gradFill rotWithShape="0">
          <a:gsLst>
            <a:gs pos="0">
              <a:schemeClr val="accent2">
                <a:hueOff val="-5356753"/>
                <a:satOff val="-58140"/>
                <a:lumOff val="-4901"/>
                <a:alphaOff val="0"/>
                <a:shade val="51000"/>
                <a:satMod val="130000"/>
              </a:schemeClr>
            </a:gs>
            <a:gs pos="80000">
              <a:schemeClr val="accent2">
                <a:hueOff val="-5356753"/>
                <a:satOff val="-58140"/>
                <a:lumOff val="-4901"/>
                <a:alphaOff val="0"/>
                <a:shade val="93000"/>
                <a:satMod val="130000"/>
              </a:schemeClr>
            </a:gs>
            <a:gs pos="100000">
              <a:schemeClr val="accent2">
                <a:hueOff val="-5356753"/>
                <a:satOff val="-58140"/>
                <a:lumOff val="-49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3.4 Arrays</a:t>
          </a:r>
          <a:r>
            <a:rPr lang="zh-CN" altLang="en-US" sz="1800" kern="1200" dirty="0" smtClean="0"/>
            <a:t>类</a:t>
          </a:r>
          <a:endParaRPr lang="zh-CN" altLang="en-US" sz="1800" kern="1200" dirty="0"/>
        </a:p>
      </dsp:txBody>
      <dsp:txXfrm>
        <a:off x="322406" y="2534093"/>
        <a:ext cx="4098669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9548-F454-4331-83C2-8A7F164E39A3}" type="datetimeFigureOut">
              <a:rPr lang="zh-CN" altLang="en-US" smtClean="0"/>
              <a:pPr/>
              <a:t>2021/9/3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5D8A-A620-4ACE-B1CF-F6E9B44EC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7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75B1-D996-41EC-AA92-8E0F9339AE2C}" type="datetimeFigureOut">
              <a:rPr lang="zh-CN" altLang="en-US" smtClean="0"/>
              <a:pPr/>
              <a:t>2021/9/3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B548-4544-46A5-8423-F94A584A1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0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6A1DB-A09E-4EE2-A5C9-C9D6805F2BA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67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cqu.edu.cn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11656" b="3263"/>
          <a:stretch/>
        </p:blipFill>
        <p:spPr bwMode="auto">
          <a:xfrm flipV="1">
            <a:off x="3111190" y="-1"/>
            <a:ext cx="605784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11"/>
          <p:cNvSpPr>
            <a:spLocks noChangeArrowheads="1"/>
          </p:cNvSpPr>
          <p:nvPr userDrawn="1"/>
        </p:nvSpPr>
        <p:spPr bwMode="auto">
          <a:xfrm>
            <a:off x="19228" y="6886078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  <p:sp>
        <p:nvSpPr>
          <p:cNvPr id="2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-17285" y="5876800"/>
            <a:ext cx="3059832" cy="50452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lumMod val="75000"/>
                  <a:alpha val="48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indent="35560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468313" y="2132856"/>
            <a:ext cx="6047903" cy="6396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468314" y="2952936"/>
            <a:ext cx="6047292" cy="372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8" name="Picture 2" descr="http://www.cqu.edu.cn/Sites/CQUmain/Themes/Default/Images/logo.png">
            <a:hlinkClick r:id="rId4" tooltip="重庆大学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836712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106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内容占位符 8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400675"/>
          </a:xfrm>
        </p:spPr>
        <p:txBody>
          <a:bodyPr/>
          <a:lstStyle>
            <a:lvl1pPr>
              <a:lnSpc>
                <a:spcPct val="120000"/>
              </a:lnSpc>
              <a:buClr>
                <a:srgbClr val="7030A0"/>
              </a:buClr>
              <a:buSzPct val="70000"/>
              <a:buFont typeface="Wingdings" pitchFamily="2" charset="2"/>
              <a:buChar char="n"/>
              <a:defRPr sz="2600" baseline="0"/>
            </a:lvl1pPr>
            <a:lvl2pPr>
              <a:defRPr sz="220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05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06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4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配色方案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5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41702" y="1398826"/>
            <a:ext cx="7672274" cy="4811474"/>
            <a:chOff x="468311" y="1227376"/>
            <a:chExt cx="8219055" cy="5154374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7477213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266666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 bwMode="auto">
            <a:xfrm>
              <a:off x="468314" y="2816932"/>
              <a:ext cx="2606725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 userDrawn="1"/>
          </p:nvSpPr>
          <p:spPr>
            <a:xfrm rot="5400000">
              <a:off x="4342637" y="-2230069"/>
              <a:ext cx="454784" cy="820343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 bwMode="auto">
            <a:xfrm>
              <a:off x="468313" y="256490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1169203" y="256490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 userDrawn="1"/>
          </p:nvSpPr>
          <p:spPr bwMode="auto">
            <a:xfrm>
              <a:off x="1870093" y="256490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2570983" y="256490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 userDrawn="1"/>
          </p:nvSpPr>
          <p:spPr bwMode="auto">
            <a:xfrm>
              <a:off x="3271873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 userDrawn="1"/>
          </p:nvSpPr>
          <p:spPr bwMode="auto">
            <a:xfrm>
              <a:off x="3972763" y="256490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椭圆 16"/>
            <p:cNvSpPr/>
            <p:nvPr userDrawn="1"/>
          </p:nvSpPr>
          <p:spPr bwMode="auto">
            <a:xfrm>
              <a:off x="4673653" y="256490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椭圆 17"/>
            <p:cNvSpPr/>
            <p:nvPr userDrawn="1"/>
          </p:nvSpPr>
          <p:spPr bwMode="auto">
            <a:xfrm>
              <a:off x="5374543" y="2564904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椭圆 18"/>
            <p:cNvSpPr/>
            <p:nvPr userDrawn="1"/>
          </p:nvSpPr>
          <p:spPr bwMode="auto">
            <a:xfrm>
              <a:off x="6075433" y="2564904"/>
              <a:ext cx="504056" cy="5040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9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 userDrawn="1"/>
          </p:nvSpPr>
          <p:spPr bwMode="auto">
            <a:xfrm>
              <a:off x="6776323" y="2564904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10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 userDrawn="1"/>
          </p:nvSpPr>
          <p:spPr bwMode="auto">
            <a:xfrm>
              <a:off x="7477213" y="256490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 userDrawn="1"/>
          </p:nvSpPr>
          <p:spPr bwMode="auto">
            <a:xfrm>
              <a:off x="8178102" y="256490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左大括号 22"/>
            <p:cNvSpPr/>
            <p:nvPr userDrawn="1"/>
          </p:nvSpPr>
          <p:spPr>
            <a:xfrm rot="5400000">
              <a:off x="3736233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大括号 23"/>
            <p:cNvSpPr/>
            <p:nvPr userDrawn="1"/>
          </p:nvSpPr>
          <p:spPr>
            <a:xfrm rot="5400000">
              <a:off x="5887737" y="1050984"/>
              <a:ext cx="227392" cy="255789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/>
            <p:cNvSpPr/>
            <p:nvPr userDrawn="1"/>
          </p:nvSpPr>
          <p:spPr>
            <a:xfrm rot="5400000">
              <a:off x="7941572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左大括号 25"/>
            <p:cNvSpPr/>
            <p:nvPr userDrawn="1"/>
          </p:nvSpPr>
          <p:spPr>
            <a:xfrm rot="5400000">
              <a:off x="1605452" y="1079093"/>
              <a:ext cx="227392" cy="250167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左大括号 26"/>
            <p:cNvSpPr/>
            <p:nvPr userDrawn="1"/>
          </p:nvSpPr>
          <p:spPr>
            <a:xfrm rot="5400000" flipH="1">
              <a:off x="4342828" y="632797"/>
              <a:ext cx="415982" cy="81650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内容占位符 4"/>
            <p:cNvSpPr txBox="1">
              <a:spLocks/>
            </p:cNvSpPr>
            <p:nvPr userDrawn="1"/>
          </p:nvSpPr>
          <p:spPr>
            <a:xfrm>
              <a:off x="468314" y="5008949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2003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8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305749" y="1916832"/>
              <a:ext cx="889987" cy="27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文字与背景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3555616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常用色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5707120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辅助色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7729242" y="1916832"/>
              <a:ext cx="588623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链接色</a:t>
              </a:r>
            </a:p>
          </p:txBody>
        </p:sp>
        <p:cxnSp>
          <p:nvCxnSpPr>
            <p:cNvPr id="33" name="直接连接符 32"/>
            <p:cNvCxnSpPr>
              <a:stCxn id="11" idx="7"/>
              <a:endCxn id="11" idx="3"/>
            </p:cNvCxnSpPr>
            <p:nvPr userDrawn="1"/>
          </p:nvCxnSpPr>
          <p:spPr>
            <a:xfrm flipH="1">
              <a:off x="54213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2" idx="7"/>
              <a:endCxn id="12" idx="3"/>
            </p:cNvCxnSpPr>
            <p:nvPr userDrawn="1"/>
          </p:nvCxnSpPr>
          <p:spPr>
            <a:xfrm flipH="1">
              <a:off x="124302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7"/>
              <a:endCxn id="13" idx="3"/>
            </p:cNvCxnSpPr>
            <p:nvPr userDrawn="1"/>
          </p:nvCxnSpPr>
          <p:spPr>
            <a:xfrm flipH="1">
              <a:off x="194391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7"/>
              <a:endCxn id="14" idx="3"/>
            </p:cNvCxnSpPr>
            <p:nvPr userDrawn="1"/>
          </p:nvCxnSpPr>
          <p:spPr>
            <a:xfrm flipH="1">
              <a:off x="264480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 userDrawn="1"/>
          </p:nvSpPr>
          <p:spPr>
            <a:xfrm>
              <a:off x="468314" y="5610918"/>
              <a:ext cx="8203430" cy="77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7843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b="1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配色规则：</a:t>
              </a:r>
              <a:endParaRPr lang="en-US" altLang="zh-CN" sz="800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通常情况下，配色方案中的前四种色彩文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——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“字与背景色”固定不变。常用色与模板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/logo/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企业标准色一致。辅助色可根据对色彩的要求进行调整。链接色可根据需求进行调整。</a:t>
              </a:r>
              <a:endPara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配色方案的编辑：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07/10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菜单中 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颜色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中修改；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03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格式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菜单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幻灯片设计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配色方案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endPara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椭圆 37"/>
            <p:cNvSpPr/>
            <p:nvPr userDrawn="1"/>
          </p:nvSpPr>
          <p:spPr bwMode="auto">
            <a:xfrm>
              <a:off x="468313" y="377881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 userDrawn="1"/>
          </p:nvSpPr>
          <p:spPr bwMode="auto">
            <a:xfrm>
              <a:off x="1169203" y="377881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 userDrawn="1"/>
          </p:nvSpPr>
          <p:spPr bwMode="auto">
            <a:xfrm>
              <a:off x="1870093" y="377881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 userDrawn="1"/>
          </p:nvSpPr>
          <p:spPr bwMode="auto">
            <a:xfrm>
              <a:off x="2570983" y="377881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2" name="直接连接符 41"/>
            <p:cNvCxnSpPr>
              <a:stCxn id="38" idx="7"/>
              <a:endCxn id="38" idx="3"/>
            </p:cNvCxnSpPr>
            <p:nvPr userDrawn="1"/>
          </p:nvCxnSpPr>
          <p:spPr>
            <a:xfrm flipH="1">
              <a:off x="54213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7"/>
              <a:endCxn id="39" idx="3"/>
            </p:cNvCxnSpPr>
            <p:nvPr userDrawn="1"/>
          </p:nvCxnSpPr>
          <p:spPr>
            <a:xfrm flipH="1">
              <a:off x="124302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7"/>
              <a:endCxn id="40" idx="3"/>
            </p:cNvCxnSpPr>
            <p:nvPr userDrawn="1"/>
          </p:nvCxnSpPr>
          <p:spPr>
            <a:xfrm flipH="1">
              <a:off x="194391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7"/>
              <a:endCxn id="41" idx="3"/>
            </p:cNvCxnSpPr>
            <p:nvPr userDrawn="1"/>
          </p:nvCxnSpPr>
          <p:spPr>
            <a:xfrm flipH="1">
              <a:off x="264480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 userDrawn="1"/>
          </p:nvSpPr>
          <p:spPr bwMode="auto">
            <a:xfrm>
              <a:off x="3271873" y="377881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 userDrawn="1"/>
          </p:nvSpPr>
          <p:spPr bwMode="auto">
            <a:xfrm>
              <a:off x="3972763" y="377881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 userDrawn="1"/>
          </p:nvSpPr>
          <p:spPr bwMode="auto">
            <a:xfrm>
              <a:off x="7477213" y="377881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椭圆 48"/>
            <p:cNvSpPr/>
            <p:nvPr userDrawn="1"/>
          </p:nvSpPr>
          <p:spPr bwMode="auto">
            <a:xfrm>
              <a:off x="8178102" y="377881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内容占位符 4"/>
            <p:cNvSpPr txBox="1">
              <a:spLocks/>
            </p:cNvSpPr>
            <p:nvPr userDrawn="1"/>
          </p:nvSpPr>
          <p:spPr>
            <a:xfrm>
              <a:off x="468314" y="1227376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2007/2010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12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30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 r="33230" b="6423"/>
          <a:stretch/>
        </p:blipFill>
        <p:spPr bwMode="auto">
          <a:xfrm>
            <a:off x="3851921" y="0"/>
            <a:ext cx="52920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  <p:sp>
        <p:nvSpPr>
          <p:cNvPr id="1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0" y="5886624"/>
            <a:ext cx="3347367" cy="50452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9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55600" indent="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6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cqu.edu.cn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20205" b="3263"/>
          <a:stretch/>
        </p:blipFill>
        <p:spPr bwMode="auto">
          <a:xfrm rot="10800000" flipH="1" flipV="1">
            <a:off x="5353149" y="765173"/>
            <a:ext cx="3790851" cy="60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梯形 34"/>
          <p:cNvSpPr/>
          <p:nvPr userDrawn="1"/>
        </p:nvSpPr>
        <p:spPr bwMode="auto">
          <a:xfrm rot="16200000">
            <a:off x="4178903" y="-4199923"/>
            <a:ext cx="786193" cy="9144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73000">
                <a:srgbClr val="FFFF00">
                  <a:lumMod val="0"/>
                  <a:lumOff val="100000"/>
                  <a:alpha val="47000"/>
                </a:srgbClr>
              </a:gs>
              <a:gs pos="90000">
                <a:srgbClr val="039ABD">
                  <a:alpha val="12000"/>
                </a:srgbClr>
              </a:gs>
              <a:gs pos="100000">
                <a:srgbClr val="92D050">
                  <a:lumMod val="0"/>
                  <a:alpha val="0"/>
                </a:srgbClr>
              </a:gs>
              <a:gs pos="47000">
                <a:srgbClr val="92D050">
                  <a:alpha val="0"/>
                </a:srgbClr>
              </a:gs>
              <a:gs pos="9000">
                <a:srgbClr val="FFC000">
                  <a:alpha val="59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381000" dist="1143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0" y="765175"/>
            <a:ext cx="8675688" cy="56165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 flipH="1">
            <a:off x="468313" y="981076"/>
            <a:ext cx="8207375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/>
            <a:endParaRPr lang="en-US" altLang="zh-CN" sz="11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530976" y="6453188"/>
            <a:ext cx="2133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8313" y="6453188"/>
            <a:ext cx="1007343" cy="2682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765968"/>
            <a:ext cx="8666164" cy="1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5602" name="Picture 2" descr="http://www.cqu.edu.cn/Sites/CQUmain/Themes/Default/Images/logo.png">
            <a:hlinkClick r:id="rId11" tooltip="重庆大学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76256" y="66378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2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3" r:id="rId3"/>
    <p:sldLayoutId id="2147483662" r:id="rId4"/>
    <p:sldLayoutId id="2147483667" r:id="rId5"/>
    <p:sldLayoutId id="2147483660" r:id="rId6"/>
    <p:sldLayoutId id="214748366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j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qu.edu.cn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5328592" cy="639678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Java</a:t>
            </a:r>
            <a:r>
              <a:rPr lang="zh-CN" altLang="en-US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程序设计</a:t>
            </a:r>
            <a:endParaRPr lang="en-US" altLang="zh-CN" sz="5400" kern="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3284984"/>
            <a:ext cx="4320480" cy="576064"/>
          </a:xfrm>
        </p:spPr>
        <p:txBody>
          <a:bodyPr>
            <a:noAutofit/>
          </a:bodyPr>
          <a:lstStyle/>
          <a:p>
            <a:pPr lvl="0" algn="r"/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章  数组</a:t>
            </a:r>
            <a:endParaRPr lang="en-US" altLang="zh-CN" sz="3600" b="1" dirty="0"/>
          </a:p>
        </p:txBody>
      </p:sp>
      <p:sp>
        <p:nvSpPr>
          <p:cNvPr id="5" name="矩形 4"/>
          <p:cNvSpPr/>
          <p:nvPr/>
        </p:nvSpPr>
        <p:spPr>
          <a:xfrm>
            <a:off x="8172400" y="16351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472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90034" y="1232019"/>
            <a:ext cx="6264696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code0206;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 * ForEachDemo.java Copyright (c) 2016 </a:t>
            </a:r>
            <a:r>
              <a:rPr lang="en-US" altLang="zh-CN" dirty="0" err="1">
                <a:solidFill>
                  <a:srgbClr val="3F5FBF"/>
                </a:solidFill>
                <a:latin typeface="Consolas" panose="020B0609020204030204" pitchFamily="49" charset="0"/>
              </a:rPr>
              <a:t>ChongQing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 University All rights reserved.</a:t>
            </a:r>
          </a:p>
          <a:p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ForEachDemo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a[]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[100]; </a:t>
            </a:r>
            <a:r>
              <a:rPr lang="en-US" altLang="zh-CN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zh-CN" altLang="en-US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100;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101 +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for-each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语句的使用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 : a)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sum = sum + e;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"the sum is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sum);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3528" y="548680"/>
            <a:ext cx="55322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使用</a:t>
            </a:r>
            <a:r>
              <a:rPr lang="en-US" altLang="zh-CN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for … each</a:t>
            </a:r>
            <a:r>
              <a:rPr lang="zh-CN" altLang="en-US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语句：更方便遍历一个数组中的元素</a:t>
            </a:r>
          </a:p>
        </p:txBody>
      </p:sp>
    </p:spTree>
    <p:extLst>
      <p:ext uri="{BB962C8B-B14F-4D97-AF65-F5344CB8AC3E}">
        <p14:creationId xmlns:p14="http://schemas.microsoft.com/office/powerpoint/2010/main" val="1790554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数组的下标数</a:t>
            </a:r>
            <a:r>
              <a:rPr lang="zh-CN" altLang="en-US" dirty="0" smtClean="0"/>
              <a:t>也</a:t>
            </a:r>
            <a:r>
              <a:rPr lang="zh-CN" altLang="zh-CN" dirty="0" smtClean="0"/>
              <a:t>称为数组的维数，维数大于</a:t>
            </a:r>
            <a:r>
              <a:rPr lang="en-US" altLang="zh-CN" dirty="0" smtClean="0"/>
              <a:t>1</a:t>
            </a:r>
            <a:r>
              <a:rPr lang="zh-CN" altLang="zh-CN" dirty="0" smtClean="0"/>
              <a:t>的数组叫多维数组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400" dirty="0" smtClean="0"/>
              <a:t>多维数组的使用方法基本类似，下面我们以二维数组为例进行分析。</a:t>
            </a:r>
            <a:endParaRPr lang="en-US" altLang="zh-CN" sz="2400" dirty="0" smtClean="0">
              <a:latin typeface="宋体" charset="-122"/>
            </a:endParaRPr>
          </a:p>
          <a:p>
            <a:r>
              <a:rPr lang="zh-CN" altLang="en-US" sz="2400" dirty="0" smtClean="0">
                <a:latin typeface="宋体" charset="-122"/>
              </a:rPr>
              <a:t>二维数组可看作是特殊的一维数组，即：二维数组中每一个元素又是一个一维数组。</a:t>
            </a:r>
            <a:endParaRPr lang="en-US" altLang="zh-CN" sz="2400" dirty="0" smtClean="0">
              <a:latin typeface="宋体" charset="-122"/>
            </a:endParaRPr>
          </a:p>
          <a:p>
            <a:r>
              <a:rPr lang="zh-CN" altLang="en-US" sz="2400" dirty="0" smtClean="0">
                <a:latin typeface="宋体" charset="-122"/>
              </a:rPr>
              <a:t>利用二维数组可以更方便地处理表格、空间形式的数据，如</a:t>
            </a:r>
            <a:r>
              <a:rPr lang="zh-CN" altLang="zh-CN" sz="2400" dirty="0" smtClean="0"/>
              <a:t>（</a:t>
            </a:r>
            <a:r>
              <a:rPr lang="en-US" altLang="zh-CN" sz="2400" dirty="0" err="1" smtClean="0"/>
              <a:t>x,y</a:t>
            </a:r>
            <a:r>
              <a:rPr lang="zh-CN" altLang="zh-CN" sz="2400" dirty="0" smtClean="0"/>
              <a:t>）坐标系中</a:t>
            </a:r>
            <a:r>
              <a:rPr lang="zh-CN" altLang="en-US" sz="2400" dirty="0" smtClean="0"/>
              <a:t>的点。</a:t>
            </a:r>
            <a:endParaRPr lang="zh-CN" altLang="en-US" sz="2400" dirty="0" smtClean="0">
              <a:latin typeface="宋体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二维数组的定义与初始化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二维数组的定义与一维数组相似：</a:t>
            </a:r>
          </a:p>
          <a:p>
            <a:pPr lvl="1" fontAlgn="base"/>
            <a:r>
              <a:rPr lang="zh-CN" altLang="zh-CN" dirty="0" smtClean="0"/>
              <a:t>数据类型  数组名</a:t>
            </a:r>
            <a:r>
              <a:rPr lang="en-US" altLang="zh-CN" dirty="0" smtClean="0"/>
              <a:t>[ ][ ]</a:t>
            </a:r>
            <a:r>
              <a:rPr lang="zh-CN" altLang="zh-CN" dirty="0" smtClean="0"/>
              <a:t>；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或者</a:t>
            </a:r>
            <a:r>
              <a:rPr lang="zh-CN" altLang="en-US" dirty="0" smtClean="0"/>
              <a:t>    </a:t>
            </a:r>
            <a:r>
              <a:rPr lang="zh-CN" altLang="zh-CN" dirty="0" smtClean="0"/>
              <a:t>数据类型</a:t>
            </a:r>
            <a:r>
              <a:rPr lang="en-US" altLang="zh-CN" dirty="0" smtClean="0"/>
              <a:t>[ ][ ] </a:t>
            </a:r>
            <a:r>
              <a:rPr lang="zh-CN" altLang="zh-CN" dirty="0" smtClean="0"/>
              <a:t>数组名；</a:t>
            </a:r>
            <a:endParaRPr lang="en-US" altLang="zh-CN" dirty="0" smtClean="0"/>
          </a:p>
          <a:p>
            <a:pPr lvl="1" fontAlgn="base"/>
            <a:endParaRPr lang="zh-CN" altLang="zh-CN" dirty="0" smtClean="0"/>
          </a:p>
          <a:p>
            <a:pPr fontAlgn="base"/>
            <a:r>
              <a:rPr lang="zh-CN" altLang="zh-CN" dirty="0" smtClean="0"/>
              <a:t>可以先定义数组，再分配内存空间，也可以同时进行这两项工作。如：</a:t>
            </a:r>
          </a:p>
          <a:p>
            <a:pPr lvl="1" fontAlgn="base"/>
            <a:r>
              <a:rPr lang="en-US" altLang="zh-CN" dirty="0" err="1" smtClean="0"/>
              <a:t>int</a:t>
            </a:r>
            <a:r>
              <a:rPr lang="en-US" altLang="zh-CN" dirty="0" smtClean="0"/>
              <a:t> temp[][];     temp=new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[2][3]; </a:t>
            </a:r>
            <a:endParaRPr lang="zh-CN" altLang="zh-CN" dirty="0" smtClean="0"/>
          </a:p>
          <a:p>
            <a:pPr lvl="1" fontAlgn="base"/>
            <a:r>
              <a:rPr lang="en-US" altLang="zh-CN" dirty="0" err="1" smtClean="0"/>
              <a:t>int</a:t>
            </a:r>
            <a:r>
              <a:rPr lang="en-US" altLang="zh-CN" dirty="0" smtClean="0"/>
              <a:t> temp[][]=new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[2][3];  //</a:t>
            </a:r>
            <a:r>
              <a:rPr lang="zh-CN" altLang="en-US" dirty="0" smtClean="0"/>
              <a:t>即创建一</a:t>
            </a:r>
            <a:r>
              <a:rPr lang="zh-CN" altLang="zh-CN" dirty="0" smtClean="0"/>
              <a:t>行数为</a:t>
            </a:r>
            <a:r>
              <a:rPr lang="en-US" altLang="zh-CN" dirty="0" smtClean="0"/>
              <a:t>2</a:t>
            </a:r>
            <a:r>
              <a:rPr lang="zh-CN" altLang="zh-CN" dirty="0" smtClean="0"/>
              <a:t>，列数为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的整数数组</a:t>
            </a:r>
            <a:r>
              <a:rPr lang="en-US" altLang="zh-CN" dirty="0" smtClean="0"/>
              <a:t>temp</a:t>
            </a:r>
          </a:p>
          <a:p>
            <a:pPr lvl="1" fontAlgn="base"/>
            <a:endParaRPr lang="zh-CN" altLang="zh-CN" dirty="0" smtClean="0"/>
          </a:p>
          <a:p>
            <a:r>
              <a:rPr lang="zh-CN" altLang="zh-CN" dirty="0" smtClean="0"/>
              <a:t>也可将其</a:t>
            </a:r>
            <a:r>
              <a:rPr lang="zh-CN" altLang="en-US" dirty="0" smtClean="0"/>
              <a:t>视为</a:t>
            </a:r>
            <a:r>
              <a:rPr lang="zh-CN" altLang="zh-CN" dirty="0" smtClean="0"/>
              <a:t>一长度为</a:t>
            </a:r>
            <a:r>
              <a:rPr lang="en-US" altLang="zh-CN" dirty="0" smtClean="0"/>
              <a:t>2</a:t>
            </a:r>
            <a:r>
              <a:rPr lang="zh-CN" altLang="zh-CN" dirty="0" smtClean="0"/>
              <a:t>的一维数组，每个数组成员又是一个长度为</a:t>
            </a:r>
            <a:r>
              <a:rPr lang="en-US" altLang="zh-CN" dirty="0" smtClean="0"/>
              <a:t>3</a:t>
            </a:r>
            <a:r>
              <a:rPr lang="zh-CN" altLang="zh-CN" dirty="0" smtClean="0"/>
              <a:t>的一维数组。这些数组成员按行排列如下：</a:t>
            </a:r>
          </a:p>
          <a:p>
            <a:pPr lvl="1" fontAlgn="base"/>
            <a:r>
              <a:rPr lang="en-US" altLang="zh-CN" dirty="0" smtClean="0"/>
              <a:t>temp[0][0], temp[0][1], temp[0][2],</a:t>
            </a:r>
            <a:endParaRPr lang="zh-CN" altLang="zh-CN" dirty="0" smtClean="0"/>
          </a:p>
          <a:p>
            <a:pPr lvl="1" fontAlgn="base"/>
            <a:r>
              <a:rPr lang="en-US" altLang="zh-CN" dirty="0" smtClean="0"/>
              <a:t>temp[1][0], temp[1][1], temp[1][2],</a:t>
            </a:r>
            <a:endParaRPr lang="zh-CN" altLang="zh-CN" dirty="0" smtClean="0"/>
          </a:p>
          <a:p>
            <a:pPr fontAlgn="base"/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二维数组的定义与初始化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可以</a:t>
            </a:r>
            <a:r>
              <a:rPr lang="zh-CN" altLang="zh-CN" dirty="0" smtClean="0"/>
              <a:t>在定义数组的同时对其进行初始化，</a:t>
            </a:r>
            <a:r>
              <a:rPr lang="zh-CN" altLang="en-US" dirty="0" smtClean="0"/>
              <a:t>格式为：</a:t>
            </a:r>
            <a:endParaRPr lang="en-US" altLang="zh-CN" dirty="0" smtClean="0"/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类型名  数组名</a:t>
            </a:r>
            <a:r>
              <a:rPr lang="en-US" altLang="zh-CN" sz="2400" dirty="0" smtClean="0">
                <a:latin typeface="Times New Roman" pitchFamily="18" charset="0"/>
              </a:rPr>
              <a:t>[ ][ ]={{</a:t>
            </a:r>
            <a:r>
              <a:rPr lang="zh-CN" altLang="en-US" sz="2400" dirty="0" smtClean="0">
                <a:latin typeface="Times New Roman" pitchFamily="18" charset="0"/>
              </a:rPr>
              <a:t>数据</a:t>
            </a:r>
            <a:r>
              <a:rPr lang="en-US" altLang="zh-CN" sz="2400" dirty="0" smtClean="0">
                <a:latin typeface="Times New Roman" pitchFamily="18" charset="0"/>
              </a:rPr>
              <a:t>11</a:t>
            </a:r>
            <a:r>
              <a:rPr lang="zh-CN" altLang="en-US" sz="2400" dirty="0" smtClean="0">
                <a:latin typeface="Times New Roman" pitchFamily="18" charset="0"/>
              </a:rPr>
              <a:t>，数据</a:t>
            </a:r>
            <a:r>
              <a:rPr lang="en-US" altLang="zh-CN" sz="2400" dirty="0" smtClean="0">
                <a:latin typeface="Times New Roman" pitchFamily="18" charset="0"/>
              </a:rPr>
              <a:t>12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……}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{</a:t>
            </a:r>
            <a:r>
              <a:rPr lang="zh-CN" altLang="en-US" sz="2400" dirty="0" smtClean="0">
                <a:latin typeface="Times New Roman" pitchFamily="18" charset="0"/>
              </a:rPr>
              <a:t>数据</a:t>
            </a:r>
            <a:r>
              <a:rPr lang="en-US" altLang="zh-CN" sz="2400" dirty="0" smtClean="0">
                <a:latin typeface="Times New Roman" pitchFamily="18" charset="0"/>
              </a:rPr>
              <a:t>21</a:t>
            </a:r>
            <a:r>
              <a:rPr lang="zh-CN" altLang="en-US" sz="2400" dirty="0" smtClean="0">
                <a:latin typeface="Times New Roman" pitchFamily="18" charset="0"/>
              </a:rPr>
              <a:t>，数据</a:t>
            </a:r>
            <a:r>
              <a:rPr lang="en-US" altLang="zh-CN" sz="2400" dirty="0" smtClean="0">
                <a:latin typeface="Times New Roman" pitchFamily="18" charset="0"/>
              </a:rPr>
              <a:t>22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……}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……}</a:t>
            </a:r>
            <a:endParaRPr lang="en-US" altLang="zh-CN" dirty="0" smtClean="0"/>
          </a:p>
          <a:p>
            <a:r>
              <a:rPr lang="zh-CN" altLang="zh-CN" dirty="0" smtClean="0"/>
              <a:t>如：</a:t>
            </a:r>
          </a:p>
          <a:p>
            <a:pPr lvl="1" fontAlgn="base"/>
            <a:r>
              <a:rPr lang="en-US" altLang="zh-CN" dirty="0" err="1" smtClean="0"/>
              <a:t>int</a:t>
            </a:r>
            <a:r>
              <a:rPr lang="en-US" altLang="zh-CN" dirty="0" smtClean="0"/>
              <a:t> temp[][]={</a:t>
            </a:r>
            <a:r>
              <a:rPr lang="en-US" altLang="zh-CN" dirty="0" smtClean="0">
                <a:solidFill>
                  <a:srgbClr val="C00000"/>
                </a:solidFill>
              </a:rPr>
              <a:t>{</a:t>
            </a:r>
            <a:r>
              <a:rPr lang="en-US" altLang="zh-CN" dirty="0" smtClean="0"/>
              <a:t>1,2</a:t>
            </a:r>
            <a:r>
              <a:rPr lang="en-US" altLang="zh-CN" dirty="0" smtClean="0">
                <a:solidFill>
                  <a:srgbClr val="C00000"/>
                </a:solidFill>
              </a:rPr>
              <a:t>}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C00000"/>
                </a:solidFill>
              </a:rPr>
              <a:t>{</a:t>
            </a:r>
            <a:r>
              <a:rPr lang="en-US" altLang="zh-CN" dirty="0" smtClean="0"/>
              <a:t>3,4</a:t>
            </a:r>
            <a:r>
              <a:rPr lang="en-US" altLang="zh-CN" dirty="0" smtClean="0">
                <a:solidFill>
                  <a:srgbClr val="C00000"/>
                </a:solidFill>
              </a:rPr>
              <a:t>}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C00000"/>
                </a:solidFill>
              </a:rPr>
              <a:t>{</a:t>
            </a:r>
            <a:r>
              <a:rPr lang="en-US" altLang="zh-CN" dirty="0" smtClean="0"/>
              <a:t>5,6</a:t>
            </a:r>
            <a:r>
              <a:rPr lang="en-US" altLang="zh-CN" dirty="0" smtClean="0">
                <a:solidFill>
                  <a:srgbClr val="C00000"/>
                </a:solidFill>
              </a:rPr>
              <a:t>}</a:t>
            </a:r>
            <a:r>
              <a:rPr lang="en-US" altLang="zh-CN" dirty="0" smtClean="0"/>
              <a:t>}</a:t>
            </a:r>
          </a:p>
          <a:p>
            <a:pPr fontAlgn="base"/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1" fontAlgn="base"/>
            <a:r>
              <a:rPr lang="en-US" altLang="zh-CN" dirty="0" smtClean="0"/>
              <a:t>(1) </a:t>
            </a:r>
            <a:r>
              <a:rPr lang="zh-CN" altLang="zh-CN" dirty="0" smtClean="0"/>
              <a:t>等式右边大括号内嵌套的大括号不能省，它代表数组的一行</a:t>
            </a:r>
            <a:r>
              <a:rPr lang="en-US" altLang="zh-CN" dirty="0" smtClean="0"/>
              <a:t>;</a:t>
            </a:r>
          </a:p>
          <a:p>
            <a:pPr lvl="1" fontAlgn="base"/>
            <a:r>
              <a:rPr lang="en-US" altLang="zh-CN" dirty="0" smtClean="0"/>
              <a:t>(2) </a:t>
            </a:r>
            <a:r>
              <a:rPr lang="zh-CN" altLang="en-US" dirty="0" smtClean="0"/>
              <a:t>允许每个二维数组成员的长度不同，如</a:t>
            </a:r>
            <a:r>
              <a:rPr lang="en-US" altLang="zh-CN" sz="2400" dirty="0" err="1" smtClean="0">
                <a:latin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</a:rPr>
              <a:t>  a[ ][ ]={{1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2}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{3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5}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{6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7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8}}</a:t>
            </a:r>
          </a:p>
          <a:p>
            <a:pPr lvl="1" fontAlgn="base"/>
            <a:r>
              <a:rPr lang="en-US" altLang="zh-CN" dirty="0" smtClean="0"/>
              <a:t>(3) </a:t>
            </a:r>
            <a:r>
              <a:rPr lang="zh-CN" altLang="en-US" dirty="0" smtClean="0"/>
              <a:t>系统根据初始值自动确定数组长度和内存空间大小，如上面数组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的第二维长度分别为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二维数组的使用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引用二维数组元素</a:t>
            </a:r>
            <a:r>
              <a:rPr lang="zh-CN" altLang="en-US" dirty="0" smtClean="0"/>
              <a:t>基本</a:t>
            </a:r>
            <a:r>
              <a:rPr lang="zh-CN" altLang="zh-CN" dirty="0" smtClean="0"/>
              <a:t>方式为：</a:t>
            </a:r>
          </a:p>
          <a:p>
            <a:pPr lvl="1" fontAlgn="base"/>
            <a:r>
              <a:rPr lang="en-US" altLang="zh-CN" dirty="0" smtClean="0"/>
              <a:t>   </a:t>
            </a:r>
            <a:r>
              <a:rPr lang="zh-CN" altLang="zh-CN" dirty="0" smtClean="0"/>
              <a:t>数组名</a:t>
            </a:r>
            <a:r>
              <a:rPr lang="en-US" altLang="zh-CN" dirty="0" smtClean="0"/>
              <a:t>[</a:t>
            </a:r>
            <a:r>
              <a:rPr lang="zh-CN" altLang="zh-CN" dirty="0" smtClean="0"/>
              <a:t>下标</a:t>
            </a:r>
            <a:r>
              <a:rPr lang="en-US" altLang="zh-CN" dirty="0" smtClean="0"/>
              <a:t>1][</a:t>
            </a:r>
            <a:r>
              <a:rPr lang="zh-CN" altLang="zh-CN" dirty="0" smtClean="0"/>
              <a:t>下标</a:t>
            </a:r>
            <a:r>
              <a:rPr lang="en-US" altLang="zh-CN" dirty="0" smtClean="0"/>
              <a:t>2]</a:t>
            </a:r>
          </a:p>
          <a:p>
            <a:pPr lvl="1" fontAlgn="base"/>
            <a:endParaRPr lang="zh-CN" altLang="zh-CN" dirty="0" smtClean="0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800" dirty="0" smtClean="0">
                <a:latin typeface="Times New Roman" pitchFamily="18" charset="0"/>
              </a:rPr>
              <a:t>下标</a:t>
            </a:r>
            <a:r>
              <a:rPr lang="en-US" altLang="zh-CN" sz="2800" dirty="0" smtClean="0">
                <a:latin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</a:rPr>
              <a:t>和下标</a:t>
            </a:r>
            <a:r>
              <a:rPr lang="en-US" altLang="zh-CN" sz="2800" dirty="0" smtClean="0">
                <a:latin typeface="Times New Roman" pitchFamily="18" charset="0"/>
              </a:rPr>
              <a:t>2</a:t>
            </a:r>
            <a:r>
              <a:rPr lang="zh-CN" altLang="en-US" sz="2800" dirty="0" smtClean="0">
                <a:latin typeface="Times New Roman" pitchFamily="18" charset="0"/>
              </a:rPr>
              <a:t>与一维数组的下标要求相同。</a:t>
            </a:r>
            <a:endParaRPr lang="en-US" altLang="zh-CN" sz="2800" dirty="0" smtClean="0">
              <a:latin typeface="Times New Roman" pitchFamily="18" charset="0"/>
            </a:endParaRPr>
          </a:p>
          <a:p>
            <a:r>
              <a:rPr lang="zh-CN" altLang="en-US" sz="2800" dirty="0" smtClean="0"/>
              <a:t>可以通过</a:t>
            </a:r>
            <a:r>
              <a:rPr lang="en-US" altLang="zh-CN" sz="2800" dirty="0" smtClean="0"/>
              <a:t>length</a:t>
            </a:r>
            <a:r>
              <a:rPr lang="zh-CN" altLang="zh-CN" sz="2800" dirty="0" smtClean="0"/>
              <a:t>属性求每一维数组的长度，如：</a:t>
            </a:r>
          </a:p>
          <a:p>
            <a:pPr lvl="1" fontAlgn="base"/>
            <a:r>
              <a:rPr lang="en-US" altLang="zh-CN" dirty="0" err="1" smtClean="0"/>
              <a:t>int</a:t>
            </a:r>
            <a:r>
              <a:rPr lang="en-US" altLang="zh-CN" dirty="0" smtClean="0"/>
              <a:t> temp[][]=new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[3][5];</a:t>
            </a:r>
            <a:endParaRPr lang="zh-CN" altLang="zh-CN" dirty="0" smtClean="0"/>
          </a:p>
          <a:p>
            <a:pPr lvl="1" fontAlgn="base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temp.length</a:t>
            </a:r>
            <a:r>
              <a:rPr lang="en-US" altLang="zh-CN" dirty="0" smtClean="0"/>
              <a:t>); </a:t>
            </a:r>
            <a:r>
              <a:rPr lang="en-US" altLang="zh-CN" sz="1800" dirty="0" smtClean="0"/>
              <a:t>// </a:t>
            </a:r>
            <a:r>
              <a:rPr lang="zh-CN" altLang="zh-CN" sz="1800" dirty="0" smtClean="0"/>
              <a:t>求二维数组的长度实际是求它的行数</a:t>
            </a:r>
            <a:r>
              <a:rPr lang="en-US" altLang="zh-CN" sz="1800" dirty="0" smtClean="0"/>
              <a:t>3</a:t>
            </a:r>
            <a:endParaRPr lang="zh-CN" altLang="zh-CN" sz="1800" dirty="0" smtClean="0"/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(temp[0].length);</a:t>
            </a:r>
            <a:r>
              <a:rPr lang="en-US" altLang="zh-CN" sz="1800" dirty="0" smtClean="0"/>
              <a:t>//temp[0]</a:t>
            </a:r>
            <a:r>
              <a:rPr lang="zh-CN" altLang="en-US" sz="1800" dirty="0" smtClean="0"/>
              <a:t>的长度为</a:t>
            </a:r>
            <a:r>
              <a:rPr lang="en-US" altLang="zh-CN" sz="1800" dirty="0" smtClean="0"/>
              <a:t>5</a:t>
            </a:r>
            <a:endParaRPr lang="zh-CN" altLang="en-US" sz="1800" dirty="0" smtClean="0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800" dirty="0" smtClean="0">
                <a:latin typeface="Times New Roman" pitchFamily="18" charset="0"/>
              </a:rPr>
              <a:t> 对二维数组元素的引用通常使用嵌套的循环结构完成。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本章案例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求二维数组中各元素的和</a:t>
            </a:r>
            <a:endParaRPr lang="zh-CN" altLang="en-US" dirty="0"/>
          </a:p>
        </p:txBody>
      </p:sp>
      <p:pic>
        <p:nvPicPr>
          <p:cNvPr id="1025" name="Picture 1" descr="C:\Users\guping\AppData\Roaming\Tencent\Users\752286757\QQ\WinTemp\RichOle\V89_R){HQ(CYW0RK4NWDEZ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5486400" cy="5229225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 descr="C:\Users\guping\AppData\Roaming\Tencent\Users\752286757\QQ\WinTemp\RichOle\9E[M)OY(W3Q8RE~SMOPX~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056" y="4725144"/>
            <a:ext cx="1676400" cy="1419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Arrays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 smtClean="0"/>
              <a:t>为方便数组的</a:t>
            </a:r>
            <a:r>
              <a:rPr lang="zh-CN" altLang="en-US" dirty="0" smtClean="0"/>
              <a:t>使用</a:t>
            </a:r>
            <a:r>
              <a:rPr lang="zh-CN" altLang="zh-CN" dirty="0" smtClean="0"/>
              <a:t>，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在包</a:t>
            </a:r>
            <a:r>
              <a:rPr lang="en-US" altLang="zh-CN" dirty="0" err="1" smtClean="0"/>
              <a:t>java.util</a:t>
            </a:r>
            <a:r>
              <a:rPr lang="zh-CN" altLang="zh-CN" dirty="0" smtClean="0"/>
              <a:t>定义了一个叫</a:t>
            </a:r>
            <a:r>
              <a:rPr lang="en-US" altLang="zh-CN" dirty="0" smtClean="0"/>
              <a:t>Arrays</a:t>
            </a:r>
            <a:r>
              <a:rPr lang="zh-CN" altLang="zh-CN" dirty="0" smtClean="0"/>
              <a:t>的类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Arrays</a:t>
            </a:r>
            <a:r>
              <a:rPr lang="zh-CN" altLang="en-US" dirty="0" smtClean="0"/>
              <a:t>类提供了多个操作数组的静态方法：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static type[] </a:t>
            </a:r>
            <a:r>
              <a:rPr lang="en-US" altLang="zh-CN" dirty="0" err="1" smtClean="0">
                <a:solidFill>
                  <a:srgbClr val="C00000"/>
                </a:solidFill>
              </a:rPr>
              <a:t>copyOf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(type[] </a:t>
            </a:r>
            <a:r>
              <a:rPr lang="en-US" altLang="zh-CN" dirty="0" err="1" smtClean="0"/>
              <a:t>original,int</a:t>
            </a:r>
            <a:r>
              <a:rPr lang="en-US" altLang="zh-CN" dirty="0" smtClean="0"/>
              <a:t> length)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将</a:t>
            </a:r>
            <a:r>
              <a:rPr lang="en-US" altLang="zh-CN" dirty="0" smtClean="0"/>
              <a:t>original</a:t>
            </a:r>
            <a:r>
              <a:rPr lang="zh-CN" altLang="zh-CN" dirty="0" smtClean="0"/>
              <a:t>数组复制为一个新数组，其中</a:t>
            </a:r>
            <a:r>
              <a:rPr lang="en-US" altLang="zh-CN" dirty="0" smtClean="0"/>
              <a:t>length</a:t>
            </a:r>
            <a:r>
              <a:rPr lang="zh-CN" altLang="zh-CN" dirty="0" smtClean="0"/>
              <a:t>为新数组的长度。</a:t>
            </a:r>
          </a:p>
          <a:p>
            <a:pPr lvl="1"/>
            <a:r>
              <a:rPr lang="en-US" altLang="zh-CN" dirty="0" smtClean="0"/>
              <a:t>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binarySearch</a:t>
            </a:r>
            <a:r>
              <a:rPr lang="zh-CN" altLang="zh-CN" dirty="0" smtClean="0"/>
              <a:t>（</a:t>
            </a:r>
            <a:r>
              <a:rPr lang="en-US" altLang="zh-CN" dirty="0" smtClean="0"/>
              <a:t>type[] </a:t>
            </a:r>
            <a:r>
              <a:rPr lang="en-US" altLang="zh-CN" dirty="0" err="1" smtClean="0"/>
              <a:t>a,type</a:t>
            </a:r>
            <a:r>
              <a:rPr lang="en-US" altLang="zh-CN" dirty="0" smtClean="0"/>
              <a:t> key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使用二分搜索法在数组</a:t>
            </a:r>
            <a:r>
              <a:rPr lang="en-US" altLang="zh-CN" dirty="0" smtClean="0"/>
              <a:t>a</a:t>
            </a:r>
            <a:r>
              <a:rPr lang="zh-CN" altLang="zh-CN" dirty="0" smtClean="0"/>
              <a:t>中搜索指定值</a:t>
            </a:r>
            <a:r>
              <a:rPr lang="en-US" altLang="zh-CN" dirty="0" smtClean="0"/>
              <a:t>key</a:t>
            </a:r>
            <a:r>
              <a:rPr lang="zh-CN" altLang="zh-CN" dirty="0" smtClean="0"/>
              <a:t>；</a:t>
            </a:r>
          </a:p>
          <a:p>
            <a:pPr lvl="1"/>
            <a:r>
              <a:rPr lang="en-US" altLang="zh-CN" dirty="0" smtClean="0"/>
              <a:t>static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equals</a:t>
            </a:r>
            <a:r>
              <a:rPr lang="zh-CN" altLang="zh-CN" dirty="0" smtClean="0"/>
              <a:t>（</a:t>
            </a:r>
            <a:r>
              <a:rPr lang="en-US" altLang="zh-CN" dirty="0" smtClean="0"/>
              <a:t>type[] </a:t>
            </a:r>
            <a:r>
              <a:rPr lang="en-US" altLang="zh-CN" dirty="0" err="1" smtClean="0"/>
              <a:t>a,type</a:t>
            </a:r>
            <a:r>
              <a:rPr lang="en-US" altLang="zh-CN" dirty="0" smtClean="0"/>
              <a:t>[] b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比较两个数组是否相等；</a:t>
            </a:r>
          </a:p>
          <a:p>
            <a:pPr lvl="1"/>
            <a:r>
              <a:rPr lang="en-US" altLang="zh-CN" dirty="0" smtClean="0"/>
              <a:t>static void </a:t>
            </a:r>
            <a:r>
              <a:rPr lang="en-US" altLang="zh-CN" dirty="0" smtClean="0">
                <a:solidFill>
                  <a:srgbClr val="C00000"/>
                </a:solidFill>
              </a:rPr>
              <a:t>fill</a:t>
            </a:r>
            <a:r>
              <a:rPr lang="en-US" altLang="zh-CN" dirty="0" smtClean="0"/>
              <a:t> (type[] a, type 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用一个指定的值</a:t>
            </a:r>
            <a:r>
              <a:rPr lang="en-US" altLang="zh-CN" dirty="0" err="1" smtClean="0"/>
              <a:t>val</a:t>
            </a:r>
            <a:r>
              <a:rPr lang="zh-CN" altLang="zh-CN" dirty="0" smtClean="0"/>
              <a:t>填充数组</a:t>
            </a:r>
            <a:r>
              <a:rPr lang="en-US" altLang="zh-CN" dirty="0" smtClean="0"/>
              <a:t>a</a:t>
            </a:r>
            <a:r>
              <a:rPr lang="zh-CN" altLang="zh-CN" dirty="0" smtClean="0"/>
              <a:t>；</a:t>
            </a:r>
          </a:p>
          <a:p>
            <a:pPr lvl="1"/>
            <a:r>
              <a:rPr lang="en-US" altLang="zh-CN" dirty="0" smtClean="0"/>
              <a:t>static void </a:t>
            </a:r>
            <a:r>
              <a:rPr lang="en-US" altLang="zh-CN" dirty="0" smtClean="0">
                <a:solidFill>
                  <a:srgbClr val="C00000"/>
                </a:solidFill>
              </a:rPr>
              <a:t>fill</a:t>
            </a:r>
            <a:r>
              <a:rPr lang="en-US" altLang="zh-CN" dirty="0" smtClean="0"/>
              <a:t> (type[] 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fromIndex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toIndex</a:t>
            </a:r>
            <a:r>
              <a:rPr lang="en-US" altLang="zh-CN" dirty="0" smtClean="0"/>
              <a:t>, type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与前一个方法类似，但填充时仅仅针对下标为</a:t>
            </a:r>
            <a:r>
              <a:rPr lang="en-US" altLang="zh-CN" dirty="0" err="1" smtClean="0"/>
              <a:t>fromIndex</a:t>
            </a:r>
            <a:r>
              <a:rPr lang="zh-CN" altLang="zh-CN" dirty="0" smtClean="0"/>
              <a:t>到</a:t>
            </a:r>
            <a:r>
              <a:rPr lang="en-US" altLang="zh-CN" dirty="0" smtClean="0"/>
              <a:t>toIndex-1</a:t>
            </a:r>
            <a:r>
              <a:rPr lang="zh-CN" altLang="zh-CN" dirty="0" smtClean="0"/>
              <a:t>的数组元素赋值为</a:t>
            </a:r>
            <a:r>
              <a:rPr lang="en-US" altLang="zh-CN" dirty="0" err="1" smtClean="0"/>
              <a:t>val</a:t>
            </a:r>
            <a:r>
              <a:rPr lang="zh-CN" altLang="zh-CN" dirty="0" smtClean="0"/>
              <a:t>；</a:t>
            </a:r>
          </a:p>
          <a:p>
            <a:pPr lvl="1"/>
            <a:r>
              <a:rPr lang="en-US" altLang="zh-CN" dirty="0" smtClean="0"/>
              <a:t>static void </a:t>
            </a:r>
            <a:r>
              <a:rPr lang="en-US" altLang="zh-CN" dirty="0" err="1" smtClean="0">
                <a:solidFill>
                  <a:srgbClr val="C00000"/>
                </a:solidFill>
              </a:rPr>
              <a:t>sort</a:t>
            </a:r>
            <a:r>
              <a:rPr lang="zh-CN" altLang="zh-CN" dirty="0" smtClean="0"/>
              <a:t>（</a:t>
            </a:r>
            <a:r>
              <a:rPr lang="en-US" altLang="zh-CN" dirty="0" smtClean="0"/>
              <a:t>type[] a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对数组</a:t>
            </a:r>
            <a:r>
              <a:rPr lang="en-US" altLang="zh-CN" dirty="0" smtClean="0"/>
              <a:t>a</a:t>
            </a:r>
            <a:r>
              <a:rPr lang="zh-CN" altLang="zh-CN" dirty="0" smtClean="0"/>
              <a:t>排序；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本章案例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Arrays</a:t>
            </a:r>
            <a:r>
              <a:rPr lang="zh-CN" altLang="zh-CN" dirty="0" smtClean="0"/>
              <a:t>类的基本使用</a:t>
            </a:r>
            <a:endParaRPr lang="zh-CN" altLang="en-US" dirty="0"/>
          </a:p>
        </p:txBody>
      </p:sp>
      <p:pic>
        <p:nvPicPr>
          <p:cNvPr id="27650" name="Picture 2" descr="C:\Users\guping\AppData\Roaming\Tencent\Users\752286757\QQ\WinTemp\RichOle\16]5Q0[$O]O5RW2IO%YS)(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844824"/>
            <a:ext cx="5267325" cy="4114800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（续前）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Picture 4" descr="C:\Users\guping\AppData\Roaming\Tencent\Users\752286757\QQ\WinTemp\RichOle\G)9HPD]O2YF8Q)B2Z66~LCT.png"/>
          <p:cNvPicPr>
            <a:picLocks noChangeAspect="1" noChangeArrowheads="1"/>
          </p:cNvPicPr>
          <p:nvPr/>
        </p:nvPicPr>
        <p:blipFill>
          <a:blip r:embed="rId2" cstate="print"/>
          <a:srcRect l="5300"/>
          <a:stretch>
            <a:fillRect/>
          </a:stretch>
        </p:blipFill>
        <p:spPr bwMode="auto">
          <a:xfrm>
            <a:off x="2051720" y="1124744"/>
            <a:ext cx="4536504" cy="3363010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C:\Users\guping\AppData\Roaming\Tencent\Users\752286757\QQ\WinTemp\RichOle\Z_WNB5[{(AZL6P6T0V{2BI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797152"/>
            <a:ext cx="3600450" cy="1438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2843808" y="2916658"/>
            <a:ext cx="4752528" cy="72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solidFill>
                  <a:schemeClr val="tx1"/>
                </a:solidFill>
              </a:rPr>
              <a:t>本次课程结束！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cqu.edu.cn/Sites/CQUmain/Themes/Default/Images/logo.png">
            <a:hlinkClick r:id="rId2" tooltip="重庆大学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32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1000125" y="943512"/>
            <a:ext cx="3429000" cy="9286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4800" dirty="0" smtClean="0">
                <a:solidFill>
                  <a:srgbClr val="C00000"/>
                </a:solidFill>
              </a:rPr>
              <a:t>主要内容</a:t>
            </a: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7747000" y="4857750"/>
            <a:ext cx="11112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solidFill>
                  <a:schemeClr val="bg1"/>
                </a:solidFill>
                <a:latin typeface="Calibri" pitchFamily="34" charset="0"/>
              </a:rPr>
              <a:t>Back to </a:t>
            </a:r>
          </a:p>
          <a:p>
            <a:r>
              <a:rPr lang="en-US" altLang="zh-CN" sz="2200" b="1">
                <a:solidFill>
                  <a:schemeClr val="bg1"/>
                </a:solidFill>
                <a:latin typeface="Calibri" pitchFamily="34" charset="0"/>
              </a:rPr>
              <a:t>school</a:t>
            </a:r>
            <a:endParaRPr lang="zh-CN" altLang="en-US" sz="2200" b="1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071538" y="1943052"/>
          <a:ext cx="5929354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3.1 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初识数组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07376" cy="396009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数组是一组具有相同类型的有序数据组成的集合。</a:t>
            </a:r>
            <a:endParaRPr lang="en-US" altLang="zh-CN" b="1" dirty="0" err="1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数组中的一个数据成员称为数组元素，通过数组名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下标来唯一确定。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每个数组元素类似于一个普通变量，可以用来保存数据，所以数组是有序变量的集合。</a:t>
            </a:r>
            <a:endParaRPr lang="en-US" altLang="zh-CN" b="1" dirty="0" err="1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中数组的元素类型可以是简单的数据类型，也可以是类。</a:t>
            </a:r>
          </a:p>
          <a:p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2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一个数组的创建需要三个步骤： </a:t>
            </a:r>
          </a:p>
          <a:p>
            <a:r>
              <a:rPr lang="en-US" altLang="zh-CN" sz="2600" dirty="0" smtClean="0"/>
              <a:t>1</a:t>
            </a:r>
            <a:r>
              <a:rPr lang="zh-CN" altLang="en-US" sz="2600" dirty="0" smtClean="0"/>
              <a:t>．定义数组</a:t>
            </a:r>
          </a:p>
          <a:p>
            <a:pPr lvl="1"/>
            <a:r>
              <a:rPr lang="zh-CN" altLang="en-US" sz="2200" dirty="0" smtClean="0"/>
              <a:t>   数组元素类型 数组名</a:t>
            </a:r>
            <a:r>
              <a:rPr lang="en-US" altLang="zh-CN" sz="2200" dirty="0" smtClean="0"/>
              <a:t>[ ]</a:t>
            </a:r>
            <a:r>
              <a:rPr lang="zh-CN" altLang="en-US" sz="2200" dirty="0" smtClean="0"/>
              <a:t>；</a:t>
            </a:r>
          </a:p>
          <a:p>
            <a:pPr>
              <a:buNone/>
            </a:pPr>
            <a:r>
              <a:rPr lang="zh-CN" altLang="en-US" sz="2600" dirty="0" smtClean="0"/>
              <a:t>     或</a:t>
            </a:r>
          </a:p>
          <a:p>
            <a:pPr lvl="1"/>
            <a:r>
              <a:rPr lang="zh-CN" altLang="en-US" sz="2200" dirty="0" smtClean="0"/>
              <a:t>   数组元素类型 </a:t>
            </a:r>
            <a:r>
              <a:rPr lang="en-US" altLang="zh-CN" sz="2200" dirty="0" smtClean="0"/>
              <a:t>[ ] </a:t>
            </a:r>
            <a:r>
              <a:rPr lang="zh-CN" altLang="en-US" sz="2200" dirty="0" smtClean="0"/>
              <a:t>数组名； </a:t>
            </a:r>
          </a:p>
          <a:p>
            <a:r>
              <a:rPr lang="en-US" altLang="zh-CN" sz="2600" dirty="0" smtClean="0"/>
              <a:t>2</a:t>
            </a:r>
            <a:r>
              <a:rPr lang="zh-CN" altLang="en-US" sz="2600" dirty="0" smtClean="0"/>
              <a:t>．生成数组 </a:t>
            </a:r>
          </a:p>
          <a:p>
            <a:pPr lvl="1"/>
            <a:r>
              <a:rPr lang="zh-CN" altLang="en-US" sz="2200" dirty="0" smtClean="0"/>
              <a:t>   数组名</a:t>
            </a:r>
            <a:r>
              <a:rPr lang="en-US" altLang="zh-CN" sz="2200" dirty="0" smtClean="0"/>
              <a:t>=new </a:t>
            </a:r>
            <a:r>
              <a:rPr lang="zh-CN" altLang="en-US" sz="2200" dirty="0" smtClean="0"/>
              <a:t>数组元素类型</a:t>
            </a:r>
            <a:r>
              <a:rPr lang="en-US" altLang="zh-CN" sz="2200" dirty="0" smtClean="0"/>
              <a:t>[</a:t>
            </a:r>
            <a:r>
              <a:rPr lang="zh-CN" altLang="en-US" sz="2200" dirty="0" smtClean="0"/>
              <a:t>数组长度</a:t>
            </a:r>
            <a:r>
              <a:rPr lang="en-US" altLang="zh-CN" sz="2200" dirty="0" smtClean="0"/>
              <a:t>]</a:t>
            </a:r>
            <a:r>
              <a:rPr lang="zh-CN" altLang="en-US" sz="2200" dirty="0" smtClean="0"/>
              <a:t>； </a:t>
            </a:r>
          </a:p>
          <a:p>
            <a:r>
              <a:rPr lang="en-US" altLang="zh-CN" sz="2600" dirty="0" smtClean="0"/>
              <a:t>3</a:t>
            </a:r>
            <a:r>
              <a:rPr lang="zh-CN" altLang="en-US" sz="2600" dirty="0" smtClean="0"/>
              <a:t>．初始化数组 </a:t>
            </a:r>
          </a:p>
          <a:p>
            <a:pPr lvl="1"/>
            <a:r>
              <a:rPr lang="zh-CN" altLang="en-US" sz="2200" dirty="0" smtClean="0"/>
              <a:t>  使数组中的各个元素有确定的数值。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定义一维数组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500" dirty="0" smtClean="0">
                <a:latin typeface="Times New Roman" pitchFamily="18" charset="0"/>
              </a:rPr>
              <a:t>数据类型    数组名</a:t>
            </a:r>
            <a:r>
              <a:rPr lang="en-US" altLang="zh-CN" sz="2500" dirty="0" smtClean="0">
                <a:latin typeface="Times New Roman" pitchFamily="18" charset="0"/>
              </a:rPr>
              <a:t>[ ]</a:t>
            </a:r>
            <a:r>
              <a:rPr lang="zh-CN" altLang="en-US" sz="2500" dirty="0" smtClean="0">
                <a:latin typeface="Times New Roman" pitchFamily="18" charset="0"/>
              </a:rPr>
              <a:t>；    或     数据类型</a:t>
            </a:r>
            <a:r>
              <a:rPr lang="en-US" altLang="zh-CN" sz="2500" dirty="0" smtClean="0">
                <a:latin typeface="Times New Roman" pitchFamily="18" charset="0"/>
              </a:rPr>
              <a:t>[ ]   </a:t>
            </a:r>
            <a:r>
              <a:rPr lang="zh-CN" altLang="en-US" sz="2500" dirty="0" smtClean="0">
                <a:latin typeface="Times New Roman" pitchFamily="18" charset="0"/>
              </a:rPr>
              <a:t>数组名；</a:t>
            </a:r>
          </a:p>
          <a:p>
            <a:pPr lvl="1">
              <a:lnSpc>
                <a:spcPct val="90000"/>
              </a:lnSpc>
            </a:pPr>
            <a:r>
              <a:rPr lang="zh-CN" altLang="en-US" sz="2100" dirty="0" smtClean="0">
                <a:latin typeface="Times New Roman" pitchFamily="18" charset="0"/>
              </a:rPr>
              <a:t>数据类型是指数组元素的数据类型；</a:t>
            </a:r>
            <a:endParaRPr lang="en-US" altLang="zh-CN" sz="21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100" dirty="0" smtClean="0">
                <a:latin typeface="Times New Roman" pitchFamily="18" charset="0"/>
              </a:rPr>
              <a:t>[ ]</a:t>
            </a:r>
            <a:r>
              <a:rPr lang="zh-CN" altLang="en-US" sz="2100" dirty="0" smtClean="0">
                <a:latin typeface="Times New Roman" pitchFamily="18" charset="0"/>
              </a:rPr>
              <a:t>表示定义的变量是一个数组变量，并且是一维的。</a:t>
            </a:r>
          </a:p>
          <a:p>
            <a:pPr>
              <a:lnSpc>
                <a:spcPct val="90000"/>
              </a:lnSpc>
            </a:pPr>
            <a:endParaRPr lang="zh-CN" altLang="en-US" sz="25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500" dirty="0" smtClean="0">
                <a:latin typeface="Times New Roman" pitchFamily="18" charset="0"/>
              </a:rPr>
              <a:t>例如：</a:t>
            </a:r>
          </a:p>
          <a:p>
            <a:pPr lvl="1">
              <a:lnSpc>
                <a:spcPct val="90000"/>
              </a:lnSpc>
            </a:pPr>
            <a:r>
              <a:rPr lang="en-US" altLang="zh-CN" sz="2100" dirty="0" err="1" smtClean="0">
                <a:latin typeface="Times New Roman" pitchFamily="18" charset="0"/>
              </a:rPr>
              <a:t>int</a:t>
            </a:r>
            <a:r>
              <a:rPr lang="en-US" altLang="zh-CN" sz="2100" dirty="0" smtClean="0">
                <a:latin typeface="Times New Roman" pitchFamily="18" charset="0"/>
              </a:rPr>
              <a:t>         a[];  (</a:t>
            </a:r>
            <a:r>
              <a:rPr lang="zh-CN" altLang="en-US" sz="2100" dirty="0" smtClean="0">
                <a:latin typeface="Times New Roman" pitchFamily="18" charset="0"/>
              </a:rPr>
              <a:t>或</a:t>
            </a:r>
            <a:r>
              <a:rPr lang="en-US" altLang="zh-CN" sz="2100" dirty="0" err="1" smtClean="0">
                <a:latin typeface="Times New Roman" pitchFamily="18" charset="0"/>
              </a:rPr>
              <a:t>int</a:t>
            </a:r>
            <a:r>
              <a:rPr lang="en-US" altLang="zh-CN" sz="2100" dirty="0" smtClean="0">
                <a:latin typeface="Times New Roman" pitchFamily="18" charset="0"/>
              </a:rPr>
              <a:t>[]  a;)    //</a:t>
            </a:r>
            <a:r>
              <a:rPr lang="zh-CN" altLang="en-US" sz="2100" dirty="0" smtClean="0">
                <a:latin typeface="Times New Roman" pitchFamily="18" charset="0"/>
              </a:rPr>
              <a:t>声明一个一维整型的数组</a:t>
            </a:r>
            <a:r>
              <a:rPr lang="en-US" altLang="zh-CN" sz="2100" dirty="0" smtClean="0">
                <a:latin typeface="Times New Roman" pitchFamily="18" charset="0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altLang="zh-CN" sz="2100" dirty="0" smtClean="0">
                <a:latin typeface="Times New Roman" pitchFamily="18" charset="0"/>
              </a:rPr>
              <a:t>char      b[];  (</a:t>
            </a:r>
            <a:r>
              <a:rPr lang="zh-CN" altLang="en-US" sz="2100" dirty="0" smtClean="0">
                <a:latin typeface="Times New Roman" pitchFamily="18" charset="0"/>
              </a:rPr>
              <a:t>或</a:t>
            </a:r>
            <a:r>
              <a:rPr lang="en-US" altLang="zh-CN" sz="2100" dirty="0" smtClean="0">
                <a:latin typeface="Times New Roman" pitchFamily="18" charset="0"/>
              </a:rPr>
              <a:t>char[]  b;)   //</a:t>
            </a:r>
            <a:r>
              <a:rPr lang="zh-CN" altLang="en-US" sz="2100" dirty="0" smtClean="0">
                <a:latin typeface="Times New Roman" pitchFamily="18" charset="0"/>
              </a:rPr>
              <a:t>声明一个一维字符型的数组</a:t>
            </a:r>
            <a:r>
              <a:rPr lang="en-US" altLang="zh-CN" sz="2100" dirty="0" smtClean="0">
                <a:latin typeface="Times New Roman" pitchFamily="18" charset="0"/>
              </a:rPr>
              <a:t>b</a:t>
            </a:r>
          </a:p>
          <a:p>
            <a:pPr lvl="1">
              <a:lnSpc>
                <a:spcPct val="90000"/>
              </a:lnSpc>
            </a:pPr>
            <a:r>
              <a:rPr lang="en-US" altLang="zh-CN" sz="2100" dirty="0" smtClean="0">
                <a:latin typeface="Times New Roman" pitchFamily="18" charset="0"/>
              </a:rPr>
              <a:t>double  c[];  (</a:t>
            </a:r>
            <a:r>
              <a:rPr lang="zh-CN" altLang="en-US" sz="2100" dirty="0" smtClean="0">
                <a:latin typeface="Times New Roman" pitchFamily="18" charset="0"/>
              </a:rPr>
              <a:t>或</a:t>
            </a:r>
            <a:r>
              <a:rPr lang="en-US" altLang="zh-CN" sz="2100" dirty="0" smtClean="0">
                <a:latin typeface="Times New Roman" pitchFamily="18" charset="0"/>
              </a:rPr>
              <a:t>double[]  c;) //</a:t>
            </a:r>
            <a:r>
              <a:rPr lang="zh-CN" altLang="en-US" sz="2100" dirty="0" smtClean="0">
                <a:latin typeface="Times New Roman" pitchFamily="18" charset="0"/>
              </a:rPr>
              <a:t>声明一个一维双精度实型的数组</a:t>
            </a:r>
            <a:r>
              <a:rPr lang="en-US" altLang="zh-CN" sz="2100" dirty="0" smtClean="0">
                <a:latin typeface="Times New Roman" pitchFamily="18" charset="0"/>
              </a:rPr>
              <a:t>c</a:t>
            </a:r>
          </a:p>
          <a:p>
            <a:pPr lvl="1">
              <a:lnSpc>
                <a:spcPct val="90000"/>
              </a:lnSpc>
            </a:pPr>
            <a:endParaRPr lang="zh-CN" altLang="en-US" sz="2100" dirty="0" smtClean="0">
              <a:latin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</a:pPr>
            <a:r>
              <a:rPr lang="zh-CN" altLang="en-US" dirty="0" smtClean="0">
                <a:solidFill>
                  <a:srgbClr val="C00000"/>
                </a:solidFill>
              </a:rPr>
              <a:t>注意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定义数组时，</a:t>
            </a:r>
            <a:r>
              <a:rPr lang="zh-CN" altLang="en-US" dirty="0" smtClean="0">
                <a:solidFill>
                  <a:srgbClr val="C00000"/>
                </a:solidFill>
              </a:rPr>
              <a:t>不会为数组分配存储空间</a:t>
            </a:r>
            <a:r>
              <a:rPr lang="zh-CN" altLang="en-US" dirty="0" smtClean="0"/>
              <a:t>。因此，数组声明时，是不指明长度的。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生成一维数组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数组定义只是建立了一种数组的引用，还必须使用关键字</a:t>
            </a:r>
            <a:r>
              <a:rPr lang="en-US" altLang="zh-CN" dirty="0" smtClean="0"/>
              <a:t>new</a:t>
            </a:r>
            <a:r>
              <a:rPr lang="zh-CN" altLang="zh-CN" dirty="0" smtClean="0"/>
              <a:t>为其分配内存空间。</a:t>
            </a:r>
          </a:p>
          <a:p>
            <a:pPr lvl="1" fontAlgn="base"/>
            <a:r>
              <a:rPr lang="zh-CN" altLang="zh-CN" sz="2200" dirty="0" smtClean="0"/>
              <a:t>数组变量名</a:t>
            </a:r>
            <a:r>
              <a:rPr lang="en-US" altLang="zh-CN" sz="2200" dirty="0" smtClean="0"/>
              <a:t>= new </a:t>
            </a:r>
            <a:r>
              <a:rPr lang="zh-CN" altLang="zh-CN" sz="2200" dirty="0" smtClean="0"/>
              <a:t>数据类型</a:t>
            </a:r>
            <a:r>
              <a:rPr lang="en-US" altLang="zh-CN" sz="2200" dirty="0" smtClean="0"/>
              <a:t>[</a:t>
            </a:r>
            <a:r>
              <a:rPr lang="zh-CN" altLang="zh-CN" sz="2200" dirty="0" smtClean="0"/>
              <a:t>数组长度</a:t>
            </a:r>
            <a:r>
              <a:rPr lang="en-US" altLang="zh-CN" sz="2200" dirty="0" smtClean="0"/>
              <a:t>]</a:t>
            </a:r>
          </a:p>
          <a:p>
            <a:pPr lvl="1" fontAlgn="base"/>
            <a:endParaRPr lang="zh-CN" altLang="zh-CN" sz="2200" dirty="0" smtClean="0"/>
          </a:p>
          <a:p>
            <a:r>
              <a:rPr lang="zh-CN" altLang="zh-CN" dirty="0" smtClean="0"/>
              <a:t>如：</a:t>
            </a:r>
          </a:p>
          <a:p>
            <a:pPr lvl="1" fontAlgn="base"/>
            <a:r>
              <a:rPr lang="en-US" altLang="zh-CN" dirty="0" smtClean="0"/>
              <a:t>char s[];  s=new char[5];</a:t>
            </a:r>
          </a:p>
          <a:p>
            <a:pPr lvl="1" fontAlgn="base"/>
            <a:endParaRPr lang="en-US" altLang="zh-CN" dirty="0" smtClean="0"/>
          </a:p>
          <a:p>
            <a:pPr fontAlgn="base"/>
            <a:r>
              <a:rPr lang="zh-CN" altLang="en-US" dirty="0" smtClean="0"/>
              <a:t>也可以</a:t>
            </a:r>
            <a:r>
              <a:rPr lang="zh-CN" altLang="zh-CN" dirty="0" smtClean="0"/>
              <a:t>在定义数组的同时为之分配内存空间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fontAlgn="base"/>
            <a:r>
              <a:rPr lang="en-US" altLang="zh-CN" dirty="0" err="1" smtClean="0"/>
              <a:t>int</a:t>
            </a:r>
            <a:r>
              <a:rPr lang="en-US" altLang="zh-CN" dirty="0" smtClean="0"/>
              <a:t> temp[]=new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[10];</a:t>
            </a:r>
            <a:endParaRPr lang="zh-CN" altLang="zh-CN" dirty="0" smtClean="0"/>
          </a:p>
          <a:p>
            <a:pPr fontAlgn="base"/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初始化一维数组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可以通过</a:t>
            </a:r>
            <a:r>
              <a:rPr lang="zh-CN" altLang="en-US" dirty="0" smtClean="0"/>
              <a:t>对数组成员赋值</a:t>
            </a:r>
            <a:r>
              <a:rPr lang="zh-CN" altLang="zh-CN" dirty="0" smtClean="0"/>
              <a:t>的方式对数组初始化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endParaRPr lang="en-US" altLang="zh-CN" dirty="0" smtClean="0"/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dirty="0" err="1" smtClean="0">
                <a:latin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</a:rPr>
              <a:t> s[ ];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s=new </a:t>
            </a:r>
            <a:r>
              <a:rPr lang="en-US" altLang="zh-CN" sz="2400" dirty="0" err="1" smtClean="0">
                <a:latin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</a:rPr>
              <a:t>[3];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s[0]=1;        	 //</a:t>
            </a:r>
            <a:r>
              <a:rPr lang="zh-CN" altLang="en-US" sz="2400" dirty="0" smtClean="0">
                <a:latin typeface="Times New Roman" pitchFamily="18" charset="0"/>
              </a:rPr>
              <a:t>为第一个元素分配空间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s[1]=2;		//</a:t>
            </a:r>
            <a:r>
              <a:rPr lang="zh-CN" altLang="en-US" sz="2400" dirty="0" smtClean="0">
                <a:latin typeface="Times New Roman" pitchFamily="18" charset="0"/>
              </a:rPr>
              <a:t>为第二个元素分配空间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s[2]=3;		//</a:t>
            </a:r>
            <a:r>
              <a:rPr lang="zh-CN" altLang="en-US" sz="2400" dirty="0" smtClean="0">
                <a:latin typeface="Times New Roman" pitchFamily="18" charset="0"/>
              </a:rPr>
              <a:t>为第三个元素分配空间</a:t>
            </a:r>
            <a:endParaRPr lang="en-US" altLang="zh-CN" sz="2400" dirty="0" smtClean="0">
              <a:latin typeface="Times New Roman" pitchFamily="18" charset="0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也可以将</a:t>
            </a:r>
            <a:r>
              <a:rPr lang="zh-CN" altLang="zh-CN" dirty="0" smtClean="0"/>
              <a:t>内存空间分配，初始化工作放在一条语句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s[ ]=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1,2,3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zh-CN" altLang="en-US" sz="2400" dirty="0" smtClean="0">
                <a:latin typeface="Verdana" pitchFamily="34" charset="0"/>
              </a:rPr>
              <a:t>使得 </a:t>
            </a:r>
            <a:r>
              <a:rPr lang="en-US" altLang="zh-CN" sz="2400" dirty="0" smtClean="0">
                <a:latin typeface="Times New Roman" pitchFamily="18" charset="0"/>
              </a:rPr>
              <a:t>s[0]=1</a:t>
            </a:r>
            <a:r>
              <a:rPr lang="zh-CN" altLang="en-US" sz="2400" dirty="0" smtClean="0">
                <a:latin typeface="Times New Roman" pitchFamily="18" charset="0"/>
              </a:rPr>
              <a:t>， </a:t>
            </a:r>
            <a:r>
              <a:rPr lang="en-US" altLang="zh-CN" sz="2400" dirty="0" smtClean="0">
                <a:latin typeface="Times New Roman" pitchFamily="18" charset="0"/>
              </a:rPr>
              <a:t>s[1]=2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s[2]=3</a:t>
            </a:r>
          </a:p>
          <a:p>
            <a:pPr lvl="1"/>
            <a:r>
              <a:rPr lang="en-US" altLang="zh-CN" sz="2400" dirty="0" smtClean="0">
                <a:latin typeface="Verdana" pitchFamily="34" charset="0"/>
              </a:rPr>
              <a:t>  </a:t>
            </a:r>
            <a:r>
              <a:rPr lang="zh-CN" altLang="en-US" sz="2400" dirty="0" smtClean="0">
                <a:latin typeface="Verdana" pitchFamily="34" charset="0"/>
              </a:rPr>
              <a:t>此时数组的长度由给定初值的个数自动决定。</a:t>
            </a:r>
            <a:endParaRPr lang="en-US" altLang="zh-CN" sz="2400" dirty="0" smtClean="0">
              <a:latin typeface="Verdana" pitchFamily="34" charset="0"/>
            </a:endParaRPr>
          </a:p>
          <a:p>
            <a:pPr lvl="1"/>
            <a:endParaRPr lang="en-US" altLang="zh-CN" sz="2400" dirty="0" smtClean="0">
              <a:latin typeface="Verdana" pitchFamily="34" charset="0"/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注意</a:t>
            </a:r>
            <a:r>
              <a:rPr lang="zh-CN" altLang="en-US" dirty="0" smtClean="0"/>
              <a:t>：数组不能整体进行赋值。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访问一位数组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数组元素的访问可</a:t>
            </a:r>
            <a:r>
              <a:rPr lang="zh-CN" altLang="zh-CN" dirty="0" smtClean="0"/>
              <a:t>通过数组名</a:t>
            </a:r>
            <a:r>
              <a:rPr lang="zh-CN" altLang="en-US" dirty="0" smtClean="0"/>
              <a:t>加</a:t>
            </a:r>
            <a:r>
              <a:rPr lang="zh-CN" altLang="zh-CN" dirty="0" smtClean="0"/>
              <a:t>下标来实现</a:t>
            </a:r>
            <a:r>
              <a:rPr lang="zh-CN" altLang="en-US" dirty="0" smtClean="0"/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Verdana" pitchFamily="34" charset="0"/>
              </a:rPr>
              <a:t>   数组名</a:t>
            </a:r>
            <a:r>
              <a:rPr lang="en-US" altLang="zh-CN" dirty="0" smtClean="0">
                <a:latin typeface="Verdana" pitchFamily="34" charset="0"/>
              </a:rPr>
              <a:t>[</a:t>
            </a:r>
            <a:r>
              <a:rPr lang="zh-CN" altLang="en-US" dirty="0" smtClean="0">
                <a:latin typeface="Verdana" pitchFamily="34" charset="0"/>
              </a:rPr>
              <a:t>下标</a:t>
            </a:r>
            <a:r>
              <a:rPr lang="en-US" altLang="zh-CN" dirty="0" smtClean="0">
                <a:latin typeface="Verdana" pitchFamily="34" charset="0"/>
              </a:rPr>
              <a:t>]</a:t>
            </a:r>
          </a:p>
          <a:p>
            <a:pPr lvl="1">
              <a:lnSpc>
                <a:spcPct val="90000"/>
              </a:lnSpc>
            </a:pPr>
            <a:endParaRPr lang="en-US" altLang="zh-CN" dirty="0" smtClean="0">
              <a:latin typeface="Verdana" pitchFamily="34" charset="0"/>
            </a:endParaRPr>
          </a:p>
          <a:p>
            <a:r>
              <a:rPr lang="zh-CN" altLang="en-US" dirty="0" smtClean="0"/>
              <a:t>如数组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temp[0], temp[1],…, temp[9] 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表示分别引用</a:t>
            </a:r>
            <a:r>
              <a:rPr lang="zh-CN" altLang="zh-CN" dirty="0" smtClean="0"/>
              <a:t>数组的第</a:t>
            </a:r>
            <a:r>
              <a:rPr lang="en-US" altLang="zh-CN" dirty="0" smtClean="0"/>
              <a:t>1</a:t>
            </a:r>
            <a:r>
              <a:rPr lang="zh-CN" altLang="zh-CN" dirty="0" smtClean="0"/>
              <a:t>个</a:t>
            </a:r>
            <a:r>
              <a:rPr lang="zh-CN" altLang="en-US" dirty="0" smtClean="0"/>
              <a:t>到第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lnSpc>
                <a:spcPct val="100000"/>
              </a:lnSpc>
              <a:buClr>
                <a:srgbClr val="7030A0"/>
              </a:buClr>
              <a:buSzPct val="70000"/>
              <a:buFont typeface="Wingdings" pitchFamily="2" charset="2"/>
              <a:buChar char="n"/>
            </a:pPr>
            <a:endParaRPr lang="en-US" altLang="zh-CN" sz="2600" dirty="0" smtClean="0"/>
          </a:p>
          <a:p>
            <a:pPr marL="342900" lvl="1" indent="-342900">
              <a:lnSpc>
                <a:spcPct val="100000"/>
              </a:lnSpc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zh-CN" altLang="en-US" sz="2600" dirty="0" smtClean="0">
                <a:solidFill>
                  <a:srgbClr val="C00000"/>
                </a:solidFill>
              </a:rPr>
              <a:t>注意</a:t>
            </a:r>
            <a:r>
              <a:rPr lang="zh-CN" altLang="en-US" sz="2600" dirty="0" smtClean="0"/>
              <a:t>：数组的下标是从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开始，到数组长度减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marL="342900" lvl="1" indent="-342900">
              <a:lnSpc>
                <a:spcPct val="100000"/>
              </a:lnSpc>
              <a:buClr>
                <a:srgbClr val="7030A0"/>
              </a:buClr>
              <a:buSzPct val="70000"/>
              <a:buNone/>
            </a:pPr>
            <a:r>
              <a:rPr lang="en-US" altLang="zh-CN" sz="2600" dirty="0" smtClean="0"/>
              <a:t>               </a:t>
            </a:r>
            <a:r>
              <a:rPr lang="zh-CN" altLang="en-US" sz="2600" dirty="0" smtClean="0"/>
              <a:t>数组长度可以通过“</a:t>
            </a:r>
            <a:r>
              <a:rPr lang="zh-CN" altLang="zh-CN" sz="2600" dirty="0" smtClean="0"/>
              <a:t>数组名</a:t>
            </a:r>
            <a:r>
              <a:rPr lang="en-US" altLang="zh-CN" sz="2600" dirty="0" smtClean="0"/>
              <a:t>.length</a:t>
            </a:r>
            <a:r>
              <a:rPr lang="zh-CN" altLang="en-US" sz="2600" dirty="0" smtClean="0"/>
              <a:t>”</a:t>
            </a:r>
            <a:r>
              <a:rPr lang="zh-CN" altLang="zh-CN" sz="2600" dirty="0" smtClean="0"/>
              <a:t>来获取</a:t>
            </a:r>
            <a:r>
              <a:rPr lang="zh-CN" altLang="en-US" sz="2600" dirty="0" smtClean="0"/>
              <a:t>。</a:t>
            </a:r>
            <a:endParaRPr lang="zh-CN" altLang="zh-CN" sz="26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zh-CN" dirty="0" smtClean="0"/>
              <a:t>案例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395536" y="795202"/>
            <a:ext cx="8207376" cy="5400675"/>
          </a:xfrm>
        </p:spPr>
        <p:txBody>
          <a:bodyPr/>
          <a:lstStyle/>
          <a:p>
            <a:r>
              <a:rPr lang="zh-CN" altLang="en-US" dirty="0" smtClean="0"/>
              <a:t>求一维数组的最大值及位置。</a:t>
            </a:r>
            <a:endParaRPr lang="zh-CN" altLang="en-US" dirty="0"/>
          </a:p>
        </p:txBody>
      </p:sp>
      <p:pic>
        <p:nvPicPr>
          <p:cNvPr id="1026" name="Picture 2" descr="C:\Users\guping\AppData\Roaming\Tencent\Users\752286757\QQ\WinTemp\RichOle\}X)9J6_4E{7Q(~O}($H_R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348581"/>
            <a:ext cx="5715000" cy="5238750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由Nordri®（www.nordridesign.com ） 设计提供">
  <a:themeElements>
    <a:clrScheme name="自定义 56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FFC000"/>
      </a:accent1>
      <a:accent2>
        <a:srgbClr val="6DAA2D"/>
      </a:accent2>
      <a:accent3>
        <a:srgbClr val="5F5F5F"/>
      </a:accent3>
      <a:accent4>
        <a:srgbClr val="777777"/>
      </a:accent4>
      <a:accent5>
        <a:srgbClr val="B2B2B2"/>
      </a:accent5>
      <a:accent6>
        <a:srgbClr val="DDDDDD"/>
      </a:accent6>
      <a:hlink>
        <a:srgbClr val="0070C0"/>
      </a:hlink>
      <a:folHlink>
        <a:srgbClr val="7030A0"/>
      </a:folHlink>
    </a:clrScheme>
    <a:fontScheme name="Nordri开发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910E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1600" dirty="0" err="1" smtClean="0">
            <a:solidFill>
              <a:prstClr val="black"/>
            </a:solidFill>
            <a:latin typeface="Arial" pitchFamily="34" charset="0"/>
            <a:ea typeface="微软雅黑" pitchFamily="34" charset="-122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3164</TotalTime>
  <Words>1282</Words>
  <Application>Microsoft Office PowerPoint</Application>
  <PresentationFormat>全屏显示(4:3)</PresentationFormat>
  <Paragraphs>172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Calibri</vt:lpstr>
      <vt:lpstr>方正正大黑简体</vt:lpstr>
      <vt:lpstr>华文楷体</vt:lpstr>
      <vt:lpstr>宋体</vt:lpstr>
      <vt:lpstr>微软雅黑</vt:lpstr>
      <vt:lpstr>Arial</vt:lpstr>
      <vt:lpstr>Consolas</vt:lpstr>
      <vt:lpstr>Times New Roman</vt:lpstr>
      <vt:lpstr>Verdana</vt:lpstr>
      <vt:lpstr>Wingdings</vt:lpstr>
      <vt:lpstr>由Nordri®（www.nordridesign.com ） 设计提供</vt:lpstr>
      <vt:lpstr>Java程序设计</vt:lpstr>
      <vt:lpstr>PowerPoint 演示文稿</vt:lpstr>
      <vt:lpstr>3.1 初识数组</vt:lpstr>
      <vt:lpstr>3.2 一维数组</vt:lpstr>
      <vt:lpstr>定义一维数组</vt:lpstr>
      <vt:lpstr>生成一维数组</vt:lpstr>
      <vt:lpstr>初始化一维数组</vt:lpstr>
      <vt:lpstr>访问一位数组</vt:lpstr>
      <vt:lpstr>本章案例1</vt:lpstr>
      <vt:lpstr>PowerPoint 演示文稿</vt:lpstr>
      <vt:lpstr>3.3 二维数组</vt:lpstr>
      <vt:lpstr>二维数组的定义与初始化(1)</vt:lpstr>
      <vt:lpstr>二维数组的定义与初始化(2)</vt:lpstr>
      <vt:lpstr>二维数组的使用</vt:lpstr>
      <vt:lpstr>本章案例2</vt:lpstr>
      <vt:lpstr>3.4 Arrays类</vt:lpstr>
      <vt:lpstr>本章案例3</vt:lpstr>
      <vt:lpstr>本章案例3（续前）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PPT模板/图示</dc:subject>
  <dc:creator>Nordri® Design</dc:creator>
  <dc:description>Nordri® _x000d_
专注于有效的信息传递设计_x000d_
www.nordridesign.com</dc:description>
  <cp:lastModifiedBy>2012dnd.com</cp:lastModifiedBy>
  <cp:revision>416</cp:revision>
  <dcterms:created xsi:type="dcterms:W3CDTF">2011-11-03T02:06:41Z</dcterms:created>
  <dcterms:modified xsi:type="dcterms:W3CDTF">2021-09-03T14:53:52Z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280499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</Properties>
</file>