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56" r:id="rId2"/>
    <p:sldId id="266" r:id="rId3"/>
    <p:sldId id="264" r:id="rId4"/>
    <p:sldId id="280" r:id="rId5"/>
    <p:sldId id="281" r:id="rId6"/>
    <p:sldId id="282" r:id="rId7"/>
    <p:sldId id="267" r:id="rId8"/>
    <p:sldId id="268" r:id="rId9"/>
    <p:sldId id="269" r:id="rId10"/>
    <p:sldId id="270" r:id="rId11"/>
    <p:sldId id="271" r:id="rId12"/>
    <p:sldId id="272" r:id="rId13"/>
    <p:sldId id="283" r:id="rId14"/>
    <p:sldId id="273" r:id="rId15"/>
    <p:sldId id="274" r:id="rId16"/>
    <p:sldId id="284" r:id="rId17"/>
    <p:sldId id="285" r:id="rId18"/>
    <p:sldId id="275" r:id="rId19"/>
    <p:sldId id="286" r:id="rId20"/>
    <p:sldId id="276" r:id="rId21"/>
    <p:sldId id="287" r:id="rId22"/>
    <p:sldId id="288" r:id="rId23"/>
    <p:sldId id="277" r:id="rId24"/>
    <p:sldId id="289" r:id="rId25"/>
    <p:sldId id="278" r:id="rId26"/>
    <p:sldId id="290" r:id="rId27"/>
    <p:sldId id="291" r:id="rId28"/>
    <p:sldId id="279" r:id="rId29"/>
    <p:sldId id="292" r:id="rId30"/>
    <p:sldId id="293" r:id="rId31"/>
    <p:sldId id="294" r:id="rId32"/>
    <p:sldId id="295" r:id="rId33"/>
    <p:sldId id="296" r:id="rId34"/>
    <p:sldId id="258"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p15:clr>
            <a:srgbClr val="A4A3A4"/>
          </p15:clr>
        </p15:guide>
        <p15:guide id="2" orient="horz" pos="4247">
          <p15:clr>
            <a:srgbClr val="A4A3A4"/>
          </p15:clr>
        </p15:guide>
        <p15:guide id="3" orient="horz" pos="4065">
          <p15:clr>
            <a:srgbClr val="A4A3A4"/>
          </p15:clr>
        </p15:guide>
        <p15:guide id="4" orient="horz" pos="482">
          <p15:clr>
            <a:srgbClr val="A4A3A4"/>
          </p15:clr>
        </p15:guide>
        <p15:guide id="5" orient="horz" pos="4020">
          <p15:clr>
            <a:srgbClr val="A4A3A4"/>
          </p15:clr>
        </p15:guide>
        <p15:guide id="6" orient="horz" pos="618">
          <p15:clr>
            <a:srgbClr val="A4A3A4"/>
          </p15:clr>
        </p15:guide>
        <p15:guide id="7" pos="2880">
          <p15:clr>
            <a:srgbClr val="A4A3A4"/>
          </p15:clr>
        </p15:guide>
        <p15:guide id="8" pos="5465">
          <p15:clr>
            <a:srgbClr val="A4A3A4"/>
          </p15:clr>
        </p15:guide>
        <p15:guide id="9" pos="2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200"/>
    <a:srgbClr val="C06000"/>
    <a:srgbClr val="039ABD"/>
    <a:srgbClr val="1D8DA3"/>
    <a:srgbClr val="099AB7"/>
    <a:srgbClr val="33CCFF"/>
    <a:srgbClr val="CCFFFF"/>
    <a:srgbClr val="F3B10D"/>
    <a:srgbClr val="CCFF66"/>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57" autoAdjust="0"/>
    <p:restoredTop sz="94660"/>
  </p:normalViewPr>
  <p:slideViewPr>
    <p:cSldViewPr>
      <p:cViewPr varScale="1">
        <p:scale>
          <a:sx n="110" d="100"/>
          <a:sy n="110" d="100"/>
        </p:scale>
        <p:origin x="1986" y="78"/>
      </p:cViewPr>
      <p:guideLst>
        <p:guide orient="horz" pos="2115"/>
        <p:guide orient="horz" pos="4247"/>
        <p:guide orient="horz" pos="4065"/>
        <p:guide orient="horz" pos="482"/>
        <p:guide orient="horz" pos="4020"/>
        <p:guide orient="horz" pos="618"/>
        <p:guide pos="2880"/>
        <p:guide pos="5465"/>
        <p:guide pos="295"/>
      </p:guideLst>
    </p:cSldViewPr>
  </p:slideViewPr>
  <p:notesTextViewPr>
    <p:cViewPr>
      <p:scale>
        <a:sx n="1" d="1"/>
        <a:sy n="1" d="1"/>
      </p:scale>
      <p:origin x="0" y="0"/>
    </p:cViewPr>
  </p:notesTextViewPr>
  <p:notesViewPr>
    <p:cSldViewPr>
      <p:cViewPr varScale="1">
        <p:scale>
          <a:sx n="64" d="100"/>
          <a:sy n="64" d="100"/>
        </p:scale>
        <p:origin x="-334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74B17C-A8D6-4EC1-9F74-DEF1B852E50E}"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zh-CN" altLang="en-US"/>
        </a:p>
      </dgm:t>
    </dgm:pt>
    <dgm:pt modelId="{5D72DEBB-C4EE-4A4C-998A-DBACC02F0CFB}">
      <dgm:prSet phldrT="[文本]"/>
      <dgm:spPr/>
      <dgm:t>
        <a:bodyPr/>
        <a:lstStyle/>
        <a:p>
          <a:r>
            <a:rPr lang="en-US" altLang="zh-CN" dirty="0" smtClean="0"/>
            <a:t>4.2 </a:t>
          </a:r>
          <a:r>
            <a:rPr lang="zh-CN" altLang="en-US" dirty="0" smtClean="0"/>
            <a:t>类和对象初探</a:t>
          </a:r>
          <a:endParaRPr lang="zh-CN" altLang="en-US" dirty="0"/>
        </a:p>
      </dgm:t>
    </dgm:pt>
    <dgm:pt modelId="{17E68D72-00DC-4896-AF97-6202D147E269}" type="parTrans" cxnId="{1A220DA0-ED41-4929-AA2B-745CE0C8832B}">
      <dgm:prSet/>
      <dgm:spPr/>
      <dgm:t>
        <a:bodyPr/>
        <a:lstStyle/>
        <a:p>
          <a:endParaRPr lang="zh-CN" altLang="en-US"/>
        </a:p>
      </dgm:t>
    </dgm:pt>
    <dgm:pt modelId="{2E39222F-7B7B-4ED2-827E-1328DFCF5572}" type="sibTrans" cxnId="{1A220DA0-ED41-4929-AA2B-745CE0C8832B}">
      <dgm:prSet/>
      <dgm:spPr/>
      <dgm:t>
        <a:bodyPr/>
        <a:lstStyle/>
        <a:p>
          <a:endParaRPr lang="zh-CN" altLang="en-US"/>
        </a:p>
      </dgm:t>
    </dgm:pt>
    <dgm:pt modelId="{240C59D7-2CE4-462A-9515-C237DA44CA8D}">
      <dgm:prSet phldrT="[文本]"/>
      <dgm:spPr/>
      <dgm:t>
        <a:bodyPr/>
        <a:lstStyle/>
        <a:p>
          <a:r>
            <a:rPr lang="en-US" altLang="zh-CN" dirty="0" smtClean="0"/>
            <a:t>4.3 </a:t>
          </a:r>
          <a:r>
            <a:rPr lang="zh-CN" altLang="en-US" dirty="0" smtClean="0"/>
            <a:t>定义类</a:t>
          </a:r>
          <a:endParaRPr lang="zh-CN" altLang="en-US" dirty="0"/>
        </a:p>
      </dgm:t>
    </dgm:pt>
    <dgm:pt modelId="{CD49C4B8-92C8-418B-931E-B71E1BE6881B}" type="parTrans" cxnId="{910A7DF5-E214-4793-B0E5-4BDA9128D21F}">
      <dgm:prSet/>
      <dgm:spPr/>
      <dgm:t>
        <a:bodyPr/>
        <a:lstStyle/>
        <a:p>
          <a:endParaRPr lang="zh-CN" altLang="en-US"/>
        </a:p>
      </dgm:t>
    </dgm:pt>
    <dgm:pt modelId="{947B3124-FA3E-44E6-A51D-10587B3FB02E}" type="sibTrans" cxnId="{910A7DF5-E214-4793-B0E5-4BDA9128D21F}">
      <dgm:prSet/>
      <dgm:spPr/>
      <dgm:t>
        <a:bodyPr/>
        <a:lstStyle/>
        <a:p>
          <a:endParaRPr lang="zh-CN" altLang="en-US"/>
        </a:p>
      </dgm:t>
    </dgm:pt>
    <dgm:pt modelId="{B05E394A-9B94-4D12-AA2A-4A782672DD2C}">
      <dgm:prSet phldrT="[文本]"/>
      <dgm:spPr/>
      <dgm:t>
        <a:bodyPr/>
        <a:lstStyle/>
        <a:p>
          <a:r>
            <a:rPr lang="en-US" altLang="zh-CN" dirty="0" smtClean="0"/>
            <a:t>4.4 </a:t>
          </a:r>
          <a:r>
            <a:rPr lang="zh-CN" altLang="en-US" dirty="0" smtClean="0"/>
            <a:t>对象</a:t>
          </a:r>
          <a:endParaRPr lang="zh-CN" altLang="en-US" dirty="0"/>
        </a:p>
      </dgm:t>
    </dgm:pt>
    <dgm:pt modelId="{A56B56F5-D1A3-4E94-9B1D-AFE1904D8299}" type="parTrans" cxnId="{DAD30B86-5D82-4561-9BF4-8FBCCDDA715C}">
      <dgm:prSet/>
      <dgm:spPr/>
      <dgm:t>
        <a:bodyPr/>
        <a:lstStyle/>
        <a:p>
          <a:endParaRPr lang="zh-CN" altLang="en-US"/>
        </a:p>
      </dgm:t>
    </dgm:pt>
    <dgm:pt modelId="{7A5B6132-DA9E-4D4C-92AC-FEA7555A6732}" type="sibTrans" cxnId="{DAD30B86-5D82-4561-9BF4-8FBCCDDA715C}">
      <dgm:prSet/>
      <dgm:spPr/>
      <dgm:t>
        <a:bodyPr/>
        <a:lstStyle/>
        <a:p>
          <a:endParaRPr lang="zh-CN" altLang="en-US"/>
        </a:p>
      </dgm:t>
    </dgm:pt>
    <dgm:pt modelId="{0D916324-155A-416C-938E-0577D8483687}">
      <dgm:prSet/>
      <dgm:spPr/>
      <dgm:t>
        <a:bodyPr/>
        <a:lstStyle/>
        <a:p>
          <a:r>
            <a:rPr lang="en-US" altLang="zh-CN" dirty="0" smtClean="0"/>
            <a:t>4.1 </a:t>
          </a:r>
          <a:r>
            <a:rPr lang="zh-CN" altLang="en-US" dirty="0" smtClean="0"/>
            <a:t>面向对象基础</a:t>
          </a:r>
          <a:endParaRPr lang="zh-CN" altLang="en-US" dirty="0"/>
        </a:p>
      </dgm:t>
    </dgm:pt>
    <dgm:pt modelId="{C9FB2DCC-F223-49D7-8639-D9EFA8EA51C2}" type="parTrans" cxnId="{29E6D606-CF0E-4764-A051-23DAE912F13D}">
      <dgm:prSet/>
      <dgm:spPr/>
      <dgm:t>
        <a:bodyPr/>
        <a:lstStyle/>
        <a:p>
          <a:endParaRPr lang="zh-CN" altLang="en-US"/>
        </a:p>
      </dgm:t>
    </dgm:pt>
    <dgm:pt modelId="{0FD71FF6-9D7B-4209-A140-595DF160B1D3}" type="sibTrans" cxnId="{29E6D606-CF0E-4764-A051-23DAE912F13D}">
      <dgm:prSet/>
      <dgm:spPr/>
      <dgm:t>
        <a:bodyPr/>
        <a:lstStyle/>
        <a:p>
          <a:endParaRPr lang="zh-CN" altLang="en-US"/>
        </a:p>
      </dgm:t>
    </dgm:pt>
    <dgm:pt modelId="{86AD3C4E-4CBF-4417-B333-14317B29D985}">
      <dgm:prSet phldrT="[文本]"/>
      <dgm:spPr/>
      <dgm:t>
        <a:bodyPr/>
        <a:lstStyle/>
        <a:p>
          <a:r>
            <a:rPr lang="en-US" altLang="zh-CN" dirty="0" smtClean="0"/>
            <a:t>4.5 </a:t>
          </a:r>
          <a:r>
            <a:rPr lang="zh-CN" altLang="en-US" dirty="0" smtClean="0"/>
            <a:t>包</a:t>
          </a:r>
          <a:endParaRPr lang="zh-CN" altLang="en-US" dirty="0"/>
        </a:p>
      </dgm:t>
    </dgm:pt>
    <dgm:pt modelId="{BEF44BDF-6153-42DE-98AD-B2995D351EFF}" type="parTrans" cxnId="{286D1F7C-CBBF-47A9-9771-74E6C1B6D86A}">
      <dgm:prSet/>
      <dgm:spPr/>
      <dgm:t>
        <a:bodyPr/>
        <a:lstStyle/>
        <a:p>
          <a:endParaRPr lang="zh-CN" altLang="en-US"/>
        </a:p>
      </dgm:t>
    </dgm:pt>
    <dgm:pt modelId="{8CF9CB2C-E68D-4F1F-A28C-CBE9C70CC99D}" type="sibTrans" cxnId="{286D1F7C-CBBF-47A9-9771-74E6C1B6D86A}">
      <dgm:prSet/>
      <dgm:spPr/>
      <dgm:t>
        <a:bodyPr/>
        <a:lstStyle/>
        <a:p>
          <a:endParaRPr lang="zh-CN" altLang="en-US"/>
        </a:p>
      </dgm:t>
    </dgm:pt>
    <dgm:pt modelId="{93714A2A-A5A1-42EC-AAF2-E9A966087574}">
      <dgm:prSet phldrT="[文本]"/>
      <dgm:spPr/>
      <dgm:t>
        <a:bodyPr/>
        <a:lstStyle/>
        <a:p>
          <a:r>
            <a:rPr lang="en-US" altLang="zh-CN" dirty="0" smtClean="0"/>
            <a:t>4.6 </a:t>
          </a:r>
          <a:r>
            <a:rPr lang="zh-CN" altLang="en-US" dirty="0" smtClean="0"/>
            <a:t>类及成员修饰符</a:t>
          </a:r>
          <a:endParaRPr lang="zh-CN" altLang="en-US" dirty="0"/>
        </a:p>
      </dgm:t>
    </dgm:pt>
    <dgm:pt modelId="{326B0C29-0710-4464-8681-141A22CA4FBD}" type="parTrans" cxnId="{AD6174D0-7A5B-459B-8FB3-B75AFF524849}">
      <dgm:prSet/>
      <dgm:spPr/>
      <dgm:t>
        <a:bodyPr/>
        <a:lstStyle/>
        <a:p>
          <a:endParaRPr lang="zh-CN" altLang="en-US"/>
        </a:p>
      </dgm:t>
    </dgm:pt>
    <dgm:pt modelId="{54C76A81-55D4-43C8-A0B1-B0D1905DB1B9}" type="sibTrans" cxnId="{AD6174D0-7A5B-459B-8FB3-B75AFF524849}">
      <dgm:prSet/>
      <dgm:spPr/>
      <dgm:t>
        <a:bodyPr/>
        <a:lstStyle/>
        <a:p>
          <a:endParaRPr lang="zh-CN" altLang="en-US"/>
        </a:p>
      </dgm:t>
    </dgm:pt>
    <dgm:pt modelId="{290ADAC8-17E0-4F11-BE79-899CD4DD5E12}" type="pres">
      <dgm:prSet presAssocID="{0274B17C-A8D6-4EC1-9F74-DEF1B852E50E}" presName="linear" presStyleCnt="0">
        <dgm:presLayoutVars>
          <dgm:dir/>
          <dgm:animLvl val="lvl"/>
          <dgm:resizeHandles val="exact"/>
        </dgm:presLayoutVars>
      </dgm:prSet>
      <dgm:spPr/>
      <dgm:t>
        <a:bodyPr/>
        <a:lstStyle/>
        <a:p>
          <a:endParaRPr lang="zh-CN" altLang="en-US"/>
        </a:p>
      </dgm:t>
    </dgm:pt>
    <dgm:pt modelId="{7D037558-1041-410C-BB00-56A53B46B633}" type="pres">
      <dgm:prSet presAssocID="{0D916324-155A-416C-938E-0577D8483687}" presName="parentLin" presStyleCnt="0"/>
      <dgm:spPr/>
    </dgm:pt>
    <dgm:pt modelId="{DAAF6963-E65C-47D1-9946-15C9FF58088A}" type="pres">
      <dgm:prSet presAssocID="{0D916324-155A-416C-938E-0577D8483687}" presName="parentLeftMargin" presStyleLbl="node1" presStyleIdx="0" presStyleCnt="6"/>
      <dgm:spPr/>
      <dgm:t>
        <a:bodyPr/>
        <a:lstStyle/>
        <a:p>
          <a:endParaRPr lang="zh-CN" altLang="en-US"/>
        </a:p>
      </dgm:t>
    </dgm:pt>
    <dgm:pt modelId="{AC4AC34F-010F-4B17-BD33-4CFEA89B14D2}" type="pres">
      <dgm:prSet presAssocID="{0D916324-155A-416C-938E-0577D8483687}" presName="parentText" presStyleLbl="node1" presStyleIdx="0" presStyleCnt="6">
        <dgm:presLayoutVars>
          <dgm:chMax val="0"/>
          <dgm:bulletEnabled val="1"/>
        </dgm:presLayoutVars>
      </dgm:prSet>
      <dgm:spPr/>
      <dgm:t>
        <a:bodyPr/>
        <a:lstStyle/>
        <a:p>
          <a:endParaRPr lang="zh-CN" altLang="en-US"/>
        </a:p>
      </dgm:t>
    </dgm:pt>
    <dgm:pt modelId="{42051C9F-E171-4D08-ABA7-B3DCED05B5BB}" type="pres">
      <dgm:prSet presAssocID="{0D916324-155A-416C-938E-0577D8483687}" presName="negativeSpace" presStyleCnt="0"/>
      <dgm:spPr/>
    </dgm:pt>
    <dgm:pt modelId="{5514F667-B578-4B34-8BA2-7019B8340873}" type="pres">
      <dgm:prSet presAssocID="{0D916324-155A-416C-938E-0577D8483687}" presName="childText" presStyleLbl="conFgAcc1" presStyleIdx="0" presStyleCnt="6">
        <dgm:presLayoutVars>
          <dgm:bulletEnabled val="1"/>
        </dgm:presLayoutVars>
      </dgm:prSet>
      <dgm:spPr/>
    </dgm:pt>
    <dgm:pt modelId="{BF6E4AC2-A8AB-46D0-B337-7C6D62678552}" type="pres">
      <dgm:prSet presAssocID="{0FD71FF6-9D7B-4209-A140-595DF160B1D3}" presName="spaceBetweenRectangles" presStyleCnt="0"/>
      <dgm:spPr/>
    </dgm:pt>
    <dgm:pt modelId="{45EF6FC4-75DC-49E3-BD05-7B7E6300CE25}" type="pres">
      <dgm:prSet presAssocID="{5D72DEBB-C4EE-4A4C-998A-DBACC02F0CFB}" presName="parentLin" presStyleCnt="0"/>
      <dgm:spPr/>
      <dgm:t>
        <a:bodyPr/>
        <a:lstStyle/>
        <a:p>
          <a:endParaRPr lang="zh-CN" altLang="en-US"/>
        </a:p>
      </dgm:t>
    </dgm:pt>
    <dgm:pt modelId="{20A6C866-FD85-4400-83D4-E3B919A34B51}" type="pres">
      <dgm:prSet presAssocID="{5D72DEBB-C4EE-4A4C-998A-DBACC02F0CFB}" presName="parentLeftMargin" presStyleLbl="node1" presStyleIdx="0" presStyleCnt="6"/>
      <dgm:spPr/>
      <dgm:t>
        <a:bodyPr/>
        <a:lstStyle/>
        <a:p>
          <a:endParaRPr lang="zh-CN" altLang="en-US"/>
        </a:p>
      </dgm:t>
    </dgm:pt>
    <dgm:pt modelId="{833C47F7-914D-4919-99FE-C55F44DD4350}" type="pres">
      <dgm:prSet presAssocID="{5D72DEBB-C4EE-4A4C-998A-DBACC02F0CFB}" presName="parentText" presStyleLbl="node1" presStyleIdx="1" presStyleCnt="6">
        <dgm:presLayoutVars>
          <dgm:chMax val="0"/>
          <dgm:bulletEnabled val="1"/>
        </dgm:presLayoutVars>
      </dgm:prSet>
      <dgm:spPr/>
      <dgm:t>
        <a:bodyPr/>
        <a:lstStyle/>
        <a:p>
          <a:endParaRPr lang="zh-CN" altLang="en-US"/>
        </a:p>
      </dgm:t>
    </dgm:pt>
    <dgm:pt modelId="{1CA09CCC-EF99-4340-B4E1-5E5C5D8074D6}" type="pres">
      <dgm:prSet presAssocID="{5D72DEBB-C4EE-4A4C-998A-DBACC02F0CFB}" presName="negativeSpace" presStyleCnt="0"/>
      <dgm:spPr/>
      <dgm:t>
        <a:bodyPr/>
        <a:lstStyle/>
        <a:p>
          <a:endParaRPr lang="zh-CN" altLang="en-US"/>
        </a:p>
      </dgm:t>
    </dgm:pt>
    <dgm:pt modelId="{5EFADA3F-DBD8-47B3-87A4-F7C4DF43CC18}" type="pres">
      <dgm:prSet presAssocID="{5D72DEBB-C4EE-4A4C-998A-DBACC02F0CFB}" presName="childText" presStyleLbl="conFgAcc1" presStyleIdx="1" presStyleCnt="6">
        <dgm:presLayoutVars>
          <dgm:bulletEnabled val="1"/>
        </dgm:presLayoutVars>
      </dgm:prSet>
      <dgm:spPr/>
      <dgm:t>
        <a:bodyPr/>
        <a:lstStyle/>
        <a:p>
          <a:endParaRPr lang="zh-CN" altLang="en-US"/>
        </a:p>
      </dgm:t>
    </dgm:pt>
    <dgm:pt modelId="{D5BCB613-75FD-4DEE-8DA5-6CE19F632FB4}" type="pres">
      <dgm:prSet presAssocID="{2E39222F-7B7B-4ED2-827E-1328DFCF5572}" presName="spaceBetweenRectangles" presStyleCnt="0"/>
      <dgm:spPr/>
      <dgm:t>
        <a:bodyPr/>
        <a:lstStyle/>
        <a:p>
          <a:endParaRPr lang="zh-CN" altLang="en-US"/>
        </a:p>
      </dgm:t>
    </dgm:pt>
    <dgm:pt modelId="{AD00622C-704A-40DB-AA9A-CF6B66B9CB56}" type="pres">
      <dgm:prSet presAssocID="{240C59D7-2CE4-462A-9515-C237DA44CA8D}" presName="parentLin" presStyleCnt="0"/>
      <dgm:spPr/>
      <dgm:t>
        <a:bodyPr/>
        <a:lstStyle/>
        <a:p>
          <a:endParaRPr lang="zh-CN" altLang="en-US"/>
        </a:p>
      </dgm:t>
    </dgm:pt>
    <dgm:pt modelId="{1C3B8E56-CDD6-48F6-8138-C0343817464C}" type="pres">
      <dgm:prSet presAssocID="{240C59D7-2CE4-462A-9515-C237DA44CA8D}" presName="parentLeftMargin" presStyleLbl="node1" presStyleIdx="1" presStyleCnt="6"/>
      <dgm:spPr/>
      <dgm:t>
        <a:bodyPr/>
        <a:lstStyle/>
        <a:p>
          <a:endParaRPr lang="zh-CN" altLang="en-US"/>
        </a:p>
      </dgm:t>
    </dgm:pt>
    <dgm:pt modelId="{120FC45C-3BD5-48EA-A639-E7D5A20ED3FD}" type="pres">
      <dgm:prSet presAssocID="{240C59D7-2CE4-462A-9515-C237DA44CA8D}" presName="parentText" presStyleLbl="node1" presStyleIdx="2" presStyleCnt="6">
        <dgm:presLayoutVars>
          <dgm:chMax val="0"/>
          <dgm:bulletEnabled val="1"/>
        </dgm:presLayoutVars>
      </dgm:prSet>
      <dgm:spPr/>
      <dgm:t>
        <a:bodyPr/>
        <a:lstStyle/>
        <a:p>
          <a:endParaRPr lang="zh-CN" altLang="en-US"/>
        </a:p>
      </dgm:t>
    </dgm:pt>
    <dgm:pt modelId="{197A93D8-BD3E-486E-ABDB-8DA346AD7C11}" type="pres">
      <dgm:prSet presAssocID="{240C59D7-2CE4-462A-9515-C237DA44CA8D}" presName="negativeSpace" presStyleCnt="0"/>
      <dgm:spPr/>
      <dgm:t>
        <a:bodyPr/>
        <a:lstStyle/>
        <a:p>
          <a:endParaRPr lang="zh-CN" altLang="en-US"/>
        </a:p>
      </dgm:t>
    </dgm:pt>
    <dgm:pt modelId="{58D67328-282B-4E2B-B4DB-8AD412BAFFBC}" type="pres">
      <dgm:prSet presAssocID="{240C59D7-2CE4-462A-9515-C237DA44CA8D}" presName="childText" presStyleLbl="conFgAcc1" presStyleIdx="2" presStyleCnt="6">
        <dgm:presLayoutVars>
          <dgm:bulletEnabled val="1"/>
        </dgm:presLayoutVars>
      </dgm:prSet>
      <dgm:spPr/>
      <dgm:t>
        <a:bodyPr/>
        <a:lstStyle/>
        <a:p>
          <a:endParaRPr lang="zh-CN" altLang="en-US"/>
        </a:p>
      </dgm:t>
    </dgm:pt>
    <dgm:pt modelId="{C761DE94-27E5-4F75-9E5A-A7E6DD8791DF}" type="pres">
      <dgm:prSet presAssocID="{947B3124-FA3E-44E6-A51D-10587B3FB02E}" presName="spaceBetweenRectangles" presStyleCnt="0"/>
      <dgm:spPr/>
      <dgm:t>
        <a:bodyPr/>
        <a:lstStyle/>
        <a:p>
          <a:endParaRPr lang="zh-CN" altLang="en-US"/>
        </a:p>
      </dgm:t>
    </dgm:pt>
    <dgm:pt modelId="{B38C66CE-824B-42F9-A9FE-390D8396D086}" type="pres">
      <dgm:prSet presAssocID="{B05E394A-9B94-4D12-AA2A-4A782672DD2C}" presName="parentLin" presStyleCnt="0"/>
      <dgm:spPr/>
      <dgm:t>
        <a:bodyPr/>
        <a:lstStyle/>
        <a:p>
          <a:endParaRPr lang="zh-CN" altLang="en-US"/>
        </a:p>
      </dgm:t>
    </dgm:pt>
    <dgm:pt modelId="{0846F4B8-B208-428D-B0F2-ECF3D2F850BA}" type="pres">
      <dgm:prSet presAssocID="{B05E394A-9B94-4D12-AA2A-4A782672DD2C}" presName="parentLeftMargin" presStyleLbl="node1" presStyleIdx="2" presStyleCnt="6"/>
      <dgm:spPr/>
      <dgm:t>
        <a:bodyPr/>
        <a:lstStyle/>
        <a:p>
          <a:endParaRPr lang="zh-CN" altLang="en-US"/>
        </a:p>
      </dgm:t>
    </dgm:pt>
    <dgm:pt modelId="{8D3EE3B5-4895-4D5C-BF7C-9C953348E53B}" type="pres">
      <dgm:prSet presAssocID="{B05E394A-9B94-4D12-AA2A-4A782672DD2C}" presName="parentText" presStyleLbl="node1" presStyleIdx="3" presStyleCnt="6">
        <dgm:presLayoutVars>
          <dgm:chMax val="0"/>
          <dgm:bulletEnabled val="1"/>
        </dgm:presLayoutVars>
      </dgm:prSet>
      <dgm:spPr/>
      <dgm:t>
        <a:bodyPr/>
        <a:lstStyle/>
        <a:p>
          <a:endParaRPr lang="zh-CN" altLang="en-US"/>
        </a:p>
      </dgm:t>
    </dgm:pt>
    <dgm:pt modelId="{F262F509-6396-4BFC-87D5-70BB0970B22E}" type="pres">
      <dgm:prSet presAssocID="{B05E394A-9B94-4D12-AA2A-4A782672DD2C}" presName="negativeSpace" presStyleCnt="0"/>
      <dgm:spPr/>
      <dgm:t>
        <a:bodyPr/>
        <a:lstStyle/>
        <a:p>
          <a:endParaRPr lang="zh-CN" altLang="en-US"/>
        </a:p>
      </dgm:t>
    </dgm:pt>
    <dgm:pt modelId="{F776FF77-BBFD-429A-B555-3A759A0377CC}" type="pres">
      <dgm:prSet presAssocID="{B05E394A-9B94-4D12-AA2A-4A782672DD2C}" presName="childText" presStyleLbl="conFgAcc1" presStyleIdx="3" presStyleCnt="6">
        <dgm:presLayoutVars>
          <dgm:bulletEnabled val="1"/>
        </dgm:presLayoutVars>
      </dgm:prSet>
      <dgm:spPr/>
      <dgm:t>
        <a:bodyPr/>
        <a:lstStyle/>
        <a:p>
          <a:endParaRPr lang="zh-CN" altLang="en-US"/>
        </a:p>
      </dgm:t>
    </dgm:pt>
    <dgm:pt modelId="{D07CC03A-CDB1-4712-8D77-68F87324B785}" type="pres">
      <dgm:prSet presAssocID="{7A5B6132-DA9E-4D4C-92AC-FEA7555A6732}" presName="spaceBetweenRectangles" presStyleCnt="0"/>
      <dgm:spPr/>
    </dgm:pt>
    <dgm:pt modelId="{7DC48790-F4FC-4159-8EFD-290D88EB1404}" type="pres">
      <dgm:prSet presAssocID="{86AD3C4E-4CBF-4417-B333-14317B29D985}" presName="parentLin" presStyleCnt="0"/>
      <dgm:spPr/>
    </dgm:pt>
    <dgm:pt modelId="{8C4EEF7B-A5F0-47BD-8028-BA075134B75E}" type="pres">
      <dgm:prSet presAssocID="{86AD3C4E-4CBF-4417-B333-14317B29D985}" presName="parentLeftMargin" presStyleLbl="node1" presStyleIdx="3" presStyleCnt="6"/>
      <dgm:spPr/>
      <dgm:t>
        <a:bodyPr/>
        <a:lstStyle/>
        <a:p>
          <a:endParaRPr lang="zh-CN" altLang="en-US"/>
        </a:p>
      </dgm:t>
    </dgm:pt>
    <dgm:pt modelId="{3C626A4A-ED39-4E15-B1C8-C27F8389BA4C}" type="pres">
      <dgm:prSet presAssocID="{86AD3C4E-4CBF-4417-B333-14317B29D985}" presName="parentText" presStyleLbl="node1" presStyleIdx="4" presStyleCnt="6">
        <dgm:presLayoutVars>
          <dgm:chMax val="0"/>
          <dgm:bulletEnabled val="1"/>
        </dgm:presLayoutVars>
      </dgm:prSet>
      <dgm:spPr/>
      <dgm:t>
        <a:bodyPr/>
        <a:lstStyle/>
        <a:p>
          <a:endParaRPr lang="zh-CN" altLang="en-US"/>
        </a:p>
      </dgm:t>
    </dgm:pt>
    <dgm:pt modelId="{30005D31-204D-49E4-8122-8E1521124D1A}" type="pres">
      <dgm:prSet presAssocID="{86AD3C4E-4CBF-4417-B333-14317B29D985}" presName="negativeSpace" presStyleCnt="0"/>
      <dgm:spPr/>
    </dgm:pt>
    <dgm:pt modelId="{F1DBED99-FF6C-46B7-B9FD-506CDB768434}" type="pres">
      <dgm:prSet presAssocID="{86AD3C4E-4CBF-4417-B333-14317B29D985}" presName="childText" presStyleLbl="conFgAcc1" presStyleIdx="4" presStyleCnt="6">
        <dgm:presLayoutVars>
          <dgm:bulletEnabled val="1"/>
        </dgm:presLayoutVars>
      </dgm:prSet>
      <dgm:spPr/>
    </dgm:pt>
    <dgm:pt modelId="{2AE5747C-0B86-4DD3-89B7-B0605D1302AF}" type="pres">
      <dgm:prSet presAssocID="{8CF9CB2C-E68D-4F1F-A28C-CBE9C70CC99D}" presName="spaceBetweenRectangles" presStyleCnt="0"/>
      <dgm:spPr/>
    </dgm:pt>
    <dgm:pt modelId="{CB1CC500-3058-4261-AE0F-3CDA49EEAB5D}" type="pres">
      <dgm:prSet presAssocID="{93714A2A-A5A1-42EC-AAF2-E9A966087574}" presName="parentLin" presStyleCnt="0"/>
      <dgm:spPr/>
    </dgm:pt>
    <dgm:pt modelId="{6999BDAC-DF3A-4303-B882-0AE494AD0E8A}" type="pres">
      <dgm:prSet presAssocID="{93714A2A-A5A1-42EC-AAF2-E9A966087574}" presName="parentLeftMargin" presStyleLbl="node1" presStyleIdx="4" presStyleCnt="6"/>
      <dgm:spPr/>
      <dgm:t>
        <a:bodyPr/>
        <a:lstStyle/>
        <a:p>
          <a:endParaRPr lang="zh-CN" altLang="en-US"/>
        </a:p>
      </dgm:t>
    </dgm:pt>
    <dgm:pt modelId="{EE469E9E-6685-4661-BBE3-8410198B7B26}" type="pres">
      <dgm:prSet presAssocID="{93714A2A-A5A1-42EC-AAF2-E9A966087574}" presName="parentText" presStyleLbl="node1" presStyleIdx="5" presStyleCnt="6">
        <dgm:presLayoutVars>
          <dgm:chMax val="0"/>
          <dgm:bulletEnabled val="1"/>
        </dgm:presLayoutVars>
      </dgm:prSet>
      <dgm:spPr/>
      <dgm:t>
        <a:bodyPr/>
        <a:lstStyle/>
        <a:p>
          <a:endParaRPr lang="zh-CN" altLang="en-US"/>
        </a:p>
      </dgm:t>
    </dgm:pt>
    <dgm:pt modelId="{97386325-F464-4FBC-880A-2239B1CE2639}" type="pres">
      <dgm:prSet presAssocID="{93714A2A-A5A1-42EC-AAF2-E9A966087574}" presName="negativeSpace" presStyleCnt="0"/>
      <dgm:spPr/>
    </dgm:pt>
    <dgm:pt modelId="{90620CE4-B154-4295-B3D7-3D36F711CA0C}" type="pres">
      <dgm:prSet presAssocID="{93714A2A-A5A1-42EC-AAF2-E9A966087574}" presName="childText" presStyleLbl="conFgAcc1" presStyleIdx="5" presStyleCnt="6">
        <dgm:presLayoutVars>
          <dgm:bulletEnabled val="1"/>
        </dgm:presLayoutVars>
      </dgm:prSet>
      <dgm:spPr/>
    </dgm:pt>
  </dgm:ptLst>
  <dgm:cxnLst>
    <dgm:cxn modelId="{910A7DF5-E214-4793-B0E5-4BDA9128D21F}" srcId="{0274B17C-A8D6-4EC1-9F74-DEF1B852E50E}" destId="{240C59D7-2CE4-462A-9515-C237DA44CA8D}" srcOrd="2" destOrd="0" parTransId="{CD49C4B8-92C8-418B-931E-B71E1BE6881B}" sibTransId="{947B3124-FA3E-44E6-A51D-10587B3FB02E}"/>
    <dgm:cxn modelId="{6E7251A5-B96B-4EF7-BADE-58C06CFC0B9C}" type="presOf" srcId="{93714A2A-A5A1-42EC-AAF2-E9A966087574}" destId="{6999BDAC-DF3A-4303-B882-0AE494AD0E8A}" srcOrd="0" destOrd="0" presId="urn:microsoft.com/office/officeart/2005/8/layout/list1"/>
    <dgm:cxn modelId="{E3A0501F-13EA-4124-8EBB-39C96A416EA0}" type="presOf" srcId="{240C59D7-2CE4-462A-9515-C237DA44CA8D}" destId="{120FC45C-3BD5-48EA-A639-E7D5A20ED3FD}" srcOrd="1" destOrd="0" presId="urn:microsoft.com/office/officeart/2005/8/layout/list1"/>
    <dgm:cxn modelId="{248484EF-4C31-4D1D-A510-1B27C8B245A4}" type="presOf" srcId="{240C59D7-2CE4-462A-9515-C237DA44CA8D}" destId="{1C3B8E56-CDD6-48F6-8138-C0343817464C}" srcOrd="0" destOrd="0" presId="urn:microsoft.com/office/officeart/2005/8/layout/list1"/>
    <dgm:cxn modelId="{1CEC85CF-2F70-4576-9FEC-177E907FE2AB}" type="presOf" srcId="{86AD3C4E-4CBF-4417-B333-14317B29D985}" destId="{8C4EEF7B-A5F0-47BD-8028-BA075134B75E}" srcOrd="0" destOrd="0" presId="urn:microsoft.com/office/officeart/2005/8/layout/list1"/>
    <dgm:cxn modelId="{AEF98EBC-8932-47EC-8171-1F4CFAD95E5E}" type="presOf" srcId="{0D916324-155A-416C-938E-0577D8483687}" destId="{DAAF6963-E65C-47D1-9946-15C9FF58088A}" srcOrd="0" destOrd="0" presId="urn:microsoft.com/office/officeart/2005/8/layout/list1"/>
    <dgm:cxn modelId="{39779FF5-E9E5-4921-84F1-D56B3E925287}" type="presOf" srcId="{93714A2A-A5A1-42EC-AAF2-E9A966087574}" destId="{EE469E9E-6685-4661-BBE3-8410198B7B26}" srcOrd="1" destOrd="0" presId="urn:microsoft.com/office/officeart/2005/8/layout/list1"/>
    <dgm:cxn modelId="{325C4584-D11D-4454-82A6-39B337458648}" type="presOf" srcId="{0274B17C-A8D6-4EC1-9F74-DEF1B852E50E}" destId="{290ADAC8-17E0-4F11-BE79-899CD4DD5E12}" srcOrd="0" destOrd="0" presId="urn:microsoft.com/office/officeart/2005/8/layout/list1"/>
    <dgm:cxn modelId="{0330447A-381F-4E94-9F41-80B100C89CA3}" type="presOf" srcId="{B05E394A-9B94-4D12-AA2A-4A782672DD2C}" destId="{0846F4B8-B208-428D-B0F2-ECF3D2F850BA}" srcOrd="0" destOrd="0" presId="urn:microsoft.com/office/officeart/2005/8/layout/list1"/>
    <dgm:cxn modelId="{A68828CF-CB9C-4AFD-A51F-D8066E19251C}" type="presOf" srcId="{5D72DEBB-C4EE-4A4C-998A-DBACC02F0CFB}" destId="{20A6C866-FD85-4400-83D4-E3B919A34B51}" srcOrd="0" destOrd="0" presId="urn:microsoft.com/office/officeart/2005/8/layout/list1"/>
    <dgm:cxn modelId="{7C9F7A2B-8E83-4568-B521-78607E309ABB}" type="presOf" srcId="{0D916324-155A-416C-938E-0577D8483687}" destId="{AC4AC34F-010F-4B17-BD33-4CFEA89B14D2}" srcOrd="1" destOrd="0" presId="urn:microsoft.com/office/officeart/2005/8/layout/list1"/>
    <dgm:cxn modelId="{DAD30B86-5D82-4561-9BF4-8FBCCDDA715C}" srcId="{0274B17C-A8D6-4EC1-9F74-DEF1B852E50E}" destId="{B05E394A-9B94-4D12-AA2A-4A782672DD2C}" srcOrd="3" destOrd="0" parTransId="{A56B56F5-D1A3-4E94-9B1D-AFE1904D8299}" sibTransId="{7A5B6132-DA9E-4D4C-92AC-FEA7555A6732}"/>
    <dgm:cxn modelId="{AD6174D0-7A5B-459B-8FB3-B75AFF524849}" srcId="{0274B17C-A8D6-4EC1-9F74-DEF1B852E50E}" destId="{93714A2A-A5A1-42EC-AAF2-E9A966087574}" srcOrd="5" destOrd="0" parTransId="{326B0C29-0710-4464-8681-141A22CA4FBD}" sibTransId="{54C76A81-55D4-43C8-A0B1-B0D1905DB1B9}"/>
    <dgm:cxn modelId="{ED3ED375-F0E1-453A-821C-C5B49684AE25}" type="presOf" srcId="{B05E394A-9B94-4D12-AA2A-4A782672DD2C}" destId="{8D3EE3B5-4895-4D5C-BF7C-9C953348E53B}" srcOrd="1" destOrd="0" presId="urn:microsoft.com/office/officeart/2005/8/layout/list1"/>
    <dgm:cxn modelId="{286D1F7C-CBBF-47A9-9771-74E6C1B6D86A}" srcId="{0274B17C-A8D6-4EC1-9F74-DEF1B852E50E}" destId="{86AD3C4E-4CBF-4417-B333-14317B29D985}" srcOrd="4" destOrd="0" parTransId="{BEF44BDF-6153-42DE-98AD-B2995D351EFF}" sibTransId="{8CF9CB2C-E68D-4F1F-A28C-CBE9C70CC99D}"/>
    <dgm:cxn modelId="{1A220DA0-ED41-4929-AA2B-745CE0C8832B}" srcId="{0274B17C-A8D6-4EC1-9F74-DEF1B852E50E}" destId="{5D72DEBB-C4EE-4A4C-998A-DBACC02F0CFB}" srcOrd="1" destOrd="0" parTransId="{17E68D72-00DC-4896-AF97-6202D147E269}" sibTransId="{2E39222F-7B7B-4ED2-827E-1328DFCF5572}"/>
    <dgm:cxn modelId="{29E6D606-CF0E-4764-A051-23DAE912F13D}" srcId="{0274B17C-A8D6-4EC1-9F74-DEF1B852E50E}" destId="{0D916324-155A-416C-938E-0577D8483687}" srcOrd="0" destOrd="0" parTransId="{C9FB2DCC-F223-49D7-8639-D9EFA8EA51C2}" sibTransId="{0FD71FF6-9D7B-4209-A140-595DF160B1D3}"/>
    <dgm:cxn modelId="{56482DF2-4D3A-4573-9238-2C14AAF71A2D}" type="presOf" srcId="{5D72DEBB-C4EE-4A4C-998A-DBACC02F0CFB}" destId="{833C47F7-914D-4919-99FE-C55F44DD4350}" srcOrd="1" destOrd="0" presId="urn:microsoft.com/office/officeart/2005/8/layout/list1"/>
    <dgm:cxn modelId="{2D53E92A-690D-4823-9D10-FBBCB22B6FDA}" type="presOf" srcId="{86AD3C4E-4CBF-4417-B333-14317B29D985}" destId="{3C626A4A-ED39-4E15-B1C8-C27F8389BA4C}" srcOrd="1" destOrd="0" presId="urn:microsoft.com/office/officeart/2005/8/layout/list1"/>
    <dgm:cxn modelId="{3455500B-4D86-4521-A78E-BD094AB19436}" type="presParOf" srcId="{290ADAC8-17E0-4F11-BE79-899CD4DD5E12}" destId="{7D037558-1041-410C-BB00-56A53B46B633}" srcOrd="0" destOrd="0" presId="urn:microsoft.com/office/officeart/2005/8/layout/list1"/>
    <dgm:cxn modelId="{706AD71A-8BC4-4CFB-8515-6C297C2C3F69}" type="presParOf" srcId="{7D037558-1041-410C-BB00-56A53B46B633}" destId="{DAAF6963-E65C-47D1-9946-15C9FF58088A}" srcOrd="0" destOrd="0" presId="urn:microsoft.com/office/officeart/2005/8/layout/list1"/>
    <dgm:cxn modelId="{256E87BB-6CD3-4CCB-9F65-5DF5513C3A2B}" type="presParOf" srcId="{7D037558-1041-410C-BB00-56A53B46B633}" destId="{AC4AC34F-010F-4B17-BD33-4CFEA89B14D2}" srcOrd="1" destOrd="0" presId="urn:microsoft.com/office/officeart/2005/8/layout/list1"/>
    <dgm:cxn modelId="{F9B10E13-62EB-4753-9E2E-9A2765942477}" type="presParOf" srcId="{290ADAC8-17E0-4F11-BE79-899CD4DD5E12}" destId="{42051C9F-E171-4D08-ABA7-B3DCED05B5BB}" srcOrd="1" destOrd="0" presId="urn:microsoft.com/office/officeart/2005/8/layout/list1"/>
    <dgm:cxn modelId="{6EBE8C0D-6225-4DEC-8F94-055E22C5E45D}" type="presParOf" srcId="{290ADAC8-17E0-4F11-BE79-899CD4DD5E12}" destId="{5514F667-B578-4B34-8BA2-7019B8340873}" srcOrd="2" destOrd="0" presId="urn:microsoft.com/office/officeart/2005/8/layout/list1"/>
    <dgm:cxn modelId="{88743C12-CFAD-4D8D-A6E6-02E853691F68}" type="presParOf" srcId="{290ADAC8-17E0-4F11-BE79-899CD4DD5E12}" destId="{BF6E4AC2-A8AB-46D0-B337-7C6D62678552}" srcOrd="3" destOrd="0" presId="urn:microsoft.com/office/officeart/2005/8/layout/list1"/>
    <dgm:cxn modelId="{23527247-A103-4103-BF57-D58669FAE2BF}" type="presParOf" srcId="{290ADAC8-17E0-4F11-BE79-899CD4DD5E12}" destId="{45EF6FC4-75DC-49E3-BD05-7B7E6300CE25}" srcOrd="4" destOrd="0" presId="urn:microsoft.com/office/officeart/2005/8/layout/list1"/>
    <dgm:cxn modelId="{969964A7-551D-45DF-9BB5-5BCD3B8043BD}" type="presParOf" srcId="{45EF6FC4-75DC-49E3-BD05-7B7E6300CE25}" destId="{20A6C866-FD85-4400-83D4-E3B919A34B51}" srcOrd="0" destOrd="0" presId="urn:microsoft.com/office/officeart/2005/8/layout/list1"/>
    <dgm:cxn modelId="{B5E67C68-714A-4146-AC1A-85DE1C9D27C2}" type="presParOf" srcId="{45EF6FC4-75DC-49E3-BD05-7B7E6300CE25}" destId="{833C47F7-914D-4919-99FE-C55F44DD4350}" srcOrd="1" destOrd="0" presId="urn:microsoft.com/office/officeart/2005/8/layout/list1"/>
    <dgm:cxn modelId="{55AD5506-EC8F-4AC0-B4AB-65EE1ADB2C96}" type="presParOf" srcId="{290ADAC8-17E0-4F11-BE79-899CD4DD5E12}" destId="{1CA09CCC-EF99-4340-B4E1-5E5C5D8074D6}" srcOrd="5" destOrd="0" presId="urn:microsoft.com/office/officeart/2005/8/layout/list1"/>
    <dgm:cxn modelId="{629232D4-D779-4E21-BF8B-BFEA4581534F}" type="presParOf" srcId="{290ADAC8-17E0-4F11-BE79-899CD4DD5E12}" destId="{5EFADA3F-DBD8-47B3-87A4-F7C4DF43CC18}" srcOrd="6" destOrd="0" presId="urn:microsoft.com/office/officeart/2005/8/layout/list1"/>
    <dgm:cxn modelId="{A6AED330-1C10-456B-9ED6-ABF55004D7EE}" type="presParOf" srcId="{290ADAC8-17E0-4F11-BE79-899CD4DD5E12}" destId="{D5BCB613-75FD-4DEE-8DA5-6CE19F632FB4}" srcOrd="7" destOrd="0" presId="urn:microsoft.com/office/officeart/2005/8/layout/list1"/>
    <dgm:cxn modelId="{F325ECB1-3B03-4AA2-B694-CFA0CA730713}" type="presParOf" srcId="{290ADAC8-17E0-4F11-BE79-899CD4DD5E12}" destId="{AD00622C-704A-40DB-AA9A-CF6B66B9CB56}" srcOrd="8" destOrd="0" presId="urn:microsoft.com/office/officeart/2005/8/layout/list1"/>
    <dgm:cxn modelId="{B7E92C01-1C5E-4EAA-A34F-5D351AF5CC4C}" type="presParOf" srcId="{AD00622C-704A-40DB-AA9A-CF6B66B9CB56}" destId="{1C3B8E56-CDD6-48F6-8138-C0343817464C}" srcOrd="0" destOrd="0" presId="urn:microsoft.com/office/officeart/2005/8/layout/list1"/>
    <dgm:cxn modelId="{1FB5228A-80DD-478B-B9F5-91BB4A5D42C1}" type="presParOf" srcId="{AD00622C-704A-40DB-AA9A-CF6B66B9CB56}" destId="{120FC45C-3BD5-48EA-A639-E7D5A20ED3FD}" srcOrd="1" destOrd="0" presId="urn:microsoft.com/office/officeart/2005/8/layout/list1"/>
    <dgm:cxn modelId="{5BB43E96-72ED-46A2-A491-F79A0A405FC8}" type="presParOf" srcId="{290ADAC8-17E0-4F11-BE79-899CD4DD5E12}" destId="{197A93D8-BD3E-486E-ABDB-8DA346AD7C11}" srcOrd="9" destOrd="0" presId="urn:microsoft.com/office/officeart/2005/8/layout/list1"/>
    <dgm:cxn modelId="{82E84BCC-8CB5-44AF-8B1F-72EAF61B0859}" type="presParOf" srcId="{290ADAC8-17E0-4F11-BE79-899CD4DD5E12}" destId="{58D67328-282B-4E2B-B4DB-8AD412BAFFBC}" srcOrd="10" destOrd="0" presId="urn:microsoft.com/office/officeart/2005/8/layout/list1"/>
    <dgm:cxn modelId="{BC6019F3-4147-4BB7-8285-EF536769B6BA}" type="presParOf" srcId="{290ADAC8-17E0-4F11-BE79-899CD4DD5E12}" destId="{C761DE94-27E5-4F75-9E5A-A7E6DD8791DF}" srcOrd="11" destOrd="0" presId="urn:microsoft.com/office/officeart/2005/8/layout/list1"/>
    <dgm:cxn modelId="{483F83C0-4748-4F96-9DB9-6ACDA6D332FD}" type="presParOf" srcId="{290ADAC8-17E0-4F11-BE79-899CD4DD5E12}" destId="{B38C66CE-824B-42F9-A9FE-390D8396D086}" srcOrd="12" destOrd="0" presId="urn:microsoft.com/office/officeart/2005/8/layout/list1"/>
    <dgm:cxn modelId="{1B93DF9C-89A1-4975-9CB8-7F1A76A7AB37}" type="presParOf" srcId="{B38C66CE-824B-42F9-A9FE-390D8396D086}" destId="{0846F4B8-B208-428D-B0F2-ECF3D2F850BA}" srcOrd="0" destOrd="0" presId="urn:microsoft.com/office/officeart/2005/8/layout/list1"/>
    <dgm:cxn modelId="{B1899F03-DA1D-445D-A1FB-95CDAA0E1D06}" type="presParOf" srcId="{B38C66CE-824B-42F9-A9FE-390D8396D086}" destId="{8D3EE3B5-4895-4D5C-BF7C-9C953348E53B}" srcOrd="1" destOrd="0" presId="urn:microsoft.com/office/officeart/2005/8/layout/list1"/>
    <dgm:cxn modelId="{E869B7F3-968C-4FF2-88C2-5863D058A9FB}" type="presParOf" srcId="{290ADAC8-17E0-4F11-BE79-899CD4DD5E12}" destId="{F262F509-6396-4BFC-87D5-70BB0970B22E}" srcOrd="13" destOrd="0" presId="urn:microsoft.com/office/officeart/2005/8/layout/list1"/>
    <dgm:cxn modelId="{6CD1C0EC-03D0-463F-9014-E52C318DBE0E}" type="presParOf" srcId="{290ADAC8-17E0-4F11-BE79-899CD4DD5E12}" destId="{F776FF77-BBFD-429A-B555-3A759A0377CC}" srcOrd="14" destOrd="0" presId="urn:microsoft.com/office/officeart/2005/8/layout/list1"/>
    <dgm:cxn modelId="{39E92C3E-BAC0-4040-BE91-634969D6C5E9}" type="presParOf" srcId="{290ADAC8-17E0-4F11-BE79-899CD4DD5E12}" destId="{D07CC03A-CDB1-4712-8D77-68F87324B785}" srcOrd="15" destOrd="0" presId="urn:microsoft.com/office/officeart/2005/8/layout/list1"/>
    <dgm:cxn modelId="{FFB21B1B-AA15-493A-9DAC-158500FF25D0}" type="presParOf" srcId="{290ADAC8-17E0-4F11-BE79-899CD4DD5E12}" destId="{7DC48790-F4FC-4159-8EFD-290D88EB1404}" srcOrd="16" destOrd="0" presId="urn:microsoft.com/office/officeart/2005/8/layout/list1"/>
    <dgm:cxn modelId="{BE4D6B7D-86AA-49F8-80BA-75EC810B8F37}" type="presParOf" srcId="{7DC48790-F4FC-4159-8EFD-290D88EB1404}" destId="{8C4EEF7B-A5F0-47BD-8028-BA075134B75E}" srcOrd="0" destOrd="0" presId="urn:microsoft.com/office/officeart/2005/8/layout/list1"/>
    <dgm:cxn modelId="{8F30FE2D-034E-4CE1-BD3F-E35E9FE3F9B0}" type="presParOf" srcId="{7DC48790-F4FC-4159-8EFD-290D88EB1404}" destId="{3C626A4A-ED39-4E15-B1C8-C27F8389BA4C}" srcOrd="1" destOrd="0" presId="urn:microsoft.com/office/officeart/2005/8/layout/list1"/>
    <dgm:cxn modelId="{C4447FA0-73EE-46A8-A203-B3E1966742AF}" type="presParOf" srcId="{290ADAC8-17E0-4F11-BE79-899CD4DD5E12}" destId="{30005D31-204D-49E4-8122-8E1521124D1A}" srcOrd="17" destOrd="0" presId="urn:microsoft.com/office/officeart/2005/8/layout/list1"/>
    <dgm:cxn modelId="{DBD20295-313E-4D2F-B180-B6FE5CC572D3}" type="presParOf" srcId="{290ADAC8-17E0-4F11-BE79-899CD4DD5E12}" destId="{F1DBED99-FF6C-46B7-B9FD-506CDB768434}" srcOrd="18" destOrd="0" presId="urn:microsoft.com/office/officeart/2005/8/layout/list1"/>
    <dgm:cxn modelId="{28C3E325-C16C-404E-B0EE-9794EA024300}" type="presParOf" srcId="{290ADAC8-17E0-4F11-BE79-899CD4DD5E12}" destId="{2AE5747C-0B86-4DD3-89B7-B0605D1302AF}" srcOrd="19" destOrd="0" presId="urn:microsoft.com/office/officeart/2005/8/layout/list1"/>
    <dgm:cxn modelId="{BCEC78C5-EE3D-413A-87D6-5ED8EACD04A8}" type="presParOf" srcId="{290ADAC8-17E0-4F11-BE79-899CD4DD5E12}" destId="{CB1CC500-3058-4261-AE0F-3CDA49EEAB5D}" srcOrd="20" destOrd="0" presId="urn:microsoft.com/office/officeart/2005/8/layout/list1"/>
    <dgm:cxn modelId="{8189D1D1-1262-4138-B92E-2473FFDCF546}" type="presParOf" srcId="{CB1CC500-3058-4261-AE0F-3CDA49EEAB5D}" destId="{6999BDAC-DF3A-4303-B882-0AE494AD0E8A}" srcOrd="0" destOrd="0" presId="urn:microsoft.com/office/officeart/2005/8/layout/list1"/>
    <dgm:cxn modelId="{6B61798C-5649-4FC3-9F06-7EF86AD85C44}" type="presParOf" srcId="{CB1CC500-3058-4261-AE0F-3CDA49EEAB5D}" destId="{EE469E9E-6685-4661-BBE3-8410198B7B26}" srcOrd="1" destOrd="0" presId="urn:microsoft.com/office/officeart/2005/8/layout/list1"/>
    <dgm:cxn modelId="{646778E4-DB15-409F-9D36-D76644B19BE7}" type="presParOf" srcId="{290ADAC8-17E0-4F11-BE79-899CD4DD5E12}" destId="{97386325-F464-4FBC-880A-2239B1CE2639}" srcOrd="21" destOrd="0" presId="urn:microsoft.com/office/officeart/2005/8/layout/list1"/>
    <dgm:cxn modelId="{C8B5C580-3A18-4168-BA22-C685FFDCF475}" type="presParOf" srcId="{290ADAC8-17E0-4F11-BE79-899CD4DD5E12}" destId="{90620CE4-B154-4295-B3D7-3D36F711CA0C}"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B19548-F454-4331-83C2-8A7F164E39A3}" type="datetimeFigureOut">
              <a:rPr lang="zh-CN" altLang="en-US" smtClean="0"/>
              <a:pPr/>
              <a:t>2020/9/7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E25D8A-A620-4ACE-B1CF-F6E9B44ECD23}" type="slidenum">
              <a:rPr lang="zh-CN" altLang="en-US" smtClean="0"/>
              <a:pPr/>
              <a:t>‹#›</a:t>
            </a:fld>
            <a:endParaRPr lang="zh-CN" altLang="en-US"/>
          </a:p>
        </p:txBody>
      </p:sp>
    </p:spTree>
    <p:extLst>
      <p:ext uri="{BB962C8B-B14F-4D97-AF65-F5344CB8AC3E}">
        <p14:creationId xmlns:p14="http://schemas.microsoft.com/office/powerpoint/2010/main" val="2062536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CE75B1-D996-41EC-AA92-8E0F9339AE2C}" type="datetimeFigureOut">
              <a:rPr lang="zh-CN" altLang="en-US" smtClean="0"/>
              <a:pPr/>
              <a:t>2020/9/7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CBB548-4544-46A5-8423-F94A584A1612}" type="slidenum">
              <a:rPr lang="zh-CN" altLang="en-US" smtClean="0"/>
              <a:pPr/>
              <a:t>‹#›</a:t>
            </a:fld>
            <a:endParaRPr lang="zh-CN" altLang="en-US"/>
          </a:p>
        </p:txBody>
      </p:sp>
    </p:spTree>
    <p:extLst>
      <p:ext uri="{BB962C8B-B14F-4D97-AF65-F5344CB8AC3E}">
        <p14:creationId xmlns:p14="http://schemas.microsoft.com/office/powerpoint/2010/main" val="1025109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D6A1DB-A09E-4EE2-A5C9-C9D6805F2BA3}" type="slidenum">
              <a:rPr lang="zh-CN" altLang="en-US"/>
              <a:pPr fontAlgn="base">
                <a:spcBef>
                  <a:spcPct val="0"/>
                </a:spcBef>
                <a:spcAft>
                  <a:spcPct val="0"/>
                </a:spcAft>
              </a:pPr>
              <a:t>2</a:t>
            </a:fld>
            <a:endParaRPr lang="en-US" altLang="zh-CN"/>
          </a:p>
        </p:txBody>
      </p:sp>
    </p:spTree>
    <p:extLst>
      <p:ext uri="{BB962C8B-B14F-4D97-AF65-F5344CB8AC3E}">
        <p14:creationId xmlns:p14="http://schemas.microsoft.com/office/powerpoint/2010/main" val="159147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hyperlink" Target="http://www.cqu.edu.cn/"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5"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5074" r="11656" b="3263"/>
          <a:stretch/>
        </p:blipFill>
        <p:spPr bwMode="auto">
          <a:xfrm flipV="1">
            <a:off x="3111190" y="-1"/>
            <a:ext cx="6057842"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矩形 11"/>
          <p:cNvSpPr>
            <a:spLocks noChangeArrowheads="1"/>
          </p:cNvSpPr>
          <p:nvPr userDrawn="1"/>
        </p:nvSpPr>
        <p:spPr bwMode="auto">
          <a:xfrm>
            <a:off x="19228" y="6886078"/>
            <a:ext cx="9144000" cy="287338"/>
          </a:xfrm>
          <a:prstGeom prst="rect">
            <a:avLst/>
          </a:prstGeom>
          <a:solidFill>
            <a:srgbClr val="BBBFC3">
              <a:alpha val="0"/>
            </a:srgbClr>
          </a:solidFill>
          <a:ln>
            <a:noFill/>
          </a:ln>
          <a:extLst/>
        </p:spPr>
        <p:txBody>
          <a:bodyPr anchor="ctr"/>
          <a:lstStyle/>
          <a:p>
            <a:pPr marL="622300" lvl="0"/>
            <a:endParaRPr lang="en-US" altLang="zh-CN" sz="1100" dirty="0">
              <a:cs typeface="Arial" charset="0"/>
            </a:endParaRPr>
          </a:p>
        </p:txBody>
      </p:sp>
      <p:sp>
        <p:nvSpPr>
          <p:cNvPr id="23" name="Rectangle 5">
            <a:hlinkClick r:id="rId3"/>
          </p:cNvPr>
          <p:cNvSpPr txBox="1">
            <a:spLocks noChangeArrowheads="1"/>
          </p:cNvSpPr>
          <p:nvPr userDrawn="1"/>
        </p:nvSpPr>
        <p:spPr bwMode="gray">
          <a:xfrm>
            <a:off x="-17285" y="5876800"/>
            <a:ext cx="3059832" cy="504527"/>
          </a:xfrm>
          <a:prstGeom prst="rect">
            <a:avLst/>
          </a:prstGeom>
          <a:gradFill flip="none" rotWithShape="1">
            <a:gsLst>
              <a:gs pos="0">
                <a:schemeClr val="bg1">
                  <a:alpha val="29000"/>
                </a:schemeClr>
              </a:gs>
              <a:gs pos="100000">
                <a:schemeClr val="bg1">
                  <a:lumMod val="75000"/>
                  <a:alpha val="4800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marL="0" indent="35560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p:txBody>
      </p:sp>
      <p:sp>
        <p:nvSpPr>
          <p:cNvPr id="2" name="标题 1"/>
          <p:cNvSpPr>
            <a:spLocks noGrp="1"/>
          </p:cNvSpPr>
          <p:nvPr userDrawn="1">
            <p:ph type="ctrTitle"/>
          </p:nvPr>
        </p:nvSpPr>
        <p:spPr>
          <a:xfrm>
            <a:off x="468313" y="2132856"/>
            <a:ext cx="6047903" cy="639678"/>
          </a:xfrm>
          <a:prstGeom prst="rect">
            <a:avLst/>
          </a:prstGeom>
        </p:spPr>
        <p:txBody>
          <a:bodyPr>
            <a:noAutofit/>
          </a:bodyPr>
          <a:lstStyle>
            <a:lvl1pPr algn="l">
              <a:defRPr sz="5400" b="1">
                <a:solidFill>
                  <a:schemeClr val="tx1"/>
                </a:solidFill>
                <a:latin typeface="+mj-ea"/>
                <a:ea typeface="+mj-ea"/>
              </a:defRPr>
            </a:lvl1pPr>
          </a:lstStyle>
          <a:p>
            <a:r>
              <a:rPr lang="zh-CN" altLang="en-US" dirty="0" smtClean="0"/>
              <a:t>单击此处编辑母版标题样式</a:t>
            </a:r>
            <a:endParaRPr lang="zh-CN" altLang="en-US" dirty="0"/>
          </a:p>
        </p:txBody>
      </p:sp>
      <p:sp>
        <p:nvSpPr>
          <p:cNvPr id="3" name="副标题 2"/>
          <p:cNvSpPr>
            <a:spLocks noGrp="1"/>
          </p:cNvSpPr>
          <p:nvPr userDrawn="1">
            <p:ph type="subTitle" idx="1"/>
          </p:nvPr>
        </p:nvSpPr>
        <p:spPr>
          <a:xfrm>
            <a:off x="468314" y="2952936"/>
            <a:ext cx="6047292" cy="372244"/>
          </a:xfrm>
          <a:prstGeom prst="rect">
            <a:avLst/>
          </a:prstGeom>
        </p:spPr>
        <p:txBody>
          <a:bodyPr>
            <a:noAutofit/>
          </a:bodyPr>
          <a:lstStyle>
            <a:lvl1pPr marL="0" indent="0" algn="l">
              <a:buNone/>
              <a:defRPr sz="360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8" name="Picture 2" descr="http://www.cqu.edu.cn/Sites/CQUmain/Themes/Default/Images/logo.png">
            <a:hlinkClick r:id="rId4" tooltip="重庆大学"/>
          </p:cNvPr>
          <p:cNvPicPr>
            <a:picLocks noChangeAspect="1" noChangeArrowheads="1"/>
          </p:cNvPicPr>
          <p:nvPr userDrawn="1"/>
        </p:nvPicPr>
        <p:blipFill>
          <a:blip r:embed="rId5" cstate="print"/>
          <a:srcRect/>
          <a:stretch>
            <a:fillRect/>
          </a:stretch>
        </p:blipFill>
        <p:spPr bwMode="auto">
          <a:xfrm>
            <a:off x="467544" y="836712"/>
            <a:ext cx="1748206" cy="554310"/>
          </a:xfrm>
          <a:prstGeom prst="rect">
            <a:avLst/>
          </a:prstGeom>
          <a:noFill/>
        </p:spPr>
      </p:pic>
    </p:spTree>
    <p:extLst>
      <p:ext uri="{BB962C8B-B14F-4D97-AF65-F5344CB8AC3E}">
        <p14:creationId xmlns:p14="http://schemas.microsoft.com/office/powerpoint/2010/main" val="2561066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dirty="0" smtClean="0"/>
              <a:t>单击此处编辑母版标题样式</a:t>
            </a:r>
            <a:endParaRPr lang="zh-CN" altLang="en-US" dirty="0"/>
          </a:p>
        </p:txBody>
      </p:sp>
      <p:sp>
        <p:nvSpPr>
          <p:cNvPr id="3" name="页脚占位符 2"/>
          <p:cNvSpPr>
            <a:spLocks noGrp="1"/>
          </p:cNvSpPr>
          <p:nvPr>
            <p:ph type="ftr" sz="quarter" idx="10"/>
          </p:nvPr>
        </p:nvSpPr>
        <p:spPr/>
        <p:txBody>
          <a:bodyPr/>
          <a:lstStyle/>
          <a:p>
            <a:endParaRPr lang="zh-CN" altLang="en-US" dirty="0"/>
          </a:p>
        </p:txBody>
      </p:sp>
      <p:sp>
        <p:nvSpPr>
          <p:cNvPr id="4" name="灯片编号占位符 3"/>
          <p:cNvSpPr>
            <a:spLocks noGrp="1"/>
          </p:cNvSpPr>
          <p:nvPr>
            <p:ph type="sldNum" sz="quarter" idx="11"/>
          </p:nvPr>
        </p:nvSpPr>
        <p:spPr/>
        <p:txBody>
          <a:bodyPr/>
          <a:lstStyle/>
          <a:p>
            <a:r>
              <a:rPr lang="en-US" altLang="zh-CN" dirty="0" smtClean="0"/>
              <a:t>P</a:t>
            </a:r>
            <a:fld id="{62DCC93C-90AC-48A1-9D9E-CBAB17A91522}" type="slidenum">
              <a:rPr lang="zh-CN" altLang="en-US" smtClean="0"/>
              <a:pPr/>
              <a:t>‹#›</a:t>
            </a:fld>
            <a:endParaRPr lang="zh-CN" altLang="en-US" dirty="0"/>
          </a:p>
        </p:txBody>
      </p:sp>
      <p:sp>
        <p:nvSpPr>
          <p:cNvPr id="5" name="内容占位符 8"/>
          <p:cNvSpPr>
            <a:spLocks noGrp="1"/>
          </p:cNvSpPr>
          <p:nvPr>
            <p:ph sz="quarter" idx="12"/>
          </p:nvPr>
        </p:nvSpPr>
        <p:spPr>
          <a:xfrm>
            <a:off x="468312" y="981075"/>
            <a:ext cx="8207376" cy="5400675"/>
          </a:xfrm>
        </p:spPr>
        <p:txBody>
          <a:bodyPr/>
          <a:lstStyle>
            <a:lvl1pPr>
              <a:lnSpc>
                <a:spcPct val="120000"/>
              </a:lnSpc>
              <a:buClr>
                <a:srgbClr val="7030A0"/>
              </a:buClr>
              <a:buSzPct val="70000"/>
              <a:buFont typeface="Wingdings" pitchFamily="2" charset="2"/>
              <a:buChar char="n"/>
              <a:defRPr sz="2600" baseline="0"/>
            </a:lvl1pPr>
            <a:lvl2pPr>
              <a:defRPr sz="2200"/>
            </a:lvl2pPr>
            <a:lvl3pPr>
              <a:defRPr sz="16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0578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endParaRPr lang="zh-CN" altLang="en-US" dirty="0"/>
          </a:p>
        </p:txBody>
      </p:sp>
      <p:sp>
        <p:nvSpPr>
          <p:cNvPr id="5" name="灯片编号占位符 3"/>
          <p:cNvSpPr>
            <a:spLocks noGrp="1"/>
          </p:cNvSpPr>
          <p:nvPr>
            <p:ph type="sldNum" sz="quarter" idx="11"/>
          </p:nvPr>
        </p:nvSpPr>
        <p:spPr>
          <a:xfrm>
            <a:off x="468313" y="6453188"/>
            <a:ext cx="1007343" cy="268287"/>
          </a:xfrm>
        </p:spPr>
        <p:txBody>
          <a:bodyPr/>
          <a:lstStyle/>
          <a:p>
            <a:r>
              <a:rPr lang="en-US" altLang="zh-CN" dirty="0" smtClean="0"/>
              <a:t>P</a:t>
            </a:r>
            <a:fld id="{62DCC93C-90AC-48A1-9D9E-CBAB17A91522}" type="slidenum">
              <a:rPr lang="zh-CN" altLang="en-US" smtClean="0"/>
              <a:pPr/>
              <a:t>‹#›</a:t>
            </a:fld>
            <a:endParaRPr lang="zh-CN" altLang="en-US" dirty="0"/>
          </a:p>
        </p:txBody>
      </p:sp>
    </p:spTree>
    <p:extLst>
      <p:ext uri="{BB962C8B-B14F-4D97-AF65-F5344CB8AC3E}">
        <p14:creationId xmlns:p14="http://schemas.microsoft.com/office/powerpoint/2010/main" val="42500657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endParaRPr lang="zh-CN" altLang="en-US" dirty="0"/>
          </a:p>
        </p:txBody>
      </p:sp>
      <p:sp>
        <p:nvSpPr>
          <p:cNvPr id="6" name="灯片编号占位符 3"/>
          <p:cNvSpPr>
            <a:spLocks noGrp="1"/>
          </p:cNvSpPr>
          <p:nvPr>
            <p:ph type="sldNum" sz="quarter" idx="11"/>
          </p:nvPr>
        </p:nvSpPr>
        <p:spPr>
          <a:xfrm>
            <a:off x="468313" y="6453188"/>
            <a:ext cx="1007343" cy="268287"/>
          </a:xfrm>
        </p:spPr>
        <p:txBody>
          <a:bodyPr/>
          <a:lstStyle/>
          <a:p>
            <a:r>
              <a:rPr lang="en-US" altLang="zh-CN" dirty="0" smtClean="0"/>
              <a:t>P</a:t>
            </a:r>
            <a:fld id="{62DCC93C-90AC-48A1-9D9E-CBAB17A91522}" type="slidenum">
              <a:rPr lang="zh-CN" altLang="en-US" smtClean="0"/>
              <a:pPr/>
              <a:t>‹#›</a:t>
            </a:fld>
            <a:endParaRPr lang="zh-CN" altLang="en-US" dirty="0"/>
          </a:p>
        </p:txBody>
      </p:sp>
      <p:sp>
        <p:nvSpPr>
          <p:cNvPr id="7" name="矩形 11"/>
          <p:cNvSpPr>
            <a:spLocks noChangeArrowheads="1"/>
          </p:cNvSpPr>
          <p:nvPr userDrawn="1"/>
        </p:nvSpPr>
        <p:spPr bwMode="auto">
          <a:xfrm>
            <a:off x="0" y="6864350"/>
            <a:ext cx="9144000" cy="287338"/>
          </a:xfrm>
          <a:prstGeom prst="rect">
            <a:avLst/>
          </a:prstGeom>
          <a:solidFill>
            <a:srgbClr val="BBBFC3">
              <a:alpha val="0"/>
            </a:srgbClr>
          </a:solidFill>
          <a:ln>
            <a:noFill/>
          </a:ln>
          <a:extLst/>
        </p:spPr>
        <p:txBody>
          <a:bodyPr anchor="ctr"/>
          <a:lstStyle/>
          <a:p>
            <a:pPr marL="622300" lvl="0"/>
            <a:endParaRPr lang="en-US" altLang="zh-CN" sz="1100" dirty="0">
              <a:cs typeface="Arial" charset="0"/>
            </a:endParaRPr>
          </a:p>
        </p:txBody>
      </p:sp>
    </p:spTree>
    <p:extLst>
      <p:ext uri="{BB962C8B-B14F-4D97-AF65-F5344CB8AC3E}">
        <p14:creationId xmlns:p14="http://schemas.microsoft.com/office/powerpoint/2010/main" val="42439408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配色方案说明">
    <p:spTree>
      <p:nvGrpSpPr>
        <p:cNvPr id="1" name=""/>
        <p:cNvGrpSpPr/>
        <p:nvPr/>
      </p:nvGrpSpPr>
      <p:grpSpPr>
        <a:xfrm>
          <a:off x="0" y="0"/>
          <a:ext cx="0" cy="0"/>
          <a:chOff x="0" y="0"/>
          <a:chExt cx="0" cy="0"/>
        </a:xfrm>
      </p:grpSpPr>
      <p:sp>
        <p:nvSpPr>
          <p:cNvPr id="56" name="日期占位符 55"/>
          <p:cNvSpPr>
            <a:spLocks noGrp="1"/>
          </p:cNvSpPr>
          <p:nvPr>
            <p:ph type="dt" sz="half" idx="14"/>
          </p:nvPr>
        </p:nvSpPr>
        <p:spPr/>
        <p:txBody>
          <a:bodyPr/>
          <a:lstStyle/>
          <a:p>
            <a:endParaRPr lang="zh-CN" altLang="en-US"/>
          </a:p>
        </p:txBody>
      </p:sp>
      <p:sp>
        <p:nvSpPr>
          <p:cNvPr id="57" name="页脚占位符 56"/>
          <p:cNvSpPr>
            <a:spLocks noGrp="1"/>
          </p:cNvSpPr>
          <p:nvPr>
            <p:ph type="ftr" sz="quarter" idx="15"/>
          </p:nvPr>
        </p:nvSpPr>
        <p:spPr/>
        <p:txBody>
          <a:bodyPr/>
          <a:lstStyle/>
          <a:p>
            <a:endParaRPr lang="zh-CN" altLang="en-US" dirty="0"/>
          </a:p>
        </p:txBody>
      </p:sp>
      <p:sp>
        <p:nvSpPr>
          <p:cNvPr id="58" name="灯片编号占位符 57"/>
          <p:cNvSpPr>
            <a:spLocks noGrp="1"/>
          </p:cNvSpPr>
          <p:nvPr>
            <p:ph type="sldNum" sz="quarter" idx="16"/>
          </p:nvPr>
        </p:nvSpPr>
        <p:spPr/>
        <p:txBody>
          <a:bodyPr/>
          <a:lstStyle/>
          <a:p>
            <a:r>
              <a:rPr lang="en-US" altLang="zh-CN" smtClean="0"/>
              <a:t>P</a:t>
            </a:r>
            <a:fld id="{62DCC93C-90AC-48A1-9D9E-CBAB17A91522}" type="slidenum">
              <a:rPr lang="zh-CN" altLang="en-US" smtClean="0"/>
              <a:pPr/>
              <a:t>‹#›</a:t>
            </a:fld>
            <a:endParaRPr lang="zh-CN" altLang="en-US" dirty="0"/>
          </a:p>
        </p:txBody>
      </p:sp>
      <p:grpSp>
        <p:nvGrpSpPr>
          <p:cNvPr id="2" name="组合 1"/>
          <p:cNvGrpSpPr/>
          <p:nvPr userDrawn="1"/>
        </p:nvGrpSpPr>
        <p:grpSpPr>
          <a:xfrm>
            <a:off x="741702" y="1398826"/>
            <a:ext cx="7672274" cy="4811474"/>
            <a:chOff x="468311" y="1227376"/>
            <a:chExt cx="8219055" cy="5154374"/>
          </a:xfrm>
        </p:grpSpPr>
        <p:sp>
          <p:nvSpPr>
            <p:cNvPr id="6" name="矩形 5"/>
            <p:cNvSpPr/>
            <p:nvPr userDrawn="1"/>
          </p:nvSpPr>
          <p:spPr bwMode="auto">
            <a:xfrm>
              <a:off x="7477213"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7" name="矩形 6"/>
            <p:cNvSpPr/>
            <p:nvPr userDrawn="1"/>
          </p:nvSpPr>
          <p:spPr bwMode="auto">
            <a:xfrm>
              <a:off x="3266666"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8" name="矩形 7"/>
            <p:cNvSpPr/>
            <p:nvPr userDrawn="1"/>
          </p:nvSpPr>
          <p:spPr bwMode="auto">
            <a:xfrm>
              <a:off x="468314" y="2816932"/>
              <a:ext cx="2606725"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0" name="左大括号 9"/>
            <p:cNvSpPr/>
            <p:nvPr userDrawn="1"/>
          </p:nvSpPr>
          <p:spPr>
            <a:xfrm rot="5400000">
              <a:off x="4342637" y="-2230069"/>
              <a:ext cx="454784" cy="820343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椭圆 10"/>
            <p:cNvSpPr/>
            <p:nvPr userDrawn="1"/>
          </p:nvSpPr>
          <p:spPr bwMode="auto">
            <a:xfrm>
              <a:off x="468313" y="2564904"/>
              <a:ext cx="504056" cy="504056"/>
            </a:xfrm>
            <a:prstGeom prst="ellipse">
              <a:avLst/>
            </a:prstGeom>
            <a:solidFill>
              <a:schemeClr val="bg1"/>
            </a:solidFill>
            <a:ln>
              <a:solidFill>
                <a:schemeClr val="bg1">
                  <a:lumMod val="85000"/>
                </a:schemeClr>
              </a:solid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椭圆 11"/>
            <p:cNvSpPr/>
            <p:nvPr userDrawn="1"/>
          </p:nvSpPr>
          <p:spPr bwMode="auto">
            <a:xfrm>
              <a:off x="1169203" y="2564904"/>
              <a:ext cx="504056" cy="504056"/>
            </a:xfrm>
            <a:prstGeom prst="ellipse">
              <a:avLst/>
            </a:prstGeom>
            <a:solidFill>
              <a:schemeClr val="tx1"/>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椭圆 12"/>
            <p:cNvSpPr/>
            <p:nvPr userDrawn="1"/>
          </p:nvSpPr>
          <p:spPr bwMode="auto">
            <a:xfrm>
              <a:off x="1870093" y="2564904"/>
              <a:ext cx="504056" cy="504056"/>
            </a:xfrm>
            <a:prstGeom prst="ellipse">
              <a:avLst/>
            </a:prstGeom>
            <a:solidFill>
              <a:schemeClr val="bg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椭圆 13"/>
            <p:cNvSpPr/>
            <p:nvPr userDrawn="1"/>
          </p:nvSpPr>
          <p:spPr bwMode="auto">
            <a:xfrm>
              <a:off x="2570983" y="2564904"/>
              <a:ext cx="504056" cy="504056"/>
            </a:xfrm>
            <a:prstGeom prst="ellipse">
              <a:avLst/>
            </a:prstGeom>
            <a:solidFill>
              <a:schemeClr val="tx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椭圆 14"/>
            <p:cNvSpPr/>
            <p:nvPr userDrawn="1"/>
          </p:nvSpPr>
          <p:spPr bwMode="auto">
            <a:xfrm>
              <a:off x="3271873" y="2564904"/>
              <a:ext cx="504056" cy="504056"/>
            </a:xfrm>
            <a:prstGeom prst="ellipse">
              <a:avLst/>
            </a:prstGeom>
            <a:solidFill>
              <a:schemeClr val="accent1"/>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椭圆 15"/>
            <p:cNvSpPr/>
            <p:nvPr userDrawn="1"/>
          </p:nvSpPr>
          <p:spPr bwMode="auto">
            <a:xfrm>
              <a:off x="3972763" y="2564904"/>
              <a:ext cx="504056" cy="504056"/>
            </a:xfrm>
            <a:prstGeom prst="ellipse">
              <a:avLst/>
            </a:prstGeom>
            <a:solidFill>
              <a:schemeClr val="accent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椭圆 16"/>
            <p:cNvSpPr/>
            <p:nvPr userDrawn="1"/>
          </p:nvSpPr>
          <p:spPr bwMode="auto">
            <a:xfrm>
              <a:off x="4673653" y="2564904"/>
              <a:ext cx="504056" cy="504056"/>
            </a:xfrm>
            <a:prstGeom prst="ellipse">
              <a:avLst/>
            </a:prstGeom>
            <a:solidFill>
              <a:schemeClr val="accent3"/>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椭圆 17"/>
            <p:cNvSpPr/>
            <p:nvPr userDrawn="1"/>
          </p:nvSpPr>
          <p:spPr bwMode="auto">
            <a:xfrm>
              <a:off x="5374543" y="2564904"/>
              <a:ext cx="504056" cy="504056"/>
            </a:xfrm>
            <a:prstGeom prst="ellipse">
              <a:avLst/>
            </a:prstGeom>
            <a:solidFill>
              <a:schemeClr val="accent4"/>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椭圆 18"/>
            <p:cNvSpPr/>
            <p:nvPr userDrawn="1"/>
          </p:nvSpPr>
          <p:spPr bwMode="auto">
            <a:xfrm>
              <a:off x="6075433" y="2564904"/>
              <a:ext cx="504056" cy="504056"/>
            </a:xfrm>
            <a:prstGeom prst="ellipse">
              <a:avLst/>
            </a:prstGeom>
            <a:solidFill>
              <a:schemeClr val="accent5"/>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椭圆 19"/>
            <p:cNvSpPr/>
            <p:nvPr userDrawn="1"/>
          </p:nvSpPr>
          <p:spPr bwMode="auto">
            <a:xfrm>
              <a:off x="6776323" y="2564904"/>
              <a:ext cx="504056" cy="504056"/>
            </a:xfrm>
            <a:prstGeom prst="ellipse">
              <a:avLst/>
            </a:prstGeom>
            <a:solidFill>
              <a:schemeClr val="accent6"/>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10</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椭圆 20"/>
            <p:cNvSpPr/>
            <p:nvPr userDrawn="1"/>
          </p:nvSpPr>
          <p:spPr bwMode="auto">
            <a:xfrm>
              <a:off x="7477213" y="2564904"/>
              <a:ext cx="504056" cy="504056"/>
            </a:xfrm>
            <a:prstGeom prst="ellipse">
              <a:avLst/>
            </a:prstGeom>
            <a:solidFill>
              <a:srgbClr val="0070C0"/>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椭圆 21"/>
            <p:cNvSpPr/>
            <p:nvPr userDrawn="1"/>
          </p:nvSpPr>
          <p:spPr bwMode="auto">
            <a:xfrm>
              <a:off x="8178102" y="2564904"/>
              <a:ext cx="504056" cy="504056"/>
            </a:xfrm>
            <a:prstGeom prst="ellipse">
              <a:avLst/>
            </a:prstGeom>
            <a:solidFill>
              <a:srgbClr val="7030A0"/>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左大括号 22"/>
            <p:cNvSpPr/>
            <p:nvPr userDrawn="1"/>
          </p:nvSpPr>
          <p:spPr>
            <a:xfrm rot="5400000">
              <a:off x="3736233"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大括号 23"/>
            <p:cNvSpPr/>
            <p:nvPr userDrawn="1"/>
          </p:nvSpPr>
          <p:spPr>
            <a:xfrm rot="5400000">
              <a:off x="5887737" y="1050984"/>
              <a:ext cx="227392" cy="255789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左大括号 24"/>
            <p:cNvSpPr/>
            <p:nvPr userDrawn="1"/>
          </p:nvSpPr>
          <p:spPr>
            <a:xfrm rot="5400000">
              <a:off x="7941572"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左大括号 25"/>
            <p:cNvSpPr/>
            <p:nvPr userDrawn="1"/>
          </p:nvSpPr>
          <p:spPr>
            <a:xfrm rot="5400000">
              <a:off x="1605452" y="1079093"/>
              <a:ext cx="227392" cy="250167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左大括号 26"/>
            <p:cNvSpPr/>
            <p:nvPr userDrawn="1"/>
          </p:nvSpPr>
          <p:spPr>
            <a:xfrm rot="5400000" flipH="1">
              <a:off x="4342828" y="632797"/>
              <a:ext cx="415982" cy="81650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内容占位符 4"/>
            <p:cNvSpPr txBox="1">
              <a:spLocks/>
            </p:cNvSpPr>
            <p:nvPr userDrawn="1"/>
          </p:nvSpPr>
          <p:spPr>
            <a:xfrm>
              <a:off x="468314" y="5008949"/>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zh-CN" sz="1600" b="1" dirty="0">
                  <a:solidFill>
                    <a:schemeClr val="bg1">
                      <a:lumMod val="50000"/>
                    </a:schemeClr>
                  </a:solidFill>
                </a:rPr>
                <a:t>2003</a:t>
              </a:r>
              <a:r>
                <a:rPr lang="zh-CN" altLang="en-US" sz="1600" b="1" dirty="0">
                  <a:solidFill>
                    <a:schemeClr val="bg1">
                      <a:lumMod val="50000"/>
                    </a:schemeClr>
                  </a:solidFill>
                </a:rPr>
                <a:t>版本配色方案 </a:t>
              </a:r>
              <a:r>
                <a:rPr lang="zh-CN" altLang="en-US" sz="1600" b="1" dirty="0" smtClean="0"/>
                <a:t>（</a:t>
              </a:r>
              <a:r>
                <a:rPr lang="en-US" altLang="zh-CN" sz="1600" b="1" dirty="0" smtClean="0"/>
                <a:t>8</a:t>
              </a:r>
              <a:r>
                <a:rPr lang="zh-CN" altLang="en-US" sz="1600" b="1" dirty="0" smtClean="0"/>
                <a:t>种配色）</a:t>
              </a:r>
              <a:endParaRPr lang="zh-CN" altLang="en-US" sz="1600" b="1" dirty="0"/>
            </a:p>
          </p:txBody>
        </p:sp>
        <p:sp>
          <p:nvSpPr>
            <p:cNvPr id="29" name="TextBox 28"/>
            <p:cNvSpPr txBox="1"/>
            <p:nvPr userDrawn="1"/>
          </p:nvSpPr>
          <p:spPr>
            <a:xfrm>
              <a:off x="1305749" y="1916832"/>
              <a:ext cx="889987" cy="2779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itchFamily="34" charset="0"/>
                  <a:ea typeface="微软雅黑" pitchFamily="34" charset="-122"/>
                  <a:cs typeface="Arial" pitchFamily="34" charset="0"/>
                </a:rPr>
                <a:t>文字与背景</a:t>
              </a:r>
            </a:p>
          </p:txBody>
        </p:sp>
        <p:sp>
          <p:nvSpPr>
            <p:cNvPr id="30" name="TextBox 29"/>
            <p:cNvSpPr txBox="1"/>
            <p:nvPr userDrawn="1"/>
          </p:nvSpPr>
          <p:spPr>
            <a:xfrm>
              <a:off x="3555616" y="1916832"/>
              <a:ext cx="588624"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itchFamily="34" charset="0"/>
                  <a:ea typeface="微软雅黑" pitchFamily="34" charset="-122"/>
                  <a:cs typeface="Arial" pitchFamily="34" charset="0"/>
                </a:rPr>
                <a:t>常用色</a:t>
              </a:r>
            </a:p>
          </p:txBody>
        </p:sp>
        <p:sp>
          <p:nvSpPr>
            <p:cNvPr id="31" name="TextBox 30"/>
            <p:cNvSpPr txBox="1"/>
            <p:nvPr userDrawn="1"/>
          </p:nvSpPr>
          <p:spPr>
            <a:xfrm>
              <a:off x="5707120" y="1916832"/>
              <a:ext cx="588624"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itchFamily="34" charset="0"/>
                  <a:ea typeface="微软雅黑" pitchFamily="34" charset="-122"/>
                  <a:cs typeface="Arial" pitchFamily="34" charset="0"/>
                </a:rPr>
                <a:t>辅助色</a:t>
              </a:r>
            </a:p>
          </p:txBody>
        </p:sp>
        <p:sp>
          <p:nvSpPr>
            <p:cNvPr id="32" name="TextBox 31"/>
            <p:cNvSpPr txBox="1"/>
            <p:nvPr userDrawn="1"/>
          </p:nvSpPr>
          <p:spPr>
            <a:xfrm>
              <a:off x="7729242" y="1916832"/>
              <a:ext cx="588623"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itchFamily="34" charset="0"/>
                  <a:ea typeface="微软雅黑" pitchFamily="34" charset="-122"/>
                  <a:cs typeface="Arial" pitchFamily="34" charset="0"/>
                </a:rPr>
                <a:t>链接色</a:t>
              </a:r>
            </a:p>
          </p:txBody>
        </p:sp>
        <p:cxnSp>
          <p:nvCxnSpPr>
            <p:cNvPr id="33" name="直接连接符 32"/>
            <p:cNvCxnSpPr>
              <a:stCxn id="11" idx="7"/>
              <a:endCxn id="11" idx="3"/>
            </p:cNvCxnSpPr>
            <p:nvPr userDrawn="1"/>
          </p:nvCxnSpPr>
          <p:spPr>
            <a:xfrm flipH="1">
              <a:off x="54213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4" name="直接连接符 33"/>
            <p:cNvCxnSpPr>
              <a:stCxn id="12" idx="7"/>
              <a:endCxn id="12" idx="3"/>
            </p:cNvCxnSpPr>
            <p:nvPr userDrawn="1"/>
          </p:nvCxnSpPr>
          <p:spPr>
            <a:xfrm flipH="1">
              <a:off x="124302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5" name="直接连接符 34"/>
            <p:cNvCxnSpPr>
              <a:stCxn id="13" idx="7"/>
              <a:endCxn id="13" idx="3"/>
            </p:cNvCxnSpPr>
            <p:nvPr userDrawn="1"/>
          </p:nvCxnSpPr>
          <p:spPr>
            <a:xfrm flipH="1">
              <a:off x="194391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6" name="直接连接符 35"/>
            <p:cNvCxnSpPr>
              <a:stCxn id="14" idx="7"/>
              <a:endCxn id="14" idx="3"/>
            </p:cNvCxnSpPr>
            <p:nvPr userDrawn="1"/>
          </p:nvCxnSpPr>
          <p:spPr>
            <a:xfrm flipH="1">
              <a:off x="264480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37" name="TextBox 36"/>
            <p:cNvSpPr txBox="1"/>
            <p:nvPr userDrawn="1"/>
          </p:nvSpPr>
          <p:spPr>
            <a:xfrm>
              <a:off x="468314" y="5610918"/>
              <a:ext cx="8203430" cy="770832"/>
            </a:xfrm>
            <a:prstGeom prst="rect">
              <a:avLst/>
            </a:prstGeom>
            <a:solidFill>
              <a:schemeClr val="accent1">
                <a:lumMod val="20000"/>
                <a:lumOff val="80000"/>
                <a:alpha val="27843"/>
              </a:schemeClr>
            </a:solidFill>
            <a:ln w="3175">
              <a:solidFill>
                <a:schemeClr val="bg1">
                  <a:lumMod val="75000"/>
                </a:schemeClr>
              </a:solidFill>
            </a:ln>
          </p:spPr>
          <p:txBody>
            <a:bodyPr wrap="square" rtlCol="0" anchor="ctr">
              <a:noAutofit/>
            </a:bodyPr>
            <a:lstStyle/>
            <a:p>
              <a:pPr>
                <a:lnSpc>
                  <a:spcPct val="120000"/>
                </a:lnSpc>
              </a:pPr>
              <a:r>
                <a:rPr lang="zh-CN" altLang="en-US" sz="800" b="1" dirty="0" smtClean="0">
                  <a:solidFill>
                    <a:prstClr val="black"/>
                  </a:solidFill>
                  <a:latin typeface="Arial" pitchFamily="34" charset="0"/>
                  <a:ea typeface="微软雅黑" pitchFamily="34" charset="-122"/>
                  <a:cs typeface="Arial" pitchFamily="34" charset="0"/>
                </a:rPr>
                <a:t>配色规则：</a:t>
              </a:r>
              <a:endParaRPr lang="en-US" altLang="zh-CN" sz="800" b="1" dirty="0" smtClean="0">
                <a:solidFill>
                  <a:prstClr val="black"/>
                </a:solidFill>
                <a:latin typeface="Arial" pitchFamily="34" charset="0"/>
                <a:ea typeface="微软雅黑" pitchFamily="34" charset="-122"/>
                <a:cs typeface="Arial" pitchFamily="34" charset="0"/>
              </a:endParaRPr>
            </a:p>
            <a:p>
              <a:pPr>
                <a:lnSpc>
                  <a:spcPct val="120000"/>
                </a:lnSpc>
              </a:pP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通常情况下，配色方案中的前四种色彩文</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“字与背景色”固定不变。常用色与模板</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/logo/</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企业标准色一致。辅助色可根据对色彩的要求进行调整。链接色可根据需求进行调整。</a:t>
              </a:r>
              <a:endParaRPr lang="en-US" altLang="zh-CN" sz="800" dirty="0" smtClean="0">
                <a:solidFill>
                  <a:schemeClr val="tx1">
                    <a:lumMod val="50000"/>
                    <a:lumOff val="50000"/>
                  </a:schemeClr>
                </a:solidFill>
                <a:latin typeface="Arial" pitchFamily="34" charset="0"/>
                <a:ea typeface="微软雅黑" pitchFamily="34" charset="-122"/>
                <a:cs typeface="Arial" pitchFamily="34" charset="0"/>
              </a:endParaRPr>
            </a:p>
            <a:p>
              <a:pPr>
                <a:lnSpc>
                  <a:spcPct val="120000"/>
                </a:lnSpc>
              </a:pP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配色方案的编辑：</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07/10</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版本</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设计</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菜单中 </a:t>
              </a:r>
              <a:r>
                <a:rPr lang="en-US" altLang="zh-CN" sz="800" dirty="0" smtClean="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颜色</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中修改；</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03</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版本</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格式</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菜单</a:t>
              </a:r>
              <a:r>
                <a:rPr lang="en-US" altLang="zh-CN" sz="800" dirty="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幻灯片设计</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en-US" altLang="zh-CN" sz="800" dirty="0" smtClean="0">
                  <a:solidFill>
                    <a:schemeClr val="tx1">
                      <a:lumMod val="50000"/>
                      <a:lumOff val="50000"/>
                    </a:schemeClr>
                  </a:solidFill>
                  <a:latin typeface="Arial" pitchFamily="34" charset="0"/>
                  <a:ea typeface="微软雅黑" pitchFamily="34" charset="-122"/>
                  <a:cs typeface="Arial" pitchFamily="34" charset="0"/>
                  <a:sym typeface="Wingdings" pitchFamily="2" charset="2"/>
                </a:rPr>
                <a:t> </a:t>
              </a:r>
              <a:r>
                <a:rPr lang="en-US" altLang="zh-CN" sz="800" dirty="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配色方案</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endParaRPr lang="zh-CN" altLang="en-US" sz="800" dirty="0" smtClean="0">
                <a:solidFill>
                  <a:schemeClr val="tx1">
                    <a:lumMod val="50000"/>
                    <a:lumOff val="50000"/>
                  </a:schemeClr>
                </a:solidFill>
                <a:latin typeface="Arial" pitchFamily="34" charset="0"/>
                <a:ea typeface="微软雅黑" pitchFamily="34" charset="-122"/>
                <a:cs typeface="Arial" pitchFamily="34" charset="0"/>
              </a:endParaRPr>
            </a:p>
          </p:txBody>
        </p:sp>
        <p:sp>
          <p:nvSpPr>
            <p:cNvPr id="38" name="椭圆 37"/>
            <p:cNvSpPr/>
            <p:nvPr userDrawn="1"/>
          </p:nvSpPr>
          <p:spPr bwMode="auto">
            <a:xfrm>
              <a:off x="468313" y="3778814"/>
              <a:ext cx="504056" cy="504056"/>
            </a:xfrm>
            <a:prstGeom prst="ellipse">
              <a:avLst/>
            </a:prstGeom>
            <a:solidFill>
              <a:schemeClr val="bg1"/>
            </a:solidFill>
            <a:ln>
              <a:solidFill>
                <a:schemeClr val="bg1">
                  <a:lumMod val="85000"/>
                </a:schemeClr>
              </a:solid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9" name="椭圆 38"/>
            <p:cNvSpPr/>
            <p:nvPr userDrawn="1"/>
          </p:nvSpPr>
          <p:spPr bwMode="auto">
            <a:xfrm>
              <a:off x="1169203" y="3778814"/>
              <a:ext cx="504056" cy="504056"/>
            </a:xfrm>
            <a:prstGeom prst="ellipse">
              <a:avLst/>
            </a:prstGeom>
            <a:solidFill>
              <a:schemeClr val="tx1"/>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0" name="椭圆 39"/>
            <p:cNvSpPr/>
            <p:nvPr userDrawn="1"/>
          </p:nvSpPr>
          <p:spPr bwMode="auto">
            <a:xfrm>
              <a:off x="1870093" y="3778814"/>
              <a:ext cx="504056" cy="504056"/>
            </a:xfrm>
            <a:prstGeom prst="ellipse">
              <a:avLst/>
            </a:prstGeom>
            <a:solidFill>
              <a:schemeClr val="bg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 name="椭圆 40"/>
            <p:cNvSpPr/>
            <p:nvPr userDrawn="1"/>
          </p:nvSpPr>
          <p:spPr bwMode="auto">
            <a:xfrm>
              <a:off x="2570983" y="3778814"/>
              <a:ext cx="504056" cy="504056"/>
            </a:xfrm>
            <a:prstGeom prst="ellipse">
              <a:avLst/>
            </a:prstGeom>
            <a:solidFill>
              <a:schemeClr val="tx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42" name="直接连接符 41"/>
            <p:cNvCxnSpPr>
              <a:stCxn id="38" idx="7"/>
              <a:endCxn id="38" idx="3"/>
            </p:cNvCxnSpPr>
            <p:nvPr userDrawn="1"/>
          </p:nvCxnSpPr>
          <p:spPr>
            <a:xfrm flipH="1">
              <a:off x="54213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3" name="直接连接符 42"/>
            <p:cNvCxnSpPr>
              <a:stCxn id="39" idx="7"/>
              <a:endCxn id="39" idx="3"/>
            </p:cNvCxnSpPr>
            <p:nvPr userDrawn="1"/>
          </p:nvCxnSpPr>
          <p:spPr>
            <a:xfrm flipH="1">
              <a:off x="124302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直接连接符 43"/>
            <p:cNvCxnSpPr>
              <a:stCxn id="40" idx="7"/>
              <a:endCxn id="40" idx="3"/>
            </p:cNvCxnSpPr>
            <p:nvPr userDrawn="1"/>
          </p:nvCxnSpPr>
          <p:spPr>
            <a:xfrm flipH="1">
              <a:off x="194391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5" name="直接连接符 44"/>
            <p:cNvCxnSpPr>
              <a:stCxn id="41" idx="7"/>
              <a:endCxn id="41" idx="3"/>
            </p:cNvCxnSpPr>
            <p:nvPr userDrawn="1"/>
          </p:nvCxnSpPr>
          <p:spPr>
            <a:xfrm flipH="1">
              <a:off x="264480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46" name="椭圆 45"/>
            <p:cNvSpPr/>
            <p:nvPr userDrawn="1"/>
          </p:nvSpPr>
          <p:spPr bwMode="auto">
            <a:xfrm>
              <a:off x="3271873" y="3778814"/>
              <a:ext cx="504056" cy="504056"/>
            </a:xfrm>
            <a:prstGeom prst="ellipse">
              <a:avLst/>
            </a:prstGeom>
            <a:solidFill>
              <a:schemeClr val="accent1"/>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7" name="椭圆 46"/>
            <p:cNvSpPr/>
            <p:nvPr userDrawn="1"/>
          </p:nvSpPr>
          <p:spPr bwMode="auto">
            <a:xfrm>
              <a:off x="3972763" y="3778814"/>
              <a:ext cx="504056" cy="504056"/>
            </a:xfrm>
            <a:prstGeom prst="ellipse">
              <a:avLst/>
            </a:prstGeom>
            <a:solidFill>
              <a:schemeClr val="accent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8" name="椭圆 47"/>
            <p:cNvSpPr/>
            <p:nvPr userDrawn="1"/>
          </p:nvSpPr>
          <p:spPr bwMode="auto">
            <a:xfrm>
              <a:off x="7477213" y="3778814"/>
              <a:ext cx="504056" cy="504056"/>
            </a:xfrm>
            <a:prstGeom prst="ellipse">
              <a:avLst/>
            </a:prstGeom>
            <a:solidFill>
              <a:srgbClr val="0070C0"/>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9" name="椭圆 48"/>
            <p:cNvSpPr/>
            <p:nvPr userDrawn="1"/>
          </p:nvSpPr>
          <p:spPr bwMode="auto">
            <a:xfrm>
              <a:off x="8178102" y="3778814"/>
              <a:ext cx="504056" cy="504056"/>
            </a:xfrm>
            <a:prstGeom prst="ellipse">
              <a:avLst/>
            </a:prstGeom>
            <a:solidFill>
              <a:srgbClr val="7030A0"/>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9" name="内容占位符 4"/>
            <p:cNvSpPr txBox="1">
              <a:spLocks/>
            </p:cNvSpPr>
            <p:nvPr userDrawn="1"/>
          </p:nvSpPr>
          <p:spPr>
            <a:xfrm>
              <a:off x="468314" y="1227376"/>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1600" b="1" dirty="0" smtClean="0">
                  <a:solidFill>
                    <a:schemeClr val="bg1">
                      <a:lumMod val="50000"/>
                    </a:schemeClr>
                  </a:solidFill>
                </a:rPr>
                <a:t>2007/2010</a:t>
              </a:r>
              <a:r>
                <a:rPr lang="zh-CN" altLang="en-US" sz="1600" b="1" dirty="0" smtClean="0">
                  <a:solidFill>
                    <a:schemeClr val="bg1">
                      <a:lumMod val="50000"/>
                    </a:schemeClr>
                  </a:solidFill>
                </a:rPr>
                <a:t>版本配色方案 </a:t>
              </a:r>
              <a:r>
                <a:rPr lang="zh-CN" altLang="en-US" sz="1600" b="1" dirty="0" smtClean="0"/>
                <a:t>（</a:t>
              </a:r>
              <a:r>
                <a:rPr lang="en-US" altLang="zh-CN" sz="1600" b="1" dirty="0" smtClean="0"/>
                <a:t>12</a:t>
              </a:r>
              <a:r>
                <a:rPr lang="zh-CN" altLang="en-US" sz="1600" b="1" dirty="0" smtClean="0"/>
                <a:t>种配色）</a:t>
              </a:r>
              <a:endParaRPr lang="zh-CN" altLang="en-US" sz="1600" b="1" dirty="0"/>
            </a:p>
          </p:txBody>
        </p:sp>
      </p:grpSp>
      <p:sp>
        <p:nvSpPr>
          <p:cNvPr id="3" name="标题 2"/>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204308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23"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659" r="33230" b="6423"/>
          <a:stretch/>
        </p:blipFill>
        <p:spPr bwMode="auto">
          <a:xfrm>
            <a:off x="3851921" y="0"/>
            <a:ext cx="529208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1"/>
          <p:cNvSpPr>
            <a:spLocks noChangeArrowheads="1"/>
          </p:cNvSpPr>
          <p:nvPr userDrawn="1"/>
        </p:nvSpPr>
        <p:spPr bwMode="auto">
          <a:xfrm>
            <a:off x="0" y="6864350"/>
            <a:ext cx="9144000" cy="287338"/>
          </a:xfrm>
          <a:prstGeom prst="rect">
            <a:avLst/>
          </a:prstGeom>
          <a:solidFill>
            <a:srgbClr val="BBBFC3">
              <a:alpha val="0"/>
            </a:srgbClr>
          </a:solidFill>
          <a:ln>
            <a:noFill/>
          </a:ln>
          <a:extLst/>
        </p:spPr>
        <p:txBody>
          <a:bodyPr anchor="ctr"/>
          <a:lstStyle/>
          <a:p>
            <a:pPr marL="622300" lvl="0"/>
            <a:endParaRPr lang="en-US" altLang="zh-CN" sz="1100" dirty="0">
              <a:cs typeface="Arial" charset="0"/>
            </a:endParaRPr>
          </a:p>
        </p:txBody>
      </p:sp>
      <p:sp>
        <p:nvSpPr>
          <p:cNvPr id="13" name="Rectangle 5">
            <a:hlinkClick r:id="rId3"/>
          </p:cNvPr>
          <p:cNvSpPr txBox="1">
            <a:spLocks noChangeArrowheads="1"/>
          </p:cNvSpPr>
          <p:nvPr userDrawn="1"/>
        </p:nvSpPr>
        <p:spPr bwMode="gray">
          <a:xfrm>
            <a:off x="0" y="5886624"/>
            <a:ext cx="3347367" cy="504527"/>
          </a:xfrm>
          <a:prstGeom prst="rect">
            <a:avLst/>
          </a:prstGeom>
          <a:gradFill flip="none" rotWithShape="1">
            <a:gsLst>
              <a:gs pos="100000">
                <a:schemeClr val="bg1">
                  <a:alpha val="49000"/>
                </a:schemeClr>
              </a:gs>
              <a:gs pos="0">
                <a:schemeClr val="accent1">
                  <a:tint val="23500"/>
                  <a:satMod val="160000"/>
                  <a:alpha val="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marL="355600" indent="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p:txBody>
      </p:sp>
    </p:spTree>
    <p:extLst>
      <p:ext uri="{BB962C8B-B14F-4D97-AF65-F5344CB8AC3E}">
        <p14:creationId xmlns:p14="http://schemas.microsoft.com/office/powerpoint/2010/main" val="38553687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www.cqu.edu.cn/" TargetMode="Externa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6" name="Picture 5" descr="E:\PAT 图片资源素材\PPT\待整理\精选 0 (13).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5074" r="20205" b="3263"/>
          <a:stretch/>
        </p:blipFill>
        <p:spPr bwMode="auto">
          <a:xfrm rot="10800000" flipH="1" flipV="1">
            <a:off x="5353149" y="765173"/>
            <a:ext cx="3790851" cy="609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梯形 34"/>
          <p:cNvSpPr/>
          <p:nvPr/>
        </p:nvSpPr>
        <p:spPr bwMode="auto">
          <a:xfrm rot="16200000">
            <a:off x="4178903" y="-4199923"/>
            <a:ext cx="786193" cy="9144000"/>
          </a:xfrm>
          <a:prstGeom prst="trapezoid">
            <a:avLst>
              <a:gd name="adj" fmla="val 0"/>
            </a:avLst>
          </a:prstGeom>
          <a:gradFill flip="none" rotWithShape="1">
            <a:gsLst>
              <a:gs pos="73000">
                <a:srgbClr val="FFFF00">
                  <a:lumMod val="0"/>
                  <a:lumOff val="100000"/>
                  <a:alpha val="47000"/>
                </a:srgbClr>
              </a:gs>
              <a:gs pos="90000">
                <a:srgbClr val="039ABD">
                  <a:alpha val="12000"/>
                </a:srgbClr>
              </a:gs>
              <a:gs pos="100000">
                <a:srgbClr val="92D050">
                  <a:lumMod val="0"/>
                  <a:alpha val="0"/>
                </a:srgbClr>
              </a:gs>
              <a:gs pos="47000">
                <a:srgbClr val="92D050">
                  <a:alpha val="0"/>
                </a:srgbClr>
              </a:gs>
              <a:gs pos="9000">
                <a:srgbClr val="FFC000">
                  <a:alpha val="59000"/>
                </a:srgbClr>
              </a:gs>
            </a:gsLst>
            <a:lin ang="5400000" scaled="0"/>
            <a:tileRect/>
          </a:gradFill>
          <a:ln>
            <a:noFill/>
          </a:ln>
          <a:effectLst>
            <a:outerShdw blurRad="381000" dist="114300" dir="5400000" algn="t"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5" name="矩形 14"/>
          <p:cNvSpPr/>
          <p:nvPr/>
        </p:nvSpPr>
        <p:spPr bwMode="auto">
          <a:xfrm>
            <a:off x="0" y="765175"/>
            <a:ext cx="8675688" cy="5616575"/>
          </a:xfrm>
          <a:prstGeom prst="rect">
            <a:avLst/>
          </a:prstGeom>
          <a:solidFill>
            <a:schemeClr val="bg1">
              <a:alpha val="90000"/>
            </a:schemeClr>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5" name="页脚占位符 4"/>
          <p:cNvSpPr>
            <a:spLocks noGrp="1"/>
          </p:cNvSpPr>
          <p:nvPr>
            <p:ph type="ftr" sz="quarter" idx="3"/>
          </p:nvPr>
        </p:nvSpPr>
        <p:spPr>
          <a:xfrm>
            <a:off x="3124200" y="6453188"/>
            <a:ext cx="2895600" cy="268287"/>
          </a:xfrm>
          <a:prstGeom prst="rect">
            <a:avLst/>
          </a:prstGeom>
          <a:solidFill>
            <a:srgbClr val="FFFFFF">
              <a:alpha val="69804"/>
            </a:srgbClr>
          </a:solidFill>
        </p:spPr>
        <p:txBody>
          <a:bodyPr vert="horz" lIns="91440" tIns="45720" rIns="91440" bIns="45720" rtlCol="0" anchor="ctr"/>
          <a:lstStyle>
            <a:lvl1pPr algn="ctr">
              <a:defRPr sz="900">
                <a:solidFill>
                  <a:schemeClr val="tx1"/>
                </a:solidFill>
                <a:latin typeface="Arial" pitchFamily="34" charset="0"/>
                <a:cs typeface="Arial" pitchFamily="34" charset="0"/>
              </a:defRPr>
            </a:lvl1pPr>
          </a:lstStyle>
          <a:p>
            <a:endParaRPr lang="zh-CN" altLang="en-US" dirty="0"/>
          </a:p>
        </p:txBody>
      </p:sp>
      <p:sp>
        <p:nvSpPr>
          <p:cNvPr id="14" name="文本占位符 13"/>
          <p:cNvSpPr>
            <a:spLocks noGrp="1"/>
          </p:cNvSpPr>
          <p:nvPr>
            <p:ph type="body" idx="1"/>
          </p:nvPr>
        </p:nvSpPr>
        <p:spPr>
          <a:xfrm flipH="1">
            <a:off x="468313" y="981076"/>
            <a:ext cx="8207375" cy="540067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11"/>
          <p:cNvSpPr>
            <a:spLocks noChangeArrowheads="1"/>
          </p:cNvSpPr>
          <p:nvPr/>
        </p:nvSpPr>
        <p:spPr bwMode="auto">
          <a:xfrm>
            <a:off x="0" y="6864350"/>
            <a:ext cx="9144000" cy="287338"/>
          </a:xfrm>
          <a:prstGeom prst="rect">
            <a:avLst/>
          </a:prstGeom>
          <a:solidFill>
            <a:srgbClr val="BBBFC3">
              <a:alpha val="0"/>
            </a:srgbClr>
          </a:solidFill>
          <a:ln>
            <a:noFill/>
          </a:ln>
          <a:extLst/>
        </p:spPr>
        <p:txBody>
          <a:bodyPr anchor="ctr"/>
          <a:lstStyle/>
          <a:p>
            <a:pPr marL="622300"/>
            <a:endParaRPr lang="en-US" altLang="zh-CN" sz="1100" dirty="0">
              <a:solidFill>
                <a:schemeClr val="tx1"/>
              </a:solidFill>
              <a:cs typeface="Arial" charset="0"/>
            </a:endParaRPr>
          </a:p>
        </p:txBody>
      </p:sp>
      <p:sp>
        <p:nvSpPr>
          <p:cNvPr id="7" name="日期占位符 6"/>
          <p:cNvSpPr>
            <a:spLocks noGrp="1"/>
          </p:cNvSpPr>
          <p:nvPr>
            <p:ph type="dt" sz="half" idx="2"/>
          </p:nvPr>
        </p:nvSpPr>
        <p:spPr>
          <a:xfrm>
            <a:off x="6530976" y="6453188"/>
            <a:ext cx="2133600" cy="268287"/>
          </a:xfrm>
          <a:prstGeom prst="rect">
            <a:avLst/>
          </a:prstGeom>
          <a:solidFill>
            <a:srgbClr val="FFFFFF">
              <a:alpha val="69804"/>
            </a:srgbClr>
          </a:solidFill>
        </p:spPr>
        <p:txBody>
          <a:bodyPr vert="horz" lIns="91440" tIns="45720" rIns="91440" bIns="45720" rtlCol="0" anchor="ctr"/>
          <a:lstStyle>
            <a:lvl1pPr algn="r">
              <a:defRPr sz="900">
                <a:solidFill>
                  <a:schemeClr val="tx1"/>
                </a:solidFill>
              </a:defRPr>
            </a:lvl1pPr>
          </a:lstStyle>
          <a:p>
            <a:endParaRPr lang="zh-CN" altLang="en-US"/>
          </a:p>
        </p:txBody>
      </p:sp>
      <p:sp>
        <p:nvSpPr>
          <p:cNvPr id="6" name="灯片编号占位符 5"/>
          <p:cNvSpPr>
            <a:spLocks noGrp="1"/>
          </p:cNvSpPr>
          <p:nvPr>
            <p:ph type="sldNum" sz="quarter" idx="4"/>
          </p:nvPr>
        </p:nvSpPr>
        <p:spPr>
          <a:xfrm>
            <a:off x="468313" y="6453188"/>
            <a:ext cx="1007343" cy="268287"/>
          </a:xfrm>
          <a:prstGeom prst="rect">
            <a:avLst/>
          </a:prstGeom>
          <a:noFill/>
        </p:spPr>
        <p:txBody>
          <a:bodyPr vert="horz" lIns="91440" tIns="45720" rIns="91440" bIns="45720" rtlCol="0" anchor="ctr"/>
          <a:lstStyle>
            <a:lvl1pPr algn="l">
              <a:defRPr sz="900">
                <a:solidFill>
                  <a:schemeClr val="tx1"/>
                </a:solidFill>
                <a:latin typeface="Arial" pitchFamily="34" charset="0"/>
                <a:cs typeface="Arial" pitchFamily="34" charset="0"/>
              </a:defRPr>
            </a:lvl1pPr>
          </a:lstStyle>
          <a:p>
            <a:r>
              <a:rPr lang="en-US" altLang="zh-CN" smtClean="0"/>
              <a:t>P</a:t>
            </a:r>
            <a:fld id="{62DCC93C-90AC-48A1-9D9E-CBAB17A91522}" type="slidenum">
              <a:rPr lang="zh-CN" altLang="en-US" smtClean="0"/>
              <a:pPr/>
              <a:t>‹#›</a:t>
            </a:fld>
            <a:endParaRPr lang="zh-CN" altLang="en-US" dirty="0"/>
          </a:p>
        </p:txBody>
      </p:sp>
      <p:pic>
        <p:nvPicPr>
          <p:cNvPr id="27"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tretch/>
        </p:blipFill>
        <p:spPr bwMode="auto">
          <a:xfrm>
            <a:off x="0" y="765968"/>
            <a:ext cx="8666164" cy="12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标题占位符 12"/>
          <p:cNvSpPr>
            <a:spLocks noGrp="1"/>
          </p:cNvSpPr>
          <p:nvPr>
            <p:ph type="title"/>
          </p:nvPr>
        </p:nvSpPr>
        <p:spPr>
          <a:xfrm>
            <a:off x="477838" y="188641"/>
            <a:ext cx="7078190" cy="349250"/>
          </a:xfrm>
          <a:prstGeom prst="rect">
            <a:avLst/>
          </a:prstGeom>
        </p:spPr>
        <p:txBody>
          <a:bodyPr vert="horz" lIns="91440" tIns="45720" rIns="91440" bIns="45720" rtlCol="0" anchor="ctr">
            <a:noAutofit/>
          </a:bodyPr>
          <a:lstStyle/>
          <a:p>
            <a:r>
              <a:rPr lang="zh-CN" altLang="en-US" dirty="0" smtClean="0"/>
              <a:t>单击此处编辑母版标题样式</a:t>
            </a:r>
            <a:endParaRPr lang="zh-CN" altLang="en-US" dirty="0"/>
          </a:p>
        </p:txBody>
      </p:sp>
      <p:pic>
        <p:nvPicPr>
          <p:cNvPr id="25602" name="Picture 2" descr="http://www.cqu.edu.cn/Sites/CQUmain/Themes/Default/Images/logo.png">
            <a:hlinkClick r:id="rId11" tooltip="重庆大学"/>
          </p:cNvPr>
          <p:cNvPicPr>
            <a:picLocks noChangeAspect="1" noChangeArrowheads="1"/>
          </p:cNvPicPr>
          <p:nvPr/>
        </p:nvPicPr>
        <p:blipFill>
          <a:blip r:embed="rId12" cstate="print"/>
          <a:srcRect/>
          <a:stretch>
            <a:fillRect/>
          </a:stretch>
        </p:blipFill>
        <p:spPr bwMode="auto">
          <a:xfrm>
            <a:off x="6876256" y="66378"/>
            <a:ext cx="1748206" cy="554310"/>
          </a:xfrm>
          <a:prstGeom prst="rect">
            <a:avLst/>
          </a:prstGeom>
          <a:noFill/>
        </p:spPr>
      </p:pic>
    </p:spTree>
    <p:extLst>
      <p:ext uri="{BB962C8B-B14F-4D97-AF65-F5344CB8AC3E}">
        <p14:creationId xmlns:p14="http://schemas.microsoft.com/office/powerpoint/2010/main" val="354729344"/>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3" r:id="rId3"/>
    <p:sldLayoutId id="2147483662" r:id="rId4"/>
    <p:sldLayoutId id="2147483667" r:id="rId5"/>
    <p:sldLayoutId id="2147483660" r:id="rId6"/>
    <p:sldLayoutId id="2147483668" r:id="rId7"/>
  </p:sldLayoutIdLst>
  <p:timing>
    <p:tnLst>
      <p:par>
        <p:cTn id="1" dur="indefinite" restart="never" nodeType="tmRoot"/>
      </p:par>
    </p:tnLst>
  </p:timing>
  <p:hf hdr="0" ftr="0" dt="0"/>
  <p:txStyles>
    <p:titleStyle>
      <a:lvl1pPr algn="l" defTabSz="914400" rtl="0" eaLnBrk="1" latinLnBrk="0" hangingPunct="1">
        <a:spcBef>
          <a:spcPct val="0"/>
        </a:spcBef>
        <a:buNone/>
        <a:defRPr sz="2800" b="1" kern="1200">
          <a:solidFill>
            <a:schemeClr val="tx1"/>
          </a:solidFill>
          <a:latin typeface="+mn-lt"/>
          <a:ea typeface="+mj-ea"/>
          <a:cs typeface="+mj-cs"/>
        </a:defRPr>
      </a:lvl1pPr>
    </p:titleStyle>
    <p:body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n-lt"/>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n-lt"/>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n-lt"/>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n-lt"/>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n-lt"/>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qu.edu.c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916832"/>
            <a:ext cx="5328592" cy="639678"/>
          </a:xfrm>
        </p:spPr>
        <p:txBody>
          <a:bodyPr>
            <a:noAutofit/>
          </a:bodyPr>
          <a:lstStyle/>
          <a:p>
            <a:pPr marL="342900" lvl="0" indent="-342900" fontAlgn="base">
              <a:lnSpc>
                <a:spcPct val="110000"/>
              </a:lnSpc>
              <a:spcAft>
                <a:spcPct val="0"/>
              </a:spcAft>
            </a:pPr>
            <a:r>
              <a:rPr lang="en-US" altLang="zh-CN" sz="5400" kern="0" dirty="0" smtClean="0">
                <a:solidFill>
                  <a:srgbClr val="C00000"/>
                </a:solidFill>
                <a:latin typeface="方正正大黑简体" panose="02000000000000000000" pitchFamily="2" charset="-122"/>
                <a:ea typeface="方正正大黑简体" panose="02000000000000000000" pitchFamily="2" charset="-122"/>
              </a:rPr>
              <a:t>Java</a:t>
            </a:r>
            <a:r>
              <a:rPr lang="zh-CN" altLang="en-US" sz="5400" kern="0" dirty="0" smtClean="0">
                <a:solidFill>
                  <a:srgbClr val="C00000"/>
                </a:solidFill>
                <a:latin typeface="方正正大黑简体" panose="02000000000000000000" pitchFamily="2" charset="-122"/>
                <a:ea typeface="方正正大黑简体" panose="02000000000000000000" pitchFamily="2" charset="-122"/>
              </a:rPr>
              <a:t>程序设计</a:t>
            </a:r>
            <a:endParaRPr lang="en-US" altLang="zh-CN" sz="5400" kern="0" dirty="0">
              <a:solidFill>
                <a:srgbClr val="C00000"/>
              </a:solidFill>
              <a:latin typeface="方正正大黑简体" panose="02000000000000000000" pitchFamily="2" charset="-122"/>
              <a:ea typeface="方正正大黑简体" panose="02000000000000000000" pitchFamily="2" charset="-122"/>
            </a:endParaRPr>
          </a:p>
        </p:txBody>
      </p:sp>
      <p:sp>
        <p:nvSpPr>
          <p:cNvPr id="3" name="副标题 2"/>
          <p:cNvSpPr>
            <a:spLocks noGrp="1"/>
          </p:cNvSpPr>
          <p:nvPr>
            <p:ph type="subTitle" idx="1"/>
          </p:nvPr>
        </p:nvSpPr>
        <p:spPr>
          <a:xfrm>
            <a:off x="1763688" y="3284984"/>
            <a:ext cx="4680520" cy="576064"/>
          </a:xfrm>
        </p:spPr>
        <p:txBody>
          <a:bodyPr>
            <a:noAutofit/>
          </a:bodyPr>
          <a:lstStyle/>
          <a:p>
            <a:pPr lvl="0" algn="r"/>
            <a:r>
              <a:rPr lang="zh-CN" altLang="en-US" sz="3600" b="1" dirty="0" smtClean="0"/>
              <a:t>第</a:t>
            </a:r>
            <a:r>
              <a:rPr lang="en-US" altLang="zh-CN" sz="3600" b="1" dirty="0" smtClean="0"/>
              <a:t>4</a:t>
            </a:r>
            <a:r>
              <a:rPr lang="zh-CN" altLang="en-US" sz="3600" b="1" dirty="0" smtClean="0"/>
              <a:t>章  类和对象设计</a:t>
            </a:r>
            <a:endParaRPr lang="en-US" altLang="zh-CN" sz="3600" b="1" dirty="0"/>
          </a:p>
        </p:txBody>
      </p:sp>
      <p:sp>
        <p:nvSpPr>
          <p:cNvPr id="5" name="矩形 4"/>
          <p:cNvSpPr/>
          <p:nvPr/>
        </p:nvSpPr>
        <p:spPr>
          <a:xfrm>
            <a:off x="8172400" y="16351"/>
            <a:ext cx="648072"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347278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定义成员方法</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10</a:t>
            </a:fld>
            <a:endParaRPr lang="zh-CN" altLang="en-US" dirty="0"/>
          </a:p>
        </p:txBody>
      </p:sp>
      <p:sp>
        <p:nvSpPr>
          <p:cNvPr id="4" name="内容占位符 3"/>
          <p:cNvSpPr>
            <a:spLocks noGrp="1"/>
          </p:cNvSpPr>
          <p:nvPr>
            <p:ph sz="quarter" idx="12"/>
          </p:nvPr>
        </p:nvSpPr>
        <p:spPr/>
        <p:txBody>
          <a:bodyPr>
            <a:normAutofit/>
          </a:bodyPr>
          <a:lstStyle/>
          <a:p>
            <a:r>
              <a:rPr lang="zh-CN" altLang="zh-CN" b="1" dirty="0" smtClean="0">
                <a:latin typeface="楷体" panose="02010609060101010101" pitchFamily="49" charset="-122"/>
                <a:ea typeface="楷体" panose="02010609060101010101" pitchFamily="49" charset="-122"/>
              </a:rPr>
              <a:t>方法表示对象所具有的行为，</a:t>
            </a:r>
            <a:r>
              <a:rPr lang="zh-CN" altLang="en-US" b="1" dirty="0" smtClean="0">
                <a:latin typeface="楷体" panose="02010609060101010101" pitchFamily="49" charset="-122"/>
                <a:ea typeface="楷体" panose="02010609060101010101" pitchFamily="49" charset="-122"/>
              </a:rPr>
              <a:t>定义</a:t>
            </a:r>
            <a:r>
              <a:rPr lang="zh-CN" altLang="zh-CN" b="1" dirty="0" smtClean="0">
                <a:latin typeface="楷体" panose="02010609060101010101" pitchFamily="49" charset="-122"/>
                <a:ea typeface="楷体" panose="02010609060101010101" pitchFamily="49" charset="-122"/>
              </a:rPr>
              <a:t>格式如下：</a:t>
            </a:r>
            <a:endParaRPr lang="en-US" altLang="zh-CN" b="1" dirty="0" smtClean="0">
              <a:latin typeface="楷体" panose="02010609060101010101" pitchFamily="49" charset="-122"/>
              <a:ea typeface="楷体" panose="02010609060101010101" pitchFamily="49" charset="-122"/>
            </a:endParaRPr>
          </a:p>
          <a:p>
            <a:pPr>
              <a:buNone/>
            </a:pPr>
            <a:r>
              <a:rPr lang="en-US" altLang="zh-CN" b="1" dirty="0" smtClean="0">
                <a:latin typeface="楷体" panose="02010609060101010101" pitchFamily="49" charset="-122"/>
                <a:ea typeface="楷体" panose="02010609060101010101" pitchFamily="49" charset="-122"/>
              </a:rPr>
              <a:t>   		</a:t>
            </a:r>
            <a:r>
              <a:rPr lang="en-US" altLang="zh-CN" sz="2000" b="1" dirty="0" smtClean="0">
                <a:latin typeface="楷体" panose="02010609060101010101" pitchFamily="49" charset="-122"/>
                <a:ea typeface="楷体" panose="02010609060101010101" pitchFamily="49" charset="-122"/>
              </a:rPr>
              <a:t>[</a:t>
            </a:r>
            <a:r>
              <a:rPr lang="zh-CN" altLang="zh-CN" sz="2000" b="1" dirty="0" smtClean="0">
                <a:latin typeface="楷体" panose="02010609060101010101" pitchFamily="49" charset="-122"/>
                <a:ea typeface="楷体" panose="02010609060101010101" pitchFamily="49" charset="-122"/>
              </a:rPr>
              <a:t>修饰符</a:t>
            </a:r>
            <a:r>
              <a:rPr lang="en-US" altLang="zh-CN" sz="2000" b="1" dirty="0" smtClean="0">
                <a:latin typeface="楷体" panose="02010609060101010101" pitchFamily="49" charset="-122"/>
                <a:ea typeface="楷体" panose="02010609060101010101" pitchFamily="49" charset="-122"/>
              </a:rPr>
              <a:t>] </a:t>
            </a:r>
            <a:r>
              <a:rPr lang="zh-CN" altLang="zh-CN" sz="2000" b="1" dirty="0" smtClean="0">
                <a:latin typeface="楷体" panose="02010609060101010101" pitchFamily="49" charset="-122"/>
                <a:ea typeface="楷体" panose="02010609060101010101" pitchFamily="49" charset="-122"/>
              </a:rPr>
              <a:t>返回值类型 方法名（</a:t>
            </a:r>
            <a:r>
              <a:rPr lang="en-US" altLang="zh-CN" sz="2000" b="1" dirty="0" smtClean="0">
                <a:latin typeface="楷体" panose="02010609060101010101" pitchFamily="49" charset="-122"/>
                <a:ea typeface="楷体" panose="02010609060101010101" pitchFamily="49" charset="-122"/>
              </a:rPr>
              <a:t>[</a:t>
            </a:r>
            <a:r>
              <a:rPr lang="zh-CN" altLang="zh-CN" sz="2000" b="1" dirty="0" smtClean="0">
                <a:latin typeface="楷体" panose="02010609060101010101" pitchFamily="49" charset="-122"/>
                <a:ea typeface="楷体" panose="02010609060101010101" pitchFamily="49" charset="-122"/>
              </a:rPr>
              <a:t>参数列表</a:t>
            </a:r>
            <a:r>
              <a:rPr lang="en-US" altLang="zh-CN" sz="2000" b="1" dirty="0" smtClean="0">
                <a:latin typeface="楷体" panose="02010609060101010101" pitchFamily="49" charset="-122"/>
                <a:ea typeface="楷体" panose="02010609060101010101" pitchFamily="49" charset="-122"/>
              </a:rPr>
              <a:t>]</a:t>
            </a:r>
            <a:r>
              <a:rPr lang="zh-CN" altLang="zh-CN" sz="2000" b="1" dirty="0" smtClean="0">
                <a:latin typeface="楷体" panose="02010609060101010101" pitchFamily="49" charset="-122"/>
                <a:ea typeface="楷体" panose="02010609060101010101" pitchFamily="49" charset="-122"/>
              </a:rPr>
              <a:t>）</a:t>
            </a:r>
            <a:r>
              <a:rPr lang="en-US" altLang="zh-CN" sz="2000" b="1" dirty="0" smtClean="0">
                <a:latin typeface="楷体" panose="02010609060101010101" pitchFamily="49" charset="-122"/>
                <a:ea typeface="楷体" panose="02010609060101010101" pitchFamily="49" charset="-122"/>
              </a:rPr>
              <a:t>{	</a:t>
            </a:r>
            <a:endParaRPr lang="zh-CN" altLang="zh-CN" sz="2000" b="1" dirty="0" smtClean="0">
              <a:latin typeface="楷体" panose="02010609060101010101" pitchFamily="49" charset="-122"/>
              <a:ea typeface="楷体" panose="02010609060101010101" pitchFamily="49" charset="-122"/>
            </a:endParaRPr>
          </a:p>
          <a:p>
            <a:pPr>
              <a:buNone/>
            </a:pPr>
            <a:r>
              <a:rPr lang="en-US" altLang="zh-CN" sz="2000" b="1" dirty="0" smtClean="0">
                <a:latin typeface="楷体" panose="02010609060101010101" pitchFamily="49" charset="-122"/>
                <a:ea typeface="楷体" panose="02010609060101010101" pitchFamily="49" charset="-122"/>
              </a:rPr>
              <a:t>			</a:t>
            </a:r>
            <a:r>
              <a:rPr lang="zh-CN" altLang="zh-CN" sz="2000" b="1" dirty="0" smtClean="0">
                <a:latin typeface="楷体" panose="02010609060101010101" pitchFamily="49" charset="-122"/>
                <a:ea typeface="楷体" panose="02010609060101010101" pitchFamily="49" charset="-122"/>
              </a:rPr>
              <a:t>方法体</a:t>
            </a:r>
          </a:p>
          <a:p>
            <a:pPr>
              <a:buNone/>
            </a:pPr>
            <a:r>
              <a:rPr lang="en-US" altLang="zh-CN" sz="2000" b="1" dirty="0" smtClean="0">
                <a:latin typeface="楷体" panose="02010609060101010101" pitchFamily="49" charset="-122"/>
                <a:ea typeface="楷体" panose="02010609060101010101" pitchFamily="49" charset="-122"/>
              </a:rPr>
              <a:t>		}</a:t>
            </a:r>
          </a:p>
          <a:p>
            <a:pPr lvl="1"/>
            <a:r>
              <a:rPr lang="zh-CN" altLang="zh-CN" sz="2000" b="1" dirty="0" smtClean="0">
                <a:latin typeface="楷体" panose="02010609060101010101" pitchFamily="49" charset="-122"/>
                <a:ea typeface="楷体" panose="02010609060101010101" pitchFamily="49" charset="-122"/>
              </a:rPr>
              <a:t>如果方法不返回任何值，它必须声明为</a:t>
            </a:r>
            <a:r>
              <a:rPr lang="en-US" altLang="zh-CN" sz="2000" b="1" dirty="0" smtClean="0">
                <a:latin typeface="楷体" panose="02010609060101010101" pitchFamily="49" charset="-122"/>
                <a:ea typeface="楷体" panose="02010609060101010101" pitchFamily="49" charset="-122"/>
              </a:rPr>
              <a:t>void</a:t>
            </a:r>
          </a:p>
          <a:p>
            <a:pPr lvl="1"/>
            <a:r>
              <a:rPr lang="zh-CN" altLang="en-US" sz="2000" b="1" dirty="0" smtClean="0">
                <a:latin typeface="楷体" panose="02010609060101010101" pitchFamily="49" charset="-122"/>
                <a:ea typeface="楷体" panose="02010609060101010101" pitchFamily="49" charset="-122"/>
              </a:rPr>
              <a:t>如：</a:t>
            </a:r>
            <a:endParaRPr lang="zh-CN" altLang="zh-CN" sz="2000" b="1" dirty="0" smtClean="0">
              <a:latin typeface="楷体" panose="02010609060101010101" pitchFamily="49" charset="-122"/>
              <a:ea typeface="楷体" panose="02010609060101010101" pitchFamily="49" charset="-122"/>
            </a:endParaRPr>
          </a:p>
        </p:txBody>
      </p:sp>
      <p:pic>
        <p:nvPicPr>
          <p:cNvPr id="14338" name="Picture 2"/>
          <p:cNvPicPr>
            <a:picLocks noChangeAspect="1" noChangeArrowheads="1"/>
          </p:cNvPicPr>
          <p:nvPr/>
        </p:nvPicPr>
        <p:blipFill>
          <a:blip r:embed="rId2" cstate="print"/>
          <a:srcRect l="12293"/>
          <a:stretch>
            <a:fillRect/>
          </a:stretch>
        </p:blipFill>
        <p:spPr bwMode="auto">
          <a:xfrm>
            <a:off x="2843808" y="3429000"/>
            <a:ext cx="3476720" cy="31905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特殊成员方法</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11</a:t>
            </a:fld>
            <a:endParaRPr lang="zh-CN" altLang="en-US" dirty="0"/>
          </a:p>
        </p:txBody>
      </p:sp>
      <p:sp>
        <p:nvSpPr>
          <p:cNvPr id="4" name="内容占位符 3"/>
          <p:cNvSpPr>
            <a:spLocks noGrp="1"/>
          </p:cNvSpPr>
          <p:nvPr>
            <p:ph sz="quarter" idx="12"/>
          </p:nvPr>
        </p:nvSpPr>
        <p:spPr/>
        <p:txBody>
          <a:bodyPr>
            <a:normAutofit/>
          </a:bodyPr>
          <a:lstStyle/>
          <a:p>
            <a:pPr>
              <a:lnSpc>
                <a:spcPct val="90000"/>
              </a:lnSpc>
            </a:pPr>
            <a:r>
              <a:rPr lang="en-US" altLang="zh-CN" b="1" dirty="0" smtClean="0">
                <a:latin typeface="楷体" panose="02010609060101010101" pitchFamily="49" charset="-122"/>
                <a:ea typeface="楷体" panose="02010609060101010101" pitchFamily="49" charset="-122"/>
              </a:rPr>
              <a:t>main</a:t>
            </a:r>
            <a:r>
              <a:rPr lang="zh-CN" altLang="zh-CN" b="1" dirty="0" smtClean="0">
                <a:latin typeface="楷体" panose="02010609060101010101" pitchFamily="49" charset="-122"/>
                <a:ea typeface="楷体" panose="02010609060101010101" pitchFamily="49" charset="-122"/>
              </a:rPr>
              <a:t>方法</a:t>
            </a:r>
            <a:r>
              <a:rPr lang="zh-CN" altLang="en-US" b="1" dirty="0" smtClean="0">
                <a:latin typeface="楷体" panose="02010609060101010101" pitchFamily="49" charset="-122"/>
                <a:ea typeface="楷体" panose="02010609060101010101" pitchFamily="49" charset="-122"/>
              </a:rPr>
              <a:t>：</a:t>
            </a:r>
          </a:p>
          <a:p>
            <a:pPr lvl="1">
              <a:lnSpc>
                <a:spcPct val="90000"/>
              </a:lnSpc>
            </a:pPr>
            <a:r>
              <a:rPr lang="zh-CN" altLang="en-US" b="1" dirty="0" smtClean="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public static void main(String </a:t>
            </a:r>
            <a:r>
              <a:rPr lang="en-US" altLang="zh-CN" b="1" dirty="0" err="1" smtClean="0">
                <a:latin typeface="楷体" panose="02010609060101010101" pitchFamily="49" charset="-122"/>
                <a:ea typeface="楷体" panose="02010609060101010101" pitchFamily="49" charset="-122"/>
              </a:rPr>
              <a:t>args</a:t>
            </a:r>
            <a:r>
              <a:rPr lang="en-US" altLang="zh-CN" b="1" dirty="0" smtClean="0">
                <a:latin typeface="楷体" panose="02010609060101010101" pitchFamily="49" charset="-122"/>
                <a:ea typeface="楷体" panose="02010609060101010101" pitchFamily="49" charset="-122"/>
              </a:rPr>
              <a:t>[])</a:t>
            </a:r>
            <a:endParaRPr lang="zh-CN" altLang="zh-CN" b="1" dirty="0" smtClean="0">
              <a:latin typeface="楷体" panose="02010609060101010101" pitchFamily="49" charset="-122"/>
              <a:ea typeface="楷体" panose="02010609060101010101" pitchFamily="49" charset="-122"/>
            </a:endParaRPr>
          </a:p>
          <a:p>
            <a:pPr lvl="1">
              <a:lnSpc>
                <a:spcPct val="90000"/>
              </a:lnSpc>
            </a:pPr>
            <a:r>
              <a:rPr lang="en-US" altLang="zh-CN" b="1" dirty="0" smtClean="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是</a:t>
            </a:r>
            <a:r>
              <a:rPr lang="zh-CN" altLang="en-US" b="1" dirty="0" smtClean="0">
                <a:latin typeface="楷体" panose="02010609060101010101" pitchFamily="49" charset="-122"/>
                <a:ea typeface="楷体" panose="02010609060101010101" pitchFamily="49" charset="-122"/>
              </a:rPr>
              <a:t>整个</a:t>
            </a:r>
            <a:r>
              <a:rPr lang="en-US" altLang="zh-CN" b="1" dirty="0" smtClean="0">
                <a:latin typeface="楷体" panose="02010609060101010101" pitchFamily="49" charset="-122"/>
                <a:ea typeface="楷体" panose="02010609060101010101" pitchFamily="49" charset="-122"/>
              </a:rPr>
              <a:t>Java</a:t>
            </a:r>
            <a:r>
              <a:rPr lang="zh-CN" altLang="zh-CN" b="1" dirty="0" smtClean="0">
                <a:latin typeface="楷体" panose="02010609060101010101" pitchFamily="49" charset="-122"/>
                <a:ea typeface="楷体" panose="02010609060101010101" pitchFamily="49" charset="-122"/>
              </a:rPr>
              <a:t>应用程序的执行起点</a:t>
            </a:r>
            <a:endParaRPr lang="en-US" altLang="zh-CN" b="1" dirty="0" smtClean="0">
              <a:latin typeface="楷体" panose="02010609060101010101" pitchFamily="49" charset="-122"/>
              <a:ea typeface="楷体" panose="02010609060101010101" pitchFamily="49" charset="-122"/>
            </a:endParaRPr>
          </a:p>
          <a:p>
            <a:pPr lvl="1">
              <a:lnSpc>
                <a:spcPct val="90000"/>
              </a:lnSpc>
            </a:pPr>
            <a:endParaRPr lang="en-US" altLang="zh-CN" b="1" dirty="0" smtClean="0">
              <a:latin typeface="楷体" panose="02010609060101010101" pitchFamily="49" charset="-122"/>
              <a:ea typeface="楷体" panose="02010609060101010101" pitchFamily="49" charset="-122"/>
            </a:endParaRPr>
          </a:p>
          <a:p>
            <a:r>
              <a:rPr lang="zh-CN" altLang="zh-CN" b="1" dirty="0" smtClean="0">
                <a:latin typeface="楷体" panose="02010609060101010101" pitchFamily="49" charset="-122"/>
                <a:ea typeface="楷体" panose="02010609060101010101" pitchFamily="49" charset="-122"/>
              </a:rPr>
              <a:t>构造方法</a:t>
            </a:r>
            <a:r>
              <a:rPr lang="zh-CN" altLang="en-US"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pPr lvl="1"/>
            <a:r>
              <a:rPr lang="en-US" altLang="zh-CN" b="1" dirty="0" smtClean="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方法名必须与类名相同，且不能有</a:t>
            </a:r>
            <a:r>
              <a:rPr lang="zh-CN" altLang="en-US" b="1" dirty="0" smtClean="0">
                <a:latin typeface="楷体" panose="02010609060101010101" pitchFamily="49" charset="-122"/>
                <a:ea typeface="楷体" panose="02010609060101010101" pitchFamily="49" charset="-122"/>
              </a:rPr>
              <a:t>任何</a:t>
            </a:r>
            <a:r>
              <a:rPr lang="zh-CN" altLang="zh-CN" b="1" dirty="0" smtClean="0">
                <a:latin typeface="楷体" panose="02010609060101010101" pitchFamily="49" charset="-122"/>
                <a:ea typeface="楷体" panose="02010609060101010101" pitchFamily="49" charset="-122"/>
              </a:rPr>
              <a:t>返回值</a:t>
            </a:r>
            <a:r>
              <a:rPr lang="zh-CN" altLang="en-US"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pPr lvl="1"/>
            <a:r>
              <a:rPr lang="en-US" altLang="zh-CN" b="1" dirty="0" smtClean="0">
                <a:latin typeface="楷体" panose="02010609060101010101" pitchFamily="49" charset="-122"/>
                <a:ea typeface="楷体" panose="02010609060101010101" pitchFamily="49" charset="-122"/>
              </a:rPr>
              <a:t> </a:t>
            </a:r>
            <a:r>
              <a:rPr lang="zh-CN" altLang="en-US" b="1" dirty="0" smtClean="0">
                <a:latin typeface="楷体" panose="02010609060101010101" pitchFamily="49" charset="-122"/>
                <a:ea typeface="楷体" panose="02010609060101010101" pitchFamily="49" charset="-122"/>
              </a:rPr>
              <a:t>可以有多个重载的构造方法</a:t>
            </a:r>
            <a:endParaRPr lang="en-US" altLang="zh-CN" b="1" dirty="0" smtClean="0">
              <a:latin typeface="楷体" panose="02010609060101010101" pitchFamily="49" charset="-122"/>
              <a:ea typeface="楷体" panose="02010609060101010101" pitchFamily="49" charset="-122"/>
            </a:endParaRPr>
          </a:p>
          <a:p>
            <a:pPr lvl="1"/>
            <a:r>
              <a:rPr lang="en-US" altLang="zh-CN" b="1" dirty="0" smtClean="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如类</a:t>
            </a:r>
            <a:r>
              <a:rPr lang="en-US" altLang="zh-CN" b="1" dirty="0" smtClean="0">
                <a:latin typeface="楷体" panose="02010609060101010101" pitchFamily="49" charset="-122"/>
                <a:ea typeface="楷体" panose="02010609060101010101" pitchFamily="49" charset="-122"/>
              </a:rPr>
              <a:t>Student</a:t>
            </a:r>
            <a:r>
              <a:rPr lang="zh-CN" altLang="zh-CN" b="1" dirty="0" smtClean="0">
                <a:latin typeface="楷体" panose="02010609060101010101" pitchFamily="49" charset="-122"/>
                <a:ea typeface="楷体" panose="02010609060101010101" pitchFamily="49" charset="-122"/>
              </a:rPr>
              <a:t>的构造方法可定义为：</a:t>
            </a:r>
          </a:p>
          <a:p>
            <a:pPr lvl="2">
              <a:buNone/>
            </a:pPr>
            <a:r>
              <a:rPr lang="en-US" altLang="zh-CN" sz="2200" b="1" dirty="0" smtClean="0">
                <a:latin typeface="楷体" panose="02010609060101010101" pitchFamily="49" charset="-122"/>
                <a:ea typeface="楷体" panose="02010609060101010101" pitchFamily="49" charset="-122"/>
              </a:rPr>
              <a:t>Student (</a:t>
            </a:r>
            <a:r>
              <a:rPr lang="en-US" altLang="zh-CN" sz="2200" b="1" dirty="0" err="1" smtClean="0">
                <a:latin typeface="楷体" panose="02010609060101010101" pitchFamily="49" charset="-122"/>
                <a:ea typeface="楷体" panose="02010609060101010101" pitchFamily="49" charset="-122"/>
              </a:rPr>
              <a:t>int</a:t>
            </a:r>
            <a:r>
              <a:rPr lang="en-US" altLang="zh-CN" sz="2200" b="1" dirty="0" smtClean="0">
                <a:latin typeface="楷体" panose="02010609060101010101" pitchFamily="49" charset="-122"/>
                <a:ea typeface="楷体" panose="02010609060101010101" pitchFamily="49" charset="-122"/>
              </a:rPr>
              <a:t> </a:t>
            </a:r>
            <a:r>
              <a:rPr lang="en-US" altLang="zh-CN" sz="2200" b="1" dirty="0" err="1" smtClean="0">
                <a:latin typeface="楷体" panose="02010609060101010101" pitchFamily="49" charset="-122"/>
                <a:ea typeface="楷体" panose="02010609060101010101" pitchFamily="49" charset="-122"/>
              </a:rPr>
              <a:t>i_no</a:t>
            </a:r>
            <a:r>
              <a:rPr lang="en-US" altLang="zh-CN" sz="2200" b="1" dirty="0" smtClean="0">
                <a:latin typeface="楷体" panose="02010609060101010101" pitchFamily="49" charset="-122"/>
                <a:ea typeface="楷体" panose="02010609060101010101" pitchFamily="49" charset="-122"/>
              </a:rPr>
              <a:t>, String </a:t>
            </a:r>
            <a:r>
              <a:rPr lang="en-US" altLang="zh-CN" sz="2200" b="1" dirty="0" err="1" smtClean="0">
                <a:latin typeface="楷体" panose="02010609060101010101" pitchFamily="49" charset="-122"/>
                <a:ea typeface="楷体" panose="02010609060101010101" pitchFamily="49" charset="-122"/>
              </a:rPr>
              <a:t>i_name</a:t>
            </a:r>
            <a:r>
              <a:rPr lang="en-US" altLang="zh-CN" sz="2200" b="1" dirty="0" smtClean="0">
                <a:latin typeface="楷体" panose="02010609060101010101" pitchFamily="49" charset="-122"/>
                <a:ea typeface="楷体" panose="02010609060101010101" pitchFamily="49" charset="-122"/>
              </a:rPr>
              <a:t>)  {…}</a:t>
            </a:r>
          </a:p>
          <a:p>
            <a:pPr lvl="2">
              <a:buNone/>
            </a:pPr>
            <a:r>
              <a:rPr lang="zh-CN" altLang="zh-CN" sz="2200" b="1" dirty="0" smtClean="0">
                <a:latin typeface="楷体" panose="02010609060101010101" pitchFamily="49" charset="-122"/>
                <a:ea typeface="楷体" panose="02010609060101010101" pitchFamily="49" charset="-122"/>
              </a:rPr>
              <a:t>或</a:t>
            </a:r>
          </a:p>
          <a:p>
            <a:pPr lvl="1">
              <a:buNone/>
            </a:pPr>
            <a:r>
              <a:rPr lang="en-US" altLang="zh-CN" b="1" dirty="0" smtClean="0">
                <a:latin typeface="楷体" panose="02010609060101010101" pitchFamily="49" charset="-122"/>
                <a:ea typeface="楷体" panose="02010609060101010101" pitchFamily="49" charset="-122"/>
              </a:rPr>
              <a:t>          Student</a:t>
            </a:r>
            <a:r>
              <a:rPr lang="zh-CN" altLang="zh-CN" b="1" dirty="0" smtClean="0">
                <a:latin typeface="楷体" panose="02010609060101010101" pitchFamily="49" charset="-122"/>
                <a:ea typeface="楷体" panose="02010609060101010101" pitchFamily="49" charset="-122"/>
              </a:rPr>
              <a:t>（</a:t>
            </a:r>
            <a:r>
              <a:rPr lang="en-US" altLang="zh-CN" b="1" dirty="0" smtClean="0">
                <a:latin typeface="楷体" panose="02010609060101010101" pitchFamily="49" charset="-122"/>
                <a:ea typeface="楷体" panose="02010609060101010101" pitchFamily="49" charset="-122"/>
              </a:rPr>
              <a:t>String s</a:t>
            </a:r>
            <a:r>
              <a:rPr lang="zh-CN" altLang="zh-CN" b="1" dirty="0" smtClean="0">
                <a:latin typeface="楷体" panose="02010609060101010101" pitchFamily="49" charset="-122"/>
                <a:ea typeface="楷体" panose="02010609060101010101" pitchFamily="49" charset="-122"/>
              </a:rPr>
              <a:t>）</a:t>
            </a:r>
            <a:r>
              <a:rPr lang="en-US" altLang="zh-CN" b="1" dirty="0" smtClean="0">
                <a:latin typeface="楷体" panose="02010609060101010101" pitchFamily="49" charset="-122"/>
                <a:ea typeface="楷体" panose="02010609060101010101" pitchFamily="49" charset="-122"/>
              </a:rPr>
              <a:t> {…}</a:t>
            </a:r>
            <a:endParaRPr lang="zh-CN" altLang="zh-CN" b="1" dirty="0" smtClean="0">
              <a:latin typeface="楷体" panose="02010609060101010101" pitchFamily="49" charset="-122"/>
              <a:ea typeface="楷体" panose="02010609060101010101" pitchFamily="49" charset="-122"/>
            </a:endParaRPr>
          </a:p>
          <a:p>
            <a:pPr lvl="2"/>
            <a:endParaRPr lang="en-US" altLang="zh-CN" b="1" dirty="0" smtClean="0">
              <a:latin typeface="楷体" panose="02010609060101010101" pitchFamily="49" charset="-122"/>
              <a:ea typeface="楷体" panose="02010609060101010101" pitchFamily="49" charset="-122"/>
            </a:endParaRPr>
          </a:p>
          <a:p>
            <a:endParaRPr lang="en-US" altLang="zh-CN" b="1" dirty="0" smtClean="0">
              <a:latin typeface="楷体" panose="02010609060101010101" pitchFamily="49" charset="-122"/>
              <a:ea typeface="楷体" panose="02010609060101010101" pitchFamily="49" charset="-122"/>
            </a:endParaRPr>
          </a:p>
          <a:p>
            <a:endParaRPr lang="zh-CN" altLang="en-US"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方法重载</a:t>
            </a:r>
            <a:r>
              <a:rPr lang="en-US" altLang="zh-CN" dirty="0" smtClean="0"/>
              <a:t>(1)</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12</a:t>
            </a:fld>
            <a:endParaRPr lang="zh-CN" altLang="en-US" dirty="0"/>
          </a:p>
        </p:txBody>
      </p:sp>
      <p:sp>
        <p:nvSpPr>
          <p:cNvPr id="4" name="内容占位符 3"/>
          <p:cNvSpPr>
            <a:spLocks noGrp="1"/>
          </p:cNvSpPr>
          <p:nvPr>
            <p:ph sz="quarter" idx="12"/>
          </p:nvPr>
        </p:nvSpPr>
        <p:spPr>
          <a:xfrm>
            <a:off x="468313" y="1186657"/>
            <a:ext cx="8207376" cy="3898528"/>
          </a:xfrm>
        </p:spPr>
        <p:txBody>
          <a:bodyPr>
            <a:normAutofit/>
          </a:bodyPr>
          <a:lstStyle/>
          <a:p>
            <a:r>
              <a:rPr lang="zh-CN" altLang="en-US" sz="2400" b="1" dirty="0" smtClean="0">
                <a:latin typeface="楷体" panose="02010609060101010101" pitchFamily="49" charset="-122"/>
                <a:ea typeface="楷体" panose="02010609060101010101" pitchFamily="49" charset="-122"/>
              </a:rPr>
              <a:t>方法重载是指：多个方法拥有相同的方法名</a:t>
            </a:r>
            <a:r>
              <a:rPr lang="zh-CN"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但</a:t>
            </a:r>
            <a:r>
              <a:rPr lang="zh-CN" altLang="zh-CN" sz="2400" b="1" dirty="0" smtClean="0">
                <a:latin typeface="楷体" panose="02010609060101010101" pitchFamily="49" charset="-122"/>
                <a:ea typeface="楷体" panose="02010609060101010101" pitchFamily="49" charset="-122"/>
              </a:rPr>
              <a:t>方法的参数列表不同，即参数的数量、类型不完全相同。</a:t>
            </a:r>
            <a:endParaRPr lang="en-US" altLang="zh-CN" sz="2400" b="1" dirty="0" smtClean="0">
              <a:latin typeface="楷体" panose="02010609060101010101" pitchFamily="49" charset="-122"/>
              <a:ea typeface="楷体" panose="02010609060101010101" pitchFamily="49" charset="-122"/>
            </a:endParaRPr>
          </a:p>
          <a:p>
            <a:endParaRPr lang="en-US" altLang="zh-CN" sz="2400" b="1" dirty="0" smtClean="0">
              <a:latin typeface="楷体" panose="02010609060101010101" pitchFamily="49" charset="-122"/>
              <a:ea typeface="楷体" panose="02010609060101010101" pitchFamily="49" charset="-122"/>
            </a:endParaRPr>
          </a:p>
          <a:p>
            <a:r>
              <a:rPr lang="zh-CN" altLang="en-US" sz="2400" b="1" dirty="0" smtClean="0">
                <a:solidFill>
                  <a:srgbClr val="C00000"/>
                </a:solidFill>
                <a:latin typeface="楷体" panose="02010609060101010101" pitchFamily="49" charset="-122"/>
                <a:ea typeface="楷体" panose="02010609060101010101" pitchFamily="49" charset="-122"/>
              </a:rPr>
              <a:t>注意</a:t>
            </a:r>
            <a:r>
              <a:rPr lang="zh-CN" altLang="en-US" sz="2400" b="1" dirty="0" smtClean="0">
                <a:latin typeface="楷体" panose="02010609060101010101" pitchFamily="49" charset="-122"/>
                <a:ea typeface="楷体" panose="02010609060101010101" pitchFamily="49" charset="-122"/>
              </a:rPr>
              <a:t>：返回类型不能用来区分重载的方法。</a:t>
            </a:r>
            <a:endParaRPr lang="en-US" altLang="zh-CN" sz="2400" b="1" dirty="0" smtClean="0">
              <a:latin typeface="楷体" panose="02010609060101010101" pitchFamily="49" charset="-122"/>
              <a:ea typeface="楷体" panose="02010609060101010101" pitchFamily="49" charset="-122"/>
            </a:endParaRPr>
          </a:p>
          <a:p>
            <a:pPr lvl="1"/>
            <a:endParaRPr lang="en-US" altLang="zh-CN" sz="2400" b="1" dirty="0" smtClean="0">
              <a:latin typeface="楷体" panose="02010609060101010101" pitchFamily="49" charset="-122"/>
              <a:ea typeface="楷体" panose="02010609060101010101" pitchFamily="49" charset="-122"/>
            </a:endParaRPr>
          </a:p>
          <a:p>
            <a:r>
              <a:rPr lang="zh-CN" altLang="zh-CN" sz="2400" b="1" dirty="0" smtClean="0">
                <a:latin typeface="楷体" panose="02010609060101010101" pitchFamily="49" charset="-122"/>
                <a:ea typeface="楷体" panose="02010609060101010101" pitchFamily="49" charset="-122"/>
              </a:rPr>
              <a:t>方法调用时，编译器根据实参列表的个数和类型自动调用匹配的方法</a:t>
            </a:r>
            <a:r>
              <a:rPr lang="zh-CN" altLang="en-US" sz="2400" b="1" dirty="0" smtClean="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方法重载</a:t>
            </a:r>
            <a:r>
              <a:rPr lang="en-US" altLang="zh-CN" dirty="0" smtClean="0"/>
              <a:t>(2)</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13</a:t>
            </a:fld>
            <a:endParaRPr lang="zh-CN" altLang="en-US" dirty="0"/>
          </a:p>
        </p:txBody>
      </p:sp>
      <p:pic>
        <p:nvPicPr>
          <p:cNvPr id="15362" name="Picture 2"/>
          <p:cNvPicPr>
            <a:picLocks noChangeAspect="1" noChangeArrowheads="1"/>
          </p:cNvPicPr>
          <p:nvPr/>
        </p:nvPicPr>
        <p:blipFill>
          <a:blip r:embed="rId2" cstate="print"/>
          <a:srcRect/>
          <a:stretch>
            <a:fillRect/>
          </a:stretch>
        </p:blipFill>
        <p:spPr bwMode="auto">
          <a:xfrm>
            <a:off x="899592" y="1340768"/>
            <a:ext cx="7672112" cy="4248472"/>
          </a:xfrm>
          <a:prstGeom prst="rect">
            <a:avLst/>
          </a:prstGeom>
          <a:ln w="3175"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对象</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14</a:t>
            </a:fld>
            <a:endParaRPr lang="zh-CN" altLang="en-US" dirty="0"/>
          </a:p>
        </p:txBody>
      </p:sp>
      <p:sp>
        <p:nvSpPr>
          <p:cNvPr id="4" name="内容占位符 3"/>
          <p:cNvSpPr>
            <a:spLocks noGrp="1"/>
          </p:cNvSpPr>
          <p:nvPr>
            <p:ph sz="quarter" idx="12"/>
          </p:nvPr>
        </p:nvSpPr>
        <p:spPr/>
        <p:txBody>
          <a:bodyPr/>
          <a:lstStyle/>
          <a:p>
            <a:r>
              <a:rPr lang="zh-CN" altLang="zh-CN" b="1" dirty="0" smtClean="0">
                <a:latin typeface="仿宋" panose="02010609060101010101" pitchFamily="49" charset="-122"/>
                <a:ea typeface="仿宋" panose="02010609060101010101" pitchFamily="49" charset="-122"/>
              </a:rPr>
              <a:t>实例化对象</a:t>
            </a:r>
            <a:endParaRPr lang="en-US" altLang="zh-CN" b="1" dirty="0" smtClean="0">
              <a:latin typeface="仿宋" panose="02010609060101010101" pitchFamily="49" charset="-122"/>
              <a:ea typeface="仿宋" panose="02010609060101010101" pitchFamily="49" charset="-122"/>
            </a:endParaRPr>
          </a:p>
          <a:p>
            <a:pPr lvl="1"/>
            <a:r>
              <a:rPr lang="zh-CN" altLang="zh-CN" sz="2000" b="1" dirty="0" smtClean="0">
                <a:latin typeface="仿宋" panose="02010609060101010101" pitchFamily="49" charset="-122"/>
                <a:ea typeface="仿宋" panose="02010609060101010101" pitchFamily="49" charset="-122"/>
              </a:rPr>
              <a:t>类作为一种抽象的复合数据类型，必须先要实例化（即生成对象），然后才能使用。</a:t>
            </a:r>
            <a:endParaRPr lang="en-US" altLang="zh-CN" sz="2000" b="1" dirty="0" smtClean="0">
              <a:latin typeface="仿宋" panose="02010609060101010101" pitchFamily="49" charset="-122"/>
              <a:ea typeface="仿宋" panose="02010609060101010101" pitchFamily="49" charset="-122"/>
            </a:endParaRPr>
          </a:p>
          <a:p>
            <a:r>
              <a:rPr lang="zh-CN" altLang="en-US" sz="2400" b="1" dirty="0" smtClean="0">
                <a:latin typeface="仿宋" panose="02010609060101010101" pitchFamily="49" charset="-122"/>
                <a:ea typeface="仿宋" panose="02010609060101010101" pitchFamily="49" charset="-122"/>
              </a:rPr>
              <a:t>实例化对象</a:t>
            </a:r>
            <a:r>
              <a:rPr lang="zh-CN" altLang="zh-CN" sz="2400" b="1" dirty="0" smtClean="0">
                <a:latin typeface="仿宋" panose="02010609060101010101" pitchFamily="49" charset="-122"/>
                <a:ea typeface="仿宋" panose="02010609060101010101" pitchFamily="49" charset="-122"/>
              </a:rPr>
              <a:t>格式为</a:t>
            </a:r>
          </a:p>
          <a:p>
            <a:pPr lvl="1">
              <a:buNone/>
            </a:pPr>
            <a:r>
              <a:rPr lang="en-US" altLang="zh-CN" sz="2000" b="1" dirty="0" smtClean="0">
                <a:latin typeface="仿宋" panose="02010609060101010101" pitchFamily="49" charset="-122"/>
                <a:ea typeface="仿宋" panose="02010609060101010101" pitchFamily="49" charset="-122"/>
              </a:rPr>
              <a:t>             </a:t>
            </a:r>
            <a:r>
              <a:rPr lang="zh-CN" altLang="zh-CN" sz="2000" b="1" dirty="0" smtClean="0">
                <a:solidFill>
                  <a:srgbClr val="C00000"/>
                </a:solidFill>
                <a:latin typeface="仿宋" panose="02010609060101010101" pitchFamily="49" charset="-122"/>
                <a:ea typeface="仿宋" panose="02010609060101010101" pitchFamily="49" charset="-122"/>
              </a:rPr>
              <a:t>类名 对象名</a:t>
            </a:r>
            <a:r>
              <a:rPr lang="en-US" altLang="zh-CN" sz="2000" b="1" dirty="0" smtClean="0">
                <a:solidFill>
                  <a:srgbClr val="C00000"/>
                </a:solidFill>
                <a:latin typeface="仿宋" panose="02010609060101010101" pitchFamily="49" charset="-122"/>
                <a:ea typeface="仿宋" panose="02010609060101010101" pitchFamily="49" charset="-122"/>
              </a:rPr>
              <a:t>= new </a:t>
            </a:r>
            <a:r>
              <a:rPr lang="zh-CN" altLang="zh-CN" sz="2000" b="1" dirty="0" smtClean="0">
                <a:solidFill>
                  <a:srgbClr val="C00000"/>
                </a:solidFill>
                <a:latin typeface="仿宋" panose="02010609060101010101" pitchFamily="49" charset="-122"/>
                <a:ea typeface="仿宋" panose="02010609060101010101" pitchFamily="49" charset="-122"/>
              </a:rPr>
              <a:t>类名（</a:t>
            </a:r>
            <a:r>
              <a:rPr lang="en-US" altLang="zh-CN" sz="2000" b="1" dirty="0" smtClean="0">
                <a:solidFill>
                  <a:srgbClr val="C00000"/>
                </a:solidFill>
                <a:latin typeface="仿宋" panose="02010609060101010101" pitchFamily="49" charset="-122"/>
                <a:ea typeface="仿宋" panose="02010609060101010101" pitchFamily="49" charset="-122"/>
              </a:rPr>
              <a:t>[</a:t>
            </a:r>
            <a:r>
              <a:rPr lang="zh-CN" altLang="zh-CN" sz="2000" b="1" dirty="0" smtClean="0">
                <a:solidFill>
                  <a:srgbClr val="C00000"/>
                </a:solidFill>
                <a:latin typeface="仿宋" panose="02010609060101010101" pitchFamily="49" charset="-122"/>
                <a:ea typeface="仿宋" panose="02010609060101010101" pitchFamily="49" charset="-122"/>
              </a:rPr>
              <a:t>参数列表</a:t>
            </a:r>
            <a:r>
              <a:rPr lang="en-US" altLang="zh-CN" sz="2000" b="1" dirty="0" smtClean="0">
                <a:solidFill>
                  <a:srgbClr val="C00000"/>
                </a:solidFill>
                <a:latin typeface="仿宋" panose="02010609060101010101" pitchFamily="49" charset="-122"/>
                <a:ea typeface="仿宋" panose="02010609060101010101" pitchFamily="49" charset="-122"/>
              </a:rPr>
              <a:t>]</a:t>
            </a:r>
            <a:r>
              <a:rPr lang="zh-CN" altLang="zh-CN" sz="2000" b="1" dirty="0" smtClean="0">
                <a:solidFill>
                  <a:srgbClr val="C00000"/>
                </a:solidFill>
                <a:latin typeface="仿宋" panose="02010609060101010101" pitchFamily="49" charset="-122"/>
                <a:ea typeface="仿宋" panose="02010609060101010101" pitchFamily="49" charset="-122"/>
              </a:rPr>
              <a:t>）</a:t>
            </a:r>
            <a:endParaRPr lang="en-US" altLang="zh-CN" sz="2000" b="1" dirty="0" smtClean="0">
              <a:solidFill>
                <a:srgbClr val="C00000"/>
              </a:solidFill>
              <a:latin typeface="仿宋" panose="02010609060101010101" pitchFamily="49" charset="-122"/>
              <a:ea typeface="仿宋" panose="02010609060101010101" pitchFamily="49" charset="-122"/>
            </a:endParaRPr>
          </a:p>
          <a:p>
            <a:pPr lvl="1"/>
            <a:r>
              <a:rPr lang="zh-CN" altLang="zh-CN" sz="2000" b="1" dirty="0" smtClean="0">
                <a:latin typeface="仿宋" panose="02010609060101010101" pitchFamily="49" charset="-122"/>
                <a:ea typeface="仿宋" panose="02010609060101010101" pitchFamily="49" charset="-122"/>
              </a:rPr>
              <a:t>关键字</a:t>
            </a:r>
            <a:r>
              <a:rPr lang="en-US" altLang="zh-CN" sz="2000" b="1" dirty="0" smtClean="0">
                <a:latin typeface="仿宋" panose="02010609060101010101" pitchFamily="49" charset="-122"/>
                <a:ea typeface="仿宋" panose="02010609060101010101" pitchFamily="49" charset="-122"/>
              </a:rPr>
              <a:t>new</a:t>
            </a:r>
            <a:r>
              <a:rPr lang="zh-CN" altLang="zh-CN" sz="2000" b="1" dirty="0" smtClean="0">
                <a:latin typeface="仿宋" panose="02010609060101010101" pitchFamily="49" charset="-122"/>
                <a:ea typeface="仿宋" panose="02010609060101010101" pitchFamily="49" charset="-122"/>
              </a:rPr>
              <a:t>为每个生成的对象分配一片内存区域，并返回该对象的一个引用</a:t>
            </a:r>
            <a:r>
              <a:rPr lang="zh-CN" altLang="en-US"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pPr lvl="1"/>
            <a:r>
              <a:rPr lang="zh-CN" altLang="en-US" sz="2000" b="1" dirty="0">
                <a:solidFill>
                  <a:srgbClr val="FF0000"/>
                </a:solidFill>
                <a:latin typeface="仿宋" panose="02010609060101010101" pitchFamily="49" charset="-122"/>
                <a:ea typeface="仿宋" panose="02010609060101010101" pitchFamily="49" charset="-122"/>
              </a:rPr>
              <a:t>声明并不为对象分配内存空间，而只是分配一个引用空间；</a:t>
            </a:r>
            <a:endParaRPr lang="en-US" altLang="zh-CN" sz="2000" b="1" dirty="0" smtClean="0">
              <a:latin typeface="仿宋" panose="02010609060101010101" pitchFamily="49" charset="-122"/>
              <a:ea typeface="仿宋" panose="02010609060101010101" pitchFamily="49" charset="-122"/>
            </a:endParaRPr>
          </a:p>
          <a:p>
            <a:pPr lvl="1"/>
            <a:endParaRPr lang="zh-CN" altLang="zh-CN" sz="2000" b="1" dirty="0" smtClean="0">
              <a:latin typeface="仿宋" panose="02010609060101010101" pitchFamily="49" charset="-122"/>
              <a:ea typeface="仿宋" panose="02010609060101010101" pitchFamily="49" charset="-122"/>
            </a:endParaRPr>
          </a:p>
          <a:p>
            <a:r>
              <a:rPr lang="zh-CN" altLang="en-US" sz="2400" b="1" dirty="0" smtClean="0">
                <a:latin typeface="仿宋" panose="02010609060101010101" pitchFamily="49" charset="-122"/>
                <a:ea typeface="仿宋" panose="02010609060101010101" pitchFamily="49" charset="-122"/>
              </a:rPr>
              <a:t>如</a:t>
            </a:r>
            <a:r>
              <a:rPr lang="zh-CN" altLang="zh-CN" sz="2400" b="1" dirty="0" smtClean="0">
                <a:latin typeface="仿宋" panose="02010609060101010101" pitchFamily="49" charset="-122"/>
                <a:ea typeface="仿宋" panose="02010609060101010101" pitchFamily="49" charset="-122"/>
              </a:rPr>
              <a:t>实例化类</a:t>
            </a:r>
            <a:r>
              <a:rPr lang="en-US" altLang="zh-CN" sz="2400" b="1" dirty="0" smtClean="0">
                <a:latin typeface="仿宋" panose="02010609060101010101" pitchFamily="49" charset="-122"/>
                <a:ea typeface="仿宋" panose="02010609060101010101" pitchFamily="49" charset="-122"/>
              </a:rPr>
              <a:t>Point</a:t>
            </a:r>
            <a:r>
              <a:rPr lang="zh-CN" altLang="zh-CN" sz="2400" b="1" dirty="0" smtClean="0">
                <a:latin typeface="仿宋" panose="02010609060101010101" pitchFamily="49" charset="-122"/>
                <a:ea typeface="仿宋" panose="02010609060101010101" pitchFamily="49" charset="-122"/>
              </a:rPr>
              <a:t>的对象</a:t>
            </a:r>
            <a:r>
              <a:rPr lang="en-US" altLang="zh-CN" sz="2400" b="1" dirty="0" smtClean="0">
                <a:latin typeface="仿宋" panose="02010609060101010101" pitchFamily="49" charset="-122"/>
                <a:ea typeface="仿宋" panose="02010609060101010101" pitchFamily="49" charset="-122"/>
              </a:rPr>
              <a:t>p1</a:t>
            </a:r>
          </a:p>
          <a:p>
            <a:pPr lvl="1"/>
            <a:r>
              <a:rPr lang="en-US" altLang="zh-CN" sz="2000" b="1" dirty="0" smtClean="0">
                <a:latin typeface="仿宋" panose="02010609060101010101" pitchFamily="49" charset="-122"/>
                <a:ea typeface="仿宋" panose="02010609060101010101" pitchFamily="49" charset="-122"/>
              </a:rPr>
              <a:t>Point  p1=new Point (); </a:t>
            </a:r>
            <a:endParaRPr lang="zh-CN" altLang="zh-CN" sz="2000" b="1" dirty="0" smtClean="0">
              <a:latin typeface="仿宋" panose="02010609060101010101" pitchFamily="49" charset="-122"/>
              <a:ea typeface="仿宋" panose="02010609060101010101" pitchFamily="49" charset="-122"/>
            </a:endParaRPr>
          </a:p>
          <a:p>
            <a:endParaRPr lang="en-US" altLang="zh-CN" sz="2400" b="1" dirty="0" smtClean="0">
              <a:latin typeface="仿宋" panose="02010609060101010101" pitchFamily="49" charset="-122"/>
              <a:ea typeface="仿宋" panose="02010609060101010101" pitchFamily="49" charset="-122"/>
            </a:endParaRPr>
          </a:p>
          <a:p>
            <a:endParaRPr lang="en-US" altLang="zh-CN" b="1" dirty="0" smtClean="0">
              <a:latin typeface="仿宋" panose="02010609060101010101" pitchFamily="49" charset="-122"/>
              <a:ea typeface="仿宋" panose="02010609060101010101" pitchFamily="49" charset="-122"/>
            </a:endParaRPr>
          </a:p>
          <a:p>
            <a:endParaRPr lang="zh-CN" altLang="en-US"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初始化对象</a:t>
            </a:r>
            <a:r>
              <a:rPr lang="en-US" altLang="zh-CN" dirty="0" smtClean="0"/>
              <a:t>(1)</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15</a:t>
            </a:fld>
            <a:endParaRPr lang="zh-CN" altLang="en-US" dirty="0"/>
          </a:p>
        </p:txBody>
      </p:sp>
      <p:sp>
        <p:nvSpPr>
          <p:cNvPr id="4" name="内容占位符 3"/>
          <p:cNvSpPr>
            <a:spLocks noGrp="1"/>
          </p:cNvSpPr>
          <p:nvPr>
            <p:ph sz="quarter" idx="12"/>
          </p:nvPr>
        </p:nvSpPr>
        <p:spPr>
          <a:xfrm>
            <a:off x="461449" y="1326168"/>
            <a:ext cx="8496176" cy="5400675"/>
          </a:xfrm>
        </p:spPr>
        <p:txBody>
          <a:bodyPr>
            <a:normAutofit/>
          </a:bodyPr>
          <a:lstStyle/>
          <a:p>
            <a:r>
              <a:rPr lang="zh-CN" altLang="zh-CN" b="1" dirty="0" smtClean="0">
                <a:latin typeface="仿宋" panose="02010609060101010101" pitchFamily="49" charset="-122"/>
                <a:ea typeface="仿宋" panose="02010609060101010101" pitchFamily="49" charset="-122"/>
              </a:rPr>
              <a:t>为所创建对象的成员变量赋初值</a:t>
            </a:r>
            <a:r>
              <a:rPr lang="zh-CN" altLang="en-US" b="1" dirty="0" smtClean="0">
                <a:latin typeface="仿宋" panose="02010609060101010101" pitchFamily="49" charset="-122"/>
                <a:ea typeface="仿宋" panose="02010609060101010101" pitchFamily="49" charset="-122"/>
              </a:rPr>
              <a:t>。</a:t>
            </a:r>
            <a:endParaRPr lang="en-US" altLang="zh-CN" b="1" dirty="0" smtClean="0">
              <a:latin typeface="仿宋" panose="02010609060101010101" pitchFamily="49" charset="-122"/>
              <a:ea typeface="仿宋" panose="02010609060101010101" pitchFamily="49" charset="-122"/>
            </a:endParaRPr>
          </a:p>
          <a:p>
            <a:pPr lvl="1"/>
            <a:r>
              <a:rPr lang="zh-CN" altLang="en-US" b="1" dirty="0" smtClean="0">
                <a:latin typeface="仿宋" panose="02010609060101010101" pitchFamily="49" charset="-122"/>
                <a:ea typeface="仿宋" panose="02010609060101010101" pitchFamily="49" charset="-122"/>
              </a:rPr>
              <a:t>可直接</a:t>
            </a:r>
            <a:r>
              <a:rPr lang="zh-CN" altLang="zh-CN" b="1" dirty="0" smtClean="0">
                <a:latin typeface="仿宋" panose="02010609060101010101" pitchFamily="49" charset="-122"/>
                <a:ea typeface="仿宋" panose="02010609060101010101" pitchFamily="49" charset="-122"/>
              </a:rPr>
              <a:t>在定义成员变量的同时对其赋值</a:t>
            </a:r>
            <a:r>
              <a:rPr lang="zh-CN" altLang="en-US" b="1" dirty="0" smtClean="0">
                <a:latin typeface="仿宋" panose="02010609060101010101" pitchFamily="49" charset="-122"/>
                <a:ea typeface="仿宋" panose="02010609060101010101" pitchFamily="49" charset="-122"/>
              </a:rPr>
              <a:t>。</a:t>
            </a:r>
            <a:endParaRPr lang="zh-CN" altLang="zh-CN" b="1" dirty="0" smtClean="0">
              <a:latin typeface="仿宋" panose="02010609060101010101" pitchFamily="49" charset="-122"/>
              <a:ea typeface="仿宋" panose="02010609060101010101" pitchFamily="49" charset="-122"/>
            </a:endParaRPr>
          </a:p>
          <a:p>
            <a:pPr lvl="1" fontAlgn="base"/>
            <a:r>
              <a:rPr lang="zh-CN" altLang="en-US" b="1" dirty="0" smtClean="0">
                <a:latin typeface="仿宋" panose="02010609060101010101" pitchFamily="49" charset="-122"/>
                <a:ea typeface="仿宋" panose="02010609060101010101" pitchFamily="49" charset="-122"/>
              </a:rPr>
              <a:t>也可通过构造方法初始化对象。</a:t>
            </a:r>
            <a:endParaRPr lang="zh-CN" altLang="zh-CN" b="1" dirty="0" smtClean="0">
              <a:latin typeface="仿宋" panose="02010609060101010101" pitchFamily="49" charset="-122"/>
              <a:ea typeface="仿宋" panose="02010609060101010101" pitchFamily="49" charset="-122"/>
            </a:endParaRPr>
          </a:p>
          <a:p>
            <a:endParaRPr lang="en-US" altLang="zh-CN" b="1" dirty="0" smtClean="0">
              <a:latin typeface="仿宋" panose="02010609060101010101" pitchFamily="49" charset="-122"/>
              <a:ea typeface="仿宋" panose="02010609060101010101" pitchFamily="49" charset="-122"/>
            </a:endParaRPr>
          </a:p>
          <a:p>
            <a:r>
              <a:rPr lang="zh-CN" altLang="en-US" b="1" dirty="0" smtClean="0">
                <a:latin typeface="仿宋" panose="02010609060101010101" pitchFamily="49" charset="-122"/>
                <a:ea typeface="仿宋" panose="02010609060101010101" pitchFamily="49" charset="-122"/>
              </a:rPr>
              <a:t>通过构造方法初始化对象步骤：</a:t>
            </a:r>
            <a:endParaRPr lang="en-US" altLang="zh-CN" b="1" dirty="0" smtClean="0">
              <a:latin typeface="仿宋" panose="02010609060101010101" pitchFamily="49" charset="-122"/>
              <a:ea typeface="仿宋" panose="02010609060101010101" pitchFamily="49" charset="-122"/>
            </a:endParaRPr>
          </a:p>
          <a:p>
            <a:pPr lvl="1"/>
            <a:r>
              <a:rPr lang="zh-CN" altLang="zh-CN"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rPr>
              <a:t>1</a:t>
            </a:r>
            <a:r>
              <a:rPr lang="zh-CN" altLang="zh-CN" b="1" dirty="0" smtClean="0">
                <a:latin typeface="仿宋" panose="02010609060101010101" pitchFamily="49" charset="-122"/>
                <a:ea typeface="仿宋" panose="02010609060101010101" pitchFamily="49" charset="-122"/>
              </a:rPr>
              <a:t>）定义一个或多个构造方法，并在方法体中对成员变量赋初值。</a:t>
            </a:r>
          </a:p>
          <a:p>
            <a:pPr lvl="1"/>
            <a:r>
              <a:rPr lang="en-US" altLang="zh-CN" b="1" dirty="0" smtClean="0">
                <a:latin typeface="仿宋" panose="02010609060101010101" pitchFamily="49" charset="-122"/>
                <a:ea typeface="仿宋" panose="02010609060101010101" pitchFamily="49" charset="-122"/>
              </a:rPr>
              <a:t> </a:t>
            </a:r>
            <a:r>
              <a:rPr lang="zh-CN" altLang="zh-CN"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rPr>
              <a:t>2</a:t>
            </a:r>
            <a:r>
              <a:rPr lang="zh-CN" altLang="zh-CN" b="1" dirty="0" smtClean="0">
                <a:latin typeface="仿宋" panose="02010609060101010101" pitchFamily="49" charset="-122"/>
                <a:ea typeface="仿宋" panose="02010609060101010101" pitchFamily="49" charset="-122"/>
              </a:rPr>
              <a:t>）调用或执行相应的构造方法。</a:t>
            </a:r>
          </a:p>
          <a:p>
            <a:endParaRPr lang="zh-CN" altLang="zh-CN" b="1" dirty="0" smtClean="0">
              <a:latin typeface="仿宋" panose="02010609060101010101" pitchFamily="49" charset="-122"/>
              <a:ea typeface="仿宋" panose="02010609060101010101" pitchFamily="49" charset="-122"/>
            </a:endParaRPr>
          </a:p>
          <a:p>
            <a:pPr fontAlgn="base"/>
            <a:endParaRPr lang="zh-CN" altLang="zh-CN" b="1" dirty="0" smtClean="0">
              <a:latin typeface="仿宋" panose="02010609060101010101" pitchFamily="49" charset="-122"/>
              <a:ea typeface="仿宋" panose="02010609060101010101" pitchFamily="49" charset="-122"/>
            </a:endParaRPr>
          </a:p>
          <a:p>
            <a:endParaRPr lang="zh-CN" altLang="en-US"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初始化对象</a:t>
            </a:r>
            <a:r>
              <a:rPr lang="en-US" altLang="zh-CN" dirty="0" smtClean="0"/>
              <a:t>(2)</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16</a:t>
            </a:fld>
            <a:endParaRPr lang="zh-CN" altLang="en-US" dirty="0"/>
          </a:p>
        </p:txBody>
      </p:sp>
      <p:pic>
        <p:nvPicPr>
          <p:cNvPr id="16390" name="Picture 6"/>
          <p:cNvPicPr>
            <a:picLocks noChangeAspect="1" noChangeArrowheads="1"/>
          </p:cNvPicPr>
          <p:nvPr/>
        </p:nvPicPr>
        <p:blipFill>
          <a:blip r:embed="rId2" cstate="print"/>
          <a:srcRect/>
          <a:stretch>
            <a:fillRect/>
          </a:stretch>
        </p:blipFill>
        <p:spPr bwMode="auto">
          <a:xfrm>
            <a:off x="467544" y="1196752"/>
            <a:ext cx="8676456" cy="4848988"/>
          </a:xfrm>
          <a:prstGeom prst="rect">
            <a:avLst/>
          </a:prstGeom>
          <a:ln w="3175"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初始化对象</a:t>
            </a:r>
            <a:r>
              <a:rPr lang="en-US" altLang="zh-CN" dirty="0" smtClean="0"/>
              <a:t>(3)</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17</a:t>
            </a:fld>
            <a:endParaRPr lang="zh-CN" altLang="en-US" dirty="0"/>
          </a:p>
        </p:txBody>
      </p:sp>
      <p:sp>
        <p:nvSpPr>
          <p:cNvPr id="4" name="内容占位符 3"/>
          <p:cNvSpPr>
            <a:spLocks noGrp="1"/>
          </p:cNvSpPr>
          <p:nvPr>
            <p:ph sz="quarter" idx="12"/>
          </p:nvPr>
        </p:nvSpPr>
        <p:spPr>
          <a:xfrm>
            <a:off x="468312" y="981075"/>
            <a:ext cx="8207376" cy="4968205"/>
          </a:xfrm>
        </p:spPr>
        <p:txBody>
          <a:bodyPr>
            <a:normAutofit/>
          </a:bodyPr>
          <a:lstStyle/>
          <a:p>
            <a:r>
              <a:rPr lang="zh-CN" altLang="en-US" b="1" dirty="0" smtClean="0">
                <a:latin typeface="仿宋" panose="02010609060101010101" pitchFamily="49" charset="-122"/>
                <a:ea typeface="仿宋" panose="02010609060101010101" pitchFamily="49" charset="-122"/>
              </a:rPr>
              <a:t>构造方法使用注意：</a:t>
            </a:r>
            <a:endParaRPr lang="en-US" altLang="zh-CN" b="1" dirty="0" smtClean="0">
              <a:latin typeface="仿宋" panose="02010609060101010101" pitchFamily="49" charset="-122"/>
              <a:ea typeface="仿宋" panose="02010609060101010101" pitchFamily="49" charset="-122"/>
            </a:endParaRPr>
          </a:p>
          <a:p>
            <a:pPr lvl="1"/>
            <a:r>
              <a:rPr lang="zh-CN" altLang="en-US"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rPr>
              <a:t>1</a:t>
            </a:r>
            <a:r>
              <a:rPr lang="zh-CN" altLang="en-US" b="1" dirty="0" smtClean="0">
                <a:latin typeface="仿宋" panose="02010609060101010101" pitchFamily="49" charset="-122"/>
                <a:ea typeface="仿宋" panose="02010609060101010101" pitchFamily="49" charset="-122"/>
              </a:rPr>
              <a:t>）构造方法只能由</a:t>
            </a:r>
            <a:r>
              <a:rPr lang="en-US" altLang="zh-CN" b="1" dirty="0" smtClean="0">
                <a:latin typeface="仿宋" panose="02010609060101010101" pitchFamily="49" charset="-122"/>
                <a:ea typeface="仿宋" panose="02010609060101010101" pitchFamily="49" charset="-122"/>
              </a:rPr>
              <a:t>new</a:t>
            </a:r>
            <a:r>
              <a:rPr lang="zh-CN" altLang="en-US" b="1" dirty="0" smtClean="0">
                <a:latin typeface="仿宋" panose="02010609060101010101" pitchFamily="49" charset="-122"/>
                <a:ea typeface="仿宋" panose="02010609060101010101" pitchFamily="49" charset="-122"/>
              </a:rPr>
              <a:t>运算符调用。</a:t>
            </a:r>
          </a:p>
          <a:p>
            <a:pPr lvl="1"/>
            <a:r>
              <a:rPr lang="zh-CN" altLang="en-US"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rPr>
              <a:t>2</a:t>
            </a:r>
            <a:r>
              <a:rPr lang="zh-CN" altLang="en-US" b="1" dirty="0" smtClean="0">
                <a:latin typeface="仿宋" panose="02010609060101010101" pitchFamily="49" charset="-122"/>
                <a:ea typeface="仿宋" panose="02010609060101010101" pitchFamily="49" charset="-122"/>
              </a:rPr>
              <a:t>）构造方法也可以被重载。</a:t>
            </a:r>
            <a:endParaRPr lang="en-US" altLang="zh-CN" b="1" dirty="0" smtClean="0">
              <a:latin typeface="仿宋" panose="02010609060101010101" pitchFamily="49" charset="-122"/>
              <a:ea typeface="仿宋" panose="02010609060101010101" pitchFamily="49" charset="-122"/>
            </a:endParaRPr>
          </a:p>
          <a:p>
            <a:pPr lvl="1"/>
            <a:r>
              <a:rPr lang="zh-CN" altLang="en-US"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rPr>
              <a:t>3</a:t>
            </a:r>
            <a:r>
              <a:rPr lang="zh-CN" altLang="en-US" b="1" dirty="0" smtClean="0">
                <a:latin typeface="仿宋" panose="02010609060101010101" pitchFamily="49" charset="-122"/>
                <a:ea typeface="仿宋" panose="02010609060101010101" pitchFamily="49" charset="-122"/>
              </a:rPr>
              <a:t>）</a:t>
            </a:r>
            <a:r>
              <a:rPr lang="zh-CN" altLang="zh-CN" b="1" dirty="0" smtClean="0">
                <a:latin typeface="仿宋" panose="02010609060101010101" pitchFamily="49" charset="-122"/>
                <a:ea typeface="仿宋" panose="02010609060101010101" pitchFamily="49" charset="-122"/>
              </a:rPr>
              <a:t>调用</a:t>
            </a:r>
            <a:r>
              <a:rPr lang="zh-CN" altLang="en-US" b="1" dirty="0" smtClean="0">
                <a:latin typeface="仿宋" panose="02010609060101010101" pitchFamily="49" charset="-122"/>
                <a:ea typeface="仿宋" panose="02010609060101010101" pitchFamily="49" charset="-122"/>
              </a:rPr>
              <a:t>重载的</a:t>
            </a:r>
            <a:r>
              <a:rPr lang="zh-CN" altLang="zh-CN" b="1" dirty="0" smtClean="0">
                <a:latin typeface="仿宋" panose="02010609060101010101" pitchFamily="49" charset="-122"/>
                <a:ea typeface="仿宋" panose="02010609060101010101" pitchFamily="49" charset="-122"/>
              </a:rPr>
              <a:t>构造方法</a:t>
            </a:r>
            <a:r>
              <a:rPr lang="zh-CN" altLang="en-US" b="1" dirty="0" smtClean="0">
                <a:latin typeface="仿宋" panose="02010609060101010101" pitchFamily="49" charset="-122"/>
                <a:ea typeface="仿宋" panose="02010609060101010101" pitchFamily="49" charset="-122"/>
              </a:rPr>
              <a:t>时</a:t>
            </a:r>
            <a:r>
              <a:rPr lang="zh-CN" altLang="zh-CN" b="1" dirty="0" smtClean="0">
                <a:latin typeface="仿宋" panose="02010609060101010101" pitchFamily="49" charset="-122"/>
                <a:ea typeface="仿宋" panose="02010609060101010101" pitchFamily="49" charset="-122"/>
              </a:rPr>
              <a:t>，</a:t>
            </a:r>
            <a:r>
              <a:rPr lang="zh-CN" altLang="en-US" b="1" dirty="0" smtClean="0">
                <a:latin typeface="仿宋" panose="02010609060101010101" pitchFamily="49" charset="-122"/>
                <a:ea typeface="仿宋" panose="02010609060101010101" pitchFamily="49" charset="-122"/>
              </a:rPr>
              <a:t>同样</a:t>
            </a:r>
            <a:r>
              <a:rPr lang="zh-CN" altLang="zh-CN" b="1" dirty="0" smtClean="0">
                <a:latin typeface="仿宋" panose="02010609060101010101" pitchFamily="49" charset="-122"/>
                <a:ea typeface="仿宋" panose="02010609060101010101" pitchFamily="49" charset="-122"/>
              </a:rPr>
              <a:t>根据参数的类型、个数等决定调用哪个构造方法</a:t>
            </a:r>
            <a:r>
              <a:rPr lang="zh-CN" altLang="en-US" b="1" dirty="0" smtClean="0">
                <a:latin typeface="仿宋" panose="02010609060101010101" pitchFamily="49" charset="-122"/>
                <a:ea typeface="仿宋" panose="02010609060101010101" pitchFamily="49" charset="-122"/>
              </a:rPr>
              <a:t>。</a:t>
            </a:r>
            <a:endParaRPr lang="zh-CN" altLang="zh-CN" b="1" dirty="0" smtClean="0">
              <a:latin typeface="仿宋" panose="02010609060101010101" pitchFamily="49" charset="-122"/>
              <a:ea typeface="仿宋" panose="02010609060101010101" pitchFamily="49" charset="-122"/>
            </a:endParaRPr>
          </a:p>
          <a:p>
            <a:pPr lvl="1" fontAlgn="base"/>
            <a:r>
              <a:rPr lang="zh-CN" altLang="en-US"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rPr>
              <a:t>4</a:t>
            </a:r>
            <a:r>
              <a:rPr lang="zh-CN" altLang="en-US" b="1" dirty="0" smtClean="0">
                <a:latin typeface="仿宋" panose="02010609060101010101" pitchFamily="49" charset="-122"/>
                <a:ea typeface="仿宋" panose="02010609060101010101" pitchFamily="49" charset="-122"/>
              </a:rPr>
              <a:t>）构造方法不能被继承。</a:t>
            </a:r>
            <a:endParaRPr lang="en-US" altLang="zh-CN" b="1" dirty="0" smtClean="0">
              <a:latin typeface="仿宋" panose="02010609060101010101" pitchFamily="49" charset="-122"/>
              <a:ea typeface="仿宋" panose="02010609060101010101" pitchFamily="49" charset="-122"/>
            </a:endParaRPr>
          </a:p>
          <a:p>
            <a:pPr lvl="1" fontAlgn="base"/>
            <a:r>
              <a:rPr lang="zh-CN" altLang="en-US"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rPr>
              <a:t>5</a:t>
            </a:r>
            <a:r>
              <a:rPr lang="zh-CN" altLang="en-US" b="1" dirty="0" smtClean="0">
                <a:latin typeface="仿宋" panose="02010609060101010101" pitchFamily="49" charset="-122"/>
                <a:ea typeface="仿宋" panose="02010609060101010101" pitchFamily="49" charset="-122"/>
              </a:rPr>
              <a:t>）</a:t>
            </a:r>
            <a:r>
              <a:rPr lang="zh-CN" altLang="zh-CN" b="1" dirty="0" smtClean="0">
                <a:latin typeface="仿宋" panose="02010609060101010101" pitchFamily="49" charset="-122"/>
                <a:ea typeface="仿宋" panose="02010609060101010101" pitchFamily="49" charset="-122"/>
              </a:rPr>
              <a:t>如果用户没有定义任何构造方法，则系统会自动生成缺省的</a:t>
            </a:r>
            <a:r>
              <a:rPr lang="zh-CN" altLang="en-US" b="1" dirty="0" smtClean="0">
                <a:latin typeface="仿宋" panose="02010609060101010101" pitchFamily="49" charset="-122"/>
                <a:ea typeface="仿宋" panose="02010609060101010101" pitchFamily="49" charset="-122"/>
              </a:rPr>
              <a:t>无参</a:t>
            </a:r>
            <a:r>
              <a:rPr lang="zh-CN" altLang="zh-CN" b="1" dirty="0" smtClean="0">
                <a:latin typeface="仿宋" panose="02010609060101010101" pitchFamily="49" charset="-122"/>
                <a:ea typeface="仿宋" panose="02010609060101010101" pitchFamily="49" charset="-122"/>
              </a:rPr>
              <a:t>构造方法。</a:t>
            </a:r>
            <a:endParaRPr lang="en-US" altLang="zh-CN" b="1" dirty="0" smtClean="0">
              <a:latin typeface="仿宋" panose="02010609060101010101" pitchFamily="49" charset="-122"/>
              <a:ea typeface="仿宋" panose="02010609060101010101" pitchFamily="49" charset="-122"/>
            </a:endParaRPr>
          </a:p>
          <a:p>
            <a:pPr lvl="1" fontAlgn="base"/>
            <a:endParaRPr lang="zh-CN" altLang="en-US" b="1" dirty="0" smtClean="0">
              <a:latin typeface="仿宋" panose="02010609060101010101" pitchFamily="49" charset="-122"/>
              <a:ea typeface="仿宋" panose="02010609060101010101" pitchFamily="49" charset="-122"/>
            </a:endParaRPr>
          </a:p>
          <a:p>
            <a:endParaRPr lang="en-US" altLang="zh-CN" b="1" dirty="0" smtClean="0">
              <a:latin typeface="仿宋" panose="02010609060101010101" pitchFamily="49" charset="-122"/>
              <a:ea typeface="仿宋" panose="02010609060101010101" pitchFamily="49" charset="-122"/>
            </a:endParaRPr>
          </a:p>
          <a:p>
            <a:endParaRPr lang="zh-CN" altLang="zh-CN" b="1" dirty="0" smtClean="0">
              <a:latin typeface="仿宋" panose="02010609060101010101" pitchFamily="49" charset="-122"/>
              <a:ea typeface="仿宋" panose="02010609060101010101" pitchFamily="49" charset="-122"/>
            </a:endParaRPr>
          </a:p>
          <a:p>
            <a:pPr fontAlgn="base"/>
            <a:endParaRPr lang="zh-CN" altLang="zh-CN" b="1" dirty="0" smtClean="0">
              <a:latin typeface="仿宋" panose="02010609060101010101" pitchFamily="49" charset="-122"/>
              <a:ea typeface="仿宋" panose="02010609060101010101" pitchFamily="49" charset="-122"/>
            </a:endParaRPr>
          </a:p>
          <a:p>
            <a:endParaRPr lang="zh-CN" altLang="en-US"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使用对象</a:t>
            </a:r>
            <a:r>
              <a:rPr lang="en-US" altLang="zh-CN" dirty="0" smtClean="0"/>
              <a:t>(1)</a:t>
            </a:r>
            <a:endParaRPr lang="zh-CN" altLang="en-US" dirty="0"/>
          </a:p>
        </p:txBody>
      </p:sp>
      <p:sp>
        <p:nvSpPr>
          <p:cNvPr id="3" name="灯片编号占位符 2"/>
          <p:cNvSpPr>
            <a:spLocks noGrp="1"/>
          </p:cNvSpPr>
          <p:nvPr>
            <p:ph type="sldNum" sz="quarter" idx="11"/>
          </p:nvPr>
        </p:nvSpPr>
        <p:spPr/>
        <p:txBody>
          <a:bodyPr/>
          <a:lstStyle/>
          <a:p>
            <a:r>
              <a:rPr lang="en-US" altLang="zh-CN" dirty="0" smtClean="0"/>
              <a:t>P</a:t>
            </a:r>
            <a:fld id="{62DCC93C-90AC-48A1-9D9E-CBAB17A91522}" type="slidenum">
              <a:rPr lang="zh-CN" altLang="en-US" smtClean="0"/>
              <a:pPr/>
              <a:t>18</a:t>
            </a:fld>
            <a:endParaRPr lang="zh-CN" altLang="en-US" dirty="0"/>
          </a:p>
        </p:txBody>
      </p:sp>
      <p:sp>
        <p:nvSpPr>
          <p:cNvPr id="4" name="内容占位符 3"/>
          <p:cNvSpPr>
            <a:spLocks noGrp="1"/>
          </p:cNvSpPr>
          <p:nvPr>
            <p:ph sz="quarter" idx="12"/>
          </p:nvPr>
        </p:nvSpPr>
        <p:spPr/>
        <p:txBody>
          <a:bodyPr>
            <a:normAutofit/>
          </a:bodyPr>
          <a:lstStyle/>
          <a:p>
            <a:r>
              <a:rPr lang="zh-CN" altLang="zh-CN" b="1" dirty="0" smtClean="0">
                <a:latin typeface="仿宋" panose="02010609060101010101" pitchFamily="49" charset="-122"/>
                <a:ea typeface="仿宋" panose="02010609060101010101" pitchFamily="49" charset="-122"/>
              </a:rPr>
              <a:t>包括对成员变量的引用和成员方法的调用，</a:t>
            </a:r>
            <a:r>
              <a:rPr lang="zh-CN" altLang="en-US" b="1" dirty="0" smtClean="0">
                <a:latin typeface="仿宋" panose="02010609060101010101" pitchFamily="49" charset="-122"/>
                <a:ea typeface="仿宋" panose="02010609060101010101" pitchFamily="49" charset="-122"/>
              </a:rPr>
              <a:t>可</a:t>
            </a:r>
            <a:r>
              <a:rPr lang="zh-CN" altLang="zh-CN" b="1" dirty="0" smtClean="0">
                <a:latin typeface="仿宋" panose="02010609060101010101" pitchFamily="49" charset="-122"/>
                <a:ea typeface="仿宋" panose="02010609060101010101" pitchFamily="49" charset="-122"/>
              </a:rPr>
              <a:t>通过点运算符（</a:t>
            </a:r>
            <a:r>
              <a:rPr lang="en-US" altLang="zh-CN" b="1" dirty="0" smtClean="0">
                <a:latin typeface="仿宋" panose="02010609060101010101" pitchFamily="49" charset="-122"/>
                <a:ea typeface="仿宋" panose="02010609060101010101" pitchFamily="49" charset="-122"/>
              </a:rPr>
              <a:t>.</a:t>
            </a:r>
            <a:r>
              <a:rPr lang="zh-CN" altLang="zh-CN" b="1" dirty="0" smtClean="0">
                <a:latin typeface="仿宋" panose="02010609060101010101" pitchFamily="49" charset="-122"/>
                <a:ea typeface="仿宋" panose="02010609060101010101" pitchFamily="49" charset="-122"/>
              </a:rPr>
              <a:t>）来实现，格式如下：</a:t>
            </a:r>
          </a:p>
          <a:p>
            <a:pPr lvl="1"/>
            <a:r>
              <a:rPr lang="zh-CN" altLang="zh-CN" b="1" dirty="0" smtClean="0">
                <a:latin typeface="仿宋" panose="02010609060101010101" pitchFamily="49" charset="-122"/>
                <a:ea typeface="仿宋" panose="02010609060101010101" pitchFamily="49" charset="-122"/>
              </a:rPr>
              <a:t>对象名</a:t>
            </a:r>
            <a:r>
              <a:rPr lang="en-US" altLang="zh-CN" b="1" dirty="0" smtClean="0">
                <a:latin typeface="仿宋" panose="02010609060101010101" pitchFamily="49" charset="-122"/>
                <a:ea typeface="仿宋" panose="02010609060101010101" pitchFamily="49" charset="-122"/>
              </a:rPr>
              <a:t>.</a:t>
            </a:r>
            <a:r>
              <a:rPr lang="zh-CN" altLang="zh-CN" b="1" dirty="0" smtClean="0">
                <a:latin typeface="仿宋" panose="02010609060101010101" pitchFamily="49" charset="-122"/>
                <a:ea typeface="仿宋" panose="02010609060101010101" pitchFamily="49" charset="-122"/>
              </a:rPr>
              <a:t>成员变量名</a:t>
            </a:r>
          </a:p>
          <a:p>
            <a:pPr lvl="1"/>
            <a:r>
              <a:rPr lang="zh-CN" altLang="zh-CN" b="1" dirty="0" smtClean="0">
                <a:latin typeface="仿宋" panose="02010609060101010101" pitchFamily="49" charset="-122"/>
                <a:ea typeface="仿宋" panose="02010609060101010101" pitchFamily="49" charset="-122"/>
              </a:rPr>
              <a:t>对象名</a:t>
            </a:r>
            <a:r>
              <a:rPr lang="en-US" altLang="zh-CN" b="1" dirty="0" smtClean="0">
                <a:latin typeface="仿宋" panose="02010609060101010101" pitchFamily="49" charset="-122"/>
                <a:ea typeface="仿宋" panose="02010609060101010101" pitchFamily="49" charset="-122"/>
              </a:rPr>
              <a:t>.</a:t>
            </a:r>
            <a:r>
              <a:rPr lang="zh-CN" altLang="zh-CN" b="1" dirty="0" smtClean="0">
                <a:latin typeface="仿宋" panose="02010609060101010101" pitchFamily="49" charset="-122"/>
                <a:ea typeface="仿宋" panose="02010609060101010101" pitchFamily="49" charset="-122"/>
              </a:rPr>
              <a:t>成员方法名</a:t>
            </a:r>
            <a:r>
              <a:rPr lang="en-US" altLang="zh-CN" b="1" dirty="0" smtClean="0">
                <a:latin typeface="仿宋" panose="02010609060101010101" pitchFamily="49" charset="-122"/>
                <a:ea typeface="仿宋" panose="02010609060101010101" pitchFamily="49" charset="-122"/>
              </a:rPr>
              <a:t>(</a:t>
            </a:r>
            <a:r>
              <a:rPr lang="zh-CN" altLang="zh-CN" b="1" dirty="0" smtClean="0">
                <a:latin typeface="仿宋" panose="02010609060101010101" pitchFamily="49" charset="-122"/>
                <a:ea typeface="仿宋" panose="02010609060101010101" pitchFamily="49" charset="-122"/>
              </a:rPr>
              <a:t>实参列表</a:t>
            </a:r>
            <a:r>
              <a:rPr lang="en-US" altLang="zh-CN" b="1" dirty="0" smtClean="0">
                <a:latin typeface="仿宋" panose="02010609060101010101" pitchFamily="49" charset="-122"/>
                <a:ea typeface="仿宋" panose="02010609060101010101" pitchFamily="49" charset="-122"/>
              </a:rPr>
              <a:t>)</a:t>
            </a:r>
          </a:p>
          <a:p>
            <a:pPr lvl="1"/>
            <a:endParaRPr lang="zh-CN" altLang="zh-CN" b="1" dirty="0" smtClean="0">
              <a:latin typeface="仿宋" panose="02010609060101010101" pitchFamily="49" charset="-122"/>
              <a:ea typeface="仿宋" panose="02010609060101010101" pitchFamily="49" charset="-122"/>
            </a:endParaRPr>
          </a:p>
          <a:p>
            <a:pPr fontAlgn="base"/>
            <a:r>
              <a:rPr lang="zh-CN" altLang="en-US" b="1" dirty="0" smtClean="0">
                <a:latin typeface="仿宋" panose="02010609060101010101" pitchFamily="49" charset="-122"/>
                <a:ea typeface="仿宋" panose="02010609060101010101" pitchFamily="49" charset="-122"/>
              </a:rPr>
              <a:t>注意：</a:t>
            </a:r>
            <a:endParaRPr lang="en-US" altLang="zh-CN" b="1" dirty="0" smtClean="0">
              <a:latin typeface="仿宋" panose="02010609060101010101" pitchFamily="49" charset="-122"/>
              <a:ea typeface="仿宋" panose="02010609060101010101" pitchFamily="49" charset="-122"/>
            </a:endParaRPr>
          </a:p>
          <a:p>
            <a:pPr lvl="1" fontAlgn="base"/>
            <a:r>
              <a:rPr lang="zh-CN" altLang="zh-CN" b="1" dirty="0" smtClean="0">
                <a:latin typeface="仿宋" panose="02010609060101010101" pitchFamily="49" charset="-122"/>
                <a:ea typeface="仿宋" panose="02010609060101010101" pitchFamily="49" charset="-122"/>
              </a:rPr>
              <a:t>方法调用形式</a:t>
            </a:r>
            <a:r>
              <a:rPr lang="zh-CN" altLang="en-US" b="1" dirty="0" smtClean="0">
                <a:latin typeface="仿宋" panose="02010609060101010101" pitchFamily="49" charset="-122"/>
                <a:ea typeface="仿宋" panose="02010609060101010101" pitchFamily="49" charset="-122"/>
              </a:rPr>
              <a:t>有两种形式</a:t>
            </a:r>
            <a:r>
              <a:rPr lang="zh-CN" altLang="zh-CN" b="1" dirty="0" smtClean="0">
                <a:latin typeface="仿宋" panose="02010609060101010101" pitchFamily="49" charset="-122"/>
                <a:ea typeface="仿宋" panose="02010609060101010101" pitchFamily="49" charset="-122"/>
              </a:rPr>
              <a:t>：传值调用</a:t>
            </a:r>
            <a:r>
              <a:rPr lang="en-US" altLang="zh-CN" b="1" dirty="0" smtClean="0">
                <a:latin typeface="仿宋" panose="02010609060101010101" pitchFamily="49" charset="-122"/>
                <a:ea typeface="仿宋" panose="02010609060101010101" pitchFamily="49" charset="-122"/>
              </a:rPr>
              <a:t> </a:t>
            </a:r>
            <a:r>
              <a:rPr lang="zh-CN" altLang="zh-CN" b="1" dirty="0" smtClean="0">
                <a:latin typeface="仿宋" panose="02010609060101010101" pitchFamily="49" charset="-122"/>
                <a:ea typeface="仿宋" panose="02010609060101010101" pitchFamily="49" charset="-122"/>
              </a:rPr>
              <a:t>和</a:t>
            </a:r>
            <a:r>
              <a:rPr lang="en-US" altLang="zh-CN" b="1" dirty="0" smtClean="0">
                <a:latin typeface="仿宋" panose="02010609060101010101" pitchFamily="49" charset="-122"/>
                <a:ea typeface="仿宋" panose="02010609060101010101" pitchFamily="49" charset="-122"/>
              </a:rPr>
              <a:t> </a:t>
            </a:r>
            <a:r>
              <a:rPr lang="zh-CN" altLang="zh-CN" b="1" dirty="0" smtClean="0">
                <a:latin typeface="仿宋" panose="02010609060101010101" pitchFamily="49" charset="-122"/>
                <a:ea typeface="仿宋" panose="02010609060101010101" pitchFamily="49" charset="-122"/>
              </a:rPr>
              <a:t>引用</a:t>
            </a:r>
            <a:endParaRPr lang="en-US" altLang="zh-CN" b="1" dirty="0" smtClean="0">
              <a:latin typeface="仿宋" panose="02010609060101010101" pitchFamily="49" charset="-122"/>
              <a:ea typeface="仿宋" panose="02010609060101010101" pitchFamily="49" charset="-122"/>
            </a:endParaRPr>
          </a:p>
          <a:p>
            <a:pPr lvl="1" fontAlgn="base"/>
            <a:r>
              <a:rPr lang="zh-CN" altLang="en-US" b="1" dirty="0" smtClean="0">
                <a:latin typeface="仿宋" panose="02010609060101010101" pitchFamily="49" charset="-122"/>
                <a:ea typeface="仿宋" panose="02010609060101010101" pitchFamily="49" charset="-122"/>
              </a:rPr>
              <a:t>传值调用是单向的，将</a:t>
            </a:r>
            <a:r>
              <a:rPr lang="zh-CN" altLang="zh-CN" b="1" dirty="0" smtClean="0">
                <a:latin typeface="仿宋" panose="02010609060101010101" pitchFamily="49" charset="-122"/>
                <a:ea typeface="仿宋" panose="02010609060101010101" pitchFamily="49" charset="-122"/>
              </a:rPr>
              <a:t>实参的值对应传递给形参</a:t>
            </a:r>
            <a:endParaRPr lang="en-US" altLang="zh-CN" b="1" dirty="0" smtClean="0">
              <a:latin typeface="仿宋" panose="02010609060101010101" pitchFamily="49" charset="-122"/>
              <a:ea typeface="仿宋" panose="02010609060101010101" pitchFamily="49" charset="-122"/>
            </a:endParaRPr>
          </a:p>
          <a:p>
            <a:pPr lvl="1" fontAlgn="base"/>
            <a:r>
              <a:rPr lang="zh-CN" altLang="en-US" b="1" dirty="0" smtClean="0">
                <a:latin typeface="仿宋" panose="02010609060101010101" pitchFamily="49" charset="-122"/>
                <a:ea typeface="仿宋" panose="02010609060101010101" pitchFamily="49" charset="-122"/>
              </a:rPr>
              <a:t>引用对实参和形参的影响则是双向的</a:t>
            </a:r>
            <a:endParaRPr lang="en-US" altLang="zh-CN" b="1" dirty="0" smtClean="0">
              <a:latin typeface="仿宋" panose="02010609060101010101" pitchFamily="49" charset="-122"/>
              <a:ea typeface="仿宋" panose="02010609060101010101" pitchFamily="49" charset="-122"/>
            </a:endParaRPr>
          </a:p>
          <a:p>
            <a:pPr lvl="1" fontAlgn="base"/>
            <a:r>
              <a:rPr lang="zh-CN" altLang="en-US" b="1" dirty="0" smtClean="0">
                <a:latin typeface="仿宋" panose="02010609060101010101" pitchFamily="49" charset="-122"/>
                <a:ea typeface="仿宋" panose="02010609060101010101" pitchFamily="49" charset="-122"/>
              </a:rPr>
              <a:t>基本类型参数是传值，对象或者引用类型是传引用</a:t>
            </a:r>
            <a:endParaRPr lang="en-US" altLang="zh-CN" b="1" dirty="0" smtClean="0">
              <a:latin typeface="仿宋" panose="02010609060101010101" pitchFamily="49" charset="-122"/>
              <a:ea typeface="仿宋" panose="02010609060101010101" pitchFamily="49" charset="-122"/>
            </a:endParaRPr>
          </a:p>
          <a:p>
            <a:pPr fontAlgn="base"/>
            <a:endParaRPr lang="zh-CN" altLang="zh-CN" b="1" dirty="0" smtClean="0">
              <a:latin typeface="仿宋" panose="02010609060101010101" pitchFamily="49" charset="-122"/>
              <a:ea typeface="仿宋" panose="02010609060101010101" pitchFamily="49" charset="-122"/>
            </a:endParaRPr>
          </a:p>
          <a:p>
            <a:endParaRPr lang="zh-CN" altLang="en-US"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使用对象</a:t>
            </a:r>
            <a:r>
              <a:rPr lang="en-US" altLang="zh-CN" dirty="0" smtClean="0"/>
              <a:t>(2)</a:t>
            </a:r>
            <a:endParaRPr lang="zh-CN" altLang="en-US" dirty="0"/>
          </a:p>
        </p:txBody>
      </p:sp>
      <p:sp>
        <p:nvSpPr>
          <p:cNvPr id="3" name="灯片编号占位符 2"/>
          <p:cNvSpPr>
            <a:spLocks noGrp="1"/>
          </p:cNvSpPr>
          <p:nvPr>
            <p:ph type="sldNum" sz="quarter" idx="11"/>
          </p:nvPr>
        </p:nvSpPr>
        <p:spPr/>
        <p:txBody>
          <a:bodyPr/>
          <a:lstStyle/>
          <a:p>
            <a:r>
              <a:rPr lang="en-US" altLang="zh-CN" dirty="0" smtClean="0"/>
              <a:t>P</a:t>
            </a:r>
            <a:fld id="{62DCC93C-90AC-48A1-9D9E-CBAB17A91522}" type="slidenum">
              <a:rPr lang="zh-CN" altLang="en-US" smtClean="0"/>
              <a:pPr/>
              <a:t>19</a:t>
            </a:fld>
            <a:endParaRPr lang="zh-CN" altLang="en-US" dirty="0"/>
          </a:p>
        </p:txBody>
      </p:sp>
      <p:pic>
        <p:nvPicPr>
          <p:cNvPr id="4" name="图片 3"/>
          <p:cNvPicPr>
            <a:picLocks noChangeAspect="1"/>
          </p:cNvPicPr>
          <p:nvPr/>
        </p:nvPicPr>
        <p:blipFill>
          <a:blip r:embed="rId3"/>
          <a:stretch>
            <a:fillRect/>
          </a:stretch>
        </p:blipFill>
        <p:spPr>
          <a:xfrm>
            <a:off x="251520" y="1101291"/>
            <a:ext cx="8399661" cy="47759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图片 4"/>
          <p:cNvPicPr>
            <a:picLocks noChangeAspect="1"/>
          </p:cNvPicPr>
          <p:nvPr/>
        </p:nvPicPr>
        <p:blipFill>
          <a:blip r:embed="rId4"/>
          <a:stretch>
            <a:fillRect/>
          </a:stretch>
        </p:blipFill>
        <p:spPr>
          <a:xfrm>
            <a:off x="251520" y="1665337"/>
            <a:ext cx="8438344" cy="42119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5"/>
          <a:stretch>
            <a:fillRect/>
          </a:stretch>
        </p:blipFill>
        <p:spPr>
          <a:xfrm>
            <a:off x="2371833" y="3067397"/>
            <a:ext cx="6276975" cy="2809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4294967295"/>
          </p:nvPr>
        </p:nvSpPr>
        <p:spPr>
          <a:xfrm>
            <a:off x="1000125" y="943512"/>
            <a:ext cx="3429000" cy="928687"/>
          </a:xfrm>
        </p:spPr>
        <p:txBody>
          <a:bodyPr>
            <a:normAutofit lnSpcReduction="10000"/>
          </a:bodyPr>
          <a:lstStyle/>
          <a:p>
            <a:pPr>
              <a:buNone/>
            </a:pPr>
            <a:r>
              <a:rPr lang="zh-CN" altLang="en-US" sz="4800" dirty="0" smtClean="0">
                <a:solidFill>
                  <a:srgbClr val="C00000"/>
                </a:solidFill>
              </a:rPr>
              <a:t>主要内容</a:t>
            </a:r>
          </a:p>
        </p:txBody>
      </p:sp>
      <p:sp>
        <p:nvSpPr>
          <p:cNvPr id="24579" name="矩形 6"/>
          <p:cNvSpPr>
            <a:spLocks noChangeArrowheads="1"/>
          </p:cNvSpPr>
          <p:nvPr/>
        </p:nvSpPr>
        <p:spPr bwMode="auto">
          <a:xfrm>
            <a:off x="7747000" y="4857750"/>
            <a:ext cx="1111250" cy="769938"/>
          </a:xfrm>
          <a:prstGeom prst="rect">
            <a:avLst/>
          </a:prstGeom>
          <a:noFill/>
          <a:ln w="9525">
            <a:noFill/>
            <a:miter lim="800000"/>
            <a:headEnd/>
            <a:tailEnd/>
          </a:ln>
        </p:spPr>
        <p:txBody>
          <a:bodyPr wrap="none">
            <a:spAutoFit/>
          </a:bodyPr>
          <a:lstStyle/>
          <a:p>
            <a:r>
              <a:rPr lang="en-US" altLang="zh-CN" sz="2200" b="1">
                <a:solidFill>
                  <a:schemeClr val="bg1"/>
                </a:solidFill>
                <a:latin typeface="Calibri" pitchFamily="34" charset="0"/>
              </a:rPr>
              <a:t>Back to </a:t>
            </a:r>
          </a:p>
          <a:p>
            <a:r>
              <a:rPr lang="en-US" altLang="zh-CN" sz="2200" b="1">
                <a:solidFill>
                  <a:schemeClr val="bg1"/>
                </a:solidFill>
                <a:latin typeface="Calibri" pitchFamily="34" charset="0"/>
              </a:rPr>
              <a:t>school</a:t>
            </a:r>
            <a:endParaRPr lang="zh-CN" altLang="en-US" sz="2200" b="1">
              <a:solidFill>
                <a:schemeClr val="bg1"/>
              </a:solidFill>
              <a:latin typeface="Calibri" pitchFamily="34" charset="0"/>
            </a:endParaRPr>
          </a:p>
        </p:txBody>
      </p:sp>
      <p:graphicFrame>
        <p:nvGraphicFramePr>
          <p:cNvPr id="6" name="图示 5"/>
          <p:cNvGraphicFramePr/>
          <p:nvPr/>
        </p:nvGraphicFramePr>
        <p:xfrm>
          <a:off x="1071538" y="1943052"/>
          <a:ext cx="6380782" cy="4438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使用静态变量和静态方法</a:t>
            </a:r>
            <a:r>
              <a:rPr lang="en-US" altLang="zh-CN" dirty="0" smtClean="0"/>
              <a:t>(1)</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20</a:t>
            </a:fld>
            <a:endParaRPr lang="zh-CN" altLang="en-US" dirty="0"/>
          </a:p>
        </p:txBody>
      </p:sp>
      <p:sp>
        <p:nvSpPr>
          <p:cNvPr id="4" name="内容占位符 3"/>
          <p:cNvSpPr>
            <a:spLocks noGrp="1"/>
          </p:cNvSpPr>
          <p:nvPr>
            <p:ph sz="quarter" idx="12"/>
          </p:nvPr>
        </p:nvSpPr>
        <p:spPr/>
        <p:txBody>
          <a:bodyPr>
            <a:normAutofit fontScale="92500" lnSpcReduction="20000"/>
          </a:bodyPr>
          <a:lstStyle/>
          <a:p>
            <a:pPr fontAlgn="base"/>
            <a:r>
              <a:rPr lang="zh-CN" altLang="en-US" sz="2400" b="1" dirty="0" smtClean="0">
                <a:latin typeface="仿宋" panose="02010609060101010101" pitchFamily="49" charset="-122"/>
                <a:ea typeface="仿宋" panose="02010609060101010101" pitchFamily="49" charset="-122"/>
              </a:rPr>
              <a:t>定义静态变量和静态方法：</a:t>
            </a:r>
            <a:r>
              <a:rPr lang="zh-CN" altLang="en-US" sz="2000" b="1" dirty="0" smtClean="0">
                <a:latin typeface="仿宋" panose="02010609060101010101" pitchFamily="49" charset="-122"/>
                <a:ea typeface="仿宋" panose="02010609060101010101" pitchFamily="49" charset="-122"/>
              </a:rPr>
              <a:t>在变量或方法名前加一个关键字</a:t>
            </a:r>
            <a:r>
              <a:rPr lang="en-US" altLang="zh-CN" sz="2000" b="1" dirty="0" smtClean="0">
                <a:solidFill>
                  <a:srgbClr val="C00000"/>
                </a:solidFill>
                <a:latin typeface="仿宋" panose="02010609060101010101" pitchFamily="49" charset="-122"/>
                <a:ea typeface="仿宋" panose="02010609060101010101" pitchFamily="49" charset="-122"/>
              </a:rPr>
              <a:t>static</a:t>
            </a:r>
            <a:r>
              <a:rPr lang="zh-CN" altLang="en-US" sz="2000" b="1" dirty="0" smtClean="0">
                <a:latin typeface="仿宋" panose="02010609060101010101" pitchFamily="49" charset="-122"/>
                <a:ea typeface="仿宋" panose="02010609060101010101" pitchFamily="49" charset="-122"/>
              </a:rPr>
              <a:t>即可</a:t>
            </a:r>
            <a:endParaRPr lang="en-US" altLang="zh-CN" sz="2400" b="1" dirty="0" smtClean="0">
              <a:latin typeface="仿宋" panose="02010609060101010101" pitchFamily="49" charset="-122"/>
              <a:ea typeface="仿宋" panose="02010609060101010101" pitchFamily="49" charset="-122"/>
            </a:endParaRPr>
          </a:p>
          <a:p>
            <a:pPr fontAlgn="base"/>
            <a:endParaRPr lang="en-US" altLang="zh-CN" sz="2400" b="1" dirty="0" smtClean="0">
              <a:latin typeface="仿宋" panose="02010609060101010101" pitchFamily="49" charset="-122"/>
              <a:ea typeface="仿宋" panose="02010609060101010101" pitchFamily="49" charset="-122"/>
            </a:endParaRPr>
          </a:p>
          <a:p>
            <a:pPr fontAlgn="base"/>
            <a:endParaRPr lang="en-US" altLang="zh-CN" sz="2400" b="1" dirty="0" smtClean="0">
              <a:latin typeface="仿宋" panose="02010609060101010101" pitchFamily="49" charset="-122"/>
              <a:ea typeface="仿宋" panose="02010609060101010101" pitchFamily="49" charset="-122"/>
            </a:endParaRPr>
          </a:p>
          <a:p>
            <a:pPr fontAlgn="base"/>
            <a:endParaRPr lang="en-US" altLang="zh-CN" sz="2400" b="1" dirty="0" smtClean="0">
              <a:latin typeface="仿宋" panose="02010609060101010101" pitchFamily="49" charset="-122"/>
              <a:ea typeface="仿宋" panose="02010609060101010101" pitchFamily="49" charset="-122"/>
            </a:endParaRPr>
          </a:p>
          <a:p>
            <a:pPr fontAlgn="base"/>
            <a:endParaRPr lang="en-US" altLang="zh-CN" sz="2400" b="1" dirty="0" smtClean="0">
              <a:latin typeface="仿宋" panose="02010609060101010101" pitchFamily="49" charset="-122"/>
              <a:ea typeface="仿宋" panose="02010609060101010101" pitchFamily="49" charset="-122"/>
            </a:endParaRPr>
          </a:p>
          <a:p>
            <a:pPr fontAlgn="base"/>
            <a:endParaRPr lang="en-US" altLang="zh-CN" sz="2400" b="1" dirty="0" smtClean="0">
              <a:latin typeface="仿宋" panose="02010609060101010101" pitchFamily="49" charset="-122"/>
              <a:ea typeface="仿宋" panose="02010609060101010101" pitchFamily="49" charset="-122"/>
            </a:endParaRPr>
          </a:p>
          <a:p>
            <a:pPr fontAlgn="base"/>
            <a:endParaRPr lang="en-US" altLang="zh-CN" sz="2400" b="1" dirty="0" smtClean="0">
              <a:latin typeface="仿宋" panose="02010609060101010101" pitchFamily="49" charset="-122"/>
              <a:ea typeface="仿宋" panose="02010609060101010101" pitchFamily="49" charset="-122"/>
            </a:endParaRPr>
          </a:p>
          <a:p>
            <a:pPr fontAlgn="base"/>
            <a:r>
              <a:rPr lang="zh-CN" altLang="en-US" sz="2400" b="1" dirty="0" smtClean="0">
                <a:latin typeface="仿宋" panose="02010609060101010101" pitchFamily="49" charset="-122"/>
                <a:ea typeface="仿宋" panose="02010609060101010101" pitchFamily="49" charset="-122"/>
              </a:rPr>
              <a:t>实例成员为特定实例所有，只能通过对象名访问。</a:t>
            </a:r>
            <a:endParaRPr lang="en-US" altLang="zh-CN" sz="2400" b="1" dirty="0" smtClean="0">
              <a:latin typeface="仿宋" panose="02010609060101010101" pitchFamily="49" charset="-122"/>
              <a:ea typeface="仿宋" panose="02010609060101010101" pitchFamily="49" charset="-122"/>
            </a:endParaRPr>
          </a:p>
          <a:p>
            <a:pPr fontAlgn="base"/>
            <a:r>
              <a:rPr lang="zh-CN" altLang="en-US" sz="2400" b="1" dirty="0" smtClean="0">
                <a:latin typeface="仿宋" panose="02010609060101010101" pitchFamily="49" charset="-122"/>
                <a:ea typeface="仿宋" panose="02010609060101010101" pitchFamily="49" charset="-122"/>
              </a:rPr>
              <a:t>类成员（也称静态成员）为类所有，不属于某一个对象，可通过类名或对象名访问。</a:t>
            </a:r>
            <a:endParaRPr lang="en-US" altLang="zh-CN" sz="2400" b="1" dirty="0" smtClean="0">
              <a:latin typeface="仿宋" panose="02010609060101010101" pitchFamily="49" charset="-122"/>
              <a:ea typeface="仿宋" panose="02010609060101010101" pitchFamily="49" charset="-122"/>
            </a:endParaRPr>
          </a:p>
          <a:p>
            <a:pPr fontAlgn="base"/>
            <a:r>
              <a:rPr lang="zh-CN" altLang="en-US" sz="2400" b="1" dirty="0" smtClean="0">
                <a:latin typeface="仿宋" panose="02010609060101010101" pitchFamily="49" charset="-122"/>
                <a:ea typeface="仿宋" panose="02010609060101010101" pitchFamily="49" charset="-122"/>
              </a:rPr>
              <a:t>静态变量是在类加载的时候分配空间的</a:t>
            </a:r>
            <a:r>
              <a:rPr lang="en-US" altLang="zh-CN" sz="2400" b="1" dirty="0" smtClean="0">
                <a:latin typeface="仿宋" panose="02010609060101010101" pitchFamily="49" charset="-122"/>
                <a:ea typeface="仿宋" panose="02010609060101010101" pitchFamily="49" charset="-122"/>
              </a:rPr>
              <a:t>,</a:t>
            </a:r>
            <a:r>
              <a:rPr lang="zh-CN" altLang="en-US" sz="2400" b="1" dirty="0" smtClean="0">
                <a:solidFill>
                  <a:srgbClr val="FF0000"/>
                </a:solidFill>
                <a:latin typeface="仿宋" panose="02010609060101010101" pitchFamily="49" charset="-122"/>
                <a:ea typeface="仿宋" panose="02010609060101010101" pitchFamily="49" charset="-122"/>
              </a:rPr>
              <a:t>静态变量和对象没有关系</a:t>
            </a:r>
            <a:r>
              <a:rPr lang="zh-CN" altLang="en-US" sz="2400" b="1" dirty="0" smtClean="0">
                <a:latin typeface="仿宋" panose="02010609060101010101" pitchFamily="49" charset="-122"/>
                <a:ea typeface="仿宋" panose="02010609060101010101" pitchFamily="49" charset="-122"/>
              </a:rPr>
              <a:t>；</a:t>
            </a:r>
            <a:r>
              <a:rPr lang="en-US" altLang="zh-CN" sz="2400" b="1" dirty="0" smtClean="0">
                <a:latin typeface="仿宋" panose="02010609060101010101" pitchFamily="49" charset="-122"/>
                <a:ea typeface="仿宋" panose="02010609060101010101" pitchFamily="49" charset="-122"/>
              </a:rPr>
              <a:t>JVM</a:t>
            </a:r>
            <a:r>
              <a:rPr lang="zh-CN" altLang="en-US" sz="2400" b="1" dirty="0" smtClean="0">
                <a:latin typeface="仿宋" panose="02010609060101010101" pitchFamily="49" charset="-122"/>
                <a:ea typeface="仿宋" panose="02010609060101010101" pitchFamily="49" charset="-122"/>
              </a:rPr>
              <a:t>第一次读到一个类的时候加载信息</a:t>
            </a:r>
            <a:r>
              <a:rPr lang="zh-CN" altLang="en-US" sz="2400" b="1" dirty="0" smtClean="0">
                <a:latin typeface="仿宋" panose="02010609060101010101" pitchFamily="49" charset="-122"/>
                <a:ea typeface="仿宋" panose="02010609060101010101" pitchFamily="49" charset="-122"/>
              </a:rPr>
              <a:t>，该空间被类的所有实例共享。</a:t>
            </a:r>
            <a:endParaRPr lang="en-US" altLang="zh-CN" sz="2400" b="1" dirty="0" smtClean="0">
              <a:latin typeface="仿宋" panose="02010609060101010101" pitchFamily="49" charset="-122"/>
              <a:ea typeface="仿宋" panose="02010609060101010101" pitchFamily="49" charset="-122"/>
            </a:endParaRPr>
          </a:p>
        </p:txBody>
      </p:sp>
      <p:pic>
        <p:nvPicPr>
          <p:cNvPr id="25602" name="Picture 2"/>
          <p:cNvPicPr>
            <a:picLocks noChangeAspect="1" noChangeArrowheads="1"/>
          </p:cNvPicPr>
          <p:nvPr/>
        </p:nvPicPr>
        <p:blipFill>
          <a:blip r:embed="rId2" cstate="print"/>
          <a:srcRect/>
          <a:stretch>
            <a:fillRect/>
          </a:stretch>
        </p:blipFill>
        <p:spPr bwMode="auto">
          <a:xfrm>
            <a:off x="1619672" y="1412776"/>
            <a:ext cx="2723499" cy="2420888"/>
          </a:xfrm>
          <a:prstGeom prst="rect">
            <a:avLst/>
          </a:prstGeom>
          <a:noFill/>
          <a:ln w="9525">
            <a:noFill/>
            <a:miter lim="800000"/>
            <a:headEnd/>
            <a:tailEnd/>
          </a:ln>
        </p:spPr>
      </p:pic>
      <p:grpSp>
        <p:nvGrpSpPr>
          <p:cNvPr id="7" name="Group 6"/>
          <p:cNvGrpSpPr>
            <a:grpSpLocks/>
          </p:cNvGrpSpPr>
          <p:nvPr/>
        </p:nvGrpSpPr>
        <p:grpSpPr bwMode="auto">
          <a:xfrm>
            <a:off x="4788024" y="1412776"/>
            <a:ext cx="3744789" cy="2592834"/>
            <a:chOff x="3120" y="2016"/>
            <a:chExt cx="2448" cy="2064"/>
          </a:xfrm>
        </p:grpSpPr>
        <p:sp>
          <p:nvSpPr>
            <p:cNvPr id="8" name="Oval 7"/>
            <p:cNvSpPr>
              <a:spLocks noChangeArrowheads="1"/>
            </p:cNvSpPr>
            <p:nvPr/>
          </p:nvSpPr>
          <p:spPr bwMode="auto">
            <a:xfrm>
              <a:off x="3120" y="2592"/>
              <a:ext cx="1488" cy="816"/>
            </a:xfrm>
            <a:prstGeom prst="ellipse">
              <a:avLst/>
            </a:prstGeom>
            <a:noFill/>
            <a:ln w="9525">
              <a:solidFill>
                <a:schemeClr val="tx1"/>
              </a:solidFill>
              <a:round/>
              <a:headEnd/>
              <a:tailEnd/>
            </a:ln>
          </p:spPr>
          <p:txBody>
            <a:bodyPr wrap="none" anchor="ctr"/>
            <a:lstStyle/>
            <a:p>
              <a:pPr algn="ctr"/>
              <a:endParaRPr kumimoji="1" lang="zh-CN" altLang="zh-CN" sz="1600">
                <a:latin typeface="Times New Roman" pitchFamily="18" charset="0"/>
              </a:endParaRPr>
            </a:p>
          </p:txBody>
        </p:sp>
        <p:grpSp>
          <p:nvGrpSpPr>
            <p:cNvPr id="9" name="Group 8"/>
            <p:cNvGrpSpPr>
              <a:grpSpLocks/>
            </p:cNvGrpSpPr>
            <p:nvPr/>
          </p:nvGrpSpPr>
          <p:grpSpPr bwMode="auto">
            <a:xfrm>
              <a:off x="3216" y="2016"/>
              <a:ext cx="2352" cy="2064"/>
              <a:chOff x="3168" y="2016"/>
              <a:chExt cx="2352" cy="2064"/>
            </a:xfrm>
          </p:grpSpPr>
          <p:sp>
            <p:nvSpPr>
              <p:cNvPr id="10" name="Oval 9"/>
              <p:cNvSpPr>
                <a:spLocks noChangeArrowheads="1"/>
              </p:cNvSpPr>
              <p:nvPr/>
            </p:nvSpPr>
            <p:spPr bwMode="auto">
              <a:xfrm>
                <a:off x="3936" y="2592"/>
                <a:ext cx="1584" cy="912"/>
              </a:xfrm>
              <a:prstGeom prst="ellipse">
                <a:avLst/>
              </a:prstGeom>
              <a:noFill/>
              <a:ln w="9525">
                <a:solidFill>
                  <a:schemeClr val="tx1"/>
                </a:solidFill>
                <a:round/>
                <a:headEnd/>
                <a:tailEnd/>
              </a:ln>
            </p:spPr>
            <p:txBody>
              <a:bodyPr wrap="none" anchor="ctr"/>
              <a:lstStyle/>
              <a:p>
                <a:pPr algn="ctr"/>
                <a:endParaRPr kumimoji="1" lang="zh-CN" altLang="zh-CN" sz="1600">
                  <a:latin typeface="Times New Roman" pitchFamily="18" charset="0"/>
                </a:endParaRPr>
              </a:p>
            </p:txBody>
          </p:sp>
          <p:sp>
            <p:nvSpPr>
              <p:cNvPr id="11" name="Text Box 10"/>
              <p:cNvSpPr txBox="1">
                <a:spLocks noChangeArrowheads="1"/>
              </p:cNvSpPr>
              <p:nvPr/>
            </p:nvSpPr>
            <p:spPr bwMode="auto">
              <a:xfrm>
                <a:off x="3168" y="2784"/>
                <a:ext cx="654" cy="441"/>
              </a:xfrm>
              <a:prstGeom prst="rect">
                <a:avLst/>
              </a:prstGeom>
              <a:noFill/>
              <a:ln w="9525">
                <a:noFill/>
                <a:miter lim="800000"/>
                <a:headEnd/>
                <a:tailEnd/>
              </a:ln>
            </p:spPr>
            <p:txBody>
              <a:bodyPr wrap="none">
                <a:spAutoFit/>
              </a:bodyPr>
              <a:lstStyle/>
              <a:p>
                <a:r>
                  <a:rPr kumimoji="1" lang="en-US" altLang="zh-CN" sz="1600" b="1">
                    <a:latin typeface="Times New Roman" pitchFamily="18" charset="0"/>
                  </a:rPr>
                  <a:t>object b</a:t>
                </a:r>
              </a:p>
              <a:p>
                <a:r>
                  <a:rPr kumimoji="1" lang="en-US" altLang="zh-CN" sz="1600" b="1">
                    <a:latin typeface="Times New Roman" pitchFamily="18" charset="0"/>
                  </a:rPr>
                  <a:t>char data</a:t>
                </a:r>
                <a:endParaRPr kumimoji="1" lang="en-US" altLang="zh-CN" sz="1600">
                  <a:latin typeface="Times New Roman" pitchFamily="18" charset="0"/>
                </a:endParaRPr>
              </a:p>
            </p:txBody>
          </p:sp>
          <p:sp>
            <p:nvSpPr>
              <p:cNvPr id="12" name="Text Box 11"/>
              <p:cNvSpPr txBox="1">
                <a:spLocks noChangeArrowheads="1"/>
              </p:cNvSpPr>
              <p:nvPr/>
            </p:nvSpPr>
            <p:spPr bwMode="auto">
              <a:xfrm>
                <a:off x="4704" y="2832"/>
                <a:ext cx="654" cy="441"/>
              </a:xfrm>
              <a:prstGeom prst="rect">
                <a:avLst/>
              </a:prstGeom>
              <a:noFill/>
              <a:ln w="9525">
                <a:noFill/>
                <a:miter lim="800000"/>
                <a:headEnd/>
                <a:tailEnd/>
              </a:ln>
            </p:spPr>
            <p:txBody>
              <a:bodyPr wrap="none">
                <a:spAutoFit/>
              </a:bodyPr>
              <a:lstStyle/>
              <a:p>
                <a:r>
                  <a:rPr kumimoji="1" lang="en-US" altLang="zh-CN" sz="1600" b="1">
                    <a:latin typeface="Times New Roman" pitchFamily="18" charset="0"/>
                  </a:rPr>
                  <a:t>object c</a:t>
                </a:r>
              </a:p>
              <a:p>
                <a:r>
                  <a:rPr kumimoji="1" lang="en-US" altLang="zh-CN" sz="1600" b="1">
                    <a:latin typeface="Times New Roman" pitchFamily="18" charset="0"/>
                  </a:rPr>
                  <a:t>char data</a:t>
                </a:r>
                <a:endParaRPr kumimoji="1" lang="en-US" altLang="zh-CN" sz="1600">
                  <a:latin typeface="Times New Roman" pitchFamily="18" charset="0"/>
                </a:endParaRPr>
              </a:p>
            </p:txBody>
          </p:sp>
          <p:sp>
            <p:nvSpPr>
              <p:cNvPr id="13" name="Oval 12"/>
              <p:cNvSpPr>
                <a:spLocks noChangeArrowheads="1"/>
              </p:cNvSpPr>
              <p:nvPr/>
            </p:nvSpPr>
            <p:spPr bwMode="auto">
              <a:xfrm>
                <a:off x="3840" y="2016"/>
                <a:ext cx="816" cy="1296"/>
              </a:xfrm>
              <a:prstGeom prst="ellipse">
                <a:avLst/>
              </a:prstGeom>
              <a:noFill/>
              <a:ln w="9525">
                <a:solidFill>
                  <a:schemeClr val="tx1"/>
                </a:solidFill>
                <a:round/>
                <a:headEnd/>
                <a:tailEnd/>
              </a:ln>
            </p:spPr>
            <p:txBody>
              <a:bodyPr wrap="none" anchor="ctr"/>
              <a:lstStyle/>
              <a:p>
                <a:endParaRPr lang="zh-CN" altLang="en-US" sz="1600"/>
              </a:p>
            </p:txBody>
          </p:sp>
          <p:sp>
            <p:nvSpPr>
              <p:cNvPr id="14" name="Oval 13"/>
              <p:cNvSpPr>
                <a:spLocks noChangeArrowheads="1"/>
              </p:cNvSpPr>
              <p:nvPr/>
            </p:nvSpPr>
            <p:spPr bwMode="auto">
              <a:xfrm>
                <a:off x="3840" y="2640"/>
                <a:ext cx="816" cy="1440"/>
              </a:xfrm>
              <a:prstGeom prst="ellipse">
                <a:avLst/>
              </a:prstGeom>
              <a:noFill/>
              <a:ln w="9525">
                <a:solidFill>
                  <a:schemeClr val="tx1"/>
                </a:solidFill>
                <a:round/>
                <a:headEnd/>
                <a:tailEnd/>
              </a:ln>
            </p:spPr>
            <p:txBody>
              <a:bodyPr wrap="none" anchor="ctr"/>
              <a:lstStyle/>
              <a:p>
                <a:endParaRPr lang="zh-CN" altLang="en-US" sz="1600"/>
              </a:p>
            </p:txBody>
          </p:sp>
          <p:sp>
            <p:nvSpPr>
              <p:cNvPr id="15" name="Text Box 14"/>
              <p:cNvSpPr txBox="1">
                <a:spLocks noChangeArrowheads="1"/>
              </p:cNvSpPr>
              <p:nvPr/>
            </p:nvSpPr>
            <p:spPr bwMode="auto">
              <a:xfrm>
                <a:off x="3915" y="3443"/>
                <a:ext cx="666" cy="466"/>
              </a:xfrm>
              <a:prstGeom prst="rect">
                <a:avLst/>
              </a:prstGeom>
              <a:noFill/>
              <a:ln w="9525">
                <a:noFill/>
                <a:miter lim="800000"/>
                <a:headEnd/>
                <a:tailEnd/>
              </a:ln>
            </p:spPr>
            <p:txBody>
              <a:bodyPr wrap="none">
                <a:spAutoFit/>
              </a:bodyPr>
              <a:lstStyle/>
              <a:p>
                <a:r>
                  <a:rPr kumimoji="1" lang="en-US" altLang="zh-CN" sz="1600" b="1" dirty="0">
                    <a:latin typeface="Times New Roman" pitchFamily="18" charset="0"/>
                  </a:rPr>
                  <a:t>Object  </a:t>
                </a:r>
                <a:r>
                  <a:rPr kumimoji="1" lang="en-US" altLang="zh-CN" sz="1600" b="1" dirty="0" smtClean="0">
                    <a:latin typeface="Times New Roman" pitchFamily="18" charset="0"/>
                  </a:rPr>
                  <a:t>d</a:t>
                </a:r>
                <a:endParaRPr kumimoji="1" lang="en-US" altLang="zh-CN" sz="1600" b="1" dirty="0">
                  <a:latin typeface="Times New Roman" pitchFamily="18" charset="0"/>
                </a:endParaRPr>
              </a:p>
              <a:p>
                <a:r>
                  <a:rPr kumimoji="1" lang="en-US" altLang="zh-CN" sz="1600" b="1" dirty="0">
                    <a:latin typeface="Times New Roman" pitchFamily="18" charset="0"/>
                  </a:rPr>
                  <a:t>char data</a:t>
                </a:r>
                <a:endParaRPr kumimoji="1" lang="en-US" altLang="zh-CN" sz="1600" dirty="0">
                  <a:latin typeface="Times New Roman" pitchFamily="18" charset="0"/>
                </a:endParaRPr>
              </a:p>
            </p:txBody>
          </p:sp>
          <p:sp>
            <p:nvSpPr>
              <p:cNvPr id="16" name="Oval 15"/>
              <p:cNvSpPr>
                <a:spLocks noChangeArrowheads="1"/>
              </p:cNvSpPr>
              <p:nvPr/>
            </p:nvSpPr>
            <p:spPr bwMode="auto">
              <a:xfrm>
                <a:off x="3840" y="2640"/>
                <a:ext cx="864" cy="768"/>
              </a:xfrm>
              <a:prstGeom prst="ellipse">
                <a:avLst/>
              </a:prstGeom>
              <a:solidFill>
                <a:schemeClr val="accent1"/>
              </a:solidFill>
              <a:ln w="9525">
                <a:solidFill>
                  <a:schemeClr val="tx1"/>
                </a:solidFill>
                <a:round/>
                <a:headEnd/>
                <a:tailEnd/>
              </a:ln>
            </p:spPr>
            <p:txBody>
              <a:bodyPr wrap="none" anchor="ctr"/>
              <a:lstStyle/>
              <a:p>
                <a:pPr algn="ctr"/>
                <a:r>
                  <a:rPr kumimoji="1" lang="en-US" altLang="zh-CN" sz="1600" b="1">
                    <a:latin typeface="Times New Roman" pitchFamily="18" charset="0"/>
                  </a:rPr>
                  <a:t>static int</a:t>
                </a:r>
              </a:p>
              <a:p>
                <a:pPr algn="ctr"/>
                <a:r>
                  <a:rPr kumimoji="1" lang="en-US" altLang="zh-CN" sz="1600" b="1">
                    <a:latin typeface="Times New Roman" pitchFamily="18" charset="0"/>
                  </a:rPr>
                  <a:t>share_data</a:t>
                </a:r>
              </a:p>
            </p:txBody>
          </p:sp>
          <p:sp>
            <p:nvSpPr>
              <p:cNvPr id="17" name="Text Box 16"/>
              <p:cNvSpPr txBox="1">
                <a:spLocks noChangeArrowheads="1"/>
              </p:cNvSpPr>
              <p:nvPr/>
            </p:nvSpPr>
            <p:spPr bwMode="auto">
              <a:xfrm>
                <a:off x="3888" y="2112"/>
                <a:ext cx="666" cy="466"/>
              </a:xfrm>
              <a:prstGeom prst="rect">
                <a:avLst/>
              </a:prstGeom>
              <a:noFill/>
              <a:ln w="9525">
                <a:noFill/>
                <a:miter lim="800000"/>
                <a:headEnd/>
                <a:tailEnd/>
              </a:ln>
            </p:spPr>
            <p:txBody>
              <a:bodyPr wrap="none">
                <a:spAutoFit/>
              </a:bodyPr>
              <a:lstStyle/>
              <a:p>
                <a:r>
                  <a:rPr kumimoji="1" lang="en-US" altLang="zh-CN" sz="1600" b="1" dirty="0">
                    <a:latin typeface="Times New Roman" pitchFamily="18" charset="0"/>
                  </a:rPr>
                  <a:t>object  </a:t>
                </a:r>
                <a:r>
                  <a:rPr kumimoji="1" lang="en-US" altLang="zh-CN" sz="1600" b="1" dirty="0" smtClean="0">
                    <a:latin typeface="Times New Roman" pitchFamily="18" charset="0"/>
                  </a:rPr>
                  <a:t>a</a:t>
                </a:r>
                <a:endParaRPr kumimoji="1" lang="en-US" altLang="zh-CN" sz="1600" b="1" dirty="0">
                  <a:latin typeface="Times New Roman" pitchFamily="18" charset="0"/>
                </a:endParaRPr>
              </a:p>
              <a:p>
                <a:r>
                  <a:rPr kumimoji="1" lang="en-US" altLang="zh-CN" sz="1600" b="1" dirty="0">
                    <a:latin typeface="Times New Roman" pitchFamily="18" charset="0"/>
                  </a:rPr>
                  <a:t>char data</a:t>
                </a:r>
                <a:endParaRPr kumimoji="1" lang="en-US" altLang="zh-CN" sz="1600" dirty="0">
                  <a:latin typeface="Times New Roman" pitchFamily="18" charset="0"/>
                </a:endParaRPr>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使用静态变量和静态方法</a:t>
            </a:r>
            <a:r>
              <a:rPr lang="en-US" altLang="zh-CN" dirty="0" smtClean="0"/>
              <a:t>(2)</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21</a:t>
            </a:fld>
            <a:endParaRPr lang="zh-CN" altLang="en-US" dirty="0"/>
          </a:p>
        </p:txBody>
      </p:sp>
      <p:pic>
        <p:nvPicPr>
          <p:cNvPr id="36866" name="Picture 2"/>
          <p:cNvPicPr>
            <a:picLocks noGrp="1" noChangeAspect="1" noChangeArrowheads="1"/>
          </p:cNvPicPr>
          <p:nvPr>
            <p:ph sz="quarter" idx="12"/>
          </p:nvPr>
        </p:nvPicPr>
        <p:blipFill>
          <a:blip r:embed="rId2" cstate="print"/>
          <a:srcRect/>
          <a:stretch>
            <a:fillRect/>
          </a:stretch>
        </p:blipFill>
        <p:spPr bwMode="auto">
          <a:xfrm>
            <a:off x="442353" y="935030"/>
            <a:ext cx="7149159" cy="5769867"/>
          </a:xfrm>
          <a:prstGeom prst="rect">
            <a:avLst/>
          </a:prstGeom>
          <a:ln w="3175"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使用静态变量和静态方法</a:t>
            </a:r>
            <a:r>
              <a:rPr lang="en-US" altLang="zh-CN" dirty="0" smtClean="0"/>
              <a:t>(3)</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22</a:t>
            </a:fld>
            <a:endParaRPr lang="zh-CN" altLang="en-US" dirty="0"/>
          </a:p>
        </p:txBody>
      </p:sp>
      <p:pic>
        <p:nvPicPr>
          <p:cNvPr id="37890" name="Picture 2"/>
          <p:cNvPicPr>
            <a:picLocks noGrp="1" noChangeAspect="1" noChangeArrowheads="1"/>
          </p:cNvPicPr>
          <p:nvPr>
            <p:ph sz="quarter" idx="12"/>
          </p:nvPr>
        </p:nvPicPr>
        <p:blipFill>
          <a:blip r:embed="rId2" cstate="print"/>
          <a:srcRect/>
          <a:stretch>
            <a:fillRect/>
          </a:stretch>
        </p:blipFill>
        <p:spPr bwMode="auto">
          <a:xfrm>
            <a:off x="1115617" y="980728"/>
            <a:ext cx="6900424" cy="4320480"/>
          </a:xfrm>
          <a:prstGeom prst="rect">
            <a:avLst/>
          </a:prstGeom>
          <a:ln w="3175" cap="sq" cmpd="thickThin">
            <a:solidFill>
              <a:srgbClr val="000000"/>
            </a:solidFill>
            <a:prstDash val="solid"/>
            <a:miter lim="800000"/>
          </a:ln>
          <a:effectLst>
            <a:innerShdw blurRad="76200">
              <a:srgbClr val="000000"/>
            </a:innerShdw>
          </a:effectLst>
        </p:spPr>
      </p:pic>
      <p:sp>
        <p:nvSpPr>
          <p:cNvPr id="37891" name="Rectangle 3"/>
          <p:cNvSpPr>
            <a:spLocks noChangeArrowheads="1"/>
          </p:cNvSpPr>
          <p:nvPr/>
        </p:nvSpPr>
        <p:spPr bwMode="auto">
          <a:xfrm>
            <a:off x="899592" y="5229200"/>
            <a:ext cx="806489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程序运行结果：</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instInt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instdouble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instInt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instdouble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statInt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statdouble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=16.0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statInt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statdouble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=16.0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statInt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statdouble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statInt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statdouble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=8.0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statInt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statdouble</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=8.0</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7078190" cy="349250"/>
          </a:xfrm>
        </p:spPr>
        <p:txBody>
          <a:bodyPr/>
          <a:lstStyle/>
          <a:p>
            <a:r>
              <a:rPr lang="zh-CN" altLang="en-US" sz="3200" dirty="0" smtClean="0">
                <a:latin typeface="华文楷体" panose="02010600040101010101" pitchFamily="2" charset="-122"/>
                <a:ea typeface="华文楷体" panose="02010600040101010101" pitchFamily="2" charset="-122"/>
              </a:rPr>
              <a:t>主方法与命令行参数</a:t>
            </a:r>
            <a:r>
              <a:rPr lang="en-US" altLang="zh-CN" sz="3200" dirty="0" smtClean="0">
                <a:latin typeface="华文楷体" panose="02010600040101010101" pitchFamily="2" charset="-122"/>
                <a:ea typeface="华文楷体" panose="02010600040101010101" pitchFamily="2" charset="-122"/>
              </a:rPr>
              <a:t>(1)</a:t>
            </a:r>
            <a:endParaRPr lang="zh-CN" altLang="en-US" sz="3200"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23</a:t>
            </a:fld>
            <a:endParaRPr lang="zh-CN" altLang="en-US" dirty="0"/>
          </a:p>
        </p:txBody>
      </p:sp>
      <p:sp>
        <p:nvSpPr>
          <p:cNvPr id="4" name="内容占位符 3"/>
          <p:cNvSpPr>
            <a:spLocks noGrp="1"/>
          </p:cNvSpPr>
          <p:nvPr>
            <p:ph sz="quarter" idx="12"/>
          </p:nvPr>
        </p:nvSpPr>
        <p:spPr>
          <a:xfrm>
            <a:off x="468313" y="1339627"/>
            <a:ext cx="8207376" cy="4465637"/>
          </a:xfrm>
        </p:spPr>
        <p:txBody>
          <a:bodyPr/>
          <a:lstStyle/>
          <a:p>
            <a:r>
              <a:rPr lang="zh-CN" altLang="zh-CN" b="1" dirty="0" smtClean="0">
                <a:latin typeface="华文楷体" panose="02010600040101010101" pitchFamily="2" charset="-122"/>
                <a:ea typeface="华文楷体" panose="02010600040101010101" pitchFamily="2" charset="-122"/>
              </a:rPr>
              <a:t>一个</a:t>
            </a:r>
            <a:r>
              <a:rPr lang="en-US" altLang="zh-CN" b="1" dirty="0" smtClean="0">
                <a:latin typeface="华文楷体" panose="02010600040101010101" pitchFamily="2" charset="-122"/>
                <a:ea typeface="华文楷体" panose="02010600040101010101" pitchFamily="2" charset="-122"/>
              </a:rPr>
              <a:t>Java</a:t>
            </a:r>
            <a:r>
              <a:rPr lang="zh-CN" altLang="zh-CN" b="1" dirty="0" smtClean="0">
                <a:latin typeface="华文楷体" panose="02010600040101010101" pitchFamily="2" charset="-122"/>
                <a:ea typeface="华文楷体" panose="02010600040101010101" pitchFamily="2" charset="-122"/>
              </a:rPr>
              <a:t>应用程序（</a:t>
            </a:r>
            <a:r>
              <a:rPr lang="en-US" altLang="zh-CN" b="1" dirty="0" smtClean="0">
                <a:latin typeface="华文楷体" panose="02010600040101010101" pitchFamily="2" charset="-122"/>
                <a:ea typeface="华文楷体" panose="02010600040101010101" pitchFamily="2" charset="-122"/>
              </a:rPr>
              <a:t>application</a:t>
            </a:r>
            <a:r>
              <a:rPr lang="zh-CN"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可以</a:t>
            </a:r>
            <a:r>
              <a:rPr lang="zh-CN" altLang="zh-CN" b="1" dirty="0" smtClean="0">
                <a:latin typeface="华文楷体" panose="02010600040101010101" pitchFamily="2" charset="-122"/>
                <a:ea typeface="华文楷体" panose="02010600040101010101" pitchFamily="2" charset="-122"/>
              </a:rPr>
              <a:t>由一个或多个类构成，但其中只能有一个</a:t>
            </a:r>
            <a:r>
              <a:rPr lang="zh-CN" altLang="en-US" b="1" dirty="0" smtClean="0">
                <a:latin typeface="华文楷体" panose="02010600040101010101" pitchFamily="2" charset="-122"/>
                <a:ea typeface="华文楷体" panose="02010600040101010101" pitchFamily="2" charset="-122"/>
              </a:rPr>
              <a:t>主</a:t>
            </a:r>
            <a:r>
              <a:rPr lang="zh-CN" altLang="zh-CN" b="1" dirty="0" smtClean="0">
                <a:latin typeface="华文楷体" panose="02010600040101010101" pitchFamily="2" charset="-122"/>
                <a:ea typeface="华文楷体" panose="02010600040101010101" pitchFamily="2" charset="-122"/>
              </a:rPr>
              <a:t>类</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r>
              <a:rPr lang="zh-CN" altLang="zh-CN" b="1" dirty="0" smtClean="0">
                <a:latin typeface="华文楷体" panose="02010600040101010101" pitchFamily="2" charset="-122"/>
                <a:ea typeface="华文楷体" panose="02010600040101010101" pitchFamily="2" charset="-122"/>
              </a:rPr>
              <a:t>主类的特征之一是类名与</a:t>
            </a:r>
            <a:r>
              <a:rPr lang="en-US" altLang="zh-CN" b="1" dirty="0" smtClean="0">
                <a:latin typeface="华文楷体" panose="02010600040101010101" pitchFamily="2" charset="-122"/>
                <a:ea typeface="华文楷体" panose="02010600040101010101" pitchFamily="2" charset="-122"/>
              </a:rPr>
              <a:t>Java</a:t>
            </a:r>
            <a:r>
              <a:rPr lang="zh-CN" altLang="zh-CN" b="1" dirty="0" smtClean="0">
                <a:latin typeface="华文楷体" panose="02010600040101010101" pitchFamily="2" charset="-122"/>
                <a:ea typeface="华文楷体" panose="02010600040101010101" pitchFamily="2" charset="-122"/>
              </a:rPr>
              <a:t>文件名相同，且必须含有</a:t>
            </a:r>
            <a:r>
              <a:rPr lang="en-US" altLang="zh-CN" b="1" dirty="0" smtClean="0">
                <a:latin typeface="华文楷体" panose="02010600040101010101" pitchFamily="2" charset="-122"/>
                <a:ea typeface="华文楷体" panose="02010600040101010101" pitchFamily="2" charset="-122"/>
              </a:rPr>
              <a:t>main()</a:t>
            </a:r>
            <a:r>
              <a:rPr lang="zh-CN" altLang="zh-CN" b="1" dirty="0" smtClean="0">
                <a:latin typeface="华文楷体" panose="02010600040101010101" pitchFamily="2" charset="-122"/>
                <a:ea typeface="华文楷体" panose="02010600040101010101" pitchFamily="2" charset="-122"/>
              </a:rPr>
              <a:t>方法</a:t>
            </a:r>
            <a:endParaRPr lang="en-US" altLang="zh-CN" b="1" dirty="0" smtClean="0">
              <a:latin typeface="华文楷体" panose="02010600040101010101" pitchFamily="2" charset="-122"/>
              <a:ea typeface="华文楷体" panose="02010600040101010101" pitchFamily="2" charset="-122"/>
            </a:endParaRPr>
          </a:p>
          <a:p>
            <a:pPr lvl="1"/>
            <a:r>
              <a:rPr lang="en-US" altLang="zh-CN" b="1" dirty="0" smtClean="0">
                <a:solidFill>
                  <a:srgbClr val="002060"/>
                </a:solidFill>
                <a:latin typeface="华文楷体" panose="02010600040101010101" pitchFamily="2" charset="-122"/>
                <a:ea typeface="华文楷体" panose="02010600040101010101" pitchFamily="2" charset="-122"/>
              </a:rPr>
              <a:t>public static void main(String </a:t>
            </a:r>
            <a:r>
              <a:rPr lang="en-US" altLang="zh-CN" b="1" dirty="0" err="1" smtClean="0">
                <a:solidFill>
                  <a:srgbClr val="002060"/>
                </a:solidFill>
                <a:latin typeface="华文楷体" panose="02010600040101010101" pitchFamily="2" charset="-122"/>
                <a:ea typeface="华文楷体" panose="02010600040101010101" pitchFamily="2" charset="-122"/>
              </a:rPr>
              <a:t>args</a:t>
            </a:r>
            <a:r>
              <a:rPr lang="en-US" altLang="zh-CN" b="1" dirty="0" smtClean="0">
                <a:solidFill>
                  <a:srgbClr val="002060"/>
                </a:solidFill>
                <a:latin typeface="华文楷体" panose="02010600040101010101" pitchFamily="2" charset="-122"/>
                <a:ea typeface="华文楷体" panose="02010600040101010101" pitchFamily="2" charset="-122"/>
              </a:rPr>
              <a:t>[]){…}</a:t>
            </a:r>
          </a:p>
          <a:p>
            <a:pPr lvl="1"/>
            <a:r>
              <a:rPr lang="en-US" altLang="zh-CN" b="1" dirty="0" smtClean="0">
                <a:solidFill>
                  <a:srgbClr val="002060"/>
                </a:solidFill>
                <a:latin typeface="华文楷体" panose="02010600040101010101" pitchFamily="2" charset="-122"/>
                <a:ea typeface="华文楷体" panose="02010600040101010101" pitchFamily="2" charset="-122"/>
              </a:rPr>
              <a:t>main()</a:t>
            </a:r>
            <a:r>
              <a:rPr lang="zh-CN" altLang="zh-CN" b="1" dirty="0" smtClean="0">
                <a:solidFill>
                  <a:srgbClr val="002060"/>
                </a:solidFill>
                <a:latin typeface="华文楷体" panose="02010600040101010101" pitchFamily="2" charset="-122"/>
                <a:ea typeface="华文楷体" panose="02010600040101010101" pitchFamily="2" charset="-122"/>
              </a:rPr>
              <a:t>方法可以</a:t>
            </a:r>
            <a:r>
              <a:rPr lang="zh-CN" altLang="en-US" b="1" dirty="0" smtClean="0">
                <a:solidFill>
                  <a:srgbClr val="002060"/>
                </a:solidFill>
                <a:latin typeface="华文楷体" panose="02010600040101010101" pitchFamily="2" charset="-122"/>
                <a:ea typeface="华文楷体" panose="02010600040101010101" pitchFamily="2" charset="-122"/>
              </a:rPr>
              <a:t>通过数组</a:t>
            </a:r>
            <a:r>
              <a:rPr lang="en-US" altLang="zh-CN" b="1" dirty="0" err="1" smtClean="0">
                <a:solidFill>
                  <a:srgbClr val="002060"/>
                </a:solidFill>
                <a:latin typeface="华文楷体" panose="02010600040101010101" pitchFamily="2" charset="-122"/>
                <a:ea typeface="华文楷体" panose="02010600040101010101" pitchFamily="2" charset="-122"/>
              </a:rPr>
              <a:t>args</a:t>
            </a:r>
            <a:r>
              <a:rPr lang="en-US" altLang="zh-CN" b="1" dirty="0" smtClean="0">
                <a:solidFill>
                  <a:srgbClr val="002060"/>
                </a:solidFill>
                <a:latin typeface="华文楷体" panose="02010600040101010101" pitchFamily="2" charset="-122"/>
                <a:ea typeface="华文楷体" panose="02010600040101010101" pitchFamily="2" charset="-122"/>
              </a:rPr>
              <a:t>[]</a:t>
            </a:r>
            <a:r>
              <a:rPr lang="zh-CN" altLang="zh-CN" b="1" dirty="0" smtClean="0">
                <a:solidFill>
                  <a:srgbClr val="002060"/>
                </a:solidFill>
                <a:latin typeface="华文楷体" panose="02010600040101010101" pitchFamily="2" charset="-122"/>
                <a:ea typeface="华文楷体" panose="02010600040101010101" pitchFamily="2" charset="-122"/>
              </a:rPr>
              <a:t>接收多个命令行参数，即</a:t>
            </a:r>
            <a:r>
              <a:rPr lang="en-US" altLang="zh-CN" b="1" dirty="0" err="1" smtClean="0">
                <a:solidFill>
                  <a:srgbClr val="002060"/>
                </a:solidFill>
                <a:latin typeface="华文楷体" panose="02010600040101010101" pitchFamily="2" charset="-122"/>
                <a:ea typeface="华文楷体" panose="02010600040101010101" pitchFamily="2" charset="-122"/>
              </a:rPr>
              <a:t>args</a:t>
            </a:r>
            <a:r>
              <a:rPr lang="en-US" altLang="zh-CN" b="1" dirty="0" smtClean="0">
                <a:solidFill>
                  <a:srgbClr val="002060"/>
                </a:solidFill>
                <a:latin typeface="华文楷体" panose="02010600040101010101" pitchFamily="2" charset="-122"/>
                <a:ea typeface="华文楷体" panose="02010600040101010101" pitchFamily="2" charset="-122"/>
              </a:rPr>
              <a:t>[0]</a:t>
            </a:r>
            <a:r>
              <a:rPr lang="zh-CN" altLang="zh-CN" b="1" dirty="0" smtClean="0">
                <a:solidFill>
                  <a:srgbClr val="002060"/>
                </a:solidFill>
                <a:latin typeface="华文楷体" panose="02010600040101010101" pitchFamily="2" charset="-122"/>
                <a:ea typeface="华文楷体" panose="02010600040101010101" pitchFamily="2" charset="-122"/>
              </a:rPr>
              <a:t>存放第一个参数，</a:t>
            </a:r>
            <a:r>
              <a:rPr lang="en-US" altLang="zh-CN" b="1" dirty="0" err="1" smtClean="0">
                <a:solidFill>
                  <a:srgbClr val="002060"/>
                </a:solidFill>
                <a:latin typeface="华文楷体" panose="02010600040101010101" pitchFamily="2" charset="-122"/>
                <a:ea typeface="华文楷体" panose="02010600040101010101" pitchFamily="2" charset="-122"/>
              </a:rPr>
              <a:t>args</a:t>
            </a:r>
            <a:r>
              <a:rPr lang="en-US" altLang="zh-CN" b="1" dirty="0" smtClean="0">
                <a:solidFill>
                  <a:srgbClr val="002060"/>
                </a:solidFill>
                <a:latin typeface="华文楷体" panose="02010600040101010101" pitchFamily="2" charset="-122"/>
                <a:ea typeface="华文楷体" panose="02010600040101010101" pitchFamily="2" charset="-122"/>
              </a:rPr>
              <a:t>[1]</a:t>
            </a:r>
            <a:r>
              <a:rPr lang="zh-CN" altLang="zh-CN" b="1" dirty="0" smtClean="0">
                <a:solidFill>
                  <a:srgbClr val="002060"/>
                </a:solidFill>
                <a:latin typeface="华文楷体" panose="02010600040101010101" pitchFamily="2" charset="-122"/>
                <a:ea typeface="华文楷体" panose="02010600040101010101" pitchFamily="2" charset="-122"/>
              </a:rPr>
              <a:t>存放第二个参数</a:t>
            </a:r>
            <a:r>
              <a:rPr lang="en-US" altLang="zh-CN" b="1" dirty="0" smtClean="0">
                <a:solidFill>
                  <a:srgbClr val="002060"/>
                </a:solidFill>
                <a:latin typeface="华文楷体" panose="02010600040101010101" pitchFamily="2" charset="-122"/>
                <a:ea typeface="华文楷体" panose="02010600040101010101" pitchFamily="2" charset="-122"/>
              </a:rPr>
              <a:t>…</a:t>
            </a:r>
            <a:endParaRPr lang="zh-CN" altLang="en-US" b="1" dirty="0">
              <a:solidFill>
                <a:srgbClr val="00206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主方法与命令行参数</a:t>
            </a:r>
            <a:r>
              <a:rPr lang="en-US" altLang="zh-CN" dirty="0" smtClean="0"/>
              <a:t>(2)</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24</a:t>
            </a:fld>
            <a:endParaRPr lang="zh-CN" altLang="en-US" dirty="0"/>
          </a:p>
        </p:txBody>
      </p:sp>
      <p:sp>
        <p:nvSpPr>
          <p:cNvPr id="5" name="内容占位符 4"/>
          <p:cNvSpPr>
            <a:spLocks noGrp="1"/>
          </p:cNvSpPr>
          <p:nvPr>
            <p:ph sz="quarter" idx="12"/>
          </p:nvPr>
        </p:nvSpPr>
        <p:spPr>
          <a:xfrm>
            <a:off x="467544" y="1052736"/>
            <a:ext cx="8207376" cy="5400675"/>
          </a:xfrm>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sz="1400" dirty="0" smtClean="0"/>
          </a:p>
          <a:p>
            <a:endParaRPr lang="en-US" altLang="zh-CN" sz="1400" dirty="0" smtClean="0"/>
          </a:p>
          <a:p>
            <a:endParaRPr lang="en-US" altLang="zh-CN" sz="1600" dirty="0" smtClean="0"/>
          </a:p>
          <a:p>
            <a:endParaRPr lang="zh-CN" altLang="zh-CN" sz="1600" dirty="0" smtClean="0"/>
          </a:p>
          <a:p>
            <a:endParaRPr lang="zh-CN" altLang="en-US" dirty="0"/>
          </a:p>
        </p:txBody>
      </p:sp>
      <p:pic>
        <p:nvPicPr>
          <p:cNvPr id="15362" name="Picture 2"/>
          <p:cNvPicPr>
            <a:picLocks noChangeAspect="1" noChangeArrowheads="1"/>
          </p:cNvPicPr>
          <p:nvPr/>
        </p:nvPicPr>
        <p:blipFill>
          <a:blip r:embed="rId2" cstate="print"/>
          <a:srcRect/>
          <a:stretch>
            <a:fillRect/>
          </a:stretch>
        </p:blipFill>
        <p:spPr bwMode="auto">
          <a:xfrm>
            <a:off x="499907" y="981075"/>
            <a:ext cx="8104541" cy="5436498"/>
          </a:xfrm>
          <a:prstGeom prst="rect">
            <a:avLst/>
          </a:prstGeom>
          <a:ln w="3175" cap="sq" cmpd="thickThin">
            <a:solidFill>
              <a:srgbClr val="000000"/>
            </a:solidFill>
            <a:prstDash val="solid"/>
            <a:miter lim="800000"/>
          </a:ln>
          <a:effectLst>
            <a:innerShdw blurRad="76200">
              <a:srgbClr val="000000"/>
            </a:innerShdw>
          </a:effectLst>
        </p:spPr>
      </p:pic>
      <p:pic>
        <p:nvPicPr>
          <p:cNvPr id="4" name="图片 3"/>
          <p:cNvPicPr>
            <a:picLocks noChangeAspect="1"/>
          </p:cNvPicPr>
          <p:nvPr/>
        </p:nvPicPr>
        <p:blipFill>
          <a:blip r:embed="rId3"/>
          <a:stretch>
            <a:fillRect/>
          </a:stretch>
        </p:blipFill>
        <p:spPr>
          <a:xfrm>
            <a:off x="429434" y="1013245"/>
            <a:ext cx="7886981" cy="10613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descr="C:\Users\yangrl\AppData\Local\Temp\ksohtml\wps21F.tm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835265"/>
            <a:ext cx="7272808" cy="5752066"/>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5"/>
          <a:stretch>
            <a:fillRect/>
          </a:stretch>
        </p:blipFill>
        <p:spPr>
          <a:xfrm>
            <a:off x="1835696" y="2146240"/>
            <a:ext cx="6067425" cy="299085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barn(inVertical)">
                                      <p:cBhvr>
                                        <p:cTn id="14" dur="500"/>
                                        <p:tgtEl>
                                          <p:spTgt spid="2050"/>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 </a:t>
            </a:r>
            <a:r>
              <a:rPr lang="zh-CN" altLang="en-US" dirty="0" smtClean="0"/>
              <a:t>包</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25</a:t>
            </a:fld>
            <a:endParaRPr lang="zh-CN" altLang="en-US" dirty="0"/>
          </a:p>
        </p:txBody>
      </p:sp>
      <p:sp>
        <p:nvSpPr>
          <p:cNvPr id="4" name="内容占位符 3"/>
          <p:cNvSpPr>
            <a:spLocks noGrp="1"/>
          </p:cNvSpPr>
          <p:nvPr>
            <p:ph sz="quarter" idx="12"/>
          </p:nvPr>
        </p:nvSpPr>
        <p:spPr/>
        <p:txBody>
          <a:bodyPr>
            <a:normAutofit/>
          </a:bodyPr>
          <a:lstStyle/>
          <a:p>
            <a:r>
              <a:rPr lang="zh-CN" altLang="en-US" sz="2400" b="1" dirty="0" smtClean="0">
                <a:latin typeface="华文楷体" panose="02010600040101010101" pitchFamily="2" charset="-122"/>
                <a:ea typeface="华文楷体" panose="02010600040101010101" pitchFamily="2" charset="-122"/>
              </a:rPr>
              <a:t>一组相关的类和接口集合称为包</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r>
              <a:rPr lang="zh-CN" altLang="en-US" sz="2400" b="1" dirty="0" smtClean="0">
                <a:latin typeface="华文楷体" panose="02010600040101010101" pitchFamily="2" charset="-122"/>
                <a:ea typeface="华文楷体" panose="02010600040101010101" pitchFamily="2" charset="-122"/>
              </a:rPr>
              <a:t>包将</a:t>
            </a:r>
            <a:r>
              <a:rPr lang="en-US" altLang="zh-CN" sz="2400" b="1" dirty="0" smtClean="0">
                <a:latin typeface="华文楷体" panose="02010600040101010101" pitchFamily="2" charset="-122"/>
                <a:ea typeface="华文楷体" panose="02010600040101010101" pitchFamily="2" charset="-122"/>
              </a:rPr>
              <a:t>java</a:t>
            </a:r>
            <a:r>
              <a:rPr lang="zh-CN" altLang="en-US" sz="2400" b="1" dirty="0" smtClean="0">
                <a:latin typeface="华文楷体" panose="02010600040101010101" pitchFamily="2" charset="-122"/>
                <a:ea typeface="华文楷体" panose="02010600040101010101" pitchFamily="2" charset="-122"/>
              </a:rPr>
              <a:t>类、接口等有机地组织成层次结构，这个层次结构与具体的文件系统的目录树结构层次一致。</a:t>
            </a:r>
            <a:endParaRPr lang="en-US" altLang="zh-CN" sz="2400" b="1" dirty="0" smtClean="0">
              <a:latin typeface="华文楷体" panose="02010600040101010101" pitchFamily="2" charset="-122"/>
              <a:ea typeface="华文楷体" panose="02010600040101010101" pitchFamily="2" charset="-122"/>
            </a:endParaRPr>
          </a:p>
          <a:p>
            <a:r>
              <a:rPr lang="zh-CN" altLang="en-US" sz="2400" b="1" dirty="0" smtClean="0">
                <a:latin typeface="华文楷体" panose="02010600040101010101" pitchFamily="2" charset="-122"/>
                <a:ea typeface="华文楷体" panose="02010600040101010101" pitchFamily="2" charset="-122"/>
              </a:rPr>
              <a:t>同</a:t>
            </a:r>
            <a:r>
              <a:rPr lang="zh-CN" altLang="zh-CN" sz="2400" b="1" dirty="0" smtClean="0">
                <a:latin typeface="华文楷体" panose="02010600040101010101" pitchFamily="2" charset="-122"/>
                <a:ea typeface="华文楷体" panose="02010600040101010101" pitchFamily="2" charset="-122"/>
              </a:rPr>
              <a:t>一个包中，类不可以重名，但是不同的包中允许相同的类名出现</a:t>
            </a:r>
            <a:r>
              <a:rPr lang="zh-CN" altLang="en-US" sz="2400" b="1" dirty="0" smtClean="0">
                <a:latin typeface="华文楷体" panose="02010600040101010101" pitchFamily="2" charset="-122"/>
                <a:ea typeface="华文楷体" panose="02010600040101010101" pitchFamily="2" charset="-122"/>
              </a:rPr>
              <a:t>。</a:t>
            </a:r>
          </a:p>
          <a:p>
            <a:endParaRPr lang="zh-CN" altLang="en-US" b="1" dirty="0">
              <a:latin typeface="华文楷体" panose="02010600040101010101" pitchFamily="2" charset="-122"/>
              <a:ea typeface="华文楷体" panose="02010600040101010101" pitchFamily="2" charset="-122"/>
            </a:endParaRPr>
          </a:p>
        </p:txBody>
      </p:sp>
      <p:pic>
        <p:nvPicPr>
          <p:cNvPr id="16386" name="Picture 2"/>
          <p:cNvPicPr>
            <a:picLocks noChangeAspect="1" noChangeArrowheads="1"/>
          </p:cNvPicPr>
          <p:nvPr/>
        </p:nvPicPr>
        <p:blipFill>
          <a:blip r:embed="rId2" cstate="print"/>
          <a:srcRect/>
          <a:stretch>
            <a:fillRect/>
          </a:stretch>
        </p:blipFill>
        <p:spPr bwMode="auto">
          <a:xfrm>
            <a:off x="755576" y="3789040"/>
            <a:ext cx="3988135" cy="1512168"/>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4784423" y="3789041"/>
            <a:ext cx="3892033" cy="1656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包的定义</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26</a:t>
            </a:fld>
            <a:endParaRPr lang="zh-CN" altLang="en-US" dirty="0"/>
          </a:p>
        </p:txBody>
      </p:sp>
      <p:sp>
        <p:nvSpPr>
          <p:cNvPr id="4" name="内容占位符 3"/>
          <p:cNvSpPr>
            <a:spLocks noGrp="1"/>
          </p:cNvSpPr>
          <p:nvPr>
            <p:ph sz="quarter" idx="12"/>
          </p:nvPr>
        </p:nvSpPr>
        <p:spPr/>
        <p:txBody>
          <a:bodyPr>
            <a:normAutofit/>
          </a:bodyPr>
          <a:lstStyle/>
          <a:p>
            <a:r>
              <a:rPr lang="zh-CN" altLang="zh-CN" sz="2400" b="1" dirty="0" smtClean="0">
                <a:latin typeface="华文楷体" panose="02010600040101010101" pitchFamily="2" charset="-122"/>
                <a:ea typeface="华文楷体" panose="02010600040101010101" pitchFamily="2" charset="-122"/>
              </a:rPr>
              <a:t>包的定义格式为：</a:t>
            </a:r>
          </a:p>
          <a:p>
            <a:pPr lvl="1">
              <a:buNone/>
            </a:pPr>
            <a:r>
              <a:rPr lang="en-US" altLang="zh-CN" sz="2000" b="1" dirty="0" smtClean="0">
                <a:latin typeface="华文楷体" panose="02010600040101010101" pitchFamily="2" charset="-122"/>
                <a:ea typeface="华文楷体" panose="02010600040101010101" pitchFamily="2" charset="-122"/>
              </a:rPr>
              <a:t>      </a:t>
            </a:r>
            <a:r>
              <a:rPr lang="en-US" altLang="zh-CN" b="1" dirty="0" smtClean="0">
                <a:solidFill>
                  <a:srgbClr val="C00000"/>
                </a:solidFill>
                <a:latin typeface="华文楷体" panose="02010600040101010101" pitchFamily="2" charset="-122"/>
                <a:ea typeface="华文楷体" panose="02010600040101010101" pitchFamily="2" charset="-122"/>
              </a:rPr>
              <a:t>package  [</a:t>
            </a:r>
            <a:r>
              <a:rPr lang="zh-CN" altLang="zh-CN" b="1" dirty="0" smtClean="0">
                <a:solidFill>
                  <a:srgbClr val="C00000"/>
                </a:solidFill>
                <a:latin typeface="华文楷体" panose="02010600040101010101" pitchFamily="2" charset="-122"/>
                <a:ea typeface="华文楷体" panose="02010600040101010101" pitchFamily="2" charset="-122"/>
              </a:rPr>
              <a:t>包名</a:t>
            </a:r>
            <a:r>
              <a:rPr lang="en-US" altLang="zh-CN" b="1" dirty="0" smtClean="0">
                <a:solidFill>
                  <a:srgbClr val="C00000"/>
                </a:solidFill>
                <a:latin typeface="华文楷体" panose="02010600040101010101" pitchFamily="2" charset="-122"/>
                <a:ea typeface="华文楷体" panose="02010600040101010101" pitchFamily="2" charset="-122"/>
              </a:rPr>
              <a:t>1.[</a:t>
            </a:r>
            <a:r>
              <a:rPr lang="zh-CN" altLang="zh-CN" b="1" dirty="0" smtClean="0">
                <a:solidFill>
                  <a:srgbClr val="C00000"/>
                </a:solidFill>
                <a:latin typeface="华文楷体" panose="02010600040101010101" pitchFamily="2" charset="-122"/>
                <a:ea typeface="华文楷体" panose="02010600040101010101" pitchFamily="2" charset="-122"/>
              </a:rPr>
              <a:t>包名</a:t>
            </a:r>
            <a:r>
              <a:rPr lang="en-US" altLang="zh-CN" b="1" dirty="0" smtClean="0">
                <a:solidFill>
                  <a:srgbClr val="C00000"/>
                </a:solidFill>
                <a:latin typeface="华文楷体" panose="02010600040101010101" pitchFamily="2" charset="-122"/>
                <a:ea typeface="华文楷体" panose="02010600040101010101" pitchFamily="2" charset="-122"/>
              </a:rPr>
              <a:t>2.[</a:t>
            </a:r>
            <a:r>
              <a:rPr lang="zh-CN" altLang="zh-CN" b="1" dirty="0" smtClean="0">
                <a:solidFill>
                  <a:srgbClr val="C00000"/>
                </a:solidFill>
                <a:latin typeface="华文楷体" panose="02010600040101010101" pitchFamily="2" charset="-122"/>
                <a:ea typeface="华文楷体" panose="02010600040101010101" pitchFamily="2" charset="-122"/>
              </a:rPr>
              <a:t>包名</a:t>
            </a:r>
            <a:r>
              <a:rPr lang="en-US" altLang="zh-CN" b="1" dirty="0" smtClean="0">
                <a:solidFill>
                  <a:srgbClr val="C00000"/>
                </a:solidFill>
                <a:latin typeface="华文楷体" panose="02010600040101010101" pitchFamily="2" charset="-122"/>
                <a:ea typeface="华文楷体" panose="02010600040101010101" pitchFamily="2" charset="-122"/>
              </a:rPr>
              <a:t>3]]]</a:t>
            </a:r>
          </a:p>
          <a:p>
            <a:pPr lvl="1">
              <a:buNone/>
            </a:pPr>
            <a:endParaRPr lang="en-US" altLang="zh-CN" sz="2000" b="1" dirty="0" smtClean="0">
              <a:latin typeface="华文楷体" panose="02010600040101010101" pitchFamily="2" charset="-122"/>
              <a:ea typeface="华文楷体" panose="02010600040101010101" pitchFamily="2" charset="-122"/>
            </a:endParaRPr>
          </a:p>
          <a:p>
            <a:pPr marL="342900" lvl="1" indent="-342900">
              <a:buClr>
                <a:srgbClr val="7030A0"/>
              </a:buClr>
              <a:buSzPct val="70000"/>
              <a:buFont typeface="Wingdings" pitchFamily="2" charset="2"/>
              <a:buChar char="n"/>
            </a:pPr>
            <a:r>
              <a:rPr lang="zh-CN" altLang="zh-CN" sz="2400" b="1" dirty="0" smtClean="0">
                <a:latin typeface="华文楷体" panose="02010600040101010101" pitchFamily="2" charset="-122"/>
                <a:ea typeface="华文楷体" panose="02010600040101010101" pitchFamily="2" charset="-122"/>
              </a:rPr>
              <a:t>“</a:t>
            </a:r>
            <a:r>
              <a:rPr lang="en-US" altLang="zh-CN" sz="2400" b="1" dirty="0" smtClean="0">
                <a:latin typeface="华文楷体" panose="02010600040101010101" pitchFamily="2" charset="-122"/>
                <a:ea typeface="华文楷体" panose="02010600040101010101" pitchFamily="2" charset="-122"/>
              </a:rPr>
              <a:t>.</a:t>
            </a:r>
            <a:r>
              <a:rPr lang="zh-CN" altLang="zh-CN" sz="2400" b="1" dirty="0" smtClean="0">
                <a:latin typeface="华文楷体" panose="02010600040101010101" pitchFamily="2" charset="-122"/>
                <a:ea typeface="华文楷体" panose="02010600040101010101" pitchFamily="2" charset="-122"/>
              </a:rPr>
              <a:t>”指明包的层次</a:t>
            </a:r>
          </a:p>
          <a:p>
            <a:r>
              <a:rPr lang="en-US" altLang="zh-CN" sz="2400" b="1" dirty="0" smtClean="0">
                <a:latin typeface="华文楷体" panose="02010600040101010101" pitchFamily="2" charset="-122"/>
                <a:ea typeface="华文楷体" panose="02010600040101010101" pitchFamily="2" charset="-122"/>
              </a:rPr>
              <a:t>package</a:t>
            </a:r>
            <a:r>
              <a:rPr lang="zh-CN" altLang="en-US" sz="2400" b="1" dirty="0" smtClean="0">
                <a:latin typeface="华文楷体" panose="02010600040101010101" pitchFamily="2" charset="-122"/>
                <a:ea typeface="华文楷体" panose="02010600040101010101" pitchFamily="2" charset="-122"/>
              </a:rPr>
              <a:t>语句必须是程序的第一条非空格、非注释语句。</a:t>
            </a:r>
            <a:endParaRPr lang="en-US" altLang="zh-CN" sz="2400" b="1" dirty="0" smtClean="0">
              <a:latin typeface="华文楷体" panose="02010600040101010101" pitchFamily="2" charset="-122"/>
              <a:ea typeface="华文楷体" panose="02010600040101010101" pitchFamily="2" charset="-122"/>
            </a:endParaRPr>
          </a:p>
          <a:p>
            <a:r>
              <a:rPr lang="zh-CN" altLang="en-US" sz="2400" b="1" dirty="0" smtClean="0">
                <a:latin typeface="华文楷体" panose="02010600040101010101" pitchFamily="2" charset="-122"/>
                <a:ea typeface="华文楷体" panose="02010600040101010101" pitchFamily="2" charset="-122"/>
              </a:rPr>
              <a:t>通过</a:t>
            </a:r>
            <a:r>
              <a:rPr lang="en-US" altLang="zh-CN" sz="2400" b="1" dirty="0" smtClean="0">
                <a:latin typeface="华文楷体" panose="02010600040101010101" pitchFamily="2" charset="-122"/>
                <a:ea typeface="华文楷体" panose="02010600040101010101" pitchFamily="2" charset="-122"/>
              </a:rPr>
              <a:t>package</a:t>
            </a:r>
            <a:r>
              <a:rPr lang="zh-CN" altLang="en-US" sz="2400" b="1" dirty="0" smtClean="0">
                <a:latin typeface="华文楷体" panose="02010600040101010101" pitchFamily="2" charset="-122"/>
                <a:ea typeface="华文楷体" panose="02010600040101010101" pitchFamily="2" charset="-122"/>
              </a:rPr>
              <a:t>语句，可将</a:t>
            </a:r>
            <a:r>
              <a:rPr lang="en-US" altLang="zh-CN" sz="2400" b="1" dirty="0" smtClean="0">
                <a:latin typeface="华文楷体" panose="02010600040101010101" pitchFamily="2" charset="-122"/>
                <a:ea typeface="华文楷体" panose="02010600040101010101" pitchFamily="2" charset="-122"/>
              </a:rPr>
              <a:t>Java</a:t>
            </a:r>
            <a:r>
              <a:rPr lang="zh-CN" altLang="en-US" sz="2400" b="1" dirty="0" smtClean="0">
                <a:latin typeface="华文楷体" panose="02010600040101010101" pitchFamily="2" charset="-122"/>
                <a:ea typeface="华文楷体" panose="02010600040101010101" pitchFamily="2" charset="-122"/>
              </a:rPr>
              <a:t>程序分层次地存放在不同的目录下，目录名称与包的名称相同。</a:t>
            </a:r>
            <a:endParaRPr lang="zh-CN" altLang="en-US" b="1" dirty="0">
              <a:latin typeface="华文楷体" panose="02010600040101010101" pitchFamily="2" charset="-122"/>
              <a:ea typeface="华文楷体" panose="02010600040101010101" pitchFamily="2" charset="-122"/>
            </a:endParaRPr>
          </a:p>
        </p:txBody>
      </p:sp>
      <p:pic>
        <p:nvPicPr>
          <p:cNvPr id="7" name="Picture 2"/>
          <p:cNvPicPr>
            <a:picLocks noChangeAspect="1" noChangeArrowheads="1"/>
          </p:cNvPicPr>
          <p:nvPr/>
        </p:nvPicPr>
        <p:blipFill>
          <a:blip r:embed="rId2" cstate="print"/>
          <a:srcRect b="70000"/>
          <a:stretch>
            <a:fillRect/>
          </a:stretch>
        </p:blipFill>
        <p:spPr bwMode="auto">
          <a:xfrm>
            <a:off x="1475656" y="4509120"/>
            <a:ext cx="6440821" cy="1296144"/>
          </a:xfrm>
          <a:prstGeom prst="rect">
            <a:avLst/>
          </a:prstGeom>
          <a:ln w="3175"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包的</a:t>
            </a:r>
            <a:r>
              <a:rPr lang="zh-CN" altLang="en-US" dirty="0" smtClean="0"/>
              <a:t>引入</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27</a:t>
            </a:fld>
            <a:endParaRPr lang="zh-CN" altLang="en-US" dirty="0"/>
          </a:p>
        </p:txBody>
      </p:sp>
      <p:sp>
        <p:nvSpPr>
          <p:cNvPr id="4" name="内容占位符 3"/>
          <p:cNvSpPr>
            <a:spLocks noGrp="1"/>
          </p:cNvSpPr>
          <p:nvPr>
            <p:ph sz="quarter" idx="12"/>
          </p:nvPr>
        </p:nvSpPr>
        <p:spPr>
          <a:xfrm>
            <a:off x="468312" y="981075"/>
            <a:ext cx="8496176" cy="5400675"/>
          </a:xfrm>
        </p:spPr>
        <p:txBody>
          <a:bodyPr>
            <a:normAutofit fontScale="92500"/>
          </a:bodyPr>
          <a:lstStyle/>
          <a:p>
            <a:r>
              <a:rPr lang="zh-CN" altLang="en-US" sz="2400" b="1" dirty="0" smtClean="0">
                <a:latin typeface="华文楷体" panose="02010600040101010101" pitchFamily="2" charset="-122"/>
                <a:ea typeface="华文楷体" panose="02010600040101010101" pitchFamily="2" charset="-122"/>
              </a:rPr>
              <a:t>若要用到某些包中的类或接口，一种方法是在程序的开始部分写出相应的引入（</a:t>
            </a:r>
            <a:r>
              <a:rPr lang="en-US" altLang="zh-CN" sz="2400" b="1" dirty="0" smtClean="0">
                <a:solidFill>
                  <a:srgbClr val="C00000"/>
                </a:solidFill>
                <a:latin typeface="华文楷体" panose="02010600040101010101" pitchFamily="2" charset="-122"/>
                <a:ea typeface="华文楷体" panose="02010600040101010101" pitchFamily="2" charset="-122"/>
              </a:rPr>
              <a:t>import</a:t>
            </a:r>
            <a:r>
              <a:rPr lang="zh-CN" altLang="en-US" sz="2400" b="1" dirty="0" smtClean="0">
                <a:latin typeface="华文楷体" panose="02010600040101010101" pitchFamily="2" charset="-122"/>
                <a:ea typeface="华文楷体" panose="02010600040101010101" pitchFamily="2" charset="-122"/>
              </a:rPr>
              <a:t>）语句，指出要引入哪些包的哪些类。   </a:t>
            </a:r>
            <a:endParaRPr lang="en-US" altLang="zh-CN" sz="2400" b="1" dirty="0" smtClean="0">
              <a:latin typeface="华文楷体" panose="02010600040101010101" pitchFamily="2" charset="-122"/>
              <a:ea typeface="华文楷体" panose="02010600040101010101" pitchFamily="2" charset="-122"/>
            </a:endParaRPr>
          </a:p>
          <a:p>
            <a:pPr lvl="1">
              <a:buNone/>
            </a:pPr>
            <a:r>
              <a:rPr lang="fr-FR" altLang="zh-CN" sz="2000" b="1" dirty="0" smtClean="0">
                <a:solidFill>
                  <a:srgbClr val="C00000"/>
                </a:solidFill>
                <a:latin typeface="华文楷体" panose="02010600040101010101" pitchFamily="2" charset="-122"/>
                <a:ea typeface="华文楷体" panose="02010600040101010101" pitchFamily="2" charset="-122"/>
              </a:rPr>
              <a:t>import [</a:t>
            </a:r>
            <a:r>
              <a:rPr lang="zh-CN" altLang="zh-CN" sz="2000" b="1" dirty="0" smtClean="0">
                <a:solidFill>
                  <a:srgbClr val="C00000"/>
                </a:solidFill>
                <a:latin typeface="华文楷体" panose="02010600040101010101" pitchFamily="2" charset="-122"/>
                <a:ea typeface="华文楷体" panose="02010600040101010101" pitchFamily="2" charset="-122"/>
              </a:rPr>
              <a:t>包名</a:t>
            </a:r>
            <a:r>
              <a:rPr lang="fr-FR" altLang="zh-CN" sz="2000" b="1" dirty="0" smtClean="0">
                <a:solidFill>
                  <a:srgbClr val="C00000"/>
                </a:solidFill>
                <a:latin typeface="华文楷体" panose="02010600040101010101" pitchFamily="2" charset="-122"/>
                <a:ea typeface="华文楷体" panose="02010600040101010101" pitchFamily="2" charset="-122"/>
              </a:rPr>
              <a:t>1.[</a:t>
            </a:r>
            <a:r>
              <a:rPr lang="zh-CN" altLang="zh-CN" sz="2000" b="1" dirty="0" smtClean="0">
                <a:solidFill>
                  <a:srgbClr val="C00000"/>
                </a:solidFill>
                <a:latin typeface="华文楷体" panose="02010600040101010101" pitchFamily="2" charset="-122"/>
                <a:ea typeface="华文楷体" panose="02010600040101010101" pitchFamily="2" charset="-122"/>
              </a:rPr>
              <a:t>包名</a:t>
            </a:r>
            <a:r>
              <a:rPr lang="fr-FR" altLang="zh-CN" sz="2000" b="1" dirty="0" smtClean="0">
                <a:solidFill>
                  <a:srgbClr val="C00000"/>
                </a:solidFill>
                <a:latin typeface="华文楷体" panose="02010600040101010101" pitchFamily="2" charset="-122"/>
                <a:ea typeface="华文楷体" panose="02010600040101010101" pitchFamily="2" charset="-122"/>
              </a:rPr>
              <a:t>2.[</a:t>
            </a:r>
            <a:r>
              <a:rPr lang="zh-CN" altLang="zh-CN" sz="2000" b="1" dirty="0" smtClean="0">
                <a:solidFill>
                  <a:srgbClr val="C00000"/>
                </a:solidFill>
                <a:latin typeface="华文楷体" panose="02010600040101010101" pitchFamily="2" charset="-122"/>
                <a:ea typeface="华文楷体" panose="02010600040101010101" pitchFamily="2" charset="-122"/>
              </a:rPr>
              <a:t>包名</a:t>
            </a:r>
            <a:r>
              <a:rPr lang="fr-FR" altLang="zh-CN" sz="2000" b="1" dirty="0" smtClean="0">
                <a:solidFill>
                  <a:srgbClr val="C00000"/>
                </a:solidFill>
                <a:latin typeface="华文楷体" panose="02010600040101010101" pitchFamily="2" charset="-122"/>
                <a:ea typeface="华文楷体" panose="02010600040101010101" pitchFamily="2" charset="-122"/>
              </a:rPr>
              <a:t>3.]]] (</a:t>
            </a:r>
            <a:r>
              <a:rPr lang="zh-CN" altLang="zh-CN" sz="2000" b="1" dirty="0" smtClean="0">
                <a:solidFill>
                  <a:srgbClr val="C00000"/>
                </a:solidFill>
                <a:latin typeface="华文楷体" panose="02010600040101010101" pitchFamily="2" charset="-122"/>
                <a:ea typeface="华文楷体" panose="02010600040101010101" pitchFamily="2" charset="-122"/>
              </a:rPr>
              <a:t>类名</a:t>
            </a:r>
            <a:r>
              <a:rPr lang="fr-FR" altLang="zh-CN" sz="2000" b="1" dirty="0" smtClean="0">
                <a:solidFill>
                  <a:srgbClr val="C00000"/>
                </a:solidFill>
                <a:latin typeface="华文楷体" panose="02010600040101010101" pitchFamily="2" charset="-122"/>
                <a:ea typeface="华文楷体" panose="02010600040101010101" pitchFamily="2" charset="-122"/>
              </a:rPr>
              <a:t>|*)</a:t>
            </a:r>
            <a:endParaRPr lang="zh-CN" altLang="zh-CN" sz="2000" b="1" dirty="0" smtClean="0">
              <a:solidFill>
                <a:srgbClr val="C00000"/>
              </a:solidFill>
              <a:latin typeface="华文楷体" panose="02010600040101010101" pitchFamily="2" charset="-122"/>
              <a:ea typeface="华文楷体" panose="02010600040101010101" pitchFamily="2" charset="-122"/>
            </a:endParaRPr>
          </a:p>
          <a:p>
            <a:pPr lvl="1"/>
            <a:r>
              <a:rPr lang="zh-CN" altLang="zh-CN" sz="2000" b="1" dirty="0" smtClean="0">
                <a:latin typeface="华文楷体" panose="02010600040101010101" pitchFamily="2" charset="-122"/>
                <a:ea typeface="华文楷体" panose="02010600040101010101" pitchFamily="2" charset="-122"/>
              </a:rPr>
              <a:t>（</a:t>
            </a:r>
            <a:r>
              <a:rPr lang="fr-FR" altLang="zh-CN" sz="2000" b="1" dirty="0" smtClean="0">
                <a:latin typeface="华文楷体" panose="02010600040101010101" pitchFamily="2" charset="-122"/>
                <a:ea typeface="华文楷体" panose="02010600040101010101" pitchFamily="2" charset="-122"/>
              </a:rPr>
              <a:t>*</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表示</a:t>
            </a:r>
            <a:r>
              <a:rPr lang="zh-CN" altLang="zh-CN" sz="2000" b="1" dirty="0" smtClean="0">
                <a:latin typeface="华文楷体" panose="02010600040101010101" pitchFamily="2" charset="-122"/>
                <a:ea typeface="华文楷体" panose="02010600040101010101" pitchFamily="2" charset="-122"/>
              </a:rPr>
              <a:t>引入该包中所有的类</a:t>
            </a:r>
            <a:endParaRPr lang="en-US" altLang="zh-CN" sz="2000" b="1" dirty="0" smtClean="0">
              <a:latin typeface="华文楷体" panose="02010600040101010101" pitchFamily="2" charset="-122"/>
              <a:ea typeface="华文楷体" panose="02010600040101010101" pitchFamily="2" charset="-122"/>
            </a:endParaRPr>
          </a:p>
          <a:p>
            <a:pPr lvl="1"/>
            <a:r>
              <a:rPr lang="zh-CN" altLang="en-US" sz="2000" b="1" dirty="0" smtClean="0">
                <a:latin typeface="华文楷体" panose="02010600040101010101" pitchFamily="2" charset="-122"/>
                <a:ea typeface="华文楷体" panose="02010600040101010101" pitchFamily="2" charset="-122"/>
              </a:rPr>
              <a:t> 如：</a:t>
            </a:r>
            <a:r>
              <a:rPr lang="fr-FR" altLang="zh-CN" sz="2000" b="1" dirty="0" smtClean="0">
                <a:latin typeface="华文楷体" panose="02010600040101010101" pitchFamily="2" charset="-122"/>
                <a:ea typeface="华文楷体" panose="02010600040101010101" pitchFamily="2" charset="-122"/>
              </a:rPr>
              <a:t> import java.util.*</a:t>
            </a:r>
            <a:r>
              <a:rPr lang="zh-CN" altLang="zh-CN" sz="2000" b="1" dirty="0" smtClean="0">
                <a:latin typeface="华文楷体" panose="02010600040101010101" pitchFamily="2" charset="-122"/>
                <a:ea typeface="华文楷体" panose="02010600040101010101" pitchFamily="2" charset="-122"/>
              </a:rPr>
              <a:t>；</a:t>
            </a:r>
            <a:r>
              <a:rPr lang="fr-FR" altLang="zh-CN" sz="2000" b="1" dirty="0" smtClean="0">
                <a:latin typeface="华文楷体" panose="02010600040101010101" pitchFamily="2" charset="-122"/>
                <a:ea typeface="华文楷体" panose="02010600040101010101" pitchFamily="2" charset="-122"/>
              </a:rPr>
              <a:t>            //</a:t>
            </a:r>
            <a:r>
              <a:rPr lang="zh-CN" altLang="zh-CN" sz="2000" b="1" dirty="0" smtClean="0">
                <a:latin typeface="华文楷体" panose="02010600040101010101" pitchFamily="2" charset="-122"/>
                <a:ea typeface="华文楷体" panose="02010600040101010101" pitchFamily="2" charset="-122"/>
              </a:rPr>
              <a:t>引入</a:t>
            </a:r>
            <a:r>
              <a:rPr lang="fr-FR" altLang="zh-CN" sz="2000" b="1" dirty="0" smtClean="0">
                <a:latin typeface="华文楷体" panose="02010600040101010101" pitchFamily="2" charset="-122"/>
                <a:ea typeface="华文楷体" panose="02010600040101010101" pitchFamily="2" charset="-122"/>
              </a:rPr>
              <a:t>java.util</a:t>
            </a:r>
            <a:r>
              <a:rPr lang="zh-CN" altLang="zh-CN" sz="2000" b="1" dirty="0" smtClean="0">
                <a:latin typeface="华文楷体" panose="02010600040101010101" pitchFamily="2" charset="-122"/>
                <a:ea typeface="华文楷体" panose="02010600040101010101" pitchFamily="2" charset="-122"/>
              </a:rPr>
              <a:t>包中的所有类</a:t>
            </a:r>
          </a:p>
          <a:p>
            <a:pPr lvl="1">
              <a:buNone/>
            </a:pPr>
            <a:r>
              <a:rPr lang="fr-FR" altLang="zh-CN" sz="2000" b="1" dirty="0" smtClean="0">
                <a:latin typeface="华文楷体" panose="02010600040101010101" pitchFamily="2" charset="-122"/>
                <a:ea typeface="华文楷体" panose="02010600040101010101" pitchFamily="2" charset="-122"/>
              </a:rPr>
              <a:t>     import java.applet.Applet;       //</a:t>
            </a:r>
            <a:r>
              <a:rPr lang="zh-CN" altLang="zh-CN" sz="2000" b="1" dirty="0" smtClean="0">
                <a:latin typeface="华文楷体" panose="02010600040101010101" pitchFamily="2" charset="-122"/>
                <a:ea typeface="华文楷体" panose="02010600040101010101" pitchFamily="2" charset="-122"/>
              </a:rPr>
              <a:t>引入</a:t>
            </a:r>
            <a:r>
              <a:rPr lang="fr-FR" altLang="zh-CN" sz="2000" b="1" dirty="0" smtClean="0">
                <a:latin typeface="华文楷体" panose="02010600040101010101" pitchFamily="2" charset="-122"/>
                <a:ea typeface="华文楷体" panose="02010600040101010101" pitchFamily="2" charset="-122"/>
              </a:rPr>
              <a:t>java.applet</a:t>
            </a:r>
            <a:r>
              <a:rPr lang="zh-CN" altLang="zh-CN" sz="2000" b="1" dirty="0" smtClean="0">
                <a:latin typeface="华文楷体" panose="02010600040101010101" pitchFamily="2" charset="-122"/>
                <a:ea typeface="华文楷体" panose="02010600040101010101" pitchFamily="2" charset="-122"/>
              </a:rPr>
              <a:t>包中的类</a:t>
            </a:r>
            <a:r>
              <a:rPr lang="fr-FR" altLang="zh-CN" sz="2000" b="1" dirty="0" smtClean="0">
                <a:latin typeface="华文楷体" panose="02010600040101010101" pitchFamily="2" charset="-122"/>
                <a:ea typeface="华文楷体" panose="02010600040101010101" pitchFamily="2" charset="-122"/>
              </a:rPr>
              <a:t>Applet</a:t>
            </a:r>
            <a:endParaRPr lang="zh-CN" altLang="zh-CN" sz="2000" b="1" dirty="0" smtClean="0">
              <a:latin typeface="华文楷体" panose="02010600040101010101" pitchFamily="2" charset="-122"/>
              <a:ea typeface="华文楷体" panose="02010600040101010101" pitchFamily="2" charset="-122"/>
            </a:endParaRPr>
          </a:p>
          <a:p>
            <a:pPr lvl="1">
              <a:buNone/>
            </a:pPr>
            <a:r>
              <a:rPr lang="en-US" altLang="zh-CN" sz="2000" b="1" dirty="0" smtClean="0">
                <a:latin typeface="华文楷体" panose="02010600040101010101" pitchFamily="2" charset="-122"/>
                <a:ea typeface="华文楷体" panose="02010600040101010101" pitchFamily="2" charset="-122"/>
              </a:rPr>
              <a:t>     Date d=new Date();              //</a:t>
            </a:r>
            <a:r>
              <a:rPr lang="zh-CN" altLang="en-US" sz="2000" b="1" dirty="0" smtClean="0">
                <a:latin typeface="华文楷体" panose="02010600040101010101" pitchFamily="2" charset="-122"/>
                <a:ea typeface="华文楷体" panose="02010600040101010101" pitchFamily="2" charset="-122"/>
              </a:rPr>
              <a:t>使用</a:t>
            </a:r>
            <a:r>
              <a:rPr lang="fr-FR" altLang="zh-CN" sz="2000" b="1" dirty="0" smtClean="0">
                <a:latin typeface="华文楷体" panose="02010600040101010101" pitchFamily="2" charset="-122"/>
                <a:ea typeface="华文楷体" panose="02010600040101010101" pitchFamily="2" charset="-122"/>
              </a:rPr>
              <a:t>java.util</a:t>
            </a:r>
            <a:r>
              <a:rPr lang="zh-CN" altLang="zh-CN" sz="2000" b="1" dirty="0" smtClean="0">
                <a:latin typeface="华文楷体" panose="02010600040101010101" pitchFamily="2" charset="-122"/>
                <a:ea typeface="华文楷体" panose="02010600040101010101" pitchFamily="2" charset="-122"/>
              </a:rPr>
              <a:t>包中</a:t>
            </a:r>
            <a:r>
              <a:rPr lang="zh-CN" altLang="en-US" sz="2000" b="1" dirty="0" smtClean="0">
                <a:latin typeface="华文楷体" panose="02010600040101010101" pitchFamily="2" charset="-122"/>
                <a:ea typeface="华文楷体" panose="02010600040101010101" pitchFamily="2" charset="-122"/>
              </a:rPr>
              <a:t>的</a:t>
            </a:r>
            <a:r>
              <a:rPr lang="en-US" altLang="zh-CN" sz="2000" b="1" dirty="0" smtClean="0">
                <a:latin typeface="华文楷体" panose="02010600040101010101" pitchFamily="2" charset="-122"/>
                <a:ea typeface="华文楷体" panose="02010600040101010101" pitchFamily="2" charset="-122"/>
              </a:rPr>
              <a:t>Date</a:t>
            </a:r>
            <a:r>
              <a:rPr lang="zh-CN" altLang="en-US" sz="2000" b="1" dirty="0" smtClean="0">
                <a:latin typeface="华文楷体" panose="02010600040101010101" pitchFamily="2" charset="-122"/>
                <a:ea typeface="华文楷体" panose="02010600040101010101" pitchFamily="2" charset="-122"/>
              </a:rPr>
              <a:t>类</a:t>
            </a:r>
          </a:p>
          <a:p>
            <a:r>
              <a:rPr lang="zh-CN" altLang="en-US" sz="2400" b="1" dirty="0" smtClean="0">
                <a:latin typeface="华文楷体" panose="02010600040101010101" pitchFamily="2" charset="-122"/>
                <a:ea typeface="华文楷体" panose="02010600040101010101" pitchFamily="2" charset="-122"/>
              </a:rPr>
              <a:t>另一种方法不用引入语句，直接在要使用的类前给出其所在包名。</a:t>
            </a:r>
            <a:endParaRPr lang="en-US" altLang="zh-CN" sz="2400" b="1" dirty="0" smtClean="0">
              <a:latin typeface="华文楷体" panose="02010600040101010101" pitchFamily="2" charset="-122"/>
              <a:ea typeface="华文楷体" panose="02010600040101010101" pitchFamily="2" charset="-122"/>
            </a:endParaRPr>
          </a:p>
          <a:p>
            <a:pPr lvl="1">
              <a:buNone/>
            </a:pPr>
            <a:r>
              <a:rPr lang="en-US" altLang="zh-CN" sz="2000" b="1" dirty="0" smtClean="0">
                <a:latin typeface="华文楷体" panose="02010600040101010101" pitchFamily="2" charset="-122"/>
                <a:ea typeface="华文楷体" panose="02010600040101010101" pitchFamily="2" charset="-122"/>
              </a:rPr>
              <a:t>    </a:t>
            </a:r>
            <a:r>
              <a:rPr lang="fr-FR" altLang="zh-CN" sz="2000" b="1" dirty="0" smtClean="0">
                <a:solidFill>
                  <a:srgbClr val="C00000"/>
                </a:solidFill>
                <a:latin typeface="华文楷体" panose="02010600040101010101" pitchFamily="2" charset="-122"/>
                <a:ea typeface="华文楷体" panose="02010600040101010101" pitchFamily="2" charset="-122"/>
              </a:rPr>
              <a:t>java.util.</a:t>
            </a:r>
            <a:r>
              <a:rPr lang="en-US" altLang="zh-CN" sz="2000" b="1" dirty="0" smtClean="0">
                <a:solidFill>
                  <a:srgbClr val="C00000"/>
                </a:solidFill>
                <a:latin typeface="华文楷体" panose="02010600040101010101" pitchFamily="2" charset="-122"/>
                <a:ea typeface="华文楷体" panose="02010600040101010101" pitchFamily="2" charset="-122"/>
              </a:rPr>
              <a:t>Date </a:t>
            </a:r>
            <a:r>
              <a:rPr lang="en-US" altLang="zh-CN" sz="2000" b="1" dirty="0" smtClean="0">
                <a:latin typeface="华文楷体" panose="02010600040101010101" pitchFamily="2" charset="-122"/>
                <a:ea typeface="华文楷体" panose="02010600040101010101" pitchFamily="2" charset="-122"/>
              </a:rPr>
              <a:t>d=new </a:t>
            </a:r>
            <a:r>
              <a:rPr lang="fr-FR" altLang="zh-CN" sz="2000" b="1" dirty="0" smtClean="0">
                <a:solidFill>
                  <a:srgbClr val="C00000"/>
                </a:solidFill>
                <a:latin typeface="华文楷体" panose="02010600040101010101" pitchFamily="2" charset="-122"/>
                <a:ea typeface="华文楷体" panose="02010600040101010101" pitchFamily="2" charset="-122"/>
              </a:rPr>
              <a:t>java.util.</a:t>
            </a:r>
            <a:r>
              <a:rPr lang="en-US" altLang="zh-CN" sz="2000" b="1" dirty="0" smtClean="0">
                <a:solidFill>
                  <a:srgbClr val="C00000"/>
                </a:solidFill>
                <a:latin typeface="华文楷体" panose="02010600040101010101" pitchFamily="2" charset="-122"/>
                <a:ea typeface="华文楷体" panose="02010600040101010101" pitchFamily="2" charset="-122"/>
              </a:rPr>
              <a:t>Date</a:t>
            </a:r>
            <a:r>
              <a:rPr lang="en-US" altLang="zh-CN" sz="2000" b="1" dirty="0" smtClean="0">
                <a:latin typeface="华文楷体" panose="02010600040101010101" pitchFamily="2" charset="-122"/>
                <a:ea typeface="华文楷体" panose="02010600040101010101" pitchFamily="2" charset="-122"/>
              </a:rPr>
              <a:t>();    //</a:t>
            </a:r>
            <a:r>
              <a:rPr lang="zh-CN" altLang="en-US" sz="2000" b="1" dirty="0" smtClean="0">
                <a:latin typeface="华文楷体" panose="02010600040101010101" pitchFamily="2" charset="-122"/>
                <a:ea typeface="华文楷体" panose="02010600040101010101" pitchFamily="2" charset="-122"/>
              </a:rPr>
              <a:t>使用</a:t>
            </a:r>
            <a:r>
              <a:rPr lang="en-US" altLang="zh-CN" sz="2000" b="1" dirty="0" smtClean="0">
                <a:latin typeface="华文楷体" panose="02010600040101010101" pitchFamily="2" charset="-122"/>
                <a:ea typeface="华文楷体" panose="02010600040101010101" pitchFamily="2" charset="-122"/>
              </a:rPr>
              <a:t>Date</a:t>
            </a:r>
            <a:r>
              <a:rPr lang="zh-CN" altLang="en-US" sz="2000" b="1" dirty="0" smtClean="0">
                <a:latin typeface="华文楷体" panose="02010600040101010101" pitchFamily="2" charset="-122"/>
                <a:ea typeface="华文楷体" panose="02010600040101010101" pitchFamily="2" charset="-122"/>
              </a:rPr>
              <a:t>类的另一种方式</a:t>
            </a:r>
          </a:p>
          <a:p>
            <a:r>
              <a:rPr lang="zh-CN" altLang="en-US" sz="2400" b="1" dirty="0" smtClean="0">
                <a:latin typeface="华文楷体" panose="02010600040101010101" pitchFamily="2" charset="-122"/>
                <a:ea typeface="华文楷体" panose="02010600040101010101" pitchFamily="2" charset="-122"/>
              </a:rPr>
              <a:t> 无论采用哪种方法，目的都是要使得被使用（引入）的类在用户程序中可见。</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 </a:t>
            </a:r>
            <a:r>
              <a:rPr lang="zh-CN" altLang="en-US" dirty="0" smtClean="0"/>
              <a:t>类及成员修饰符</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28</a:t>
            </a:fld>
            <a:endParaRPr lang="zh-CN" altLang="en-US" dirty="0"/>
          </a:p>
        </p:txBody>
      </p:sp>
      <p:sp>
        <p:nvSpPr>
          <p:cNvPr id="4" name="内容占位符 3"/>
          <p:cNvSpPr>
            <a:spLocks noGrp="1"/>
          </p:cNvSpPr>
          <p:nvPr>
            <p:ph sz="quarter" idx="12"/>
          </p:nvPr>
        </p:nvSpPr>
        <p:spPr>
          <a:xfrm>
            <a:off x="483978" y="1169857"/>
            <a:ext cx="8207376" cy="5400675"/>
          </a:xfrm>
        </p:spPr>
        <p:txBody>
          <a:bodyPr/>
          <a:lstStyle/>
          <a:p>
            <a:r>
              <a:rPr lang="zh-CN" altLang="zh-CN" b="1" dirty="0" smtClean="0">
                <a:latin typeface="华文楷体" panose="02010600040101010101" pitchFamily="2" charset="-122"/>
                <a:ea typeface="华文楷体" panose="02010600040101010101" pitchFamily="2" charset="-122"/>
              </a:rPr>
              <a:t>修饰符</a:t>
            </a:r>
            <a:r>
              <a:rPr lang="zh-CN" altLang="en-US" b="1" dirty="0" smtClean="0">
                <a:latin typeface="华文楷体" panose="02010600040101010101" pitchFamily="2" charset="-122"/>
                <a:ea typeface="华文楷体" panose="02010600040101010101" pitchFamily="2" charset="-122"/>
              </a:rPr>
              <a:t>可以</a:t>
            </a:r>
            <a:r>
              <a:rPr lang="zh-CN" altLang="zh-CN" b="1" dirty="0" smtClean="0">
                <a:latin typeface="华文楷体" panose="02010600040101010101" pitchFamily="2" charset="-122"/>
                <a:ea typeface="华文楷体" panose="02010600040101010101" pitchFamily="2" charset="-122"/>
              </a:rPr>
              <a:t>对类及其成员进行限定，以说明它们的性质、相互关系和适用范围。</a:t>
            </a:r>
            <a:endParaRPr lang="en-US" altLang="zh-CN" b="1" dirty="0" smtClean="0">
              <a:latin typeface="华文楷体" panose="02010600040101010101" pitchFamily="2" charset="-122"/>
              <a:ea typeface="华文楷体" panose="02010600040101010101" pitchFamily="2" charset="-122"/>
            </a:endParaRPr>
          </a:p>
          <a:p>
            <a:r>
              <a:rPr lang="zh-CN" altLang="zh-CN" b="1" dirty="0" smtClean="0">
                <a:latin typeface="华文楷体" panose="02010600040101010101" pitchFamily="2" charset="-122"/>
                <a:ea typeface="华文楷体" panose="02010600040101010101" pitchFamily="2" charset="-122"/>
              </a:rPr>
              <a:t>常见的修饰符包括</a:t>
            </a:r>
            <a:endParaRPr lang="en-US" altLang="zh-CN" b="1" dirty="0" smtClean="0">
              <a:latin typeface="华文楷体" panose="02010600040101010101" pitchFamily="2" charset="-122"/>
              <a:ea typeface="华文楷体" panose="02010600040101010101" pitchFamily="2" charset="-122"/>
            </a:endParaRPr>
          </a:p>
          <a:p>
            <a:pPr lvl="1"/>
            <a:r>
              <a:rPr lang="en-US" altLang="zh-CN" b="1" dirty="0" smtClean="0">
                <a:solidFill>
                  <a:srgbClr val="C00000"/>
                </a:solidFill>
                <a:latin typeface="华文楷体" panose="02010600040101010101" pitchFamily="2" charset="-122"/>
                <a:ea typeface="华文楷体" panose="02010600040101010101" pitchFamily="2" charset="-122"/>
              </a:rPr>
              <a:t>public</a:t>
            </a:r>
          </a:p>
          <a:p>
            <a:pPr lvl="1"/>
            <a:r>
              <a:rPr lang="en-US" altLang="zh-CN" b="1" dirty="0" smtClean="0">
                <a:solidFill>
                  <a:srgbClr val="C00000"/>
                </a:solidFill>
                <a:latin typeface="华文楷体" panose="02010600040101010101" pitchFamily="2" charset="-122"/>
                <a:ea typeface="华文楷体" panose="02010600040101010101" pitchFamily="2" charset="-122"/>
              </a:rPr>
              <a:t>protected</a:t>
            </a:r>
          </a:p>
          <a:p>
            <a:pPr lvl="1"/>
            <a:r>
              <a:rPr lang="en-US" altLang="zh-CN" b="1" dirty="0" smtClean="0">
                <a:solidFill>
                  <a:srgbClr val="C00000"/>
                </a:solidFill>
                <a:latin typeface="华文楷体" panose="02010600040101010101" pitchFamily="2" charset="-122"/>
                <a:ea typeface="华文楷体" panose="02010600040101010101" pitchFamily="2" charset="-122"/>
              </a:rPr>
              <a:t>private</a:t>
            </a:r>
          </a:p>
          <a:p>
            <a:pPr lvl="1"/>
            <a:r>
              <a:rPr lang="en-US" altLang="zh-CN" b="1" dirty="0" smtClean="0">
                <a:solidFill>
                  <a:srgbClr val="C00000"/>
                </a:solidFill>
                <a:latin typeface="华文楷体" panose="02010600040101010101" pitchFamily="2" charset="-122"/>
                <a:ea typeface="华文楷体" panose="02010600040101010101" pitchFamily="2" charset="-122"/>
              </a:rPr>
              <a:t>final</a:t>
            </a:r>
          </a:p>
          <a:p>
            <a:pPr lvl="1"/>
            <a:r>
              <a:rPr lang="en-US" altLang="zh-CN" b="1" dirty="0" smtClean="0">
                <a:solidFill>
                  <a:srgbClr val="C00000"/>
                </a:solidFill>
                <a:latin typeface="华文楷体" panose="02010600040101010101" pitchFamily="2" charset="-122"/>
                <a:ea typeface="华文楷体" panose="02010600040101010101" pitchFamily="2" charset="-122"/>
              </a:rPr>
              <a:t>abstract</a:t>
            </a:r>
          </a:p>
          <a:p>
            <a:pPr lvl="1"/>
            <a:r>
              <a:rPr lang="en-US" altLang="zh-CN" b="1" dirty="0" smtClean="0">
                <a:solidFill>
                  <a:srgbClr val="C00000"/>
                </a:solidFill>
                <a:latin typeface="华文楷体" panose="02010600040101010101" pitchFamily="2" charset="-122"/>
                <a:ea typeface="华文楷体" panose="02010600040101010101" pitchFamily="2" charset="-122"/>
              </a:rPr>
              <a:t>static</a:t>
            </a:r>
            <a:endParaRPr lang="zh-CN" altLang="en-US" b="1" dirty="0">
              <a:solidFill>
                <a:srgbClr val="C0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public</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29</a:t>
            </a:fld>
            <a:endParaRPr lang="zh-CN" altLang="en-US" dirty="0"/>
          </a:p>
        </p:txBody>
      </p:sp>
      <p:sp>
        <p:nvSpPr>
          <p:cNvPr id="4" name="内容占位符 3"/>
          <p:cNvSpPr>
            <a:spLocks noGrp="1"/>
          </p:cNvSpPr>
          <p:nvPr>
            <p:ph sz="quarter" idx="12"/>
          </p:nvPr>
        </p:nvSpPr>
        <p:spPr/>
        <p:txBody>
          <a:bodyPr vert="horz" lIns="91440" tIns="45720" rIns="91440" bIns="45720" rtlCol="0">
            <a:normAutofit/>
          </a:bodyPr>
          <a:lstStyle/>
          <a:p>
            <a:r>
              <a:rPr lang="en-US" altLang="zh-CN" sz="2400" b="1" dirty="0" smtClean="0">
                <a:latin typeface="仿宋" panose="02010609060101010101" pitchFamily="49" charset="-122"/>
                <a:ea typeface="仿宋" panose="02010609060101010101" pitchFamily="49" charset="-122"/>
              </a:rPr>
              <a:t>public</a:t>
            </a:r>
            <a:r>
              <a:rPr lang="zh-CN" altLang="zh-CN" sz="2400" b="1" dirty="0" smtClean="0">
                <a:latin typeface="仿宋" panose="02010609060101010101" pitchFamily="49" charset="-122"/>
                <a:ea typeface="仿宋" panose="02010609060101010101" pitchFamily="49" charset="-122"/>
              </a:rPr>
              <a:t>可以同时修饰类和成员变量、成员方法</a:t>
            </a:r>
            <a:r>
              <a:rPr lang="zh-CN" altLang="en-US" sz="2400" b="1" dirty="0" smtClean="0">
                <a:latin typeface="仿宋" panose="02010609060101010101" pitchFamily="49" charset="-122"/>
                <a:ea typeface="仿宋" panose="02010609060101010101" pitchFamily="49" charset="-122"/>
              </a:rPr>
              <a:t>。</a:t>
            </a:r>
            <a:endParaRPr lang="en-US" altLang="zh-CN" sz="2400" b="1" dirty="0" smtClean="0">
              <a:latin typeface="仿宋" panose="02010609060101010101" pitchFamily="49" charset="-122"/>
              <a:ea typeface="仿宋" panose="02010609060101010101" pitchFamily="49" charset="-122"/>
            </a:endParaRPr>
          </a:p>
          <a:p>
            <a:r>
              <a:rPr lang="en-US" altLang="zh-CN" sz="2400" b="1" dirty="0" smtClean="0">
                <a:latin typeface="仿宋" panose="02010609060101010101" pitchFamily="49" charset="-122"/>
                <a:ea typeface="仿宋" panose="02010609060101010101" pitchFamily="49" charset="-122"/>
              </a:rPr>
              <a:t>public</a:t>
            </a:r>
            <a:r>
              <a:rPr lang="zh-CN" altLang="zh-CN" sz="2400" b="1" dirty="0" smtClean="0">
                <a:latin typeface="仿宋" panose="02010609060101010101" pitchFamily="49" charset="-122"/>
                <a:ea typeface="仿宋" panose="02010609060101010101" pitchFamily="49" charset="-122"/>
              </a:rPr>
              <a:t>修饰一个类名，如</a:t>
            </a:r>
            <a:r>
              <a:rPr lang="en-US" altLang="zh-CN" sz="2400" b="1" dirty="0" smtClean="0">
                <a:latin typeface="仿宋" panose="02010609060101010101" pitchFamily="49" charset="-122"/>
                <a:ea typeface="仿宋" panose="02010609060101010101" pitchFamily="49" charset="-122"/>
              </a:rPr>
              <a:t>public class A{…}</a:t>
            </a:r>
            <a:r>
              <a:rPr lang="zh-CN" altLang="zh-CN" sz="2400" b="1" dirty="0" smtClean="0">
                <a:latin typeface="仿宋" panose="02010609060101010101" pitchFamily="49" charset="-122"/>
                <a:ea typeface="仿宋" panose="02010609060101010101" pitchFamily="49" charset="-122"/>
              </a:rPr>
              <a:t>，则表示该类可以被其它类访问或引用</a:t>
            </a:r>
            <a:r>
              <a:rPr lang="zh-CN" altLang="en-US" sz="2400" b="1" dirty="0" smtClean="0">
                <a:latin typeface="仿宋" panose="02010609060101010101" pitchFamily="49" charset="-122"/>
                <a:ea typeface="仿宋" panose="02010609060101010101" pitchFamily="49" charset="-122"/>
              </a:rPr>
              <a:t>。</a:t>
            </a:r>
            <a:endParaRPr lang="en-US" altLang="zh-CN" sz="2400" b="1" dirty="0" smtClean="0">
              <a:latin typeface="仿宋" panose="02010609060101010101" pitchFamily="49" charset="-122"/>
              <a:ea typeface="仿宋" panose="02010609060101010101" pitchFamily="49" charset="-122"/>
            </a:endParaRPr>
          </a:p>
          <a:p>
            <a:r>
              <a:rPr lang="en-US" altLang="zh-CN" sz="2400" b="1" dirty="0" smtClean="0">
                <a:latin typeface="仿宋" panose="02010609060101010101" pitchFamily="49" charset="-122"/>
                <a:ea typeface="仿宋" panose="02010609060101010101" pitchFamily="49" charset="-122"/>
              </a:rPr>
              <a:t>public</a:t>
            </a:r>
            <a:r>
              <a:rPr lang="zh-CN" altLang="zh-CN" sz="2400" b="1" dirty="0" smtClean="0">
                <a:latin typeface="仿宋" panose="02010609060101010101" pitchFamily="49" charset="-122"/>
                <a:ea typeface="仿宋" panose="02010609060101010101" pitchFamily="49" charset="-122"/>
              </a:rPr>
              <a:t>修饰成员变量、成员方法，表示该类的成员不仅可以被其内部成员访问，而且可以被其它类直接访问</a:t>
            </a:r>
            <a:r>
              <a:rPr lang="zh-CN" altLang="en-US" sz="2400" b="1" dirty="0" smtClean="0">
                <a:latin typeface="仿宋" panose="02010609060101010101" pitchFamily="49" charset="-122"/>
                <a:ea typeface="仿宋" panose="02010609060101010101" pitchFamily="49" charset="-122"/>
              </a:rPr>
              <a:t>。</a:t>
            </a:r>
          </a:p>
          <a:p>
            <a:endParaRPr lang="zh-CN" altLang="en-US" sz="2400" b="1" dirty="0">
              <a:latin typeface="仿宋" panose="02010609060101010101" pitchFamily="49" charset="-122"/>
              <a:ea typeface="仿宋" panose="02010609060101010101" pitchFamily="49" charset="-122"/>
            </a:endParaRPr>
          </a:p>
        </p:txBody>
      </p:sp>
      <p:sp>
        <p:nvSpPr>
          <p:cNvPr id="5" name="Text Box 5"/>
          <p:cNvSpPr txBox="1">
            <a:spLocks noChangeArrowheads="1"/>
          </p:cNvSpPr>
          <p:nvPr/>
        </p:nvSpPr>
        <p:spPr bwMode="auto">
          <a:xfrm>
            <a:off x="1259632" y="3789040"/>
            <a:ext cx="7024316" cy="1938992"/>
          </a:xfrm>
          <a:prstGeom prst="rect">
            <a:avLst/>
          </a:prstGeom>
          <a:ln w="3175" cap="sq" cmpd="thickThin">
            <a:solidFill>
              <a:srgbClr val="000000"/>
            </a:solidFill>
            <a:prstDash val="solid"/>
            <a:miter lim="800000"/>
          </a:ln>
          <a:effectLst>
            <a:innerShdw blurRad="76200">
              <a:srgbClr val="000000"/>
            </a:innerShdw>
          </a:effectLst>
        </p:spPr>
        <p:txBody>
          <a:bodyPr wrap="square">
            <a:spAutoFit/>
          </a:bodyPr>
          <a:lstStyle/>
          <a:p>
            <a:r>
              <a:rPr kumimoji="1" lang="en-US" altLang="zh-CN" sz="2000" b="1" dirty="0">
                <a:latin typeface="仿宋" panose="02010609060101010101" pitchFamily="49" charset="-122"/>
                <a:ea typeface="仿宋" panose="02010609060101010101" pitchFamily="49" charset="-122"/>
              </a:rPr>
              <a:t>class </a:t>
            </a:r>
            <a:r>
              <a:rPr kumimoji="1" lang="en-US" altLang="zh-CN" sz="2000" b="1" dirty="0" smtClean="0">
                <a:latin typeface="仿宋" panose="02010609060101010101" pitchFamily="49" charset="-122"/>
                <a:ea typeface="仿宋" panose="02010609060101010101" pitchFamily="49" charset="-122"/>
              </a:rPr>
              <a:t>ABC{ </a:t>
            </a:r>
          </a:p>
          <a:p>
            <a:r>
              <a:rPr kumimoji="1" lang="en-US" altLang="zh-CN" sz="2000" b="1" dirty="0" smtClean="0">
                <a:latin typeface="仿宋" panose="02010609060101010101" pitchFamily="49" charset="-122"/>
                <a:ea typeface="仿宋" panose="02010609060101010101" pitchFamily="49" charset="-122"/>
              </a:rPr>
              <a:t>    public </a:t>
            </a:r>
            <a:r>
              <a:rPr kumimoji="1" lang="en-US" altLang="zh-CN" sz="2000" b="1" dirty="0" err="1">
                <a:latin typeface="仿宋" panose="02010609060101010101" pitchFamily="49" charset="-122"/>
                <a:ea typeface="仿宋" panose="02010609060101010101" pitchFamily="49" charset="-122"/>
              </a:rPr>
              <a:t>int</a:t>
            </a:r>
            <a:r>
              <a:rPr kumimoji="1" lang="en-US" altLang="zh-CN" sz="2000" b="1" dirty="0">
                <a:latin typeface="仿宋" panose="02010609060101010101" pitchFamily="49" charset="-122"/>
                <a:ea typeface="仿宋" panose="02010609060101010101" pitchFamily="49" charset="-122"/>
              </a:rPr>
              <a:t> </a:t>
            </a:r>
            <a:r>
              <a:rPr kumimoji="1" lang="en-US" altLang="zh-CN" sz="2000" b="1" dirty="0" err="1">
                <a:latin typeface="仿宋" panose="02010609060101010101" pitchFamily="49" charset="-122"/>
                <a:ea typeface="仿宋" panose="02010609060101010101" pitchFamily="49" charset="-122"/>
              </a:rPr>
              <a:t>pub_i</a:t>
            </a:r>
            <a:r>
              <a:rPr kumimoji="1" lang="en-US" altLang="zh-CN" sz="2000" b="1" dirty="0">
                <a:latin typeface="仿宋" panose="02010609060101010101" pitchFamily="49" charset="-122"/>
                <a:ea typeface="仿宋" panose="02010609060101010101" pitchFamily="49" charset="-122"/>
              </a:rPr>
              <a:t>=5</a:t>
            </a:r>
            <a:r>
              <a:rPr kumimoji="1" lang="zh-CN" altLang="en-US" sz="2000" b="1" dirty="0" smtClean="0">
                <a:latin typeface="仿宋" panose="02010609060101010101" pitchFamily="49" charset="-122"/>
                <a:ea typeface="仿宋" panose="02010609060101010101" pitchFamily="49" charset="-122"/>
              </a:rPr>
              <a:t>；  </a:t>
            </a:r>
            <a:endParaRPr kumimoji="1" lang="zh-CN" altLang="en-US" sz="2000" b="1" dirty="0">
              <a:latin typeface="仿宋" panose="02010609060101010101" pitchFamily="49" charset="-122"/>
              <a:ea typeface="仿宋" panose="02010609060101010101" pitchFamily="49" charset="-122"/>
            </a:endParaRPr>
          </a:p>
          <a:p>
            <a:r>
              <a:rPr kumimoji="1" lang="zh-CN" altLang="en-US" sz="2000" b="1" dirty="0">
                <a:latin typeface="仿宋" panose="02010609060101010101" pitchFamily="49" charset="-122"/>
                <a:ea typeface="仿宋" panose="02010609060101010101" pitchFamily="49" charset="-122"/>
              </a:rPr>
              <a:t>   </a:t>
            </a:r>
            <a:r>
              <a:rPr kumimoji="1" lang="zh-CN" altLang="en-US" sz="2000" b="1" dirty="0" smtClean="0">
                <a:latin typeface="仿宋" panose="02010609060101010101" pitchFamily="49" charset="-122"/>
                <a:ea typeface="仿宋" panose="02010609060101010101" pitchFamily="49" charset="-122"/>
              </a:rPr>
              <a:t> </a:t>
            </a:r>
            <a:r>
              <a:rPr kumimoji="1" lang="en-US" altLang="zh-CN" sz="2000" b="1" dirty="0" smtClean="0">
                <a:latin typeface="仿宋" panose="02010609060101010101" pitchFamily="49" charset="-122"/>
                <a:ea typeface="仿宋" panose="02010609060101010101" pitchFamily="49" charset="-122"/>
              </a:rPr>
              <a:t>public </a:t>
            </a:r>
            <a:r>
              <a:rPr kumimoji="1" lang="en-US" altLang="zh-CN" sz="2000" b="1" dirty="0">
                <a:latin typeface="仿宋" panose="02010609060101010101" pitchFamily="49" charset="-122"/>
                <a:ea typeface="仿宋" panose="02010609060101010101" pitchFamily="49" charset="-122"/>
              </a:rPr>
              <a:t>void </a:t>
            </a:r>
            <a:r>
              <a:rPr kumimoji="1" lang="en-US" altLang="zh-CN" sz="2000" b="1" dirty="0" smtClean="0">
                <a:latin typeface="仿宋" panose="02010609060101010101" pitchFamily="49" charset="-122"/>
                <a:ea typeface="仿宋" panose="02010609060101010101" pitchFamily="49" charset="-122"/>
              </a:rPr>
              <a:t>show( ){ </a:t>
            </a:r>
          </a:p>
          <a:p>
            <a:r>
              <a:rPr kumimoji="1" lang="en-US" altLang="zh-CN" sz="2000" b="1" dirty="0" smtClean="0">
                <a:latin typeface="仿宋" panose="02010609060101010101" pitchFamily="49" charset="-122"/>
                <a:ea typeface="仿宋" panose="02010609060101010101" pitchFamily="49" charset="-122"/>
              </a:rPr>
              <a:t>        </a:t>
            </a:r>
            <a:r>
              <a:rPr kumimoji="1" lang="en-US" altLang="zh-CN" sz="2000" b="1" dirty="0" err="1" smtClean="0">
                <a:latin typeface="仿宋" panose="02010609060101010101" pitchFamily="49" charset="-122"/>
                <a:ea typeface="仿宋" panose="02010609060101010101" pitchFamily="49" charset="-122"/>
              </a:rPr>
              <a:t>System.out.println</a:t>
            </a:r>
            <a:r>
              <a:rPr kumimoji="1" lang="en-US" altLang="zh-CN" sz="2000" b="1" dirty="0" smtClean="0">
                <a:latin typeface="仿宋" panose="02010609060101010101" pitchFamily="49" charset="-122"/>
                <a:ea typeface="仿宋" panose="02010609060101010101" pitchFamily="49" charset="-122"/>
              </a:rPr>
              <a:t> </a:t>
            </a:r>
            <a:r>
              <a:rPr kumimoji="1" lang="en-US" altLang="zh-CN" sz="2000" b="1" dirty="0">
                <a:latin typeface="仿宋" panose="02010609060101010101" pitchFamily="49" charset="-122"/>
                <a:ea typeface="仿宋" panose="02010609060101010101" pitchFamily="49" charset="-122"/>
              </a:rPr>
              <a:t>(“</a:t>
            </a:r>
            <a:r>
              <a:rPr kumimoji="1" lang="en-US" altLang="zh-CN" sz="2000" b="1" dirty="0" err="1">
                <a:latin typeface="仿宋" panose="02010609060101010101" pitchFamily="49" charset="-122"/>
                <a:ea typeface="仿宋" panose="02010609060101010101" pitchFamily="49" charset="-122"/>
              </a:rPr>
              <a:t>pub_i”+pub_i</a:t>
            </a:r>
            <a:r>
              <a:rPr kumimoji="1" lang="en-US" altLang="zh-CN" sz="2000" b="1" dirty="0">
                <a:latin typeface="仿宋" panose="02010609060101010101" pitchFamily="49" charset="-122"/>
                <a:ea typeface="仿宋" panose="02010609060101010101" pitchFamily="49" charset="-122"/>
              </a:rPr>
              <a:t>);</a:t>
            </a:r>
          </a:p>
          <a:p>
            <a:r>
              <a:rPr kumimoji="1" lang="en-US" altLang="zh-CN" sz="2000" b="1" dirty="0" smtClean="0">
                <a:latin typeface="仿宋" panose="02010609060101010101" pitchFamily="49" charset="-122"/>
                <a:ea typeface="仿宋" panose="02010609060101010101" pitchFamily="49" charset="-122"/>
              </a:rPr>
              <a:t>     }</a:t>
            </a:r>
          </a:p>
          <a:p>
            <a:r>
              <a:rPr kumimoji="1" lang="en-US" altLang="zh-CN" sz="2000" b="1" dirty="0" smtClean="0">
                <a:latin typeface="仿宋" panose="02010609060101010101" pitchFamily="49" charset="-122"/>
                <a:ea typeface="仿宋" panose="02010609060101010101" pitchFamily="49" charset="-122"/>
              </a:rPr>
              <a:t>}</a:t>
            </a:r>
            <a:endParaRPr kumimoji="1" lang="en-US" altLang="zh-CN" sz="20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3600" dirty="0" smtClean="0"/>
              <a:t>4.1 </a:t>
            </a:r>
            <a:r>
              <a:rPr lang="zh-CN" altLang="en-US" sz="3600" smtClean="0"/>
              <a:t>面向对象基础</a:t>
            </a:r>
            <a:endParaRPr lang="zh-CN" altLang="en-US" sz="3600" dirty="0"/>
          </a:p>
        </p:txBody>
      </p:sp>
      <p:sp>
        <p:nvSpPr>
          <p:cNvPr id="2" name="灯片编号占位符 1"/>
          <p:cNvSpPr>
            <a:spLocks noGrp="1"/>
          </p:cNvSpPr>
          <p:nvPr>
            <p:ph type="sldNum" sz="quarter" idx="11"/>
          </p:nvPr>
        </p:nvSpPr>
        <p:spPr/>
        <p:txBody>
          <a:bodyPr/>
          <a:lstStyle/>
          <a:p>
            <a:r>
              <a:rPr lang="en-US" altLang="zh-CN" smtClean="0"/>
              <a:t>P</a:t>
            </a:r>
            <a:fld id="{62DCC93C-90AC-48A1-9D9E-CBAB17A91522}" type="slidenum">
              <a:rPr lang="zh-CN" altLang="en-US" smtClean="0"/>
              <a:pPr/>
              <a:t>3</a:t>
            </a:fld>
            <a:endParaRPr lang="zh-CN" altLang="en-US" dirty="0"/>
          </a:p>
        </p:txBody>
      </p:sp>
      <p:sp>
        <p:nvSpPr>
          <p:cNvPr id="7" name="内容占位符 6"/>
          <p:cNvSpPr>
            <a:spLocks noGrp="1"/>
          </p:cNvSpPr>
          <p:nvPr>
            <p:ph sz="quarter" idx="12"/>
          </p:nvPr>
        </p:nvSpPr>
        <p:spPr/>
        <p:txBody>
          <a:bodyPr>
            <a:normAutofit/>
          </a:bodyPr>
          <a:lstStyle/>
          <a:p>
            <a:r>
              <a:rPr lang="zh-CN" altLang="en-US" dirty="0" smtClean="0"/>
              <a:t>抽象</a:t>
            </a:r>
            <a:endParaRPr lang="en-US" altLang="zh-CN" dirty="0" err="1" smtClean="0"/>
          </a:p>
          <a:p>
            <a:endParaRPr lang="zh-CN" altLang="en-US" sz="2800" dirty="0"/>
          </a:p>
        </p:txBody>
      </p:sp>
      <p:graphicFrame>
        <p:nvGraphicFramePr>
          <p:cNvPr id="5" name="Object 4"/>
          <p:cNvGraphicFramePr>
            <a:graphicFrameLocks noChangeAspect="1"/>
          </p:cNvGraphicFramePr>
          <p:nvPr/>
        </p:nvGraphicFramePr>
        <p:xfrm>
          <a:off x="611560" y="1844824"/>
          <a:ext cx="3121025" cy="1233488"/>
        </p:xfrm>
        <a:graphic>
          <a:graphicData uri="http://schemas.openxmlformats.org/presentationml/2006/ole">
            <mc:AlternateContent xmlns:mc="http://schemas.openxmlformats.org/markup-compatibility/2006">
              <mc:Choice xmlns:v="urn:schemas-microsoft-com:vml" Requires="v">
                <p:oleObj spid="_x0000_s1072" name="剪辑" r:id="rId3" imgW="6544800" imgH="1706400" progId="">
                  <p:embed/>
                </p:oleObj>
              </mc:Choice>
              <mc:Fallback>
                <p:oleObj name="剪辑" r:id="rId3" imgW="6544800" imgH="1706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844824"/>
                        <a:ext cx="3121025" cy="1233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5"/>
          <p:cNvSpPr txBox="1">
            <a:spLocks noChangeArrowheads="1"/>
          </p:cNvSpPr>
          <p:nvPr/>
        </p:nvSpPr>
        <p:spPr bwMode="auto">
          <a:xfrm>
            <a:off x="4212010" y="2502049"/>
            <a:ext cx="4572000" cy="2835275"/>
          </a:xfrm>
          <a:prstGeom prst="rect">
            <a:avLst/>
          </a:prstGeom>
          <a:solidFill>
            <a:srgbClr val="FFCC66"/>
          </a:solidFill>
          <a:ln w="9525">
            <a:noFill/>
            <a:miter lim="800000"/>
            <a:headEnd/>
            <a:tailEnd/>
          </a:ln>
        </p:spPr>
        <p:txBody>
          <a:bodyPr>
            <a:spAutoFit/>
          </a:bodyPr>
          <a:lstStyle/>
          <a:p>
            <a:r>
              <a:rPr kumimoji="1" lang="en-US" altLang="zh-CN" sz="2000" b="1" dirty="0">
                <a:latin typeface="Times New Roman" pitchFamily="18" charset="0"/>
              </a:rPr>
              <a:t>class Car {</a:t>
            </a:r>
          </a:p>
          <a:p>
            <a:r>
              <a:rPr kumimoji="1" lang="en-US" altLang="zh-CN" sz="2000" b="1" dirty="0">
                <a:latin typeface="Times New Roman" pitchFamily="18" charset="0"/>
              </a:rPr>
              <a:t>    </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dirty="0" err="1">
                <a:latin typeface="Times New Roman" pitchFamily="18" charset="0"/>
              </a:rPr>
              <a:t>color_number</a:t>
            </a:r>
            <a:r>
              <a:rPr kumimoji="1" lang="en-US" altLang="zh-CN" sz="2000" b="1" dirty="0">
                <a:latin typeface="Times New Roman" pitchFamily="18" charset="0"/>
              </a:rPr>
              <a:t>;  </a:t>
            </a:r>
          </a:p>
          <a:p>
            <a:r>
              <a:rPr kumimoji="1" lang="en-US" altLang="zh-CN" sz="2000" b="1" dirty="0">
                <a:latin typeface="Times New Roman" pitchFamily="18" charset="0"/>
              </a:rPr>
              <a:t>    </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dirty="0" err="1">
                <a:latin typeface="Times New Roman" pitchFamily="18" charset="0"/>
              </a:rPr>
              <a:t>door_number</a:t>
            </a:r>
            <a:r>
              <a:rPr kumimoji="1" lang="en-US" altLang="zh-CN" sz="2000" b="1" dirty="0">
                <a:latin typeface="Times New Roman" pitchFamily="18" charset="0"/>
              </a:rPr>
              <a:t>;</a:t>
            </a:r>
          </a:p>
          <a:p>
            <a:r>
              <a:rPr kumimoji="1" lang="en-US" altLang="zh-CN" sz="2000" b="1" dirty="0">
                <a:latin typeface="Times New Roman" pitchFamily="18" charset="0"/>
              </a:rPr>
              <a:t>    </a:t>
            </a:r>
            <a:r>
              <a:rPr kumimoji="1" lang="en-US" altLang="zh-CN" sz="2000" b="1" dirty="0" err="1">
                <a:solidFill>
                  <a:srgbClr val="000066"/>
                </a:solidFill>
                <a:latin typeface="Times New Roman" pitchFamily="18" charset="0"/>
              </a:rPr>
              <a:t>int</a:t>
            </a:r>
            <a:r>
              <a:rPr kumimoji="1" lang="en-US" altLang="zh-CN" sz="2000" b="1" dirty="0">
                <a:solidFill>
                  <a:srgbClr val="000066"/>
                </a:solidFill>
                <a:latin typeface="Times New Roman" pitchFamily="18" charset="0"/>
              </a:rPr>
              <a:t> speed;</a:t>
            </a:r>
          </a:p>
          <a:p>
            <a:r>
              <a:rPr kumimoji="1" lang="en-US" altLang="zh-CN" sz="2000" b="1" dirty="0">
                <a:solidFill>
                  <a:srgbClr val="000066"/>
                </a:solidFill>
                <a:latin typeface="Times New Roman" pitchFamily="18" charset="0"/>
              </a:rPr>
              <a:t>   </a:t>
            </a:r>
          </a:p>
          <a:p>
            <a:r>
              <a:rPr kumimoji="1" lang="en-US" altLang="zh-CN" sz="2000" b="1" dirty="0">
                <a:solidFill>
                  <a:srgbClr val="000066"/>
                </a:solidFill>
                <a:latin typeface="Times New Roman" pitchFamily="18" charset="0"/>
              </a:rPr>
              <a:t>    void brake() { … }</a:t>
            </a:r>
          </a:p>
          <a:p>
            <a:r>
              <a:rPr kumimoji="1" lang="en-US" altLang="zh-CN" sz="2000" b="1" dirty="0">
                <a:solidFill>
                  <a:srgbClr val="000066"/>
                </a:solidFill>
                <a:latin typeface="Times New Roman" pitchFamily="18" charset="0"/>
              </a:rPr>
              <a:t>    void </a:t>
            </a:r>
            <a:r>
              <a:rPr kumimoji="1" lang="en-US" altLang="zh-CN" sz="2000" b="1" dirty="0" err="1">
                <a:solidFill>
                  <a:srgbClr val="000066"/>
                </a:solidFill>
                <a:latin typeface="Times New Roman" pitchFamily="18" charset="0"/>
              </a:rPr>
              <a:t>speedUp</a:t>
            </a:r>
            <a:r>
              <a:rPr kumimoji="1" lang="en-US" altLang="zh-CN" sz="2000" b="1" dirty="0">
                <a:solidFill>
                  <a:srgbClr val="000066"/>
                </a:solidFill>
                <a:latin typeface="Times New Roman" pitchFamily="18" charset="0"/>
              </a:rPr>
              <a:t>() {…};</a:t>
            </a:r>
          </a:p>
          <a:p>
            <a:r>
              <a:rPr kumimoji="1" lang="en-US" altLang="zh-CN" sz="2000" b="1" dirty="0">
                <a:solidFill>
                  <a:srgbClr val="000066"/>
                </a:solidFill>
                <a:latin typeface="Times New Roman" pitchFamily="18" charset="0"/>
              </a:rPr>
              <a:t>    void </a:t>
            </a:r>
            <a:r>
              <a:rPr kumimoji="1" lang="en-US" altLang="zh-CN" sz="2000" b="1" dirty="0" err="1">
                <a:solidFill>
                  <a:srgbClr val="000066"/>
                </a:solidFill>
                <a:latin typeface="Times New Roman" pitchFamily="18" charset="0"/>
              </a:rPr>
              <a:t>slowDown</a:t>
            </a:r>
            <a:r>
              <a:rPr kumimoji="1" lang="en-US" altLang="zh-CN" sz="2000" b="1" dirty="0">
                <a:solidFill>
                  <a:srgbClr val="000066"/>
                </a:solidFill>
                <a:latin typeface="Times New Roman" pitchFamily="18" charset="0"/>
              </a:rPr>
              <a:t>() { …  }</a:t>
            </a:r>
          </a:p>
          <a:p>
            <a:r>
              <a:rPr kumimoji="1" lang="en-US" altLang="zh-CN" sz="2000" b="1" dirty="0">
                <a:solidFill>
                  <a:srgbClr val="000066"/>
                </a:solidFill>
                <a:latin typeface="Times New Roman" pitchFamily="18" charset="0"/>
              </a:rPr>
              <a:t>}</a:t>
            </a:r>
            <a:r>
              <a:rPr kumimoji="1" lang="en-US" altLang="zh-CN" sz="2000" dirty="0">
                <a:solidFill>
                  <a:srgbClr val="000066"/>
                </a:solidFill>
                <a:latin typeface="Times New Roman" pitchFamily="18" charset="0"/>
              </a:rPr>
              <a:t>  </a:t>
            </a:r>
          </a:p>
        </p:txBody>
      </p:sp>
      <p:grpSp>
        <p:nvGrpSpPr>
          <p:cNvPr id="9" name="Group 6"/>
          <p:cNvGrpSpPr>
            <a:grpSpLocks/>
          </p:cNvGrpSpPr>
          <p:nvPr/>
        </p:nvGrpSpPr>
        <p:grpSpPr bwMode="auto">
          <a:xfrm>
            <a:off x="682998" y="4087962"/>
            <a:ext cx="3417888" cy="1933807"/>
            <a:chOff x="343" y="2592"/>
            <a:chExt cx="2153" cy="1587"/>
          </a:xfrm>
        </p:grpSpPr>
        <p:sp>
          <p:nvSpPr>
            <p:cNvPr id="10" name="Line 7"/>
            <p:cNvSpPr>
              <a:spLocks noChangeShapeType="1"/>
            </p:cNvSpPr>
            <p:nvPr/>
          </p:nvSpPr>
          <p:spPr bwMode="auto">
            <a:xfrm flipV="1">
              <a:off x="1680" y="2592"/>
              <a:ext cx="816" cy="124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 name="Text Box 8"/>
            <p:cNvSpPr txBox="1">
              <a:spLocks noChangeArrowheads="1"/>
            </p:cNvSpPr>
            <p:nvPr/>
          </p:nvSpPr>
          <p:spPr bwMode="auto">
            <a:xfrm>
              <a:off x="343" y="3411"/>
              <a:ext cx="1728" cy="768"/>
            </a:xfrm>
            <a:prstGeom prst="rect">
              <a:avLst/>
            </a:prstGeom>
            <a:solidFill>
              <a:schemeClr val="bg1"/>
            </a:solidFill>
            <a:ln w="9525">
              <a:solidFill>
                <a:schemeClr val="tx1"/>
              </a:solidFill>
              <a:miter lim="800000"/>
              <a:headEnd/>
              <a:tailEnd/>
            </a:ln>
          </p:spPr>
          <p:txBody>
            <a:bodyPr/>
            <a:lstStyle/>
            <a:p>
              <a:pPr marL="342900" indent="-342900">
                <a:spcBef>
                  <a:spcPct val="20000"/>
                </a:spcBef>
                <a:buClr>
                  <a:schemeClr val="folHlink"/>
                </a:buClr>
                <a:buSzPct val="60000"/>
                <a:buFont typeface="Wingdings" pitchFamily="2" charset="2"/>
                <a:buNone/>
              </a:pPr>
              <a:r>
                <a:rPr lang="zh-CN" altLang="en-US" sz="2000" dirty="0"/>
                <a:t>计算机</a:t>
              </a:r>
              <a:r>
                <a:rPr lang="zh-CN" altLang="en-US" sz="2000" dirty="0" smtClean="0"/>
                <a:t>中的</a:t>
              </a:r>
              <a:r>
                <a:rPr lang="zh-CN" altLang="en-US" sz="2000" dirty="0"/>
                <a:t>对象的原型</a:t>
              </a:r>
            </a:p>
          </p:txBody>
        </p:sp>
      </p:grpSp>
      <p:grpSp>
        <p:nvGrpSpPr>
          <p:cNvPr id="12" name="Group 9"/>
          <p:cNvGrpSpPr>
            <a:grpSpLocks/>
          </p:cNvGrpSpPr>
          <p:nvPr/>
        </p:nvGrpSpPr>
        <p:grpSpPr bwMode="auto">
          <a:xfrm>
            <a:off x="684585" y="2935437"/>
            <a:ext cx="2871787" cy="1439862"/>
            <a:chOff x="336" y="2064"/>
            <a:chExt cx="1536" cy="1248"/>
          </a:xfrm>
        </p:grpSpPr>
        <p:sp>
          <p:nvSpPr>
            <p:cNvPr id="13" name="Text Box 10"/>
            <p:cNvSpPr txBox="1">
              <a:spLocks noChangeArrowheads="1"/>
            </p:cNvSpPr>
            <p:nvPr/>
          </p:nvSpPr>
          <p:spPr bwMode="auto">
            <a:xfrm>
              <a:off x="336" y="2544"/>
              <a:ext cx="1536" cy="768"/>
            </a:xfrm>
            <a:prstGeom prst="rect">
              <a:avLst/>
            </a:prstGeom>
            <a:noFill/>
            <a:ln w="9525">
              <a:solidFill>
                <a:schemeClr val="tx1"/>
              </a:solidFill>
              <a:miter lim="800000"/>
              <a:headEnd/>
              <a:tailEnd/>
            </a:ln>
          </p:spPr>
          <p:txBody>
            <a:bodyPr/>
            <a:lstStyle/>
            <a:p>
              <a:pPr marL="342900" indent="-342900">
                <a:spcBef>
                  <a:spcPct val="20000"/>
                </a:spcBef>
                <a:buClr>
                  <a:schemeClr val="folHlink"/>
                </a:buClr>
                <a:buSzPct val="60000"/>
                <a:buFont typeface="Wingdings" pitchFamily="2" charset="2"/>
                <a:buNone/>
              </a:pPr>
              <a:r>
                <a:rPr lang="en-US" altLang="zh-CN" sz="2000"/>
                <a:t>   </a:t>
              </a:r>
              <a:r>
                <a:rPr lang="zh-CN" altLang="en-US" sz="2000"/>
                <a:t>现实生活中的对象</a:t>
              </a:r>
            </a:p>
          </p:txBody>
        </p:sp>
        <p:sp>
          <p:nvSpPr>
            <p:cNvPr id="14" name="Line 11"/>
            <p:cNvSpPr>
              <a:spLocks noChangeShapeType="1"/>
            </p:cNvSpPr>
            <p:nvPr/>
          </p:nvSpPr>
          <p:spPr bwMode="auto">
            <a:xfrm flipV="1">
              <a:off x="1152" y="2064"/>
              <a:ext cx="0" cy="384"/>
            </a:xfrm>
            <a:prstGeom prst="line">
              <a:avLst/>
            </a:prstGeom>
            <a:noFill/>
            <a:ln w="9525">
              <a:solidFill>
                <a:schemeClr val="tx1"/>
              </a:solidFill>
              <a:round/>
              <a:headEnd/>
              <a:tailEnd type="triangle" w="med" len="med"/>
            </a:ln>
          </p:spPr>
          <p:txBody>
            <a:bodyPr wrap="none" anchor="ctr"/>
            <a:lstStyle/>
            <a:p>
              <a:endParaRPr lang="zh-CN" altLang="en-US"/>
            </a:p>
          </p:txBody>
        </p:sp>
      </p:grpSp>
    </p:spTree>
    <p:extLst>
      <p:ext uri="{BB962C8B-B14F-4D97-AF65-F5344CB8AC3E}">
        <p14:creationId xmlns:p14="http://schemas.microsoft.com/office/powerpoint/2010/main" val="28002772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protected</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30</a:t>
            </a:fld>
            <a:endParaRPr lang="zh-CN" altLang="en-US" dirty="0"/>
          </a:p>
        </p:txBody>
      </p:sp>
      <p:sp>
        <p:nvSpPr>
          <p:cNvPr id="4" name="内容占位符 3"/>
          <p:cNvSpPr>
            <a:spLocks noGrp="1"/>
          </p:cNvSpPr>
          <p:nvPr>
            <p:ph sz="quarter" idx="12"/>
          </p:nvPr>
        </p:nvSpPr>
        <p:spPr/>
        <p:txBody>
          <a:bodyPr vert="horz" lIns="91440" tIns="45720" rIns="91440" bIns="45720" rtlCol="0">
            <a:normAutofit/>
          </a:bodyPr>
          <a:lstStyle/>
          <a:p>
            <a:r>
              <a:rPr lang="zh-CN" altLang="zh-CN" sz="2000" b="1" dirty="0" smtClean="0">
                <a:latin typeface="仿宋" panose="02010609060101010101" pitchFamily="49" charset="-122"/>
                <a:ea typeface="仿宋" panose="02010609060101010101" pitchFamily="49" charset="-122"/>
              </a:rPr>
              <a:t>主要用于修饰类成员</a:t>
            </a:r>
            <a:r>
              <a:rPr lang="zh-CN" altLang="en-US"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r>
              <a:rPr lang="zh-CN" altLang="en-US" sz="2000" b="1" dirty="0" smtClean="0">
                <a:latin typeface="仿宋" panose="02010609060101010101" pitchFamily="49" charset="-122"/>
                <a:ea typeface="仿宋" panose="02010609060101010101" pitchFamily="49" charset="-122"/>
              </a:rPr>
              <a:t>表示被修饰的成员</a:t>
            </a:r>
            <a:r>
              <a:rPr lang="zh-CN" altLang="zh-CN" sz="2000" b="1" dirty="0" smtClean="0">
                <a:latin typeface="仿宋" panose="02010609060101010101" pitchFamily="49" charset="-122"/>
                <a:ea typeface="仿宋" panose="02010609060101010101" pitchFamily="49" charset="-122"/>
              </a:rPr>
              <a:t>除了可以被类自身访问外，还可以被该类的子类，与该类在同一个包中的其它类访问</a:t>
            </a:r>
            <a:r>
              <a:rPr lang="zh-CN" altLang="en-US" sz="2000" b="1" dirty="0" smtClean="0">
                <a:latin typeface="仿宋" panose="02010609060101010101" pitchFamily="49" charset="-122"/>
                <a:ea typeface="仿宋" panose="02010609060101010101" pitchFamily="49" charset="-122"/>
              </a:rPr>
              <a:t>。</a:t>
            </a:r>
            <a:endParaRPr lang="zh-CN" altLang="en-US" sz="2000" b="1" dirty="0">
              <a:latin typeface="仿宋" panose="02010609060101010101" pitchFamily="49" charset="-122"/>
              <a:ea typeface="仿宋" panose="02010609060101010101" pitchFamily="49" charset="-122"/>
            </a:endParaRPr>
          </a:p>
        </p:txBody>
      </p:sp>
      <p:pic>
        <p:nvPicPr>
          <p:cNvPr id="17411" name="Picture 3"/>
          <p:cNvPicPr>
            <a:picLocks noChangeAspect="1" noChangeArrowheads="1"/>
          </p:cNvPicPr>
          <p:nvPr/>
        </p:nvPicPr>
        <p:blipFill>
          <a:blip r:embed="rId2" cstate="print"/>
          <a:srcRect/>
          <a:stretch>
            <a:fillRect/>
          </a:stretch>
        </p:blipFill>
        <p:spPr bwMode="auto">
          <a:xfrm>
            <a:off x="1475656" y="2288554"/>
            <a:ext cx="6000750" cy="4391025"/>
          </a:xfrm>
          <a:prstGeom prst="rect">
            <a:avLst/>
          </a:prstGeom>
          <a:ln w="3175"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private</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31</a:t>
            </a:fld>
            <a:endParaRPr lang="zh-CN" altLang="en-US" dirty="0"/>
          </a:p>
        </p:txBody>
      </p:sp>
      <p:sp>
        <p:nvSpPr>
          <p:cNvPr id="4" name="内容占位符 3"/>
          <p:cNvSpPr>
            <a:spLocks noGrp="1"/>
          </p:cNvSpPr>
          <p:nvPr>
            <p:ph sz="quarter" idx="12"/>
          </p:nvPr>
        </p:nvSpPr>
        <p:spPr>
          <a:xfrm>
            <a:off x="461287" y="908720"/>
            <a:ext cx="8207376" cy="5400675"/>
          </a:xfrm>
        </p:spPr>
        <p:txBody>
          <a:bodyPr vert="horz" lIns="91440" tIns="45720" rIns="91440" bIns="45720" rtlCol="0">
            <a:normAutofit/>
          </a:bodyPr>
          <a:lstStyle/>
          <a:p>
            <a:r>
              <a:rPr lang="en-US" altLang="zh-CN" sz="2000" b="1" dirty="0" smtClean="0">
                <a:latin typeface="仿宋" panose="02010609060101010101" pitchFamily="49" charset="-122"/>
                <a:ea typeface="仿宋" panose="02010609060101010101" pitchFamily="49" charset="-122"/>
              </a:rPr>
              <a:t>private</a:t>
            </a:r>
            <a:r>
              <a:rPr lang="zh-CN" altLang="zh-CN" sz="2000" b="1" dirty="0" smtClean="0">
                <a:latin typeface="仿宋" panose="02010609060101010101" pitchFamily="49" charset="-122"/>
                <a:ea typeface="仿宋" panose="02010609060101010101" pitchFamily="49" charset="-122"/>
              </a:rPr>
              <a:t>主要用于修饰类成员</a:t>
            </a:r>
            <a:r>
              <a:rPr lang="zh-CN" altLang="en-US"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r>
              <a:rPr lang="zh-CN" altLang="zh-CN" sz="2000" b="1" dirty="0" smtClean="0">
                <a:latin typeface="仿宋" panose="02010609060101010101" pitchFamily="49" charset="-122"/>
                <a:ea typeface="仿宋" panose="02010609060101010101" pitchFamily="49" charset="-122"/>
              </a:rPr>
              <a:t>表示</a:t>
            </a:r>
            <a:r>
              <a:rPr lang="zh-CN" altLang="en-US" sz="2000" b="1" dirty="0" smtClean="0">
                <a:latin typeface="仿宋" panose="02010609060101010101" pitchFamily="49" charset="-122"/>
                <a:ea typeface="仿宋" panose="02010609060101010101" pitchFamily="49" charset="-122"/>
              </a:rPr>
              <a:t>被修饰的</a:t>
            </a:r>
            <a:r>
              <a:rPr lang="zh-CN" altLang="zh-CN" sz="2000" b="1" dirty="0" smtClean="0">
                <a:latin typeface="仿宋" panose="02010609060101010101" pitchFamily="49" charset="-122"/>
                <a:ea typeface="仿宋" panose="02010609060101010101" pitchFamily="49" charset="-122"/>
              </a:rPr>
              <a:t>类成员只能被类自身访问，任何其它类都无权修改或引用</a:t>
            </a:r>
            <a:r>
              <a:rPr lang="zh-CN" altLang="en-US" sz="2000" b="1" dirty="0" smtClean="0">
                <a:latin typeface="仿宋" panose="02010609060101010101" pitchFamily="49" charset="-122"/>
                <a:ea typeface="仿宋" panose="02010609060101010101" pitchFamily="49" charset="-122"/>
              </a:rPr>
              <a:t>。</a:t>
            </a:r>
            <a:endParaRPr lang="zh-CN" altLang="en-US" sz="2000" b="1" dirty="0">
              <a:latin typeface="仿宋" panose="02010609060101010101" pitchFamily="49" charset="-122"/>
              <a:ea typeface="仿宋" panose="02010609060101010101" pitchFamily="49" charset="-122"/>
            </a:endParaRPr>
          </a:p>
        </p:txBody>
      </p:sp>
      <p:pic>
        <p:nvPicPr>
          <p:cNvPr id="18434" name="Picture 2"/>
          <p:cNvPicPr>
            <a:picLocks noChangeAspect="1" noChangeArrowheads="1"/>
          </p:cNvPicPr>
          <p:nvPr/>
        </p:nvPicPr>
        <p:blipFill>
          <a:blip r:embed="rId2" cstate="print"/>
          <a:srcRect/>
          <a:stretch>
            <a:fillRect/>
          </a:stretch>
        </p:blipFill>
        <p:spPr bwMode="auto">
          <a:xfrm>
            <a:off x="1619672" y="2005730"/>
            <a:ext cx="5760640" cy="4715745"/>
          </a:xfrm>
          <a:prstGeom prst="rect">
            <a:avLst/>
          </a:prstGeom>
          <a:ln w="3175"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缺省</a:t>
            </a:r>
            <a:endParaRPr lang="zh-CN" altLang="en-US" dirty="0">
              <a:latin typeface="仿宋" panose="02010609060101010101" pitchFamily="49" charset="-122"/>
              <a:ea typeface="仿宋" panose="02010609060101010101" pitchFamily="49" charset="-122"/>
            </a:endParaRP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32</a:t>
            </a:fld>
            <a:endParaRPr lang="zh-CN" altLang="en-US" dirty="0"/>
          </a:p>
        </p:txBody>
      </p:sp>
      <p:sp>
        <p:nvSpPr>
          <p:cNvPr id="4" name="内容占位符 3"/>
          <p:cNvSpPr>
            <a:spLocks noGrp="1"/>
          </p:cNvSpPr>
          <p:nvPr>
            <p:ph sz="quarter" idx="12"/>
          </p:nvPr>
        </p:nvSpPr>
        <p:spPr/>
        <p:txBody>
          <a:bodyPr vert="horz" lIns="91440" tIns="45720" rIns="91440" bIns="45720" rtlCol="0">
            <a:normAutofit/>
          </a:bodyPr>
          <a:lstStyle/>
          <a:p>
            <a:r>
              <a:rPr lang="zh-CN" altLang="zh-CN" sz="2000" b="1" dirty="0" smtClean="0">
                <a:latin typeface="仿宋" panose="02010609060101010101" pitchFamily="49" charset="-122"/>
                <a:ea typeface="仿宋" panose="02010609060101010101" pitchFamily="49" charset="-122"/>
              </a:rPr>
              <a:t>如果类成员前没有</a:t>
            </a:r>
            <a:r>
              <a:rPr lang="zh-CN" altLang="en-US" sz="2000" b="1" dirty="0" smtClean="0">
                <a:latin typeface="仿宋" panose="02010609060101010101" pitchFamily="49" charset="-122"/>
                <a:ea typeface="仿宋" panose="02010609060101010101" pitchFamily="49" charset="-122"/>
              </a:rPr>
              <a:t>使用</a:t>
            </a:r>
            <a:r>
              <a:rPr lang="en-US" altLang="zh-CN" sz="2000" b="1" dirty="0" err="1" smtClean="0">
                <a:latin typeface="仿宋" panose="02010609060101010101" pitchFamily="49" charset="-122"/>
                <a:ea typeface="仿宋" panose="02010609060101010101" pitchFamily="49" charset="-122"/>
              </a:rPr>
              <a:t>public,protected,private</a:t>
            </a:r>
            <a:r>
              <a:rPr lang="zh-CN" altLang="zh-CN" sz="2000" b="1" dirty="0" smtClean="0">
                <a:latin typeface="仿宋" panose="02010609060101010101" pitchFamily="49" charset="-122"/>
                <a:ea typeface="仿宋" panose="02010609060101010101" pitchFamily="49" charset="-122"/>
              </a:rPr>
              <a:t>中的任何一个修饰符，我们称它使用了缺省</a:t>
            </a:r>
            <a:r>
              <a:rPr lang="en-US" altLang="zh-CN" sz="2000" b="1" dirty="0" smtClean="0">
                <a:latin typeface="仿宋" panose="02010609060101010101" pitchFamily="49" charset="-122"/>
                <a:ea typeface="仿宋" panose="02010609060101010101" pitchFamily="49" charset="-122"/>
              </a:rPr>
              <a:t>(default)</a:t>
            </a:r>
            <a:r>
              <a:rPr lang="zh-CN" altLang="zh-CN" sz="2000" b="1" dirty="0" smtClean="0">
                <a:latin typeface="仿宋" panose="02010609060101010101" pitchFamily="49" charset="-122"/>
                <a:ea typeface="仿宋" panose="02010609060101010101" pitchFamily="49" charset="-122"/>
              </a:rPr>
              <a:t>修饰符。</a:t>
            </a:r>
            <a:endParaRPr lang="en-US" altLang="zh-CN" sz="2000" b="1" dirty="0" smtClean="0">
              <a:latin typeface="仿宋" panose="02010609060101010101" pitchFamily="49" charset="-122"/>
              <a:ea typeface="仿宋" panose="02010609060101010101" pitchFamily="49" charset="-122"/>
            </a:endParaRPr>
          </a:p>
          <a:p>
            <a:r>
              <a:rPr lang="zh-CN" altLang="zh-CN" sz="2000" b="1" dirty="0" smtClean="0">
                <a:latin typeface="仿宋" panose="02010609060101010101" pitchFamily="49" charset="-122"/>
                <a:ea typeface="仿宋" panose="02010609060101010101" pitchFamily="49" charset="-122"/>
              </a:rPr>
              <a:t>这时，只有该类本身以及与该类在同一个包中的其它类才可以直接访问这些缺省成员。</a:t>
            </a:r>
            <a:endParaRPr lang="zh-CN" altLang="zh-CN" sz="2000" b="1" dirty="0">
              <a:latin typeface="仿宋" panose="02010609060101010101" pitchFamily="49" charset="-122"/>
              <a:ea typeface="仿宋" panose="020106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493907940"/>
              </p:ext>
            </p:extLst>
          </p:nvPr>
        </p:nvGraphicFramePr>
        <p:xfrm>
          <a:off x="719572" y="2996952"/>
          <a:ext cx="7704855" cy="2542620"/>
        </p:xfrm>
        <a:graphic>
          <a:graphicData uri="http://schemas.openxmlformats.org/drawingml/2006/table">
            <a:tbl>
              <a:tblPr/>
              <a:tblGrid>
                <a:gridCol w="1368152">
                  <a:extLst>
                    <a:ext uri="{9D8B030D-6E8A-4147-A177-3AD203B41FA5}">
                      <a16:colId xmlns:a16="http://schemas.microsoft.com/office/drawing/2014/main" xmlns="" val="20000"/>
                    </a:ext>
                  </a:extLst>
                </a:gridCol>
                <a:gridCol w="1365831">
                  <a:extLst>
                    <a:ext uri="{9D8B030D-6E8A-4147-A177-3AD203B41FA5}">
                      <a16:colId xmlns:a16="http://schemas.microsoft.com/office/drawing/2014/main" xmlns="" val="20001"/>
                    </a:ext>
                  </a:extLst>
                </a:gridCol>
                <a:gridCol w="1380261">
                  <a:extLst>
                    <a:ext uri="{9D8B030D-6E8A-4147-A177-3AD203B41FA5}">
                      <a16:colId xmlns:a16="http://schemas.microsoft.com/office/drawing/2014/main" xmlns="" val="20002"/>
                    </a:ext>
                  </a:extLst>
                </a:gridCol>
                <a:gridCol w="1944915">
                  <a:extLst>
                    <a:ext uri="{9D8B030D-6E8A-4147-A177-3AD203B41FA5}">
                      <a16:colId xmlns:a16="http://schemas.microsoft.com/office/drawing/2014/main" xmlns="" val="20003"/>
                    </a:ext>
                  </a:extLst>
                </a:gridCol>
                <a:gridCol w="1645696">
                  <a:extLst>
                    <a:ext uri="{9D8B030D-6E8A-4147-A177-3AD203B41FA5}">
                      <a16:colId xmlns:a16="http://schemas.microsoft.com/office/drawing/2014/main" xmlns="" val="20004"/>
                    </a:ext>
                  </a:extLst>
                </a:gridCol>
              </a:tblGrid>
              <a:tr h="483255">
                <a:tc>
                  <a:txBody>
                    <a:bodyPr/>
                    <a:lstStyle/>
                    <a:p>
                      <a:pPr algn="just">
                        <a:spcAft>
                          <a:spcPts val="0"/>
                        </a:spcAft>
                      </a:pPr>
                      <a:endParaRPr lang="en-US" sz="2000" kern="100" dirty="0">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mn-ea"/>
                          <a:ea typeface="+mn-ea"/>
                        </a:rPr>
                        <a:t>同一个类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mn-ea"/>
                          <a:ea typeface="+mn-ea"/>
                        </a:rPr>
                        <a:t>同一个包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mn-ea"/>
                          <a:ea typeface="+mn-ea"/>
                        </a:rPr>
                        <a:t>不同包中的子类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latin typeface="+mn-ea"/>
                          <a:ea typeface="+mn-ea"/>
                        </a:rPr>
                        <a:t>不同包中的非子类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83255">
                <a:tc>
                  <a:txBody>
                    <a:bodyPr/>
                    <a:lstStyle/>
                    <a:p>
                      <a:pPr algn="just">
                        <a:spcAft>
                          <a:spcPts val="0"/>
                        </a:spcAft>
                      </a:pPr>
                      <a:r>
                        <a:rPr lang="en-US" sz="2000" kern="100">
                          <a:latin typeface="+mn-ea"/>
                          <a:ea typeface="+mn-ea"/>
                        </a:rPr>
                        <a:t>private</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83255">
                <a:tc>
                  <a:txBody>
                    <a:bodyPr/>
                    <a:lstStyle/>
                    <a:p>
                      <a:pPr algn="just">
                        <a:spcAft>
                          <a:spcPts val="0"/>
                        </a:spcAft>
                      </a:pPr>
                      <a:r>
                        <a:rPr lang="zh-CN" altLang="en-US" sz="2000" i="1" kern="100" dirty="0" smtClean="0">
                          <a:latin typeface="+mn-ea"/>
                          <a:ea typeface="+mn-ea"/>
                        </a:rPr>
                        <a:t>缺省</a:t>
                      </a:r>
                      <a:endParaRPr lang="zh-CN" sz="2000" i="1" kern="100" dirty="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83255">
                <a:tc>
                  <a:txBody>
                    <a:bodyPr/>
                    <a:lstStyle/>
                    <a:p>
                      <a:pPr algn="just">
                        <a:spcAft>
                          <a:spcPts val="0"/>
                        </a:spcAft>
                      </a:pPr>
                      <a:r>
                        <a:rPr lang="en-US" sz="2000" kern="100">
                          <a:latin typeface="+mn-ea"/>
                          <a:ea typeface="+mn-ea"/>
                        </a:rPr>
                        <a:t>protected</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83255">
                <a:tc>
                  <a:txBody>
                    <a:bodyPr/>
                    <a:lstStyle/>
                    <a:p>
                      <a:pPr algn="just">
                        <a:spcAft>
                          <a:spcPts val="0"/>
                        </a:spcAft>
                      </a:pPr>
                      <a:r>
                        <a:rPr lang="en-US" sz="2000" kern="100">
                          <a:latin typeface="+mn-ea"/>
                          <a:ea typeface="+mn-ea"/>
                        </a:rPr>
                        <a:t>public</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mn-ea"/>
                          <a:ea typeface="+mn-ea"/>
                        </a:rPr>
                        <a:t>★</a:t>
                      </a:r>
                      <a:endParaRPr lang="zh-CN" sz="2000" kern="10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mn-ea"/>
                          <a:ea typeface="+mn-ea"/>
                        </a:rPr>
                        <a:t>★</a:t>
                      </a:r>
                      <a:endParaRPr lang="zh-CN" sz="2000" kern="100" dirty="0">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final</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33</a:t>
            </a:fld>
            <a:endParaRPr lang="zh-CN" altLang="en-US" dirty="0"/>
          </a:p>
        </p:txBody>
      </p:sp>
      <p:sp>
        <p:nvSpPr>
          <p:cNvPr id="4" name="内容占位符 3"/>
          <p:cNvSpPr>
            <a:spLocks noGrp="1"/>
          </p:cNvSpPr>
          <p:nvPr>
            <p:ph sz="quarter" idx="12"/>
          </p:nvPr>
        </p:nvSpPr>
        <p:spPr>
          <a:xfrm>
            <a:off x="491566" y="1988840"/>
            <a:ext cx="8207376" cy="2735957"/>
          </a:xfrm>
        </p:spPr>
        <p:txBody>
          <a:bodyPr vert="horz" lIns="91440" tIns="45720" rIns="91440" bIns="45720" rtlCol="0">
            <a:normAutofit/>
          </a:bodyPr>
          <a:lstStyle/>
          <a:p>
            <a:r>
              <a:rPr lang="en-US" altLang="zh-CN" sz="2400" b="1" dirty="0" smtClean="0">
                <a:latin typeface="仿宋" panose="02010609060101010101" pitchFamily="49" charset="-122"/>
                <a:ea typeface="仿宋" panose="02010609060101010101" pitchFamily="49" charset="-122"/>
              </a:rPr>
              <a:t>final</a:t>
            </a:r>
            <a:r>
              <a:rPr lang="zh-CN" altLang="zh-CN" sz="2400" b="1" dirty="0" smtClean="0">
                <a:latin typeface="仿宋" panose="02010609060101010101" pitchFamily="49" charset="-122"/>
                <a:ea typeface="仿宋" panose="02010609060101010101" pitchFamily="49" charset="-122"/>
              </a:rPr>
              <a:t>可用于修饰类、成员变量、成员方法</a:t>
            </a:r>
            <a:r>
              <a:rPr lang="zh-CN" altLang="en-US" sz="2200" b="1" dirty="0" smtClean="0">
                <a:latin typeface="仿宋" panose="02010609060101010101" pitchFamily="49" charset="-122"/>
                <a:ea typeface="仿宋" panose="02010609060101010101" pitchFamily="49" charset="-122"/>
              </a:rPr>
              <a:t>。</a:t>
            </a:r>
            <a:endParaRPr lang="en-US" altLang="zh-CN" sz="2200" b="1" dirty="0" smtClean="0">
              <a:latin typeface="仿宋" panose="02010609060101010101" pitchFamily="49" charset="-122"/>
              <a:ea typeface="仿宋" panose="02010609060101010101" pitchFamily="49" charset="-122"/>
            </a:endParaRPr>
          </a:p>
          <a:p>
            <a:r>
              <a:rPr lang="en-US" altLang="zh-CN" sz="2400" b="1" dirty="0" smtClean="0">
                <a:latin typeface="仿宋" panose="02010609060101010101" pitchFamily="49" charset="-122"/>
                <a:ea typeface="仿宋" panose="02010609060101010101" pitchFamily="49" charset="-122"/>
              </a:rPr>
              <a:t>final</a:t>
            </a:r>
            <a:r>
              <a:rPr lang="zh-CN" altLang="zh-CN" sz="2400" b="1" dirty="0" smtClean="0">
                <a:latin typeface="仿宋" panose="02010609060101010101" pitchFamily="49" charset="-122"/>
                <a:ea typeface="仿宋" panose="02010609060101010101" pitchFamily="49" charset="-122"/>
              </a:rPr>
              <a:t>修饰的类不能再</a:t>
            </a:r>
            <a:r>
              <a:rPr lang="zh-CN" altLang="en-US" sz="2400" b="1" dirty="0" smtClean="0">
                <a:latin typeface="仿宋" panose="02010609060101010101" pitchFamily="49" charset="-122"/>
                <a:ea typeface="仿宋" panose="02010609060101010101" pitchFamily="49" charset="-122"/>
              </a:rPr>
              <a:t>派生</a:t>
            </a:r>
            <a:r>
              <a:rPr lang="zh-CN" altLang="zh-CN" sz="2400" b="1" dirty="0" smtClean="0">
                <a:latin typeface="仿宋" panose="02010609060101010101" pitchFamily="49" charset="-122"/>
                <a:ea typeface="仿宋" panose="02010609060101010101" pitchFamily="49" charset="-122"/>
              </a:rPr>
              <a:t>子类；</a:t>
            </a:r>
            <a:endParaRPr lang="en-US" altLang="zh-CN" sz="2400" b="1" dirty="0" smtClean="0">
              <a:latin typeface="仿宋" panose="02010609060101010101" pitchFamily="49" charset="-122"/>
              <a:ea typeface="仿宋" panose="02010609060101010101" pitchFamily="49" charset="-122"/>
            </a:endParaRPr>
          </a:p>
          <a:p>
            <a:r>
              <a:rPr lang="zh-CN" altLang="zh-CN" sz="2400" b="1" dirty="0" smtClean="0">
                <a:latin typeface="仿宋" panose="02010609060101010101" pitchFamily="49" charset="-122"/>
                <a:ea typeface="仿宋" panose="02010609060101010101" pitchFamily="49" charset="-122"/>
              </a:rPr>
              <a:t>用</a:t>
            </a:r>
            <a:r>
              <a:rPr lang="en-US" altLang="zh-CN" sz="2400" b="1" dirty="0" smtClean="0">
                <a:latin typeface="仿宋" panose="02010609060101010101" pitchFamily="49" charset="-122"/>
                <a:ea typeface="仿宋" panose="02010609060101010101" pitchFamily="49" charset="-122"/>
              </a:rPr>
              <a:t>final</a:t>
            </a:r>
            <a:r>
              <a:rPr lang="zh-CN" altLang="zh-CN" sz="2400" b="1" dirty="0" smtClean="0">
                <a:latin typeface="仿宋" panose="02010609060101010101" pitchFamily="49" charset="-122"/>
                <a:ea typeface="仿宋" panose="02010609060101010101" pitchFamily="49" charset="-122"/>
              </a:rPr>
              <a:t>声明的方法不能再被重写；</a:t>
            </a:r>
            <a:endParaRPr lang="en-US" altLang="zh-CN" sz="2400" b="1" dirty="0" smtClean="0">
              <a:latin typeface="仿宋" panose="02010609060101010101" pitchFamily="49" charset="-122"/>
              <a:ea typeface="仿宋" panose="02010609060101010101" pitchFamily="49" charset="-122"/>
            </a:endParaRPr>
          </a:p>
          <a:p>
            <a:r>
              <a:rPr lang="zh-CN" altLang="zh-CN" sz="2400" b="1" dirty="0" smtClean="0">
                <a:latin typeface="仿宋" panose="02010609060101010101" pitchFamily="49" charset="-122"/>
                <a:ea typeface="仿宋" panose="02010609060101010101" pitchFamily="49" charset="-122"/>
              </a:rPr>
              <a:t>用</a:t>
            </a:r>
            <a:r>
              <a:rPr lang="en-US" altLang="zh-CN" sz="2400" b="1" dirty="0" smtClean="0">
                <a:latin typeface="仿宋" panose="02010609060101010101" pitchFamily="49" charset="-122"/>
                <a:ea typeface="仿宋" panose="02010609060101010101" pitchFamily="49" charset="-122"/>
              </a:rPr>
              <a:t>final</a:t>
            </a:r>
            <a:r>
              <a:rPr lang="zh-CN" altLang="zh-CN" sz="2400" b="1" dirty="0" smtClean="0">
                <a:latin typeface="仿宋" panose="02010609060101010101" pitchFamily="49" charset="-122"/>
                <a:ea typeface="仿宋" panose="02010609060101010101" pitchFamily="49" charset="-122"/>
              </a:rPr>
              <a:t>声明的成员变量（</a:t>
            </a:r>
            <a:r>
              <a:rPr lang="zh-CN" altLang="en-US" sz="2400" b="1" dirty="0" smtClean="0">
                <a:latin typeface="仿宋" panose="02010609060101010101" pitchFamily="49" charset="-122"/>
                <a:ea typeface="仿宋" panose="02010609060101010101" pitchFamily="49" charset="-122"/>
              </a:rPr>
              <a:t>即</a:t>
            </a:r>
            <a:r>
              <a:rPr lang="zh-CN" altLang="zh-CN" sz="2400" b="1" dirty="0" smtClean="0">
                <a:latin typeface="仿宋" panose="02010609060101010101" pitchFamily="49" charset="-122"/>
                <a:ea typeface="仿宋" panose="02010609060101010101" pitchFamily="49" charset="-122"/>
              </a:rPr>
              <a:t>常量）初始化后，不能再被重新赋值或修改。</a:t>
            </a:r>
            <a:endParaRPr lang="zh-CN" altLang="zh-CN"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a:spLocks/>
          </p:cNvSpPr>
          <p:nvPr/>
        </p:nvSpPr>
        <p:spPr>
          <a:xfrm>
            <a:off x="2843808" y="2916658"/>
            <a:ext cx="4752528" cy="728366"/>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2800" b="1" kern="1200">
                <a:solidFill>
                  <a:schemeClr val="bg1"/>
                </a:solidFill>
                <a:latin typeface="+mj-ea"/>
                <a:ea typeface="+mj-ea"/>
                <a:cs typeface="+mj-cs"/>
              </a:defRPr>
            </a:lvl1pPr>
          </a:lstStyle>
          <a:p>
            <a:r>
              <a:rPr lang="zh-CN" altLang="en-US" sz="4400" dirty="0" smtClean="0">
                <a:solidFill>
                  <a:schemeClr val="tx1"/>
                </a:solidFill>
              </a:rPr>
              <a:t>本次课程结束！</a:t>
            </a:r>
            <a:endParaRPr lang="zh-CN" altLang="en-US" sz="4400" dirty="0">
              <a:solidFill>
                <a:schemeClr val="tx1"/>
              </a:solidFill>
            </a:endParaRPr>
          </a:p>
        </p:txBody>
      </p:sp>
      <p:pic>
        <p:nvPicPr>
          <p:cNvPr id="5" name="Picture 2" descr="http://www.cqu.edu.cn/Sites/CQUmain/Themes/Default/Images/logo.png">
            <a:hlinkClick r:id="rId2" tooltip="重庆大学"/>
          </p:cNvPr>
          <p:cNvPicPr>
            <a:picLocks noChangeAspect="1" noChangeArrowheads="1"/>
          </p:cNvPicPr>
          <p:nvPr/>
        </p:nvPicPr>
        <p:blipFill>
          <a:blip r:embed="rId3" cstate="print"/>
          <a:srcRect/>
          <a:stretch>
            <a:fillRect/>
          </a:stretch>
        </p:blipFill>
        <p:spPr bwMode="auto">
          <a:xfrm>
            <a:off x="323528" y="188640"/>
            <a:ext cx="1748206" cy="554310"/>
          </a:xfrm>
          <a:prstGeom prst="rect">
            <a:avLst/>
          </a:prstGeom>
          <a:noFill/>
        </p:spPr>
      </p:pic>
    </p:spTree>
    <p:extLst>
      <p:ext uri="{BB962C8B-B14F-4D97-AF65-F5344CB8AC3E}">
        <p14:creationId xmlns:p14="http://schemas.microsoft.com/office/powerpoint/2010/main" val="2373232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3600" dirty="0" smtClean="0"/>
              <a:t>4.1 </a:t>
            </a:r>
            <a:r>
              <a:rPr lang="zh-CN" altLang="en-US" sz="3600" smtClean="0"/>
              <a:t>面向对象基础</a:t>
            </a:r>
            <a:endParaRPr lang="zh-CN" altLang="en-US" sz="3600" dirty="0"/>
          </a:p>
        </p:txBody>
      </p:sp>
      <p:sp>
        <p:nvSpPr>
          <p:cNvPr id="2" name="灯片编号占位符 1"/>
          <p:cNvSpPr>
            <a:spLocks noGrp="1"/>
          </p:cNvSpPr>
          <p:nvPr>
            <p:ph type="sldNum" sz="quarter" idx="11"/>
          </p:nvPr>
        </p:nvSpPr>
        <p:spPr/>
        <p:txBody>
          <a:bodyPr/>
          <a:lstStyle/>
          <a:p>
            <a:r>
              <a:rPr lang="en-US" altLang="zh-CN" smtClean="0"/>
              <a:t>P</a:t>
            </a:r>
            <a:fld id="{62DCC93C-90AC-48A1-9D9E-CBAB17A91522}" type="slidenum">
              <a:rPr lang="zh-CN" altLang="en-US" smtClean="0"/>
              <a:pPr/>
              <a:t>4</a:t>
            </a:fld>
            <a:endParaRPr lang="zh-CN" altLang="en-US" dirty="0"/>
          </a:p>
        </p:txBody>
      </p:sp>
      <p:sp>
        <p:nvSpPr>
          <p:cNvPr id="7" name="内容占位符 6"/>
          <p:cNvSpPr>
            <a:spLocks noGrp="1"/>
          </p:cNvSpPr>
          <p:nvPr>
            <p:ph sz="quarter" idx="12"/>
          </p:nvPr>
        </p:nvSpPr>
        <p:spPr/>
        <p:txBody>
          <a:bodyPr>
            <a:normAutofit/>
          </a:bodyPr>
          <a:lstStyle/>
          <a:p>
            <a:r>
              <a:rPr lang="zh-CN" altLang="en-US" sz="2800" b="1" dirty="0" smtClean="0">
                <a:latin typeface="楷体" panose="02010609060101010101" pitchFamily="49" charset="-122"/>
                <a:ea typeface="楷体" panose="02010609060101010101" pitchFamily="49" charset="-122"/>
              </a:rPr>
              <a:t>封装</a:t>
            </a:r>
            <a:endParaRPr lang="en-US" altLang="zh-CN" sz="2800" b="1" dirty="0" smtClean="0">
              <a:latin typeface="楷体" panose="02010609060101010101" pitchFamily="49" charset="-122"/>
              <a:ea typeface="楷体" panose="02010609060101010101" pitchFamily="49" charset="-122"/>
            </a:endParaRPr>
          </a:p>
          <a:p>
            <a:pPr>
              <a:buNone/>
            </a:pPr>
            <a:r>
              <a:rPr lang="en-US" altLang="zh-CN" sz="2800" b="1" dirty="0" smtClean="0">
                <a:latin typeface="楷体" panose="02010609060101010101" pitchFamily="49" charset="-122"/>
                <a:ea typeface="楷体" panose="02010609060101010101" pitchFamily="49" charset="-122"/>
              </a:rPr>
              <a:t>     </a:t>
            </a:r>
            <a:r>
              <a:rPr lang="zh-CN" altLang="zh-CN" sz="2400" b="1" dirty="0" smtClean="0">
                <a:latin typeface="楷体" panose="02010609060101010101" pitchFamily="49" charset="-122"/>
                <a:ea typeface="楷体" panose="02010609060101010101" pitchFamily="49" charset="-122"/>
              </a:rPr>
              <a:t>封装是一种将操作和操作所涉及的数据捆绑在一起，使其免受外界干扰和误用的机制</a:t>
            </a:r>
            <a:r>
              <a:rPr lang="zh-CN" altLang="en-US" sz="2400" b="1" dirty="0" smtClean="0">
                <a:latin typeface="楷体" panose="02010609060101010101" pitchFamily="49" charset="-122"/>
                <a:ea typeface="楷体" panose="02010609060101010101" pitchFamily="49" charset="-122"/>
              </a:rPr>
              <a:t>。</a:t>
            </a:r>
            <a:endParaRPr lang="en-US" altLang="zh-CN" sz="2400" b="1" dirty="0" smtClean="0">
              <a:latin typeface="楷体" panose="02010609060101010101" pitchFamily="49" charset="-122"/>
              <a:ea typeface="楷体" panose="02010609060101010101" pitchFamily="49" charset="-122"/>
            </a:endParaRPr>
          </a:p>
          <a:p>
            <a:pPr>
              <a:buNone/>
            </a:pPr>
            <a:endParaRPr lang="en-US" altLang="zh-CN" sz="2400" b="1" dirty="0" smtClean="0">
              <a:latin typeface="楷体" panose="02010609060101010101" pitchFamily="49" charset="-122"/>
              <a:ea typeface="楷体" panose="02010609060101010101" pitchFamily="49" charset="-122"/>
            </a:endParaRPr>
          </a:p>
          <a:p>
            <a:pPr>
              <a:buNone/>
            </a:pPr>
            <a:endParaRPr lang="en-US" altLang="zh-CN" sz="2400" b="1" dirty="0" smtClean="0">
              <a:latin typeface="楷体" panose="02010609060101010101" pitchFamily="49" charset="-122"/>
              <a:ea typeface="楷体" panose="02010609060101010101" pitchFamily="49" charset="-122"/>
            </a:endParaRPr>
          </a:p>
          <a:p>
            <a:pPr>
              <a:buNone/>
            </a:pPr>
            <a:endParaRPr lang="en-US" altLang="zh-CN" sz="2400" b="1" dirty="0" smtClean="0">
              <a:latin typeface="楷体" panose="02010609060101010101" pitchFamily="49" charset="-122"/>
              <a:ea typeface="楷体" panose="02010609060101010101" pitchFamily="49" charset="-122"/>
            </a:endParaRPr>
          </a:p>
          <a:p>
            <a:pPr>
              <a:buNone/>
            </a:pPr>
            <a:endParaRPr lang="en-US" altLang="zh-CN" sz="2400" b="1" dirty="0" smtClean="0">
              <a:latin typeface="楷体" panose="02010609060101010101" pitchFamily="49" charset="-122"/>
              <a:ea typeface="楷体" panose="02010609060101010101" pitchFamily="49" charset="-122"/>
            </a:endParaRPr>
          </a:p>
          <a:p>
            <a:pPr>
              <a:buNone/>
            </a:pPr>
            <a:endParaRPr lang="en-US" altLang="zh-CN" sz="2400" b="1" dirty="0" smtClean="0">
              <a:latin typeface="楷体" panose="02010609060101010101" pitchFamily="49" charset="-122"/>
              <a:ea typeface="楷体" panose="02010609060101010101" pitchFamily="49" charset="-122"/>
            </a:endParaRPr>
          </a:p>
          <a:p>
            <a:pPr>
              <a:buNone/>
            </a:pPr>
            <a:r>
              <a:rPr lang="zh-CN" altLang="en-US" sz="2400" b="1" dirty="0" smtClean="0">
                <a:latin typeface="楷体" panose="02010609060101010101" pitchFamily="49" charset="-122"/>
                <a:ea typeface="楷体" panose="02010609060101010101" pitchFamily="49" charset="-122"/>
              </a:rPr>
              <a:t>      通过封装，使用者只能</a:t>
            </a:r>
            <a:r>
              <a:rPr lang="zh-CN" altLang="zh-CN" sz="2400" b="1" dirty="0" smtClean="0">
                <a:latin typeface="楷体" panose="02010609060101010101" pitchFamily="49" charset="-122"/>
                <a:ea typeface="楷体" panose="02010609060101010101" pitchFamily="49" charset="-122"/>
              </a:rPr>
              <a:t>通过录音机的按键来使用它，而不是直接改变其速度、方向</a:t>
            </a:r>
            <a:r>
              <a:rPr lang="zh-CN" altLang="en-US" sz="2400" b="1" dirty="0" smtClean="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p:txBody>
      </p:sp>
      <p:pic>
        <p:nvPicPr>
          <p:cNvPr id="2051" name="Picture 3" descr="040101"/>
          <p:cNvPicPr>
            <a:picLocks noChangeAspect="1" noChangeArrowheads="1"/>
          </p:cNvPicPr>
          <p:nvPr/>
        </p:nvPicPr>
        <p:blipFill>
          <a:blip r:embed="rId2" cstate="print"/>
          <a:srcRect/>
          <a:stretch>
            <a:fillRect/>
          </a:stretch>
        </p:blipFill>
        <p:spPr bwMode="auto">
          <a:xfrm>
            <a:off x="3347864" y="2780928"/>
            <a:ext cx="2137288" cy="2160241"/>
          </a:xfrm>
          <a:prstGeom prst="rect">
            <a:avLst/>
          </a:prstGeom>
          <a:noFill/>
          <a:ln w="9525">
            <a:noFill/>
            <a:miter lim="800000"/>
            <a:headEnd/>
            <a:tailEnd/>
          </a:ln>
        </p:spPr>
      </p:pic>
    </p:spTree>
    <p:extLst>
      <p:ext uri="{BB962C8B-B14F-4D97-AF65-F5344CB8AC3E}">
        <p14:creationId xmlns:p14="http://schemas.microsoft.com/office/powerpoint/2010/main" val="2800277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3600" dirty="0" smtClean="0"/>
              <a:t>4.1 </a:t>
            </a:r>
            <a:r>
              <a:rPr lang="zh-CN" altLang="en-US" sz="3600" smtClean="0"/>
              <a:t>面向对象基础</a:t>
            </a:r>
            <a:endParaRPr lang="zh-CN" altLang="en-US" sz="3600" dirty="0"/>
          </a:p>
        </p:txBody>
      </p:sp>
      <p:sp>
        <p:nvSpPr>
          <p:cNvPr id="2" name="灯片编号占位符 1"/>
          <p:cNvSpPr>
            <a:spLocks noGrp="1"/>
          </p:cNvSpPr>
          <p:nvPr>
            <p:ph type="sldNum" sz="quarter" idx="11"/>
          </p:nvPr>
        </p:nvSpPr>
        <p:spPr/>
        <p:txBody>
          <a:bodyPr/>
          <a:lstStyle/>
          <a:p>
            <a:r>
              <a:rPr lang="en-US" altLang="zh-CN" smtClean="0"/>
              <a:t>P</a:t>
            </a:r>
            <a:fld id="{62DCC93C-90AC-48A1-9D9E-CBAB17A91522}" type="slidenum">
              <a:rPr lang="zh-CN" altLang="en-US" smtClean="0"/>
              <a:pPr/>
              <a:t>5</a:t>
            </a:fld>
            <a:endParaRPr lang="zh-CN" altLang="en-US" dirty="0"/>
          </a:p>
        </p:txBody>
      </p:sp>
      <p:sp>
        <p:nvSpPr>
          <p:cNvPr id="7" name="内容占位符 6"/>
          <p:cNvSpPr>
            <a:spLocks noGrp="1"/>
          </p:cNvSpPr>
          <p:nvPr>
            <p:ph sz="quarter" idx="12"/>
          </p:nvPr>
        </p:nvSpPr>
        <p:spPr/>
        <p:txBody>
          <a:bodyPr>
            <a:normAutofit lnSpcReduction="10000"/>
          </a:bodyPr>
          <a:lstStyle/>
          <a:p>
            <a:r>
              <a:rPr lang="zh-CN" altLang="en-US" sz="2800" b="1" dirty="0" smtClean="0">
                <a:latin typeface="楷体" panose="02010609060101010101" pitchFamily="49" charset="-122"/>
                <a:ea typeface="楷体" panose="02010609060101010101" pitchFamily="49" charset="-122"/>
              </a:rPr>
              <a:t>继承</a:t>
            </a:r>
            <a:endParaRPr lang="en-US" altLang="zh-CN" sz="2800" b="1" dirty="0" smtClean="0">
              <a:latin typeface="楷体" panose="02010609060101010101" pitchFamily="49" charset="-122"/>
              <a:ea typeface="楷体" panose="02010609060101010101" pitchFamily="49" charset="-122"/>
            </a:endParaRPr>
          </a:p>
          <a:p>
            <a:pPr>
              <a:buNone/>
            </a:pPr>
            <a:r>
              <a:rPr lang="en-US" altLang="zh-CN" sz="2400" b="1" dirty="0" smtClean="0">
                <a:latin typeface="楷体" panose="02010609060101010101" pitchFamily="49" charset="-122"/>
                <a:ea typeface="楷体" panose="02010609060101010101" pitchFamily="49" charset="-122"/>
              </a:rPr>
              <a:t>       </a:t>
            </a:r>
            <a:r>
              <a:rPr lang="zh-CN" altLang="zh-CN" sz="2400" b="1" dirty="0" smtClean="0">
                <a:latin typeface="楷体" panose="02010609060101010101" pitchFamily="49" charset="-122"/>
                <a:ea typeface="楷体" panose="02010609060101010101" pitchFamily="49" charset="-122"/>
              </a:rPr>
              <a:t>继承是指一个新的类</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子类</a:t>
            </a:r>
            <a:r>
              <a:rPr lang="en-US" altLang="zh-CN" sz="2400" b="1" dirty="0" smtClean="0">
                <a:latin typeface="楷体" panose="02010609060101010101" pitchFamily="49" charset="-122"/>
                <a:ea typeface="楷体" panose="02010609060101010101" pitchFamily="49" charset="-122"/>
              </a:rPr>
              <a:t>)</a:t>
            </a:r>
            <a:r>
              <a:rPr lang="zh-CN" altLang="zh-CN" sz="2400" b="1" dirty="0" smtClean="0">
                <a:latin typeface="楷体" panose="02010609060101010101" pitchFamily="49" charset="-122"/>
                <a:ea typeface="楷体" panose="02010609060101010101" pitchFamily="49" charset="-122"/>
              </a:rPr>
              <a:t>继承原有类</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父类</a:t>
            </a:r>
            <a:r>
              <a:rPr lang="en-US" altLang="zh-CN" sz="2400" b="1" dirty="0" smtClean="0">
                <a:latin typeface="楷体" panose="02010609060101010101" pitchFamily="49" charset="-122"/>
                <a:ea typeface="楷体" panose="02010609060101010101" pitchFamily="49" charset="-122"/>
              </a:rPr>
              <a:t>)</a:t>
            </a:r>
            <a:r>
              <a:rPr lang="zh-CN" altLang="zh-CN" sz="2400" b="1" dirty="0" smtClean="0">
                <a:latin typeface="楷体" panose="02010609060101010101" pitchFamily="49" charset="-122"/>
                <a:ea typeface="楷体" panose="02010609060101010101" pitchFamily="49" charset="-122"/>
              </a:rPr>
              <a:t>的基本特征，并可增加新的特性</a:t>
            </a:r>
            <a:r>
              <a:rPr lang="zh-CN" altLang="en-US" sz="2400" b="1" dirty="0" smtClean="0">
                <a:latin typeface="楷体" panose="02010609060101010101" pitchFamily="49" charset="-122"/>
                <a:ea typeface="楷体" panose="02010609060101010101" pitchFamily="49" charset="-122"/>
              </a:rPr>
              <a:t>。</a:t>
            </a:r>
            <a:endParaRPr lang="en-US" altLang="zh-CN" sz="2400" b="1" dirty="0" smtClean="0">
              <a:latin typeface="楷体" panose="02010609060101010101" pitchFamily="49" charset="-122"/>
              <a:ea typeface="楷体" panose="02010609060101010101" pitchFamily="49" charset="-122"/>
            </a:endParaRPr>
          </a:p>
          <a:p>
            <a:pPr>
              <a:buNone/>
            </a:pPr>
            <a:r>
              <a:rPr lang="en-US" altLang="zh-CN" sz="2400" b="1" dirty="0" smtClean="0">
                <a:latin typeface="楷体" panose="02010609060101010101" pitchFamily="49" charset="-122"/>
                <a:ea typeface="楷体" panose="02010609060101010101" pitchFamily="49" charset="-122"/>
              </a:rPr>
              <a:t>       </a:t>
            </a:r>
            <a:r>
              <a:rPr lang="zh-CN" altLang="en-US" sz="2400" b="1" dirty="0" smtClean="0">
                <a:latin typeface="楷体" panose="02010609060101010101" pitchFamily="49" charset="-122"/>
                <a:ea typeface="楷体" panose="02010609060101010101" pitchFamily="49" charset="-122"/>
              </a:rPr>
              <a:t>由于</a:t>
            </a:r>
            <a:r>
              <a:rPr lang="zh-CN" altLang="zh-CN" sz="2400" b="1" dirty="0" smtClean="0">
                <a:latin typeface="楷体" panose="02010609060101010101" pitchFamily="49" charset="-122"/>
                <a:ea typeface="楷体" panose="02010609060101010101" pitchFamily="49" charset="-122"/>
              </a:rPr>
              <a:t>父类的基本特征可被所有子类对象共享，</a:t>
            </a:r>
            <a:r>
              <a:rPr lang="zh-CN" altLang="en-US" sz="2400" b="1" dirty="0" smtClean="0">
                <a:latin typeface="楷体" panose="02010609060101010101" pitchFamily="49" charset="-122"/>
                <a:ea typeface="楷体" panose="02010609060101010101" pitchFamily="49" charset="-122"/>
              </a:rPr>
              <a:t>因此通过集成可以</a:t>
            </a:r>
            <a:r>
              <a:rPr lang="zh-CN" altLang="zh-CN" sz="2400" b="1" dirty="0" smtClean="0">
                <a:latin typeface="楷体" panose="02010609060101010101" pitchFamily="49" charset="-122"/>
                <a:ea typeface="楷体" panose="02010609060101010101" pitchFamily="49" charset="-122"/>
              </a:rPr>
              <a:t>提高类的</a:t>
            </a:r>
            <a:r>
              <a:rPr lang="zh-CN" altLang="en-US" sz="2400" b="1" dirty="0" smtClean="0">
                <a:latin typeface="楷体" panose="02010609060101010101" pitchFamily="49" charset="-122"/>
                <a:ea typeface="楷体" panose="02010609060101010101" pitchFamily="49" charset="-122"/>
              </a:rPr>
              <a:t>复用性。</a:t>
            </a:r>
            <a:endParaRPr lang="en-US" altLang="zh-CN" sz="2400" b="1" dirty="0" smtClean="0">
              <a:latin typeface="楷体" panose="02010609060101010101" pitchFamily="49" charset="-122"/>
              <a:ea typeface="楷体" panose="02010609060101010101" pitchFamily="49" charset="-122"/>
            </a:endParaRPr>
          </a:p>
          <a:p>
            <a:pPr>
              <a:buNone/>
            </a:pPr>
            <a:endParaRPr lang="en-US" altLang="zh-CN" sz="2400" b="1" dirty="0" smtClean="0">
              <a:latin typeface="楷体" panose="02010609060101010101" pitchFamily="49" charset="-122"/>
              <a:ea typeface="楷体" panose="02010609060101010101" pitchFamily="49" charset="-122"/>
            </a:endParaRPr>
          </a:p>
          <a:p>
            <a:pPr>
              <a:buNone/>
            </a:pPr>
            <a:endParaRPr lang="en-US" altLang="zh-CN" sz="2400" b="1" dirty="0" smtClean="0">
              <a:latin typeface="楷体" panose="02010609060101010101" pitchFamily="49" charset="-122"/>
              <a:ea typeface="楷体" panose="02010609060101010101" pitchFamily="49" charset="-122"/>
            </a:endParaRPr>
          </a:p>
          <a:p>
            <a:pPr>
              <a:buNone/>
            </a:pPr>
            <a:endParaRPr lang="en-US" altLang="zh-CN" sz="2400" b="1" dirty="0" smtClean="0">
              <a:latin typeface="楷体" panose="02010609060101010101" pitchFamily="49" charset="-122"/>
              <a:ea typeface="楷体" panose="02010609060101010101" pitchFamily="49" charset="-122"/>
            </a:endParaRPr>
          </a:p>
          <a:p>
            <a:pPr>
              <a:buNone/>
            </a:pPr>
            <a:endParaRPr lang="en-US" altLang="zh-CN" sz="2400" b="1" dirty="0" smtClean="0">
              <a:latin typeface="楷体" panose="02010609060101010101" pitchFamily="49" charset="-122"/>
              <a:ea typeface="楷体" panose="02010609060101010101" pitchFamily="49" charset="-122"/>
            </a:endParaRPr>
          </a:p>
          <a:p>
            <a:pPr>
              <a:buNone/>
            </a:pPr>
            <a:endParaRPr lang="en-US" altLang="zh-CN" sz="2400" b="1" dirty="0" smtClean="0">
              <a:latin typeface="楷体" panose="02010609060101010101" pitchFamily="49" charset="-122"/>
              <a:ea typeface="楷体" panose="02010609060101010101" pitchFamily="49" charset="-122"/>
            </a:endParaRPr>
          </a:p>
          <a:p>
            <a:pPr>
              <a:buNone/>
            </a:pPr>
            <a:r>
              <a:rPr lang="zh-CN" altLang="en-US" sz="2400" b="1" dirty="0" smtClean="0">
                <a:latin typeface="楷体" panose="02010609060101010101" pitchFamily="49" charset="-122"/>
                <a:ea typeface="楷体" panose="02010609060101010101" pitchFamily="49" charset="-122"/>
              </a:rPr>
              <a:t>       </a:t>
            </a:r>
            <a:endParaRPr lang="zh-CN" altLang="en-US" sz="2400" b="1" dirty="0">
              <a:latin typeface="楷体" panose="02010609060101010101" pitchFamily="49" charset="-122"/>
              <a:ea typeface="楷体" panose="02010609060101010101" pitchFamily="49" charset="-122"/>
            </a:endParaRPr>
          </a:p>
        </p:txBody>
      </p:sp>
      <p:pic>
        <p:nvPicPr>
          <p:cNvPr id="3074" name="Picture 2" descr="40106"/>
          <p:cNvPicPr>
            <a:picLocks noChangeAspect="1" noChangeArrowheads="1"/>
          </p:cNvPicPr>
          <p:nvPr/>
        </p:nvPicPr>
        <p:blipFill>
          <a:blip r:embed="rId2" cstate="print"/>
          <a:srcRect/>
          <a:stretch>
            <a:fillRect/>
          </a:stretch>
        </p:blipFill>
        <p:spPr bwMode="auto">
          <a:xfrm>
            <a:off x="1979712" y="3717032"/>
            <a:ext cx="5368401" cy="1872208"/>
          </a:xfrm>
          <a:prstGeom prst="rect">
            <a:avLst/>
          </a:prstGeom>
          <a:noFill/>
          <a:ln w="9525">
            <a:noFill/>
            <a:miter lim="800000"/>
            <a:headEnd/>
            <a:tailEnd/>
          </a:ln>
        </p:spPr>
      </p:pic>
    </p:spTree>
    <p:extLst>
      <p:ext uri="{BB962C8B-B14F-4D97-AF65-F5344CB8AC3E}">
        <p14:creationId xmlns:p14="http://schemas.microsoft.com/office/powerpoint/2010/main" val="2800277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3600" dirty="0" smtClean="0"/>
              <a:t>4.1 </a:t>
            </a:r>
            <a:r>
              <a:rPr lang="zh-CN" altLang="en-US" sz="3600" dirty="0" smtClean="0"/>
              <a:t>面向对象基础</a:t>
            </a:r>
            <a:endParaRPr lang="zh-CN" altLang="en-US" sz="3600" dirty="0"/>
          </a:p>
        </p:txBody>
      </p:sp>
      <p:sp>
        <p:nvSpPr>
          <p:cNvPr id="2" name="灯片编号占位符 1"/>
          <p:cNvSpPr>
            <a:spLocks noGrp="1"/>
          </p:cNvSpPr>
          <p:nvPr>
            <p:ph type="sldNum" sz="quarter" idx="11"/>
          </p:nvPr>
        </p:nvSpPr>
        <p:spPr/>
        <p:txBody>
          <a:bodyPr/>
          <a:lstStyle/>
          <a:p>
            <a:r>
              <a:rPr lang="en-US" altLang="zh-CN" smtClean="0"/>
              <a:t>P</a:t>
            </a:r>
            <a:fld id="{62DCC93C-90AC-48A1-9D9E-CBAB17A91522}" type="slidenum">
              <a:rPr lang="zh-CN" altLang="en-US" smtClean="0"/>
              <a:pPr/>
              <a:t>6</a:t>
            </a:fld>
            <a:endParaRPr lang="zh-CN" altLang="en-US" dirty="0"/>
          </a:p>
        </p:txBody>
      </p:sp>
      <p:sp>
        <p:nvSpPr>
          <p:cNvPr id="7" name="内容占位符 6"/>
          <p:cNvSpPr>
            <a:spLocks noGrp="1"/>
          </p:cNvSpPr>
          <p:nvPr>
            <p:ph sz="quarter" idx="12"/>
          </p:nvPr>
        </p:nvSpPr>
        <p:spPr/>
        <p:txBody>
          <a:bodyPr>
            <a:normAutofit fontScale="92500" lnSpcReduction="10000"/>
          </a:bodyPr>
          <a:lstStyle/>
          <a:p>
            <a:r>
              <a:rPr lang="zh-CN" altLang="en-US" sz="2800" b="1" dirty="0" smtClean="0">
                <a:latin typeface="楷体" panose="02010609060101010101" pitchFamily="49" charset="-122"/>
                <a:ea typeface="楷体" panose="02010609060101010101" pitchFamily="49" charset="-122"/>
              </a:rPr>
              <a:t>多态</a:t>
            </a:r>
            <a:endParaRPr lang="en-US" altLang="zh-CN" sz="2800" b="1" dirty="0" smtClean="0">
              <a:latin typeface="楷体" panose="02010609060101010101" pitchFamily="49" charset="-122"/>
              <a:ea typeface="楷体" panose="02010609060101010101" pitchFamily="49" charset="-122"/>
            </a:endParaRPr>
          </a:p>
          <a:p>
            <a:pPr>
              <a:buNone/>
            </a:pPr>
            <a:r>
              <a:rPr lang="en-US" altLang="zh-CN" sz="2400" b="1" dirty="0" smtClean="0">
                <a:latin typeface="楷体" panose="02010609060101010101" pitchFamily="49" charset="-122"/>
                <a:ea typeface="楷体" panose="02010609060101010101" pitchFamily="49" charset="-122"/>
              </a:rPr>
              <a:t>         </a:t>
            </a:r>
            <a:r>
              <a:rPr lang="zh-CN" altLang="zh-CN" sz="2400" b="1" dirty="0" smtClean="0">
                <a:latin typeface="楷体" panose="02010609060101010101" pitchFamily="49" charset="-122"/>
                <a:ea typeface="楷体" panose="02010609060101010101" pitchFamily="49" charset="-122"/>
              </a:rPr>
              <a:t>多态性是指类中同一名称的行为（方法）可以有多种不同的功能，或者相同的接口有多种实现方法</a:t>
            </a:r>
            <a:r>
              <a:rPr lang="zh-CN" altLang="en-US" sz="2400" b="1" dirty="0" smtClean="0">
                <a:latin typeface="楷体" panose="02010609060101010101" pitchFamily="49" charset="-122"/>
                <a:ea typeface="楷体" panose="02010609060101010101" pitchFamily="49" charset="-122"/>
              </a:rPr>
              <a:t>。</a:t>
            </a:r>
            <a:endParaRPr lang="en-US" altLang="zh-CN" sz="2400" b="1" dirty="0" smtClean="0">
              <a:latin typeface="楷体" panose="02010609060101010101" pitchFamily="49" charset="-122"/>
              <a:ea typeface="楷体" panose="02010609060101010101" pitchFamily="49" charset="-122"/>
            </a:endParaRPr>
          </a:p>
          <a:p>
            <a:pPr lvl="1"/>
            <a:r>
              <a:rPr lang="zh-CN" altLang="en-US" sz="2000" b="1" dirty="0" smtClean="0">
                <a:latin typeface="楷体" panose="02010609060101010101" pitchFamily="49" charset="-122"/>
                <a:ea typeface="楷体" panose="02010609060101010101" pitchFamily="49" charset="-122"/>
              </a:rPr>
              <a:t>重载（</a:t>
            </a:r>
            <a:r>
              <a:rPr lang="en-US" altLang="zh-CN" sz="2000" b="1" dirty="0" smtClean="0">
                <a:latin typeface="楷体" panose="02010609060101010101" pitchFamily="49" charset="-122"/>
                <a:ea typeface="楷体" panose="02010609060101010101" pitchFamily="49" charset="-122"/>
              </a:rPr>
              <a:t>overload</a:t>
            </a:r>
            <a:r>
              <a:rPr lang="zh-CN" altLang="en-US" sz="2000" b="1" dirty="0" smtClean="0">
                <a:latin typeface="楷体" panose="02010609060101010101" pitchFamily="49" charset="-122"/>
                <a:ea typeface="楷体" panose="02010609060101010101" pitchFamily="49" charset="-122"/>
              </a:rPr>
              <a:t>）</a:t>
            </a:r>
            <a:endParaRPr lang="en-US" altLang="zh-CN" sz="2000" b="1" dirty="0" smtClean="0">
              <a:latin typeface="楷体" panose="02010609060101010101" pitchFamily="49" charset="-122"/>
              <a:ea typeface="楷体" panose="02010609060101010101" pitchFamily="49" charset="-122"/>
            </a:endParaRPr>
          </a:p>
          <a:p>
            <a:pPr lvl="1"/>
            <a:r>
              <a:rPr lang="zh-CN" altLang="en-US" sz="2000" b="1" dirty="0" smtClean="0">
                <a:latin typeface="楷体" panose="02010609060101010101" pitchFamily="49" charset="-122"/>
                <a:ea typeface="楷体" panose="02010609060101010101" pitchFamily="49" charset="-122"/>
              </a:rPr>
              <a:t>重写（覆盖，</a:t>
            </a:r>
            <a:r>
              <a:rPr lang="en-US" altLang="zh-CN" sz="2000" b="1" dirty="0" err="1" smtClean="0">
                <a:latin typeface="楷体" panose="02010609060101010101" pitchFamily="49" charset="-122"/>
                <a:ea typeface="楷体" panose="02010609060101010101" pitchFamily="49" charset="-122"/>
              </a:rPr>
              <a:t>overide</a:t>
            </a:r>
            <a:r>
              <a:rPr lang="zh-CN" altLang="en-US" sz="2000" b="1" dirty="0" smtClean="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a:p>
            <a:pPr>
              <a:buNone/>
            </a:pPr>
            <a:endParaRPr lang="en-US" altLang="zh-CN" sz="2400" b="1" dirty="0" smtClean="0">
              <a:latin typeface="楷体" panose="02010609060101010101" pitchFamily="49" charset="-122"/>
              <a:ea typeface="楷体" panose="02010609060101010101" pitchFamily="49" charset="-122"/>
            </a:endParaRPr>
          </a:p>
          <a:p>
            <a:pPr>
              <a:buNone/>
            </a:pPr>
            <a:endParaRPr lang="en-US" altLang="zh-CN" sz="2400" b="1" dirty="0" smtClean="0">
              <a:latin typeface="楷体" panose="02010609060101010101" pitchFamily="49" charset="-122"/>
              <a:ea typeface="楷体" panose="02010609060101010101" pitchFamily="49" charset="-122"/>
            </a:endParaRPr>
          </a:p>
          <a:p>
            <a:pPr>
              <a:buNone/>
            </a:pPr>
            <a:endParaRPr lang="en-US" altLang="zh-CN" sz="2400" b="1" dirty="0" smtClean="0">
              <a:latin typeface="楷体" panose="02010609060101010101" pitchFamily="49" charset="-122"/>
              <a:ea typeface="楷体" panose="02010609060101010101" pitchFamily="49" charset="-122"/>
            </a:endParaRPr>
          </a:p>
          <a:p>
            <a:pPr>
              <a:buNone/>
            </a:pPr>
            <a:endParaRPr lang="en-US" altLang="zh-CN" sz="2400" b="1" dirty="0" smtClean="0">
              <a:latin typeface="楷体" panose="02010609060101010101" pitchFamily="49" charset="-122"/>
              <a:ea typeface="楷体" panose="02010609060101010101" pitchFamily="49" charset="-122"/>
            </a:endParaRPr>
          </a:p>
          <a:p>
            <a:pPr>
              <a:buNone/>
            </a:pPr>
            <a:endParaRPr lang="en-US" altLang="zh-CN" sz="2400" b="1" dirty="0" smtClean="0">
              <a:latin typeface="楷体" panose="02010609060101010101" pitchFamily="49" charset="-122"/>
              <a:ea typeface="楷体" panose="02010609060101010101" pitchFamily="49" charset="-122"/>
            </a:endParaRPr>
          </a:p>
          <a:p>
            <a:pPr>
              <a:buNone/>
            </a:pPr>
            <a:endParaRPr lang="en-US" altLang="zh-CN" sz="2400" b="1" dirty="0" smtClean="0">
              <a:latin typeface="楷体" panose="02010609060101010101" pitchFamily="49" charset="-122"/>
              <a:ea typeface="楷体" panose="02010609060101010101" pitchFamily="49" charset="-122"/>
            </a:endParaRPr>
          </a:p>
          <a:p>
            <a:pPr>
              <a:buNone/>
            </a:pPr>
            <a:r>
              <a:rPr lang="zh-CN" altLang="en-US" sz="2400" b="1" dirty="0" smtClean="0">
                <a:latin typeface="楷体" panose="02010609060101010101" pitchFamily="49" charset="-122"/>
                <a:ea typeface="楷体" panose="02010609060101010101" pitchFamily="49" charset="-122"/>
              </a:rPr>
              <a:t>       </a:t>
            </a:r>
            <a:endParaRPr lang="zh-CN" altLang="en-US" sz="24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00277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zh-CN" dirty="0" smtClean="0"/>
              <a:t>类和对象初探</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7</a:t>
            </a:fld>
            <a:endParaRPr lang="zh-CN" altLang="en-US" dirty="0"/>
          </a:p>
        </p:txBody>
      </p:sp>
      <p:sp>
        <p:nvSpPr>
          <p:cNvPr id="4" name="内容占位符 3"/>
          <p:cNvSpPr>
            <a:spLocks noGrp="1"/>
          </p:cNvSpPr>
          <p:nvPr>
            <p:ph sz="quarter" idx="12"/>
          </p:nvPr>
        </p:nvSpPr>
        <p:spPr>
          <a:xfrm>
            <a:off x="179512" y="1052513"/>
            <a:ext cx="8207376" cy="5400675"/>
          </a:xfrm>
        </p:spPr>
        <p:txBody>
          <a:bodyPr>
            <a:normAutofit/>
          </a:bodyPr>
          <a:lstStyle/>
          <a:p>
            <a:pPr>
              <a:buNone/>
            </a:pPr>
            <a:r>
              <a:rPr lang="zh-CN" altLang="en-US" sz="2000" b="1" dirty="0" smtClean="0">
                <a:latin typeface="楷体" panose="02010609060101010101" pitchFamily="49" charset="-122"/>
                <a:ea typeface="楷体" panose="02010609060101010101" pitchFamily="49" charset="-122"/>
              </a:rPr>
              <a:t>      类是描述对象的“基本原型”，</a:t>
            </a:r>
            <a:r>
              <a:rPr lang="zh-CN" altLang="zh-CN" sz="2000" b="1" dirty="0" smtClean="0">
                <a:latin typeface="楷体" panose="02010609060101010101" pitchFamily="49" charset="-122"/>
                <a:ea typeface="楷体" panose="02010609060101010101" pitchFamily="49" charset="-122"/>
              </a:rPr>
              <a:t>它封装了一类对象的属性和</a:t>
            </a:r>
            <a:r>
              <a:rPr lang="zh-CN" altLang="en-US" sz="2000" b="1" dirty="0" smtClean="0">
                <a:latin typeface="楷体" panose="02010609060101010101" pitchFamily="49" charset="-122"/>
                <a:ea typeface="楷体" panose="02010609060101010101" pitchFamily="49" charset="-122"/>
              </a:rPr>
              <a:t>可以</a:t>
            </a:r>
            <a:r>
              <a:rPr lang="zh-CN" altLang="zh-CN" sz="2000" b="1" dirty="0" smtClean="0">
                <a:latin typeface="楷体" panose="02010609060101010101" pitchFamily="49" charset="-122"/>
                <a:ea typeface="楷体" panose="02010609060101010101" pitchFamily="49" charset="-122"/>
              </a:rPr>
              <a:t>改变这些属性的方法</a:t>
            </a:r>
            <a:r>
              <a:rPr lang="zh-CN" altLang="en-US" sz="2000" b="1" dirty="0" smtClean="0">
                <a:latin typeface="楷体" panose="02010609060101010101" pitchFamily="49" charset="-122"/>
                <a:ea typeface="楷体" panose="02010609060101010101" pitchFamily="49" charset="-122"/>
              </a:rPr>
              <a:t>，在面向对象的程序设计中，类是程序的基本单元。</a:t>
            </a:r>
          </a:p>
          <a:p>
            <a:pPr>
              <a:buNone/>
            </a:pPr>
            <a:r>
              <a:rPr lang="en-US" altLang="zh-CN" sz="2000" b="1" dirty="0" smtClean="0">
                <a:latin typeface="楷体" panose="02010609060101010101" pitchFamily="49" charset="-122"/>
                <a:ea typeface="楷体" panose="02010609060101010101" pitchFamily="49" charset="-122"/>
              </a:rPr>
              <a:t>      </a:t>
            </a:r>
            <a:r>
              <a:rPr lang="zh-CN" altLang="zh-CN" sz="2000" b="1" dirty="0" smtClean="0">
                <a:latin typeface="楷体" panose="02010609060101010101" pitchFamily="49" charset="-122"/>
                <a:ea typeface="楷体" panose="02010609060101010101" pitchFamily="49" charset="-122"/>
              </a:rPr>
              <a:t>用户必须先定义类，并生成该类的实例，然后才能通过该实例访问其成员变量和方法</a:t>
            </a:r>
            <a:r>
              <a:rPr lang="zh-CN" altLang="en-US" sz="2000" b="1" dirty="0" smtClean="0">
                <a:latin typeface="楷体" panose="02010609060101010101" pitchFamily="49" charset="-122"/>
                <a:ea typeface="楷体" panose="02010609060101010101" pitchFamily="49" charset="-122"/>
              </a:rPr>
              <a:t>。</a:t>
            </a:r>
            <a:endParaRPr lang="zh-CN" altLang="en-US" sz="2000" b="1" dirty="0">
              <a:latin typeface="楷体" panose="02010609060101010101" pitchFamily="49" charset="-122"/>
              <a:ea typeface="楷体" panose="02010609060101010101" pitchFamily="49" charset="-122"/>
            </a:endParaRPr>
          </a:p>
        </p:txBody>
      </p:sp>
      <p:grpSp>
        <p:nvGrpSpPr>
          <p:cNvPr id="5" name="Group 6"/>
          <p:cNvGrpSpPr>
            <a:grpSpLocks/>
          </p:cNvGrpSpPr>
          <p:nvPr/>
        </p:nvGrpSpPr>
        <p:grpSpPr bwMode="auto">
          <a:xfrm>
            <a:off x="1983345" y="3429000"/>
            <a:ext cx="4067175" cy="2333625"/>
            <a:chOff x="2160" y="2112"/>
            <a:chExt cx="3312" cy="1791"/>
          </a:xfrm>
        </p:grpSpPr>
        <p:sp>
          <p:nvSpPr>
            <p:cNvPr id="6" name="Oval 7"/>
            <p:cNvSpPr>
              <a:spLocks noChangeArrowheads="1"/>
            </p:cNvSpPr>
            <p:nvPr/>
          </p:nvSpPr>
          <p:spPr bwMode="auto">
            <a:xfrm>
              <a:off x="3648" y="2112"/>
              <a:ext cx="1824" cy="1776"/>
            </a:xfrm>
            <a:prstGeom prst="ellipse">
              <a:avLst/>
            </a:prstGeom>
            <a:solidFill>
              <a:schemeClr val="bg2"/>
            </a:solidFill>
            <a:ln w="9525">
              <a:solidFill>
                <a:schemeClr val="tx1"/>
              </a:solidFill>
              <a:round/>
              <a:headEnd/>
              <a:tailEnd/>
            </a:ln>
          </p:spPr>
          <p:txBody>
            <a:bodyPr wrap="none" anchor="ctr"/>
            <a:lstStyle/>
            <a:p>
              <a:endParaRPr lang="zh-CN" altLang="en-US"/>
            </a:p>
          </p:txBody>
        </p:sp>
        <p:sp>
          <p:nvSpPr>
            <p:cNvPr id="7" name="Line 8"/>
            <p:cNvSpPr>
              <a:spLocks noChangeShapeType="1"/>
            </p:cNvSpPr>
            <p:nvPr/>
          </p:nvSpPr>
          <p:spPr bwMode="auto">
            <a:xfrm>
              <a:off x="4080" y="2256"/>
              <a:ext cx="912" cy="1488"/>
            </a:xfrm>
            <a:prstGeom prst="line">
              <a:avLst/>
            </a:prstGeom>
            <a:noFill/>
            <a:ln w="38100">
              <a:solidFill>
                <a:schemeClr val="tx1"/>
              </a:solidFill>
              <a:round/>
              <a:headEnd/>
              <a:tailEnd/>
            </a:ln>
          </p:spPr>
          <p:txBody>
            <a:bodyPr wrap="none" anchor="ctr"/>
            <a:lstStyle/>
            <a:p>
              <a:endParaRPr lang="zh-CN" altLang="en-US"/>
            </a:p>
          </p:txBody>
        </p:sp>
        <p:sp>
          <p:nvSpPr>
            <p:cNvPr id="8" name="Line 9"/>
            <p:cNvSpPr>
              <a:spLocks noChangeShapeType="1"/>
            </p:cNvSpPr>
            <p:nvPr/>
          </p:nvSpPr>
          <p:spPr bwMode="auto">
            <a:xfrm flipH="1">
              <a:off x="4176" y="2160"/>
              <a:ext cx="672" cy="1728"/>
            </a:xfrm>
            <a:prstGeom prst="line">
              <a:avLst/>
            </a:prstGeom>
            <a:noFill/>
            <a:ln w="9525">
              <a:solidFill>
                <a:schemeClr val="tx1"/>
              </a:solidFill>
              <a:round/>
              <a:headEnd/>
              <a:tailEnd/>
            </a:ln>
          </p:spPr>
          <p:txBody>
            <a:bodyPr wrap="none" anchor="ctr"/>
            <a:lstStyle/>
            <a:p>
              <a:endParaRPr lang="zh-CN" altLang="en-US"/>
            </a:p>
          </p:txBody>
        </p:sp>
        <p:sp>
          <p:nvSpPr>
            <p:cNvPr id="9" name="Line 10"/>
            <p:cNvSpPr>
              <a:spLocks noChangeShapeType="1"/>
            </p:cNvSpPr>
            <p:nvPr/>
          </p:nvSpPr>
          <p:spPr bwMode="auto">
            <a:xfrm>
              <a:off x="3648" y="2976"/>
              <a:ext cx="1824" cy="0"/>
            </a:xfrm>
            <a:prstGeom prst="line">
              <a:avLst/>
            </a:prstGeom>
            <a:noFill/>
            <a:ln w="38100">
              <a:solidFill>
                <a:schemeClr val="tx1"/>
              </a:solidFill>
              <a:round/>
              <a:headEnd/>
              <a:tailEnd/>
            </a:ln>
          </p:spPr>
          <p:txBody>
            <a:bodyPr wrap="none" anchor="ctr"/>
            <a:lstStyle/>
            <a:p>
              <a:endParaRPr lang="zh-CN" altLang="en-US"/>
            </a:p>
          </p:txBody>
        </p:sp>
        <p:sp>
          <p:nvSpPr>
            <p:cNvPr id="10" name="Oval 11"/>
            <p:cNvSpPr>
              <a:spLocks noChangeArrowheads="1"/>
            </p:cNvSpPr>
            <p:nvPr/>
          </p:nvSpPr>
          <p:spPr bwMode="auto">
            <a:xfrm>
              <a:off x="4080" y="2544"/>
              <a:ext cx="912" cy="864"/>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11" name="Rectangle 12"/>
            <p:cNvSpPr>
              <a:spLocks noChangeArrowheads="1"/>
            </p:cNvSpPr>
            <p:nvPr/>
          </p:nvSpPr>
          <p:spPr bwMode="auto">
            <a:xfrm>
              <a:off x="4416" y="2688"/>
              <a:ext cx="144" cy="144"/>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2" name="Oval 13"/>
            <p:cNvSpPr>
              <a:spLocks noChangeArrowheads="1"/>
            </p:cNvSpPr>
            <p:nvPr/>
          </p:nvSpPr>
          <p:spPr bwMode="auto">
            <a:xfrm>
              <a:off x="4224" y="3024"/>
              <a:ext cx="144" cy="192"/>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3" name="AutoShape 14"/>
            <p:cNvSpPr>
              <a:spLocks noChangeArrowheads="1"/>
            </p:cNvSpPr>
            <p:nvPr/>
          </p:nvSpPr>
          <p:spPr bwMode="auto">
            <a:xfrm>
              <a:off x="4272" y="2784"/>
              <a:ext cx="144" cy="144"/>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4" name="Rectangle 15"/>
            <p:cNvSpPr>
              <a:spLocks noChangeArrowheads="1"/>
            </p:cNvSpPr>
            <p:nvPr/>
          </p:nvSpPr>
          <p:spPr bwMode="auto">
            <a:xfrm>
              <a:off x="4512" y="2976"/>
              <a:ext cx="144" cy="144"/>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5" name="Oval 16"/>
            <p:cNvSpPr>
              <a:spLocks noChangeArrowheads="1"/>
            </p:cNvSpPr>
            <p:nvPr/>
          </p:nvSpPr>
          <p:spPr bwMode="auto">
            <a:xfrm>
              <a:off x="4656" y="2736"/>
              <a:ext cx="144" cy="192"/>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6" name="AutoShape 17"/>
            <p:cNvSpPr>
              <a:spLocks noChangeArrowheads="1"/>
            </p:cNvSpPr>
            <p:nvPr/>
          </p:nvSpPr>
          <p:spPr bwMode="auto">
            <a:xfrm>
              <a:off x="4416" y="3168"/>
              <a:ext cx="144" cy="144"/>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7" name="Text Box 18"/>
            <p:cNvSpPr txBox="1">
              <a:spLocks noChangeArrowheads="1"/>
            </p:cNvSpPr>
            <p:nvPr/>
          </p:nvSpPr>
          <p:spPr bwMode="auto">
            <a:xfrm>
              <a:off x="2160" y="2256"/>
              <a:ext cx="1114" cy="351"/>
            </a:xfrm>
            <a:prstGeom prst="rect">
              <a:avLst/>
            </a:prstGeom>
            <a:noFill/>
            <a:ln w="9525">
              <a:noFill/>
              <a:miter lim="800000"/>
              <a:headEnd/>
              <a:tailEnd/>
            </a:ln>
          </p:spPr>
          <p:txBody>
            <a:bodyPr wrap="none">
              <a:spAutoFit/>
            </a:bodyPr>
            <a:lstStyle/>
            <a:p>
              <a:r>
                <a:rPr kumimoji="1" lang="en-US" altLang="zh-CN" sz="2400" b="1">
                  <a:solidFill>
                    <a:srgbClr val="000066"/>
                  </a:solidFill>
                  <a:latin typeface="Times New Roman" pitchFamily="18" charset="0"/>
                </a:rPr>
                <a:t>variables</a:t>
              </a:r>
              <a:endParaRPr kumimoji="1" lang="en-US" altLang="zh-CN" sz="2400" b="1">
                <a:solidFill>
                  <a:srgbClr val="990000"/>
                </a:solidFill>
                <a:latin typeface="Times New Roman" pitchFamily="18" charset="0"/>
              </a:endParaRPr>
            </a:p>
          </p:txBody>
        </p:sp>
        <p:sp>
          <p:nvSpPr>
            <p:cNvPr id="18" name="Line 19"/>
            <p:cNvSpPr>
              <a:spLocks noChangeShapeType="1"/>
            </p:cNvSpPr>
            <p:nvPr/>
          </p:nvSpPr>
          <p:spPr bwMode="auto">
            <a:xfrm>
              <a:off x="2976" y="2448"/>
              <a:ext cx="1488"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 name="Line 20"/>
            <p:cNvSpPr>
              <a:spLocks noChangeShapeType="1"/>
            </p:cNvSpPr>
            <p:nvPr/>
          </p:nvSpPr>
          <p:spPr bwMode="auto">
            <a:xfrm>
              <a:off x="2976" y="2448"/>
              <a:ext cx="1392" cy="432"/>
            </a:xfrm>
            <a:prstGeom prst="line">
              <a:avLst/>
            </a:prstGeom>
            <a:noFill/>
            <a:ln w="9525">
              <a:solidFill>
                <a:schemeClr val="tx1"/>
              </a:solidFill>
              <a:round/>
              <a:headEnd/>
              <a:tailEnd/>
            </a:ln>
          </p:spPr>
          <p:txBody>
            <a:bodyPr wrap="none" anchor="ctr"/>
            <a:lstStyle/>
            <a:p>
              <a:endParaRPr lang="zh-CN" altLang="en-US"/>
            </a:p>
          </p:txBody>
        </p:sp>
        <p:sp>
          <p:nvSpPr>
            <p:cNvPr id="20" name="Line 21"/>
            <p:cNvSpPr>
              <a:spLocks noChangeShapeType="1"/>
            </p:cNvSpPr>
            <p:nvPr/>
          </p:nvSpPr>
          <p:spPr bwMode="auto">
            <a:xfrm>
              <a:off x="3024" y="2448"/>
              <a:ext cx="1248" cy="67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1" name="Text Box 22"/>
            <p:cNvSpPr txBox="1">
              <a:spLocks noChangeArrowheads="1"/>
            </p:cNvSpPr>
            <p:nvPr/>
          </p:nvSpPr>
          <p:spPr bwMode="auto">
            <a:xfrm>
              <a:off x="2208" y="3552"/>
              <a:ext cx="1047" cy="351"/>
            </a:xfrm>
            <a:prstGeom prst="rect">
              <a:avLst/>
            </a:prstGeom>
            <a:noFill/>
            <a:ln w="9525">
              <a:noFill/>
              <a:miter lim="800000"/>
              <a:headEnd/>
              <a:tailEnd/>
            </a:ln>
          </p:spPr>
          <p:txBody>
            <a:bodyPr wrap="none">
              <a:spAutoFit/>
            </a:bodyPr>
            <a:lstStyle/>
            <a:p>
              <a:r>
                <a:rPr kumimoji="1" lang="en-US" altLang="zh-CN" sz="2400" b="1">
                  <a:solidFill>
                    <a:srgbClr val="000066"/>
                  </a:solidFill>
                  <a:latin typeface="Times New Roman" pitchFamily="18" charset="0"/>
                </a:rPr>
                <a:t>methods</a:t>
              </a:r>
              <a:endParaRPr kumimoji="1" lang="en-US" altLang="zh-CN" sz="2400" b="1">
                <a:solidFill>
                  <a:srgbClr val="990000"/>
                </a:solidFill>
                <a:latin typeface="Times New Roman" pitchFamily="18" charset="0"/>
              </a:endParaRPr>
            </a:p>
          </p:txBody>
        </p:sp>
        <p:sp>
          <p:nvSpPr>
            <p:cNvPr id="22" name="Line 23"/>
            <p:cNvSpPr>
              <a:spLocks noChangeShapeType="1"/>
            </p:cNvSpPr>
            <p:nvPr/>
          </p:nvSpPr>
          <p:spPr bwMode="auto">
            <a:xfrm flipV="1">
              <a:off x="3024" y="2832"/>
              <a:ext cx="720" cy="864"/>
            </a:xfrm>
            <a:prstGeom prst="line">
              <a:avLst/>
            </a:prstGeom>
            <a:noFill/>
            <a:ln w="9525">
              <a:solidFill>
                <a:schemeClr val="tx1"/>
              </a:solidFill>
              <a:round/>
              <a:headEnd/>
              <a:tailEnd type="triangle" w="med" len="med"/>
            </a:ln>
          </p:spPr>
          <p:txBody>
            <a:bodyPr wrap="none" anchor="ctr"/>
            <a:lstStyle/>
            <a:p>
              <a:endParaRPr lang="zh-CN" altLang="en-US"/>
            </a:p>
          </p:txBody>
        </p:sp>
        <p:sp>
          <p:nvSpPr>
            <p:cNvPr id="23" name="Line 24"/>
            <p:cNvSpPr>
              <a:spLocks noChangeShapeType="1"/>
            </p:cNvSpPr>
            <p:nvPr/>
          </p:nvSpPr>
          <p:spPr bwMode="auto">
            <a:xfrm flipV="1">
              <a:off x="3024" y="3552"/>
              <a:ext cx="2112" cy="144"/>
            </a:xfrm>
            <a:prstGeom prst="line">
              <a:avLst/>
            </a:prstGeom>
            <a:noFill/>
            <a:ln w="9525">
              <a:solidFill>
                <a:schemeClr val="tx1"/>
              </a:solidFill>
              <a:round/>
              <a:headEnd/>
              <a:tailEnd type="triangle" w="med" len="med"/>
            </a:ln>
          </p:spPr>
          <p:txBody>
            <a:bodyPr wrap="none" anchor="ctr"/>
            <a:lstStyle/>
            <a:p>
              <a:endParaRPr lang="zh-CN" altLang="en-US"/>
            </a:p>
          </p:txBody>
        </p:sp>
        <p:sp>
          <p:nvSpPr>
            <p:cNvPr id="24" name="Line 25"/>
            <p:cNvSpPr>
              <a:spLocks noChangeShapeType="1"/>
            </p:cNvSpPr>
            <p:nvPr/>
          </p:nvSpPr>
          <p:spPr bwMode="auto">
            <a:xfrm flipV="1">
              <a:off x="3024" y="3312"/>
              <a:ext cx="960" cy="384"/>
            </a:xfrm>
            <a:prstGeom prst="line">
              <a:avLst/>
            </a:prstGeom>
            <a:noFill/>
            <a:ln w="9525">
              <a:solidFill>
                <a:schemeClr val="tx1"/>
              </a:solidFill>
              <a:round/>
              <a:headEnd/>
              <a:tailEnd type="triangle" w="med" len="me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smtClean="0"/>
              <a:t>定义类</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8</a:t>
            </a:fld>
            <a:endParaRPr lang="zh-CN" altLang="en-US" dirty="0"/>
          </a:p>
        </p:txBody>
      </p:sp>
      <p:sp>
        <p:nvSpPr>
          <p:cNvPr id="4" name="内容占位符 3"/>
          <p:cNvSpPr>
            <a:spLocks noGrp="1"/>
          </p:cNvSpPr>
          <p:nvPr>
            <p:ph sz="quarter" idx="12"/>
          </p:nvPr>
        </p:nvSpPr>
        <p:spPr>
          <a:xfrm>
            <a:off x="179512" y="981075"/>
            <a:ext cx="8640960" cy="5400675"/>
          </a:xfrm>
        </p:spPr>
        <p:txBody>
          <a:bodyPr>
            <a:normAutofit/>
          </a:bodyPr>
          <a:lstStyle/>
          <a:p>
            <a:r>
              <a:rPr lang="zh-CN" altLang="en-US" sz="2000" b="1" dirty="0" smtClean="0">
                <a:latin typeface="楷体" panose="02010609060101010101" pitchFamily="49" charset="-122"/>
                <a:ea typeface="楷体" panose="02010609060101010101" pitchFamily="49" charset="-122"/>
              </a:rPr>
              <a:t>类</a:t>
            </a:r>
            <a:r>
              <a:rPr lang="zh-CN" altLang="zh-CN" sz="2000" b="1" dirty="0" smtClean="0">
                <a:latin typeface="楷体" panose="02010609060101010101" pitchFamily="49" charset="-122"/>
                <a:ea typeface="楷体" panose="02010609060101010101" pitchFamily="49" charset="-122"/>
              </a:rPr>
              <a:t>通过关键字</a:t>
            </a:r>
            <a:r>
              <a:rPr lang="en-US" altLang="zh-CN" sz="2000" b="1" dirty="0" smtClean="0">
                <a:latin typeface="楷体" panose="02010609060101010101" pitchFamily="49" charset="-122"/>
                <a:ea typeface="楷体" panose="02010609060101010101" pitchFamily="49" charset="-122"/>
              </a:rPr>
              <a:t>class</a:t>
            </a:r>
            <a:r>
              <a:rPr lang="zh-CN" altLang="zh-CN" sz="2000" b="1" dirty="0" smtClean="0">
                <a:latin typeface="楷体" panose="02010609060101010101" pitchFamily="49" charset="-122"/>
                <a:ea typeface="楷体" panose="02010609060101010101" pitchFamily="49" charset="-122"/>
              </a:rPr>
              <a:t>进行标识，基本形式如下：</a:t>
            </a:r>
          </a:p>
          <a:p>
            <a:pPr>
              <a:buNone/>
            </a:pPr>
            <a:r>
              <a:rPr lang="en-US" altLang="zh-CN" sz="2000" b="1" dirty="0" smtClean="0">
                <a:latin typeface="楷体" panose="02010609060101010101" pitchFamily="49" charset="-122"/>
                <a:ea typeface="楷体" panose="02010609060101010101" pitchFamily="49" charset="-122"/>
              </a:rPr>
              <a:t>      </a:t>
            </a:r>
          </a:p>
          <a:p>
            <a:pPr>
              <a:buNone/>
            </a:pPr>
            <a:r>
              <a:rPr lang="en-US" altLang="zh-CN" sz="2000" b="1" dirty="0" smtClean="0">
                <a:latin typeface="楷体" panose="02010609060101010101" pitchFamily="49" charset="-122"/>
                <a:ea typeface="楷体" panose="02010609060101010101" pitchFamily="49" charset="-122"/>
              </a:rPr>
              <a:t>      [</a:t>
            </a:r>
            <a:r>
              <a:rPr lang="zh-CN" altLang="zh-CN" sz="2000" b="1" dirty="0" smtClean="0">
                <a:latin typeface="楷体" panose="02010609060101010101" pitchFamily="49" charset="-122"/>
                <a:ea typeface="楷体" panose="02010609060101010101" pitchFamily="49" charset="-122"/>
              </a:rPr>
              <a:t>类修饰符</a:t>
            </a:r>
            <a:r>
              <a:rPr lang="en-US" altLang="zh-CN" sz="2000" b="1" dirty="0" smtClean="0">
                <a:latin typeface="楷体" panose="02010609060101010101" pitchFamily="49" charset="-122"/>
                <a:ea typeface="楷体" panose="02010609060101010101" pitchFamily="49" charset="-122"/>
              </a:rPr>
              <a:t>] class </a:t>
            </a:r>
            <a:r>
              <a:rPr lang="zh-CN" altLang="zh-CN" sz="2000" b="1" dirty="0" smtClean="0">
                <a:latin typeface="楷体" panose="02010609060101010101" pitchFamily="49" charset="-122"/>
                <a:ea typeface="楷体" panose="02010609060101010101" pitchFamily="49" charset="-122"/>
              </a:rPr>
              <a:t>类名</a:t>
            </a:r>
            <a:r>
              <a:rPr lang="en-US" altLang="zh-CN" sz="2000" b="1" dirty="0" smtClean="0">
                <a:latin typeface="楷体" panose="02010609060101010101" pitchFamily="49" charset="-122"/>
                <a:ea typeface="楷体" panose="02010609060101010101" pitchFamily="49" charset="-122"/>
              </a:rPr>
              <a:t> [extends </a:t>
            </a:r>
            <a:r>
              <a:rPr lang="zh-CN" altLang="zh-CN" sz="2000" b="1" dirty="0" smtClean="0">
                <a:latin typeface="楷体" panose="02010609060101010101" pitchFamily="49" charset="-122"/>
                <a:ea typeface="楷体" panose="02010609060101010101" pitchFamily="49" charset="-122"/>
              </a:rPr>
              <a:t>父类名</a:t>
            </a:r>
            <a:r>
              <a:rPr lang="en-US" altLang="zh-CN" sz="2000" b="1" dirty="0" smtClean="0">
                <a:latin typeface="楷体" panose="02010609060101010101" pitchFamily="49" charset="-122"/>
                <a:ea typeface="楷体" panose="02010609060101010101" pitchFamily="49" charset="-122"/>
              </a:rPr>
              <a:t>] [implements </a:t>
            </a:r>
            <a:r>
              <a:rPr lang="zh-CN" altLang="zh-CN" sz="2000" b="1" dirty="0" smtClean="0">
                <a:latin typeface="楷体" panose="02010609060101010101" pitchFamily="49" charset="-122"/>
                <a:ea typeface="楷体" panose="02010609060101010101" pitchFamily="49" charset="-122"/>
              </a:rPr>
              <a:t>接口名</a:t>
            </a:r>
            <a:r>
              <a:rPr lang="en-US" altLang="zh-CN" sz="2000" b="1" dirty="0" smtClean="0">
                <a:latin typeface="楷体" panose="02010609060101010101" pitchFamily="49" charset="-122"/>
                <a:ea typeface="楷体" panose="02010609060101010101" pitchFamily="49" charset="-122"/>
              </a:rPr>
              <a:t>]</a:t>
            </a:r>
            <a:endParaRPr lang="zh-CN" altLang="zh-CN" sz="2000" b="1" dirty="0" smtClean="0">
              <a:latin typeface="楷体" panose="02010609060101010101" pitchFamily="49" charset="-122"/>
              <a:ea typeface="楷体" panose="02010609060101010101" pitchFamily="49" charset="-122"/>
            </a:endParaRPr>
          </a:p>
          <a:p>
            <a:pPr>
              <a:buNone/>
            </a:pPr>
            <a:r>
              <a:rPr lang="en-US" altLang="zh-CN" sz="2000" b="1" dirty="0" smtClean="0">
                <a:latin typeface="楷体" panose="02010609060101010101" pitchFamily="49" charset="-122"/>
                <a:ea typeface="楷体" panose="02010609060101010101" pitchFamily="49" charset="-122"/>
              </a:rPr>
              <a:t>         {</a:t>
            </a:r>
            <a:endParaRPr lang="zh-CN" altLang="zh-CN" sz="2000" b="1" dirty="0" smtClean="0">
              <a:latin typeface="楷体" panose="02010609060101010101" pitchFamily="49" charset="-122"/>
              <a:ea typeface="楷体" panose="02010609060101010101" pitchFamily="49" charset="-122"/>
            </a:endParaRPr>
          </a:p>
          <a:p>
            <a:pPr>
              <a:buNone/>
            </a:pPr>
            <a:r>
              <a:rPr lang="en-US" altLang="zh-CN" sz="2000" b="1" dirty="0" smtClean="0">
                <a:latin typeface="楷体" panose="02010609060101010101" pitchFamily="49" charset="-122"/>
                <a:ea typeface="楷体" panose="02010609060101010101" pitchFamily="49" charset="-122"/>
              </a:rPr>
              <a:t>               //</a:t>
            </a:r>
            <a:r>
              <a:rPr lang="zh-CN" altLang="zh-CN" sz="2000" b="1" dirty="0" smtClean="0">
                <a:latin typeface="楷体" panose="02010609060101010101" pitchFamily="49" charset="-122"/>
                <a:ea typeface="楷体" panose="02010609060101010101" pitchFamily="49" charset="-122"/>
              </a:rPr>
              <a:t>类体，包括定义类的</a:t>
            </a:r>
            <a:r>
              <a:rPr lang="zh-CN" altLang="zh-CN" sz="2000" b="1" dirty="0" smtClean="0">
                <a:solidFill>
                  <a:srgbClr val="C00000"/>
                </a:solidFill>
                <a:latin typeface="楷体" panose="02010609060101010101" pitchFamily="49" charset="-122"/>
                <a:ea typeface="楷体" panose="02010609060101010101" pitchFamily="49" charset="-122"/>
              </a:rPr>
              <a:t>成员变量</a:t>
            </a:r>
            <a:r>
              <a:rPr lang="en-US" altLang="zh-CN" sz="2000" b="1" dirty="0" smtClean="0">
                <a:solidFill>
                  <a:srgbClr val="C00000"/>
                </a:solidFill>
                <a:latin typeface="楷体" panose="02010609060101010101" pitchFamily="49" charset="-122"/>
                <a:ea typeface="楷体" panose="02010609060101010101" pitchFamily="49" charset="-122"/>
              </a:rPr>
              <a:t> </a:t>
            </a:r>
            <a:r>
              <a:rPr lang="zh-CN" altLang="zh-CN" sz="2000" b="1" dirty="0" smtClean="0">
                <a:solidFill>
                  <a:srgbClr val="C00000"/>
                </a:solidFill>
                <a:latin typeface="楷体" panose="02010609060101010101" pitchFamily="49" charset="-122"/>
                <a:ea typeface="楷体" panose="02010609060101010101" pitchFamily="49" charset="-122"/>
              </a:rPr>
              <a:t>和</a:t>
            </a:r>
            <a:r>
              <a:rPr lang="en-US" altLang="zh-CN" sz="2000" b="1" dirty="0" smtClean="0">
                <a:solidFill>
                  <a:srgbClr val="C00000"/>
                </a:solidFill>
                <a:latin typeface="楷体" panose="02010609060101010101" pitchFamily="49" charset="-122"/>
                <a:ea typeface="楷体" panose="02010609060101010101" pitchFamily="49" charset="-122"/>
              </a:rPr>
              <a:t> </a:t>
            </a:r>
            <a:r>
              <a:rPr lang="zh-CN" altLang="en-US" sz="2000" b="1" dirty="0" smtClean="0">
                <a:solidFill>
                  <a:srgbClr val="C00000"/>
                </a:solidFill>
                <a:latin typeface="楷体" panose="02010609060101010101" pitchFamily="49" charset="-122"/>
                <a:ea typeface="楷体" panose="02010609060101010101" pitchFamily="49" charset="-122"/>
              </a:rPr>
              <a:t>成员</a:t>
            </a:r>
            <a:r>
              <a:rPr lang="zh-CN" altLang="zh-CN" sz="2000" b="1" dirty="0" smtClean="0">
                <a:solidFill>
                  <a:srgbClr val="C00000"/>
                </a:solidFill>
                <a:latin typeface="楷体" panose="02010609060101010101" pitchFamily="49" charset="-122"/>
                <a:ea typeface="楷体" panose="02010609060101010101" pitchFamily="49" charset="-122"/>
              </a:rPr>
              <a:t>方法</a:t>
            </a:r>
          </a:p>
          <a:p>
            <a:pPr>
              <a:buNone/>
            </a:pPr>
            <a:r>
              <a:rPr lang="en-US" altLang="zh-CN" sz="2000" b="1" dirty="0" smtClean="0">
                <a:latin typeface="楷体" panose="02010609060101010101" pitchFamily="49" charset="-122"/>
                <a:ea typeface="楷体" panose="02010609060101010101" pitchFamily="49" charset="-122"/>
              </a:rPr>
              <a:t>         }</a:t>
            </a:r>
          </a:p>
          <a:p>
            <a:pPr>
              <a:buNone/>
            </a:pPr>
            <a:endParaRPr lang="en-US" altLang="zh-CN" sz="2000" b="1" dirty="0" smtClean="0">
              <a:latin typeface="楷体" panose="02010609060101010101" pitchFamily="49" charset="-122"/>
              <a:ea typeface="楷体" panose="02010609060101010101" pitchFamily="49" charset="-122"/>
            </a:endParaRPr>
          </a:p>
          <a:p>
            <a:pPr lvl="1"/>
            <a:r>
              <a:rPr lang="zh-CN" altLang="zh-CN" sz="2000" b="1" dirty="0" smtClean="0">
                <a:latin typeface="楷体" panose="02010609060101010101" pitchFamily="49" charset="-122"/>
                <a:ea typeface="楷体" panose="02010609060101010101" pitchFamily="49" charset="-122"/>
              </a:rPr>
              <a:t>“</a:t>
            </a:r>
            <a:r>
              <a:rPr lang="en-US" altLang="zh-CN" sz="2000" b="1" dirty="0" smtClean="0">
                <a:latin typeface="楷体" panose="02010609060101010101" pitchFamily="49" charset="-122"/>
                <a:ea typeface="楷体" panose="02010609060101010101" pitchFamily="49" charset="-122"/>
              </a:rPr>
              <a:t>extends </a:t>
            </a:r>
            <a:r>
              <a:rPr lang="zh-CN" altLang="zh-CN" sz="2000" b="1" dirty="0" smtClean="0">
                <a:latin typeface="楷体" panose="02010609060101010101" pitchFamily="49" charset="-122"/>
                <a:ea typeface="楷体" panose="02010609060101010101" pitchFamily="49" charset="-122"/>
              </a:rPr>
              <a:t>父类名”为可选项，表示所定义的</a:t>
            </a:r>
            <a:r>
              <a:rPr lang="en-US" altLang="zh-CN" sz="2000" b="1" dirty="0" smtClean="0">
                <a:latin typeface="楷体" panose="02010609060101010101" pitchFamily="49" charset="-122"/>
                <a:ea typeface="楷体" panose="02010609060101010101" pitchFamily="49" charset="-122"/>
              </a:rPr>
              <a:t>类继承</a:t>
            </a:r>
            <a:r>
              <a:rPr lang="zh-CN" altLang="zh-CN" sz="2000" b="1" dirty="0" smtClean="0">
                <a:latin typeface="楷体" panose="02010609060101010101" pitchFamily="49" charset="-122"/>
                <a:ea typeface="楷体" panose="02010609060101010101" pitchFamily="49" charset="-122"/>
              </a:rPr>
              <a:t>自其它父类。</a:t>
            </a:r>
          </a:p>
          <a:p>
            <a:pPr lvl="1"/>
            <a:r>
              <a:rPr lang="zh-CN" altLang="zh-CN" sz="2000" b="1" dirty="0" smtClean="0">
                <a:latin typeface="楷体" panose="02010609060101010101" pitchFamily="49" charset="-122"/>
                <a:ea typeface="楷体" panose="02010609060101010101" pitchFamily="49" charset="-122"/>
              </a:rPr>
              <a:t>“</a:t>
            </a:r>
            <a:r>
              <a:rPr lang="en-US" altLang="zh-CN" sz="2000" b="1" dirty="0" smtClean="0">
                <a:latin typeface="楷体" panose="02010609060101010101" pitchFamily="49" charset="-122"/>
                <a:ea typeface="楷体" panose="02010609060101010101" pitchFamily="49" charset="-122"/>
              </a:rPr>
              <a:t>implements </a:t>
            </a:r>
            <a:r>
              <a:rPr lang="zh-CN" altLang="zh-CN" sz="2000" b="1" dirty="0" smtClean="0">
                <a:latin typeface="楷体" panose="02010609060101010101" pitchFamily="49" charset="-122"/>
                <a:ea typeface="楷体" panose="02010609060101010101" pitchFamily="49" charset="-122"/>
              </a:rPr>
              <a:t>接口名”为可选项，它表示我们定义的类需要通过实现某个接口完成</a:t>
            </a:r>
          </a:p>
          <a:p>
            <a:pPr>
              <a:lnSpc>
                <a:spcPct val="90000"/>
              </a:lnSpc>
            </a:pPr>
            <a:endParaRPr lang="zh-CN" altLang="en-US" sz="2000" b="1"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定义成员变量</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9</a:t>
            </a:fld>
            <a:endParaRPr lang="zh-CN" altLang="en-US" dirty="0"/>
          </a:p>
        </p:txBody>
      </p:sp>
      <p:sp>
        <p:nvSpPr>
          <p:cNvPr id="4" name="内容占位符 3"/>
          <p:cNvSpPr>
            <a:spLocks noGrp="1"/>
          </p:cNvSpPr>
          <p:nvPr>
            <p:ph sz="quarter" idx="12"/>
          </p:nvPr>
        </p:nvSpPr>
        <p:spPr/>
        <p:txBody>
          <a:bodyPr/>
          <a:lstStyle/>
          <a:p>
            <a:r>
              <a:rPr lang="zh-CN" altLang="zh-CN" b="1" dirty="0" smtClean="0">
                <a:latin typeface="楷体" panose="02010609060101010101" pitchFamily="49" charset="-122"/>
                <a:ea typeface="楷体" panose="02010609060101010101" pitchFamily="49" charset="-122"/>
              </a:rPr>
              <a:t>成员变量的定义格式为：</a:t>
            </a:r>
          </a:p>
          <a:p>
            <a:pPr>
              <a:buNone/>
            </a:pPr>
            <a:r>
              <a:rPr lang="en-US" altLang="zh-CN" b="1" dirty="0" smtClean="0">
                <a:latin typeface="楷体" panose="02010609060101010101" pitchFamily="49" charset="-122"/>
                <a:ea typeface="楷体" panose="02010609060101010101" pitchFamily="49" charset="-122"/>
              </a:rPr>
              <a:t>     	  </a:t>
            </a:r>
            <a:r>
              <a:rPr lang="en-US" altLang="zh-CN" sz="2400" b="1" dirty="0" smtClean="0">
                <a:latin typeface="楷体" panose="02010609060101010101" pitchFamily="49" charset="-122"/>
                <a:ea typeface="楷体" panose="02010609060101010101" pitchFamily="49" charset="-122"/>
              </a:rPr>
              <a:t>[</a:t>
            </a:r>
            <a:r>
              <a:rPr lang="zh-CN" altLang="zh-CN" sz="2400" b="1" dirty="0" smtClean="0">
                <a:latin typeface="楷体" panose="02010609060101010101" pitchFamily="49" charset="-122"/>
                <a:ea typeface="楷体" panose="02010609060101010101" pitchFamily="49" charset="-122"/>
              </a:rPr>
              <a:t>修饰符</a:t>
            </a:r>
            <a:r>
              <a:rPr lang="en-US" altLang="zh-CN" sz="2400" b="1" dirty="0" smtClean="0">
                <a:latin typeface="楷体" panose="02010609060101010101" pitchFamily="49" charset="-122"/>
                <a:ea typeface="楷体" panose="02010609060101010101" pitchFamily="49" charset="-122"/>
              </a:rPr>
              <a:t>]  </a:t>
            </a:r>
            <a:r>
              <a:rPr lang="zh-CN" altLang="zh-CN" sz="2400" b="1" dirty="0" smtClean="0">
                <a:latin typeface="楷体" panose="02010609060101010101" pitchFamily="49" charset="-122"/>
                <a:ea typeface="楷体" panose="02010609060101010101" pitchFamily="49" charset="-122"/>
              </a:rPr>
              <a:t>类型</a:t>
            </a:r>
            <a:r>
              <a:rPr lang="en-US" altLang="zh-CN" sz="2400" b="1" dirty="0" smtClean="0">
                <a:latin typeface="楷体" panose="02010609060101010101" pitchFamily="49" charset="-122"/>
                <a:ea typeface="楷体" panose="02010609060101010101" pitchFamily="49" charset="-122"/>
              </a:rPr>
              <a:t>  </a:t>
            </a:r>
            <a:r>
              <a:rPr lang="zh-CN" altLang="zh-CN" sz="2400" b="1" dirty="0" smtClean="0">
                <a:latin typeface="楷体" panose="02010609060101010101" pitchFamily="49" charset="-122"/>
                <a:ea typeface="楷体" panose="02010609060101010101" pitchFamily="49" charset="-122"/>
              </a:rPr>
              <a:t>成员变量名列表；</a:t>
            </a:r>
            <a:endParaRPr lang="en-US" altLang="zh-CN" sz="2400" b="1" dirty="0" smtClean="0">
              <a:latin typeface="楷体" panose="02010609060101010101" pitchFamily="49" charset="-122"/>
              <a:ea typeface="楷体" panose="02010609060101010101" pitchFamily="49" charset="-122"/>
            </a:endParaRPr>
          </a:p>
          <a:p>
            <a:pPr>
              <a:buNone/>
            </a:pPr>
            <a:endParaRPr lang="en-US" altLang="zh-CN" sz="2400" b="1" dirty="0" smtClean="0">
              <a:latin typeface="楷体" panose="02010609060101010101" pitchFamily="49" charset="-122"/>
              <a:ea typeface="楷体" panose="02010609060101010101" pitchFamily="49" charset="-122"/>
            </a:endParaRPr>
          </a:p>
          <a:p>
            <a:pPr marL="0" indent="0">
              <a:buNone/>
            </a:pPr>
            <a:r>
              <a:rPr lang="en-US" altLang="zh-CN" sz="2000" b="1" dirty="0" smtClean="0">
                <a:latin typeface="楷体" panose="02010609060101010101" pitchFamily="49" charset="-122"/>
                <a:ea typeface="楷体" panose="02010609060101010101" pitchFamily="49" charset="-122"/>
              </a:rPr>
              <a:t>     </a:t>
            </a:r>
            <a:r>
              <a:rPr lang="zh-CN" altLang="zh-CN" sz="2000" b="1" dirty="0" smtClean="0">
                <a:latin typeface="楷体" panose="02010609060101010101" pitchFamily="49" charset="-122"/>
                <a:ea typeface="楷体" panose="02010609060101010101" pitchFamily="49" charset="-122"/>
              </a:rPr>
              <a:t>成员变量的修饰符（如</a:t>
            </a:r>
            <a:r>
              <a:rPr lang="en-US" altLang="zh-CN" sz="2000" b="1" dirty="0" smtClean="0">
                <a:latin typeface="楷体" panose="02010609060101010101" pitchFamily="49" charset="-122"/>
                <a:ea typeface="楷体" panose="02010609060101010101" pitchFamily="49" charset="-122"/>
              </a:rPr>
              <a:t>public, protected, private, final, static</a:t>
            </a:r>
            <a:r>
              <a:rPr lang="zh-CN" altLang="zh-CN" sz="2000" b="1" dirty="0" smtClean="0">
                <a:latin typeface="楷体" panose="02010609060101010101" pitchFamily="49" charset="-122"/>
                <a:ea typeface="楷体" panose="02010609060101010101" pitchFamily="49" charset="-122"/>
              </a:rPr>
              <a:t>等）为可选项，主要起到对变量进行访问控制和限定的作用</a:t>
            </a:r>
            <a:r>
              <a:rPr lang="zh-CN" altLang="en-US" sz="2000" b="1" dirty="0" smtClean="0">
                <a:latin typeface="楷体" panose="02010609060101010101" pitchFamily="49" charset="-122"/>
                <a:ea typeface="楷体" panose="02010609060101010101" pitchFamily="49" charset="-122"/>
              </a:rPr>
              <a:t>。</a:t>
            </a:r>
            <a:endParaRPr lang="zh-CN" altLang="zh-CN" sz="2000" b="1" dirty="0" smtClean="0">
              <a:latin typeface="楷体" panose="02010609060101010101" pitchFamily="49" charset="-122"/>
              <a:ea typeface="楷体" panose="02010609060101010101" pitchFamily="49" charset="-122"/>
            </a:endParaRPr>
          </a:p>
          <a:p>
            <a:pPr fontAlgn="base"/>
            <a:endParaRPr lang="zh-CN" altLang="zh-CN" b="1" dirty="0" smtClean="0">
              <a:latin typeface="楷体" panose="02010609060101010101" pitchFamily="49" charset="-122"/>
              <a:ea typeface="楷体" panose="02010609060101010101" pitchFamily="49" charset="-122"/>
            </a:endParaRPr>
          </a:p>
          <a:p>
            <a:endParaRPr lang="zh-CN" altLang="en-US" b="1" dirty="0">
              <a:latin typeface="楷体" panose="02010609060101010101" pitchFamily="49" charset="-122"/>
              <a:ea typeface="楷体" panose="02010609060101010101" pitchFamily="49" charset="-122"/>
            </a:endParaRPr>
          </a:p>
        </p:txBody>
      </p:sp>
      <p:pic>
        <p:nvPicPr>
          <p:cNvPr id="17409" name="Picture 1" descr="C:\Users\guping\AppData\Roaming\Tencent\Users\2398291056\QQ\WinTemp\RichOle\2C@704`VAT65Q8N63`[ZXG0.png"/>
          <p:cNvPicPr>
            <a:picLocks noChangeAspect="1" noChangeArrowheads="1"/>
          </p:cNvPicPr>
          <p:nvPr/>
        </p:nvPicPr>
        <p:blipFill>
          <a:blip r:embed="rId2" cstate="print"/>
          <a:srcRect r="60000" b="51705"/>
          <a:stretch>
            <a:fillRect/>
          </a:stretch>
        </p:blipFill>
        <p:spPr bwMode="auto">
          <a:xfrm>
            <a:off x="1115616" y="3501008"/>
            <a:ext cx="3041618" cy="2376264"/>
          </a:xfrm>
          <a:prstGeom prst="rect">
            <a:avLst/>
          </a:prstGeom>
          <a:noFill/>
        </p:spPr>
      </p:pic>
      <p:pic>
        <p:nvPicPr>
          <p:cNvPr id="6" name="Picture 1" descr="C:\Users\guping\AppData\Roaming\Tencent\Users\2398291056\QQ\WinTemp\RichOle\2C@704`VAT65Q8N63`[ZXG0.png"/>
          <p:cNvPicPr>
            <a:picLocks noChangeAspect="1" noChangeArrowheads="1"/>
          </p:cNvPicPr>
          <p:nvPr/>
        </p:nvPicPr>
        <p:blipFill>
          <a:blip r:embed="rId2" cstate="print"/>
          <a:srcRect t="48295" r="60000"/>
          <a:stretch>
            <a:fillRect/>
          </a:stretch>
        </p:blipFill>
        <p:spPr bwMode="auto">
          <a:xfrm>
            <a:off x="4788024" y="3501008"/>
            <a:ext cx="2668885" cy="223224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由Nordri®（www.nordridesign.com ） 设计提供">
  <a:themeElements>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fontScheme name="Nordri开发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1910E"/>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lnSpc>
            <a:spcPct val="120000"/>
          </a:lnSpc>
          <a:defRPr sz="1600" dirty="0" err="1" smtClean="0">
            <a:solidFill>
              <a:prstClr val="black"/>
            </a:solidFill>
            <a:latin typeface="Arial" pitchFamily="34" charset="0"/>
            <a:ea typeface="微软雅黑" pitchFamily="34" charset="-122"/>
            <a:cs typeface="Arial"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themeOverride>
</file>

<file path=docProps/app.xml><?xml version="1.0" encoding="utf-8"?>
<Properties xmlns="http://schemas.openxmlformats.org/officeDocument/2006/extended-properties" xmlns:vt="http://schemas.openxmlformats.org/officeDocument/2006/docPropsVTypes">
  <Template/>
  <TotalTime>3267</TotalTime>
  <Words>2000</Words>
  <Application>Microsoft Office PowerPoint</Application>
  <PresentationFormat>全屏显示(4:3)</PresentationFormat>
  <Paragraphs>302</Paragraphs>
  <Slides>34</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6" baseType="lpstr">
      <vt:lpstr>Calibri</vt:lpstr>
      <vt:lpstr>方正正大黑简体</vt:lpstr>
      <vt:lpstr>仿宋</vt:lpstr>
      <vt:lpstr>华文楷体</vt:lpstr>
      <vt:lpstr>楷体</vt:lpstr>
      <vt:lpstr>宋体</vt:lpstr>
      <vt:lpstr>微软雅黑</vt:lpstr>
      <vt:lpstr>Arial</vt:lpstr>
      <vt:lpstr>Times New Roman</vt:lpstr>
      <vt:lpstr>Wingdings</vt:lpstr>
      <vt:lpstr>由Nordri®（www.nordridesign.com ） 设计提供</vt:lpstr>
      <vt:lpstr>剪辑</vt:lpstr>
      <vt:lpstr>Java程序设计</vt:lpstr>
      <vt:lpstr>PowerPoint 演示文稿</vt:lpstr>
      <vt:lpstr>4.1 面向对象基础</vt:lpstr>
      <vt:lpstr>4.1 面向对象基础</vt:lpstr>
      <vt:lpstr>4.1 面向对象基础</vt:lpstr>
      <vt:lpstr>4.1 面向对象基础</vt:lpstr>
      <vt:lpstr>4.2 类和对象初探</vt:lpstr>
      <vt:lpstr>4.3 定义类</vt:lpstr>
      <vt:lpstr>定义成员变量</vt:lpstr>
      <vt:lpstr>定义成员方法</vt:lpstr>
      <vt:lpstr>特殊成员方法</vt:lpstr>
      <vt:lpstr>方法重载(1)</vt:lpstr>
      <vt:lpstr>方法重载(2)</vt:lpstr>
      <vt:lpstr>4.4 对象</vt:lpstr>
      <vt:lpstr>初始化对象(1)</vt:lpstr>
      <vt:lpstr>初始化对象(2)</vt:lpstr>
      <vt:lpstr>初始化对象(3)</vt:lpstr>
      <vt:lpstr>使用对象(1)</vt:lpstr>
      <vt:lpstr>使用对象(2)</vt:lpstr>
      <vt:lpstr>使用静态变量和静态方法(1)</vt:lpstr>
      <vt:lpstr>使用静态变量和静态方法(2)</vt:lpstr>
      <vt:lpstr>使用静态变量和静态方法(3)</vt:lpstr>
      <vt:lpstr>主方法与命令行参数(1)</vt:lpstr>
      <vt:lpstr>主方法与命令行参数(2)</vt:lpstr>
      <vt:lpstr>4.5 包</vt:lpstr>
      <vt:lpstr>包的定义</vt:lpstr>
      <vt:lpstr>包的引入</vt:lpstr>
      <vt:lpstr>4.6 类及成员修饰符</vt:lpstr>
      <vt:lpstr>public</vt:lpstr>
      <vt:lpstr>protected</vt:lpstr>
      <vt:lpstr>private</vt:lpstr>
      <vt:lpstr>缺省</vt:lpstr>
      <vt:lpstr>final</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PPT模板/图示</dc:subject>
  <dc:creator>Nordri® Design</dc:creator>
  <dc:description>Nordri® _x000d_
专注于有效的信息传递设计_x000d_
www.nordridesign.com</dc:description>
  <cp:lastModifiedBy>2012dnd.com</cp:lastModifiedBy>
  <cp:revision>457</cp:revision>
  <dcterms:created xsi:type="dcterms:W3CDTF">2011-11-03T02:06:41Z</dcterms:created>
  <dcterms:modified xsi:type="dcterms:W3CDTF">2020-09-07T14:06:35Z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280499</vt:lpwstr>
  </property>
  <property fmtid="{D5CDD505-2E9C-101B-9397-08002B2CF9AE}" pid="3" name="NXPowerLiteSettings">
    <vt:lpwstr>F7000400038000</vt:lpwstr>
  </property>
  <property fmtid="{D5CDD505-2E9C-101B-9397-08002B2CF9AE}" pid="4" name="NXPowerLiteVersion">
    <vt:lpwstr>D5.0.6</vt:lpwstr>
  </property>
</Properties>
</file>