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62" r:id="rId3"/>
    <p:sldId id="263" r:id="rId4"/>
    <p:sldId id="264" r:id="rId5"/>
    <p:sldId id="265" r:id="rId6"/>
    <p:sldId id="266" r:id="rId7"/>
    <p:sldId id="267" r:id="rId8"/>
    <p:sldId id="268" r:id="rId9"/>
    <p:sldId id="269"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200"/>
    <a:srgbClr val="C06000"/>
    <a:srgbClr val="039ABD"/>
    <a:srgbClr val="1D8DA3"/>
    <a:srgbClr val="099AB7"/>
    <a:srgbClr val="33CCFF"/>
    <a:srgbClr val="CCFF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9" autoAdjust="0"/>
    <p:restoredTop sz="88945" autoAdjust="0"/>
  </p:normalViewPr>
  <p:slideViewPr>
    <p:cSldViewPr>
      <p:cViewPr varScale="1">
        <p:scale>
          <a:sx n="68" d="100"/>
          <a:sy n="68" d="100"/>
        </p:scale>
        <p:origin x="84" y="504"/>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pPr/>
              <a:t>2020/9/19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pPr/>
              <a:t>‹#›</a:t>
            </a:fld>
            <a:endParaRPr lang="zh-CN" altLang="en-US"/>
          </a:p>
        </p:txBody>
      </p:sp>
    </p:spTree>
    <p:extLst>
      <p:ext uri="{BB962C8B-B14F-4D97-AF65-F5344CB8AC3E}">
        <p14:creationId xmlns:p14="http://schemas.microsoft.com/office/powerpoint/2010/main" val="1968831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pPr/>
              <a:t>2020/9/19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pPr/>
              <a:t>‹#›</a:t>
            </a:fld>
            <a:endParaRPr lang="zh-CN" altLang="en-US"/>
          </a:p>
        </p:txBody>
      </p:sp>
    </p:spTree>
    <p:extLst>
      <p:ext uri="{BB962C8B-B14F-4D97-AF65-F5344CB8AC3E}">
        <p14:creationId xmlns:p14="http://schemas.microsoft.com/office/powerpoint/2010/main" val="102510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cqu.edu.c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userDrawn="1">
            <p:ph type="subTitle" idx="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extLst>
      <p:ext uri="{BB962C8B-B14F-4D97-AF65-F5344CB8AC3E}">
        <p14:creationId xmlns:p14="http://schemas.microsoft.com/office/powerpoint/2010/main" val="2561066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smtClean="0"/>
              <a:t>P</a:t>
            </a:r>
            <a:fld id="{62DCC93C-90AC-48A1-9D9E-CBAB17A91522}" type="slidenum">
              <a:rPr lang="zh-CN" altLang="en-US" smtClean="0"/>
              <a:pPr/>
              <a:t>‹#›</a:t>
            </a:fld>
            <a:endParaRPr lang="zh-CN" altLang="en-US" dirty="0"/>
          </a:p>
        </p:txBody>
      </p:sp>
      <p:sp>
        <p:nvSpPr>
          <p:cNvPr id="5" name="内容占位符 8"/>
          <p:cNvSpPr>
            <a:spLocks noGrp="1"/>
          </p:cNvSpPr>
          <p:nvPr>
            <p:ph sz="quarter" idx="12"/>
          </p:nvPr>
        </p:nvSpPr>
        <p:spPr>
          <a:xfrm>
            <a:off x="468312" y="981075"/>
            <a:ext cx="8207376" cy="5400675"/>
          </a:xfrm>
        </p:spPr>
        <p:txBody>
          <a:bodyPr/>
          <a:lstStyle>
            <a:lvl1pPr>
              <a:lnSpc>
                <a:spcPct val="120000"/>
              </a:lnSpc>
              <a:buClr>
                <a:srgbClr val="7030A0"/>
              </a:buClr>
              <a:buSzPct val="70000"/>
              <a:buFont typeface="Wingdings" pitchFamily="2" charset="2"/>
              <a:buChar char="n"/>
              <a:defRPr sz="2600" baseline="0"/>
            </a:lvl1pPr>
            <a:lvl2pPr>
              <a:defRPr sz="2200"/>
            </a:lvl2pPr>
            <a:lvl3pPr>
              <a:defRPr sz="16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057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smtClean="0"/>
              <a:pPr/>
              <a:t>‹#›</a:t>
            </a:fld>
            <a:endParaRPr lang="zh-CN" altLang="en-US" dirty="0"/>
          </a:p>
        </p:txBody>
      </p:sp>
    </p:spTree>
    <p:extLst>
      <p:ext uri="{BB962C8B-B14F-4D97-AF65-F5344CB8AC3E}">
        <p14:creationId xmlns:p14="http://schemas.microsoft.com/office/powerpoint/2010/main" val="42500657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smtClean="0"/>
              <a:pPr/>
              <a:t>‹#›</a:t>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Tree>
    <p:extLst>
      <p:ext uri="{BB962C8B-B14F-4D97-AF65-F5344CB8AC3E}">
        <p14:creationId xmlns:p14="http://schemas.microsoft.com/office/powerpoint/2010/main" val="4243940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smtClean="0"/>
              <a:t>P</a:t>
            </a:r>
            <a:fld id="{62DCC93C-90AC-48A1-9D9E-CBAB17A91522}" type="slidenum">
              <a:rPr lang="zh-CN" altLang="en-US" smtClean="0"/>
              <a:pPr/>
              <a:t>‹#›</a:t>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a:spLocks/>
            </p:cNvSpPr>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文字与背景</a:t>
              </a: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常用色</a:t>
              </a: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辅助色</a:t>
              </a: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链接色</a:t>
              </a: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smtClean="0">
                  <a:solidFill>
                    <a:prstClr val="black"/>
                  </a:solidFill>
                  <a:latin typeface="Arial" pitchFamily="34" charset="0"/>
                  <a:ea typeface="微软雅黑" pitchFamily="34" charset="-122"/>
                  <a:cs typeface="Arial" pitchFamily="34" charset="0"/>
                </a:rPr>
                <a:t>配色规则：</a:t>
              </a:r>
              <a:endParaRPr lang="en-US" altLang="zh-CN" sz="800" b="1" dirty="0" smtClean="0">
                <a:solidFill>
                  <a:prstClr val="black"/>
                </a:solidFill>
                <a:latin typeface="Arial" pitchFamily="34" charset="0"/>
                <a:ea typeface="微软雅黑" pitchFamily="34" charset="-122"/>
                <a:cs typeface="Arial" pitchFamily="34" charset="0"/>
              </a:endParaRPr>
            </a:p>
            <a:p>
              <a:pPr>
                <a:lnSpc>
                  <a:spcPct val="120000"/>
                </a:lnSpc>
              </a:pP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通常情况下，配色方案中的前四种色彩文</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“字与背景色”固定不变。常用色与模板</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/logo/</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企业标准色一致。辅助色可根据对色彩的要求进行调整。链接色可根据需求进行调整。</a:t>
              </a:r>
              <a:endParaRPr lang="en-US" altLang="zh-CN" sz="800" dirty="0" smtClean="0">
                <a:solidFill>
                  <a:schemeClr val="tx1">
                    <a:lumMod val="50000"/>
                    <a:lumOff val="50000"/>
                  </a:schemeClr>
                </a:solidFill>
                <a:latin typeface="Arial" pitchFamily="34" charset="0"/>
                <a:ea typeface="微软雅黑" pitchFamily="34" charset="-122"/>
                <a:cs typeface="Arial" pitchFamily="34" charset="0"/>
              </a:endParaRPr>
            </a:p>
            <a:p>
              <a:pPr>
                <a:lnSpc>
                  <a:spcPct val="120000"/>
                </a:lnSpc>
              </a:pP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配色方案的编辑：</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07/10</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设计</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菜单中 </a:t>
              </a:r>
              <a:r>
                <a:rPr lang="en-US" altLang="zh-CN" sz="800" dirty="0" smtClean="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颜色</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中修改；</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03</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格式</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菜单</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幻灯片设计</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sym typeface="Wingdings" pitchFamily="2" charset="2"/>
                </a:rPr>
                <a:t> </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配色方案</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endParaRPr lang="zh-CN" altLang="en-US" sz="800" dirty="0" smtClean="0">
                <a:solidFill>
                  <a:schemeClr val="tx1">
                    <a:lumMod val="50000"/>
                    <a:lumOff val="50000"/>
                  </a:schemeClr>
                </a:solidFill>
                <a:latin typeface="Arial" pitchFamily="34" charset="0"/>
                <a:ea typeface="微软雅黑" pitchFamily="34" charset="-122"/>
                <a:cs typeface="Arial"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a:spLocks/>
            </p:cNvSpPr>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204308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Tree>
    <p:extLst>
      <p:ext uri="{BB962C8B-B14F-4D97-AF65-F5344CB8AC3E}">
        <p14:creationId xmlns:p14="http://schemas.microsoft.com/office/powerpoint/2010/main" val="38553687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hyperlink" Target="http://www.cqu.edu.cn/" TargetMode="Externa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userDrawn="1"/>
        </p:nvPicPr>
        <p:blipFill rotWithShape="1">
          <a:blip r:embed="rId8" cstate="print">
            <a:extLst>
              <a:ext uri="{28A0092B-C50C-407E-A947-70E740481C1C}">
                <a14:useLocalDpi xmlns:a14="http://schemas.microsoft.com/office/drawing/2010/main" val="0"/>
              </a:ext>
            </a:extLst>
          </a:blip>
          <a:srcRect t="5074" r="20205" b="3263"/>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userDrawn="1"/>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5" name="矩形 14"/>
          <p:cNvSpPr/>
          <p:nvPr userDrawn="1"/>
        </p:nvSpPr>
        <p:spPr bwMode="auto">
          <a:xfrm>
            <a:off x="0" y="765175"/>
            <a:ext cx="8675688" cy="5616575"/>
          </a:xfrm>
          <a:prstGeom prst="rect">
            <a:avLst/>
          </a:prstGeom>
          <a:solidFill>
            <a:schemeClr val="bg1">
              <a:alpha val="90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itchFamily="34" charset="0"/>
                <a:cs typeface="Arial"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a:endParaRPr lang="en-US" altLang="zh-CN" sz="1100" dirty="0">
              <a:solidFill>
                <a:schemeClr val="tx1"/>
              </a:solidFill>
              <a:cs typeface="Arial"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itchFamily="34" charset="0"/>
                <a:cs typeface="Arial" pitchFamily="34" charset="0"/>
              </a:defRPr>
            </a:lvl1pPr>
          </a:lstStyle>
          <a:p>
            <a:r>
              <a:rPr lang="en-US" altLang="zh-CN" smtClean="0"/>
              <a:t>P</a:t>
            </a:r>
            <a:fld id="{62DCC93C-90AC-48A1-9D9E-CBAB17A91522}" type="slidenum">
              <a:rPr lang="zh-CN" altLang="en-US" smtClean="0"/>
              <a:pPr/>
              <a:t>‹#›</a:t>
            </a:fld>
            <a:endParaRPr lang="zh-CN" altLang="en-US" dirty="0"/>
          </a:p>
        </p:txBody>
      </p:sp>
      <p:pic>
        <p:nvPicPr>
          <p:cNvPr id="27" name="Picture 2"/>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pic>
        <p:nvPicPr>
          <p:cNvPr id="25602" name="Picture 2" descr="http://www.cqu.edu.cn/Sites/CQUmain/Themes/Default/Images/logo.png">
            <a:hlinkClick r:id="rId10" tooltip="重庆大学"/>
          </p:cNvPr>
          <p:cNvPicPr>
            <a:picLocks noChangeAspect="1" noChangeArrowheads="1"/>
          </p:cNvPicPr>
          <p:nvPr userDrawn="1"/>
        </p:nvPicPr>
        <p:blipFill>
          <a:blip r:embed="rId11" cstate="print"/>
          <a:srcRect/>
          <a:stretch>
            <a:fillRect/>
          </a:stretch>
        </p:blipFill>
        <p:spPr bwMode="auto">
          <a:xfrm>
            <a:off x="6876256" y="66378"/>
            <a:ext cx="1748206" cy="554310"/>
          </a:xfrm>
          <a:prstGeom prst="rect">
            <a:avLst/>
          </a:prstGeom>
          <a:noFill/>
        </p:spPr>
      </p:pic>
    </p:spTree>
    <p:extLst>
      <p:ext uri="{BB962C8B-B14F-4D97-AF65-F5344CB8AC3E}">
        <p14:creationId xmlns:p14="http://schemas.microsoft.com/office/powerpoint/2010/main" val="35472934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3" r:id="rId3"/>
    <p:sldLayoutId id="2147483662" r:id="rId4"/>
    <p:sldLayoutId id="2147483667"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smtClean="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smtClean="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2123728" y="3284984"/>
            <a:ext cx="4320480" cy="576064"/>
          </a:xfrm>
        </p:spPr>
        <p:txBody>
          <a:bodyPr>
            <a:noAutofit/>
          </a:bodyPr>
          <a:lstStyle/>
          <a:p>
            <a:pPr lvl="0" algn="r"/>
            <a:r>
              <a:rPr lang="zh-CN" altLang="en-US" sz="3600" b="1" dirty="0" smtClean="0"/>
              <a:t>第</a:t>
            </a:r>
            <a:r>
              <a:rPr lang="en-US" altLang="zh-CN" sz="3600" b="1" dirty="0" smtClean="0"/>
              <a:t>5</a:t>
            </a:r>
            <a:r>
              <a:rPr lang="zh-CN" altLang="en-US" sz="3600" b="1" dirty="0" smtClean="0"/>
              <a:t>章  继承与多态</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347278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1472" y="1000108"/>
            <a:ext cx="7715304" cy="923330"/>
          </a:xfrm>
          <a:prstGeom prst="rect">
            <a:avLst/>
          </a:prstGeom>
        </p:spPr>
        <p:txBody>
          <a:bodyPr wrap="square">
            <a:spAutoFit/>
          </a:bodyPr>
          <a:lstStyle/>
          <a:p>
            <a:r>
              <a:rPr lang="zh-CN" altLang="en-US" b="1" dirty="0"/>
              <a:t>构造代码块：</a:t>
            </a:r>
          </a:p>
          <a:p>
            <a:r>
              <a:rPr lang="zh-CN" altLang="en-US" b="1" dirty="0"/>
              <a:t>　　直接在类中定义且没有加</a:t>
            </a:r>
            <a:r>
              <a:rPr lang="en-US" altLang="zh-CN" b="1" dirty="0"/>
              <a:t>static</a:t>
            </a:r>
            <a:r>
              <a:rPr lang="zh-CN" altLang="en-US" b="1" dirty="0"/>
              <a:t>关键字的代码块称为</a:t>
            </a:r>
            <a:r>
              <a:rPr lang="en-US" altLang="zh-CN" b="1" dirty="0"/>
              <a:t>{}</a:t>
            </a:r>
            <a:r>
              <a:rPr lang="zh-CN" altLang="en-US" b="1" dirty="0"/>
              <a:t>构造代码</a:t>
            </a:r>
            <a:r>
              <a:rPr lang="en-US" altLang="zh-CN" b="1" dirty="0"/>
              <a:t>;</a:t>
            </a:r>
            <a:endParaRPr lang="zh-CN" altLang="en-US" b="1" dirty="0"/>
          </a:p>
          <a:p>
            <a:r>
              <a:rPr lang="zh-CN" altLang="en-US" b="1" dirty="0"/>
              <a:t>　　作用：给对象统一初始化数据</a:t>
            </a:r>
          </a:p>
        </p:txBody>
      </p:sp>
      <p:sp>
        <p:nvSpPr>
          <p:cNvPr id="4" name="矩形 3"/>
          <p:cNvSpPr/>
          <p:nvPr/>
        </p:nvSpPr>
        <p:spPr>
          <a:xfrm>
            <a:off x="642910" y="2857496"/>
            <a:ext cx="7358114" cy="2585323"/>
          </a:xfrm>
          <a:prstGeom prst="rect">
            <a:avLst/>
          </a:prstGeom>
        </p:spPr>
        <p:txBody>
          <a:bodyPr wrap="square">
            <a:spAutoFit/>
          </a:bodyPr>
          <a:lstStyle/>
          <a:p>
            <a:r>
              <a:rPr lang="zh-CN" altLang="en-US" b="1" dirty="0"/>
              <a:t>构造代码块注意点：</a:t>
            </a:r>
            <a:br>
              <a:rPr lang="zh-CN" altLang="en-US" b="1" dirty="0"/>
            </a:br>
            <a:r>
              <a:rPr lang="zh-CN" altLang="en-US" b="1" dirty="0"/>
              <a:t>　　</a:t>
            </a:r>
            <a:r>
              <a:rPr lang="en-US" altLang="zh-CN" b="1" dirty="0" smtClean="0"/>
              <a:t> </a:t>
            </a:r>
            <a:endParaRPr lang="zh-CN" altLang="en-US" b="1" dirty="0"/>
          </a:p>
          <a:p>
            <a:r>
              <a:rPr lang="zh-CN" altLang="en-US" b="1" dirty="0"/>
              <a:t>　　</a:t>
            </a:r>
            <a:r>
              <a:rPr lang="en-US" altLang="zh-CN" b="1" dirty="0" smtClean="0"/>
              <a:t>1</a:t>
            </a:r>
            <a:r>
              <a:rPr lang="zh-CN" altLang="en-US" b="1" dirty="0" smtClean="0"/>
              <a:t>：</a:t>
            </a:r>
            <a:r>
              <a:rPr lang="zh-CN" altLang="en-US" b="1" dirty="0"/>
              <a:t>成员变量的初始化工作放到构造函数</a:t>
            </a:r>
            <a:r>
              <a:rPr lang="zh-CN" altLang="en-US" b="1" dirty="0" smtClean="0"/>
              <a:t>中</a:t>
            </a:r>
            <a:endParaRPr lang="en-US" altLang="zh-CN" b="1" dirty="0" smtClean="0"/>
          </a:p>
          <a:p>
            <a:endParaRPr lang="zh-CN" altLang="en-US" b="1" dirty="0"/>
          </a:p>
          <a:p>
            <a:r>
              <a:rPr lang="zh-CN" altLang="en-US" b="1" dirty="0"/>
              <a:t>　　</a:t>
            </a:r>
            <a:r>
              <a:rPr lang="en-US" altLang="zh-CN" b="1" dirty="0" smtClean="0"/>
              <a:t>2</a:t>
            </a:r>
            <a:r>
              <a:rPr lang="zh-CN" altLang="en-US" b="1" dirty="0" smtClean="0"/>
              <a:t>：</a:t>
            </a:r>
            <a:r>
              <a:rPr lang="zh-CN" altLang="en-US" b="1" dirty="0"/>
              <a:t>如果类中有构造代码块，</a:t>
            </a:r>
            <a:r>
              <a:rPr lang="en-US" altLang="zh-CN" b="1" dirty="0"/>
              <a:t>java</a:t>
            </a:r>
            <a:r>
              <a:rPr lang="zh-CN" altLang="en-US" b="1" dirty="0"/>
              <a:t>编译器在编译时会先将构造代码块中的代码移到构造函数中执行</a:t>
            </a:r>
            <a:r>
              <a:rPr lang="zh-CN" altLang="en-US" b="1" dirty="0" smtClean="0"/>
              <a:t>，构造</a:t>
            </a:r>
            <a:r>
              <a:rPr lang="zh-CN" altLang="en-US" b="1" dirty="0"/>
              <a:t>函数中原有的代码最后执行</a:t>
            </a:r>
            <a:br>
              <a:rPr lang="zh-CN" altLang="en-US" b="1" dirty="0"/>
            </a:br>
            <a:r>
              <a:rPr lang="zh-CN" altLang="en-US" b="1" dirty="0"/>
              <a:t>        </a:t>
            </a:r>
            <a:br>
              <a:rPr lang="zh-CN" altLang="en-US" b="1" dirty="0"/>
            </a:br>
            <a:r>
              <a:rPr lang="zh-CN" altLang="en-US" b="1" dirty="0"/>
              <a:t>　　</a:t>
            </a:r>
            <a:r>
              <a:rPr lang="en-US" altLang="zh-CN" b="1" dirty="0" smtClean="0"/>
              <a:t>3</a:t>
            </a:r>
            <a:r>
              <a:rPr lang="zh-CN" altLang="en-US" b="1" dirty="0" smtClean="0"/>
              <a:t>：</a:t>
            </a:r>
            <a:r>
              <a:rPr lang="zh-CN" altLang="en-US" b="1" dirty="0"/>
              <a:t>成员属性的初始化和构造代码块的执行顺序是根据原码中的位置执行</a:t>
            </a:r>
          </a:p>
        </p:txBody>
      </p:sp>
    </p:spTree>
    <p:extLst>
      <p:ext uri="{BB962C8B-B14F-4D97-AF65-F5344CB8AC3E}">
        <p14:creationId xmlns:p14="http://schemas.microsoft.com/office/powerpoint/2010/main" val="390864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7991290" cy="5632311"/>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public</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class Demo1 {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public </a:t>
            </a:r>
            <a:r>
              <a:rPr lang="en-US" sz="2000" dirty="0">
                <a:latin typeface="Times New Roman" panose="02020603050405020304" pitchFamily="18" charset="0"/>
                <a:cs typeface="Times New Roman" panose="02020603050405020304" pitchFamily="18" charset="0"/>
              </a:rPr>
              <a:t>static</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Test </a:t>
            </a:r>
            <a:r>
              <a:rPr lang="en-US" sz="2000" dirty="0" err="1">
                <a:latin typeface="Times New Roman" panose="02020603050405020304" pitchFamily="18" charset="0"/>
                <a:cs typeface="Times New Roman" panose="02020603050405020304" pitchFamily="18" charset="0"/>
              </a:rPr>
              <a:t>test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new</a:t>
            </a:r>
            <a:r>
              <a:rPr lang="en-US" sz="2000" dirty="0" smtClean="0">
                <a:latin typeface="Times New Roman" panose="02020603050405020304" pitchFamily="18" charset="0"/>
                <a:cs typeface="Times New Roman" panose="02020603050405020304" pitchFamily="18" charset="0"/>
              </a:rPr>
              <a:t> Test(3</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构造</a:t>
            </a:r>
            <a:r>
              <a:rPr lang="zh-CN" altLang="en-US" sz="2000" dirty="0">
                <a:latin typeface="Times New Roman" panose="02020603050405020304" pitchFamily="18" charset="0"/>
                <a:cs typeface="Times New Roman" panose="02020603050405020304" pitchFamily="18" charset="0"/>
              </a:rPr>
              <a:t>代码块会在</a:t>
            </a:r>
            <a:r>
              <a:rPr lang="zh-CN" altLang="en-US" sz="2000" b="1" dirty="0">
                <a:latin typeface="Times New Roman" panose="02020603050405020304" pitchFamily="18" charset="0"/>
                <a:cs typeface="Times New Roman" panose="02020603050405020304" pitchFamily="18" charset="0"/>
              </a:rPr>
              <a:t>构造</a:t>
            </a:r>
            <a:r>
              <a:rPr lang="zh-CN" altLang="en-US" sz="2000" dirty="0">
                <a:latin typeface="Times New Roman" panose="02020603050405020304" pitchFamily="18" charset="0"/>
                <a:cs typeface="Times New Roman" panose="02020603050405020304" pitchFamily="18" charset="0"/>
              </a:rPr>
              <a:t>函数被调用时执行</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且在这个例子中比</a:t>
            </a:r>
            <a:r>
              <a:rPr lang="en-US" altLang="zh-C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this.id=id;"</a:t>
            </a:r>
            <a:r>
              <a:rPr lang="zh-CN" altLang="en-US" sz="2000" dirty="0">
                <a:latin typeface="Times New Roman" panose="02020603050405020304" pitchFamily="18" charset="0"/>
                <a:cs typeface="Times New Roman" panose="02020603050405020304" pitchFamily="18" charset="0"/>
              </a:rPr>
              <a:t>语句先</a:t>
            </a:r>
            <a:r>
              <a:rPr lang="zh-CN" altLang="en-US" sz="2000" dirty="0" smtClean="0">
                <a:latin typeface="Times New Roman" panose="02020603050405020304" pitchFamily="18" charset="0"/>
                <a:cs typeface="Times New Roman" panose="02020603050405020304" pitchFamily="18" charset="0"/>
              </a:rPr>
              <a:t>执行</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作用是给对象统一初始化数据</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System.out.println</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p>
          <a:p>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class Test</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id; String name;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this</a:t>
            </a:r>
            <a:r>
              <a:rPr lang="en-US" sz="2000" dirty="0" smtClean="0">
                <a:latin typeface="Times New Roman" panose="02020603050405020304" pitchFamily="18" charset="0"/>
                <a:cs typeface="Times New Roman" panose="02020603050405020304" pitchFamily="18" charset="0"/>
              </a:rPr>
              <a:t>.id= 5;</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a:t>
            </a:r>
            <a:r>
              <a:rPr lang="en-US" sz="2000" dirty="0" smtClean="0">
                <a:latin typeface="Times New Roman" panose="02020603050405020304" pitchFamily="18" charset="0"/>
                <a:cs typeface="Times New Roman" panose="02020603050405020304" pitchFamily="18" charset="0"/>
              </a:rPr>
              <a:t>.name = "</a:t>
            </a:r>
            <a:r>
              <a:rPr lang="zh-CN" altLang="en-US" sz="2000" dirty="0" smtClean="0">
                <a:latin typeface="Times New Roman" panose="02020603050405020304" pitchFamily="18" charset="0"/>
                <a:cs typeface="Times New Roman" panose="02020603050405020304" pitchFamily="18" charset="0"/>
              </a:rPr>
              <a:t>测试</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这是</a:t>
            </a:r>
            <a:r>
              <a:rPr lang="zh-CN" altLang="en-US" sz="2000" b="1" dirty="0">
                <a:latin typeface="Times New Roman" panose="02020603050405020304" pitchFamily="18" charset="0"/>
                <a:cs typeface="Times New Roman" panose="02020603050405020304" pitchFamily="18" charset="0"/>
              </a:rPr>
              <a:t>构造</a:t>
            </a:r>
            <a:r>
              <a:rPr lang="zh-CN" altLang="en-US" sz="2000" dirty="0" smtClean="0">
                <a:latin typeface="Times New Roman" panose="02020603050405020304" pitchFamily="18" charset="0"/>
                <a:cs typeface="Times New Roman" panose="02020603050405020304" pitchFamily="18" charset="0"/>
              </a:rPr>
              <a:t>代码块</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p>
          <a:p>
            <a:r>
              <a:rPr lang="en-US" altLang="zh-CN"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a:t>
            </a:r>
            <a:r>
              <a:rPr lang="en-US" sz="2000" dirty="0" smtClean="0">
                <a:latin typeface="Times New Roman" panose="02020603050405020304" pitchFamily="18" charset="0"/>
                <a:cs typeface="Times New Roman" panose="02020603050405020304" pitchFamily="18" charset="0"/>
              </a:rPr>
              <a:t>.id =</a:t>
            </a:r>
            <a:r>
              <a:rPr lang="en-US" sz="2000" dirty="0">
                <a:latin typeface="Times New Roman" panose="02020603050405020304" pitchFamily="18" charset="0"/>
                <a:cs typeface="Times New Roman" panose="02020603050405020304" pitchFamily="18" charset="0"/>
              </a:rPr>
              <a:t> id;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12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14282" y="428605"/>
            <a:ext cx="8462174" cy="221599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cs typeface="宋体" pitchFamily="2" charset="-122"/>
              </a:rPr>
              <a:t>静态代码块</a:t>
            </a:r>
            <a:r>
              <a:rPr kumimoji="0" lang="zh-CN" sz="24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cs typeface="宋体" pitchFamily="2" charset="-122"/>
              </a:rPr>
              <a:t>：</a:t>
            </a: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在</a:t>
            </a:r>
            <a:r>
              <a:rPr kumimoji="0" lang="zh-CN" alt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java</a:t>
            </a: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中使用</a:t>
            </a:r>
            <a:r>
              <a:rPr kumimoji="0" lang="zh-CN" alt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static</a:t>
            </a: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关键字声明的代码块。</a:t>
            </a:r>
            <a:endParaRPr kumimoji="0" lang="en-US" alt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静态块用于初始化类，为类的属性初始化。每个静态代码块只会执行一次。</a:t>
            </a:r>
            <a:b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b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由于</a:t>
            </a:r>
            <a:r>
              <a:rPr kumimoji="0" lang="zh-CN" alt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JVM</a:t>
            </a: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在加载类时会执行静态代码块，所以静态代码块</a:t>
            </a:r>
            <a:r>
              <a:rPr kumimoji="0" lang="zh-CN" altLang="en-US"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是最先</a:t>
            </a: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执行</a:t>
            </a:r>
            <a:r>
              <a:rPr kumimoji="0" lang="zh-CN" altLang="en-US"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的</a:t>
            </a: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a:t>
            </a:r>
            <a:endParaRPr kumimoji="0" 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 </a:t>
            </a:r>
            <a:endParaRPr kumimoji="0" 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 </a:t>
            </a:r>
            <a:endParaRPr kumimoji="0" lang="zh-CN"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宋体" pitchFamily="2" charset="-122"/>
              </a:rPr>
              <a:t> </a:t>
            </a:r>
            <a:endParaRPr kumimoji="0" 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endParaRPr>
          </a:p>
        </p:txBody>
      </p:sp>
      <p:pic>
        <p:nvPicPr>
          <p:cNvPr id="16386" name="Picture 2"/>
          <p:cNvPicPr>
            <a:picLocks noChangeAspect="1" noChangeArrowheads="1"/>
          </p:cNvPicPr>
          <p:nvPr/>
        </p:nvPicPr>
        <p:blipFill>
          <a:blip r:embed="rId2"/>
          <a:srcRect/>
          <a:stretch>
            <a:fillRect/>
          </a:stretch>
        </p:blipFill>
        <p:spPr bwMode="auto">
          <a:xfrm>
            <a:off x="428596" y="2000240"/>
            <a:ext cx="7786742" cy="4478460"/>
          </a:xfrm>
          <a:prstGeom prst="rect">
            <a:avLst/>
          </a:prstGeom>
          <a:noFill/>
          <a:ln w="9525">
            <a:noFill/>
            <a:miter lim="800000"/>
            <a:headEnd/>
            <a:tailEnd/>
          </a:ln>
          <a:effectLst/>
        </p:spPr>
      </p:pic>
    </p:spTree>
    <p:extLst>
      <p:ext uri="{BB962C8B-B14F-4D97-AF65-F5344CB8AC3E}">
        <p14:creationId xmlns:p14="http://schemas.microsoft.com/office/powerpoint/2010/main" val="86722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340768"/>
            <a:ext cx="8424936" cy="3970318"/>
          </a:xfrm>
          <a:prstGeom prst="rect">
            <a:avLst/>
          </a:prstGeom>
        </p:spPr>
        <p:txBody>
          <a:bodyPr wrap="square">
            <a:spAutoFit/>
          </a:bodyPr>
          <a:lstStyle/>
          <a:p>
            <a:r>
              <a:rPr lang="zh-CN" altLang="en-US" sz="2800" b="1" dirty="0">
                <a:latin typeface="楷体" panose="02010609060101010101" pitchFamily="49" charset="-122"/>
                <a:ea typeface="楷体" panose="02010609060101010101" pitchFamily="49" charset="-122"/>
                <a:cs typeface="Times New Roman" panose="02020603050405020304" pitchFamily="18" charset="0"/>
              </a:rPr>
              <a:t>局部代码块：</a:t>
            </a:r>
            <a:endParaRPr lang="zh-CN" altLang="en-US" sz="2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800" dirty="0" smtClean="0">
                <a:latin typeface="楷体" panose="02010609060101010101" pitchFamily="49" charset="-122"/>
                <a:ea typeface="楷体" panose="02010609060101010101" pitchFamily="49" charset="-122"/>
                <a:cs typeface="Times New Roman" panose="02020603050405020304" pitchFamily="18" charset="0"/>
              </a:rPr>
              <a:t>    在</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函数中的代码</a:t>
            </a:r>
            <a:r>
              <a:rPr lang="zh-CN" altLang="en-US" sz="2800" dirty="0" smtClean="0">
                <a:latin typeface="楷体" panose="02010609060101010101" pitchFamily="49" charset="-122"/>
                <a:ea typeface="楷体" panose="02010609060101010101" pitchFamily="49" charset="-122"/>
                <a:cs typeface="Times New Roman" panose="02020603050405020304" pitchFamily="18" charset="0"/>
              </a:rPr>
              <a:t>块 </a:t>
            </a:r>
            <a:endParaRPr lang="en-US" altLang="zh-CN" sz="2800" dirty="0" smtClean="0">
              <a:latin typeface="楷体" panose="02010609060101010101" pitchFamily="49" charset="-122"/>
              <a:ea typeface="楷体" panose="02010609060101010101" pitchFamily="49" charset="-122"/>
              <a:cs typeface="Times New Roman" panose="02020603050405020304" pitchFamily="18" charset="0"/>
            </a:endParaRPr>
          </a:p>
          <a:p>
            <a:endParaRPr lang="zh-CN" altLang="en-US" sz="2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800" dirty="0">
                <a:latin typeface="楷体" panose="02010609060101010101" pitchFamily="49" charset="-122"/>
                <a:ea typeface="楷体" panose="02010609060101010101" pitchFamily="49" charset="-122"/>
                <a:cs typeface="Times New Roman" panose="02020603050405020304" pitchFamily="18" charset="0"/>
              </a:rPr>
              <a:t>作用：在方法中，如果要缩短变量的寿命，可以使用</a:t>
            </a:r>
          </a:p>
          <a:p>
            <a:r>
              <a:rPr lang="zh-CN" altLang="en-US" sz="2800" dirty="0">
                <a:latin typeface="楷体" panose="02010609060101010101" pitchFamily="49" charset="-122"/>
                <a:ea typeface="楷体" panose="02010609060101010101" pitchFamily="49" charset="-122"/>
                <a:cs typeface="Times New Roman" panose="02020603050405020304" pitchFamily="18" charset="0"/>
              </a:rPr>
              <a:t>　　   </a:t>
            </a:r>
            <a:endParaRPr lang="en-US" altLang="zh-CN" sz="2800" dirty="0" smtClean="0">
              <a:latin typeface="楷体" panose="02010609060101010101" pitchFamily="49" charset="-122"/>
              <a:ea typeface="楷体" panose="02010609060101010101" pitchFamily="49" charset="-122"/>
              <a:cs typeface="Times New Roman" panose="02020603050405020304" pitchFamily="18" charset="0"/>
            </a:endParaRPr>
          </a:p>
          <a:p>
            <a:r>
              <a:rPr lang="en-US" altLang="zh-CN" sz="2800" dirty="0">
                <a:latin typeface="楷体" panose="02010609060101010101" pitchFamily="49" charset="-122"/>
                <a:ea typeface="楷体" panose="02010609060101010101" pitchFamily="49" charset="-122"/>
                <a:cs typeface="Times New Roman" panose="02020603050405020304" pitchFamily="18" charset="0"/>
              </a:rPr>
              <a:t> </a:t>
            </a:r>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800" dirty="0" smtClean="0">
                <a:latin typeface="楷体" panose="02010609060101010101" pitchFamily="49" charset="-122"/>
                <a:ea typeface="楷体" panose="02010609060101010101" pitchFamily="49" charset="-122"/>
                <a:cs typeface="Times New Roman" panose="02020603050405020304" pitchFamily="18" charset="0"/>
              </a:rPr>
              <a:t>方法</a:t>
            </a:r>
            <a:r>
              <a:rPr lang="zh-CN" altLang="en-US" sz="2800" dirty="0">
                <a:latin typeface="楷体" panose="02010609060101010101" pitchFamily="49" charset="-122"/>
                <a:ea typeface="楷体" panose="02010609060101010101" pitchFamily="49" charset="-122"/>
                <a:cs typeface="Times New Roman" panose="02020603050405020304" pitchFamily="18" charset="0"/>
              </a:rPr>
              <a:t>中，某段代码之后，都不再使用某个变量（这个变量有可能是一个很大的</a:t>
            </a:r>
            <a:r>
              <a:rPr lang="en-US" altLang="zh-CN" sz="2800" dirty="0">
                <a:latin typeface="楷体" panose="02010609060101010101" pitchFamily="49" charset="-122"/>
                <a:ea typeface="楷体" panose="02010609060101010101" pitchFamily="49" charset="-122"/>
                <a:cs typeface="Times New Roman" panose="02020603050405020304" pitchFamily="18" charset="0"/>
              </a:rPr>
              <a:t>Map</a:t>
            </a:r>
            <a:r>
              <a:rPr lang="zh-CN" altLang="en-US" sz="2800" dirty="0">
                <a:latin typeface="楷体" panose="02010609060101010101" pitchFamily="49" charset="-122"/>
                <a:ea typeface="楷体" panose="02010609060101010101" pitchFamily="49" charset="-122"/>
                <a:cs typeface="Times New Roman" panose="02020603050405020304" pitchFamily="18" charset="0"/>
              </a:rPr>
              <a:t>集合，很占内存），则可以将其定义到局部代码块中，及时结束其生命周期，释放空间！</a:t>
            </a:r>
          </a:p>
        </p:txBody>
      </p:sp>
    </p:spTree>
    <p:extLst>
      <p:ext uri="{BB962C8B-B14F-4D97-AF65-F5344CB8AC3E}">
        <p14:creationId xmlns:p14="http://schemas.microsoft.com/office/powerpoint/2010/main" val="396172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785785" y="642918"/>
            <a:ext cx="7819729" cy="5000660"/>
          </a:xfrm>
          <a:prstGeom prst="rect">
            <a:avLst/>
          </a:prstGeom>
          <a:noFill/>
          <a:ln w="9525">
            <a:noFill/>
            <a:miter lim="800000"/>
            <a:headEnd/>
            <a:tailEnd/>
          </a:ln>
          <a:effectLst/>
        </p:spPr>
      </p:pic>
    </p:spTree>
    <p:extLst>
      <p:ext uri="{BB962C8B-B14F-4D97-AF65-F5344CB8AC3E}">
        <p14:creationId xmlns:p14="http://schemas.microsoft.com/office/powerpoint/2010/main" val="112655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500042"/>
            <a:ext cx="7858180" cy="5909310"/>
          </a:xfrm>
          <a:prstGeom prst="rect">
            <a:avLst/>
          </a:prstGeom>
        </p:spPr>
        <p:txBody>
          <a:bodyPr wrap="square">
            <a:spAutoFit/>
          </a:bodyPr>
          <a:lstStyle/>
          <a:p>
            <a:r>
              <a:rPr lang="en-US" dirty="0" smtClean="0"/>
              <a:t> public </a:t>
            </a:r>
            <a:r>
              <a:rPr lang="en-US" dirty="0"/>
              <a:t>class Constructor </a:t>
            </a:r>
            <a:r>
              <a:rPr lang="en-US" dirty="0" smtClean="0"/>
              <a:t>{</a:t>
            </a:r>
          </a:p>
          <a:p>
            <a:r>
              <a:rPr lang="en-US" dirty="0" smtClean="0"/>
              <a:t> </a:t>
            </a:r>
            <a:r>
              <a:rPr lang="en-US" dirty="0"/>
              <a:t>public static void main(String[] </a:t>
            </a:r>
            <a:r>
              <a:rPr lang="en-US" dirty="0" err="1"/>
              <a:t>args</a:t>
            </a:r>
            <a:r>
              <a:rPr lang="en-US" dirty="0"/>
              <a:t>) { </a:t>
            </a:r>
            <a:endParaRPr lang="en-US" dirty="0" smtClean="0"/>
          </a:p>
          <a:p>
            <a:r>
              <a:rPr lang="en-US" dirty="0" smtClean="0"/>
              <a:t>       </a:t>
            </a:r>
            <a:r>
              <a:rPr lang="en-US" dirty="0" err="1" smtClean="0"/>
              <a:t>System.out.println</a:t>
            </a:r>
            <a:r>
              <a:rPr lang="en-US" dirty="0"/>
              <a:t>("</a:t>
            </a:r>
            <a:r>
              <a:rPr lang="zh-CN" altLang="en-US" dirty="0"/>
              <a:t>创建第一个对象：</a:t>
            </a:r>
            <a:r>
              <a:rPr lang="en-US" altLang="zh-CN" dirty="0"/>
              <a:t>"); </a:t>
            </a:r>
            <a:endParaRPr lang="en-US" altLang="zh-CN" dirty="0" smtClean="0"/>
          </a:p>
          <a:p>
            <a:r>
              <a:rPr lang="en-US" dirty="0"/>
              <a:t> </a:t>
            </a:r>
            <a:r>
              <a:rPr lang="en-US" dirty="0" smtClean="0"/>
              <a:t>      Test </a:t>
            </a:r>
            <a:r>
              <a:rPr lang="en-US" dirty="0"/>
              <a:t>test1 = new Test</a:t>
            </a:r>
            <a:r>
              <a:rPr lang="en-US" dirty="0" smtClean="0"/>
              <a:t>();</a:t>
            </a:r>
          </a:p>
          <a:p>
            <a:r>
              <a:rPr lang="en-US" dirty="0" smtClean="0"/>
              <a:t>       </a:t>
            </a:r>
            <a:r>
              <a:rPr lang="en-US" dirty="0" err="1" smtClean="0"/>
              <a:t>System.out.println</a:t>
            </a:r>
            <a:r>
              <a:rPr lang="en-US" dirty="0"/>
              <a:t>(""); </a:t>
            </a:r>
            <a:endParaRPr lang="en-US" dirty="0" smtClean="0"/>
          </a:p>
          <a:p>
            <a:r>
              <a:rPr lang="en-US" dirty="0" smtClean="0"/>
              <a:t>       </a:t>
            </a:r>
            <a:r>
              <a:rPr lang="en-US" dirty="0" err="1" smtClean="0"/>
              <a:t>System.out.println</a:t>
            </a:r>
            <a:r>
              <a:rPr lang="en-US" dirty="0"/>
              <a:t>("</a:t>
            </a:r>
            <a:r>
              <a:rPr lang="zh-CN" altLang="en-US" dirty="0"/>
              <a:t>创建第二个对象：</a:t>
            </a:r>
            <a:r>
              <a:rPr lang="en-US" altLang="zh-CN" dirty="0"/>
              <a:t>"); </a:t>
            </a:r>
            <a:endParaRPr lang="en-US" altLang="zh-CN" dirty="0" smtClean="0"/>
          </a:p>
          <a:p>
            <a:r>
              <a:rPr lang="en-US" dirty="0" smtClean="0"/>
              <a:t>       Test </a:t>
            </a:r>
            <a:r>
              <a:rPr lang="en-US" dirty="0"/>
              <a:t>test2 = new Test(5</a:t>
            </a:r>
            <a:r>
              <a:rPr lang="en-US" dirty="0" smtClean="0"/>
              <a:t>);</a:t>
            </a:r>
          </a:p>
          <a:p>
            <a:r>
              <a:rPr lang="en-US" dirty="0" smtClean="0"/>
              <a:t>         }</a:t>
            </a:r>
          </a:p>
          <a:p>
            <a:r>
              <a:rPr lang="en-US" dirty="0" smtClean="0"/>
              <a:t>   } </a:t>
            </a:r>
          </a:p>
          <a:p>
            <a:r>
              <a:rPr lang="en-US" dirty="0" smtClean="0"/>
              <a:t>class </a:t>
            </a:r>
            <a:r>
              <a:rPr lang="en-US" dirty="0"/>
              <a:t>Test { </a:t>
            </a:r>
            <a:endParaRPr lang="en-US" dirty="0" smtClean="0"/>
          </a:p>
          <a:p>
            <a:r>
              <a:rPr lang="en-US" dirty="0" smtClean="0"/>
              <a:t>      static </a:t>
            </a:r>
            <a:r>
              <a:rPr lang="en-US" dirty="0"/>
              <a:t>{ </a:t>
            </a:r>
            <a:r>
              <a:rPr lang="en-US" dirty="0" err="1"/>
              <a:t>System.out.println</a:t>
            </a:r>
            <a:r>
              <a:rPr lang="en-US" dirty="0"/>
              <a:t>("</a:t>
            </a:r>
            <a:r>
              <a:rPr lang="zh-CN" altLang="en-US" dirty="0"/>
              <a:t>我是静态代码块</a:t>
            </a:r>
            <a:r>
              <a:rPr lang="en-US" altLang="zh-CN" dirty="0"/>
              <a:t>1"); </a:t>
            </a:r>
            <a:r>
              <a:rPr lang="en-US" altLang="zh-CN" dirty="0" smtClean="0"/>
              <a:t>}    </a:t>
            </a:r>
            <a:r>
              <a:rPr lang="en-US" dirty="0" smtClean="0"/>
              <a:t>// </a:t>
            </a:r>
            <a:r>
              <a:rPr lang="zh-CN" altLang="en-US" dirty="0" smtClean="0"/>
              <a:t>静态代码块</a:t>
            </a:r>
            <a:r>
              <a:rPr lang="en-US" altLang="zh-CN" dirty="0" smtClean="0"/>
              <a:t>1</a:t>
            </a:r>
            <a:r>
              <a:rPr lang="zh-CN" altLang="en-US" dirty="0" smtClean="0"/>
              <a:t> </a:t>
            </a:r>
            <a:endParaRPr lang="en-US" altLang="zh-CN" dirty="0" smtClean="0"/>
          </a:p>
          <a:p>
            <a:r>
              <a:rPr lang="en-US" altLang="zh-CN" dirty="0" smtClean="0"/>
              <a:t>       </a:t>
            </a:r>
          </a:p>
          <a:p>
            <a:r>
              <a:rPr lang="en-US" altLang="zh-CN" dirty="0" smtClean="0"/>
              <a:t>      { </a:t>
            </a:r>
            <a:r>
              <a:rPr lang="en-US" dirty="0" err="1"/>
              <a:t>System.out.println</a:t>
            </a:r>
            <a:r>
              <a:rPr lang="en-US" dirty="0"/>
              <a:t>("</a:t>
            </a:r>
            <a:r>
              <a:rPr lang="zh-CN" altLang="en-US" dirty="0"/>
              <a:t>我是构造代码块</a:t>
            </a:r>
            <a:r>
              <a:rPr lang="en-US" altLang="zh-CN" dirty="0"/>
              <a:t>1"); } </a:t>
            </a:r>
            <a:r>
              <a:rPr lang="en-US" altLang="zh-CN" dirty="0" smtClean="0"/>
              <a:t>         // </a:t>
            </a:r>
            <a:r>
              <a:rPr lang="zh-CN" altLang="en-US" dirty="0" smtClean="0"/>
              <a:t>构造代码块</a:t>
            </a:r>
            <a:r>
              <a:rPr lang="en-US" altLang="zh-CN" dirty="0" smtClean="0"/>
              <a:t>1</a:t>
            </a:r>
            <a:r>
              <a:rPr lang="zh-CN" altLang="en-US" dirty="0" smtClean="0"/>
              <a:t>： </a:t>
            </a:r>
            <a:endParaRPr lang="en-US" altLang="zh-CN" dirty="0" smtClean="0"/>
          </a:p>
          <a:p>
            <a:endParaRPr lang="en-US" dirty="0" smtClean="0"/>
          </a:p>
          <a:p>
            <a:r>
              <a:rPr lang="en-US" dirty="0"/>
              <a:t> </a:t>
            </a:r>
            <a:r>
              <a:rPr lang="en-US" dirty="0" smtClean="0"/>
              <a:t>    public </a:t>
            </a:r>
            <a:r>
              <a:rPr lang="en-US" dirty="0"/>
              <a:t>Test() { </a:t>
            </a:r>
            <a:r>
              <a:rPr lang="en-US" dirty="0" err="1"/>
              <a:t>System.out.println</a:t>
            </a:r>
            <a:r>
              <a:rPr lang="en-US" dirty="0"/>
              <a:t>("</a:t>
            </a:r>
            <a:r>
              <a:rPr lang="zh-CN" altLang="en-US" dirty="0"/>
              <a:t>我是无参构造函数</a:t>
            </a:r>
            <a:r>
              <a:rPr lang="en-US" altLang="zh-CN" dirty="0"/>
              <a:t>"); } </a:t>
            </a:r>
            <a:r>
              <a:rPr lang="en-US" altLang="zh-CN" dirty="0" smtClean="0"/>
              <a:t>   // </a:t>
            </a:r>
            <a:r>
              <a:rPr lang="zh-CN" altLang="en-US" dirty="0" smtClean="0"/>
              <a:t>构造函数</a:t>
            </a:r>
            <a:r>
              <a:rPr lang="en-US" altLang="zh-CN" dirty="0" smtClean="0"/>
              <a:t>1</a:t>
            </a:r>
            <a:r>
              <a:rPr lang="zh-CN" altLang="en-US" dirty="0" smtClean="0"/>
              <a:t> </a:t>
            </a:r>
            <a:endParaRPr lang="en-US" altLang="zh-CN" dirty="0" smtClean="0"/>
          </a:p>
          <a:p>
            <a:r>
              <a:rPr lang="en-US" altLang="zh-CN" dirty="0" smtClean="0"/>
              <a:t>         </a:t>
            </a:r>
          </a:p>
          <a:p>
            <a:r>
              <a:rPr lang="en-US" dirty="0" smtClean="0"/>
              <a:t>     public </a:t>
            </a:r>
            <a:r>
              <a:rPr lang="en-US" dirty="0"/>
              <a:t>Test(</a:t>
            </a:r>
            <a:r>
              <a:rPr lang="en-US" dirty="0" err="1"/>
              <a:t>int</a:t>
            </a:r>
            <a:r>
              <a:rPr lang="en-US" dirty="0"/>
              <a:t> t) { </a:t>
            </a:r>
            <a:r>
              <a:rPr lang="en-US" dirty="0" err="1"/>
              <a:t>System.out.println</a:t>
            </a:r>
            <a:r>
              <a:rPr lang="en-US" dirty="0"/>
              <a:t>("</a:t>
            </a:r>
            <a:r>
              <a:rPr lang="zh-CN" altLang="en-US" dirty="0"/>
              <a:t>我是带参构造函数，</a:t>
            </a:r>
            <a:r>
              <a:rPr lang="en-US" altLang="zh-CN" dirty="0"/>
              <a:t>"</a:t>
            </a:r>
            <a:r>
              <a:rPr lang="zh-CN" altLang="en-US" dirty="0"/>
              <a:t> </a:t>
            </a:r>
            <a:r>
              <a:rPr lang="en-US" altLang="zh-CN" dirty="0"/>
              <a:t>+ "</a:t>
            </a:r>
            <a:r>
              <a:rPr lang="zh-CN" altLang="en-US" dirty="0"/>
              <a:t>参数是</a:t>
            </a:r>
            <a:r>
              <a:rPr lang="en-US" altLang="zh-CN" dirty="0"/>
              <a:t>"</a:t>
            </a:r>
            <a:r>
              <a:rPr lang="zh-CN" altLang="en-US" dirty="0"/>
              <a:t> </a:t>
            </a:r>
            <a:r>
              <a:rPr lang="en-US" altLang="zh-CN" dirty="0"/>
              <a:t>+ </a:t>
            </a:r>
            <a:r>
              <a:rPr lang="en-US" dirty="0"/>
              <a:t>t); } </a:t>
            </a:r>
            <a:endParaRPr lang="en-US" dirty="0" smtClean="0"/>
          </a:p>
          <a:p>
            <a:endParaRPr lang="en-US" dirty="0" smtClean="0"/>
          </a:p>
          <a:p>
            <a:r>
              <a:rPr lang="en-US" dirty="0"/>
              <a:t> </a:t>
            </a:r>
            <a:r>
              <a:rPr lang="en-US" dirty="0" smtClean="0"/>
              <a:t>    static </a:t>
            </a:r>
            <a:r>
              <a:rPr lang="en-US" dirty="0"/>
              <a:t>{ </a:t>
            </a:r>
            <a:r>
              <a:rPr lang="en-US" dirty="0" err="1"/>
              <a:t>System.out.println</a:t>
            </a:r>
            <a:r>
              <a:rPr lang="en-US" dirty="0"/>
              <a:t>("</a:t>
            </a:r>
            <a:r>
              <a:rPr lang="zh-CN" altLang="en-US" dirty="0"/>
              <a:t>我是静态代码块</a:t>
            </a:r>
            <a:r>
              <a:rPr lang="en-US" altLang="zh-CN" dirty="0"/>
              <a:t>2"); } </a:t>
            </a:r>
            <a:r>
              <a:rPr lang="en-US" altLang="zh-CN" dirty="0" smtClean="0"/>
              <a:t>      </a:t>
            </a:r>
            <a:r>
              <a:rPr lang="en-US" dirty="0" smtClean="0"/>
              <a:t>// </a:t>
            </a:r>
            <a:r>
              <a:rPr lang="zh-CN" altLang="en-US" dirty="0" smtClean="0"/>
              <a:t>静态代码块</a:t>
            </a:r>
            <a:r>
              <a:rPr lang="en-US" altLang="zh-CN" dirty="0" smtClean="0"/>
              <a:t>2</a:t>
            </a:r>
            <a:r>
              <a:rPr lang="zh-CN" altLang="en-US" dirty="0" smtClean="0"/>
              <a:t> </a:t>
            </a:r>
            <a:endParaRPr lang="en-US" altLang="zh-CN" dirty="0" smtClean="0"/>
          </a:p>
          <a:p>
            <a:r>
              <a:rPr lang="zh-CN" altLang="en-US" dirty="0" smtClean="0"/>
              <a:t> </a:t>
            </a:r>
            <a:endParaRPr lang="en-US" altLang="zh-CN" dirty="0" smtClean="0"/>
          </a:p>
          <a:p>
            <a:r>
              <a:rPr lang="en-US" altLang="zh-CN" dirty="0" smtClean="0"/>
              <a:t>     { </a:t>
            </a:r>
            <a:r>
              <a:rPr lang="en-US" dirty="0" err="1"/>
              <a:t>System.out.println</a:t>
            </a:r>
            <a:r>
              <a:rPr lang="en-US" dirty="0"/>
              <a:t>("</a:t>
            </a:r>
            <a:r>
              <a:rPr lang="zh-CN" altLang="en-US" dirty="0"/>
              <a:t>我是构造代码块</a:t>
            </a:r>
            <a:r>
              <a:rPr lang="en-US" altLang="zh-CN" dirty="0"/>
              <a:t>2"); } </a:t>
            </a:r>
            <a:r>
              <a:rPr lang="en-US" altLang="zh-CN" dirty="0" smtClean="0"/>
              <a:t>}     // </a:t>
            </a:r>
            <a:r>
              <a:rPr lang="zh-CN" altLang="en-US" dirty="0" smtClean="0"/>
              <a:t>构造代码块</a:t>
            </a:r>
            <a:r>
              <a:rPr lang="en-US" altLang="zh-CN" dirty="0" smtClean="0"/>
              <a:t>2</a:t>
            </a:r>
            <a:r>
              <a:rPr lang="zh-CN" altLang="en-US" dirty="0" smtClean="0"/>
              <a:t>：</a:t>
            </a:r>
            <a:endParaRPr lang="zh-CN" altLang="en-US" dirty="0"/>
          </a:p>
        </p:txBody>
      </p:sp>
      <p:pic>
        <p:nvPicPr>
          <p:cNvPr id="19458" name="Picture 2"/>
          <p:cNvPicPr>
            <a:picLocks noChangeAspect="1" noChangeArrowheads="1"/>
          </p:cNvPicPr>
          <p:nvPr/>
        </p:nvPicPr>
        <p:blipFill>
          <a:blip r:embed="rId2"/>
          <a:srcRect/>
          <a:stretch>
            <a:fillRect/>
          </a:stretch>
        </p:blipFill>
        <p:spPr bwMode="auto">
          <a:xfrm>
            <a:off x="6572264" y="214290"/>
            <a:ext cx="2351124" cy="2857520"/>
          </a:xfrm>
          <a:prstGeom prst="rect">
            <a:avLst/>
          </a:prstGeom>
          <a:noFill/>
          <a:ln w="9525">
            <a:noFill/>
            <a:miter lim="800000"/>
            <a:headEnd/>
            <a:tailEnd/>
          </a:ln>
          <a:effectLst/>
        </p:spPr>
      </p:pic>
    </p:spTree>
    <p:extLst>
      <p:ext uri="{BB962C8B-B14F-4D97-AF65-F5344CB8AC3E}">
        <p14:creationId xmlns:p14="http://schemas.microsoft.com/office/powerpoint/2010/main" val="207555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2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8</a:t>
            </a:fld>
            <a:endParaRPr lang="zh-CN" altLang="en-US" dirty="0"/>
          </a:p>
        </p:txBody>
      </p:sp>
      <p:sp>
        <p:nvSpPr>
          <p:cNvPr id="3" name="矩形 2"/>
          <p:cNvSpPr/>
          <p:nvPr/>
        </p:nvSpPr>
        <p:spPr>
          <a:xfrm>
            <a:off x="683568" y="980728"/>
            <a:ext cx="8208912" cy="2308324"/>
          </a:xfrm>
          <a:prstGeom prst="rect">
            <a:avLst/>
          </a:prstGeom>
        </p:spPr>
        <p:txBody>
          <a:bodyPr wrap="square">
            <a:spAutoFit/>
          </a:bodyPr>
          <a:lstStyle/>
          <a:p>
            <a:r>
              <a:rPr lang="zh-CN" altLang="en-US" sz="2400" b="1" dirty="0" smtClean="0">
                <a:latin typeface="仿宋" panose="02010609060101010101" pitchFamily="49" charset="-122"/>
                <a:ea typeface="仿宋" panose="02010609060101010101" pitchFamily="49" charset="-122"/>
              </a:rPr>
              <a:t>在继承</a:t>
            </a:r>
            <a:r>
              <a:rPr lang="zh-CN" altLang="en-US" sz="2400" b="1" dirty="0">
                <a:latin typeface="仿宋" panose="02010609060101010101" pitchFamily="49" charset="-122"/>
                <a:ea typeface="仿宋" panose="02010609060101010101" pitchFamily="49" charset="-122"/>
              </a:rPr>
              <a:t>中，静态块同样优先于构造块执行，最后执行构造函数。并且遵循“先父后子”的原则</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endParaRPr lang="zh-CN" altLang="en-US"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首先依次执行父类和子类的静态块（执行一次），然后执行父类的构造块及构造函数（</a:t>
            </a:r>
            <a:r>
              <a:rPr lang="en-US" altLang="zh-CN" sz="2400" b="1" dirty="0" err="1">
                <a:latin typeface="仿宋" panose="02010609060101010101" pitchFamily="49" charset="-122"/>
                <a:ea typeface="仿宋" panose="02010609060101010101" pitchFamily="49" charset="-122"/>
              </a:rPr>
              <a:t>ps</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因为构造块有和构造函数同样的效果），最后执行子类的构造块及构造函数。</a:t>
            </a:r>
            <a:endParaRPr lang="zh-CN" altLang="en-US" sz="2400" b="1" i="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30865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9</a:t>
            </a:fld>
            <a:endParaRPr lang="zh-CN" altLang="en-US" dirty="0"/>
          </a:p>
        </p:txBody>
      </p:sp>
      <p:pic>
        <p:nvPicPr>
          <p:cNvPr id="3" name="图片 2"/>
          <p:cNvPicPr>
            <a:picLocks noChangeAspect="1"/>
          </p:cNvPicPr>
          <p:nvPr/>
        </p:nvPicPr>
        <p:blipFill>
          <a:blip r:embed="rId2"/>
          <a:stretch>
            <a:fillRect/>
          </a:stretch>
        </p:blipFill>
        <p:spPr>
          <a:xfrm>
            <a:off x="-12862" y="-603448"/>
            <a:ext cx="5434435" cy="3888432"/>
          </a:xfrm>
          <a:prstGeom prst="rect">
            <a:avLst/>
          </a:prstGeom>
        </p:spPr>
      </p:pic>
      <p:pic>
        <p:nvPicPr>
          <p:cNvPr id="4" name="图片 3"/>
          <p:cNvPicPr>
            <a:picLocks noChangeAspect="1"/>
          </p:cNvPicPr>
          <p:nvPr/>
        </p:nvPicPr>
        <p:blipFill>
          <a:blip r:embed="rId3"/>
          <a:stretch>
            <a:fillRect/>
          </a:stretch>
        </p:blipFill>
        <p:spPr>
          <a:xfrm>
            <a:off x="3923928" y="2640448"/>
            <a:ext cx="4997786" cy="3816276"/>
          </a:xfrm>
          <a:prstGeom prst="rect">
            <a:avLst/>
          </a:prstGeom>
        </p:spPr>
      </p:pic>
      <p:pic>
        <p:nvPicPr>
          <p:cNvPr id="5" name="图片 4"/>
          <p:cNvPicPr>
            <a:picLocks noChangeAspect="1"/>
          </p:cNvPicPr>
          <p:nvPr/>
        </p:nvPicPr>
        <p:blipFill>
          <a:blip r:embed="rId4"/>
          <a:stretch>
            <a:fillRect/>
          </a:stretch>
        </p:blipFill>
        <p:spPr>
          <a:xfrm>
            <a:off x="468312" y="3501008"/>
            <a:ext cx="2231479" cy="3002652"/>
          </a:xfrm>
          <a:prstGeom prst="rect">
            <a:avLst/>
          </a:prstGeom>
        </p:spPr>
      </p:pic>
    </p:spTree>
    <p:extLst>
      <p:ext uri="{BB962C8B-B14F-4D97-AF65-F5344CB8AC3E}">
        <p14:creationId xmlns:p14="http://schemas.microsoft.com/office/powerpoint/2010/main" val="362469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b="1" dirty="0">
            <a:solidFill>
              <a:srgbClr val="4F4F4F"/>
            </a:solidFill>
            <a:latin typeface="仿宋" panose="02010609060101010101" pitchFamily="49" charset="-122"/>
            <a:ea typeface="仿宋" panose="02010609060101010101" pitchFamily="49" charset="-122"/>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4170</TotalTime>
  <Words>496</Words>
  <Application>Microsoft Office PowerPoint</Application>
  <PresentationFormat>全屏显示(4:3)</PresentationFormat>
  <Paragraphs>74</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Calibri</vt:lpstr>
      <vt:lpstr>方正正大黑简体</vt:lpstr>
      <vt:lpstr>仿宋</vt:lpstr>
      <vt:lpstr>楷体</vt:lpstr>
      <vt:lpstr>宋体</vt:lpstr>
      <vt:lpstr>微软雅黑</vt:lpstr>
      <vt:lpstr>Arial</vt:lpstr>
      <vt:lpstr>Times New Roman</vt:lpstr>
      <vt:lpstr>Wingdings</vt:lpstr>
      <vt:lpstr>由Nordri®（www.nordridesign.com ） 设计提供</vt:lpstr>
      <vt:lpstr>Java程序设计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PPT模板/图示</dc:subject>
  <dc:creator>Nordri® Design</dc:creator>
  <dc:description>Nordri® _x000d_
专注于有效的信息传递设计_x000d_
www.nordridesign.com</dc:description>
  <cp:lastModifiedBy>2012dnd.com</cp:lastModifiedBy>
  <cp:revision>533</cp:revision>
  <dcterms:created xsi:type="dcterms:W3CDTF">2011-11-03T02:06:41Z</dcterms:created>
  <dcterms:modified xsi:type="dcterms:W3CDTF">2020-09-19T10:01:15Z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ies>
</file>