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60" r:id="rId4"/>
    <p:sldId id="261" r:id="rId5"/>
    <p:sldId id="287" r:id="rId6"/>
    <p:sldId id="288" r:id="rId7"/>
    <p:sldId id="289" r:id="rId8"/>
    <p:sldId id="290" r:id="rId9"/>
    <p:sldId id="293" r:id="rId10"/>
    <p:sldId id="291" r:id="rId11"/>
    <p:sldId id="334" r:id="rId12"/>
    <p:sldId id="292" r:id="rId13"/>
    <p:sldId id="294" r:id="rId14"/>
    <p:sldId id="295" r:id="rId15"/>
    <p:sldId id="296" r:id="rId16"/>
    <p:sldId id="297" r:id="rId17"/>
    <p:sldId id="299" r:id="rId18"/>
    <p:sldId id="301" r:id="rId19"/>
    <p:sldId id="302" r:id="rId20"/>
    <p:sldId id="303" r:id="rId21"/>
    <p:sldId id="335" r:id="rId22"/>
    <p:sldId id="336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37" r:id="rId33"/>
    <p:sldId id="338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276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0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B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84"/>
      </p:cViewPr>
      <p:guideLst>
        <p:guide orient="horz" pos="2210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4.wmf"/><Relationship Id="rId4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92E6-C3CF-4EFB-9041-240DB2210AD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92E6-C3CF-4EFB-9041-240DB2210AD7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09028" y="1122363"/>
            <a:ext cx="5558971" cy="266586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09028" y="3962399"/>
            <a:ext cx="5558972" cy="132442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949200" y="1648800"/>
            <a:ext cx="7430400" cy="3783600"/>
          </a:xfrm>
        </p:spPr>
        <p:txBody>
          <a:bodyPr>
            <a:normAutofit/>
          </a:bodyPr>
          <a:lstStyle>
            <a:lvl1pPr marL="0" indent="0" algn="just">
              <a:lnSpc>
                <a:spcPct val="140000"/>
              </a:lnSpc>
              <a:spcAft>
                <a:spcPts val="0"/>
              </a:spcAft>
              <a:buFont typeface="Arial" pitchFamily="34" charset="0"/>
              <a:buNone/>
              <a:defRPr sz="2400"/>
            </a:lvl1pPr>
            <a:lvl2pPr marL="457200" indent="0">
              <a:buFont typeface="Arial" pitchFamily="34" charset="0"/>
              <a:buNone/>
              <a:defRPr sz="2000"/>
            </a:lvl2pPr>
            <a:lvl3pPr marL="914400" indent="0">
              <a:buFont typeface="Arial" pitchFamily="34" charset="0"/>
              <a:buNone/>
              <a:defRPr sz="1800"/>
            </a:lvl3pPr>
            <a:lvl4pPr marL="1371600" indent="0">
              <a:buFont typeface="Arial" pitchFamily="34" charset="0"/>
              <a:buNone/>
              <a:defRPr sz="1800"/>
            </a:lvl4pPr>
            <a:lvl5pPr marL="1828800" indent="0">
              <a:buFont typeface="Arial" pitchFamily="34" charset="0"/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400" y="4161600"/>
            <a:ext cx="9068400" cy="1191600"/>
          </a:xfrm>
        </p:spPr>
        <p:txBody>
          <a:bodyPr anchor="t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75679" y="619349"/>
            <a:ext cx="265332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410745" y="638631"/>
            <a:ext cx="0" cy="5445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410745" y="1183166"/>
            <a:ext cx="8440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57982" y="761136"/>
            <a:ext cx="793401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254807" y="761136"/>
            <a:ext cx="0" cy="4220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2914656">
            <a:off x="500236" y="292520"/>
            <a:ext cx="563949" cy="589305"/>
          </a:xfrm>
          <a:custGeom>
            <a:avLst/>
            <a:gdLst>
              <a:gd name="connsiteX0" fmla="*/ 0 w 563949"/>
              <a:gd name="connsiteY0" fmla="*/ 215460 h 589305"/>
              <a:gd name="connsiteX1" fmla="*/ 190104 w 563949"/>
              <a:gd name="connsiteY1" fmla="*/ 215460 h 589305"/>
              <a:gd name="connsiteX2" fmla="*/ 190104 w 563949"/>
              <a:gd name="connsiteY2" fmla="*/ 0 h 589305"/>
              <a:gd name="connsiteX3" fmla="*/ 563949 w 563949"/>
              <a:gd name="connsiteY3" fmla="*/ 0 h 589305"/>
              <a:gd name="connsiteX4" fmla="*/ 563949 w 563949"/>
              <a:gd name="connsiteY4" fmla="*/ 373845 h 589305"/>
              <a:gd name="connsiteX5" fmla="*/ 373845 w 563949"/>
              <a:gd name="connsiteY5" fmla="*/ 373845 h 589305"/>
              <a:gd name="connsiteX6" fmla="*/ 373845 w 563949"/>
              <a:gd name="connsiteY6" fmla="*/ 589305 h 589305"/>
              <a:gd name="connsiteX7" fmla="*/ 0 w 563949"/>
              <a:gd name="connsiteY7" fmla="*/ 589305 h 58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949" h="589305">
                <a:moveTo>
                  <a:pt x="0" y="215460"/>
                </a:moveTo>
                <a:lnTo>
                  <a:pt x="190104" y="215460"/>
                </a:lnTo>
                <a:lnTo>
                  <a:pt x="190104" y="0"/>
                </a:lnTo>
                <a:lnTo>
                  <a:pt x="563949" y="0"/>
                </a:lnTo>
                <a:lnTo>
                  <a:pt x="563949" y="373845"/>
                </a:lnTo>
                <a:lnTo>
                  <a:pt x="373845" y="373845"/>
                </a:lnTo>
                <a:lnTo>
                  <a:pt x="373845" y="589305"/>
                </a:lnTo>
                <a:lnTo>
                  <a:pt x="0" y="58930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 rot="2914656">
            <a:off x="420569" y="642090"/>
            <a:ext cx="401474" cy="401474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 rot="2914656">
            <a:off x="729141" y="642091"/>
            <a:ext cx="401474" cy="401474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 rot="2772067">
            <a:off x="4957430" y="2466235"/>
            <a:ext cx="1183104" cy="1183103"/>
          </a:xfrm>
          <a:prstGeom prst="rect">
            <a:avLst/>
          </a:prstGeom>
          <a:solidFill>
            <a:srgbClr val="73B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738495" y="2221390"/>
            <a:ext cx="1672793" cy="1672793"/>
          </a:xfrm>
          <a:custGeom>
            <a:avLst/>
            <a:gdLst>
              <a:gd name="connsiteX0" fmla="*/ 853933 w 1672793"/>
              <a:gd name="connsiteY0" fmla="*/ 0 h 1672793"/>
              <a:gd name="connsiteX1" fmla="*/ 1672793 w 1672793"/>
              <a:gd name="connsiteY1" fmla="*/ 853933 h 1672793"/>
              <a:gd name="connsiteX2" fmla="*/ 818861 w 1672793"/>
              <a:gd name="connsiteY2" fmla="*/ 1672793 h 1672793"/>
              <a:gd name="connsiteX3" fmla="*/ 0 w 1672793"/>
              <a:gd name="connsiteY3" fmla="*/ 818860 h 167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2793" h="1672793">
                <a:moveTo>
                  <a:pt x="853933" y="0"/>
                </a:moveTo>
                <a:lnTo>
                  <a:pt x="1672793" y="853933"/>
                </a:lnTo>
                <a:lnTo>
                  <a:pt x="818861" y="1672793"/>
                </a:lnTo>
                <a:lnTo>
                  <a:pt x="0" y="8188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7200" dirty="0">
              <a:solidFill>
                <a:prstClr val="white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949200" y="1585005"/>
            <a:ext cx="7430400" cy="2293199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400"/>
            </a:lvl1pPr>
            <a:lvl2pPr marL="4572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/>
            </a:lvl2pPr>
            <a:lvl3pPr marL="9144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800"/>
            </a:lvl3pPr>
            <a:lvl4pPr marL="13716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800"/>
            </a:lvl4pPr>
            <a:lvl5pPr marL="18288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949200" y="3937480"/>
            <a:ext cx="7430400" cy="2293199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400"/>
            </a:lvl1pPr>
            <a:lvl2pPr marL="4572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/>
            </a:lvl2pPr>
            <a:lvl3pPr marL="9144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800"/>
            </a:lvl3pPr>
            <a:lvl4pPr marL="13716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800"/>
            </a:lvl4pPr>
            <a:lvl5pPr marL="182880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77615"/>
            <a:ext cx="2743200" cy="365125"/>
          </a:xfrm>
        </p:spPr>
        <p:txBody>
          <a:bodyPr/>
          <a:lstStyle/>
          <a:p>
            <a:fld id="{6EF8DE5B-C62B-44E2-9C7C-8F656456D3B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7761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77615"/>
            <a:ext cx="2743200" cy="365125"/>
          </a:xfrm>
        </p:spPr>
        <p:txBody>
          <a:bodyPr/>
          <a:lstStyle/>
          <a:p>
            <a:fld id="{AB86F5C8-6162-48B7-B978-6F8104EF9F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000" y="14400"/>
            <a:ext cx="10515600" cy="66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1540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39315"/>
            <a:ext cx="5157787" cy="3684588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154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39315"/>
            <a:ext cx="5183188" cy="3684588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08400" y="1123200"/>
            <a:ext cx="5558400" cy="2667600"/>
          </a:xfrm>
        </p:spPr>
        <p:txBody>
          <a:bodyPr anchor="b" anchorCtr="0"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000" y="14400"/>
            <a:ext cx="10515600" cy="6696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8400" y="1537200"/>
            <a:ext cx="2883600" cy="423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47600" y="1537200"/>
            <a:ext cx="7862400" cy="4204800"/>
          </a:xfrm>
          <a:solidFill>
            <a:schemeClr val="accent1"/>
          </a:solidFill>
        </p:spPr>
        <p:txBody>
          <a:bodyPr lIns="144000" tIns="144000" rIns="144000" bIns="144000" anchor="ctr" anchorCtr="0">
            <a:normAutofit/>
          </a:bodyPr>
          <a:lstStyle>
            <a:lvl1pPr marL="0" indent="0" algn="just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00460" y="365125"/>
            <a:ext cx="1853339" cy="5811838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522777" cy="5811838"/>
          </a:xfrm>
        </p:spPr>
        <p:txBody>
          <a:bodyPr vert="eaVert"/>
          <a:lstStyle>
            <a:lvl1pPr marL="342900" indent="-34290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E5B-C62B-44E2-9C7C-8F656456D3B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F5C8-6162-48B7-B978-6F8104EF9F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4312" y="14515"/>
            <a:ext cx="10515600" cy="66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870857"/>
            <a:ext cx="10515600" cy="530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DE5B-C62B-44E2-9C7C-8F656456D3B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F5C8-6162-48B7-B978-6F8104EF9F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2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itchFamily="34" charset="0"/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itchFamily="34" charset="0"/>
        <a:buNone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itchFamily="34" charset="0"/>
        <a:buNone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itchFamily="34" charset="0"/>
        <a:buNone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hyperlink" Target="file:///I:\&#24037;&#20316;\&#25968;&#23398;&#23454;&#39564;\&#23398;&#26657;&#31454;&#36187;\&#25972;&#25968;&#35268;&#21010;&#21450;lingo\location.lg4" TargetMode="Externa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11" Type="http://schemas.openxmlformats.org/officeDocument/2006/relationships/hyperlink" Target="file:///I:\&#24037;&#20316;\&#25968;&#23398;&#23454;&#39564;\&#23398;&#26657;&#31454;&#36187;\&#25972;&#25968;&#35268;&#21010;&#21450;lingo\cut1a.lg4" TargetMode="External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file:///I:\&#24037;&#20316;\&#25968;&#23398;&#23454;&#39564;\&#23398;&#26657;&#31454;&#36187;\&#25972;&#25968;&#35268;&#21010;&#21450;lingo\cut02a.lg4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3.jpeg"/><Relationship Id="rId4" Type="http://schemas.openxmlformats.org/officeDocument/2006/relationships/image" Target="../media/image5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51.bin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7.wmf"/><Relationship Id="rId5" Type="http://schemas.openxmlformats.org/officeDocument/2006/relationships/image" Target="../media/image53.jpeg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54.wmf"/><Relationship Id="rId9" Type="http://schemas.openxmlformats.org/officeDocument/2006/relationships/image" Target="../media/image5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3.jpeg"/><Relationship Id="rId4" Type="http://schemas.openxmlformats.org/officeDocument/2006/relationships/image" Target="../media/image5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notesSlide" Target="../notesSlides/notesSlide1.xml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78759" y="2055114"/>
            <a:ext cx="5558790" cy="1429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kumimoji="1" lang="zh-CN" altLang="en-US" sz="8000" b="1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粗标宋体" charset="0"/>
                <a:ea typeface="粗标宋体" charset="0"/>
                <a:cs typeface="+mn-cs"/>
                <a:sym typeface="+mn-ea"/>
              </a:rPr>
              <a:t>数学规划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29986" y="3889248"/>
            <a:ext cx="5388610" cy="13246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——</a:t>
            </a:r>
            <a:r>
              <a:rPr kumimoji="1" lang="en-US" altLang="zh-CN" sz="3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sym typeface="+mn-ea"/>
              </a:rPr>
              <a:t>  Lingo</a:t>
            </a:r>
            <a:r>
              <a:rPr kumimoji="1" lang="zh-CN" altLang="zh-CN" sz="3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sym typeface="+mn-ea"/>
              </a:rPr>
              <a:t>及举例</a:t>
            </a: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3432175" y="6086475"/>
            <a:ext cx="5943600" cy="48323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重庆大学数学与统计学院</a:t>
            </a:r>
          </a:p>
        </p:txBody>
      </p:sp>
      <p:pic>
        <p:nvPicPr>
          <p:cNvPr id="5" name="图片 4" descr="重大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8605" y="6065520"/>
            <a:ext cx="517525" cy="517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/>
          <p:nvPr/>
        </p:nvSpPr>
        <p:spPr>
          <a:xfrm>
            <a:off x="735965" y="671195"/>
            <a:ext cx="10495915" cy="606552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model:                                  ！程序以”model:” 开始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sets:                                       !从”sets:”到“endsets”是集合段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base/1..5/:xb,yb,s;        ！定义集合的类型和变量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super/1..3/:xs,ys,d;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mat(base,super):c,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;             ！使用前面的集合定义派生集合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endsets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data:                                   !从”data:”到“enddata”是数据段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xb=2.1 8 5 1.3 7.7;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yb=9 7.5 5.2 1.7 0.9;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s=7 14 5 9 19;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xs=5 2 8;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ys=8 4 2.5;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d=28 15 9;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enddata</a:t>
            </a: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/>
          <p:nvPr/>
        </p:nvSpPr>
        <p:spPr>
          <a:xfrm>
            <a:off x="745490" y="671195"/>
            <a:ext cx="10495915" cy="563880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calc:                                    ！从”calc:”到“endcalc”是计算段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@for(mat(i,j):c(i,j)=((yb(i)-ys(j))^2+(xb(i)-xs(j))^2)^0.5);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endcalc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min=@sum(mat(i,j):c(i,j)*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(i,j));   ！定义目标函数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@for(base(i):@sum(super(j):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(i,j))&lt;s(i));  ！定义约束条件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@for(super(j):@sum(base(i):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(i,j))=d(j));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end  </a:t>
            </a: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3034665" y="1939290"/>
            <a:ext cx="5027930" cy="8318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形标注 6"/>
          <p:cNvSpPr/>
          <p:nvPr/>
        </p:nvSpPr>
        <p:spPr>
          <a:xfrm>
            <a:off x="3934460" y="3293110"/>
            <a:ext cx="4138295" cy="937895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/>
          <p:cNvGraphicFramePr/>
          <p:nvPr/>
        </p:nvGraphicFramePr>
        <p:xfrm>
          <a:off x="3847465" y="3324225"/>
          <a:ext cx="4225925" cy="82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r:id="rId3" imgW="2600325" imgH="606425" progId="Equation.DSMT4">
                  <p:embed/>
                </p:oleObj>
              </mc:Choice>
              <mc:Fallback>
                <p:oleObj r:id="rId3" imgW="2600325" imgH="606425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7465" y="3324225"/>
                        <a:ext cx="4225925" cy="827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云形标注 9"/>
          <p:cNvSpPr/>
          <p:nvPr/>
        </p:nvSpPr>
        <p:spPr>
          <a:xfrm>
            <a:off x="4282440" y="4695190"/>
            <a:ext cx="3829050" cy="72517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/>
          <p:nvPr/>
        </p:nvGraphicFramePr>
        <p:xfrm>
          <a:off x="4433253" y="4700905"/>
          <a:ext cx="3498850" cy="76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r:id="rId5" imgW="2299335" imgH="574040" progId="Equation.DSMT4">
                  <p:embed/>
                </p:oleObj>
              </mc:Choice>
              <mc:Fallback>
                <p:oleObj r:id="rId5" imgW="2299335" imgH="57404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3253" y="4700905"/>
                        <a:ext cx="3498850" cy="763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2911158" y="1820545"/>
          <a:ext cx="4580255" cy="102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r:id="rId7" imgW="1868170" imgH="673735" progId="Equation.DSMT4">
                  <p:embed/>
                </p:oleObj>
              </mc:Choice>
              <mc:Fallback>
                <p:oleObj r:id="rId7" imgW="1868170" imgH="673735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1158" y="1820545"/>
                        <a:ext cx="4580255" cy="1021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2" name="Text Box 14"/>
          <p:cNvSpPr txBox="1"/>
          <p:nvPr/>
        </p:nvSpPr>
        <p:spPr>
          <a:xfrm>
            <a:off x="297815" y="678180"/>
            <a:ext cx="11610340" cy="544068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（1）算术运算符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算术运算符是针对数值进行操作的。Lingo提供了5种二元运算符：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＾　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﹡　乘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／　除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﹢　加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﹣　减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Lingo唯一的一元算术运算符是取反函数“﹣”。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这些运算符的优先级由高到底为：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   高　﹣（取反）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　　＾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　　　　﹡／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　　低　﹢﹣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2" name="Text Box 14"/>
          <p:cNvSpPr txBox="1"/>
          <p:nvPr/>
        </p:nvSpPr>
        <p:spPr>
          <a:xfrm>
            <a:off x="297815" y="678180"/>
            <a:ext cx="11610340" cy="58521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（</a:t>
            </a:r>
            <a:r>
              <a:rPr lang="en-US" dirty="0"/>
              <a:t>2</a:t>
            </a:r>
            <a:r>
              <a:rPr dirty="0"/>
              <a:t>）逻辑运算符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#not#　 否定该操作数的逻辑值，#not#是一个一元运算符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#eq#　 若两个运算数相等，则为true；否则为flase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#ne#    若两个运算符不相等，则为true；否则为flase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#gt#    若左边的运算符严格大于右边的运算符，则为true；否则为flase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#ge#　  若左边的运算符大于或等于右边的运算符，则为true；否则为flase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#lt#　  若左边的运算符严格小于右边的运算符，则为true；否则为flase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#le#　  若左边的运算符小于或等于右边的运算符，则为true；否则为flase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#and#　 仅当两个参数都为true时，结果为true；否则为flase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#or#    仅当两个参数都为false时，结果为false；否则为true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这些运算符的优先级由高到低为：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#not#   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#eq#  #ne#  #gt#  #ge#  #lt#  #le# 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#and#  #or#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2" name="Text Box 14"/>
          <p:cNvSpPr txBox="1"/>
          <p:nvPr/>
        </p:nvSpPr>
        <p:spPr>
          <a:xfrm>
            <a:off x="297815" y="678180"/>
            <a:ext cx="11610340" cy="420624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（3）关系运算符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Lingo有三种关系运算符：“=”、“&lt;=”和“&gt;=”。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三类操作符的优先级：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高　#not#   ﹣（取反）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　　＾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　　　　﹡ ／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　　﹢﹣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#eq#  #ne#  #gt#  #ge#  #lt#  #le#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#and#  #or#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低  &lt;=  =  &gt;=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2" name="Text Box 14"/>
          <p:cNvSpPr txBox="1"/>
          <p:nvPr/>
        </p:nvSpPr>
        <p:spPr>
          <a:xfrm>
            <a:off x="297815" y="678180"/>
            <a:ext cx="11610340" cy="502920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（1）常用数学函数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@abs(x):返回变量x的绝对值。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@cos(x):返回变量x的余弦，其中x的单位是弧度。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@exp(x):返回值ex，其中e=2.71828。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@floor(x):对变量x向0方向取整。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@lgm(x):返回伽马函数的自然对数。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@log(x) :返回变量x的自然对数。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@sign(x) :返回变量x的符号值。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@sin(x) :返回变量x的正弦，其中x的单位是弧度。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@smax(x1,x2,..,xn) :返回变量x1, x2, ..., xn的最大值。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@smin(x1,x2,..,xn) :返回变量x1, x2, ..., xn的最小值。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@tan(x) :返回变量x的正切，其中x的单位是弧度。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2" name="Text Box 14"/>
          <p:cNvSpPr txBox="1"/>
          <p:nvPr/>
        </p:nvSpPr>
        <p:spPr>
          <a:xfrm>
            <a:off x="297815" y="678180"/>
            <a:ext cx="11610340" cy="461772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（2）集合函数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@max(setname: expression): 返回集合上表达式的最大值。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@min(setname: expression): 返回集合上表达式的最小值。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@sum(setname: expression): 返回集合上表达式的和。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@size(setname): 返回集合setname的维数。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@in(setname, set-element): 如果set-element属于setname，返回1，否则返回0。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b="1" dirty="0">
                <a:solidFill>
                  <a:srgbClr val="FF0000"/>
                </a:solidFill>
              </a:rPr>
              <a:t>（3）变量界定函数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@bnd(L,x,U):限制x的取值在L和U之间。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@bin(x):限制x的取值为1或0。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@free(x): x的取值范围为全体实数。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    @gin(x):限制x的取值为整数值。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38455" y="590550"/>
            <a:ext cx="6249988" cy="777875"/>
          </a:xfrm>
          <a:noFill/>
          <a:ln w="9525">
            <a:miter/>
          </a:ln>
        </p:spPr>
        <p:txBody>
          <a:bodyPr/>
          <a:lstStyle/>
          <a:p>
            <a:pPr algn="l" eaLnBrk="1" hangingPunct="1"/>
            <a:r>
              <a:rPr 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rPr>
              <a:t>例3：选址问题</a:t>
            </a:r>
          </a:p>
        </p:txBody>
      </p:sp>
      <p:sp>
        <p:nvSpPr>
          <p:cNvPr id="232451" name="Text Box 3"/>
          <p:cNvSpPr txBox="1"/>
          <p:nvPr/>
        </p:nvSpPr>
        <p:spPr>
          <a:xfrm>
            <a:off x="1045845" y="1238250"/>
            <a:ext cx="8839200" cy="1071880"/>
          </a:xfrm>
          <a:prstGeom prst="rect">
            <a:avLst/>
          </a:prstGeom>
          <a:solidFill>
            <a:srgbClr val="F9FAC2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sz="2800" dirty="0">
                <a:latin typeface="微软雅黑" charset="0"/>
                <a:ea typeface="微软雅黑" charset="0"/>
              </a:rPr>
              <a:t>某公司有6个建筑工地，位置坐标为(ai, bi) (单位：公里),水泥日用量di (单位：吨）</a:t>
            </a:r>
          </a:p>
        </p:txBody>
      </p:sp>
      <p:graphicFrame>
        <p:nvGraphicFramePr>
          <p:cNvPr id="232452" name="Object 4"/>
          <p:cNvGraphicFramePr>
            <a:graphicFrameLocks noChangeAspect="1"/>
          </p:cNvGraphicFramePr>
          <p:nvPr/>
        </p:nvGraphicFramePr>
        <p:xfrm>
          <a:off x="1021080" y="2309495"/>
          <a:ext cx="67056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r:id="rId3" imgW="3703320" imgH="1222375" progId="Word.Document.8">
                  <p:embed/>
                </p:oleObj>
              </mc:Choice>
              <mc:Fallback>
                <p:oleObj r:id="rId3" imgW="3703320" imgH="1222375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1080" y="2309495"/>
                        <a:ext cx="6705600" cy="1695450"/>
                      </a:xfrm>
                      <a:prstGeom prst="rect">
                        <a:avLst/>
                      </a:prstGeom>
                      <a:solidFill>
                        <a:srgbClr val="FBD1DA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4" name="Text Box 6"/>
          <p:cNvSpPr txBox="1"/>
          <p:nvPr/>
        </p:nvSpPr>
        <p:spPr>
          <a:xfrm>
            <a:off x="8497253" y="2374265"/>
            <a:ext cx="2195512" cy="1371600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Times New Roman" pitchFamily="18" charset="0"/>
                <a:ea typeface="宋体" pitchFamily="2" charset="-122"/>
              </a:rPr>
              <a:t>假设：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料场和工地之间有直线道路</a:t>
            </a:r>
          </a:p>
        </p:txBody>
      </p:sp>
      <p:sp>
        <p:nvSpPr>
          <p:cNvPr id="2" name="Text Box 6"/>
          <p:cNvSpPr txBox="1"/>
          <p:nvPr/>
        </p:nvSpPr>
        <p:spPr>
          <a:xfrm>
            <a:off x="1057275" y="4051300"/>
            <a:ext cx="6712585" cy="518160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两个料场的日供应量均为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20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吨。</a:t>
            </a:r>
          </a:p>
        </p:txBody>
      </p:sp>
      <p:sp>
        <p:nvSpPr>
          <p:cNvPr id="234499" name="Text Box 3"/>
          <p:cNvSpPr txBox="1"/>
          <p:nvPr/>
        </p:nvSpPr>
        <p:spPr>
          <a:xfrm>
            <a:off x="1046798" y="4867593"/>
            <a:ext cx="8001000" cy="111506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/>
          </a:ln>
        </p:spPr>
        <p:txBody>
          <a:bodyPr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sz="2800" dirty="0">
                <a:latin typeface="微软雅黑" charset="0"/>
                <a:ea typeface="微软雅黑" charset="0"/>
                <a:sym typeface="+mn-ea"/>
              </a:rPr>
              <a:t>目标：需要确定料场位置(xj,yj)和运量cij ，使总吨公里数最小。</a:t>
            </a:r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ldLvl="0" animBg="1"/>
      <p:bldP spid="232454" grpId="0" bldLvl="0" animBg="1"/>
      <p:bldP spid="2" grpId="0" bldLvl="0" animBg="1"/>
      <p:bldP spid="23449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244475" y="953770"/>
          <a:ext cx="7343140" cy="482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r:id="rId3" imgW="2387600" imgH="1600200" progId="Equation.DSMT4">
                  <p:embed/>
                </p:oleObj>
              </mc:Choice>
              <mc:Fallback>
                <p:oleObj r:id="rId3" imgW="2387600" imgH="1600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475" y="953770"/>
                        <a:ext cx="7343140" cy="482155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1" name="Text Box 5"/>
          <p:cNvSpPr txBox="1"/>
          <p:nvPr/>
        </p:nvSpPr>
        <p:spPr>
          <a:xfrm>
            <a:off x="7741920" y="1725930"/>
            <a:ext cx="2514600" cy="1115060"/>
          </a:xfrm>
          <a:prstGeom prst="rect">
            <a:avLst/>
          </a:prstGeom>
          <a:solidFill>
            <a:srgbClr val="99FF99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决策变量：</a:t>
            </a:r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800" i="1" baseline="-25000" dirty="0">
                <a:latin typeface="Times New Roman" pitchFamily="18" charset="0"/>
                <a:ea typeface="宋体" pitchFamily="2" charset="-122"/>
              </a:rPr>
              <a:t>i j</a:t>
            </a:r>
            <a:r>
              <a:rPr lang="zh-CN" altLang="en-US" sz="2800" i="1" baseline="-25000" dirty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i="1" baseline="-25000" dirty="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,y</a:t>
            </a:r>
            <a:r>
              <a:rPr lang="en-US" altLang="zh-CN" sz="2800" i="1" baseline="-25000" dirty="0"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)~16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维</a:t>
            </a:r>
          </a:p>
        </p:txBody>
      </p:sp>
      <p:sp>
        <p:nvSpPr>
          <p:cNvPr id="234502" name="Text Box 6"/>
          <p:cNvSpPr txBox="1"/>
          <p:nvPr/>
        </p:nvSpPr>
        <p:spPr>
          <a:xfrm>
            <a:off x="7512685" y="3883660"/>
            <a:ext cx="2819400" cy="518160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非线性规划模型</a:t>
            </a:r>
          </a:p>
        </p:txBody>
      </p:sp>
      <p:sp>
        <p:nvSpPr>
          <p:cNvPr id="13319" name="AutoShape 7">
            <a:hlinkClick r:id="rId5" action="ppaction://program"/>
          </p:cNvPr>
          <p:cNvSpPr/>
          <p:nvPr/>
        </p:nvSpPr>
        <p:spPr>
          <a:xfrm>
            <a:off x="8183563" y="5734050"/>
            <a:ext cx="1296987" cy="431800"/>
          </a:xfrm>
          <a:prstGeom prst="actionButtonBlank">
            <a:avLst/>
          </a:prstGeom>
          <a:solidFill>
            <a:srgbClr val="FFFFFF"/>
          </a:solidFill>
          <a:ln w="9525">
            <a:noFill/>
            <a:miter/>
          </a:ln>
        </p:spPr>
        <p:txBody>
          <a:bodyPr wrap="none" anchor="ctr"/>
          <a:lstStyle/>
          <a:p>
            <a:pPr marL="342900" lvl="0" indent="-342900" algn="ctr"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location2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1" grpId="0" bldLvl="0" animBg="1"/>
      <p:bldP spid="23450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618808"/>
            <a:ext cx="7308850" cy="61801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339" name="Text Box 3"/>
          <p:cNvSpPr txBox="1"/>
          <p:nvPr/>
        </p:nvSpPr>
        <p:spPr>
          <a:xfrm>
            <a:off x="5257800" y="476250"/>
            <a:ext cx="5410200" cy="579120"/>
          </a:xfrm>
          <a:prstGeom prst="rect">
            <a:avLst/>
          </a:prstGeom>
          <a:solidFill>
            <a:srgbClr val="FFFF66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LINGO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模型的构成：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个段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24" name="Text Box 4"/>
          <p:cNvSpPr txBox="1"/>
          <p:nvPr/>
        </p:nvSpPr>
        <p:spPr>
          <a:xfrm>
            <a:off x="4727575" y="1196975"/>
            <a:ext cx="4897438" cy="1005840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集合段（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SETS    ENDSETS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lvl="0" eaLnBrk="1" hangingPunct="1">
              <a:spcBef>
                <a:spcPct val="50000"/>
              </a:spcBef>
              <a:buNone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525" name="Text Box 5"/>
          <p:cNvSpPr txBox="1"/>
          <p:nvPr/>
        </p:nvSpPr>
        <p:spPr>
          <a:xfrm>
            <a:off x="6212205" y="2309495"/>
            <a:ext cx="4464050" cy="1554480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数据段（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DATA   ENDDATA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lvl="0" eaLnBrk="1" hangingPunct="1">
              <a:spcBef>
                <a:spcPct val="50000"/>
              </a:spcBef>
              <a:buNone/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526" name="Text Box 6"/>
          <p:cNvSpPr txBox="1"/>
          <p:nvPr/>
        </p:nvSpPr>
        <p:spPr>
          <a:xfrm>
            <a:off x="6203950" y="4005263"/>
            <a:ext cx="4213225" cy="457200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初始段（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INIT  ENDINIT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） </a:t>
            </a:r>
          </a:p>
        </p:txBody>
      </p:sp>
      <p:sp>
        <p:nvSpPr>
          <p:cNvPr id="235527" name="Text Box 7"/>
          <p:cNvSpPr txBox="1"/>
          <p:nvPr/>
        </p:nvSpPr>
        <p:spPr>
          <a:xfrm>
            <a:off x="8010843" y="4757420"/>
            <a:ext cx="1979612" cy="1554480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目标与</a:t>
            </a:r>
          </a:p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约束段</a:t>
            </a:r>
          </a:p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   </a:t>
            </a:r>
          </a:p>
        </p:txBody>
      </p:sp>
      <p:sp>
        <p:nvSpPr>
          <p:cNvPr id="235528" name="Text Box 8"/>
          <p:cNvSpPr txBox="1"/>
          <p:nvPr/>
        </p:nvSpPr>
        <p:spPr>
          <a:xfrm>
            <a:off x="3432175" y="6338888"/>
            <a:ext cx="4897438" cy="518160"/>
          </a:xfrm>
          <a:prstGeom prst="rect">
            <a:avLst/>
          </a:prstGeom>
          <a:solidFill>
            <a:srgbClr val="00FF00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局部最优：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89.8835(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吨公里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0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4345" name="AutoShape 9"/>
          <p:cNvSpPr/>
          <p:nvPr/>
        </p:nvSpPr>
        <p:spPr>
          <a:xfrm>
            <a:off x="3432175" y="3716338"/>
            <a:ext cx="719138" cy="576262"/>
          </a:xfrm>
          <a:custGeom>
            <a:avLst/>
            <a:gdLst>
              <a:gd name="txL" fmla="*/ 3085 w 21600"/>
              <a:gd name="txT" fmla="*/ 12343 h 21600"/>
              <a:gd name="txR" fmla="*/ 18514 w 21600"/>
              <a:gd name="txB" fmla="*/ 18514 h 21600"/>
            </a:gdLst>
            <a:ahLst/>
            <a:cxnLst>
              <a:cxn ang="17694720">
                <a:pos x="2147483647" y="0"/>
              </a:cxn>
              <a:cxn ang="11796480">
                <a:pos x="2147483647" y="2147483647"/>
              </a:cxn>
              <a:cxn ang="17694720">
                <a:pos x="2147483647" y="2147483647"/>
              </a:cxn>
              <a:cxn ang="11796480">
                <a:pos x="0" y="2147483647"/>
              </a:cxn>
              <a:cxn ang="5898240">
                <a:pos x="2147483647" y="2147483647"/>
              </a:cxn>
              <a:cxn ang="589824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lnTo>
                  <a:pt x="15429" y="0"/>
                </a:ln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AutoShape 10"/>
          <p:cNvSpPr/>
          <p:nvPr/>
        </p:nvSpPr>
        <p:spPr>
          <a:xfrm>
            <a:off x="3287713" y="3716338"/>
            <a:ext cx="1512887" cy="649287"/>
          </a:xfrm>
          <a:prstGeom prst="curvedUpArrow">
            <a:avLst>
              <a:gd name="adj1" fmla="val 46601"/>
              <a:gd name="adj2" fmla="val 93202"/>
              <a:gd name="adj3" fmla="val 33333"/>
            </a:avLst>
          </a:prstGeom>
          <a:noFill/>
          <a:ln w="9525">
            <a:noFill/>
            <a:miter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531" name="Text Box 11"/>
          <p:cNvSpPr txBox="1"/>
          <p:nvPr/>
        </p:nvSpPr>
        <p:spPr>
          <a:xfrm>
            <a:off x="1919288" y="4005263"/>
            <a:ext cx="4032250" cy="457200"/>
          </a:xfrm>
          <a:prstGeom prst="rect">
            <a:avLst/>
          </a:prstGeom>
          <a:solidFill>
            <a:srgbClr val="FFFF00">
              <a:alpha val="52156"/>
            </a:srgbClr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                 LP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：移到数据段</a:t>
            </a:r>
            <a:endParaRPr lang="zh-CN" altLang="en-US" b="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bldLvl="0" animBg="1"/>
      <p:bldP spid="235525" grpId="0" bldLvl="0" animBg="1"/>
      <p:bldP spid="235526" grpId="0" bldLvl="0" animBg="1"/>
      <p:bldP spid="235527" grpId="0" bldLvl="0" animBg="1"/>
      <p:bldP spid="235528" grpId="0" bldLvl="0" animBg="1"/>
      <p:bldP spid="23553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effectLst/>
                <a:latin typeface="粗标宋体" charset="0"/>
                <a:ea typeface="粗标宋体" charset="0"/>
              </a:rPr>
              <a:t>及举例</a:t>
            </a:r>
          </a:p>
        </p:txBody>
      </p:sp>
      <p:sp>
        <p:nvSpPr>
          <p:cNvPr id="7170" name="Text Box 3"/>
          <p:cNvSpPr txBox="1"/>
          <p:nvPr/>
        </p:nvSpPr>
        <p:spPr>
          <a:xfrm>
            <a:off x="1163955" y="991870"/>
            <a:ext cx="8691245" cy="338328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Lingo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在计算上面不如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matlab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方便，但是对于各种各样的数学规划问题，有许多优势，特别是非线性的整数规划问题。因为我们经常遇到整数规范问题，并且还是非线性的，这时使用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Lingo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几乎是唯一选择。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  本课件的主要任务有两个：一个是学会简单规划问题的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Lingo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代码的编写，另一个是进一步展示一些建模的技巧。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85" y="715645"/>
            <a:ext cx="8893175" cy="5976938"/>
          </a:xfrm>
          <a:noFill/>
          <a:ln w="9525">
            <a:miter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/>
          </p:cNvSpPr>
          <p:nvPr>
            <p:ph type="body" sz="half" idx="1"/>
          </p:nvPr>
        </p:nvSpPr>
        <p:spPr>
          <a:xfrm>
            <a:off x="942975" y="845185"/>
            <a:ext cx="9926955" cy="2908300"/>
          </a:xfrm>
          <a:noFill/>
          <a:ln w="9525">
            <a:miter/>
          </a:ln>
        </p:spPr>
        <p:txBody>
          <a:bodyPr>
            <a:normAutofit fontScale="97500" lnSpcReduction="10000"/>
          </a:bodyPr>
          <a:lstStyle/>
          <a:p>
            <a:pPr eaLnBrk="1" hangingPunct="1">
              <a:buNone/>
            </a:pPr>
            <a:r>
              <a:rPr lang="zh-CN" altLang="en-US" sz="2800" b="1" kern="1200" dirty="0"/>
              <a:t>例</a:t>
            </a:r>
            <a:r>
              <a:rPr lang="en-US" altLang="zh-CN" sz="2800" b="1" kern="1200" dirty="0"/>
              <a:t>4</a:t>
            </a:r>
            <a:r>
              <a:rPr lang="zh-CN" altLang="en-US" sz="2800" b="1" kern="1200" dirty="0"/>
              <a:t>：匹配问题</a:t>
            </a:r>
            <a:endParaRPr lang="en-US" altLang="zh-CN" sz="2800" b="1" kern="1200" dirty="0"/>
          </a:p>
          <a:p>
            <a:pPr eaLnBrk="1" hangingPunct="1">
              <a:buNone/>
            </a:pPr>
            <a:r>
              <a:rPr lang="zh-CN" altLang="en-US" sz="2800" kern="1200" dirty="0">
                <a:sym typeface="Wingdings" pitchFamily="2" charset="2"/>
              </a:rPr>
              <a:t>      某班</a:t>
            </a:r>
            <a:r>
              <a:rPr lang="en-US" altLang="zh-CN" sz="2800" kern="1200" dirty="0">
                <a:sym typeface="Wingdings" pitchFamily="2" charset="2"/>
              </a:rPr>
              <a:t>8</a:t>
            </a:r>
            <a:r>
              <a:rPr lang="zh-CN" altLang="en-US" sz="2800" kern="1200" dirty="0">
                <a:sym typeface="Wingdings" pitchFamily="2" charset="2"/>
              </a:rPr>
              <a:t>名同学准备分成</a:t>
            </a:r>
            <a:r>
              <a:rPr lang="en-US" altLang="zh-CN" sz="2800" kern="1200" dirty="0">
                <a:sym typeface="Wingdings" pitchFamily="2" charset="2"/>
              </a:rPr>
              <a:t>4</a:t>
            </a:r>
            <a:r>
              <a:rPr lang="zh-CN" altLang="en-US" sz="2800" kern="1200" dirty="0">
                <a:sym typeface="Wingdings" pitchFamily="2" charset="2"/>
              </a:rPr>
              <a:t>个调查队（每队两人）前往四个地区进行社会调查，假设这</a:t>
            </a:r>
            <a:r>
              <a:rPr lang="en-US" altLang="zh-CN" sz="2800" kern="1200" dirty="0">
                <a:sym typeface="Wingdings" pitchFamily="2" charset="2"/>
              </a:rPr>
              <a:t>8</a:t>
            </a:r>
            <a:r>
              <a:rPr lang="zh-CN" altLang="en-US" sz="2800" kern="1200" dirty="0">
                <a:sym typeface="Wingdings" pitchFamily="2" charset="2"/>
              </a:rPr>
              <a:t>位同学两两之间组队的效率如表所示（由于对称性，只列出严格上三角部分），问如何组队可以使总效率最高？</a:t>
            </a:r>
            <a:endParaRPr lang="zh-CN" altLang="en-US" sz="2800" kern="1200" dirty="0"/>
          </a:p>
        </p:txBody>
      </p:sp>
      <p:graphicFrame>
        <p:nvGraphicFramePr>
          <p:cNvPr id="223471" name="Group 239"/>
          <p:cNvGraphicFramePr>
            <a:graphicFrameLocks noGrp="1"/>
          </p:cNvGraphicFramePr>
          <p:nvPr/>
        </p:nvGraphicFramePr>
        <p:xfrm>
          <a:off x="1993900" y="3242945"/>
          <a:ext cx="7612380" cy="2916555"/>
        </p:xfrm>
        <a:graphic>
          <a:graphicData uri="http://schemas.openxmlformats.org/drawingml/2006/table">
            <a:tbl>
              <a:tblPr/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effectLst/>
                <a:latin typeface="粗标宋体" charset="0"/>
                <a:ea typeface="粗标宋体" charset="0"/>
              </a:rPr>
              <a:t>举例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4" name="Rectangle 3"/>
          <p:cNvSpPr>
            <a:spLocks noGrp="1"/>
          </p:cNvSpPr>
          <p:nvPr>
            <p:ph type="body" sz="half" idx="1"/>
          </p:nvPr>
        </p:nvSpPr>
        <p:spPr>
          <a:xfrm>
            <a:off x="1022350" y="807720"/>
            <a:ext cx="9707880" cy="2549525"/>
          </a:xfrm>
          <a:noFill/>
          <a:ln w="9525">
            <a:miter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kern="1200" dirty="0"/>
              <a:t>     </a:t>
            </a:r>
            <a:r>
              <a:rPr lang="zh-CN" altLang="en-US" sz="2800" kern="1200" dirty="0"/>
              <a:t>将效率矩阵记为</a:t>
            </a:r>
            <a:r>
              <a:rPr lang="en-US" altLang="zh-CN" sz="2800" kern="1200" dirty="0"/>
              <a:t>benefit,</a:t>
            </a:r>
            <a:r>
              <a:rPr lang="zh-CN" altLang="en-US" sz="2800" kern="1200" dirty="0"/>
              <a:t>用</a:t>
            </a:r>
            <a:r>
              <a:rPr lang="en-US" altLang="zh-CN" sz="2800" kern="1200" dirty="0"/>
              <a:t>match(si,sj)=1</a:t>
            </a:r>
            <a:r>
              <a:rPr lang="zh-CN" altLang="en-US" sz="2800" kern="1200" dirty="0"/>
              <a:t>表示同学</a:t>
            </a:r>
            <a:r>
              <a:rPr lang="en-US" altLang="zh-CN" sz="2800" kern="1200" dirty="0"/>
              <a:t>si</a:t>
            </a:r>
            <a:r>
              <a:rPr lang="zh-CN" altLang="en-US" sz="2800" kern="1200" dirty="0"/>
              <a:t>和同学</a:t>
            </a:r>
            <a:r>
              <a:rPr lang="en-US" altLang="zh-CN" sz="2800" kern="1200" dirty="0"/>
              <a:t>sj</a:t>
            </a:r>
            <a:r>
              <a:rPr lang="zh-CN" altLang="en-US" sz="2800" kern="1200" dirty="0"/>
              <a:t>组成一个队，而</a:t>
            </a:r>
            <a:r>
              <a:rPr lang="en-US" altLang="zh-CN" sz="2800" kern="1200" dirty="0"/>
              <a:t>match(si,sj)=0</a:t>
            </a:r>
            <a:r>
              <a:rPr lang="zh-CN" altLang="en-US" sz="2800" kern="1200" dirty="0"/>
              <a:t>表示不组队，由对称性，只考虑</a:t>
            </a:r>
            <a:r>
              <a:rPr lang="en-US" altLang="zh-CN" sz="2800" kern="1200" dirty="0"/>
              <a:t>i&lt;j</a:t>
            </a:r>
            <a:r>
              <a:rPr lang="zh-CN" altLang="en-US" sz="2800" kern="1200" dirty="0"/>
              <a:t>共</a:t>
            </a:r>
            <a:r>
              <a:rPr lang="en-US" altLang="zh-CN" sz="2800" kern="1200" dirty="0"/>
              <a:t>28</a:t>
            </a:r>
            <a:r>
              <a:rPr lang="zh-CN" altLang="en-US" sz="2800" kern="1200" dirty="0"/>
              <a:t>个</a:t>
            </a:r>
            <a:r>
              <a:rPr lang="en-US" altLang="zh-CN" sz="2800" kern="1200" dirty="0"/>
              <a:t>0</a:t>
            </a:r>
            <a:r>
              <a:rPr lang="zh-CN" altLang="en-US" sz="2800" kern="1200" dirty="0"/>
              <a:t>－</a:t>
            </a:r>
            <a:r>
              <a:rPr lang="en-US" altLang="zh-CN" sz="2800" kern="1200" dirty="0"/>
              <a:t>1</a:t>
            </a:r>
            <a:r>
              <a:rPr lang="zh-CN" altLang="en-US" sz="2800" kern="1200" dirty="0"/>
              <a:t>变量。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kern="1200" dirty="0"/>
              <a:t>    目标函数为：</a:t>
            </a:r>
            <a:r>
              <a:rPr lang="en-US" altLang="zh-CN" sz="2800" kern="1200" dirty="0"/>
              <a:t>benefit(si,sj)*match(si,sj)</a:t>
            </a:r>
            <a:r>
              <a:rPr lang="zh-CN" altLang="en-US" sz="2800" kern="1200" dirty="0"/>
              <a:t>对</a:t>
            </a:r>
            <a:r>
              <a:rPr lang="en-US" altLang="zh-CN" sz="2800" kern="1200" dirty="0"/>
              <a:t>i,j</a:t>
            </a:r>
            <a:r>
              <a:rPr lang="zh-CN" altLang="en-US" sz="2800" kern="1200" dirty="0"/>
              <a:t>求和；约束条件为每个同学只能在某一组。得到规划问题：</a:t>
            </a:r>
          </a:p>
        </p:txBody>
      </p:sp>
      <p:graphicFrame>
        <p:nvGraphicFramePr>
          <p:cNvPr id="23555" name="Object 4"/>
          <p:cNvGraphicFramePr>
            <a:graphicFrameLocks noGrp="1" noChangeAspect="1"/>
          </p:cNvGraphicFramePr>
          <p:nvPr/>
        </p:nvGraphicFramePr>
        <p:xfrm>
          <a:off x="2256155" y="2858770"/>
          <a:ext cx="6189980" cy="242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r:id="rId3" imgW="2526030" imgH="989965" progId="Equation.DSMT4">
                  <p:embed/>
                </p:oleObj>
              </mc:Choice>
              <mc:Fallback>
                <p:oleObj r:id="rId3" imgW="2526030" imgH="989965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6155" y="2858770"/>
                        <a:ext cx="6189980" cy="242633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effectLst/>
                <a:latin typeface="粗标宋体" charset="0"/>
                <a:ea typeface="粗标宋体" charset="0"/>
              </a:rPr>
              <a:t>举例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/>
          <p:nvPr/>
        </p:nvSpPr>
        <p:spPr>
          <a:xfrm>
            <a:off x="1905000" y="3530600"/>
            <a:ext cx="41148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问题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1. 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如何下料最节省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? 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title"/>
          </p:nvPr>
        </p:nvSpPr>
        <p:spPr>
          <a:xfrm>
            <a:off x="741680" y="706755"/>
            <a:ext cx="3384550" cy="533400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>
            <a:normAutofit fontScale="90000"/>
          </a:bodyPr>
          <a:lstStyle/>
          <a:p>
            <a:pPr lvl="0" eaLnBrk="1" hangingPunct="1"/>
            <a:r>
              <a:rPr lang="zh-CN" altLang="en-US" sz="3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：钢管下料 </a:t>
            </a:r>
          </a:p>
        </p:txBody>
      </p:sp>
      <p:sp>
        <p:nvSpPr>
          <p:cNvPr id="145412" name="Text Box 4"/>
          <p:cNvSpPr txBox="1"/>
          <p:nvPr/>
        </p:nvSpPr>
        <p:spPr>
          <a:xfrm>
            <a:off x="1905000" y="4368800"/>
            <a:ext cx="41910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问题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2. 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客户增加需求：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438400" y="1244600"/>
            <a:ext cx="7696200" cy="746125"/>
            <a:chOff x="576" y="624"/>
            <a:chExt cx="4848" cy="470"/>
          </a:xfrm>
        </p:grpSpPr>
        <p:sp>
          <p:nvSpPr>
            <p:cNvPr id="28695" name="Text Box 6"/>
            <p:cNvSpPr txBox="1"/>
            <p:nvPr/>
          </p:nvSpPr>
          <p:spPr>
            <a:xfrm>
              <a:off x="3312" y="768"/>
              <a:ext cx="2064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原料钢管</a:t>
              </a:r>
              <a:r>
                <a:rPr lang="en-US" altLang="zh-CN" sz="2800" dirty="0">
                  <a:latin typeface="宋体" pitchFamily="2" charset="-122"/>
                  <a:ea typeface="宋体" pitchFamily="2" charset="-122"/>
                </a:rPr>
                <a:t>:</a:t>
              </a: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每根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19</a:t>
              </a: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米 </a:t>
              </a:r>
            </a:p>
          </p:txBody>
        </p:sp>
        <p:sp>
          <p:nvSpPr>
            <p:cNvPr id="28696" name="AutoShape 7"/>
            <p:cNvSpPr/>
            <p:nvPr/>
          </p:nvSpPr>
          <p:spPr>
            <a:xfrm>
              <a:off x="576" y="624"/>
              <a:ext cx="4848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2438400" y="2463800"/>
            <a:ext cx="1676400" cy="746125"/>
            <a:chOff x="576" y="1456"/>
            <a:chExt cx="1056" cy="470"/>
          </a:xfrm>
        </p:grpSpPr>
        <p:sp>
          <p:nvSpPr>
            <p:cNvPr id="28693" name="AutoShape 9"/>
            <p:cNvSpPr/>
            <p:nvPr/>
          </p:nvSpPr>
          <p:spPr>
            <a:xfrm>
              <a:off x="576" y="1456"/>
              <a:ext cx="1056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94" name="Text Box 10"/>
            <p:cNvSpPr txBox="1"/>
            <p:nvPr/>
          </p:nvSpPr>
          <p:spPr>
            <a:xfrm>
              <a:off x="672" y="1600"/>
              <a:ext cx="912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米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50</a:t>
              </a: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根 </a:t>
              </a: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4440238" y="2492375"/>
            <a:ext cx="2286000" cy="746125"/>
            <a:chOff x="1632" y="1392"/>
            <a:chExt cx="1440" cy="470"/>
          </a:xfrm>
        </p:grpSpPr>
        <p:sp>
          <p:nvSpPr>
            <p:cNvPr id="28691" name="AutoShape 12"/>
            <p:cNvSpPr/>
            <p:nvPr/>
          </p:nvSpPr>
          <p:spPr>
            <a:xfrm>
              <a:off x="1632" y="1392"/>
              <a:ext cx="1440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92" name="Text Box 13"/>
            <p:cNvSpPr txBox="1"/>
            <p:nvPr/>
          </p:nvSpPr>
          <p:spPr>
            <a:xfrm>
              <a:off x="1872" y="1536"/>
              <a:ext cx="912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米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20</a:t>
              </a: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根 </a:t>
              </a: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6934200" y="2463800"/>
            <a:ext cx="3124200" cy="669925"/>
            <a:chOff x="3408" y="1456"/>
            <a:chExt cx="1968" cy="422"/>
          </a:xfrm>
        </p:grpSpPr>
        <p:sp>
          <p:nvSpPr>
            <p:cNvPr id="28689" name="AutoShape 15"/>
            <p:cNvSpPr/>
            <p:nvPr/>
          </p:nvSpPr>
          <p:spPr>
            <a:xfrm>
              <a:off x="3408" y="1456"/>
              <a:ext cx="1968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90" name="Text Box 16"/>
            <p:cNvSpPr txBox="1"/>
            <p:nvPr/>
          </p:nvSpPr>
          <p:spPr>
            <a:xfrm>
              <a:off x="3984" y="1552"/>
              <a:ext cx="960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8</a:t>
              </a: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米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15</a:t>
              </a: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根 </a:t>
              </a:r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2514600" y="1625600"/>
            <a:ext cx="2133600" cy="517525"/>
            <a:chOff x="624" y="864"/>
            <a:chExt cx="1344" cy="326"/>
          </a:xfrm>
        </p:grpSpPr>
        <p:sp>
          <p:nvSpPr>
            <p:cNvPr id="28687" name="AutoShape 18"/>
            <p:cNvSpPr/>
            <p:nvPr/>
          </p:nvSpPr>
          <p:spPr>
            <a:xfrm>
              <a:off x="1680" y="912"/>
              <a:ext cx="288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88" name="Text Box 19"/>
            <p:cNvSpPr txBox="1"/>
            <p:nvPr/>
          </p:nvSpPr>
          <p:spPr>
            <a:xfrm>
              <a:off x="624" y="864"/>
              <a:ext cx="1056" cy="326"/>
            </a:xfrm>
            <a:prstGeom prst="rect">
              <a:avLst/>
            </a:prstGeom>
            <a:solidFill>
              <a:srgbClr val="99FFCC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客户需求</a:t>
              </a:r>
            </a:p>
          </p:txBody>
        </p:sp>
      </p:grpSp>
      <p:sp>
        <p:nvSpPr>
          <p:cNvPr id="145428" name="Text Box 20"/>
          <p:cNvSpPr txBox="1"/>
          <p:nvPr/>
        </p:nvSpPr>
        <p:spPr>
          <a:xfrm>
            <a:off x="6324600" y="3530600"/>
            <a:ext cx="35052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节省的标准是什么？</a:t>
            </a:r>
          </a:p>
        </p:txBody>
      </p:sp>
      <p:sp>
        <p:nvSpPr>
          <p:cNvPr id="145429" name="Text Box 21"/>
          <p:cNvSpPr txBox="1"/>
          <p:nvPr/>
        </p:nvSpPr>
        <p:spPr>
          <a:xfrm>
            <a:off x="1828800" y="5207000"/>
            <a:ext cx="8610600" cy="11150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由于采用不同切割模式太多，会增加生产和管理成本，规定切割模式不能超过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种。如何下料最节省？</a:t>
            </a:r>
          </a:p>
        </p:txBody>
      </p:sp>
      <p:grpSp>
        <p:nvGrpSpPr>
          <p:cNvPr id="7" name="Group 22"/>
          <p:cNvGrpSpPr/>
          <p:nvPr/>
        </p:nvGrpSpPr>
        <p:grpSpPr>
          <a:xfrm>
            <a:off x="6240463" y="4365625"/>
            <a:ext cx="3657600" cy="517525"/>
            <a:chOff x="2304" y="2656"/>
            <a:chExt cx="2304" cy="326"/>
          </a:xfrm>
        </p:grpSpPr>
        <p:sp>
          <p:nvSpPr>
            <p:cNvPr id="28685" name="AutoShape 23"/>
            <p:cNvSpPr/>
            <p:nvPr/>
          </p:nvSpPr>
          <p:spPr>
            <a:xfrm>
              <a:off x="2304" y="2800"/>
              <a:ext cx="1248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86" name="Text Box 24"/>
            <p:cNvSpPr txBox="1"/>
            <p:nvPr/>
          </p:nvSpPr>
          <p:spPr>
            <a:xfrm>
              <a:off x="3696" y="2656"/>
              <a:ext cx="912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5</a:t>
              </a: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米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10</a:t>
              </a: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根 </a:t>
              </a:r>
            </a:p>
          </p:txBody>
        </p:sp>
      </p:grpSp>
      <p:sp>
        <p:nvSpPr>
          <p:cNvPr id="8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effectLst/>
                <a:latin typeface="粗标宋体" charset="0"/>
                <a:ea typeface="粗标宋体" charset="0"/>
              </a:rPr>
              <a:t>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nimBg="1"/>
      <p:bldP spid="145412" grpId="0" animBg="1"/>
      <p:bldP spid="145428" grpId="0" animBg="1"/>
      <p:bldP spid="1454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/>
          <p:nvPr/>
        </p:nvSpPr>
        <p:spPr>
          <a:xfrm>
            <a:off x="1752600" y="1233488"/>
            <a:ext cx="89154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按照客户需要在一根原料钢管上安排切割的一种组合。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46435" name="Rectangle 3"/>
          <p:cNvSpPr>
            <a:spLocks noGrp="1"/>
          </p:cNvSpPr>
          <p:nvPr>
            <p:ph type="title"/>
          </p:nvPr>
        </p:nvSpPr>
        <p:spPr>
          <a:xfrm>
            <a:off x="4776470" y="766128"/>
            <a:ext cx="1676400" cy="533400"/>
          </a:xfrm>
          <a:prstGeom prst="rect">
            <a:avLst/>
          </a:prstGeom>
          <a:solidFill>
            <a:srgbClr val="99FFCC"/>
          </a:solidFill>
          <a:ln w="9525">
            <a:noFill/>
            <a:miter/>
          </a:ln>
        </p:spPr>
        <p:txBody>
          <a:bodyPr/>
          <a:lstStyle/>
          <a:p>
            <a:pPr lvl="0" eaLnBrk="1" hangingPunct="1"/>
            <a:r>
              <a:rPr lang="zh-CN" altLang="en-US" sz="2800" b="1" dirty="0">
                <a:solidFill>
                  <a:schemeClr val="tx1"/>
                </a:solidFill>
              </a:rPr>
              <a:t>切割模式</a:t>
            </a:r>
            <a:endParaRPr lang="zh-CN" altLang="en-US" sz="28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919288" y="1989138"/>
            <a:ext cx="8534400" cy="989013"/>
            <a:chOff x="240" y="1152"/>
            <a:chExt cx="5376" cy="623"/>
          </a:xfrm>
        </p:grpSpPr>
        <p:sp>
          <p:nvSpPr>
            <p:cNvPr id="29719" name="Text Box 5"/>
            <p:cNvSpPr txBox="1"/>
            <p:nvPr/>
          </p:nvSpPr>
          <p:spPr>
            <a:xfrm>
              <a:off x="4704" y="1440"/>
              <a:ext cx="912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余料</a:t>
              </a:r>
              <a:r>
                <a:rPr lang="en-US" altLang="zh-CN" sz="2800" dirty="0">
                  <a:latin typeface="宋体" pitchFamily="2" charset="-122"/>
                  <a:ea typeface="宋体" pitchFamily="2" charset="-122"/>
                </a:rPr>
                <a:t>1</a:t>
              </a: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米 </a:t>
              </a:r>
            </a:p>
          </p:txBody>
        </p:sp>
        <p:sp>
          <p:nvSpPr>
            <p:cNvPr id="29720" name="AutoShape 6"/>
            <p:cNvSpPr/>
            <p:nvPr/>
          </p:nvSpPr>
          <p:spPr>
            <a:xfrm>
              <a:off x="240" y="1296"/>
              <a:ext cx="4848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721" name="Text Box 7"/>
            <p:cNvSpPr txBox="1"/>
            <p:nvPr/>
          </p:nvSpPr>
          <p:spPr>
            <a:xfrm>
              <a:off x="288" y="1440"/>
              <a:ext cx="816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米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根 </a:t>
              </a:r>
            </a:p>
          </p:txBody>
        </p:sp>
        <p:sp>
          <p:nvSpPr>
            <p:cNvPr id="29722" name="Text Box 8"/>
            <p:cNvSpPr txBox="1"/>
            <p:nvPr/>
          </p:nvSpPr>
          <p:spPr>
            <a:xfrm>
              <a:off x="1488" y="1440"/>
              <a:ext cx="864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米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 dirty="0">
                  <a:latin typeface="宋体" pitchFamily="2" charset="-122"/>
                  <a:ea typeface="宋体" pitchFamily="2" charset="-122"/>
                </a:rPr>
                <a:t>根 </a:t>
              </a:r>
            </a:p>
          </p:txBody>
        </p:sp>
        <p:sp>
          <p:nvSpPr>
            <p:cNvPr id="29723" name="Text Box 9"/>
            <p:cNvSpPr txBox="1"/>
            <p:nvPr/>
          </p:nvSpPr>
          <p:spPr>
            <a:xfrm>
              <a:off x="3120" y="1449"/>
              <a:ext cx="864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8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米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根 </a:t>
              </a:r>
            </a:p>
          </p:txBody>
        </p:sp>
        <p:sp>
          <p:nvSpPr>
            <p:cNvPr id="29724" name="Line 10"/>
            <p:cNvSpPr/>
            <p:nvPr/>
          </p:nvSpPr>
          <p:spPr>
            <a:xfrm>
              <a:off x="1200" y="115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Line 11"/>
            <p:cNvSpPr/>
            <p:nvPr/>
          </p:nvSpPr>
          <p:spPr>
            <a:xfrm>
              <a:off x="2688" y="115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Line 12"/>
            <p:cNvSpPr/>
            <p:nvPr/>
          </p:nvSpPr>
          <p:spPr>
            <a:xfrm>
              <a:off x="4752" y="115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905000" y="3138488"/>
            <a:ext cx="8534400" cy="989013"/>
            <a:chOff x="240" y="1872"/>
            <a:chExt cx="5376" cy="623"/>
          </a:xfrm>
        </p:grpSpPr>
        <p:sp>
          <p:nvSpPr>
            <p:cNvPr id="29711" name="Text Box 14"/>
            <p:cNvSpPr txBox="1"/>
            <p:nvPr/>
          </p:nvSpPr>
          <p:spPr>
            <a:xfrm>
              <a:off x="4704" y="2160"/>
              <a:ext cx="912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余料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米 </a:t>
              </a:r>
            </a:p>
          </p:txBody>
        </p:sp>
        <p:sp>
          <p:nvSpPr>
            <p:cNvPr id="29712" name="AutoShape 15"/>
            <p:cNvSpPr/>
            <p:nvPr/>
          </p:nvSpPr>
          <p:spPr>
            <a:xfrm>
              <a:off x="240" y="2016"/>
              <a:ext cx="4848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713" name="Text Box 16"/>
            <p:cNvSpPr txBox="1"/>
            <p:nvPr/>
          </p:nvSpPr>
          <p:spPr>
            <a:xfrm>
              <a:off x="288" y="2160"/>
              <a:ext cx="816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4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米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根 </a:t>
              </a:r>
            </a:p>
          </p:txBody>
        </p:sp>
        <p:sp>
          <p:nvSpPr>
            <p:cNvPr id="29714" name="Text Box 17"/>
            <p:cNvSpPr txBox="1"/>
            <p:nvPr/>
          </p:nvSpPr>
          <p:spPr>
            <a:xfrm>
              <a:off x="1488" y="2160"/>
              <a:ext cx="816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米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根 </a:t>
              </a:r>
            </a:p>
          </p:txBody>
        </p:sp>
        <p:sp>
          <p:nvSpPr>
            <p:cNvPr id="29715" name="Text Box 18"/>
            <p:cNvSpPr txBox="1"/>
            <p:nvPr/>
          </p:nvSpPr>
          <p:spPr>
            <a:xfrm>
              <a:off x="3120" y="2169"/>
              <a:ext cx="816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6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米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根 </a:t>
              </a:r>
            </a:p>
          </p:txBody>
        </p:sp>
        <p:sp>
          <p:nvSpPr>
            <p:cNvPr id="29716" name="Line 19"/>
            <p:cNvSpPr/>
            <p:nvPr/>
          </p:nvSpPr>
          <p:spPr>
            <a:xfrm>
              <a:off x="1200" y="187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20"/>
            <p:cNvSpPr/>
            <p:nvPr/>
          </p:nvSpPr>
          <p:spPr>
            <a:xfrm>
              <a:off x="2688" y="187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21"/>
            <p:cNvSpPr/>
            <p:nvPr/>
          </p:nvSpPr>
          <p:spPr>
            <a:xfrm>
              <a:off x="4224" y="187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454" name="Text Box 22"/>
          <p:cNvSpPr txBox="1"/>
          <p:nvPr/>
        </p:nvSpPr>
        <p:spPr>
          <a:xfrm>
            <a:off x="1828800" y="5729288"/>
            <a:ext cx="84582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合理切割模式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的余料应小于客户需要钢管的最小尺寸</a:t>
            </a: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" name="Group 23"/>
          <p:cNvGrpSpPr/>
          <p:nvPr/>
        </p:nvGrpSpPr>
        <p:grpSpPr>
          <a:xfrm>
            <a:off x="1905000" y="4357688"/>
            <a:ext cx="8534400" cy="974725"/>
            <a:chOff x="240" y="2640"/>
            <a:chExt cx="5376" cy="614"/>
          </a:xfrm>
        </p:grpSpPr>
        <p:sp>
          <p:nvSpPr>
            <p:cNvPr id="29705" name="Text Box 24"/>
            <p:cNvSpPr txBox="1"/>
            <p:nvPr/>
          </p:nvSpPr>
          <p:spPr>
            <a:xfrm>
              <a:off x="4704" y="2928"/>
              <a:ext cx="912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余料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米 </a:t>
              </a:r>
            </a:p>
          </p:txBody>
        </p:sp>
        <p:sp>
          <p:nvSpPr>
            <p:cNvPr id="29706" name="AutoShape 25"/>
            <p:cNvSpPr/>
            <p:nvPr/>
          </p:nvSpPr>
          <p:spPr>
            <a:xfrm>
              <a:off x="240" y="2784"/>
              <a:ext cx="4848" cy="4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707" name="Text Box 26"/>
            <p:cNvSpPr txBox="1"/>
            <p:nvPr/>
          </p:nvSpPr>
          <p:spPr>
            <a:xfrm>
              <a:off x="960" y="2928"/>
              <a:ext cx="816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8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米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根 </a:t>
              </a:r>
            </a:p>
          </p:txBody>
        </p:sp>
        <p:sp>
          <p:nvSpPr>
            <p:cNvPr id="29708" name="Text Box 27"/>
            <p:cNvSpPr txBox="1"/>
            <p:nvPr/>
          </p:nvSpPr>
          <p:spPr>
            <a:xfrm>
              <a:off x="3120" y="2880"/>
              <a:ext cx="816" cy="32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8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米</a:t>
              </a:r>
              <a:r>
                <a:rPr lang="en-US" altLang="zh-CN" sz="2800" dirty="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 dirty="0">
                  <a:latin typeface="Times New Roman" pitchFamily="18" charset="0"/>
                  <a:ea typeface="宋体" pitchFamily="2" charset="-122"/>
                </a:rPr>
                <a:t>根 </a:t>
              </a:r>
            </a:p>
          </p:txBody>
        </p:sp>
        <p:sp>
          <p:nvSpPr>
            <p:cNvPr id="29709" name="Line 28"/>
            <p:cNvSpPr/>
            <p:nvPr/>
          </p:nvSpPr>
          <p:spPr>
            <a:xfrm>
              <a:off x="2160" y="264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Line 29"/>
            <p:cNvSpPr/>
            <p:nvPr/>
          </p:nvSpPr>
          <p:spPr>
            <a:xfrm>
              <a:off x="4224" y="264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effectLst/>
                <a:latin typeface="粗标宋体" charset="0"/>
                <a:ea typeface="粗标宋体" charset="0"/>
              </a:rPr>
              <a:t>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/>
      <p:bldP spid="146435" grpId="0" bldLvl="0" animBg="1"/>
      <p:bldP spid="1464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/>
          <p:nvPr/>
        </p:nvSpPr>
        <p:spPr>
          <a:xfrm>
            <a:off x="2057400" y="4114800"/>
            <a:ext cx="8077200" cy="11150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为满足客户需要，按照哪些种合理模式，每种模式切割多少根原料钢管，最为节省？</a:t>
            </a:r>
          </a:p>
        </p:txBody>
      </p:sp>
      <p:sp>
        <p:nvSpPr>
          <p:cNvPr id="147459" name="Rectangle 3"/>
          <p:cNvSpPr>
            <a:spLocks noGrp="1"/>
          </p:cNvSpPr>
          <p:nvPr>
            <p:ph type="title"/>
          </p:nvPr>
        </p:nvSpPr>
        <p:spPr>
          <a:xfrm>
            <a:off x="4404995" y="586423"/>
            <a:ext cx="2667000" cy="533400"/>
          </a:xfrm>
          <a:prstGeom prst="rect">
            <a:avLst/>
          </a:prstGeom>
          <a:solidFill>
            <a:srgbClr val="99FFCC"/>
          </a:solidFill>
          <a:ln w="9525">
            <a:noFill/>
            <a:miter/>
          </a:ln>
        </p:spPr>
        <p:txBody>
          <a:bodyPr/>
          <a:lstStyle/>
          <a:p>
            <a:pPr lvl="0" eaLnBrk="1" hangingPunct="1"/>
            <a:r>
              <a:rPr lang="zh-CN" altLang="en-US" sz="2800" b="1" dirty="0">
                <a:solidFill>
                  <a:schemeClr val="tx1"/>
                </a:solidFill>
              </a:rPr>
              <a:t>合理切割模式</a:t>
            </a:r>
          </a:p>
        </p:txBody>
      </p:sp>
      <p:sp>
        <p:nvSpPr>
          <p:cNvPr id="147460" name="Text Box 4"/>
          <p:cNvSpPr txBox="1"/>
          <p:nvPr/>
        </p:nvSpPr>
        <p:spPr>
          <a:xfrm>
            <a:off x="3657600" y="5943600"/>
            <a:ext cx="45720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所用原料钢管总根数最少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1330008" y="1162685"/>
            <a:ext cx="8812212" cy="3055938"/>
            <a:chOff x="113" y="572"/>
            <a:chExt cx="5551" cy="1925"/>
          </a:xfrm>
        </p:grpSpPr>
        <p:grpSp>
          <p:nvGrpSpPr>
            <p:cNvPr id="30729" name="Group 6"/>
            <p:cNvGrpSpPr/>
            <p:nvPr/>
          </p:nvGrpSpPr>
          <p:grpSpPr>
            <a:xfrm>
              <a:off x="113" y="572"/>
              <a:ext cx="683" cy="246"/>
              <a:chOff x="0" y="0"/>
              <a:chExt cx="494" cy="384"/>
            </a:xfrm>
          </p:grpSpPr>
          <p:sp>
            <p:nvSpPr>
              <p:cNvPr id="30847" name="Rectangle 7"/>
              <p:cNvSpPr/>
              <p:nvPr/>
            </p:nvSpPr>
            <p:spPr>
              <a:xfrm>
                <a:off x="43" y="0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模式</a:t>
                </a:r>
              </a:p>
            </p:txBody>
          </p:sp>
          <p:sp>
            <p:nvSpPr>
              <p:cNvPr id="30848" name="Rectangle 8"/>
              <p:cNvSpPr/>
              <p:nvPr/>
            </p:nvSpPr>
            <p:spPr>
              <a:xfrm>
                <a:off x="0" y="0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30" name="Group 9"/>
            <p:cNvGrpSpPr/>
            <p:nvPr/>
          </p:nvGrpSpPr>
          <p:grpSpPr>
            <a:xfrm>
              <a:off x="796" y="578"/>
              <a:ext cx="1286" cy="240"/>
              <a:chOff x="494" y="0"/>
              <a:chExt cx="721" cy="384"/>
            </a:xfrm>
          </p:grpSpPr>
          <p:sp>
            <p:nvSpPr>
              <p:cNvPr id="30845" name="Rectangle 10"/>
              <p:cNvSpPr/>
              <p:nvPr/>
            </p:nvSpPr>
            <p:spPr>
              <a:xfrm>
                <a:off x="537" y="0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4</a:t>
                </a: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米钢管根数</a:t>
                </a:r>
              </a:p>
            </p:txBody>
          </p:sp>
          <p:sp>
            <p:nvSpPr>
              <p:cNvPr id="30846" name="Rectangle 11"/>
              <p:cNvSpPr/>
              <p:nvPr/>
            </p:nvSpPr>
            <p:spPr>
              <a:xfrm>
                <a:off x="494" y="0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31" name="Group 12"/>
            <p:cNvGrpSpPr/>
            <p:nvPr/>
          </p:nvGrpSpPr>
          <p:grpSpPr>
            <a:xfrm>
              <a:off x="2082" y="578"/>
              <a:ext cx="1287" cy="240"/>
              <a:chOff x="1215" y="0"/>
              <a:chExt cx="721" cy="384"/>
            </a:xfrm>
          </p:grpSpPr>
          <p:sp>
            <p:nvSpPr>
              <p:cNvPr id="30843" name="Rectangle 13"/>
              <p:cNvSpPr/>
              <p:nvPr/>
            </p:nvSpPr>
            <p:spPr>
              <a:xfrm>
                <a:off x="1258" y="0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6</a:t>
                </a: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米钢管根数</a:t>
                </a:r>
              </a:p>
            </p:txBody>
          </p:sp>
          <p:sp>
            <p:nvSpPr>
              <p:cNvPr id="30844" name="Rectangle 14"/>
              <p:cNvSpPr/>
              <p:nvPr/>
            </p:nvSpPr>
            <p:spPr>
              <a:xfrm>
                <a:off x="1215" y="0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32" name="Group 15"/>
            <p:cNvGrpSpPr/>
            <p:nvPr/>
          </p:nvGrpSpPr>
          <p:grpSpPr>
            <a:xfrm>
              <a:off x="3369" y="578"/>
              <a:ext cx="1287" cy="240"/>
              <a:chOff x="1936" y="0"/>
              <a:chExt cx="721" cy="384"/>
            </a:xfrm>
          </p:grpSpPr>
          <p:sp>
            <p:nvSpPr>
              <p:cNvPr id="30841" name="Rectangle 16"/>
              <p:cNvSpPr/>
              <p:nvPr/>
            </p:nvSpPr>
            <p:spPr>
              <a:xfrm>
                <a:off x="1979" y="0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8</a:t>
                </a: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米钢管根数</a:t>
                </a:r>
              </a:p>
            </p:txBody>
          </p:sp>
          <p:sp>
            <p:nvSpPr>
              <p:cNvPr id="30842" name="Rectangle 17"/>
              <p:cNvSpPr/>
              <p:nvPr/>
            </p:nvSpPr>
            <p:spPr>
              <a:xfrm>
                <a:off x="1936" y="0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33" name="Group 18"/>
            <p:cNvGrpSpPr/>
            <p:nvPr/>
          </p:nvGrpSpPr>
          <p:grpSpPr>
            <a:xfrm>
              <a:off x="4656" y="578"/>
              <a:ext cx="1008" cy="240"/>
              <a:chOff x="2657" y="0"/>
              <a:chExt cx="565" cy="384"/>
            </a:xfrm>
          </p:grpSpPr>
          <p:sp>
            <p:nvSpPr>
              <p:cNvPr id="30839" name="Rectangle 19"/>
              <p:cNvSpPr/>
              <p:nvPr/>
            </p:nvSpPr>
            <p:spPr>
              <a:xfrm>
                <a:off x="2700" y="0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余料</a:t>
                </a: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(</a:t>
                </a: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米</a:t>
                </a: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)</a:t>
                </a:r>
              </a:p>
            </p:txBody>
          </p:sp>
          <p:sp>
            <p:nvSpPr>
              <p:cNvPr id="30840" name="Rectangle 20"/>
              <p:cNvSpPr/>
              <p:nvPr/>
            </p:nvSpPr>
            <p:spPr>
              <a:xfrm>
                <a:off x="2657" y="0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34" name="Group 21"/>
            <p:cNvGrpSpPr/>
            <p:nvPr/>
          </p:nvGrpSpPr>
          <p:grpSpPr>
            <a:xfrm>
              <a:off x="113" y="812"/>
              <a:ext cx="683" cy="246"/>
              <a:chOff x="0" y="384"/>
              <a:chExt cx="494" cy="384"/>
            </a:xfrm>
          </p:grpSpPr>
          <p:sp>
            <p:nvSpPr>
              <p:cNvPr id="30837" name="Rectangle 22"/>
              <p:cNvSpPr/>
              <p:nvPr/>
            </p:nvSpPr>
            <p:spPr>
              <a:xfrm>
                <a:off x="43" y="384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38" name="Rectangle 23"/>
              <p:cNvSpPr/>
              <p:nvPr/>
            </p:nvSpPr>
            <p:spPr>
              <a:xfrm>
                <a:off x="0" y="384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35" name="Group 24"/>
            <p:cNvGrpSpPr/>
            <p:nvPr/>
          </p:nvGrpSpPr>
          <p:grpSpPr>
            <a:xfrm>
              <a:off x="796" y="818"/>
              <a:ext cx="1286" cy="240"/>
              <a:chOff x="494" y="384"/>
              <a:chExt cx="721" cy="384"/>
            </a:xfrm>
          </p:grpSpPr>
          <p:sp>
            <p:nvSpPr>
              <p:cNvPr id="30835" name="Rectangle 25"/>
              <p:cNvSpPr/>
              <p:nvPr/>
            </p:nvSpPr>
            <p:spPr>
              <a:xfrm>
                <a:off x="537" y="384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36" name="Rectangle 26"/>
              <p:cNvSpPr/>
              <p:nvPr/>
            </p:nvSpPr>
            <p:spPr>
              <a:xfrm>
                <a:off x="494" y="384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36" name="Group 27"/>
            <p:cNvGrpSpPr/>
            <p:nvPr/>
          </p:nvGrpSpPr>
          <p:grpSpPr>
            <a:xfrm>
              <a:off x="2082" y="818"/>
              <a:ext cx="1287" cy="240"/>
              <a:chOff x="1215" y="384"/>
              <a:chExt cx="721" cy="384"/>
            </a:xfrm>
          </p:grpSpPr>
          <p:sp>
            <p:nvSpPr>
              <p:cNvPr id="30833" name="Rectangle 28"/>
              <p:cNvSpPr/>
              <p:nvPr/>
            </p:nvSpPr>
            <p:spPr>
              <a:xfrm>
                <a:off x="1258" y="384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34" name="Rectangle 29"/>
              <p:cNvSpPr/>
              <p:nvPr/>
            </p:nvSpPr>
            <p:spPr>
              <a:xfrm>
                <a:off x="1215" y="384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37" name="Group 30"/>
            <p:cNvGrpSpPr/>
            <p:nvPr/>
          </p:nvGrpSpPr>
          <p:grpSpPr>
            <a:xfrm>
              <a:off x="3369" y="818"/>
              <a:ext cx="1287" cy="240"/>
              <a:chOff x="1936" y="384"/>
              <a:chExt cx="721" cy="384"/>
            </a:xfrm>
          </p:grpSpPr>
          <p:sp>
            <p:nvSpPr>
              <p:cNvPr id="30831" name="Rectangle 31"/>
              <p:cNvSpPr/>
              <p:nvPr/>
            </p:nvSpPr>
            <p:spPr>
              <a:xfrm>
                <a:off x="1979" y="384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32" name="Rectangle 32"/>
              <p:cNvSpPr/>
              <p:nvPr/>
            </p:nvSpPr>
            <p:spPr>
              <a:xfrm>
                <a:off x="1936" y="384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38" name="Group 33"/>
            <p:cNvGrpSpPr/>
            <p:nvPr/>
          </p:nvGrpSpPr>
          <p:grpSpPr>
            <a:xfrm>
              <a:off x="4656" y="818"/>
              <a:ext cx="1008" cy="240"/>
              <a:chOff x="2657" y="384"/>
              <a:chExt cx="565" cy="384"/>
            </a:xfrm>
          </p:grpSpPr>
          <p:sp>
            <p:nvSpPr>
              <p:cNvPr id="30829" name="Rectangle 34"/>
              <p:cNvSpPr/>
              <p:nvPr/>
            </p:nvSpPr>
            <p:spPr>
              <a:xfrm>
                <a:off x="2700" y="384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30" name="Rectangle 35"/>
              <p:cNvSpPr/>
              <p:nvPr/>
            </p:nvSpPr>
            <p:spPr>
              <a:xfrm>
                <a:off x="2657" y="384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39" name="Group 36"/>
            <p:cNvGrpSpPr/>
            <p:nvPr/>
          </p:nvGrpSpPr>
          <p:grpSpPr>
            <a:xfrm>
              <a:off x="113" y="1052"/>
              <a:ext cx="683" cy="246"/>
              <a:chOff x="0" y="768"/>
              <a:chExt cx="494" cy="384"/>
            </a:xfrm>
          </p:grpSpPr>
          <p:sp>
            <p:nvSpPr>
              <p:cNvPr id="30827" name="Rectangle 37"/>
              <p:cNvSpPr/>
              <p:nvPr/>
            </p:nvSpPr>
            <p:spPr>
              <a:xfrm>
                <a:off x="43" y="768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28" name="Rectangle 38"/>
              <p:cNvSpPr/>
              <p:nvPr/>
            </p:nvSpPr>
            <p:spPr>
              <a:xfrm>
                <a:off x="0" y="768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40" name="Group 39"/>
            <p:cNvGrpSpPr/>
            <p:nvPr/>
          </p:nvGrpSpPr>
          <p:grpSpPr>
            <a:xfrm>
              <a:off x="796" y="1058"/>
              <a:ext cx="1286" cy="240"/>
              <a:chOff x="494" y="768"/>
              <a:chExt cx="721" cy="384"/>
            </a:xfrm>
          </p:grpSpPr>
          <p:sp>
            <p:nvSpPr>
              <p:cNvPr id="30825" name="Rectangle 40"/>
              <p:cNvSpPr/>
              <p:nvPr/>
            </p:nvSpPr>
            <p:spPr>
              <a:xfrm>
                <a:off x="537" y="768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26" name="Rectangle 41"/>
              <p:cNvSpPr/>
              <p:nvPr/>
            </p:nvSpPr>
            <p:spPr>
              <a:xfrm>
                <a:off x="494" y="768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41" name="Group 42"/>
            <p:cNvGrpSpPr/>
            <p:nvPr/>
          </p:nvGrpSpPr>
          <p:grpSpPr>
            <a:xfrm>
              <a:off x="2082" y="1058"/>
              <a:ext cx="1287" cy="240"/>
              <a:chOff x="1215" y="768"/>
              <a:chExt cx="721" cy="384"/>
            </a:xfrm>
          </p:grpSpPr>
          <p:sp>
            <p:nvSpPr>
              <p:cNvPr id="30823" name="Rectangle 43"/>
              <p:cNvSpPr/>
              <p:nvPr/>
            </p:nvSpPr>
            <p:spPr>
              <a:xfrm>
                <a:off x="1258" y="768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24" name="Rectangle 44"/>
              <p:cNvSpPr/>
              <p:nvPr/>
            </p:nvSpPr>
            <p:spPr>
              <a:xfrm>
                <a:off x="1215" y="768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42" name="Group 45"/>
            <p:cNvGrpSpPr/>
            <p:nvPr/>
          </p:nvGrpSpPr>
          <p:grpSpPr>
            <a:xfrm>
              <a:off x="3369" y="1058"/>
              <a:ext cx="1287" cy="240"/>
              <a:chOff x="1936" y="768"/>
              <a:chExt cx="721" cy="384"/>
            </a:xfrm>
          </p:grpSpPr>
          <p:sp>
            <p:nvSpPr>
              <p:cNvPr id="30821" name="Rectangle 46"/>
              <p:cNvSpPr/>
              <p:nvPr/>
            </p:nvSpPr>
            <p:spPr>
              <a:xfrm>
                <a:off x="1979" y="768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22" name="Rectangle 47"/>
              <p:cNvSpPr/>
              <p:nvPr/>
            </p:nvSpPr>
            <p:spPr>
              <a:xfrm>
                <a:off x="1936" y="768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43" name="Group 48"/>
            <p:cNvGrpSpPr/>
            <p:nvPr/>
          </p:nvGrpSpPr>
          <p:grpSpPr>
            <a:xfrm>
              <a:off x="4656" y="1058"/>
              <a:ext cx="1008" cy="240"/>
              <a:chOff x="2657" y="768"/>
              <a:chExt cx="565" cy="384"/>
            </a:xfrm>
          </p:grpSpPr>
          <p:sp>
            <p:nvSpPr>
              <p:cNvPr id="30819" name="Rectangle 49"/>
              <p:cNvSpPr/>
              <p:nvPr/>
            </p:nvSpPr>
            <p:spPr>
              <a:xfrm>
                <a:off x="2700" y="768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20" name="Rectangle 50"/>
              <p:cNvSpPr/>
              <p:nvPr/>
            </p:nvSpPr>
            <p:spPr>
              <a:xfrm>
                <a:off x="2657" y="768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44" name="Group 51"/>
            <p:cNvGrpSpPr/>
            <p:nvPr/>
          </p:nvGrpSpPr>
          <p:grpSpPr>
            <a:xfrm>
              <a:off x="113" y="1292"/>
              <a:ext cx="683" cy="246"/>
              <a:chOff x="0" y="1152"/>
              <a:chExt cx="494" cy="384"/>
            </a:xfrm>
          </p:grpSpPr>
          <p:sp>
            <p:nvSpPr>
              <p:cNvPr id="30817" name="Rectangle 52"/>
              <p:cNvSpPr/>
              <p:nvPr/>
            </p:nvSpPr>
            <p:spPr>
              <a:xfrm>
                <a:off x="43" y="1152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18" name="Rectangle 53"/>
              <p:cNvSpPr/>
              <p:nvPr/>
            </p:nvSpPr>
            <p:spPr>
              <a:xfrm>
                <a:off x="0" y="1152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45" name="Group 54"/>
            <p:cNvGrpSpPr/>
            <p:nvPr/>
          </p:nvGrpSpPr>
          <p:grpSpPr>
            <a:xfrm>
              <a:off x="796" y="1298"/>
              <a:ext cx="1286" cy="240"/>
              <a:chOff x="494" y="1152"/>
              <a:chExt cx="721" cy="384"/>
            </a:xfrm>
          </p:grpSpPr>
          <p:sp>
            <p:nvSpPr>
              <p:cNvPr id="30815" name="Rectangle 55"/>
              <p:cNvSpPr/>
              <p:nvPr/>
            </p:nvSpPr>
            <p:spPr>
              <a:xfrm>
                <a:off x="537" y="1152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16" name="Rectangle 56"/>
              <p:cNvSpPr/>
              <p:nvPr/>
            </p:nvSpPr>
            <p:spPr>
              <a:xfrm>
                <a:off x="494" y="1152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46" name="Group 57"/>
            <p:cNvGrpSpPr/>
            <p:nvPr/>
          </p:nvGrpSpPr>
          <p:grpSpPr>
            <a:xfrm>
              <a:off x="2082" y="1298"/>
              <a:ext cx="1287" cy="240"/>
              <a:chOff x="1215" y="1152"/>
              <a:chExt cx="721" cy="384"/>
            </a:xfrm>
          </p:grpSpPr>
          <p:sp>
            <p:nvSpPr>
              <p:cNvPr id="30813" name="Rectangle 58"/>
              <p:cNvSpPr/>
              <p:nvPr/>
            </p:nvSpPr>
            <p:spPr>
              <a:xfrm>
                <a:off x="1258" y="1152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14" name="Rectangle 59"/>
              <p:cNvSpPr/>
              <p:nvPr/>
            </p:nvSpPr>
            <p:spPr>
              <a:xfrm>
                <a:off x="1215" y="1152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47" name="Group 60"/>
            <p:cNvGrpSpPr/>
            <p:nvPr/>
          </p:nvGrpSpPr>
          <p:grpSpPr>
            <a:xfrm>
              <a:off x="3369" y="1298"/>
              <a:ext cx="1287" cy="240"/>
              <a:chOff x="1936" y="1152"/>
              <a:chExt cx="721" cy="384"/>
            </a:xfrm>
          </p:grpSpPr>
          <p:sp>
            <p:nvSpPr>
              <p:cNvPr id="30811" name="Rectangle 61"/>
              <p:cNvSpPr/>
              <p:nvPr/>
            </p:nvSpPr>
            <p:spPr>
              <a:xfrm>
                <a:off x="1979" y="1152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12" name="Rectangle 62"/>
              <p:cNvSpPr/>
              <p:nvPr/>
            </p:nvSpPr>
            <p:spPr>
              <a:xfrm>
                <a:off x="1936" y="1152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48" name="Group 63"/>
            <p:cNvGrpSpPr/>
            <p:nvPr/>
          </p:nvGrpSpPr>
          <p:grpSpPr>
            <a:xfrm>
              <a:off x="4656" y="1298"/>
              <a:ext cx="1008" cy="240"/>
              <a:chOff x="2657" y="1152"/>
              <a:chExt cx="565" cy="384"/>
            </a:xfrm>
          </p:grpSpPr>
          <p:sp>
            <p:nvSpPr>
              <p:cNvPr id="30809" name="Rectangle 64"/>
              <p:cNvSpPr/>
              <p:nvPr/>
            </p:nvSpPr>
            <p:spPr>
              <a:xfrm>
                <a:off x="2700" y="1152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10" name="Rectangle 65"/>
              <p:cNvSpPr/>
              <p:nvPr/>
            </p:nvSpPr>
            <p:spPr>
              <a:xfrm>
                <a:off x="2657" y="1152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49" name="Group 66"/>
            <p:cNvGrpSpPr/>
            <p:nvPr/>
          </p:nvGrpSpPr>
          <p:grpSpPr>
            <a:xfrm>
              <a:off x="113" y="1532"/>
              <a:ext cx="683" cy="245"/>
              <a:chOff x="0" y="1536"/>
              <a:chExt cx="494" cy="384"/>
            </a:xfrm>
          </p:grpSpPr>
          <p:sp>
            <p:nvSpPr>
              <p:cNvPr id="30807" name="Rectangle 67"/>
              <p:cNvSpPr/>
              <p:nvPr/>
            </p:nvSpPr>
            <p:spPr>
              <a:xfrm>
                <a:off x="43" y="1536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08" name="Rectangle 68"/>
              <p:cNvSpPr/>
              <p:nvPr/>
            </p:nvSpPr>
            <p:spPr>
              <a:xfrm>
                <a:off x="0" y="1536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50" name="Group 69"/>
            <p:cNvGrpSpPr/>
            <p:nvPr/>
          </p:nvGrpSpPr>
          <p:grpSpPr>
            <a:xfrm>
              <a:off x="796" y="1538"/>
              <a:ext cx="1286" cy="239"/>
              <a:chOff x="494" y="1536"/>
              <a:chExt cx="721" cy="384"/>
            </a:xfrm>
          </p:grpSpPr>
          <p:sp>
            <p:nvSpPr>
              <p:cNvPr id="30805" name="Rectangle 70"/>
              <p:cNvSpPr/>
              <p:nvPr/>
            </p:nvSpPr>
            <p:spPr>
              <a:xfrm>
                <a:off x="537" y="1536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06" name="Rectangle 71"/>
              <p:cNvSpPr/>
              <p:nvPr/>
            </p:nvSpPr>
            <p:spPr>
              <a:xfrm>
                <a:off x="494" y="1536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51" name="Group 72"/>
            <p:cNvGrpSpPr/>
            <p:nvPr/>
          </p:nvGrpSpPr>
          <p:grpSpPr>
            <a:xfrm>
              <a:off x="2082" y="1538"/>
              <a:ext cx="1287" cy="239"/>
              <a:chOff x="1215" y="1536"/>
              <a:chExt cx="721" cy="384"/>
            </a:xfrm>
          </p:grpSpPr>
          <p:sp>
            <p:nvSpPr>
              <p:cNvPr id="30803" name="Rectangle 73"/>
              <p:cNvSpPr/>
              <p:nvPr/>
            </p:nvSpPr>
            <p:spPr>
              <a:xfrm>
                <a:off x="1258" y="1536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04" name="Rectangle 74"/>
              <p:cNvSpPr/>
              <p:nvPr/>
            </p:nvSpPr>
            <p:spPr>
              <a:xfrm>
                <a:off x="1215" y="1536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52" name="Group 75"/>
            <p:cNvGrpSpPr/>
            <p:nvPr/>
          </p:nvGrpSpPr>
          <p:grpSpPr>
            <a:xfrm>
              <a:off x="3369" y="1538"/>
              <a:ext cx="1287" cy="239"/>
              <a:chOff x="1936" y="1536"/>
              <a:chExt cx="721" cy="384"/>
            </a:xfrm>
          </p:grpSpPr>
          <p:sp>
            <p:nvSpPr>
              <p:cNvPr id="30801" name="Rectangle 76"/>
              <p:cNvSpPr/>
              <p:nvPr/>
            </p:nvSpPr>
            <p:spPr>
              <a:xfrm>
                <a:off x="1979" y="1536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02" name="Rectangle 77"/>
              <p:cNvSpPr/>
              <p:nvPr/>
            </p:nvSpPr>
            <p:spPr>
              <a:xfrm>
                <a:off x="1936" y="1536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53" name="Group 78"/>
            <p:cNvGrpSpPr/>
            <p:nvPr/>
          </p:nvGrpSpPr>
          <p:grpSpPr>
            <a:xfrm>
              <a:off x="4656" y="1538"/>
              <a:ext cx="1008" cy="239"/>
              <a:chOff x="2657" y="1536"/>
              <a:chExt cx="565" cy="384"/>
            </a:xfrm>
          </p:grpSpPr>
          <p:sp>
            <p:nvSpPr>
              <p:cNvPr id="30799" name="Rectangle 79"/>
              <p:cNvSpPr/>
              <p:nvPr/>
            </p:nvSpPr>
            <p:spPr>
              <a:xfrm>
                <a:off x="2700" y="1536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800" name="Rectangle 80"/>
              <p:cNvSpPr/>
              <p:nvPr/>
            </p:nvSpPr>
            <p:spPr>
              <a:xfrm>
                <a:off x="2657" y="1536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54" name="Group 81"/>
            <p:cNvGrpSpPr/>
            <p:nvPr/>
          </p:nvGrpSpPr>
          <p:grpSpPr>
            <a:xfrm>
              <a:off x="113" y="1771"/>
              <a:ext cx="683" cy="246"/>
              <a:chOff x="0" y="1920"/>
              <a:chExt cx="494" cy="384"/>
            </a:xfrm>
          </p:grpSpPr>
          <p:sp>
            <p:nvSpPr>
              <p:cNvPr id="30797" name="Rectangle 82"/>
              <p:cNvSpPr/>
              <p:nvPr/>
            </p:nvSpPr>
            <p:spPr>
              <a:xfrm>
                <a:off x="43" y="1920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98" name="Rectangle 83"/>
              <p:cNvSpPr/>
              <p:nvPr/>
            </p:nvSpPr>
            <p:spPr>
              <a:xfrm>
                <a:off x="0" y="1920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55" name="Group 84"/>
            <p:cNvGrpSpPr/>
            <p:nvPr/>
          </p:nvGrpSpPr>
          <p:grpSpPr>
            <a:xfrm>
              <a:off x="796" y="1777"/>
              <a:ext cx="1286" cy="240"/>
              <a:chOff x="494" y="1920"/>
              <a:chExt cx="721" cy="384"/>
            </a:xfrm>
          </p:grpSpPr>
          <p:sp>
            <p:nvSpPr>
              <p:cNvPr id="30795" name="Rectangle 85"/>
              <p:cNvSpPr/>
              <p:nvPr/>
            </p:nvSpPr>
            <p:spPr>
              <a:xfrm>
                <a:off x="537" y="1920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96" name="Rectangle 86"/>
              <p:cNvSpPr/>
              <p:nvPr/>
            </p:nvSpPr>
            <p:spPr>
              <a:xfrm>
                <a:off x="494" y="1920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56" name="Group 87"/>
            <p:cNvGrpSpPr/>
            <p:nvPr/>
          </p:nvGrpSpPr>
          <p:grpSpPr>
            <a:xfrm>
              <a:off x="2082" y="1777"/>
              <a:ext cx="1287" cy="240"/>
              <a:chOff x="1215" y="1920"/>
              <a:chExt cx="721" cy="384"/>
            </a:xfrm>
          </p:grpSpPr>
          <p:sp>
            <p:nvSpPr>
              <p:cNvPr id="30793" name="Rectangle 88"/>
              <p:cNvSpPr/>
              <p:nvPr/>
            </p:nvSpPr>
            <p:spPr>
              <a:xfrm>
                <a:off x="1258" y="1920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94" name="Rectangle 89"/>
              <p:cNvSpPr/>
              <p:nvPr/>
            </p:nvSpPr>
            <p:spPr>
              <a:xfrm>
                <a:off x="1215" y="1920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57" name="Group 90"/>
            <p:cNvGrpSpPr/>
            <p:nvPr/>
          </p:nvGrpSpPr>
          <p:grpSpPr>
            <a:xfrm>
              <a:off x="3369" y="1777"/>
              <a:ext cx="1287" cy="240"/>
              <a:chOff x="1936" y="1920"/>
              <a:chExt cx="721" cy="384"/>
            </a:xfrm>
          </p:grpSpPr>
          <p:sp>
            <p:nvSpPr>
              <p:cNvPr id="30791" name="Rectangle 91"/>
              <p:cNvSpPr/>
              <p:nvPr/>
            </p:nvSpPr>
            <p:spPr>
              <a:xfrm>
                <a:off x="1979" y="1920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92" name="Rectangle 92"/>
              <p:cNvSpPr/>
              <p:nvPr/>
            </p:nvSpPr>
            <p:spPr>
              <a:xfrm>
                <a:off x="1936" y="1920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58" name="Group 93"/>
            <p:cNvGrpSpPr/>
            <p:nvPr/>
          </p:nvGrpSpPr>
          <p:grpSpPr>
            <a:xfrm>
              <a:off x="4656" y="1777"/>
              <a:ext cx="1008" cy="240"/>
              <a:chOff x="2657" y="1920"/>
              <a:chExt cx="565" cy="384"/>
            </a:xfrm>
          </p:grpSpPr>
          <p:sp>
            <p:nvSpPr>
              <p:cNvPr id="30789" name="Rectangle 94"/>
              <p:cNvSpPr/>
              <p:nvPr/>
            </p:nvSpPr>
            <p:spPr>
              <a:xfrm>
                <a:off x="2700" y="1920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90" name="Rectangle 95"/>
              <p:cNvSpPr/>
              <p:nvPr/>
            </p:nvSpPr>
            <p:spPr>
              <a:xfrm>
                <a:off x="2657" y="1920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59" name="Group 96"/>
            <p:cNvGrpSpPr/>
            <p:nvPr/>
          </p:nvGrpSpPr>
          <p:grpSpPr>
            <a:xfrm>
              <a:off x="113" y="2011"/>
              <a:ext cx="683" cy="246"/>
              <a:chOff x="0" y="2304"/>
              <a:chExt cx="494" cy="384"/>
            </a:xfrm>
          </p:grpSpPr>
          <p:sp>
            <p:nvSpPr>
              <p:cNvPr id="30787" name="Rectangle 97"/>
              <p:cNvSpPr/>
              <p:nvPr/>
            </p:nvSpPr>
            <p:spPr>
              <a:xfrm>
                <a:off x="43" y="2304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88" name="Rectangle 98"/>
              <p:cNvSpPr/>
              <p:nvPr/>
            </p:nvSpPr>
            <p:spPr>
              <a:xfrm>
                <a:off x="0" y="2304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60" name="Group 99"/>
            <p:cNvGrpSpPr/>
            <p:nvPr/>
          </p:nvGrpSpPr>
          <p:grpSpPr>
            <a:xfrm>
              <a:off x="796" y="2017"/>
              <a:ext cx="1286" cy="240"/>
              <a:chOff x="494" y="2304"/>
              <a:chExt cx="721" cy="384"/>
            </a:xfrm>
          </p:grpSpPr>
          <p:sp>
            <p:nvSpPr>
              <p:cNvPr id="30785" name="Rectangle 100"/>
              <p:cNvSpPr/>
              <p:nvPr/>
            </p:nvSpPr>
            <p:spPr>
              <a:xfrm>
                <a:off x="537" y="2304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86" name="Rectangle 101"/>
              <p:cNvSpPr/>
              <p:nvPr/>
            </p:nvSpPr>
            <p:spPr>
              <a:xfrm>
                <a:off x="494" y="2304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61" name="Group 102"/>
            <p:cNvGrpSpPr/>
            <p:nvPr/>
          </p:nvGrpSpPr>
          <p:grpSpPr>
            <a:xfrm>
              <a:off x="2082" y="2017"/>
              <a:ext cx="1287" cy="240"/>
              <a:chOff x="1215" y="2304"/>
              <a:chExt cx="721" cy="384"/>
            </a:xfrm>
          </p:grpSpPr>
          <p:sp>
            <p:nvSpPr>
              <p:cNvPr id="30783" name="Rectangle 103"/>
              <p:cNvSpPr/>
              <p:nvPr/>
            </p:nvSpPr>
            <p:spPr>
              <a:xfrm>
                <a:off x="1258" y="2304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84" name="Rectangle 104"/>
              <p:cNvSpPr/>
              <p:nvPr/>
            </p:nvSpPr>
            <p:spPr>
              <a:xfrm>
                <a:off x="1215" y="2304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62" name="Group 105"/>
            <p:cNvGrpSpPr/>
            <p:nvPr/>
          </p:nvGrpSpPr>
          <p:grpSpPr>
            <a:xfrm>
              <a:off x="3369" y="2017"/>
              <a:ext cx="1287" cy="240"/>
              <a:chOff x="1936" y="2304"/>
              <a:chExt cx="721" cy="384"/>
            </a:xfrm>
          </p:grpSpPr>
          <p:sp>
            <p:nvSpPr>
              <p:cNvPr id="30781" name="Rectangle 106"/>
              <p:cNvSpPr/>
              <p:nvPr/>
            </p:nvSpPr>
            <p:spPr>
              <a:xfrm>
                <a:off x="1979" y="2304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82" name="Rectangle 107"/>
              <p:cNvSpPr/>
              <p:nvPr/>
            </p:nvSpPr>
            <p:spPr>
              <a:xfrm>
                <a:off x="1936" y="2304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63" name="Group 108"/>
            <p:cNvGrpSpPr/>
            <p:nvPr/>
          </p:nvGrpSpPr>
          <p:grpSpPr>
            <a:xfrm>
              <a:off x="4656" y="2017"/>
              <a:ext cx="1008" cy="240"/>
              <a:chOff x="2657" y="2304"/>
              <a:chExt cx="565" cy="384"/>
            </a:xfrm>
          </p:grpSpPr>
          <p:sp>
            <p:nvSpPr>
              <p:cNvPr id="30779" name="Rectangle 109"/>
              <p:cNvSpPr/>
              <p:nvPr/>
            </p:nvSpPr>
            <p:spPr>
              <a:xfrm>
                <a:off x="2700" y="2304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80" name="Rectangle 110"/>
              <p:cNvSpPr/>
              <p:nvPr/>
            </p:nvSpPr>
            <p:spPr>
              <a:xfrm>
                <a:off x="2657" y="2304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64" name="Group 111"/>
            <p:cNvGrpSpPr/>
            <p:nvPr/>
          </p:nvGrpSpPr>
          <p:grpSpPr>
            <a:xfrm>
              <a:off x="113" y="2251"/>
              <a:ext cx="683" cy="246"/>
              <a:chOff x="0" y="2688"/>
              <a:chExt cx="494" cy="384"/>
            </a:xfrm>
          </p:grpSpPr>
          <p:sp>
            <p:nvSpPr>
              <p:cNvPr id="30777" name="Rectangle 112"/>
              <p:cNvSpPr/>
              <p:nvPr/>
            </p:nvSpPr>
            <p:spPr>
              <a:xfrm>
                <a:off x="43" y="2688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7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78" name="Rectangle 113"/>
              <p:cNvSpPr/>
              <p:nvPr/>
            </p:nvSpPr>
            <p:spPr>
              <a:xfrm>
                <a:off x="0" y="2688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65" name="Group 114"/>
            <p:cNvGrpSpPr/>
            <p:nvPr/>
          </p:nvGrpSpPr>
          <p:grpSpPr>
            <a:xfrm>
              <a:off x="796" y="2257"/>
              <a:ext cx="1286" cy="240"/>
              <a:chOff x="494" y="2688"/>
              <a:chExt cx="721" cy="384"/>
            </a:xfrm>
          </p:grpSpPr>
          <p:sp>
            <p:nvSpPr>
              <p:cNvPr id="30775" name="Rectangle 115"/>
              <p:cNvSpPr/>
              <p:nvPr/>
            </p:nvSpPr>
            <p:spPr>
              <a:xfrm>
                <a:off x="537" y="2688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76" name="Rectangle 116"/>
              <p:cNvSpPr/>
              <p:nvPr/>
            </p:nvSpPr>
            <p:spPr>
              <a:xfrm>
                <a:off x="494" y="2688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66" name="Group 117"/>
            <p:cNvGrpSpPr/>
            <p:nvPr/>
          </p:nvGrpSpPr>
          <p:grpSpPr>
            <a:xfrm>
              <a:off x="2082" y="2257"/>
              <a:ext cx="1287" cy="240"/>
              <a:chOff x="1215" y="2688"/>
              <a:chExt cx="721" cy="384"/>
            </a:xfrm>
          </p:grpSpPr>
          <p:sp>
            <p:nvSpPr>
              <p:cNvPr id="30773" name="Rectangle 118"/>
              <p:cNvSpPr/>
              <p:nvPr/>
            </p:nvSpPr>
            <p:spPr>
              <a:xfrm>
                <a:off x="1258" y="2688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74" name="Rectangle 119"/>
              <p:cNvSpPr/>
              <p:nvPr/>
            </p:nvSpPr>
            <p:spPr>
              <a:xfrm>
                <a:off x="1215" y="2688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67" name="Group 120"/>
            <p:cNvGrpSpPr/>
            <p:nvPr/>
          </p:nvGrpSpPr>
          <p:grpSpPr>
            <a:xfrm>
              <a:off x="3369" y="2257"/>
              <a:ext cx="1287" cy="240"/>
              <a:chOff x="1936" y="2688"/>
              <a:chExt cx="721" cy="384"/>
            </a:xfrm>
          </p:grpSpPr>
          <p:sp>
            <p:nvSpPr>
              <p:cNvPr id="30771" name="Rectangle 121"/>
              <p:cNvSpPr/>
              <p:nvPr/>
            </p:nvSpPr>
            <p:spPr>
              <a:xfrm>
                <a:off x="1979" y="2688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72" name="Rectangle 122"/>
              <p:cNvSpPr/>
              <p:nvPr/>
            </p:nvSpPr>
            <p:spPr>
              <a:xfrm>
                <a:off x="1936" y="2688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0768" name="Group 123"/>
            <p:cNvGrpSpPr/>
            <p:nvPr/>
          </p:nvGrpSpPr>
          <p:grpSpPr>
            <a:xfrm>
              <a:off x="4656" y="2257"/>
              <a:ext cx="1008" cy="240"/>
              <a:chOff x="2657" y="2688"/>
              <a:chExt cx="565" cy="384"/>
            </a:xfrm>
          </p:grpSpPr>
          <p:sp>
            <p:nvSpPr>
              <p:cNvPr id="30769" name="Rectangle 124"/>
              <p:cNvSpPr/>
              <p:nvPr/>
            </p:nvSpPr>
            <p:spPr>
              <a:xfrm>
                <a:off x="2700" y="2688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70" name="Rectangle 125"/>
              <p:cNvSpPr/>
              <p:nvPr/>
            </p:nvSpPr>
            <p:spPr>
              <a:xfrm>
                <a:off x="2657" y="2688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47583" name="Text Box 127"/>
          <p:cNvSpPr txBox="1"/>
          <p:nvPr/>
        </p:nvSpPr>
        <p:spPr>
          <a:xfrm>
            <a:off x="2209800" y="5257800"/>
            <a:ext cx="990600" cy="1115060"/>
          </a:xfrm>
          <a:prstGeom prst="rect">
            <a:avLst/>
          </a:prstGeom>
          <a:solidFill>
            <a:srgbClr val="99FFCC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两种标准</a:t>
            </a:r>
          </a:p>
        </p:txBody>
      </p:sp>
      <p:sp>
        <p:nvSpPr>
          <p:cNvPr id="147584" name="Text Box 128"/>
          <p:cNvSpPr txBox="1"/>
          <p:nvPr/>
        </p:nvSpPr>
        <p:spPr>
          <a:xfrm>
            <a:off x="3657600" y="5348288"/>
            <a:ext cx="45720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原料钢管剩余总余量最小</a:t>
            </a:r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effectLst/>
                <a:latin typeface="粗标宋体" charset="0"/>
                <a:ea typeface="粗标宋体" charset="0"/>
              </a:rPr>
              <a:t>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nimBg="1"/>
      <p:bldP spid="147459" grpId="0" bldLvl="0" animBg="1"/>
      <p:bldP spid="147460" grpId="0" animBg="1"/>
      <p:bldP spid="147583" grpId="0" bldLvl="0" animBg="1"/>
      <p:bldP spid="1475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/>
          <p:nvPr/>
        </p:nvSpPr>
        <p:spPr>
          <a:xfrm>
            <a:off x="2927350" y="692150"/>
            <a:ext cx="75438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~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按第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i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种模式切割的原料钢管根数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1,2,…7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</a:t>
            </a:r>
          </a:p>
        </p:txBody>
      </p:sp>
      <p:sp>
        <p:nvSpPr>
          <p:cNvPr id="148483" name="Text Box 3"/>
          <p:cNvSpPr txBox="1"/>
          <p:nvPr/>
        </p:nvSpPr>
        <p:spPr>
          <a:xfrm>
            <a:off x="5943600" y="1893888"/>
            <a:ext cx="914400" cy="518160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约束</a:t>
            </a: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8484" name="Text Box 4"/>
          <p:cNvSpPr txBox="1"/>
          <p:nvPr/>
        </p:nvSpPr>
        <p:spPr>
          <a:xfrm>
            <a:off x="7315200" y="1893888"/>
            <a:ext cx="1752600" cy="518160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满足需求 </a:t>
            </a:r>
          </a:p>
        </p:txBody>
      </p:sp>
      <p:sp>
        <p:nvSpPr>
          <p:cNvPr id="31749" name="Text Box 5"/>
          <p:cNvSpPr txBox="1"/>
          <p:nvPr/>
        </p:nvSpPr>
        <p:spPr>
          <a:xfrm>
            <a:off x="1012190" y="755015"/>
            <a:ext cx="1871663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决策变量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48486" name="Text Box 6"/>
          <p:cNvSpPr txBox="1"/>
          <p:nvPr/>
        </p:nvSpPr>
        <p:spPr>
          <a:xfrm>
            <a:off x="1600200" y="1323975"/>
            <a:ext cx="2982913" cy="518160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目标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（总余量）</a:t>
            </a:r>
          </a:p>
        </p:txBody>
      </p:sp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4419600" y="1284288"/>
          <a:ext cx="6172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r:id="rId3" imgW="2832100" imgH="228600" progId="Equation.3">
                  <p:embed/>
                </p:oleObj>
              </mc:Choice>
              <mc:Fallback>
                <p:oleObj r:id="rId3" imgW="2832100" imgH="22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1284288"/>
                        <a:ext cx="61722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8" name="Object 8"/>
          <p:cNvGraphicFramePr>
            <a:graphicFrameLocks noChangeAspect="1"/>
          </p:cNvGraphicFramePr>
          <p:nvPr/>
        </p:nvGraphicFramePr>
        <p:xfrm>
          <a:off x="5943600" y="2460625"/>
          <a:ext cx="3886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r:id="rId5" imgW="1879600" imgH="228600" progId="Equation.3">
                  <p:embed/>
                </p:oleObj>
              </mc:Choice>
              <mc:Fallback>
                <p:oleObj r:id="rId5" imgW="18796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3600" y="2460625"/>
                        <a:ext cx="38862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9" name="Object 9"/>
          <p:cNvGraphicFramePr>
            <a:graphicFrameLocks noChangeAspect="1"/>
          </p:cNvGraphicFramePr>
          <p:nvPr/>
        </p:nvGraphicFramePr>
        <p:xfrm>
          <a:off x="5951538" y="2924175"/>
          <a:ext cx="32575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r:id="rId7" imgW="1447800" imgH="228600" progId="Equation.3">
                  <p:embed/>
                </p:oleObj>
              </mc:Choice>
              <mc:Fallback>
                <p:oleObj r:id="rId7" imgW="1447800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51538" y="2924175"/>
                        <a:ext cx="32575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0" name="Object 10"/>
          <p:cNvGraphicFramePr>
            <a:graphicFrameLocks noChangeAspect="1"/>
          </p:cNvGraphicFramePr>
          <p:nvPr/>
        </p:nvGraphicFramePr>
        <p:xfrm>
          <a:off x="5943600" y="32766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r:id="rId9" imgW="1143000" imgH="228600" progId="Equation.3">
                  <p:embed/>
                </p:oleObj>
              </mc:Choice>
              <mc:Fallback>
                <p:oleObj r:id="rId9" imgW="11430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43600" y="3276600"/>
                        <a:ext cx="2667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1" name="Text Box 11"/>
          <p:cNvSpPr txBox="1"/>
          <p:nvPr/>
        </p:nvSpPr>
        <p:spPr>
          <a:xfrm>
            <a:off x="1774825" y="6021388"/>
            <a:ext cx="7777163" cy="518160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按模式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切割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12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根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按模式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切割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15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根，余料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27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米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1752600" y="1893888"/>
            <a:ext cx="3962400" cy="4038600"/>
            <a:chOff x="288" y="672"/>
            <a:chExt cx="2496" cy="2544"/>
          </a:xfrm>
        </p:grpSpPr>
        <p:grpSp>
          <p:nvGrpSpPr>
            <p:cNvPr id="31760" name="Group 13"/>
            <p:cNvGrpSpPr/>
            <p:nvPr/>
          </p:nvGrpSpPr>
          <p:grpSpPr>
            <a:xfrm>
              <a:off x="288" y="672"/>
              <a:ext cx="418" cy="433"/>
              <a:chOff x="0" y="0"/>
              <a:chExt cx="494" cy="384"/>
            </a:xfrm>
          </p:grpSpPr>
          <p:sp>
            <p:nvSpPr>
              <p:cNvPr id="31893" name="Rectangle 14"/>
              <p:cNvSpPr/>
              <p:nvPr/>
            </p:nvSpPr>
            <p:spPr>
              <a:xfrm>
                <a:off x="43" y="0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模</a:t>
                </a:r>
              </a:p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式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94" name="Rectangle 15"/>
              <p:cNvSpPr/>
              <p:nvPr/>
            </p:nvSpPr>
            <p:spPr>
              <a:xfrm>
                <a:off x="0" y="0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61" name="Group 16"/>
            <p:cNvGrpSpPr/>
            <p:nvPr/>
          </p:nvGrpSpPr>
          <p:grpSpPr>
            <a:xfrm>
              <a:off x="706" y="672"/>
              <a:ext cx="542" cy="433"/>
              <a:chOff x="494" y="0"/>
              <a:chExt cx="721" cy="384"/>
            </a:xfrm>
          </p:grpSpPr>
          <p:sp>
            <p:nvSpPr>
              <p:cNvPr id="31891" name="Rectangle 17"/>
              <p:cNvSpPr/>
              <p:nvPr/>
            </p:nvSpPr>
            <p:spPr>
              <a:xfrm>
                <a:off x="537" y="0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4</a:t>
                </a: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米</a:t>
                </a:r>
              </a:p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根数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92" name="Rectangle 18"/>
              <p:cNvSpPr/>
              <p:nvPr/>
            </p:nvSpPr>
            <p:spPr>
              <a:xfrm>
                <a:off x="494" y="0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62" name="Group 19"/>
            <p:cNvGrpSpPr/>
            <p:nvPr/>
          </p:nvGrpSpPr>
          <p:grpSpPr>
            <a:xfrm>
              <a:off x="1248" y="672"/>
              <a:ext cx="576" cy="433"/>
              <a:chOff x="1215" y="0"/>
              <a:chExt cx="721" cy="384"/>
            </a:xfrm>
          </p:grpSpPr>
          <p:sp>
            <p:nvSpPr>
              <p:cNvPr id="31889" name="Rectangle 20"/>
              <p:cNvSpPr/>
              <p:nvPr/>
            </p:nvSpPr>
            <p:spPr>
              <a:xfrm>
                <a:off x="1258" y="0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6</a:t>
                </a: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米</a:t>
                </a:r>
              </a:p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根数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90" name="Rectangle 21"/>
              <p:cNvSpPr/>
              <p:nvPr/>
            </p:nvSpPr>
            <p:spPr>
              <a:xfrm>
                <a:off x="1215" y="0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63" name="Group 22"/>
            <p:cNvGrpSpPr/>
            <p:nvPr/>
          </p:nvGrpSpPr>
          <p:grpSpPr>
            <a:xfrm>
              <a:off x="1824" y="672"/>
              <a:ext cx="528" cy="433"/>
              <a:chOff x="1936" y="0"/>
              <a:chExt cx="721" cy="384"/>
            </a:xfrm>
          </p:grpSpPr>
          <p:sp>
            <p:nvSpPr>
              <p:cNvPr id="31887" name="Rectangle 23"/>
              <p:cNvSpPr/>
              <p:nvPr/>
            </p:nvSpPr>
            <p:spPr>
              <a:xfrm>
                <a:off x="1979" y="0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8</a:t>
                </a: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米</a:t>
                </a:r>
              </a:p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根数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88" name="Rectangle 24"/>
              <p:cNvSpPr/>
              <p:nvPr/>
            </p:nvSpPr>
            <p:spPr>
              <a:xfrm>
                <a:off x="1936" y="0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64" name="Group 25"/>
            <p:cNvGrpSpPr/>
            <p:nvPr/>
          </p:nvGrpSpPr>
          <p:grpSpPr>
            <a:xfrm>
              <a:off x="2352" y="672"/>
              <a:ext cx="432" cy="433"/>
              <a:chOff x="2657" y="0"/>
              <a:chExt cx="565" cy="384"/>
            </a:xfrm>
          </p:grpSpPr>
          <p:sp>
            <p:nvSpPr>
              <p:cNvPr id="31885" name="Rectangle 26"/>
              <p:cNvSpPr/>
              <p:nvPr/>
            </p:nvSpPr>
            <p:spPr>
              <a:xfrm>
                <a:off x="2700" y="0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余</a:t>
                </a:r>
              </a:p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料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86" name="Rectangle 27"/>
              <p:cNvSpPr/>
              <p:nvPr/>
            </p:nvSpPr>
            <p:spPr>
              <a:xfrm>
                <a:off x="2657" y="0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65" name="Group 28"/>
            <p:cNvGrpSpPr/>
            <p:nvPr/>
          </p:nvGrpSpPr>
          <p:grpSpPr>
            <a:xfrm>
              <a:off x="288" y="1103"/>
              <a:ext cx="418" cy="242"/>
              <a:chOff x="0" y="384"/>
              <a:chExt cx="494" cy="384"/>
            </a:xfrm>
          </p:grpSpPr>
          <p:sp>
            <p:nvSpPr>
              <p:cNvPr id="31883" name="Rectangle 29"/>
              <p:cNvSpPr/>
              <p:nvPr/>
            </p:nvSpPr>
            <p:spPr>
              <a:xfrm>
                <a:off x="43" y="384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84" name="Rectangle 30"/>
              <p:cNvSpPr/>
              <p:nvPr/>
            </p:nvSpPr>
            <p:spPr>
              <a:xfrm>
                <a:off x="0" y="384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66" name="Group 31"/>
            <p:cNvGrpSpPr/>
            <p:nvPr/>
          </p:nvGrpSpPr>
          <p:grpSpPr>
            <a:xfrm>
              <a:off x="706" y="1103"/>
              <a:ext cx="542" cy="242"/>
              <a:chOff x="494" y="384"/>
              <a:chExt cx="721" cy="384"/>
            </a:xfrm>
          </p:grpSpPr>
          <p:sp>
            <p:nvSpPr>
              <p:cNvPr id="31881" name="Rectangle 32"/>
              <p:cNvSpPr/>
              <p:nvPr/>
            </p:nvSpPr>
            <p:spPr>
              <a:xfrm>
                <a:off x="537" y="384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82" name="Rectangle 33"/>
              <p:cNvSpPr/>
              <p:nvPr/>
            </p:nvSpPr>
            <p:spPr>
              <a:xfrm>
                <a:off x="494" y="384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67" name="Group 34"/>
            <p:cNvGrpSpPr/>
            <p:nvPr/>
          </p:nvGrpSpPr>
          <p:grpSpPr>
            <a:xfrm>
              <a:off x="1248" y="1103"/>
              <a:ext cx="576" cy="242"/>
              <a:chOff x="1215" y="384"/>
              <a:chExt cx="721" cy="384"/>
            </a:xfrm>
          </p:grpSpPr>
          <p:sp>
            <p:nvSpPr>
              <p:cNvPr id="31879" name="Rectangle 35"/>
              <p:cNvSpPr/>
              <p:nvPr/>
            </p:nvSpPr>
            <p:spPr>
              <a:xfrm>
                <a:off x="1258" y="384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80" name="Rectangle 36"/>
              <p:cNvSpPr/>
              <p:nvPr/>
            </p:nvSpPr>
            <p:spPr>
              <a:xfrm>
                <a:off x="1215" y="384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68" name="Group 37"/>
            <p:cNvGrpSpPr/>
            <p:nvPr/>
          </p:nvGrpSpPr>
          <p:grpSpPr>
            <a:xfrm>
              <a:off x="1824" y="1103"/>
              <a:ext cx="528" cy="242"/>
              <a:chOff x="1936" y="384"/>
              <a:chExt cx="721" cy="384"/>
            </a:xfrm>
          </p:grpSpPr>
          <p:sp>
            <p:nvSpPr>
              <p:cNvPr id="31877" name="Rectangle 38"/>
              <p:cNvSpPr/>
              <p:nvPr/>
            </p:nvSpPr>
            <p:spPr>
              <a:xfrm>
                <a:off x="1979" y="384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78" name="Rectangle 39"/>
              <p:cNvSpPr/>
              <p:nvPr/>
            </p:nvSpPr>
            <p:spPr>
              <a:xfrm>
                <a:off x="1936" y="384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69" name="Group 40"/>
            <p:cNvGrpSpPr/>
            <p:nvPr/>
          </p:nvGrpSpPr>
          <p:grpSpPr>
            <a:xfrm>
              <a:off x="2352" y="1103"/>
              <a:ext cx="432" cy="242"/>
              <a:chOff x="2657" y="384"/>
              <a:chExt cx="565" cy="384"/>
            </a:xfrm>
          </p:grpSpPr>
          <p:sp>
            <p:nvSpPr>
              <p:cNvPr id="31875" name="Rectangle 41"/>
              <p:cNvSpPr/>
              <p:nvPr/>
            </p:nvSpPr>
            <p:spPr>
              <a:xfrm>
                <a:off x="2700" y="384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76" name="Rectangle 42"/>
              <p:cNvSpPr/>
              <p:nvPr/>
            </p:nvSpPr>
            <p:spPr>
              <a:xfrm>
                <a:off x="2657" y="384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70" name="Group 43"/>
            <p:cNvGrpSpPr/>
            <p:nvPr/>
          </p:nvGrpSpPr>
          <p:grpSpPr>
            <a:xfrm>
              <a:off x="288" y="1343"/>
              <a:ext cx="418" cy="242"/>
              <a:chOff x="0" y="768"/>
              <a:chExt cx="494" cy="384"/>
            </a:xfrm>
          </p:grpSpPr>
          <p:sp>
            <p:nvSpPr>
              <p:cNvPr id="31873" name="Rectangle 44"/>
              <p:cNvSpPr/>
              <p:nvPr/>
            </p:nvSpPr>
            <p:spPr>
              <a:xfrm>
                <a:off x="43" y="768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74" name="Rectangle 45"/>
              <p:cNvSpPr/>
              <p:nvPr/>
            </p:nvSpPr>
            <p:spPr>
              <a:xfrm>
                <a:off x="0" y="768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71" name="Group 46"/>
            <p:cNvGrpSpPr/>
            <p:nvPr/>
          </p:nvGrpSpPr>
          <p:grpSpPr>
            <a:xfrm>
              <a:off x="706" y="1343"/>
              <a:ext cx="542" cy="242"/>
              <a:chOff x="494" y="768"/>
              <a:chExt cx="721" cy="384"/>
            </a:xfrm>
          </p:grpSpPr>
          <p:sp>
            <p:nvSpPr>
              <p:cNvPr id="31871" name="Rectangle 47"/>
              <p:cNvSpPr/>
              <p:nvPr/>
            </p:nvSpPr>
            <p:spPr>
              <a:xfrm>
                <a:off x="537" y="768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72" name="Rectangle 48"/>
              <p:cNvSpPr/>
              <p:nvPr/>
            </p:nvSpPr>
            <p:spPr>
              <a:xfrm>
                <a:off x="494" y="768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72" name="Group 49"/>
            <p:cNvGrpSpPr/>
            <p:nvPr/>
          </p:nvGrpSpPr>
          <p:grpSpPr>
            <a:xfrm>
              <a:off x="1248" y="1343"/>
              <a:ext cx="576" cy="242"/>
              <a:chOff x="1215" y="768"/>
              <a:chExt cx="721" cy="384"/>
            </a:xfrm>
          </p:grpSpPr>
          <p:sp>
            <p:nvSpPr>
              <p:cNvPr id="31869" name="Rectangle 50"/>
              <p:cNvSpPr/>
              <p:nvPr/>
            </p:nvSpPr>
            <p:spPr>
              <a:xfrm>
                <a:off x="1258" y="768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70" name="Rectangle 51"/>
              <p:cNvSpPr/>
              <p:nvPr/>
            </p:nvSpPr>
            <p:spPr>
              <a:xfrm>
                <a:off x="1215" y="768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73" name="Group 52"/>
            <p:cNvGrpSpPr/>
            <p:nvPr/>
          </p:nvGrpSpPr>
          <p:grpSpPr>
            <a:xfrm>
              <a:off x="1824" y="1343"/>
              <a:ext cx="528" cy="242"/>
              <a:chOff x="1936" y="768"/>
              <a:chExt cx="721" cy="384"/>
            </a:xfrm>
          </p:grpSpPr>
          <p:sp>
            <p:nvSpPr>
              <p:cNvPr id="31867" name="Rectangle 53"/>
              <p:cNvSpPr/>
              <p:nvPr/>
            </p:nvSpPr>
            <p:spPr>
              <a:xfrm>
                <a:off x="1979" y="768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68" name="Rectangle 54"/>
              <p:cNvSpPr/>
              <p:nvPr/>
            </p:nvSpPr>
            <p:spPr>
              <a:xfrm>
                <a:off x="1936" y="768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74" name="Group 55"/>
            <p:cNvGrpSpPr/>
            <p:nvPr/>
          </p:nvGrpSpPr>
          <p:grpSpPr>
            <a:xfrm>
              <a:off x="2352" y="1343"/>
              <a:ext cx="432" cy="242"/>
              <a:chOff x="2657" y="768"/>
              <a:chExt cx="565" cy="384"/>
            </a:xfrm>
          </p:grpSpPr>
          <p:sp>
            <p:nvSpPr>
              <p:cNvPr id="31865" name="Rectangle 56"/>
              <p:cNvSpPr/>
              <p:nvPr/>
            </p:nvSpPr>
            <p:spPr>
              <a:xfrm>
                <a:off x="2700" y="768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66" name="Rectangle 57"/>
              <p:cNvSpPr/>
              <p:nvPr/>
            </p:nvSpPr>
            <p:spPr>
              <a:xfrm>
                <a:off x="2657" y="768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75" name="Group 58"/>
            <p:cNvGrpSpPr/>
            <p:nvPr/>
          </p:nvGrpSpPr>
          <p:grpSpPr>
            <a:xfrm>
              <a:off x="288" y="1583"/>
              <a:ext cx="418" cy="242"/>
              <a:chOff x="0" y="1152"/>
              <a:chExt cx="494" cy="384"/>
            </a:xfrm>
          </p:grpSpPr>
          <p:sp>
            <p:nvSpPr>
              <p:cNvPr id="31863" name="Rectangle 59"/>
              <p:cNvSpPr/>
              <p:nvPr/>
            </p:nvSpPr>
            <p:spPr>
              <a:xfrm>
                <a:off x="43" y="1152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64" name="Rectangle 60"/>
              <p:cNvSpPr/>
              <p:nvPr/>
            </p:nvSpPr>
            <p:spPr>
              <a:xfrm>
                <a:off x="0" y="1152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76" name="Group 61"/>
            <p:cNvGrpSpPr/>
            <p:nvPr/>
          </p:nvGrpSpPr>
          <p:grpSpPr>
            <a:xfrm>
              <a:off x="706" y="1583"/>
              <a:ext cx="542" cy="242"/>
              <a:chOff x="494" y="1152"/>
              <a:chExt cx="721" cy="384"/>
            </a:xfrm>
          </p:grpSpPr>
          <p:sp>
            <p:nvSpPr>
              <p:cNvPr id="31861" name="Rectangle 62"/>
              <p:cNvSpPr/>
              <p:nvPr/>
            </p:nvSpPr>
            <p:spPr>
              <a:xfrm>
                <a:off x="537" y="1152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62" name="Rectangle 63"/>
              <p:cNvSpPr/>
              <p:nvPr/>
            </p:nvSpPr>
            <p:spPr>
              <a:xfrm>
                <a:off x="494" y="1152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77" name="Group 64"/>
            <p:cNvGrpSpPr/>
            <p:nvPr/>
          </p:nvGrpSpPr>
          <p:grpSpPr>
            <a:xfrm>
              <a:off x="1248" y="1583"/>
              <a:ext cx="576" cy="242"/>
              <a:chOff x="1215" y="1152"/>
              <a:chExt cx="721" cy="384"/>
            </a:xfrm>
          </p:grpSpPr>
          <p:sp>
            <p:nvSpPr>
              <p:cNvPr id="31859" name="Rectangle 65"/>
              <p:cNvSpPr/>
              <p:nvPr/>
            </p:nvSpPr>
            <p:spPr>
              <a:xfrm>
                <a:off x="1258" y="1152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60" name="Rectangle 66"/>
              <p:cNvSpPr/>
              <p:nvPr/>
            </p:nvSpPr>
            <p:spPr>
              <a:xfrm>
                <a:off x="1215" y="1152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78" name="Group 67"/>
            <p:cNvGrpSpPr/>
            <p:nvPr/>
          </p:nvGrpSpPr>
          <p:grpSpPr>
            <a:xfrm>
              <a:off x="1824" y="1583"/>
              <a:ext cx="528" cy="242"/>
              <a:chOff x="1936" y="1152"/>
              <a:chExt cx="721" cy="384"/>
            </a:xfrm>
          </p:grpSpPr>
          <p:sp>
            <p:nvSpPr>
              <p:cNvPr id="31857" name="Rectangle 68"/>
              <p:cNvSpPr/>
              <p:nvPr/>
            </p:nvSpPr>
            <p:spPr>
              <a:xfrm>
                <a:off x="1979" y="1152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58" name="Rectangle 69"/>
              <p:cNvSpPr/>
              <p:nvPr/>
            </p:nvSpPr>
            <p:spPr>
              <a:xfrm>
                <a:off x="1936" y="1152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79" name="Group 70"/>
            <p:cNvGrpSpPr/>
            <p:nvPr/>
          </p:nvGrpSpPr>
          <p:grpSpPr>
            <a:xfrm>
              <a:off x="2352" y="1583"/>
              <a:ext cx="432" cy="242"/>
              <a:chOff x="2657" y="1152"/>
              <a:chExt cx="565" cy="384"/>
            </a:xfrm>
          </p:grpSpPr>
          <p:sp>
            <p:nvSpPr>
              <p:cNvPr id="31855" name="Rectangle 71"/>
              <p:cNvSpPr/>
              <p:nvPr/>
            </p:nvSpPr>
            <p:spPr>
              <a:xfrm>
                <a:off x="2700" y="1152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56" name="Rectangle 72"/>
              <p:cNvSpPr/>
              <p:nvPr/>
            </p:nvSpPr>
            <p:spPr>
              <a:xfrm>
                <a:off x="2657" y="1152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80" name="Group 73"/>
            <p:cNvGrpSpPr/>
            <p:nvPr/>
          </p:nvGrpSpPr>
          <p:grpSpPr>
            <a:xfrm>
              <a:off x="288" y="1823"/>
              <a:ext cx="418" cy="241"/>
              <a:chOff x="0" y="1536"/>
              <a:chExt cx="494" cy="384"/>
            </a:xfrm>
          </p:grpSpPr>
          <p:sp>
            <p:nvSpPr>
              <p:cNvPr id="31853" name="Rectangle 74"/>
              <p:cNvSpPr/>
              <p:nvPr/>
            </p:nvSpPr>
            <p:spPr>
              <a:xfrm>
                <a:off x="43" y="1536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54" name="Rectangle 75"/>
              <p:cNvSpPr/>
              <p:nvPr/>
            </p:nvSpPr>
            <p:spPr>
              <a:xfrm>
                <a:off x="0" y="1536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81" name="Group 76"/>
            <p:cNvGrpSpPr/>
            <p:nvPr/>
          </p:nvGrpSpPr>
          <p:grpSpPr>
            <a:xfrm>
              <a:off x="706" y="1823"/>
              <a:ext cx="542" cy="241"/>
              <a:chOff x="494" y="1536"/>
              <a:chExt cx="721" cy="384"/>
            </a:xfrm>
          </p:grpSpPr>
          <p:sp>
            <p:nvSpPr>
              <p:cNvPr id="31851" name="Rectangle 77"/>
              <p:cNvSpPr/>
              <p:nvPr/>
            </p:nvSpPr>
            <p:spPr>
              <a:xfrm>
                <a:off x="537" y="1536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52" name="Rectangle 78"/>
              <p:cNvSpPr/>
              <p:nvPr/>
            </p:nvSpPr>
            <p:spPr>
              <a:xfrm>
                <a:off x="494" y="1536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82" name="Group 79"/>
            <p:cNvGrpSpPr/>
            <p:nvPr/>
          </p:nvGrpSpPr>
          <p:grpSpPr>
            <a:xfrm>
              <a:off x="1248" y="1823"/>
              <a:ext cx="576" cy="241"/>
              <a:chOff x="1215" y="1536"/>
              <a:chExt cx="721" cy="384"/>
            </a:xfrm>
          </p:grpSpPr>
          <p:sp>
            <p:nvSpPr>
              <p:cNvPr id="31849" name="Rectangle 80"/>
              <p:cNvSpPr/>
              <p:nvPr/>
            </p:nvSpPr>
            <p:spPr>
              <a:xfrm>
                <a:off x="1258" y="1536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50" name="Rectangle 81"/>
              <p:cNvSpPr/>
              <p:nvPr/>
            </p:nvSpPr>
            <p:spPr>
              <a:xfrm>
                <a:off x="1215" y="1536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83" name="Group 82"/>
            <p:cNvGrpSpPr/>
            <p:nvPr/>
          </p:nvGrpSpPr>
          <p:grpSpPr>
            <a:xfrm>
              <a:off x="1824" y="1823"/>
              <a:ext cx="528" cy="241"/>
              <a:chOff x="1936" y="1536"/>
              <a:chExt cx="721" cy="384"/>
            </a:xfrm>
          </p:grpSpPr>
          <p:sp>
            <p:nvSpPr>
              <p:cNvPr id="31847" name="Rectangle 83"/>
              <p:cNvSpPr/>
              <p:nvPr/>
            </p:nvSpPr>
            <p:spPr>
              <a:xfrm>
                <a:off x="1979" y="1536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48" name="Rectangle 84"/>
              <p:cNvSpPr/>
              <p:nvPr/>
            </p:nvSpPr>
            <p:spPr>
              <a:xfrm>
                <a:off x="1936" y="1536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84" name="Group 85"/>
            <p:cNvGrpSpPr/>
            <p:nvPr/>
          </p:nvGrpSpPr>
          <p:grpSpPr>
            <a:xfrm>
              <a:off x="2352" y="1823"/>
              <a:ext cx="432" cy="241"/>
              <a:chOff x="2657" y="1536"/>
              <a:chExt cx="565" cy="384"/>
            </a:xfrm>
          </p:grpSpPr>
          <p:sp>
            <p:nvSpPr>
              <p:cNvPr id="31845" name="Rectangle 86"/>
              <p:cNvSpPr/>
              <p:nvPr/>
            </p:nvSpPr>
            <p:spPr>
              <a:xfrm>
                <a:off x="2700" y="1536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46" name="Rectangle 87"/>
              <p:cNvSpPr/>
              <p:nvPr/>
            </p:nvSpPr>
            <p:spPr>
              <a:xfrm>
                <a:off x="2657" y="1536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85" name="Group 88"/>
            <p:cNvGrpSpPr/>
            <p:nvPr/>
          </p:nvGrpSpPr>
          <p:grpSpPr>
            <a:xfrm>
              <a:off x="288" y="2062"/>
              <a:ext cx="418" cy="242"/>
              <a:chOff x="0" y="1920"/>
              <a:chExt cx="494" cy="384"/>
            </a:xfrm>
          </p:grpSpPr>
          <p:sp>
            <p:nvSpPr>
              <p:cNvPr id="31843" name="Rectangle 89"/>
              <p:cNvSpPr/>
              <p:nvPr/>
            </p:nvSpPr>
            <p:spPr>
              <a:xfrm>
                <a:off x="43" y="1920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44" name="Rectangle 90"/>
              <p:cNvSpPr/>
              <p:nvPr/>
            </p:nvSpPr>
            <p:spPr>
              <a:xfrm>
                <a:off x="0" y="1920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86" name="Group 91"/>
            <p:cNvGrpSpPr/>
            <p:nvPr/>
          </p:nvGrpSpPr>
          <p:grpSpPr>
            <a:xfrm>
              <a:off x="706" y="2062"/>
              <a:ext cx="542" cy="242"/>
              <a:chOff x="494" y="1920"/>
              <a:chExt cx="721" cy="384"/>
            </a:xfrm>
          </p:grpSpPr>
          <p:sp>
            <p:nvSpPr>
              <p:cNvPr id="31841" name="Rectangle 92"/>
              <p:cNvSpPr/>
              <p:nvPr/>
            </p:nvSpPr>
            <p:spPr>
              <a:xfrm>
                <a:off x="537" y="1920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42" name="Rectangle 93"/>
              <p:cNvSpPr/>
              <p:nvPr/>
            </p:nvSpPr>
            <p:spPr>
              <a:xfrm>
                <a:off x="494" y="1920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87" name="Group 94"/>
            <p:cNvGrpSpPr/>
            <p:nvPr/>
          </p:nvGrpSpPr>
          <p:grpSpPr>
            <a:xfrm>
              <a:off x="1248" y="2062"/>
              <a:ext cx="576" cy="242"/>
              <a:chOff x="1215" y="1920"/>
              <a:chExt cx="721" cy="384"/>
            </a:xfrm>
          </p:grpSpPr>
          <p:sp>
            <p:nvSpPr>
              <p:cNvPr id="31839" name="Rectangle 95"/>
              <p:cNvSpPr/>
              <p:nvPr/>
            </p:nvSpPr>
            <p:spPr>
              <a:xfrm>
                <a:off x="1258" y="1920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40" name="Rectangle 96"/>
              <p:cNvSpPr/>
              <p:nvPr/>
            </p:nvSpPr>
            <p:spPr>
              <a:xfrm>
                <a:off x="1215" y="1920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88" name="Group 97"/>
            <p:cNvGrpSpPr/>
            <p:nvPr/>
          </p:nvGrpSpPr>
          <p:grpSpPr>
            <a:xfrm>
              <a:off x="1824" y="2062"/>
              <a:ext cx="528" cy="242"/>
              <a:chOff x="1936" y="1920"/>
              <a:chExt cx="721" cy="384"/>
            </a:xfrm>
          </p:grpSpPr>
          <p:sp>
            <p:nvSpPr>
              <p:cNvPr id="31837" name="Rectangle 98"/>
              <p:cNvSpPr/>
              <p:nvPr/>
            </p:nvSpPr>
            <p:spPr>
              <a:xfrm>
                <a:off x="1979" y="1920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38" name="Rectangle 99"/>
              <p:cNvSpPr/>
              <p:nvPr/>
            </p:nvSpPr>
            <p:spPr>
              <a:xfrm>
                <a:off x="1936" y="1920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89" name="Group 100"/>
            <p:cNvGrpSpPr/>
            <p:nvPr/>
          </p:nvGrpSpPr>
          <p:grpSpPr>
            <a:xfrm>
              <a:off x="2352" y="2062"/>
              <a:ext cx="432" cy="242"/>
              <a:chOff x="2657" y="1920"/>
              <a:chExt cx="565" cy="384"/>
            </a:xfrm>
          </p:grpSpPr>
          <p:sp>
            <p:nvSpPr>
              <p:cNvPr id="31835" name="Rectangle 101"/>
              <p:cNvSpPr/>
              <p:nvPr/>
            </p:nvSpPr>
            <p:spPr>
              <a:xfrm>
                <a:off x="2700" y="1920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36" name="Rectangle 102"/>
              <p:cNvSpPr/>
              <p:nvPr/>
            </p:nvSpPr>
            <p:spPr>
              <a:xfrm>
                <a:off x="2657" y="1920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90" name="Group 103"/>
            <p:cNvGrpSpPr/>
            <p:nvPr/>
          </p:nvGrpSpPr>
          <p:grpSpPr>
            <a:xfrm>
              <a:off x="288" y="2302"/>
              <a:ext cx="418" cy="242"/>
              <a:chOff x="0" y="2304"/>
              <a:chExt cx="494" cy="384"/>
            </a:xfrm>
          </p:grpSpPr>
          <p:sp>
            <p:nvSpPr>
              <p:cNvPr id="31833" name="Rectangle 104"/>
              <p:cNvSpPr/>
              <p:nvPr/>
            </p:nvSpPr>
            <p:spPr>
              <a:xfrm>
                <a:off x="43" y="2304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34" name="Rectangle 105"/>
              <p:cNvSpPr/>
              <p:nvPr/>
            </p:nvSpPr>
            <p:spPr>
              <a:xfrm>
                <a:off x="0" y="2304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91" name="Group 106"/>
            <p:cNvGrpSpPr/>
            <p:nvPr/>
          </p:nvGrpSpPr>
          <p:grpSpPr>
            <a:xfrm>
              <a:off x="706" y="2302"/>
              <a:ext cx="542" cy="242"/>
              <a:chOff x="494" y="2304"/>
              <a:chExt cx="721" cy="384"/>
            </a:xfrm>
          </p:grpSpPr>
          <p:sp>
            <p:nvSpPr>
              <p:cNvPr id="31831" name="Rectangle 107"/>
              <p:cNvSpPr/>
              <p:nvPr/>
            </p:nvSpPr>
            <p:spPr>
              <a:xfrm>
                <a:off x="537" y="2304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32" name="Rectangle 108"/>
              <p:cNvSpPr/>
              <p:nvPr/>
            </p:nvSpPr>
            <p:spPr>
              <a:xfrm>
                <a:off x="494" y="2304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92" name="Group 109"/>
            <p:cNvGrpSpPr/>
            <p:nvPr/>
          </p:nvGrpSpPr>
          <p:grpSpPr>
            <a:xfrm>
              <a:off x="1248" y="2302"/>
              <a:ext cx="576" cy="242"/>
              <a:chOff x="1215" y="2304"/>
              <a:chExt cx="721" cy="384"/>
            </a:xfrm>
          </p:grpSpPr>
          <p:sp>
            <p:nvSpPr>
              <p:cNvPr id="31829" name="Rectangle 110"/>
              <p:cNvSpPr/>
              <p:nvPr/>
            </p:nvSpPr>
            <p:spPr>
              <a:xfrm>
                <a:off x="1258" y="2304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30" name="Rectangle 111"/>
              <p:cNvSpPr/>
              <p:nvPr/>
            </p:nvSpPr>
            <p:spPr>
              <a:xfrm>
                <a:off x="1215" y="2304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93" name="Group 112"/>
            <p:cNvGrpSpPr/>
            <p:nvPr/>
          </p:nvGrpSpPr>
          <p:grpSpPr>
            <a:xfrm>
              <a:off x="1824" y="2302"/>
              <a:ext cx="528" cy="242"/>
              <a:chOff x="1936" y="2304"/>
              <a:chExt cx="721" cy="384"/>
            </a:xfrm>
          </p:grpSpPr>
          <p:sp>
            <p:nvSpPr>
              <p:cNvPr id="31827" name="Rectangle 113"/>
              <p:cNvSpPr/>
              <p:nvPr/>
            </p:nvSpPr>
            <p:spPr>
              <a:xfrm>
                <a:off x="1979" y="2304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28" name="Rectangle 114"/>
              <p:cNvSpPr/>
              <p:nvPr/>
            </p:nvSpPr>
            <p:spPr>
              <a:xfrm>
                <a:off x="1936" y="2304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94" name="Group 115"/>
            <p:cNvGrpSpPr/>
            <p:nvPr/>
          </p:nvGrpSpPr>
          <p:grpSpPr>
            <a:xfrm>
              <a:off x="2352" y="2302"/>
              <a:ext cx="432" cy="242"/>
              <a:chOff x="2657" y="2304"/>
              <a:chExt cx="565" cy="384"/>
            </a:xfrm>
          </p:grpSpPr>
          <p:sp>
            <p:nvSpPr>
              <p:cNvPr id="31825" name="Rectangle 116"/>
              <p:cNvSpPr/>
              <p:nvPr/>
            </p:nvSpPr>
            <p:spPr>
              <a:xfrm>
                <a:off x="2700" y="2304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26" name="Rectangle 117"/>
              <p:cNvSpPr/>
              <p:nvPr/>
            </p:nvSpPr>
            <p:spPr>
              <a:xfrm>
                <a:off x="2657" y="2304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95" name="Group 118"/>
            <p:cNvGrpSpPr/>
            <p:nvPr/>
          </p:nvGrpSpPr>
          <p:grpSpPr>
            <a:xfrm>
              <a:off x="288" y="2542"/>
              <a:ext cx="418" cy="242"/>
              <a:chOff x="0" y="2688"/>
              <a:chExt cx="494" cy="384"/>
            </a:xfrm>
          </p:grpSpPr>
          <p:sp>
            <p:nvSpPr>
              <p:cNvPr id="31823" name="Rectangle 119"/>
              <p:cNvSpPr/>
              <p:nvPr/>
            </p:nvSpPr>
            <p:spPr>
              <a:xfrm>
                <a:off x="43" y="2688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7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24" name="Rectangle 120"/>
              <p:cNvSpPr/>
              <p:nvPr/>
            </p:nvSpPr>
            <p:spPr>
              <a:xfrm>
                <a:off x="0" y="2688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96" name="Group 121"/>
            <p:cNvGrpSpPr/>
            <p:nvPr/>
          </p:nvGrpSpPr>
          <p:grpSpPr>
            <a:xfrm>
              <a:off x="706" y="2542"/>
              <a:ext cx="542" cy="242"/>
              <a:chOff x="494" y="2688"/>
              <a:chExt cx="721" cy="384"/>
            </a:xfrm>
          </p:grpSpPr>
          <p:sp>
            <p:nvSpPr>
              <p:cNvPr id="31821" name="Rectangle 122"/>
              <p:cNvSpPr/>
              <p:nvPr/>
            </p:nvSpPr>
            <p:spPr>
              <a:xfrm>
                <a:off x="537" y="2688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22" name="Rectangle 123"/>
              <p:cNvSpPr/>
              <p:nvPr/>
            </p:nvSpPr>
            <p:spPr>
              <a:xfrm>
                <a:off x="494" y="2688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97" name="Group 124"/>
            <p:cNvGrpSpPr/>
            <p:nvPr/>
          </p:nvGrpSpPr>
          <p:grpSpPr>
            <a:xfrm>
              <a:off x="1248" y="2542"/>
              <a:ext cx="576" cy="242"/>
              <a:chOff x="1215" y="2688"/>
              <a:chExt cx="721" cy="384"/>
            </a:xfrm>
          </p:grpSpPr>
          <p:sp>
            <p:nvSpPr>
              <p:cNvPr id="31819" name="Rectangle 125"/>
              <p:cNvSpPr/>
              <p:nvPr/>
            </p:nvSpPr>
            <p:spPr>
              <a:xfrm>
                <a:off x="1258" y="2688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20" name="Rectangle 126"/>
              <p:cNvSpPr/>
              <p:nvPr/>
            </p:nvSpPr>
            <p:spPr>
              <a:xfrm>
                <a:off x="1215" y="2688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98" name="Group 127"/>
            <p:cNvGrpSpPr/>
            <p:nvPr/>
          </p:nvGrpSpPr>
          <p:grpSpPr>
            <a:xfrm>
              <a:off x="1824" y="2542"/>
              <a:ext cx="528" cy="242"/>
              <a:chOff x="1936" y="2688"/>
              <a:chExt cx="721" cy="384"/>
            </a:xfrm>
          </p:grpSpPr>
          <p:sp>
            <p:nvSpPr>
              <p:cNvPr id="31817" name="Rectangle 128"/>
              <p:cNvSpPr/>
              <p:nvPr/>
            </p:nvSpPr>
            <p:spPr>
              <a:xfrm>
                <a:off x="1979" y="2688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18" name="Rectangle 129"/>
              <p:cNvSpPr/>
              <p:nvPr/>
            </p:nvSpPr>
            <p:spPr>
              <a:xfrm>
                <a:off x="1936" y="2688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799" name="Group 130"/>
            <p:cNvGrpSpPr/>
            <p:nvPr/>
          </p:nvGrpSpPr>
          <p:grpSpPr>
            <a:xfrm>
              <a:off x="2352" y="2542"/>
              <a:ext cx="432" cy="242"/>
              <a:chOff x="2657" y="2688"/>
              <a:chExt cx="565" cy="384"/>
            </a:xfrm>
          </p:grpSpPr>
          <p:sp>
            <p:nvSpPr>
              <p:cNvPr id="31815" name="Rectangle 131"/>
              <p:cNvSpPr/>
              <p:nvPr/>
            </p:nvSpPr>
            <p:spPr>
              <a:xfrm>
                <a:off x="2700" y="2688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16" name="Rectangle 132"/>
              <p:cNvSpPr/>
              <p:nvPr/>
            </p:nvSpPr>
            <p:spPr>
              <a:xfrm>
                <a:off x="2657" y="2688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800" name="Group 133"/>
            <p:cNvGrpSpPr/>
            <p:nvPr/>
          </p:nvGrpSpPr>
          <p:grpSpPr>
            <a:xfrm>
              <a:off x="288" y="2784"/>
              <a:ext cx="418" cy="432"/>
              <a:chOff x="0" y="2688"/>
              <a:chExt cx="494" cy="384"/>
            </a:xfrm>
          </p:grpSpPr>
          <p:sp>
            <p:nvSpPr>
              <p:cNvPr id="31813" name="Rectangle 134"/>
              <p:cNvSpPr/>
              <p:nvPr/>
            </p:nvSpPr>
            <p:spPr>
              <a:xfrm>
                <a:off x="43" y="2688"/>
                <a:ext cx="408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需</a:t>
                </a:r>
              </a:p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zh-CN" altLang="en-US" dirty="0">
                    <a:latin typeface="Times New Roman" pitchFamily="18" charset="0"/>
                    <a:ea typeface="宋体" pitchFamily="2" charset="-122"/>
                  </a:rPr>
                  <a:t>求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14" name="Rectangle 135"/>
              <p:cNvSpPr/>
              <p:nvPr/>
            </p:nvSpPr>
            <p:spPr>
              <a:xfrm>
                <a:off x="0" y="2688"/>
                <a:ext cx="494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801" name="Group 136"/>
            <p:cNvGrpSpPr/>
            <p:nvPr/>
          </p:nvGrpSpPr>
          <p:grpSpPr>
            <a:xfrm>
              <a:off x="706" y="2784"/>
              <a:ext cx="542" cy="432"/>
              <a:chOff x="494" y="2688"/>
              <a:chExt cx="721" cy="384"/>
            </a:xfrm>
          </p:grpSpPr>
          <p:sp>
            <p:nvSpPr>
              <p:cNvPr id="31811" name="Rectangle 137"/>
              <p:cNvSpPr/>
              <p:nvPr/>
            </p:nvSpPr>
            <p:spPr>
              <a:xfrm>
                <a:off x="537" y="2688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50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12" name="Rectangle 138"/>
              <p:cNvSpPr/>
              <p:nvPr/>
            </p:nvSpPr>
            <p:spPr>
              <a:xfrm>
                <a:off x="494" y="2688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802" name="Group 139"/>
            <p:cNvGrpSpPr/>
            <p:nvPr/>
          </p:nvGrpSpPr>
          <p:grpSpPr>
            <a:xfrm>
              <a:off x="1248" y="2784"/>
              <a:ext cx="576" cy="432"/>
              <a:chOff x="1215" y="2688"/>
              <a:chExt cx="721" cy="384"/>
            </a:xfrm>
          </p:grpSpPr>
          <p:sp>
            <p:nvSpPr>
              <p:cNvPr id="31809" name="Rectangle 140"/>
              <p:cNvSpPr/>
              <p:nvPr/>
            </p:nvSpPr>
            <p:spPr>
              <a:xfrm>
                <a:off x="1258" y="2688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20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10" name="Rectangle 141"/>
              <p:cNvSpPr/>
              <p:nvPr/>
            </p:nvSpPr>
            <p:spPr>
              <a:xfrm>
                <a:off x="1215" y="2688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803" name="Group 142"/>
            <p:cNvGrpSpPr/>
            <p:nvPr/>
          </p:nvGrpSpPr>
          <p:grpSpPr>
            <a:xfrm>
              <a:off x="1824" y="2784"/>
              <a:ext cx="528" cy="432"/>
              <a:chOff x="1936" y="2688"/>
              <a:chExt cx="721" cy="384"/>
            </a:xfrm>
          </p:grpSpPr>
          <p:sp>
            <p:nvSpPr>
              <p:cNvPr id="31807" name="Rectangle 143"/>
              <p:cNvSpPr/>
              <p:nvPr/>
            </p:nvSpPr>
            <p:spPr>
              <a:xfrm>
                <a:off x="1979" y="2688"/>
                <a:ext cx="635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15</a:t>
                </a: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08" name="Rectangle 144"/>
              <p:cNvSpPr/>
              <p:nvPr/>
            </p:nvSpPr>
            <p:spPr>
              <a:xfrm>
                <a:off x="1936" y="2688"/>
                <a:ext cx="721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1804" name="Group 145"/>
            <p:cNvGrpSpPr/>
            <p:nvPr/>
          </p:nvGrpSpPr>
          <p:grpSpPr>
            <a:xfrm>
              <a:off x="2352" y="2784"/>
              <a:ext cx="432" cy="432"/>
              <a:chOff x="2657" y="2688"/>
              <a:chExt cx="565" cy="384"/>
            </a:xfrm>
          </p:grpSpPr>
          <p:sp>
            <p:nvSpPr>
              <p:cNvPr id="31805" name="Rectangle 146"/>
              <p:cNvSpPr/>
              <p:nvPr/>
            </p:nvSpPr>
            <p:spPr>
              <a:xfrm>
                <a:off x="2700" y="2688"/>
                <a:ext cx="479" cy="38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pPr lvl="0" algn="ctr" defTabSz="0" eaLnBrk="1" hangingPunct="1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  <a:p>
                <a:pPr lvl="0" algn="ctr" defTabSz="0" eaLnBrk="0" hangingPunct="0">
                  <a:spcBef>
                    <a:spcPct val="0"/>
                  </a:spcBef>
                  <a:buNone/>
                  <a:tabLst>
                    <a:tab pos="266700" algn="l"/>
                  </a:tabLst>
                </a:pPr>
                <a:endParaRPr lang="en-US" altLang="zh-CN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1806" name="Rectangle 147"/>
              <p:cNvSpPr/>
              <p:nvPr/>
            </p:nvSpPr>
            <p:spPr>
              <a:xfrm>
                <a:off x="2657" y="2688"/>
                <a:ext cx="565" cy="384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48628" name="Text Box 148"/>
          <p:cNvSpPr txBox="1"/>
          <p:nvPr/>
        </p:nvSpPr>
        <p:spPr>
          <a:xfrm>
            <a:off x="5943600" y="4495800"/>
            <a:ext cx="3886200" cy="14566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1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最优解：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=12,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=15,  </a:t>
            </a:r>
          </a:p>
          <a:p>
            <a:pPr lvl="0" eaLnBrk="1" hangingPunct="1">
              <a:spcBef>
                <a:spcPct val="10000"/>
              </a:spcBef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              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其余为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lvl="0" eaLnBrk="1" hangingPunct="1">
              <a:spcBef>
                <a:spcPct val="1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最优值：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27</a:t>
            </a:r>
          </a:p>
        </p:txBody>
      </p:sp>
      <p:sp>
        <p:nvSpPr>
          <p:cNvPr id="148629" name="Text Box 149"/>
          <p:cNvSpPr txBox="1"/>
          <p:nvPr/>
        </p:nvSpPr>
        <p:spPr>
          <a:xfrm>
            <a:off x="6019800" y="3886200"/>
            <a:ext cx="3581400" cy="518160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整数约束：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为整数</a:t>
            </a:r>
          </a:p>
        </p:txBody>
      </p:sp>
      <p:sp>
        <p:nvSpPr>
          <p:cNvPr id="31759" name="AutoShape 152">
            <a:hlinkClick r:id="rId11" action="ppaction://program"/>
          </p:cNvPr>
          <p:cNvSpPr/>
          <p:nvPr/>
        </p:nvSpPr>
        <p:spPr>
          <a:xfrm>
            <a:off x="9120188" y="5373688"/>
            <a:ext cx="1296987" cy="503237"/>
          </a:xfrm>
          <a:prstGeom prst="actionButtonBlank">
            <a:avLst/>
          </a:prstGeom>
          <a:solidFill>
            <a:srgbClr val="FFFFFF"/>
          </a:solidFill>
          <a:ln w="9525">
            <a:noFill/>
            <a:miter/>
          </a:ln>
        </p:spPr>
        <p:txBody>
          <a:bodyPr wrap="none" anchor="ctr"/>
          <a:lstStyle/>
          <a:p>
            <a:pPr marL="342900" lvl="0" indent="-342900" algn="ctr"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cut1a</a:t>
            </a:r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effectLst/>
                <a:latin typeface="粗标宋体" charset="0"/>
                <a:ea typeface="粗标宋体" charset="0"/>
              </a:rPr>
              <a:t>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4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8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8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  <p:bldP spid="148483" grpId="0" bldLvl="0" animBg="1"/>
      <p:bldP spid="148484" grpId="0" bldLvl="0" animBg="1"/>
      <p:bldP spid="148486" grpId="0" bldLvl="0" animBg="1"/>
      <p:bldP spid="148491" grpId="0" bldLvl="0" animBg="1"/>
      <p:bldP spid="148628" grpId="0"/>
      <p:bldP spid="14862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/>
          <p:nvPr/>
        </p:nvSpPr>
        <p:spPr>
          <a:xfrm>
            <a:off x="1905000" y="5943600"/>
            <a:ext cx="76200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当余料没有用处时，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通常以总根数最少为目标 </a:t>
            </a: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/>
        </p:nvGraphicFramePr>
        <p:xfrm>
          <a:off x="4648200" y="1093788"/>
          <a:ext cx="5715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r:id="rId3" imgW="2578100" imgH="228600" progId="Equation.3">
                  <p:embed/>
                </p:oleObj>
              </mc:Choice>
              <mc:Fallback>
                <p:oleObj r:id="rId3" imgW="25781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1093788"/>
                        <a:ext cx="5715000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8" name="Text Box 4"/>
          <p:cNvSpPr txBox="1"/>
          <p:nvPr/>
        </p:nvSpPr>
        <p:spPr>
          <a:xfrm>
            <a:off x="1752600" y="1093788"/>
            <a:ext cx="2903538" cy="518160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目标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（总根数）</a:t>
            </a:r>
          </a:p>
        </p:txBody>
      </p:sp>
      <p:sp>
        <p:nvSpPr>
          <p:cNvPr id="149510" name="Text Box 6"/>
          <p:cNvSpPr txBox="1"/>
          <p:nvPr/>
        </p:nvSpPr>
        <p:spPr>
          <a:xfrm>
            <a:off x="1828800" y="1752600"/>
            <a:ext cx="1295400" cy="944880"/>
          </a:xfrm>
          <a:prstGeom prst="rect">
            <a:avLst/>
          </a:prstGeom>
          <a:solidFill>
            <a:srgbClr val="99FFCC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约束条件不变 </a:t>
            </a: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9511" name="Text Box 7"/>
          <p:cNvSpPr txBox="1"/>
          <p:nvPr/>
        </p:nvSpPr>
        <p:spPr>
          <a:xfrm>
            <a:off x="7239000" y="1752600"/>
            <a:ext cx="2590800" cy="1798320"/>
          </a:xfrm>
          <a:prstGeom prst="rect">
            <a:avLst/>
          </a:prstGeom>
          <a:solidFill>
            <a:srgbClr val="BAEEF4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最优解：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=15, 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=5, 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=5, </a:t>
            </a:r>
          </a:p>
          <a:p>
            <a:pPr lvl="0" eaLnBrk="1" hangingPunct="1"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其余为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lvl="0" eaLnBrk="1" hangingPunct="1"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最优值：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25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3276600" y="1752600"/>
            <a:ext cx="3663950" cy="2055813"/>
            <a:chOff x="1104" y="1008"/>
            <a:chExt cx="2308" cy="1295"/>
          </a:xfrm>
        </p:grpSpPr>
        <p:graphicFrame>
          <p:nvGraphicFramePr>
            <p:cNvPr id="32781" name="Object 9"/>
            <p:cNvGraphicFramePr>
              <a:graphicFrameLocks noChangeAspect="1"/>
            </p:cNvGraphicFramePr>
            <p:nvPr/>
          </p:nvGraphicFramePr>
          <p:xfrm>
            <a:off x="1104" y="1008"/>
            <a:ext cx="23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2" r:id="rId5" imgW="1879600" imgH="228600" progId="Equation.3">
                    <p:embed/>
                  </p:oleObj>
                </mc:Choice>
                <mc:Fallback>
                  <p:oleObj r:id="rId5" imgW="1879600" imgH="2286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04" y="1008"/>
                          <a:ext cx="2308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2" name="Object 10"/>
            <p:cNvGraphicFramePr>
              <a:graphicFrameLocks noChangeAspect="1"/>
            </p:cNvGraphicFramePr>
            <p:nvPr/>
          </p:nvGraphicFramePr>
          <p:xfrm>
            <a:off x="1104" y="1344"/>
            <a:ext cx="203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3" r:id="rId7" imgW="1524000" imgH="228600" progId="Equation.3">
                    <p:embed/>
                  </p:oleObj>
                </mc:Choice>
                <mc:Fallback>
                  <p:oleObj r:id="rId7" imgW="1524000" imgH="2286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04" y="1344"/>
                          <a:ext cx="2037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3" name="Object 11"/>
            <p:cNvGraphicFramePr>
              <a:graphicFrameLocks noChangeAspect="1"/>
            </p:cNvGraphicFramePr>
            <p:nvPr/>
          </p:nvGraphicFramePr>
          <p:xfrm>
            <a:off x="1104" y="1680"/>
            <a:ext cx="158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4" r:id="rId9" imgW="1143000" imgH="228600" progId="Equation.3">
                    <p:embed/>
                  </p:oleObj>
                </mc:Choice>
                <mc:Fallback>
                  <p:oleObj r:id="rId9" imgW="1143000" imgH="2286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04" y="1680"/>
                          <a:ext cx="1584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4" name="Text Box 12"/>
            <p:cNvSpPr txBox="1"/>
            <p:nvPr/>
          </p:nvSpPr>
          <p:spPr>
            <a:xfrm>
              <a:off x="1104" y="1977"/>
              <a:ext cx="1008" cy="32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None/>
              </a:pPr>
              <a:r>
                <a:rPr lang="en-US" altLang="zh-CN" sz="2800" b="0" i="1" dirty="0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2800" b="0" i="1" baseline="-30000" dirty="0">
                  <a:latin typeface="Times New Roman" pitchFamily="18" charset="0"/>
                  <a:ea typeface="宋体" pitchFamily="2" charset="-122"/>
                </a:rPr>
                <a:t>i </a:t>
              </a:r>
              <a:r>
                <a:rPr lang="zh-CN" altLang="en-US" sz="2800" b="0" dirty="0">
                  <a:latin typeface="Times New Roman" pitchFamily="18" charset="0"/>
                  <a:ea typeface="宋体" pitchFamily="2" charset="-122"/>
                </a:rPr>
                <a:t>为整数</a:t>
              </a:r>
            </a:p>
          </p:txBody>
        </p:sp>
      </p:grpSp>
      <p:sp>
        <p:nvSpPr>
          <p:cNvPr id="149517" name="Text Box 13"/>
          <p:cNvSpPr txBox="1"/>
          <p:nvPr/>
        </p:nvSpPr>
        <p:spPr>
          <a:xfrm>
            <a:off x="1905000" y="3810000"/>
            <a:ext cx="3254375" cy="2138680"/>
          </a:xfrm>
          <a:prstGeom prst="rect">
            <a:avLst/>
          </a:prstGeom>
          <a:solidFill>
            <a:srgbClr val="BAEEF4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按模式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切割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15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根，按模式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切割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根，按模式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切割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根，共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25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根，余料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35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米 </a:t>
            </a:r>
          </a:p>
        </p:txBody>
      </p:sp>
      <p:sp>
        <p:nvSpPr>
          <p:cNvPr id="149518" name="Text Box 14"/>
          <p:cNvSpPr txBox="1"/>
          <p:nvPr/>
        </p:nvSpPr>
        <p:spPr>
          <a:xfrm>
            <a:off x="5486400" y="5257800"/>
            <a:ext cx="49530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虽余料增加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米，但减少了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 </a:t>
            </a:r>
          </a:p>
        </p:txBody>
      </p:sp>
      <p:sp>
        <p:nvSpPr>
          <p:cNvPr id="149519" name="Text Box 15"/>
          <p:cNvSpPr txBox="1"/>
          <p:nvPr/>
        </p:nvSpPr>
        <p:spPr>
          <a:xfrm>
            <a:off x="5303838" y="3860800"/>
            <a:ext cx="3962400" cy="11150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与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目标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的结果“共切割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27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根，余料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27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米” 相比 </a:t>
            </a:r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effectLst/>
                <a:latin typeface="粗标宋体" charset="0"/>
                <a:ea typeface="粗标宋体" charset="0"/>
              </a:rPr>
              <a:t>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  <p:bldP spid="149508" grpId="0" bldLvl="0" animBg="1"/>
      <p:bldP spid="149510" grpId="0" bldLvl="0" animBg="1"/>
      <p:bldP spid="149511" grpId="0" bldLvl="0" animBg="1"/>
      <p:bldP spid="149517" grpId="0" bldLvl="0" animBg="1"/>
      <p:bldP spid="149518" grpId="0" animBg="1"/>
      <p:bldP spid="1495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/>
          <p:nvPr/>
        </p:nvSpPr>
        <p:spPr>
          <a:xfrm>
            <a:off x="2133600" y="3048000"/>
            <a:ext cx="7848600" cy="518160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algn="just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对大规模问题，用模型的约束条件界定合理模式</a:t>
            </a:r>
          </a:p>
        </p:txBody>
      </p:sp>
      <p:sp>
        <p:nvSpPr>
          <p:cNvPr id="150532" name="Text Box 4"/>
          <p:cNvSpPr txBox="1"/>
          <p:nvPr/>
        </p:nvSpPr>
        <p:spPr>
          <a:xfrm>
            <a:off x="2209800" y="1066800"/>
            <a:ext cx="78486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增加一种需求：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米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10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根；切割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模式不超过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种。</a:t>
            </a:r>
          </a:p>
        </p:txBody>
      </p:sp>
      <p:sp>
        <p:nvSpPr>
          <p:cNvPr id="150533" name="Text Box 5"/>
          <p:cNvSpPr txBox="1"/>
          <p:nvPr/>
        </p:nvSpPr>
        <p:spPr>
          <a:xfrm>
            <a:off x="2133600" y="1752600"/>
            <a:ext cx="7924800" cy="11150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现有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种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需求：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米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50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根，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米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10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根，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米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20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根，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米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15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根，用枚举法确定合理切割模式，过于复杂。</a:t>
            </a:r>
          </a:p>
        </p:txBody>
      </p:sp>
      <p:sp>
        <p:nvSpPr>
          <p:cNvPr id="150534" name="Text Box 6"/>
          <p:cNvSpPr txBox="1"/>
          <p:nvPr/>
        </p:nvSpPr>
        <p:spPr>
          <a:xfrm>
            <a:off x="1981200" y="3733800"/>
            <a:ext cx="1676400" cy="518160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决策变量</a:t>
            </a:r>
            <a:r>
              <a:rPr lang="zh-CN" altLang="en-US" sz="2800" b="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50535" name="Text Box 7"/>
          <p:cNvSpPr txBox="1"/>
          <p:nvPr/>
        </p:nvSpPr>
        <p:spPr>
          <a:xfrm>
            <a:off x="2209800" y="4419600"/>
            <a:ext cx="75438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~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按第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i 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种模式切割的原料钢管根数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1,2,3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 </a:t>
            </a:r>
          </a:p>
        </p:txBody>
      </p:sp>
      <p:sp>
        <p:nvSpPr>
          <p:cNvPr id="150536" name="Text Box 8"/>
          <p:cNvSpPr txBox="1"/>
          <p:nvPr/>
        </p:nvSpPr>
        <p:spPr>
          <a:xfrm>
            <a:off x="2209800" y="5105400"/>
            <a:ext cx="7620000" cy="11150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2800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Courier New" pitchFamily="49" charset="0"/>
              </a:rPr>
              <a:t>,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 r</a:t>
            </a:r>
            <a:r>
              <a:rPr lang="en-US" altLang="zh-CN" sz="2800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Courier New" pitchFamily="49" charset="0"/>
              </a:rPr>
              <a:t>,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 r</a:t>
            </a:r>
            <a:r>
              <a:rPr lang="en-US" altLang="zh-CN" sz="2800" baseline="-30000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Courier New" pitchFamily="49" charset="0"/>
              </a:rPr>
              <a:t>,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 r</a:t>
            </a:r>
            <a:r>
              <a:rPr lang="en-US" altLang="zh-CN" sz="2800" baseline="-30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~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第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i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种切割模式下，每根原料钢管生产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米、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米、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米和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米长的钢管的数量</a:t>
            </a:r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effectLst/>
                <a:latin typeface="粗标宋体" charset="0"/>
                <a:ea typeface="粗标宋体" charset="0"/>
              </a:rPr>
              <a:t>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ldLvl="0" animBg="1"/>
      <p:bldP spid="150532" grpId="0" animBg="1"/>
      <p:bldP spid="150533" grpId="0" animBg="1"/>
      <p:bldP spid="150534" grpId="0" bldLvl="0" animBg="1"/>
      <p:bldP spid="150535" grpId="0" animBg="1"/>
      <p:bldP spid="1505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/>
          <p:nvPr/>
        </p:nvSpPr>
        <p:spPr>
          <a:xfrm>
            <a:off x="3048000" y="2224088"/>
            <a:ext cx="1752600" cy="518160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满足需求</a:t>
            </a: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2133600" y="3062288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r:id="rId3" imgW="1485900" imgH="228600" progId="Equation.3">
                  <p:embed/>
                </p:oleObj>
              </mc:Choice>
              <mc:Fallback>
                <p:oleObj r:id="rId3" imgW="1485900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3062288"/>
                        <a:ext cx="35052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2057400" y="3748088"/>
            <a:ext cx="3581400" cy="1752600"/>
            <a:chOff x="336" y="2400"/>
            <a:chExt cx="2208" cy="1056"/>
          </a:xfrm>
        </p:grpSpPr>
        <p:graphicFrame>
          <p:nvGraphicFramePr>
            <p:cNvPr id="34832" name="Object 5"/>
            <p:cNvGraphicFramePr>
              <a:graphicFrameLocks noChangeAspect="1"/>
            </p:cNvGraphicFramePr>
            <p:nvPr/>
          </p:nvGraphicFramePr>
          <p:xfrm>
            <a:off x="336" y="2400"/>
            <a:ext cx="220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0" r:id="rId5" imgW="1498600" imgH="228600" progId="Equation.3">
                    <p:embed/>
                  </p:oleObj>
                </mc:Choice>
                <mc:Fallback>
                  <p:oleObj r:id="rId5" imgW="1498600" imgH="2286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6" y="2400"/>
                          <a:ext cx="2208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3" name="Object 6"/>
            <p:cNvGraphicFramePr>
              <a:graphicFrameLocks noChangeAspect="1"/>
            </p:cNvGraphicFramePr>
            <p:nvPr/>
          </p:nvGraphicFramePr>
          <p:xfrm>
            <a:off x="336" y="2749"/>
            <a:ext cx="220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1" r:id="rId7" imgW="1511300" imgH="228600" progId="Equation.3">
                    <p:embed/>
                  </p:oleObj>
                </mc:Choice>
                <mc:Fallback>
                  <p:oleObj r:id="rId7" imgW="1511300" imgH="2286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6" y="2749"/>
                          <a:ext cx="2208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7"/>
            <p:cNvGraphicFramePr>
              <a:graphicFrameLocks noChangeAspect="1"/>
            </p:cNvGraphicFramePr>
            <p:nvPr/>
          </p:nvGraphicFramePr>
          <p:xfrm>
            <a:off x="336" y="3126"/>
            <a:ext cx="220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2" r:id="rId9" imgW="1498600" imgH="228600" progId="Equation.3">
                    <p:embed/>
                  </p:oleObj>
                </mc:Choice>
                <mc:Fallback>
                  <p:oleObj r:id="rId9" imgW="1498600" imgH="2286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6" y="3126"/>
                          <a:ext cx="2208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1560" name="Text Box 8"/>
          <p:cNvSpPr txBox="1"/>
          <p:nvPr/>
        </p:nvSpPr>
        <p:spPr>
          <a:xfrm>
            <a:off x="6553200" y="1843088"/>
            <a:ext cx="2895600" cy="1115060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模式合理：每根余料不超过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米</a:t>
            </a:r>
          </a:p>
        </p:txBody>
      </p:sp>
      <p:graphicFrame>
        <p:nvGraphicFramePr>
          <p:cNvPr id="151561" name="Object 9"/>
          <p:cNvGraphicFramePr>
            <a:graphicFrameLocks noChangeAspect="1"/>
          </p:cNvGraphicFramePr>
          <p:nvPr/>
        </p:nvGraphicFramePr>
        <p:xfrm>
          <a:off x="6172200" y="3062288"/>
          <a:ext cx="426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r:id="rId11" imgW="1981200" imgH="228600" progId="Equation.3">
                  <p:embed/>
                </p:oleObj>
              </mc:Choice>
              <mc:Fallback>
                <p:oleObj r:id="rId11" imgW="1981200" imgH="22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72200" y="3062288"/>
                        <a:ext cx="42672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/>
          <p:nvPr/>
        </p:nvGrpSpPr>
        <p:grpSpPr>
          <a:xfrm>
            <a:off x="6172200" y="3595688"/>
            <a:ext cx="4343400" cy="1143000"/>
            <a:chOff x="2880" y="2496"/>
            <a:chExt cx="2736" cy="720"/>
          </a:xfrm>
        </p:grpSpPr>
        <p:graphicFrame>
          <p:nvGraphicFramePr>
            <p:cNvPr id="34830" name="Object 11"/>
            <p:cNvGraphicFramePr>
              <a:graphicFrameLocks noChangeAspect="1"/>
            </p:cNvGraphicFramePr>
            <p:nvPr/>
          </p:nvGraphicFramePr>
          <p:xfrm>
            <a:off x="2880" y="2496"/>
            <a:ext cx="268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4" r:id="rId13" imgW="2006600" imgH="228600" progId="Equation.3">
                    <p:embed/>
                  </p:oleObj>
                </mc:Choice>
                <mc:Fallback>
                  <p:oleObj r:id="rId13" imgW="2006600" imgH="2286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80" y="2496"/>
                          <a:ext cx="2688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Object 12"/>
            <p:cNvGraphicFramePr>
              <a:graphicFrameLocks noChangeAspect="1"/>
            </p:cNvGraphicFramePr>
            <p:nvPr/>
          </p:nvGraphicFramePr>
          <p:xfrm>
            <a:off x="2880" y="2880"/>
            <a:ext cx="27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5" r:id="rId15" imgW="1993900" imgH="228600" progId="Equation.3">
                    <p:embed/>
                  </p:oleObj>
                </mc:Choice>
                <mc:Fallback>
                  <p:oleObj r:id="rId15" imgW="1993900" imgH="2286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80" y="2880"/>
                          <a:ext cx="273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1565" name="Text Box 13"/>
          <p:cNvSpPr txBox="1"/>
          <p:nvPr/>
        </p:nvSpPr>
        <p:spPr>
          <a:xfrm>
            <a:off x="4038600" y="5881688"/>
            <a:ext cx="3581400" cy="518160"/>
          </a:xfrm>
          <a:prstGeom prst="rect">
            <a:avLst/>
          </a:prstGeom>
          <a:solidFill>
            <a:srgbClr val="FFCCFF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整数非线性规划模型</a:t>
            </a:r>
          </a:p>
        </p:txBody>
      </p:sp>
      <p:sp>
        <p:nvSpPr>
          <p:cNvPr id="151567" name="Text Box 15"/>
          <p:cNvSpPr txBox="1"/>
          <p:nvPr/>
        </p:nvSpPr>
        <p:spPr>
          <a:xfrm>
            <a:off x="1905000" y="1157288"/>
            <a:ext cx="34290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目标函数（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总根数）</a:t>
            </a:r>
          </a:p>
        </p:txBody>
      </p:sp>
      <p:graphicFrame>
        <p:nvGraphicFramePr>
          <p:cNvPr id="151568" name="Object 16"/>
          <p:cNvGraphicFramePr>
            <a:graphicFrameLocks noChangeAspect="1"/>
          </p:cNvGraphicFramePr>
          <p:nvPr/>
        </p:nvGraphicFramePr>
        <p:xfrm>
          <a:off x="5943600" y="1141413"/>
          <a:ext cx="27432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r:id="rId17" imgW="1066800" imgH="228600" progId="Equation.3">
                  <p:embed/>
                </p:oleObj>
              </mc:Choice>
              <mc:Fallback>
                <p:oleObj r:id="rId17" imgW="1066800" imgH="2286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43600" y="1141413"/>
                        <a:ext cx="2743200" cy="58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9" name="Text Box 17"/>
          <p:cNvSpPr txBox="1"/>
          <p:nvPr/>
        </p:nvSpPr>
        <p:spPr>
          <a:xfrm>
            <a:off x="1828800" y="1919288"/>
            <a:ext cx="914400" cy="944880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约束条件</a:t>
            </a:r>
          </a:p>
        </p:txBody>
      </p:sp>
      <p:sp>
        <p:nvSpPr>
          <p:cNvPr id="151570" name="Text Box 18"/>
          <p:cNvSpPr txBox="1"/>
          <p:nvPr/>
        </p:nvSpPr>
        <p:spPr>
          <a:xfrm>
            <a:off x="6172200" y="4783138"/>
            <a:ext cx="3581400" cy="944880"/>
          </a:xfrm>
          <a:prstGeom prst="rect">
            <a:avLst/>
          </a:prstGeom>
          <a:solidFill>
            <a:srgbClr val="FFFF99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整数约束：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,r</a:t>
            </a:r>
            <a:r>
              <a:rPr lang="en-US" altLang="zh-CN" sz="2800" baseline="-30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Courier New" pitchFamily="49" charset="0"/>
              </a:rPr>
              <a:t>,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 r</a:t>
            </a:r>
            <a:r>
              <a:rPr lang="en-US" altLang="zh-CN" sz="2800" baseline="-30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Courier New" pitchFamily="49" charset="0"/>
              </a:rPr>
              <a:t>,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 r</a:t>
            </a:r>
            <a:r>
              <a:rPr lang="en-US" altLang="zh-CN" sz="2800" baseline="-30000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Courier New" pitchFamily="49" charset="0"/>
              </a:rPr>
              <a:t>,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 r</a:t>
            </a:r>
            <a:r>
              <a:rPr lang="en-US" altLang="zh-CN" sz="2800" baseline="-300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1,2,3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为整数</a:t>
            </a:r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effectLst/>
                <a:latin typeface="粗标宋体" charset="0"/>
                <a:ea typeface="粗标宋体" charset="0"/>
              </a:rPr>
              <a:t>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bldLvl="0" animBg="1"/>
      <p:bldP spid="151560" grpId="0" bldLvl="0" animBg="1"/>
      <p:bldP spid="151565" grpId="0" bldLvl="0" animBg="1"/>
      <p:bldP spid="151567" grpId="0" animBg="1"/>
      <p:bldP spid="151569" grpId="0" bldLvl="0" animBg="1"/>
      <p:bldP spid="15157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/>
          <p:nvPr/>
        </p:nvSpPr>
        <p:spPr>
          <a:xfrm>
            <a:off x="735965" y="744855"/>
            <a:ext cx="10495915" cy="457200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    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Lingo模型以“model:”开始，以“end”结束，中间主要包括集合部分、数据部分、初始化部分、计算部分和目标与约束部分。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（1）集合部分：这部分以“sets:”开始，以“endsets”结束。该部分的作用是定义必要的变量。基本格式如下：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  sets: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     setname/me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m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ber1..me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m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bern/:variable1,variable2;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  endsets    </a:t>
            </a: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/>
          <p:nvPr/>
        </p:nvSpPr>
        <p:spPr>
          <a:xfrm>
            <a:off x="1847850" y="1052513"/>
            <a:ext cx="57150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增加约束，缩小可行域，便于求解</a:t>
            </a:r>
          </a:p>
        </p:txBody>
      </p:sp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5951538" y="6021388"/>
          <a:ext cx="21336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r:id="rId3" imgW="761365" imgH="228600" progId="Equation.3">
                  <p:embed/>
                </p:oleObj>
              </mc:Choice>
              <mc:Fallback>
                <p:oleObj r:id="rId3" imgW="761365" imgH="228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1538" y="6021388"/>
                        <a:ext cx="213360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0" name="Rectangle 4"/>
          <p:cNvSpPr/>
          <p:nvPr/>
        </p:nvSpPr>
        <p:spPr>
          <a:xfrm>
            <a:off x="1905000" y="2805113"/>
            <a:ext cx="3967163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原料钢管总根数下界：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5791200" y="2424113"/>
          <a:ext cx="4572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r:id="rId5" imgW="2324100" imgH="431800" progId="Equation.3">
                  <p:embed/>
                </p:oleObj>
              </mc:Choice>
              <mc:Fallback>
                <p:oleObj r:id="rId5" imgW="2324100" imgH="431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1200" y="2424113"/>
                        <a:ext cx="4572000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2" name="Rectangle 6"/>
          <p:cNvSpPr/>
          <p:nvPr/>
        </p:nvSpPr>
        <p:spPr>
          <a:xfrm>
            <a:off x="1905000" y="3414713"/>
            <a:ext cx="7504113" cy="2650490"/>
          </a:xfrm>
          <a:prstGeom prst="rect">
            <a:avLst/>
          </a:prstGeom>
          <a:solidFill>
            <a:srgbClr val="C1DFED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特殊生产计划：对每根原料钢管</a:t>
            </a:r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模式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：切割成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米钢管，需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13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根；</a:t>
            </a:r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模式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：切割成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米和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米钢管，需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10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根；</a:t>
            </a:r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模式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：切割成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米钢管，需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根。</a:t>
            </a:r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原料钢管总根数上界：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31 </a:t>
            </a:r>
          </a:p>
        </p:txBody>
      </p:sp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6888163" y="5589588"/>
          <a:ext cx="31321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r:id="rId7" imgW="1358900" imgH="228600" progId="Equation.3">
                  <p:embed/>
                </p:oleObj>
              </mc:Choice>
              <mc:Fallback>
                <p:oleObj r:id="rId7" imgW="1358900" imgH="228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88163" y="5589588"/>
                        <a:ext cx="3132137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Rectangle 8"/>
          <p:cNvSpPr/>
          <p:nvPr/>
        </p:nvSpPr>
        <p:spPr>
          <a:xfrm>
            <a:off x="1919288" y="6092825"/>
            <a:ext cx="34290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模式排列顺序可任定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52586" name="Text Box 10"/>
          <p:cNvSpPr txBox="1"/>
          <p:nvPr/>
        </p:nvSpPr>
        <p:spPr>
          <a:xfrm>
            <a:off x="1905000" y="1662113"/>
            <a:ext cx="3886200" cy="1115060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需求：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米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50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根，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米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10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根，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米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20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根，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米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15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根</a:t>
            </a:r>
          </a:p>
        </p:txBody>
      </p:sp>
      <p:sp>
        <p:nvSpPr>
          <p:cNvPr id="152587" name="Text Box 11"/>
          <p:cNvSpPr txBox="1"/>
          <p:nvPr/>
        </p:nvSpPr>
        <p:spPr>
          <a:xfrm>
            <a:off x="5943600" y="1738313"/>
            <a:ext cx="36576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每根原料钢管长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19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米</a:t>
            </a:r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effectLst/>
                <a:latin typeface="粗标宋体" charset="0"/>
                <a:ea typeface="粗标宋体" charset="0"/>
              </a:rPr>
              <a:t>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25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5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52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52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52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52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nimBg="1"/>
      <p:bldP spid="152580" grpId="0" animBg="1"/>
      <p:bldP spid="152582" grpId="0" build="p" animBg="1"/>
      <p:bldP spid="152584" grpId="0" animBg="1"/>
      <p:bldP spid="152586" grpId="0" bldLvl="0" animBg="1"/>
      <p:bldP spid="1525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/>
          <p:nvPr/>
        </p:nvSpPr>
        <p:spPr>
          <a:xfrm>
            <a:off x="1524000" y="1143000"/>
            <a:ext cx="3886200" cy="4784725"/>
          </a:xfrm>
          <a:prstGeom prst="rect">
            <a:avLst/>
          </a:prstGeom>
          <a:solidFill>
            <a:srgbClr val="BAEEF4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defTabSz="0" eaLnBrk="1" hangingPunct="1">
              <a:lnSpc>
                <a:spcPct val="90000"/>
              </a:lnSpc>
              <a:spcBef>
                <a:spcPct val="0"/>
              </a:spcBef>
              <a:buNone/>
              <a:tabLst>
                <a:tab pos="269875" algn="r"/>
                <a:tab pos="2637155" algn="ctr"/>
                <a:tab pos="5273675" algn="r"/>
              </a:tabLst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Local optimal solution found at iteration:          12211</a:t>
            </a:r>
          </a:p>
          <a:p>
            <a:pPr lvl="0" defTabSz="0" eaLnBrk="0" hangingPunct="0">
              <a:lnSpc>
                <a:spcPct val="90000"/>
              </a:lnSpc>
              <a:spcBef>
                <a:spcPct val="0"/>
              </a:spcBef>
              <a:buNone/>
              <a:tabLst>
                <a:tab pos="269875" algn="r"/>
                <a:tab pos="2637155" algn="ctr"/>
                <a:tab pos="5273675" algn="r"/>
              </a:tabLst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Objective value:           28.00000</a:t>
            </a:r>
          </a:p>
          <a:p>
            <a:pPr lvl="0" defTabSz="0" eaLnBrk="0" hangingPunct="0">
              <a:lnSpc>
                <a:spcPct val="90000"/>
              </a:lnSpc>
              <a:spcBef>
                <a:spcPct val="0"/>
              </a:spcBef>
              <a:buNone/>
              <a:tabLst>
                <a:tab pos="269875" algn="r"/>
                <a:tab pos="2637155" algn="ctr"/>
                <a:tab pos="5273675" algn="r"/>
              </a:tabLst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Variable   Value      Reduced Cost</a:t>
            </a:r>
          </a:p>
          <a:p>
            <a:pPr lvl="0" defTabSz="0" eaLnBrk="0" hangingPunct="0">
              <a:lnSpc>
                <a:spcPct val="90000"/>
              </a:lnSpc>
              <a:spcBef>
                <a:spcPct val="0"/>
              </a:spcBef>
              <a:buNone/>
              <a:tabLst>
                <a:tab pos="269875" algn="r"/>
                <a:tab pos="2637155" algn="ctr"/>
                <a:tab pos="5273675" algn="r"/>
              </a:tabLst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X1          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10.00000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0.000000</a:t>
            </a:r>
          </a:p>
          <a:p>
            <a:pPr lvl="0" defTabSz="0" eaLnBrk="0" hangingPunct="0">
              <a:lnSpc>
                <a:spcPct val="90000"/>
              </a:lnSpc>
              <a:spcBef>
                <a:spcPct val="0"/>
              </a:spcBef>
              <a:buNone/>
              <a:tabLst>
                <a:tab pos="269875" algn="r"/>
                <a:tab pos="2637155" algn="ctr"/>
                <a:tab pos="5273675" algn="r"/>
              </a:tabLst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X2     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10.00000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2.000000</a:t>
            </a:r>
          </a:p>
          <a:p>
            <a:pPr lvl="0" defTabSz="0" eaLnBrk="0" hangingPunct="0">
              <a:lnSpc>
                <a:spcPct val="90000"/>
              </a:lnSpc>
              <a:spcBef>
                <a:spcPct val="0"/>
              </a:spcBef>
              <a:buNone/>
              <a:tabLst>
                <a:tab pos="269875" algn="r"/>
                <a:tab pos="2637155" algn="ctr"/>
                <a:tab pos="5273675" algn="r"/>
              </a:tabLst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X3          8.000000            1.000000</a:t>
            </a:r>
          </a:p>
          <a:p>
            <a:pPr lvl="0" defTabSz="0" eaLnBrk="0" hangingPunct="0">
              <a:lnSpc>
                <a:spcPct val="90000"/>
              </a:lnSpc>
              <a:spcBef>
                <a:spcPct val="0"/>
              </a:spcBef>
              <a:buNone/>
              <a:tabLst>
                <a:tab pos="269875" algn="r"/>
                <a:tab pos="2637155" algn="ctr"/>
                <a:tab pos="5273675" algn="r"/>
              </a:tabLst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R11        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3.000000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0.000000</a:t>
            </a:r>
          </a:p>
          <a:p>
            <a:pPr lvl="0" defTabSz="0" eaLnBrk="0" hangingPunct="0">
              <a:lnSpc>
                <a:spcPct val="90000"/>
              </a:lnSpc>
              <a:spcBef>
                <a:spcPct val="0"/>
              </a:spcBef>
              <a:buNone/>
              <a:tabLst>
                <a:tab pos="269875" algn="r"/>
                <a:tab pos="2637155" algn="ctr"/>
                <a:tab pos="5273675" algn="r"/>
              </a:tabLst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R12   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2.000000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0.000000</a:t>
            </a:r>
          </a:p>
          <a:p>
            <a:pPr lvl="0" defTabSz="0" eaLnBrk="0" hangingPunct="0">
              <a:lnSpc>
                <a:spcPct val="90000"/>
              </a:lnSpc>
              <a:spcBef>
                <a:spcPct val="0"/>
              </a:spcBef>
              <a:buNone/>
              <a:tabLst>
                <a:tab pos="269875" algn="r"/>
                <a:tab pos="2637155" algn="ctr"/>
                <a:tab pos="5273675" algn="r"/>
              </a:tabLst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R13        0.000000            0.000000</a:t>
            </a:r>
          </a:p>
          <a:p>
            <a:pPr lvl="0" defTabSz="0" eaLnBrk="0" hangingPunct="0">
              <a:lnSpc>
                <a:spcPct val="90000"/>
              </a:lnSpc>
              <a:spcBef>
                <a:spcPct val="0"/>
              </a:spcBef>
              <a:buNone/>
              <a:tabLst>
                <a:tab pos="269875" algn="r"/>
                <a:tab pos="2637155" algn="ctr"/>
                <a:tab pos="5273675" algn="r"/>
              </a:tabLst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R21        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0.000000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0.000000</a:t>
            </a:r>
          </a:p>
          <a:p>
            <a:pPr lvl="0" defTabSz="0" eaLnBrk="0" hangingPunct="0">
              <a:lnSpc>
                <a:spcPct val="90000"/>
              </a:lnSpc>
              <a:spcBef>
                <a:spcPct val="0"/>
              </a:spcBef>
              <a:buNone/>
              <a:tabLst>
                <a:tab pos="269875" algn="r"/>
                <a:tab pos="2637155" algn="ctr"/>
                <a:tab pos="5273675" algn="r"/>
              </a:tabLst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R22   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1.000000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0.000000                            R23        0.000000            0.000000                            R31        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1.000000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0.000000                           R32   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1.000000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0.000000                            R33        0.000000            0.000000                            R41        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0.000000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0.000000                            R42      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0.000000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0.000000                            R43        2.000000            0.000000 </a:t>
            </a:r>
          </a:p>
        </p:txBody>
      </p:sp>
      <p:sp>
        <p:nvSpPr>
          <p:cNvPr id="153604" name="Text Box 4"/>
          <p:cNvSpPr txBox="1"/>
          <p:nvPr/>
        </p:nvSpPr>
        <p:spPr>
          <a:xfrm>
            <a:off x="5562600" y="1844675"/>
            <a:ext cx="5105400" cy="45688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模式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：每根原料钢管切割成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根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米和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根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米钢管，共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根；</a:t>
            </a:r>
          </a:p>
          <a:p>
            <a:pPr lvl="0"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模式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：每根原料钢管切割成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根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米、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根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米和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根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米钢管，共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根；</a:t>
            </a:r>
          </a:p>
          <a:p>
            <a:pPr lvl="0"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模式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：每根原料钢管切割成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米钢管，共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根。</a:t>
            </a:r>
          </a:p>
          <a:p>
            <a:pPr lvl="0" eaLnBrk="1" hangingPunct="1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原料钢管总根数为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28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根。</a:t>
            </a:r>
          </a:p>
        </p:txBody>
      </p:sp>
      <p:sp>
        <p:nvSpPr>
          <p:cNvPr id="36869" name="Text Box 6"/>
          <p:cNvSpPr txBox="1"/>
          <p:nvPr/>
        </p:nvSpPr>
        <p:spPr>
          <a:xfrm>
            <a:off x="5735638" y="1268413"/>
            <a:ext cx="4681537" cy="365760"/>
          </a:xfrm>
          <a:prstGeom prst="rect">
            <a:avLst/>
          </a:prstGeom>
          <a:solidFill>
            <a:srgbClr val="00FF00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CC0099"/>
                </a:solidFill>
                <a:latin typeface="Times New Roman" pitchFamily="18" charset="0"/>
                <a:ea typeface="隶书" pitchFamily="49" charset="-122"/>
              </a:rPr>
              <a:t>作业</a:t>
            </a:r>
            <a:r>
              <a:rPr lang="en-US" altLang="zh-CN" dirty="0">
                <a:solidFill>
                  <a:srgbClr val="CC0099"/>
                </a:solidFill>
                <a:latin typeface="Times New Roman" pitchFamily="18" charset="0"/>
                <a:ea typeface="隶书" pitchFamily="49" charset="-122"/>
              </a:rPr>
              <a:t>:</a:t>
            </a:r>
            <a:r>
              <a:rPr lang="zh-CN" altLang="en-US" dirty="0">
                <a:solidFill>
                  <a:srgbClr val="CC0099"/>
                </a:solidFill>
                <a:latin typeface="Times New Roman" pitchFamily="18" charset="0"/>
                <a:ea typeface="隶书" pitchFamily="49" charset="-122"/>
              </a:rPr>
              <a:t>将代码改写成矩阵生成器的形式</a:t>
            </a:r>
          </a:p>
        </p:txBody>
      </p:sp>
      <p:sp>
        <p:nvSpPr>
          <p:cNvPr id="36870" name="AutoShape 7">
            <a:hlinkClick r:id="rId2" action="ppaction://program"/>
          </p:cNvPr>
          <p:cNvSpPr/>
          <p:nvPr/>
        </p:nvSpPr>
        <p:spPr>
          <a:xfrm>
            <a:off x="9409113" y="5516563"/>
            <a:ext cx="1008062" cy="433387"/>
          </a:xfrm>
          <a:prstGeom prst="actionButtonBlank">
            <a:avLst/>
          </a:prstGeom>
          <a:solidFill>
            <a:srgbClr val="FFFFFF"/>
          </a:solidFill>
          <a:ln w="9525">
            <a:noFill/>
            <a:miter/>
          </a:ln>
        </p:spPr>
        <p:txBody>
          <a:bodyPr wrap="none" anchor="ctr"/>
          <a:lstStyle/>
          <a:p>
            <a:pPr marL="342900" lvl="0" indent="-342900" algn="ctr" eaLnBrk="1" hangingPunct="1"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cut2</a:t>
            </a:r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effectLst/>
                <a:latin typeface="粗标宋体" charset="0"/>
                <a:ea typeface="粗标宋体" charset="0"/>
              </a:rPr>
              <a:t>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3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ldLvl="0" animBg="1"/>
      <p:bldP spid="15360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8" name="Text Box 214"/>
          <p:cNvSpPr txBox="1"/>
          <p:nvPr/>
        </p:nvSpPr>
        <p:spPr>
          <a:xfrm>
            <a:off x="737553" y="789305"/>
            <a:ext cx="6553200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342900" lvl="0" indent="-34290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3600" b="0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 b="0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600" b="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6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钢管运输问题</a:t>
            </a:r>
            <a:endParaRPr lang="en-US" altLang="zh-CN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7890" name="Group 3"/>
          <p:cNvGrpSpPr/>
          <p:nvPr/>
        </p:nvGrpSpPr>
        <p:grpSpPr>
          <a:xfrm>
            <a:off x="1774825" y="1196975"/>
            <a:ext cx="7775575" cy="4598988"/>
            <a:chOff x="1880" y="1446"/>
            <a:chExt cx="8340" cy="6674"/>
          </a:xfrm>
        </p:grpSpPr>
        <p:sp>
          <p:nvSpPr>
            <p:cNvPr id="37919" name="AutoShape 4"/>
            <p:cNvSpPr/>
            <p:nvPr/>
          </p:nvSpPr>
          <p:spPr>
            <a:xfrm>
              <a:off x="1980" y="7800"/>
              <a:ext cx="85" cy="85"/>
            </a:xfrm>
            <a:prstGeom prst="flowChartConnector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20" name="AutoShape 5"/>
            <p:cNvSpPr/>
            <p:nvPr/>
          </p:nvSpPr>
          <p:spPr>
            <a:xfrm>
              <a:off x="2360" y="7490"/>
              <a:ext cx="85" cy="85"/>
            </a:xfrm>
            <a:prstGeom prst="flowChartConnector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21" name="AutoShape 6"/>
            <p:cNvSpPr/>
            <p:nvPr/>
          </p:nvSpPr>
          <p:spPr>
            <a:xfrm>
              <a:off x="2895" y="7175"/>
              <a:ext cx="85" cy="85"/>
            </a:xfrm>
            <a:prstGeom prst="flowChartConnector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22" name="AutoShape 7"/>
            <p:cNvSpPr/>
            <p:nvPr/>
          </p:nvSpPr>
          <p:spPr>
            <a:xfrm>
              <a:off x="3260" y="6887"/>
              <a:ext cx="85" cy="85"/>
            </a:xfrm>
            <a:prstGeom prst="flowChartConnector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23" name="AutoShape 8"/>
            <p:cNvSpPr/>
            <p:nvPr/>
          </p:nvSpPr>
          <p:spPr>
            <a:xfrm>
              <a:off x="3825" y="6570"/>
              <a:ext cx="85" cy="85"/>
            </a:xfrm>
            <a:prstGeom prst="flowChartConnector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24" name="AutoShape 9"/>
            <p:cNvSpPr/>
            <p:nvPr/>
          </p:nvSpPr>
          <p:spPr>
            <a:xfrm>
              <a:off x="4350" y="6303"/>
              <a:ext cx="85" cy="85"/>
            </a:xfrm>
            <a:prstGeom prst="flowChartConnector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25" name="AutoShape 10"/>
            <p:cNvSpPr/>
            <p:nvPr/>
          </p:nvSpPr>
          <p:spPr>
            <a:xfrm>
              <a:off x="5090" y="6111"/>
              <a:ext cx="85" cy="85"/>
            </a:xfrm>
            <a:prstGeom prst="flowChartConnector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26" name="AutoShape 11"/>
            <p:cNvSpPr/>
            <p:nvPr/>
          </p:nvSpPr>
          <p:spPr>
            <a:xfrm>
              <a:off x="5640" y="5466"/>
              <a:ext cx="85" cy="85"/>
            </a:xfrm>
            <a:prstGeom prst="flowChartConnector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27" name="AutoShape 12"/>
            <p:cNvSpPr/>
            <p:nvPr/>
          </p:nvSpPr>
          <p:spPr>
            <a:xfrm>
              <a:off x="6075" y="5123"/>
              <a:ext cx="85" cy="85"/>
            </a:xfrm>
            <a:prstGeom prst="flowChartConnector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28" name="AutoShape 13"/>
            <p:cNvSpPr/>
            <p:nvPr/>
          </p:nvSpPr>
          <p:spPr>
            <a:xfrm>
              <a:off x="6650" y="4940"/>
              <a:ext cx="85" cy="85"/>
            </a:xfrm>
            <a:prstGeom prst="flowChartConnector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29" name="AutoShape 14"/>
            <p:cNvSpPr/>
            <p:nvPr/>
          </p:nvSpPr>
          <p:spPr>
            <a:xfrm>
              <a:off x="7140" y="4803"/>
              <a:ext cx="85" cy="85"/>
            </a:xfrm>
            <a:prstGeom prst="flowChartConnector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30" name="AutoShape 15"/>
            <p:cNvSpPr/>
            <p:nvPr/>
          </p:nvSpPr>
          <p:spPr>
            <a:xfrm>
              <a:off x="8105" y="4301"/>
              <a:ext cx="85" cy="85"/>
            </a:xfrm>
            <a:prstGeom prst="flowChartConnector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31" name="AutoShape 16"/>
            <p:cNvSpPr/>
            <p:nvPr/>
          </p:nvSpPr>
          <p:spPr>
            <a:xfrm>
              <a:off x="8505" y="3968"/>
              <a:ext cx="85" cy="85"/>
            </a:xfrm>
            <a:prstGeom prst="flowChartConnector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32" name="AutoShape 17"/>
            <p:cNvSpPr/>
            <p:nvPr/>
          </p:nvSpPr>
          <p:spPr>
            <a:xfrm>
              <a:off x="9335" y="3444"/>
              <a:ext cx="85" cy="85"/>
            </a:xfrm>
            <a:prstGeom prst="flowChartConnector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33" name="AutoShape 18"/>
            <p:cNvSpPr/>
            <p:nvPr/>
          </p:nvSpPr>
          <p:spPr>
            <a:xfrm>
              <a:off x="9845" y="2828"/>
              <a:ext cx="85" cy="85"/>
            </a:xfrm>
            <a:prstGeom prst="flowChartConnector">
              <a:avLst/>
            </a:prstGeom>
            <a:solidFill>
              <a:srgbClr val="333333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34" name="Line 19"/>
            <p:cNvSpPr/>
            <p:nvPr/>
          </p:nvSpPr>
          <p:spPr>
            <a:xfrm flipV="1">
              <a:off x="2360" y="7180"/>
              <a:ext cx="54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Line 20"/>
            <p:cNvSpPr/>
            <p:nvPr/>
          </p:nvSpPr>
          <p:spPr>
            <a:xfrm flipV="1">
              <a:off x="2910" y="6885"/>
              <a:ext cx="36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Line 21"/>
            <p:cNvSpPr/>
            <p:nvPr/>
          </p:nvSpPr>
          <p:spPr>
            <a:xfrm flipV="1">
              <a:off x="3300" y="6588"/>
              <a:ext cx="54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Line 22"/>
            <p:cNvSpPr/>
            <p:nvPr/>
          </p:nvSpPr>
          <p:spPr>
            <a:xfrm flipV="1">
              <a:off x="3840" y="6291"/>
              <a:ext cx="54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Line 23"/>
            <p:cNvSpPr/>
            <p:nvPr/>
          </p:nvSpPr>
          <p:spPr>
            <a:xfrm flipV="1">
              <a:off x="4380" y="6135"/>
              <a:ext cx="720" cy="1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Line 24"/>
            <p:cNvSpPr/>
            <p:nvPr/>
          </p:nvSpPr>
          <p:spPr>
            <a:xfrm flipV="1">
              <a:off x="5100" y="5511"/>
              <a:ext cx="54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Line 25"/>
            <p:cNvSpPr/>
            <p:nvPr/>
          </p:nvSpPr>
          <p:spPr>
            <a:xfrm flipV="1">
              <a:off x="5700" y="5139"/>
              <a:ext cx="36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Line 26"/>
            <p:cNvSpPr/>
            <p:nvPr/>
          </p:nvSpPr>
          <p:spPr>
            <a:xfrm flipV="1">
              <a:off x="6105" y="4953"/>
              <a:ext cx="540" cy="1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Line 27"/>
            <p:cNvSpPr/>
            <p:nvPr/>
          </p:nvSpPr>
          <p:spPr>
            <a:xfrm flipV="1">
              <a:off x="6660" y="4812"/>
              <a:ext cx="540" cy="1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Line 28"/>
            <p:cNvSpPr/>
            <p:nvPr/>
          </p:nvSpPr>
          <p:spPr>
            <a:xfrm flipV="1">
              <a:off x="7185" y="4344"/>
              <a:ext cx="90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Line 29"/>
            <p:cNvSpPr/>
            <p:nvPr/>
          </p:nvSpPr>
          <p:spPr>
            <a:xfrm flipV="1">
              <a:off x="8145" y="3987"/>
              <a:ext cx="36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AutoShape 30"/>
            <p:cNvSpPr/>
            <p:nvPr/>
          </p:nvSpPr>
          <p:spPr>
            <a:xfrm>
              <a:off x="2085" y="6807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46" name="Line 31"/>
            <p:cNvSpPr/>
            <p:nvPr/>
          </p:nvSpPr>
          <p:spPr>
            <a:xfrm flipH="1" flipV="1">
              <a:off x="2160" y="6900"/>
              <a:ext cx="225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Line 32"/>
            <p:cNvSpPr/>
            <p:nvPr/>
          </p:nvSpPr>
          <p:spPr>
            <a:xfrm rot="-240000" flipV="1">
              <a:off x="1965" y="7524"/>
              <a:ext cx="420" cy="28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Line 33"/>
            <p:cNvSpPr/>
            <p:nvPr/>
          </p:nvSpPr>
          <p:spPr>
            <a:xfrm flipV="1">
              <a:off x="2400" y="7227"/>
              <a:ext cx="54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Line 34"/>
            <p:cNvSpPr/>
            <p:nvPr/>
          </p:nvSpPr>
          <p:spPr>
            <a:xfrm flipV="1">
              <a:off x="2940" y="6930"/>
              <a:ext cx="36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Line 35"/>
            <p:cNvSpPr/>
            <p:nvPr/>
          </p:nvSpPr>
          <p:spPr>
            <a:xfrm flipV="1">
              <a:off x="3315" y="6633"/>
              <a:ext cx="54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Line 36"/>
            <p:cNvSpPr/>
            <p:nvPr/>
          </p:nvSpPr>
          <p:spPr>
            <a:xfrm flipV="1">
              <a:off x="3855" y="6336"/>
              <a:ext cx="54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Line 37"/>
            <p:cNvSpPr/>
            <p:nvPr/>
          </p:nvSpPr>
          <p:spPr>
            <a:xfrm flipV="1">
              <a:off x="4395" y="6180"/>
              <a:ext cx="720" cy="1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Line 38"/>
            <p:cNvSpPr/>
            <p:nvPr/>
          </p:nvSpPr>
          <p:spPr>
            <a:xfrm flipV="1">
              <a:off x="5145" y="5541"/>
              <a:ext cx="54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Line 39"/>
            <p:cNvSpPr/>
            <p:nvPr/>
          </p:nvSpPr>
          <p:spPr>
            <a:xfrm flipV="1">
              <a:off x="5715" y="5199"/>
              <a:ext cx="36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Line 40"/>
            <p:cNvSpPr/>
            <p:nvPr/>
          </p:nvSpPr>
          <p:spPr>
            <a:xfrm flipV="1">
              <a:off x="6120" y="5013"/>
              <a:ext cx="540" cy="1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Line 41"/>
            <p:cNvSpPr/>
            <p:nvPr/>
          </p:nvSpPr>
          <p:spPr>
            <a:xfrm flipV="1">
              <a:off x="6675" y="4872"/>
              <a:ext cx="540" cy="1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Line 42"/>
            <p:cNvSpPr/>
            <p:nvPr/>
          </p:nvSpPr>
          <p:spPr>
            <a:xfrm flipV="1">
              <a:off x="7215" y="4389"/>
              <a:ext cx="90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Line 43"/>
            <p:cNvSpPr/>
            <p:nvPr/>
          </p:nvSpPr>
          <p:spPr>
            <a:xfrm flipV="1">
              <a:off x="8160" y="4032"/>
              <a:ext cx="36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Line 44"/>
            <p:cNvSpPr/>
            <p:nvPr/>
          </p:nvSpPr>
          <p:spPr>
            <a:xfrm flipV="1">
              <a:off x="8520" y="3453"/>
              <a:ext cx="817" cy="50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Line 45"/>
            <p:cNvSpPr/>
            <p:nvPr/>
          </p:nvSpPr>
          <p:spPr>
            <a:xfrm flipV="1">
              <a:off x="8543" y="3487"/>
              <a:ext cx="817" cy="50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Line 46"/>
            <p:cNvSpPr/>
            <p:nvPr/>
          </p:nvSpPr>
          <p:spPr>
            <a:xfrm flipV="1">
              <a:off x="9345" y="2844"/>
              <a:ext cx="54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Line 47"/>
            <p:cNvSpPr/>
            <p:nvPr/>
          </p:nvSpPr>
          <p:spPr>
            <a:xfrm flipH="1" flipV="1">
              <a:off x="2730" y="6744"/>
              <a:ext cx="18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AutoShape 48"/>
            <p:cNvSpPr/>
            <p:nvPr/>
          </p:nvSpPr>
          <p:spPr>
            <a:xfrm>
              <a:off x="2675" y="6692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64" name="Line 49"/>
            <p:cNvSpPr/>
            <p:nvPr/>
          </p:nvSpPr>
          <p:spPr>
            <a:xfrm rot="-180000" flipH="1" flipV="1">
              <a:off x="2373" y="6135"/>
              <a:ext cx="330" cy="579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Line 50"/>
            <p:cNvSpPr/>
            <p:nvPr/>
          </p:nvSpPr>
          <p:spPr>
            <a:xfrm flipV="1">
              <a:off x="2112" y="6180"/>
              <a:ext cx="180" cy="62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AutoShape 51"/>
            <p:cNvSpPr/>
            <p:nvPr/>
          </p:nvSpPr>
          <p:spPr>
            <a:xfrm>
              <a:off x="2280" y="6102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67" name="Line 52"/>
            <p:cNvSpPr/>
            <p:nvPr/>
          </p:nvSpPr>
          <p:spPr>
            <a:xfrm flipH="1" flipV="1">
              <a:off x="2745" y="5184"/>
              <a:ext cx="540" cy="17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Line 53"/>
            <p:cNvSpPr/>
            <p:nvPr/>
          </p:nvSpPr>
          <p:spPr>
            <a:xfrm flipV="1">
              <a:off x="2340" y="5184"/>
              <a:ext cx="360" cy="93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AutoShape 54"/>
            <p:cNvSpPr/>
            <p:nvPr/>
          </p:nvSpPr>
          <p:spPr>
            <a:xfrm>
              <a:off x="2690" y="5118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70" name="Line 55"/>
            <p:cNvSpPr/>
            <p:nvPr/>
          </p:nvSpPr>
          <p:spPr>
            <a:xfrm flipH="1" flipV="1">
              <a:off x="4860" y="3468"/>
              <a:ext cx="810" cy="198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Line 56"/>
            <p:cNvSpPr/>
            <p:nvPr/>
          </p:nvSpPr>
          <p:spPr>
            <a:xfrm flipV="1">
              <a:off x="2760" y="3468"/>
              <a:ext cx="2100" cy="167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AutoShape 57"/>
            <p:cNvSpPr/>
            <p:nvPr/>
          </p:nvSpPr>
          <p:spPr>
            <a:xfrm>
              <a:off x="4790" y="3390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73" name="Line 58"/>
            <p:cNvSpPr/>
            <p:nvPr/>
          </p:nvSpPr>
          <p:spPr>
            <a:xfrm flipH="1" flipV="1">
              <a:off x="3120" y="5682"/>
              <a:ext cx="720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AutoShape 59"/>
            <p:cNvSpPr/>
            <p:nvPr/>
          </p:nvSpPr>
          <p:spPr>
            <a:xfrm>
              <a:off x="3050" y="5622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75" name="Line 60"/>
            <p:cNvSpPr/>
            <p:nvPr/>
          </p:nvSpPr>
          <p:spPr>
            <a:xfrm flipV="1">
              <a:off x="3105" y="5169"/>
              <a:ext cx="465" cy="46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Line 61"/>
            <p:cNvSpPr/>
            <p:nvPr/>
          </p:nvSpPr>
          <p:spPr>
            <a:xfrm rot="120000" flipH="1" flipV="1">
              <a:off x="3578" y="5184"/>
              <a:ext cx="836" cy="11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AutoShape 62"/>
            <p:cNvSpPr/>
            <p:nvPr/>
          </p:nvSpPr>
          <p:spPr>
            <a:xfrm>
              <a:off x="3525" y="5094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78" name="Line 63"/>
            <p:cNvSpPr/>
            <p:nvPr/>
          </p:nvSpPr>
          <p:spPr>
            <a:xfrm rot="300000" flipV="1">
              <a:off x="3600" y="5145"/>
              <a:ext cx="716" cy="3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Line 64"/>
            <p:cNvSpPr/>
            <p:nvPr/>
          </p:nvSpPr>
          <p:spPr>
            <a:xfrm flipH="1" flipV="1">
              <a:off x="4380" y="5184"/>
              <a:ext cx="720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AutoShape 65"/>
            <p:cNvSpPr/>
            <p:nvPr/>
          </p:nvSpPr>
          <p:spPr>
            <a:xfrm>
              <a:off x="4325" y="5115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81" name="Line 66"/>
            <p:cNvSpPr/>
            <p:nvPr/>
          </p:nvSpPr>
          <p:spPr>
            <a:xfrm flipH="1" flipV="1">
              <a:off x="4860" y="4248"/>
              <a:ext cx="255" cy="18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Line 67"/>
            <p:cNvSpPr/>
            <p:nvPr/>
          </p:nvSpPr>
          <p:spPr>
            <a:xfrm rot="-240000" flipH="1">
              <a:off x="4817" y="3471"/>
              <a:ext cx="37" cy="74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Line 68"/>
            <p:cNvSpPr/>
            <p:nvPr/>
          </p:nvSpPr>
          <p:spPr>
            <a:xfrm rot="-180000" flipV="1">
              <a:off x="4364" y="4289"/>
              <a:ext cx="482" cy="82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AutoShape 69"/>
            <p:cNvSpPr/>
            <p:nvPr/>
          </p:nvSpPr>
          <p:spPr>
            <a:xfrm>
              <a:off x="4790" y="4194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85" name="Line 70"/>
            <p:cNvSpPr/>
            <p:nvPr/>
          </p:nvSpPr>
          <p:spPr>
            <a:xfrm flipH="1" flipV="1">
              <a:off x="4095" y="2622"/>
              <a:ext cx="720" cy="78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AutoShape 71"/>
            <p:cNvSpPr/>
            <p:nvPr/>
          </p:nvSpPr>
          <p:spPr>
            <a:xfrm>
              <a:off x="4010" y="2568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87" name="Line 72"/>
            <p:cNvSpPr/>
            <p:nvPr/>
          </p:nvSpPr>
          <p:spPr>
            <a:xfrm>
              <a:off x="4860" y="3438"/>
              <a:ext cx="720" cy="15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Line 73"/>
            <p:cNvSpPr/>
            <p:nvPr/>
          </p:nvSpPr>
          <p:spPr>
            <a:xfrm flipH="1" flipV="1">
              <a:off x="5580" y="3624"/>
              <a:ext cx="540" cy="15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AutoShape 74"/>
            <p:cNvSpPr/>
            <p:nvPr/>
          </p:nvSpPr>
          <p:spPr>
            <a:xfrm>
              <a:off x="5570" y="3563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90" name="Line 75"/>
            <p:cNvSpPr/>
            <p:nvPr/>
          </p:nvSpPr>
          <p:spPr>
            <a:xfrm flipH="1" flipV="1">
              <a:off x="5400" y="2376"/>
              <a:ext cx="225" cy="1209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Line 76"/>
            <p:cNvSpPr/>
            <p:nvPr/>
          </p:nvSpPr>
          <p:spPr>
            <a:xfrm flipV="1">
              <a:off x="5655" y="3501"/>
              <a:ext cx="486" cy="9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Line 77"/>
            <p:cNvSpPr/>
            <p:nvPr/>
          </p:nvSpPr>
          <p:spPr>
            <a:xfrm rot="240000" flipH="1" flipV="1">
              <a:off x="6165" y="3546"/>
              <a:ext cx="540" cy="14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AutoShape 78"/>
            <p:cNvSpPr/>
            <p:nvPr/>
          </p:nvSpPr>
          <p:spPr>
            <a:xfrm>
              <a:off x="5340" y="2285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94" name="AutoShape 79"/>
            <p:cNvSpPr/>
            <p:nvPr/>
          </p:nvSpPr>
          <p:spPr>
            <a:xfrm>
              <a:off x="6140" y="3464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95" name="Line 80"/>
            <p:cNvSpPr/>
            <p:nvPr/>
          </p:nvSpPr>
          <p:spPr>
            <a:xfrm flipV="1">
              <a:off x="6195" y="2847"/>
              <a:ext cx="180" cy="62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AutoShape 81"/>
            <p:cNvSpPr/>
            <p:nvPr/>
          </p:nvSpPr>
          <p:spPr>
            <a:xfrm>
              <a:off x="6335" y="2787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997" name="Line 82"/>
            <p:cNvSpPr/>
            <p:nvPr/>
          </p:nvSpPr>
          <p:spPr>
            <a:xfrm flipH="1" flipV="1">
              <a:off x="6675" y="3840"/>
              <a:ext cx="493" cy="100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Line 83"/>
            <p:cNvSpPr/>
            <p:nvPr/>
          </p:nvSpPr>
          <p:spPr>
            <a:xfrm>
              <a:off x="6375" y="2847"/>
              <a:ext cx="285" cy="93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AutoShape 84"/>
            <p:cNvSpPr/>
            <p:nvPr/>
          </p:nvSpPr>
          <p:spPr>
            <a:xfrm>
              <a:off x="6620" y="3777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00" name="Line 85"/>
            <p:cNvSpPr/>
            <p:nvPr/>
          </p:nvSpPr>
          <p:spPr>
            <a:xfrm flipH="1" flipV="1">
              <a:off x="6195" y="2163"/>
              <a:ext cx="180" cy="62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AutoShape 86"/>
            <p:cNvSpPr/>
            <p:nvPr/>
          </p:nvSpPr>
          <p:spPr>
            <a:xfrm>
              <a:off x="6140" y="2079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02" name="Line 87"/>
            <p:cNvSpPr/>
            <p:nvPr/>
          </p:nvSpPr>
          <p:spPr>
            <a:xfrm>
              <a:off x="6690" y="3828"/>
              <a:ext cx="690" cy="26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AutoShape 88"/>
            <p:cNvSpPr/>
            <p:nvPr/>
          </p:nvSpPr>
          <p:spPr>
            <a:xfrm>
              <a:off x="7385" y="4073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04" name="Line 89"/>
            <p:cNvSpPr/>
            <p:nvPr/>
          </p:nvSpPr>
          <p:spPr>
            <a:xfrm flipV="1">
              <a:off x="6405" y="2193"/>
              <a:ext cx="720" cy="62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AutoShape 90"/>
            <p:cNvSpPr/>
            <p:nvPr/>
          </p:nvSpPr>
          <p:spPr>
            <a:xfrm>
              <a:off x="7115" y="2135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06" name="Line 91"/>
            <p:cNvSpPr/>
            <p:nvPr/>
          </p:nvSpPr>
          <p:spPr>
            <a:xfrm>
              <a:off x="7185" y="2223"/>
              <a:ext cx="540" cy="109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AutoShape 92"/>
            <p:cNvSpPr/>
            <p:nvPr/>
          </p:nvSpPr>
          <p:spPr>
            <a:xfrm>
              <a:off x="7700" y="3312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08" name="Line 93"/>
            <p:cNvSpPr/>
            <p:nvPr/>
          </p:nvSpPr>
          <p:spPr>
            <a:xfrm flipH="1" flipV="1">
              <a:off x="7755" y="3402"/>
              <a:ext cx="360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Line 94"/>
            <p:cNvSpPr/>
            <p:nvPr/>
          </p:nvSpPr>
          <p:spPr>
            <a:xfrm>
              <a:off x="7200" y="2193"/>
              <a:ext cx="720" cy="31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Line 95"/>
            <p:cNvSpPr/>
            <p:nvPr/>
          </p:nvSpPr>
          <p:spPr>
            <a:xfrm flipH="1" flipV="1">
              <a:off x="7980" y="2562"/>
              <a:ext cx="540" cy="14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AutoShape 96"/>
            <p:cNvSpPr/>
            <p:nvPr/>
          </p:nvSpPr>
          <p:spPr>
            <a:xfrm>
              <a:off x="7925" y="2487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12" name="Line 97"/>
            <p:cNvSpPr/>
            <p:nvPr/>
          </p:nvSpPr>
          <p:spPr>
            <a:xfrm flipV="1">
              <a:off x="7995" y="1923"/>
              <a:ext cx="840" cy="59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Line 98"/>
            <p:cNvSpPr/>
            <p:nvPr/>
          </p:nvSpPr>
          <p:spPr>
            <a:xfrm flipH="1" flipV="1">
              <a:off x="8880" y="1938"/>
              <a:ext cx="480" cy="153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AutoShape 99"/>
            <p:cNvSpPr/>
            <p:nvPr/>
          </p:nvSpPr>
          <p:spPr>
            <a:xfrm>
              <a:off x="8825" y="1848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15" name="Line 100"/>
            <p:cNvSpPr/>
            <p:nvPr/>
          </p:nvSpPr>
          <p:spPr>
            <a:xfrm flipH="1">
              <a:off x="8670" y="1938"/>
              <a:ext cx="180" cy="93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Line 101"/>
            <p:cNvSpPr/>
            <p:nvPr/>
          </p:nvSpPr>
          <p:spPr>
            <a:xfrm flipH="1" flipV="1">
              <a:off x="8640" y="2844"/>
              <a:ext cx="72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AutoShape 102"/>
            <p:cNvSpPr/>
            <p:nvPr/>
          </p:nvSpPr>
          <p:spPr>
            <a:xfrm>
              <a:off x="8585" y="2834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18" name="Line 103"/>
            <p:cNvSpPr/>
            <p:nvPr/>
          </p:nvSpPr>
          <p:spPr>
            <a:xfrm flipV="1">
              <a:off x="8895" y="1722"/>
              <a:ext cx="540" cy="15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AutoShape 104"/>
            <p:cNvSpPr/>
            <p:nvPr/>
          </p:nvSpPr>
          <p:spPr>
            <a:xfrm>
              <a:off x="9425" y="1677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20" name="Line 105"/>
            <p:cNvSpPr/>
            <p:nvPr/>
          </p:nvSpPr>
          <p:spPr>
            <a:xfrm>
              <a:off x="9510" y="1722"/>
              <a:ext cx="36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Line 106"/>
            <p:cNvSpPr/>
            <p:nvPr/>
          </p:nvSpPr>
          <p:spPr>
            <a:xfrm>
              <a:off x="9495" y="1752"/>
              <a:ext cx="36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Line 107"/>
            <p:cNvSpPr/>
            <p:nvPr/>
          </p:nvSpPr>
          <p:spPr>
            <a:xfrm flipV="1">
              <a:off x="9900" y="1752"/>
              <a:ext cx="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AutoShape 108"/>
            <p:cNvSpPr/>
            <p:nvPr/>
          </p:nvSpPr>
          <p:spPr>
            <a:xfrm>
              <a:off x="9860" y="1692"/>
              <a:ext cx="85" cy="85"/>
            </a:xfrm>
            <a:prstGeom prst="flowChartConnector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24" name="Line 109"/>
            <p:cNvSpPr/>
            <p:nvPr/>
          </p:nvSpPr>
          <p:spPr>
            <a:xfrm flipV="1">
              <a:off x="9375" y="2889"/>
              <a:ext cx="54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Rectangle 110"/>
            <p:cNvSpPr/>
            <p:nvPr/>
          </p:nvSpPr>
          <p:spPr>
            <a:xfrm>
              <a:off x="1911" y="7836"/>
              <a:ext cx="409" cy="28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26" name="Rectangle 111"/>
            <p:cNvSpPr/>
            <p:nvPr/>
          </p:nvSpPr>
          <p:spPr>
            <a:xfrm>
              <a:off x="2100" y="7062"/>
              <a:ext cx="140" cy="25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27" name="Rectangle 112"/>
            <p:cNvSpPr/>
            <p:nvPr/>
          </p:nvSpPr>
          <p:spPr>
            <a:xfrm>
              <a:off x="2580" y="6828"/>
              <a:ext cx="135" cy="25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1000" b="0" dirty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28" name="Rectangle 113"/>
            <p:cNvSpPr/>
            <p:nvPr/>
          </p:nvSpPr>
          <p:spPr>
            <a:xfrm>
              <a:off x="3825" y="5601"/>
              <a:ext cx="175" cy="21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5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29" name="Rectangle 114"/>
            <p:cNvSpPr/>
            <p:nvPr/>
          </p:nvSpPr>
          <p:spPr>
            <a:xfrm>
              <a:off x="2340" y="6390"/>
              <a:ext cx="180" cy="27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80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30" name="Rectangle 115"/>
            <p:cNvSpPr/>
            <p:nvPr/>
          </p:nvSpPr>
          <p:spPr>
            <a:xfrm>
              <a:off x="3290" y="6078"/>
              <a:ext cx="230" cy="2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31" name="Rectangle 116"/>
            <p:cNvSpPr/>
            <p:nvPr/>
          </p:nvSpPr>
          <p:spPr>
            <a:xfrm>
              <a:off x="4500" y="5496"/>
              <a:ext cx="260" cy="24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32" name="Rectangle 117"/>
            <p:cNvSpPr/>
            <p:nvPr/>
          </p:nvSpPr>
          <p:spPr>
            <a:xfrm>
              <a:off x="4770" y="5007"/>
              <a:ext cx="270" cy="2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31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33" name="Rectangle 118"/>
            <p:cNvSpPr/>
            <p:nvPr/>
          </p:nvSpPr>
          <p:spPr>
            <a:xfrm>
              <a:off x="4400" y="4449"/>
              <a:ext cx="280" cy="31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20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34" name="Rectangle 119"/>
            <p:cNvSpPr/>
            <p:nvPr/>
          </p:nvSpPr>
          <p:spPr>
            <a:xfrm>
              <a:off x="5140" y="4641"/>
              <a:ext cx="240" cy="29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12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35" name="Rectangle 120"/>
            <p:cNvSpPr/>
            <p:nvPr/>
          </p:nvSpPr>
          <p:spPr>
            <a:xfrm>
              <a:off x="5620" y="4248"/>
              <a:ext cx="240" cy="25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42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36" name="Rectangle 121"/>
            <p:cNvSpPr/>
            <p:nvPr/>
          </p:nvSpPr>
          <p:spPr>
            <a:xfrm>
              <a:off x="6140" y="4086"/>
              <a:ext cx="220" cy="31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70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37" name="Rectangle 122"/>
            <p:cNvSpPr/>
            <p:nvPr/>
          </p:nvSpPr>
          <p:spPr>
            <a:xfrm>
              <a:off x="6660" y="4233"/>
              <a:ext cx="220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38" name="Rectangle 123"/>
            <p:cNvSpPr/>
            <p:nvPr/>
          </p:nvSpPr>
          <p:spPr>
            <a:xfrm>
              <a:off x="6340" y="3304"/>
              <a:ext cx="315" cy="2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88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39" name="Rectangle 124"/>
            <p:cNvSpPr/>
            <p:nvPr/>
          </p:nvSpPr>
          <p:spPr>
            <a:xfrm>
              <a:off x="7740" y="3760"/>
              <a:ext cx="260" cy="24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40" name="Rectangle 125"/>
            <p:cNvSpPr/>
            <p:nvPr/>
          </p:nvSpPr>
          <p:spPr>
            <a:xfrm>
              <a:off x="7245" y="2739"/>
              <a:ext cx="215" cy="28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70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41" name="Rectangle 126"/>
            <p:cNvSpPr/>
            <p:nvPr/>
          </p:nvSpPr>
          <p:spPr>
            <a:xfrm>
              <a:off x="8080" y="3354"/>
              <a:ext cx="195" cy="2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62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42" name="Rectangle 127"/>
            <p:cNvSpPr/>
            <p:nvPr/>
          </p:nvSpPr>
          <p:spPr>
            <a:xfrm>
              <a:off x="8525" y="2313"/>
              <a:ext cx="295" cy="30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70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43" name="Rectangle 128"/>
            <p:cNvSpPr/>
            <p:nvPr/>
          </p:nvSpPr>
          <p:spPr>
            <a:xfrm>
              <a:off x="8900" y="2517"/>
              <a:ext cx="235" cy="28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30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44" name="Rectangle 129"/>
            <p:cNvSpPr/>
            <p:nvPr/>
          </p:nvSpPr>
          <p:spPr>
            <a:xfrm>
              <a:off x="9460" y="2211"/>
              <a:ext cx="280" cy="2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20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45" name="Rectangle 130"/>
            <p:cNvSpPr/>
            <p:nvPr/>
          </p:nvSpPr>
          <p:spPr>
            <a:xfrm>
              <a:off x="9950" y="2064"/>
              <a:ext cx="190" cy="2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20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46" name="Rectangle 131"/>
            <p:cNvSpPr/>
            <p:nvPr/>
          </p:nvSpPr>
          <p:spPr>
            <a:xfrm>
              <a:off x="9580" y="1446"/>
              <a:ext cx="200" cy="2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30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47" name="Rectangle 132"/>
            <p:cNvSpPr/>
            <p:nvPr/>
          </p:nvSpPr>
          <p:spPr>
            <a:xfrm>
              <a:off x="1880" y="6261"/>
              <a:ext cx="320" cy="23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1000" b="0" dirty="0">
                  <a:latin typeface="Times New Roman" pitchFamily="18" charset="0"/>
                  <a:ea typeface="宋体" pitchFamily="2" charset="-122"/>
                </a:rPr>
                <a:t>450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48" name="Rectangle 133"/>
            <p:cNvSpPr/>
            <p:nvPr/>
          </p:nvSpPr>
          <p:spPr>
            <a:xfrm>
              <a:off x="1940" y="7380"/>
              <a:ext cx="315" cy="26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104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49" name="Rectangle 134"/>
            <p:cNvSpPr/>
            <p:nvPr/>
          </p:nvSpPr>
          <p:spPr>
            <a:xfrm>
              <a:off x="2680" y="7320"/>
              <a:ext cx="403" cy="27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301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50" name="Rectangle 135"/>
            <p:cNvSpPr/>
            <p:nvPr/>
          </p:nvSpPr>
          <p:spPr>
            <a:xfrm>
              <a:off x="2880" y="6782"/>
              <a:ext cx="390" cy="25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750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51" name="Rectangle 136"/>
            <p:cNvSpPr/>
            <p:nvPr/>
          </p:nvSpPr>
          <p:spPr>
            <a:xfrm>
              <a:off x="3560" y="6744"/>
              <a:ext cx="380" cy="2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606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52" name="Rectangle 137"/>
            <p:cNvSpPr/>
            <p:nvPr/>
          </p:nvSpPr>
          <p:spPr>
            <a:xfrm>
              <a:off x="3840" y="6180"/>
              <a:ext cx="320" cy="2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194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53" name="Rectangle 138"/>
            <p:cNvSpPr/>
            <p:nvPr/>
          </p:nvSpPr>
          <p:spPr>
            <a:xfrm>
              <a:off x="4680" y="6216"/>
              <a:ext cx="300" cy="32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205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54" name="Rectangle 139"/>
            <p:cNvSpPr/>
            <p:nvPr/>
          </p:nvSpPr>
          <p:spPr>
            <a:xfrm>
              <a:off x="5220" y="5480"/>
              <a:ext cx="335" cy="27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201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55" name="Rectangle 140"/>
            <p:cNvSpPr/>
            <p:nvPr/>
          </p:nvSpPr>
          <p:spPr>
            <a:xfrm>
              <a:off x="5880" y="5310"/>
              <a:ext cx="380" cy="3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680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56" name="Rectangle 141"/>
            <p:cNvSpPr/>
            <p:nvPr/>
          </p:nvSpPr>
          <p:spPr>
            <a:xfrm>
              <a:off x="6175" y="4764"/>
              <a:ext cx="305" cy="2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480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57" name="Rectangle 142"/>
            <p:cNvSpPr/>
            <p:nvPr/>
          </p:nvSpPr>
          <p:spPr>
            <a:xfrm>
              <a:off x="6855" y="4908"/>
              <a:ext cx="425" cy="29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300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58" name="Rectangle 143"/>
            <p:cNvSpPr/>
            <p:nvPr/>
          </p:nvSpPr>
          <p:spPr>
            <a:xfrm>
              <a:off x="7440" y="4300"/>
              <a:ext cx="333" cy="23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220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59" name="Rectangle 144"/>
            <p:cNvSpPr/>
            <p:nvPr/>
          </p:nvSpPr>
          <p:spPr>
            <a:xfrm>
              <a:off x="8292" y="4173"/>
              <a:ext cx="328" cy="2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210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60" name="Rectangle 145"/>
            <p:cNvSpPr/>
            <p:nvPr/>
          </p:nvSpPr>
          <p:spPr>
            <a:xfrm>
              <a:off x="8667" y="3460"/>
              <a:ext cx="413" cy="27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420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61" name="Rectangle 146"/>
            <p:cNvSpPr/>
            <p:nvPr/>
          </p:nvSpPr>
          <p:spPr>
            <a:xfrm>
              <a:off x="9635" y="3176"/>
              <a:ext cx="305" cy="24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500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62" name="Rectangle 147"/>
            <p:cNvSpPr/>
            <p:nvPr/>
          </p:nvSpPr>
          <p:spPr>
            <a:xfrm>
              <a:off x="2720" y="5940"/>
              <a:ext cx="320" cy="26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600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63" name="Rectangle 148"/>
            <p:cNvSpPr/>
            <p:nvPr/>
          </p:nvSpPr>
          <p:spPr>
            <a:xfrm>
              <a:off x="3140" y="5124"/>
              <a:ext cx="295" cy="2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3060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64" name="Rectangle 149"/>
            <p:cNvSpPr/>
            <p:nvPr/>
          </p:nvSpPr>
          <p:spPr>
            <a:xfrm>
              <a:off x="3820" y="4887"/>
              <a:ext cx="340" cy="3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195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65" name="Rectangle 150"/>
            <p:cNvSpPr/>
            <p:nvPr/>
          </p:nvSpPr>
          <p:spPr>
            <a:xfrm>
              <a:off x="4487" y="3801"/>
              <a:ext cx="353" cy="33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202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66" name="Rectangle 151"/>
            <p:cNvSpPr/>
            <p:nvPr/>
          </p:nvSpPr>
          <p:spPr>
            <a:xfrm>
              <a:off x="5085" y="3220"/>
              <a:ext cx="355" cy="2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720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67" name="Rectangle 152"/>
            <p:cNvSpPr/>
            <p:nvPr/>
          </p:nvSpPr>
          <p:spPr>
            <a:xfrm>
              <a:off x="5140" y="2688"/>
              <a:ext cx="360" cy="31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690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68" name="Rectangle 153"/>
            <p:cNvSpPr/>
            <p:nvPr/>
          </p:nvSpPr>
          <p:spPr>
            <a:xfrm>
              <a:off x="5780" y="3267"/>
              <a:ext cx="280" cy="3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520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69" name="Rectangle 154"/>
            <p:cNvSpPr/>
            <p:nvPr/>
          </p:nvSpPr>
          <p:spPr>
            <a:xfrm>
              <a:off x="5940" y="2920"/>
              <a:ext cx="288" cy="26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170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70" name="Rectangle 155"/>
            <p:cNvSpPr/>
            <p:nvPr/>
          </p:nvSpPr>
          <p:spPr>
            <a:xfrm>
              <a:off x="5900" y="2306"/>
              <a:ext cx="390" cy="27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1000" b="0" dirty="0">
                  <a:latin typeface="Times New Roman" pitchFamily="18" charset="0"/>
                  <a:ea typeface="宋体" pitchFamily="2" charset="-122"/>
                </a:rPr>
                <a:t>690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71" name="Rectangle 156"/>
            <p:cNvSpPr/>
            <p:nvPr/>
          </p:nvSpPr>
          <p:spPr>
            <a:xfrm>
              <a:off x="6940" y="3660"/>
              <a:ext cx="380" cy="34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462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72" name="Rectangle 157"/>
            <p:cNvSpPr/>
            <p:nvPr/>
          </p:nvSpPr>
          <p:spPr>
            <a:xfrm>
              <a:off x="6585" y="2211"/>
              <a:ext cx="275" cy="2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160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73" name="Rectangle 158"/>
            <p:cNvSpPr/>
            <p:nvPr/>
          </p:nvSpPr>
          <p:spPr>
            <a:xfrm>
              <a:off x="7560" y="2064"/>
              <a:ext cx="300" cy="2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320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74" name="Rectangle 159"/>
            <p:cNvSpPr/>
            <p:nvPr/>
          </p:nvSpPr>
          <p:spPr>
            <a:xfrm>
              <a:off x="8220" y="1920"/>
              <a:ext cx="360" cy="25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160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75" name="Rectangle 160"/>
            <p:cNvSpPr/>
            <p:nvPr/>
          </p:nvSpPr>
          <p:spPr>
            <a:xfrm>
              <a:off x="8700" y="3051"/>
              <a:ext cx="280" cy="2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110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76" name="Rectangle 161"/>
            <p:cNvSpPr/>
            <p:nvPr/>
          </p:nvSpPr>
          <p:spPr>
            <a:xfrm>
              <a:off x="8920" y="1506"/>
              <a:ext cx="338" cy="27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290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77" name="Line 162"/>
            <p:cNvSpPr/>
            <p:nvPr/>
          </p:nvSpPr>
          <p:spPr>
            <a:xfrm rot="-240000" flipV="1">
              <a:off x="1980" y="7569"/>
              <a:ext cx="420" cy="28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Rectangle 163"/>
            <p:cNvSpPr/>
            <p:nvPr/>
          </p:nvSpPr>
          <p:spPr>
            <a:xfrm>
              <a:off x="2120" y="5469"/>
              <a:ext cx="360" cy="2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1150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79" name="Rectangle 164"/>
            <p:cNvSpPr/>
            <p:nvPr/>
          </p:nvSpPr>
          <p:spPr>
            <a:xfrm>
              <a:off x="3180" y="4188"/>
              <a:ext cx="441" cy="29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1100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80" name="Rectangle 165"/>
            <p:cNvSpPr/>
            <p:nvPr/>
          </p:nvSpPr>
          <p:spPr>
            <a:xfrm>
              <a:off x="3960" y="2895"/>
              <a:ext cx="390" cy="26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1200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81" name="Rectangle 166"/>
            <p:cNvSpPr/>
            <p:nvPr/>
          </p:nvSpPr>
          <p:spPr>
            <a:xfrm>
              <a:off x="2430" y="7480"/>
              <a:ext cx="490" cy="30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82" name="Rectangle 167"/>
            <p:cNvSpPr/>
            <p:nvPr/>
          </p:nvSpPr>
          <p:spPr>
            <a:xfrm>
              <a:off x="2970" y="7160"/>
              <a:ext cx="310" cy="27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83" name="Rectangle 168"/>
            <p:cNvSpPr/>
            <p:nvPr/>
          </p:nvSpPr>
          <p:spPr>
            <a:xfrm>
              <a:off x="3315" y="6897"/>
              <a:ext cx="365" cy="30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84" name="Rectangle 169"/>
            <p:cNvSpPr/>
            <p:nvPr/>
          </p:nvSpPr>
          <p:spPr>
            <a:xfrm>
              <a:off x="3871" y="6580"/>
              <a:ext cx="409" cy="3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5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85" name="Rectangle 170"/>
            <p:cNvSpPr/>
            <p:nvPr/>
          </p:nvSpPr>
          <p:spPr>
            <a:xfrm>
              <a:off x="4350" y="6375"/>
              <a:ext cx="290" cy="30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6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86" name="Rectangle 171"/>
            <p:cNvSpPr/>
            <p:nvPr/>
          </p:nvSpPr>
          <p:spPr>
            <a:xfrm>
              <a:off x="5100" y="6120"/>
              <a:ext cx="260" cy="2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7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87" name="Rectangle 172"/>
            <p:cNvSpPr/>
            <p:nvPr/>
          </p:nvSpPr>
          <p:spPr>
            <a:xfrm>
              <a:off x="5676" y="5481"/>
              <a:ext cx="244" cy="23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8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88" name="Rectangle 173"/>
            <p:cNvSpPr/>
            <p:nvPr/>
          </p:nvSpPr>
          <p:spPr>
            <a:xfrm>
              <a:off x="6090" y="5133"/>
              <a:ext cx="250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1000" b="0" i="1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1000" b="0" dirty="0">
                  <a:latin typeface="Times New Roman" pitchFamily="18" charset="0"/>
                  <a:ea typeface="宋体" pitchFamily="2" charset="-122"/>
                </a:rPr>
                <a:t>9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89" name="Rectangle 174"/>
            <p:cNvSpPr/>
            <p:nvPr/>
          </p:nvSpPr>
          <p:spPr>
            <a:xfrm>
              <a:off x="6555" y="5004"/>
              <a:ext cx="365" cy="29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10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90" name="Rectangle 175"/>
            <p:cNvSpPr/>
            <p:nvPr/>
          </p:nvSpPr>
          <p:spPr>
            <a:xfrm>
              <a:off x="7253" y="4820"/>
              <a:ext cx="327" cy="29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11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91" name="Rectangle 176"/>
            <p:cNvSpPr/>
            <p:nvPr/>
          </p:nvSpPr>
          <p:spPr>
            <a:xfrm>
              <a:off x="8060" y="4394"/>
              <a:ext cx="380" cy="3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12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92" name="Rectangle 177"/>
            <p:cNvSpPr/>
            <p:nvPr/>
          </p:nvSpPr>
          <p:spPr>
            <a:xfrm>
              <a:off x="8563" y="3960"/>
              <a:ext cx="337" cy="26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13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93" name="Rectangle 178"/>
            <p:cNvSpPr/>
            <p:nvPr/>
          </p:nvSpPr>
          <p:spPr>
            <a:xfrm>
              <a:off x="9315" y="3483"/>
              <a:ext cx="325" cy="2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14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94" name="Rectangle 179"/>
            <p:cNvSpPr/>
            <p:nvPr/>
          </p:nvSpPr>
          <p:spPr>
            <a:xfrm>
              <a:off x="9823" y="2874"/>
              <a:ext cx="357" cy="26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15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95" name="Rectangle 180"/>
            <p:cNvSpPr/>
            <p:nvPr/>
          </p:nvSpPr>
          <p:spPr>
            <a:xfrm>
              <a:off x="4905" y="4113"/>
              <a:ext cx="415" cy="2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96" name="Rectangle 181"/>
            <p:cNvSpPr/>
            <p:nvPr/>
          </p:nvSpPr>
          <p:spPr>
            <a:xfrm>
              <a:off x="3975" y="2316"/>
              <a:ext cx="525" cy="37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97" name="Rectangle 182"/>
            <p:cNvSpPr/>
            <p:nvPr/>
          </p:nvSpPr>
          <p:spPr>
            <a:xfrm>
              <a:off x="5310" y="2001"/>
              <a:ext cx="350" cy="33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98" name="Rectangle 183"/>
            <p:cNvSpPr/>
            <p:nvPr/>
          </p:nvSpPr>
          <p:spPr>
            <a:xfrm>
              <a:off x="6075" y="1827"/>
              <a:ext cx="265" cy="27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099" name="Rectangle 184"/>
            <p:cNvSpPr/>
            <p:nvPr/>
          </p:nvSpPr>
          <p:spPr>
            <a:xfrm>
              <a:off x="7380" y="3819"/>
              <a:ext cx="220" cy="28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5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100" name="Rectangle 185"/>
            <p:cNvSpPr/>
            <p:nvPr/>
          </p:nvSpPr>
          <p:spPr>
            <a:xfrm>
              <a:off x="8400" y="2874"/>
              <a:ext cx="294" cy="2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6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101" name="Rectangle 186"/>
            <p:cNvSpPr/>
            <p:nvPr/>
          </p:nvSpPr>
          <p:spPr>
            <a:xfrm>
              <a:off x="9966" y="1596"/>
              <a:ext cx="254" cy="28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lstStyle/>
            <a:p>
              <a:pPr lvl="0" algn="just" eaLnBrk="1" hangingPunct="1">
                <a:spcBef>
                  <a:spcPct val="0"/>
                </a:spcBef>
                <a:buNone/>
              </a:pPr>
              <a:r>
                <a:rPr lang="en-US" altLang="zh-CN" sz="900" b="0" i="1" dirty="0"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900" b="0" dirty="0">
                  <a:latin typeface="Times New Roman" pitchFamily="18" charset="0"/>
                  <a:ea typeface="宋体" pitchFamily="2" charset="-122"/>
                </a:rPr>
                <a:t>7</a:t>
              </a:r>
              <a:endParaRPr lang="en-US" altLang="zh-CN" sz="3600" b="0" dirty="0"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161980" name="Group 188"/>
          <p:cNvGraphicFramePr>
            <a:graphicFrameLocks noGrp="1"/>
          </p:cNvGraphicFramePr>
          <p:nvPr/>
        </p:nvGraphicFramePr>
        <p:xfrm>
          <a:off x="3792538" y="5013325"/>
          <a:ext cx="6480175" cy="1149350"/>
        </p:xfrm>
        <a:graphic>
          <a:graphicData uri="http://schemas.openxmlformats.org/drawingml/2006/table">
            <a:tbl>
              <a:tblPr/>
              <a:tblGrid>
                <a:gridCol w="1007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142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里程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≤300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350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351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451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Courier New" pitchFamily="49" charset="0"/>
                        </a:rPr>
                        <a:t>…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92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运价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  <a:cs typeface="Courier New" pitchFamily="49" charset="0"/>
                        </a:rPr>
                        <a:t>…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891" name="Text Box 187"/>
          <p:cNvSpPr txBox="1"/>
          <p:nvPr/>
        </p:nvSpPr>
        <p:spPr>
          <a:xfrm>
            <a:off x="6387465" y="4395788"/>
            <a:ext cx="2303463" cy="414337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</p:spPr>
        <p:txBody>
          <a:bodyPr/>
          <a:lstStyle/>
          <a:p>
            <a:pPr lvl="0" algn="just" eaLnBrk="1" hangingPunct="1">
              <a:spcBef>
                <a:spcPct val="0"/>
              </a:spcBef>
              <a:buNone/>
            </a:pPr>
            <a:r>
              <a:rPr lang="zh-CN" altLang="en-US" sz="2800" b="0" dirty="0">
                <a:latin typeface="Times New Roman" pitchFamily="18" charset="0"/>
                <a:ea typeface="宋体" pitchFamily="2" charset="-122"/>
              </a:rPr>
              <a:t>铁路运价表</a:t>
            </a:r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effectLst/>
                <a:latin typeface="粗标宋体" charset="0"/>
                <a:ea typeface="粗标宋体" charset="0"/>
              </a:rPr>
              <a:t>举例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816100" y="2060575"/>
          <a:ext cx="6684963" cy="461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r:id="rId3" imgW="3022600" imgH="2082800" progId="Equation.DSMT4">
                  <p:embed/>
                </p:oleObj>
              </mc:Choice>
              <mc:Fallback>
                <p:oleObj r:id="rId3" imgW="3022600" imgH="2082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6100" y="2060575"/>
                        <a:ext cx="6684963" cy="461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90675" y="1087755"/>
            <a:ext cx="7797800" cy="723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i="1" dirty="0">
                <a:sym typeface="+mn-ea"/>
              </a:rPr>
              <a:t>f</a:t>
            </a:r>
            <a:r>
              <a:rPr lang="en-US" altLang="zh-CN" sz="2400" b="1" i="1" baseline="-25000" dirty="0">
                <a:sym typeface="+mn-ea"/>
              </a:rPr>
              <a:t>i</a:t>
            </a:r>
            <a:r>
              <a:rPr lang="zh-CN" altLang="en-US" sz="2400" b="1" dirty="0">
                <a:sym typeface="+mn-ea"/>
              </a:rPr>
              <a:t>表示钢厂</a:t>
            </a:r>
            <a:r>
              <a:rPr lang="en-US" altLang="zh-CN" sz="2400" b="1" i="1" dirty="0">
                <a:sym typeface="+mn-ea"/>
              </a:rPr>
              <a:t>i</a:t>
            </a:r>
            <a:r>
              <a:rPr lang="zh-CN" altLang="en-US" sz="2400" b="1" dirty="0">
                <a:sym typeface="+mn-ea"/>
              </a:rPr>
              <a:t>是否使用；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en-US" altLang="zh-CN" sz="2400" b="1" i="1" baseline="-25000" dirty="0">
                <a:sym typeface="+mn-ea"/>
              </a:rPr>
              <a:t>ij</a:t>
            </a:r>
            <a:r>
              <a:rPr lang="zh-CN" altLang="en-US" sz="2400" b="1" dirty="0">
                <a:sym typeface="+mn-ea"/>
              </a:rPr>
              <a:t>是从钢厂</a:t>
            </a:r>
            <a:r>
              <a:rPr lang="en-US" altLang="zh-CN" sz="2400" b="1" i="1" dirty="0">
                <a:sym typeface="+mn-ea"/>
              </a:rPr>
              <a:t>i</a:t>
            </a:r>
            <a:r>
              <a:rPr lang="zh-CN" altLang="en-US" sz="2400" b="1" dirty="0">
                <a:sym typeface="+mn-ea"/>
              </a:rPr>
              <a:t>运到节点</a:t>
            </a:r>
            <a:r>
              <a:rPr lang="en-US" altLang="zh-CN" sz="2400" b="1" i="1" dirty="0">
                <a:sym typeface="+mn-ea"/>
              </a:rPr>
              <a:t>j</a:t>
            </a:r>
            <a:r>
              <a:rPr lang="zh-CN" altLang="en-US" sz="2400" b="1" dirty="0">
                <a:sym typeface="+mn-ea"/>
              </a:rPr>
              <a:t>的钢管量</a:t>
            </a:r>
            <a:endParaRPr lang="zh-CN" altLang="en-US" sz="2400" b="1" kern="12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i="1" dirty="0">
                <a:sym typeface="+mn-ea"/>
              </a:rPr>
              <a:t>y</a:t>
            </a:r>
            <a:r>
              <a:rPr lang="en-US" altLang="zh-CN" sz="2400" b="1" i="1" baseline="-25000" dirty="0">
                <a:sym typeface="+mn-ea"/>
              </a:rPr>
              <a:t>j</a:t>
            </a:r>
            <a:r>
              <a:rPr lang="zh-CN" altLang="en-US" sz="2400" b="1" dirty="0">
                <a:sym typeface="+mn-ea"/>
              </a:rPr>
              <a:t>是从节点</a:t>
            </a:r>
            <a:r>
              <a:rPr lang="en-US" altLang="zh-CN" sz="2400" b="1" i="1" dirty="0">
                <a:sym typeface="+mn-ea"/>
              </a:rPr>
              <a:t>j</a:t>
            </a:r>
            <a:r>
              <a:rPr lang="zh-CN" altLang="en-US" sz="2400" b="1" dirty="0">
                <a:sym typeface="+mn-ea"/>
              </a:rPr>
              <a:t>向左铺设的钢管量；</a:t>
            </a:r>
            <a:r>
              <a:rPr lang="en-US" altLang="zh-CN" sz="2400" b="1" i="1" dirty="0">
                <a:sym typeface="+mn-ea"/>
              </a:rPr>
              <a:t>z</a:t>
            </a:r>
            <a:r>
              <a:rPr lang="en-US" altLang="zh-CN" sz="2400" b="1" i="1" baseline="-25000" dirty="0">
                <a:sym typeface="+mn-ea"/>
              </a:rPr>
              <a:t>j</a:t>
            </a:r>
            <a:r>
              <a:rPr lang="zh-CN" altLang="en-US" sz="2400" b="1" dirty="0">
                <a:sym typeface="+mn-ea"/>
              </a:rPr>
              <a:t>是向右铺设的钢管量</a:t>
            </a:r>
            <a:endParaRPr lang="zh-CN" altLang="en-US" sz="2400"/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effectLst/>
                <a:latin typeface="粗标宋体" charset="0"/>
                <a:ea typeface="粗标宋体" charset="0"/>
              </a:rPr>
              <a:t>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0"/>
          <p:cNvSpPr>
            <a:spLocks noChangeArrowheads="1"/>
          </p:cNvSpPr>
          <p:nvPr/>
        </p:nvSpPr>
        <p:spPr bwMode="auto">
          <a:xfrm>
            <a:off x="676910" y="600710"/>
            <a:ext cx="8515985" cy="64008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600" b="1" dirty="0">
                <a:ea typeface="楷体_GB2312" pitchFamily="49" charset="-122"/>
              </a:rPr>
              <a:t>     </a:t>
            </a:r>
            <a:r>
              <a:rPr lang="zh-CN" altLang="en-US" sz="3600" b="1" dirty="0">
                <a:ea typeface="楷体_GB2312" pitchFamily="49" charset="-122"/>
              </a:rPr>
              <a:t>例</a:t>
            </a:r>
            <a:r>
              <a:rPr lang="en-US" altLang="zh-CN" sz="3600" b="1" dirty="0">
                <a:ea typeface="楷体_GB2312" pitchFamily="49" charset="-122"/>
              </a:rPr>
              <a:t>7</a:t>
            </a:r>
            <a:r>
              <a:rPr lang="zh-CN" altLang="en-US" sz="3600" b="1" dirty="0">
                <a:ea typeface="楷体_GB2312" pitchFamily="49" charset="-122"/>
              </a:rPr>
              <a:t>：报童的诀窍</a:t>
            </a:r>
          </a:p>
        </p:txBody>
      </p:sp>
      <p:sp>
        <p:nvSpPr>
          <p:cNvPr id="20484" name="Text Box 2052"/>
          <p:cNvSpPr txBox="1">
            <a:spLocks noChangeArrowheads="1"/>
          </p:cNvSpPr>
          <p:nvPr/>
        </p:nvSpPr>
        <p:spPr bwMode="auto">
          <a:xfrm>
            <a:off x="1905000" y="1600200"/>
            <a:ext cx="609600" cy="10668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</a:t>
            </a:r>
          </a:p>
        </p:txBody>
      </p:sp>
      <p:sp>
        <p:nvSpPr>
          <p:cNvPr id="20485" name="Text Box 2053"/>
          <p:cNvSpPr txBox="1">
            <a:spLocks noChangeArrowheads="1"/>
          </p:cNvSpPr>
          <p:nvPr/>
        </p:nvSpPr>
        <p:spPr bwMode="auto">
          <a:xfrm>
            <a:off x="2667000" y="1143000"/>
            <a:ext cx="7467600" cy="518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报童售报： </a:t>
            </a:r>
            <a:r>
              <a:rPr lang="en-US" altLang="zh-CN" sz="2800" b="1" i="1"/>
              <a:t>a </a:t>
            </a:r>
            <a:r>
              <a:rPr lang="en-US" altLang="zh-CN" sz="2800" b="1"/>
              <a:t>(</a:t>
            </a:r>
            <a:r>
              <a:rPr lang="zh-CN" altLang="en-US" sz="2800" b="1"/>
              <a:t>零售价</a:t>
            </a:r>
            <a:r>
              <a:rPr lang="en-US" altLang="zh-CN" sz="2800" b="1"/>
              <a:t>)</a:t>
            </a:r>
            <a:r>
              <a:rPr lang="en-US" altLang="zh-CN" sz="2800" b="1" i="1"/>
              <a:t> </a:t>
            </a:r>
            <a:r>
              <a:rPr lang="en-US" altLang="zh-CN" sz="2800" b="1"/>
              <a:t>&gt; </a:t>
            </a:r>
            <a:r>
              <a:rPr lang="en-US" altLang="zh-CN" sz="2800" b="1" i="1"/>
              <a:t>b</a:t>
            </a:r>
            <a:r>
              <a:rPr lang="en-US" altLang="zh-CN" sz="2800" b="1"/>
              <a:t>(</a:t>
            </a:r>
            <a:r>
              <a:rPr lang="zh-CN" altLang="en-US" sz="2800" b="1"/>
              <a:t>购进价</a:t>
            </a:r>
            <a:r>
              <a:rPr lang="en-US" altLang="zh-CN" sz="2800" b="1"/>
              <a:t>)</a:t>
            </a:r>
            <a:r>
              <a:rPr lang="en-US" altLang="zh-CN" sz="2800" b="1" i="1"/>
              <a:t> </a:t>
            </a:r>
            <a:r>
              <a:rPr lang="en-US" altLang="zh-CN" sz="2800" b="1"/>
              <a:t>&gt; </a:t>
            </a:r>
            <a:r>
              <a:rPr lang="en-US" altLang="zh-CN" sz="2800" b="1" i="1"/>
              <a:t>c</a:t>
            </a:r>
            <a:r>
              <a:rPr lang="en-US" altLang="zh-CN" sz="2800" b="1"/>
              <a:t>(</a:t>
            </a:r>
            <a:r>
              <a:rPr lang="zh-CN" altLang="en-US" sz="2800" b="1"/>
              <a:t>退回价</a:t>
            </a:r>
            <a:r>
              <a:rPr lang="en-US" altLang="zh-CN" sz="2800" b="1"/>
              <a:t>)</a:t>
            </a:r>
          </a:p>
        </p:txBody>
      </p:sp>
      <p:sp>
        <p:nvSpPr>
          <p:cNvPr id="20486" name="Text Box 2054"/>
          <p:cNvSpPr txBox="1">
            <a:spLocks noChangeArrowheads="1"/>
          </p:cNvSpPr>
          <p:nvPr/>
        </p:nvSpPr>
        <p:spPr bwMode="auto">
          <a:xfrm>
            <a:off x="2667000" y="1752600"/>
            <a:ext cx="5373688" cy="944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售出一份赚 </a:t>
            </a:r>
            <a:r>
              <a:rPr lang="en-US" altLang="zh-CN" sz="2800" b="1" i="1" dirty="0"/>
              <a:t>a-b</a:t>
            </a:r>
            <a:r>
              <a:rPr lang="zh-CN" altLang="en-US" sz="2800" b="1" dirty="0"/>
              <a:t>；退回一份赔 </a:t>
            </a:r>
            <a:r>
              <a:rPr lang="en-US" altLang="zh-CN" sz="2800" b="1" i="1" dirty="0"/>
              <a:t>b-c</a:t>
            </a:r>
            <a:endParaRPr lang="en-US" altLang="zh-CN" sz="2800" b="1" dirty="0"/>
          </a:p>
        </p:txBody>
      </p:sp>
      <p:sp>
        <p:nvSpPr>
          <p:cNvPr id="20487" name="Text Box 2055"/>
          <p:cNvSpPr txBox="1">
            <a:spLocks noChangeArrowheads="1"/>
          </p:cNvSpPr>
          <p:nvPr/>
        </p:nvSpPr>
        <p:spPr bwMode="auto">
          <a:xfrm>
            <a:off x="2667000" y="2362200"/>
            <a:ext cx="5373688" cy="518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zh-CN" altLang="en-US" sz="2800" b="1"/>
              <a:t>每天购进多少份可使收入最大？</a:t>
            </a:r>
          </a:p>
        </p:txBody>
      </p:sp>
      <p:sp>
        <p:nvSpPr>
          <p:cNvPr id="20488" name="Text Box 2056"/>
          <p:cNvSpPr txBox="1">
            <a:spLocks noChangeArrowheads="1"/>
          </p:cNvSpPr>
          <p:nvPr/>
        </p:nvSpPr>
        <p:spPr bwMode="auto">
          <a:xfrm>
            <a:off x="1905000" y="3352800"/>
            <a:ext cx="609600" cy="10668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分析</a:t>
            </a:r>
          </a:p>
        </p:txBody>
      </p:sp>
      <p:sp>
        <p:nvSpPr>
          <p:cNvPr id="20490" name="Text Box 2058"/>
          <p:cNvSpPr txBox="1">
            <a:spLocks noChangeArrowheads="1"/>
          </p:cNvSpPr>
          <p:nvPr/>
        </p:nvSpPr>
        <p:spPr bwMode="auto">
          <a:xfrm>
            <a:off x="2667000" y="2986088"/>
            <a:ext cx="5410200" cy="5226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购进太多</a:t>
            </a:r>
            <a:r>
              <a:rPr lang="zh-CN" altLang="en-US" sz="2800" b="1">
                <a:sym typeface="Symbol" pitchFamily="18" charset="2"/>
              </a:rPr>
              <a:t>卖不完退回赔钱</a:t>
            </a:r>
          </a:p>
        </p:txBody>
      </p:sp>
      <p:sp>
        <p:nvSpPr>
          <p:cNvPr id="20491" name="Text Box 2059"/>
          <p:cNvSpPr txBox="1">
            <a:spLocks noChangeArrowheads="1"/>
          </p:cNvSpPr>
          <p:nvPr/>
        </p:nvSpPr>
        <p:spPr bwMode="auto">
          <a:xfrm>
            <a:off x="2667000" y="3581400"/>
            <a:ext cx="4876800" cy="5226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购进太少</a:t>
            </a:r>
            <a:r>
              <a:rPr lang="zh-CN" altLang="en-US" sz="2800" b="1">
                <a:sym typeface="Symbol" pitchFamily="18" charset="2"/>
              </a:rPr>
              <a:t>不够销售赚钱少</a:t>
            </a:r>
          </a:p>
        </p:txBody>
      </p:sp>
      <p:sp>
        <p:nvSpPr>
          <p:cNvPr id="20492" name="Text Box 2060"/>
          <p:cNvSpPr txBox="1">
            <a:spLocks noChangeArrowheads="1"/>
          </p:cNvSpPr>
          <p:nvPr/>
        </p:nvSpPr>
        <p:spPr bwMode="auto">
          <a:xfrm>
            <a:off x="2743200" y="4191000"/>
            <a:ext cx="3810000" cy="518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应根据需求确定购进量</a:t>
            </a:r>
          </a:p>
        </p:txBody>
      </p:sp>
      <p:sp>
        <p:nvSpPr>
          <p:cNvPr id="20493" name="Text Box 2061"/>
          <p:cNvSpPr txBox="1">
            <a:spLocks noChangeArrowheads="1"/>
          </p:cNvSpPr>
          <p:nvPr/>
        </p:nvSpPr>
        <p:spPr bwMode="auto">
          <a:xfrm>
            <a:off x="2743200" y="4876800"/>
            <a:ext cx="3505200" cy="518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每天需求量是随机的</a:t>
            </a:r>
          </a:p>
        </p:txBody>
      </p:sp>
      <p:sp>
        <p:nvSpPr>
          <p:cNvPr id="20499" name="Text Box 2067"/>
          <p:cNvSpPr txBox="1">
            <a:spLocks noChangeArrowheads="1"/>
          </p:cNvSpPr>
          <p:nvPr/>
        </p:nvSpPr>
        <p:spPr bwMode="auto">
          <a:xfrm>
            <a:off x="2743200" y="5486400"/>
            <a:ext cx="7315200" cy="51816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优化问题的目标函数应是长期的日平均收入</a:t>
            </a:r>
          </a:p>
        </p:txBody>
      </p:sp>
      <p:grpSp>
        <p:nvGrpSpPr>
          <p:cNvPr id="2" name="Group 2071"/>
          <p:cNvGrpSpPr/>
          <p:nvPr/>
        </p:nvGrpSpPr>
        <p:grpSpPr bwMode="auto">
          <a:xfrm>
            <a:off x="6553200" y="4876800"/>
            <a:ext cx="3810000" cy="517525"/>
            <a:chOff x="3168" y="3072"/>
            <a:chExt cx="2400" cy="326"/>
          </a:xfrm>
        </p:grpSpPr>
        <p:sp>
          <p:nvSpPr>
            <p:cNvPr id="20496" name="Text Box 2064"/>
            <p:cNvSpPr txBox="1">
              <a:spLocks noChangeArrowheads="1"/>
            </p:cNvSpPr>
            <p:nvPr/>
          </p:nvSpPr>
          <p:spPr bwMode="auto">
            <a:xfrm>
              <a:off x="3552" y="3072"/>
              <a:ext cx="2016" cy="326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每天收入是随机的</a:t>
              </a:r>
            </a:p>
          </p:txBody>
        </p:sp>
        <p:sp>
          <p:nvSpPr>
            <p:cNvPr id="20500" name="AutoShape 2068"/>
            <p:cNvSpPr>
              <a:spLocks noChangeArrowheads="1"/>
            </p:cNvSpPr>
            <p:nvPr/>
          </p:nvSpPr>
          <p:spPr bwMode="auto">
            <a:xfrm>
              <a:off x="3168" y="3072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70"/>
          <p:cNvGrpSpPr/>
          <p:nvPr/>
        </p:nvGrpSpPr>
        <p:grpSpPr bwMode="auto">
          <a:xfrm>
            <a:off x="7772400" y="3124200"/>
            <a:ext cx="2590800" cy="944563"/>
            <a:chOff x="3936" y="1968"/>
            <a:chExt cx="1632" cy="595"/>
          </a:xfrm>
        </p:grpSpPr>
        <p:sp>
          <p:nvSpPr>
            <p:cNvPr id="20497" name="Text Box 2065"/>
            <p:cNvSpPr txBox="1">
              <a:spLocks noChangeArrowheads="1"/>
            </p:cNvSpPr>
            <p:nvPr/>
          </p:nvSpPr>
          <p:spPr bwMode="auto">
            <a:xfrm>
              <a:off x="4224" y="1968"/>
              <a:ext cx="1344" cy="595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存在一个合适的购进量</a:t>
              </a:r>
            </a:p>
          </p:txBody>
        </p:sp>
        <p:sp>
          <p:nvSpPr>
            <p:cNvPr id="20501" name="AutoShape 2069"/>
            <p:cNvSpPr>
              <a:spLocks noChangeArrowheads="1"/>
            </p:cNvSpPr>
            <p:nvPr/>
          </p:nvSpPr>
          <p:spPr bwMode="auto">
            <a:xfrm>
              <a:off x="3936" y="2016"/>
              <a:ext cx="192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04" name="Text Box 2072"/>
          <p:cNvSpPr txBox="1">
            <a:spLocks noChangeArrowheads="1"/>
          </p:cNvSpPr>
          <p:nvPr/>
        </p:nvSpPr>
        <p:spPr bwMode="auto">
          <a:xfrm>
            <a:off x="5334000" y="6019800"/>
            <a:ext cx="3733800" cy="518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等于每天收入的期望</a:t>
            </a:r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effectLst/>
                <a:latin typeface="粗标宋体" charset="0"/>
                <a:ea typeface="粗标宋体" charset="0"/>
              </a:rPr>
              <a:t>随机规划的例子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nimBg="1" autoUpdateAnimBg="0"/>
      <p:bldP spid="20485" grpId="0" bldLvl="0" animBg="1" autoUpdateAnimBg="0"/>
      <p:bldP spid="20486" grpId="0" bldLvl="0" animBg="1" autoUpdateAnimBg="0"/>
      <p:bldP spid="20487" grpId="0" bldLvl="0" animBg="1" autoUpdateAnimBg="0"/>
      <p:bldP spid="20488" grpId="0" bldLvl="0" animBg="1" autoUpdateAnimBg="0"/>
      <p:bldP spid="20490" grpId="0" bldLvl="0" animBg="1" autoUpdateAnimBg="0"/>
      <p:bldP spid="20491" grpId="0" bldLvl="0" animBg="1" autoUpdateAnimBg="0"/>
      <p:bldP spid="20492" grpId="0" bldLvl="0" animBg="1" autoUpdateAnimBg="0"/>
      <p:bldP spid="20493" grpId="0" bldLvl="0" animBg="1" autoUpdateAnimBg="0"/>
      <p:bldP spid="20499" grpId="0" bldLvl="0" animBg="1" autoUpdateAnimBg="0"/>
      <p:bldP spid="20504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133600" y="2039938"/>
            <a:ext cx="609600" cy="10668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76600" y="1781175"/>
            <a:ext cx="6477000" cy="51816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设每天购进 </a:t>
            </a:r>
            <a:r>
              <a:rPr lang="en-US" altLang="zh-CN" sz="2800" b="1" i="1" dirty="0"/>
              <a:t>n </a:t>
            </a:r>
            <a:r>
              <a:rPr lang="zh-CN" altLang="en-US" sz="2800" b="1" dirty="0"/>
              <a:t>份，</a:t>
            </a:r>
            <a:r>
              <a:rPr lang="zh-CN" altLang="en-US" sz="2800" b="1" dirty="0">
                <a:ea typeface="楷体_GB2312" pitchFamily="49" charset="-122"/>
              </a:rPr>
              <a:t>日平均收入为 </a:t>
            </a:r>
            <a:r>
              <a:rPr lang="en-US" altLang="zh-CN" sz="2800" b="1" i="1" dirty="0">
                <a:ea typeface="楷体_GB2312" pitchFamily="49" charset="-122"/>
              </a:rPr>
              <a:t>G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260090" y="468948"/>
            <a:ext cx="5410200" cy="1115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调查需求量的随机规律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每天需求量为 </a:t>
            </a:r>
            <a:r>
              <a:rPr lang="en-US" altLang="zh-CN" sz="2800" b="1" i="1" dirty="0"/>
              <a:t>r </a:t>
            </a:r>
            <a:r>
              <a:rPr lang="zh-CN" altLang="en-US" sz="2800" b="1" dirty="0"/>
              <a:t>的概率 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,  r</a:t>
            </a:r>
            <a:r>
              <a:rPr lang="en-US" altLang="zh-CN" sz="2800" b="1" dirty="0"/>
              <a:t>=0,1,2…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117090" y="677228"/>
            <a:ext cx="609600" cy="10668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准备</a:t>
            </a:r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3276600" y="3124200"/>
          <a:ext cx="64770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公式" r:id="rId3" imgW="67970400" imgH="13411200" progId="Equation.3">
                  <p:embed/>
                </p:oleObj>
              </mc:Choice>
              <mc:Fallback>
                <p:oleObj name="公式" r:id="rId3" imgW="67970400" imgH="13411200" progId="Equation.3">
                  <p:embed/>
                  <p:pic>
                    <p:nvPicPr>
                      <p:cNvPr id="0" name="图片 16384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3124200"/>
                        <a:ext cx="6477000" cy="1157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276600" y="4418013"/>
          <a:ext cx="45783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5" imgW="53035200" imgH="6400800" progId="Equation.3">
                  <p:embed/>
                </p:oleObj>
              </mc:Choice>
              <mc:Fallback>
                <p:oleObj name="公式" r:id="rId5" imgW="53035200" imgH="6400800" progId="Equation.3">
                  <p:embed/>
                  <p:pic>
                    <p:nvPicPr>
                      <p:cNvPr id="0" name="图片 16385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4418013"/>
                        <a:ext cx="4578350" cy="549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600200" y="4967288"/>
          <a:ext cx="87630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公式" r:id="rId7" imgW="102717600" imgH="10363200" progId="Equation.3">
                  <p:embed/>
                </p:oleObj>
              </mc:Choice>
              <mc:Fallback>
                <p:oleObj name="公式" r:id="rId7" imgW="102717600" imgH="10363200" progId="Equation.3">
                  <p:embed/>
                  <p:pic>
                    <p:nvPicPr>
                      <p:cNvPr id="0" name="图片 16386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4967288"/>
                        <a:ext cx="8763000" cy="9572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419600" y="5957888"/>
            <a:ext cx="2971800" cy="51816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求 </a:t>
            </a:r>
            <a:r>
              <a:rPr lang="en-US" altLang="zh-CN" sz="2800" b="1" i="1"/>
              <a:t>n </a:t>
            </a:r>
            <a:r>
              <a:rPr lang="zh-CN" altLang="en-US" sz="2800" b="1"/>
              <a:t>使 </a:t>
            </a:r>
            <a:r>
              <a:rPr lang="en-US" altLang="zh-CN" sz="2800" b="1" i="1">
                <a:ea typeface="楷体_GB2312" pitchFamily="49" charset="-122"/>
              </a:rPr>
              <a:t>G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) </a:t>
            </a:r>
            <a:r>
              <a:rPr lang="zh-CN" altLang="en-US" sz="2800" b="1"/>
              <a:t>最大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276600" y="2452688"/>
            <a:ext cx="6477000" cy="518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已知售出一份赚 </a:t>
            </a:r>
            <a:r>
              <a:rPr lang="en-US" altLang="zh-CN" sz="2800" b="1" i="1"/>
              <a:t>a-b</a:t>
            </a:r>
            <a:r>
              <a:rPr lang="zh-CN" altLang="en-US" sz="2800" b="1"/>
              <a:t>；退回一份赔 </a:t>
            </a:r>
            <a:r>
              <a:rPr lang="en-US" altLang="zh-CN" sz="2800" b="1" i="1"/>
              <a:t>b-c</a:t>
            </a:r>
            <a:endParaRPr lang="en-US" altLang="zh-CN" sz="2800" b="1"/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effectLst/>
                <a:latin typeface="粗标宋体" charset="0"/>
                <a:ea typeface="粗标宋体" charset="0"/>
              </a:rPr>
              <a:t>随机规划的例子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ldLvl="0" animBg="1" autoUpdateAnimBg="0"/>
      <p:bldP spid="21507" grpId="0" bldLvl="0" animBg="1"/>
      <p:bldP spid="21508" grpId="0" bldLvl="0" animBg="1" autoUpdateAnimBg="0"/>
      <p:bldP spid="21515" grpId="0" bldLvl="0" animBg="1" autoUpdateAnimBg="0"/>
      <p:bldP spid="21516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" name="Object 1024"/>
          <p:cNvGraphicFramePr>
            <a:graphicFrameLocks noChangeAspect="1"/>
          </p:cNvGraphicFramePr>
          <p:nvPr/>
        </p:nvGraphicFramePr>
        <p:xfrm>
          <a:off x="1676400" y="1295400"/>
          <a:ext cx="883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3" imgW="108813600" imgH="7620000" progId="Equation.3">
                  <p:embed/>
                </p:oleObj>
              </mc:Choice>
              <mc:Fallback>
                <p:oleObj name="公式" r:id="rId3" imgW="108813600" imgH="7620000" progId="Equation.3">
                  <p:embed/>
                  <p:pic>
                    <p:nvPicPr>
                      <p:cNvPr id="0" name="图片 17408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295400"/>
                        <a:ext cx="8839200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" name="Object 1025"/>
          <p:cNvGraphicFramePr>
            <a:graphicFrameLocks noChangeAspect="1"/>
          </p:cNvGraphicFramePr>
          <p:nvPr/>
        </p:nvGraphicFramePr>
        <p:xfrm>
          <a:off x="2819400" y="2133600"/>
          <a:ext cx="10795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公式" r:id="rId5" imgW="9144000" imgH="9448800" progId="Equation.3">
                  <p:embed/>
                </p:oleObj>
              </mc:Choice>
              <mc:Fallback>
                <p:oleObj name="公式" r:id="rId5" imgW="9144000" imgH="9448800" progId="Equation.3">
                  <p:embed/>
                  <p:pic>
                    <p:nvPicPr>
                      <p:cNvPr id="0" name="图片 1740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2133600"/>
                        <a:ext cx="1079500" cy="1027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760855" y="708660"/>
            <a:ext cx="1066800" cy="57912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求解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124200" y="700088"/>
            <a:ext cx="2971800" cy="51816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将</a:t>
            </a:r>
            <a:r>
              <a:rPr lang="en-US" altLang="zh-CN" sz="2800" b="1" i="1"/>
              <a:t>r</a:t>
            </a:r>
            <a:r>
              <a:rPr lang="zh-CN" altLang="en-US" sz="2800" b="1"/>
              <a:t>视为连续变量</a:t>
            </a:r>
          </a:p>
        </p:txBody>
      </p:sp>
      <p:graphicFrame>
        <p:nvGraphicFramePr>
          <p:cNvPr id="48130" name="Object 1026"/>
          <p:cNvGraphicFramePr>
            <a:graphicFrameLocks noChangeAspect="1"/>
          </p:cNvGraphicFramePr>
          <p:nvPr/>
        </p:nvGraphicFramePr>
        <p:xfrm>
          <a:off x="6248400" y="623888"/>
          <a:ext cx="4267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公式" r:id="rId7" imgW="47244000" imgH="6400800" progId="Equation.3">
                  <p:embed/>
                </p:oleObj>
              </mc:Choice>
              <mc:Fallback>
                <p:oleObj name="公式" r:id="rId7" imgW="47244000" imgH="6400800" progId="Equation.3">
                  <p:embed/>
                  <p:pic>
                    <p:nvPicPr>
                      <p:cNvPr id="0" name="图片 17410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8400" y="623888"/>
                        <a:ext cx="4267200" cy="5778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1027"/>
          <p:cNvGraphicFramePr>
            <a:graphicFrameLocks noChangeAspect="1"/>
          </p:cNvGraphicFramePr>
          <p:nvPr/>
        </p:nvGraphicFramePr>
        <p:xfrm>
          <a:off x="2438400" y="5181600"/>
          <a:ext cx="13716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公式" r:id="rId9" imgW="14325600" imgH="11277600" progId="Equation.3">
                  <p:embed/>
                </p:oleObj>
              </mc:Choice>
              <mc:Fallback>
                <p:oleObj name="公式" r:id="rId9" imgW="14325600" imgH="11277600" progId="Equation.3">
                  <p:embed/>
                  <p:pic>
                    <p:nvPicPr>
                      <p:cNvPr id="0" name="图片 17411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5181600"/>
                        <a:ext cx="1371600" cy="1047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 bwMode="auto">
          <a:xfrm>
            <a:off x="4191000" y="5067300"/>
            <a:ext cx="4800600" cy="1333500"/>
            <a:chOff x="1680" y="3000"/>
            <a:chExt cx="3024" cy="840"/>
          </a:xfrm>
        </p:grpSpPr>
        <p:graphicFrame>
          <p:nvGraphicFramePr>
            <p:cNvPr id="48135" name="Object 1031"/>
            <p:cNvGraphicFramePr>
              <a:graphicFrameLocks noChangeAspect="1"/>
            </p:cNvGraphicFramePr>
            <p:nvPr/>
          </p:nvGraphicFramePr>
          <p:xfrm>
            <a:off x="2064" y="3000"/>
            <a:ext cx="2640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3" name="公式" r:id="rId11" imgW="32004000" imgH="15240000" progId="Equation.3">
                    <p:embed/>
                  </p:oleObj>
                </mc:Choice>
                <mc:Fallback>
                  <p:oleObj name="公式" r:id="rId11" imgW="32004000" imgH="15240000" progId="Equation.3">
                    <p:embed/>
                    <p:pic>
                      <p:nvPicPr>
                        <p:cNvPr id="0" name="图片 17412"/>
                        <p:cNvPicPr preferRelativeResize="0"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64" y="3000"/>
                          <a:ext cx="2640" cy="840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1680" y="3264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8132" name="Object 1028"/>
          <p:cNvGraphicFramePr>
            <a:graphicFrameLocks noChangeAspect="1"/>
          </p:cNvGraphicFramePr>
          <p:nvPr/>
        </p:nvGraphicFramePr>
        <p:xfrm>
          <a:off x="3665538" y="3962400"/>
          <a:ext cx="66214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公式" r:id="rId13" imgW="55473600" imgH="7924800" progId="Equation.3">
                  <p:embed/>
                </p:oleObj>
              </mc:Choice>
              <mc:Fallback>
                <p:oleObj name="公式" r:id="rId13" imgW="55473600" imgH="7924800" progId="Equation.3">
                  <p:embed/>
                  <p:pic>
                    <p:nvPicPr>
                      <p:cNvPr id="0" name="图片 17413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65538" y="3962400"/>
                        <a:ext cx="6621462" cy="958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029"/>
          <p:cNvGraphicFramePr>
            <a:graphicFrameLocks noChangeAspect="1"/>
          </p:cNvGraphicFramePr>
          <p:nvPr/>
        </p:nvGraphicFramePr>
        <p:xfrm>
          <a:off x="3886200" y="2971800"/>
          <a:ext cx="5257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公式" r:id="rId15" imgW="48158400" imgH="7924800" progId="Equation.3">
                  <p:embed/>
                </p:oleObj>
              </mc:Choice>
              <mc:Fallback>
                <p:oleObj name="公式" r:id="rId15" imgW="48158400" imgH="7924800" progId="Equation.3">
                  <p:embed/>
                  <p:pic>
                    <p:nvPicPr>
                      <p:cNvPr id="0" name="图片 17414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86200" y="2971800"/>
                        <a:ext cx="5257800" cy="876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1030"/>
          <p:cNvGraphicFramePr>
            <a:graphicFrameLocks noChangeAspect="1"/>
          </p:cNvGraphicFramePr>
          <p:nvPr/>
        </p:nvGraphicFramePr>
        <p:xfrm>
          <a:off x="3862388" y="2133600"/>
          <a:ext cx="52816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公式" r:id="rId17" imgW="44805600" imgH="7924800" progId="Equation.3">
                  <p:embed/>
                </p:oleObj>
              </mc:Choice>
              <mc:Fallback>
                <p:oleObj name="公式" r:id="rId17" imgW="44805600" imgH="7924800" progId="Equation.3">
                  <p:embed/>
                  <p:pic>
                    <p:nvPicPr>
                      <p:cNvPr id="0" name="图片 1741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62388" y="2133600"/>
                        <a:ext cx="5281612" cy="8651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effectLst/>
                <a:latin typeface="粗标宋体" charset="0"/>
                <a:ea typeface="粗标宋体" charset="0"/>
              </a:rPr>
              <a:t>随机规划的例子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2" name="Object 1024"/>
          <p:cNvGraphicFramePr>
            <a:graphicFrameLocks noChangeAspect="1"/>
          </p:cNvGraphicFramePr>
          <p:nvPr/>
        </p:nvGraphicFramePr>
        <p:xfrm>
          <a:off x="4267200" y="573088"/>
          <a:ext cx="40386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公式" r:id="rId3" imgW="32004000" imgH="15240000" progId="Equation.3">
                  <p:embed/>
                </p:oleObj>
              </mc:Choice>
              <mc:Fallback>
                <p:oleObj name="公式" r:id="rId3" imgW="32004000" imgH="15240000" progId="Equation.3">
                  <p:embed/>
                  <p:pic>
                    <p:nvPicPr>
                      <p:cNvPr id="0" name="图片 18432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573088"/>
                        <a:ext cx="4038600" cy="1333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133600" y="1030288"/>
            <a:ext cx="1828800" cy="57912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结果解释</a:t>
            </a:r>
          </a:p>
        </p:txBody>
      </p:sp>
      <p:graphicFrame>
        <p:nvGraphicFramePr>
          <p:cNvPr id="49153" name="Object 1025"/>
          <p:cNvGraphicFramePr>
            <a:graphicFrameLocks noChangeAspect="1"/>
          </p:cNvGraphicFramePr>
          <p:nvPr/>
        </p:nvGraphicFramePr>
        <p:xfrm>
          <a:off x="3886200" y="2097088"/>
          <a:ext cx="55229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公式" r:id="rId5" imgW="52425600" imgH="7620000" progId="Equation.3">
                  <p:embed/>
                </p:oleObj>
              </mc:Choice>
              <mc:Fallback>
                <p:oleObj name="公式" r:id="rId5" imgW="52425600" imgH="7620000" progId="Equation.3">
                  <p:embed/>
                  <p:pic>
                    <p:nvPicPr>
                      <p:cNvPr id="0" name="图片 18433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6200" y="2097088"/>
                        <a:ext cx="5522913" cy="727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7"/>
          <p:cNvGrpSpPr/>
          <p:nvPr/>
        </p:nvGrpSpPr>
        <p:grpSpPr bwMode="auto">
          <a:xfrm>
            <a:off x="8153400" y="3925888"/>
            <a:ext cx="1143000" cy="1584325"/>
            <a:chOff x="4176" y="2256"/>
            <a:chExt cx="720" cy="998"/>
          </a:xfrm>
        </p:grpSpPr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4560" y="225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Text Box 15"/>
            <p:cNvSpPr txBox="1">
              <a:spLocks noChangeArrowheads="1"/>
            </p:cNvSpPr>
            <p:nvPr/>
          </p:nvSpPr>
          <p:spPr bwMode="auto">
            <a:xfrm>
              <a:off x="4464" y="3024"/>
              <a:ext cx="336" cy="2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n</a:t>
              </a:r>
            </a:p>
          </p:txBody>
        </p:sp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4176" y="2688"/>
              <a:ext cx="336" cy="2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P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4115" name="Text Box 19"/>
            <p:cNvSpPr txBox="1">
              <a:spLocks noChangeArrowheads="1"/>
            </p:cNvSpPr>
            <p:nvPr/>
          </p:nvSpPr>
          <p:spPr bwMode="auto">
            <a:xfrm>
              <a:off x="4560" y="2688"/>
              <a:ext cx="336" cy="2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P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</p:grpSp>
      <p:grpSp>
        <p:nvGrpSpPr>
          <p:cNvPr id="3" name="Group 32"/>
          <p:cNvGrpSpPr/>
          <p:nvPr/>
        </p:nvGrpSpPr>
        <p:grpSpPr bwMode="auto">
          <a:xfrm>
            <a:off x="2514600" y="3011488"/>
            <a:ext cx="3733800" cy="1141412"/>
            <a:chOff x="624" y="1824"/>
            <a:chExt cx="2352" cy="719"/>
          </a:xfrm>
        </p:grpSpPr>
        <p:graphicFrame>
          <p:nvGraphicFramePr>
            <p:cNvPr id="49156" name="Object 1028"/>
            <p:cNvGraphicFramePr>
              <a:graphicFrameLocks noChangeAspect="1"/>
            </p:cNvGraphicFramePr>
            <p:nvPr/>
          </p:nvGraphicFramePr>
          <p:xfrm>
            <a:off x="1440" y="1824"/>
            <a:ext cx="1536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1" name="公式" r:id="rId7" imgW="19507200" imgH="12496800" progId="Equation.3">
                    <p:embed/>
                  </p:oleObj>
                </mc:Choice>
                <mc:Fallback>
                  <p:oleObj name="公式" r:id="rId7" imgW="19507200" imgH="12496800" progId="Equation.3">
                    <p:embed/>
                    <p:pic>
                      <p:nvPicPr>
                        <p:cNvPr id="0" name="图片 18434"/>
                        <p:cNvPicPr preferRelativeResize="0"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0" y="1824"/>
                          <a:ext cx="1536" cy="719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9525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5" name="Text Box 29"/>
            <p:cNvSpPr txBox="1">
              <a:spLocks noChangeArrowheads="1"/>
            </p:cNvSpPr>
            <p:nvPr/>
          </p:nvSpPr>
          <p:spPr bwMode="auto">
            <a:xfrm>
              <a:off x="624" y="1968"/>
              <a:ext cx="720" cy="326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取</a:t>
              </a:r>
              <a:r>
                <a:rPr lang="en-US" altLang="zh-CN" sz="2800" b="1" i="1"/>
                <a:t>n</a:t>
              </a:r>
              <a:r>
                <a:rPr lang="zh-CN" altLang="en-US" sz="2800" b="1"/>
                <a:t>使</a:t>
              </a:r>
            </a:p>
          </p:txBody>
        </p:sp>
      </p:grp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2590800" y="4230688"/>
            <a:ext cx="3733800" cy="11582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</a:t>
            </a:r>
            <a:r>
              <a:rPr lang="en-US" altLang="zh-CN" sz="2800" b="1" i="1"/>
              <a:t>a-b ~</a:t>
            </a:r>
            <a:r>
              <a:rPr lang="zh-CN" altLang="en-US" sz="2800" b="1"/>
              <a:t>售出一份赚的钱</a:t>
            </a:r>
          </a:p>
          <a:p>
            <a:pPr>
              <a:spcBef>
                <a:spcPct val="50000"/>
              </a:spcBef>
            </a:pPr>
            <a:r>
              <a:rPr lang="zh-CN" altLang="en-US" sz="2800" b="1" i="1"/>
              <a:t> </a:t>
            </a:r>
            <a:r>
              <a:rPr lang="en-US" altLang="zh-CN" sz="2800" b="1" i="1"/>
              <a:t>b-c ~</a:t>
            </a:r>
            <a:r>
              <a:rPr lang="zh-CN" altLang="en-US" sz="2800" b="1"/>
              <a:t>退回一份赔的钱</a:t>
            </a:r>
          </a:p>
        </p:txBody>
      </p:sp>
      <p:graphicFrame>
        <p:nvGraphicFramePr>
          <p:cNvPr id="49155" name="Object 1027"/>
          <p:cNvGraphicFramePr>
            <a:graphicFrameLocks noChangeAspect="1"/>
          </p:cNvGraphicFramePr>
          <p:nvPr/>
        </p:nvGraphicFramePr>
        <p:xfrm>
          <a:off x="2667000" y="5754688"/>
          <a:ext cx="57912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公式" r:id="rId9" imgW="60045600" imgH="6705600" progId="Equation.3">
                  <p:embed/>
                </p:oleObj>
              </mc:Choice>
              <mc:Fallback>
                <p:oleObj name="公式" r:id="rId9" imgW="60045600" imgH="6705600" progId="Equation.3">
                  <p:embed/>
                  <p:pic>
                    <p:nvPicPr>
                      <p:cNvPr id="0" name="图片 18435"/>
                      <p:cNvPicPr preferRelativeResize="0"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0" y="5754688"/>
                        <a:ext cx="5791200" cy="646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6"/>
          <p:cNvGrpSpPr/>
          <p:nvPr/>
        </p:nvGrpSpPr>
        <p:grpSpPr bwMode="auto">
          <a:xfrm>
            <a:off x="7162800" y="2020888"/>
            <a:ext cx="3581400" cy="3489325"/>
            <a:chOff x="3552" y="1056"/>
            <a:chExt cx="2256" cy="2198"/>
          </a:xfrm>
        </p:grpSpPr>
        <p:sp>
          <p:nvSpPr>
            <p:cNvPr id="4104" name="Arc 8"/>
            <p:cNvSpPr/>
            <p:nvPr/>
          </p:nvSpPr>
          <p:spPr bwMode="auto">
            <a:xfrm flipV="1">
              <a:off x="3744" y="1056"/>
              <a:ext cx="444" cy="17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655"/>
                <a:gd name="T1" fmla="*/ 0 h 21600"/>
                <a:gd name="T2" fmla="*/ 16655 w 16655"/>
                <a:gd name="T3" fmla="*/ 7846 h 21600"/>
                <a:gd name="T4" fmla="*/ 0 w 166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55" h="21600" fill="none" extrusionOk="0">
                  <a:moveTo>
                    <a:pt x="-1" y="0"/>
                  </a:moveTo>
                  <a:cubicBezTo>
                    <a:pt x="6444" y="0"/>
                    <a:pt x="12551" y="2877"/>
                    <a:pt x="16654" y="7846"/>
                  </a:cubicBezTo>
                </a:path>
                <a:path w="16655" h="21600" stroke="0" extrusionOk="0">
                  <a:moveTo>
                    <a:pt x="-1" y="0"/>
                  </a:moveTo>
                  <a:cubicBezTo>
                    <a:pt x="6444" y="0"/>
                    <a:pt x="12551" y="2877"/>
                    <a:pt x="16654" y="784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" name="Arc 9"/>
            <p:cNvSpPr/>
            <p:nvPr/>
          </p:nvSpPr>
          <p:spPr bwMode="auto">
            <a:xfrm rot="347097" flipH="1" flipV="1">
              <a:off x="4560" y="1104"/>
              <a:ext cx="688" cy="1872"/>
            </a:xfrm>
            <a:custGeom>
              <a:avLst/>
              <a:gdLst>
                <a:gd name="G0" fmla="+- 0 0 0"/>
                <a:gd name="G1" fmla="+- 21582 0 0"/>
                <a:gd name="G2" fmla="+- 21600 0 0"/>
                <a:gd name="T0" fmla="*/ 886 w 16975"/>
                <a:gd name="T1" fmla="*/ 0 h 21582"/>
                <a:gd name="T2" fmla="*/ 16975 w 16975"/>
                <a:gd name="T3" fmla="*/ 8225 h 21582"/>
                <a:gd name="T4" fmla="*/ 0 w 16975"/>
                <a:gd name="T5" fmla="*/ 21582 h 2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75" h="21582" fill="none" extrusionOk="0">
                  <a:moveTo>
                    <a:pt x="885" y="0"/>
                  </a:moveTo>
                  <a:cubicBezTo>
                    <a:pt x="7193" y="259"/>
                    <a:pt x="13071" y="3264"/>
                    <a:pt x="16974" y="8225"/>
                  </a:cubicBezTo>
                </a:path>
                <a:path w="16975" h="21582" stroke="0" extrusionOk="0">
                  <a:moveTo>
                    <a:pt x="885" y="0"/>
                  </a:moveTo>
                  <a:cubicBezTo>
                    <a:pt x="7193" y="259"/>
                    <a:pt x="13071" y="3264"/>
                    <a:pt x="16974" y="8225"/>
                  </a:cubicBezTo>
                  <a:lnTo>
                    <a:pt x="0" y="2158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3744" y="307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 flipV="1">
              <a:off x="3744" y="163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3600" y="302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5472" y="3024"/>
              <a:ext cx="336" cy="2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auto">
            <a:xfrm>
              <a:off x="3552" y="1488"/>
              <a:ext cx="336" cy="2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p</a:t>
              </a:r>
            </a:p>
          </p:txBody>
        </p:sp>
        <p:sp>
          <p:nvSpPr>
            <p:cNvPr id="4131" name="Freeform 35"/>
            <p:cNvSpPr/>
            <p:nvPr/>
          </p:nvSpPr>
          <p:spPr bwMode="auto">
            <a:xfrm>
              <a:off x="4176" y="2036"/>
              <a:ext cx="372" cy="220"/>
            </a:xfrm>
            <a:custGeom>
              <a:avLst/>
              <a:gdLst/>
              <a:ahLst/>
              <a:cxnLst>
                <a:cxn ang="0">
                  <a:pos x="0" y="172"/>
                </a:cxn>
                <a:cxn ang="0">
                  <a:pos x="96" y="52"/>
                </a:cxn>
                <a:cxn ang="0">
                  <a:pos x="204" y="4"/>
                </a:cxn>
                <a:cxn ang="0">
                  <a:pos x="300" y="76"/>
                </a:cxn>
                <a:cxn ang="0">
                  <a:pos x="336" y="136"/>
                </a:cxn>
                <a:cxn ang="0">
                  <a:pos x="372" y="220"/>
                </a:cxn>
              </a:cxnLst>
              <a:rect l="0" t="0" r="r" b="b"/>
              <a:pathLst>
                <a:path w="372" h="220">
                  <a:moveTo>
                    <a:pt x="0" y="172"/>
                  </a:moveTo>
                  <a:cubicBezTo>
                    <a:pt x="18" y="152"/>
                    <a:pt x="62" y="80"/>
                    <a:pt x="96" y="52"/>
                  </a:cubicBezTo>
                  <a:cubicBezTo>
                    <a:pt x="130" y="24"/>
                    <a:pt x="170" y="0"/>
                    <a:pt x="204" y="4"/>
                  </a:cubicBezTo>
                  <a:cubicBezTo>
                    <a:pt x="238" y="8"/>
                    <a:pt x="278" y="54"/>
                    <a:pt x="300" y="76"/>
                  </a:cubicBezTo>
                  <a:cubicBezTo>
                    <a:pt x="322" y="98"/>
                    <a:pt x="324" y="112"/>
                    <a:pt x="336" y="136"/>
                  </a:cubicBezTo>
                  <a:cubicBezTo>
                    <a:pt x="348" y="160"/>
                    <a:pt x="364" y="202"/>
                    <a:pt x="372" y="22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effectLst/>
                <a:latin typeface="粗标宋体" charset="0"/>
                <a:ea typeface="粗标宋体" charset="0"/>
              </a:rPr>
              <a:t>随机规划的例子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5251" y="744771"/>
            <a:ext cx="7128792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</a:t>
            </a:r>
            <a:r>
              <a:rPr lang="en-US" sz="3200" dirty="0"/>
              <a:t>8</a:t>
            </a:r>
            <a:r>
              <a:rPr lang="zh-CN" altLang="en-US" sz="3200" dirty="0"/>
              <a:t>：自动化车床管理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8995" y="1417320"/>
            <a:ext cx="10756900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sym typeface="+mn-ea"/>
              </a:rPr>
              <a:t>    </a:t>
            </a:r>
            <a:r>
              <a:rPr lang="zh-CN" altLang="en-US" sz="2400" dirty="0">
                <a:latin typeface="+mn-ea"/>
                <a:sym typeface="+mn-ea"/>
              </a:rPr>
              <a:t>一道工序用自动化车床连续加工某种零件</a:t>
            </a:r>
            <a:r>
              <a:rPr lang="en-US" altLang="zh-CN" sz="2400" dirty="0">
                <a:latin typeface="+mn-ea"/>
                <a:sym typeface="+mn-ea"/>
              </a:rPr>
              <a:t>, </a:t>
            </a:r>
            <a:r>
              <a:rPr lang="zh-CN" altLang="en-US" sz="2400" dirty="0">
                <a:latin typeface="+mn-ea"/>
                <a:sym typeface="+mn-ea"/>
              </a:rPr>
              <a:t>由于刀具损坏等原因该工序会出现故障</a:t>
            </a:r>
            <a:r>
              <a:rPr lang="en-US" altLang="zh-CN" sz="2400" dirty="0">
                <a:latin typeface="+mn-ea"/>
                <a:sym typeface="+mn-ea"/>
              </a:rPr>
              <a:t>, </a:t>
            </a:r>
            <a:r>
              <a:rPr lang="zh-CN" altLang="en-US" sz="2400" dirty="0">
                <a:latin typeface="+mn-ea"/>
                <a:sym typeface="+mn-ea"/>
              </a:rPr>
              <a:t>其中刀具损坏故障占 </a:t>
            </a:r>
            <a:r>
              <a:rPr lang="en-US" altLang="zh-CN" sz="2400" dirty="0">
                <a:latin typeface="+mn-ea"/>
                <a:sym typeface="+mn-ea"/>
              </a:rPr>
              <a:t>95% , </a:t>
            </a:r>
            <a:r>
              <a:rPr lang="zh-CN" altLang="en-US" sz="2400" dirty="0">
                <a:latin typeface="+mn-ea"/>
                <a:sym typeface="+mn-ea"/>
              </a:rPr>
              <a:t>其它故障仅占 </a:t>
            </a:r>
            <a:r>
              <a:rPr lang="en-US" altLang="zh-CN" sz="2400" dirty="0">
                <a:latin typeface="+mn-ea"/>
                <a:sym typeface="+mn-ea"/>
              </a:rPr>
              <a:t>5%. </a:t>
            </a:r>
            <a:r>
              <a:rPr lang="zh-CN" altLang="en-US" sz="2400" dirty="0">
                <a:latin typeface="+mn-ea"/>
                <a:sym typeface="+mn-ea"/>
              </a:rPr>
              <a:t>工序出现故障是完全随机的</a:t>
            </a:r>
            <a:r>
              <a:rPr lang="en-US" altLang="zh-CN" sz="2400" dirty="0">
                <a:latin typeface="+mn-ea"/>
                <a:sym typeface="+mn-ea"/>
              </a:rPr>
              <a:t>, </a:t>
            </a:r>
            <a:r>
              <a:rPr lang="zh-CN" altLang="en-US" sz="2400" dirty="0">
                <a:latin typeface="+mn-ea"/>
                <a:sym typeface="+mn-ea"/>
              </a:rPr>
              <a:t>假定在生产任一零件时出现故障的机会均相同</a:t>
            </a:r>
            <a:r>
              <a:rPr lang="en-US" altLang="zh-CN" sz="2400" dirty="0">
                <a:latin typeface="+mn-ea"/>
                <a:sym typeface="+mn-ea"/>
              </a:rPr>
              <a:t>. </a:t>
            </a:r>
            <a:r>
              <a:rPr lang="zh-CN" altLang="en-US" sz="2400" dirty="0">
                <a:latin typeface="+mn-ea"/>
                <a:sym typeface="+mn-ea"/>
              </a:rPr>
              <a:t>工作人员通过检查零件来确定工序是否出现故障</a:t>
            </a:r>
            <a:r>
              <a:rPr lang="en-US" altLang="zh-CN" sz="2400" dirty="0">
                <a:latin typeface="+mn-ea"/>
                <a:sym typeface="+mn-ea"/>
              </a:rPr>
              <a:t>.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  <a:sym typeface="+mn-ea"/>
              </a:rPr>
              <a:t>    现积累有 </a:t>
            </a:r>
            <a:r>
              <a:rPr lang="en-US" altLang="zh-CN" sz="2400" dirty="0">
                <a:latin typeface="+mn-ea"/>
                <a:sym typeface="+mn-ea"/>
              </a:rPr>
              <a:t>100 </a:t>
            </a:r>
            <a:r>
              <a:rPr lang="zh-CN" altLang="en-US" sz="2400" dirty="0">
                <a:latin typeface="+mn-ea"/>
                <a:sym typeface="+mn-ea"/>
              </a:rPr>
              <a:t>次刀具故障记录</a:t>
            </a:r>
            <a:r>
              <a:rPr lang="en-US" altLang="zh-CN" sz="2400" dirty="0">
                <a:latin typeface="+mn-ea"/>
                <a:sym typeface="+mn-ea"/>
              </a:rPr>
              <a:t>, </a:t>
            </a:r>
            <a:r>
              <a:rPr lang="zh-CN" altLang="en-US" sz="2400" dirty="0">
                <a:latin typeface="+mn-ea"/>
                <a:sym typeface="+mn-ea"/>
              </a:rPr>
              <a:t>故障出现时该刀具完成的零件数如附表</a:t>
            </a:r>
            <a:r>
              <a:rPr lang="en-US" altLang="zh-CN" sz="2400" dirty="0">
                <a:latin typeface="+mn-ea"/>
                <a:sym typeface="+mn-ea"/>
              </a:rPr>
              <a:t>. </a:t>
            </a:r>
            <a:r>
              <a:rPr lang="zh-CN" altLang="en-US" sz="2400" dirty="0">
                <a:latin typeface="+mn-ea"/>
                <a:sym typeface="+mn-ea"/>
              </a:rPr>
              <a:t>现计划在刀具加工一定件数后定期更换新刀具</a:t>
            </a:r>
            <a:r>
              <a:rPr lang="en-US" altLang="zh-CN" sz="2400" dirty="0">
                <a:latin typeface="+mn-ea"/>
                <a:sym typeface="+mn-ea"/>
              </a:rPr>
              <a:t>.</a:t>
            </a:r>
            <a:r>
              <a:rPr lang="zh-CN" altLang="en-US" sz="2400" dirty="0">
                <a:latin typeface="+mn-ea"/>
                <a:sym typeface="+mn-ea"/>
              </a:rPr>
              <a:t>已知生产工序的费用参数如下</a:t>
            </a:r>
            <a:r>
              <a:rPr lang="en-US" altLang="zh-CN" sz="2400" dirty="0">
                <a:latin typeface="+mn-ea"/>
                <a:sym typeface="+mn-ea"/>
              </a:rPr>
              <a:t>: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  <a:sym typeface="+mn-ea"/>
              </a:rPr>
              <a:t>故障时产出的零件损失费用</a:t>
            </a:r>
            <a:r>
              <a:rPr lang="en-US" altLang="zh-CN" sz="2400" dirty="0">
                <a:latin typeface="+mn-ea"/>
                <a:sym typeface="+mn-ea"/>
              </a:rPr>
              <a:t>f = 200 </a:t>
            </a:r>
            <a:r>
              <a:rPr lang="zh-CN" altLang="en-US" sz="2400" dirty="0">
                <a:latin typeface="+mn-ea"/>
                <a:sym typeface="+mn-ea"/>
              </a:rPr>
              <a:t>元</a:t>
            </a:r>
            <a:r>
              <a:rPr lang="en-US" altLang="zh-CN" sz="2400" dirty="0">
                <a:latin typeface="+mn-ea"/>
                <a:sym typeface="+mn-ea"/>
              </a:rPr>
              <a:t>/</a:t>
            </a:r>
            <a:r>
              <a:rPr lang="zh-CN" altLang="en-US" sz="2400" dirty="0">
                <a:latin typeface="+mn-ea"/>
                <a:sym typeface="+mn-ea"/>
              </a:rPr>
              <a:t>件</a:t>
            </a:r>
            <a:r>
              <a:rPr lang="en-US" altLang="zh-CN" sz="2400" dirty="0">
                <a:latin typeface="+mn-ea"/>
                <a:sym typeface="+mn-ea"/>
              </a:rPr>
              <a:t>;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  <a:sym typeface="+mn-ea"/>
              </a:rPr>
              <a:t>进行检查的费用 </a:t>
            </a:r>
            <a:r>
              <a:rPr lang="en-US" altLang="zh-CN" sz="2400" dirty="0">
                <a:latin typeface="+mn-ea"/>
                <a:sym typeface="+mn-ea"/>
              </a:rPr>
              <a:t>t= 10 </a:t>
            </a:r>
            <a:r>
              <a:rPr lang="zh-CN" altLang="en-US" sz="2400" dirty="0">
                <a:latin typeface="+mn-ea"/>
                <a:sym typeface="+mn-ea"/>
              </a:rPr>
              <a:t>元</a:t>
            </a:r>
            <a:r>
              <a:rPr lang="en-US" altLang="zh-CN" sz="2400" dirty="0">
                <a:latin typeface="+mn-ea"/>
                <a:sym typeface="+mn-ea"/>
              </a:rPr>
              <a:t>/</a:t>
            </a:r>
            <a:r>
              <a:rPr lang="zh-CN" altLang="en-US" sz="2400" dirty="0">
                <a:latin typeface="+mn-ea"/>
                <a:sym typeface="+mn-ea"/>
              </a:rPr>
              <a:t>次</a:t>
            </a:r>
            <a:r>
              <a:rPr lang="en-US" altLang="zh-CN" sz="2400" dirty="0">
                <a:latin typeface="+mn-ea"/>
                <a:sym typeface="+mn-ea"/>
              </a:rPr>
              <a:t>;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  <a:sym typeface="+mn-ea"/>
              </a:rPr>
              <a:t>发现故障进行调节使恢复正常的平均费用</a:t>
            </a:r>
            <a:r>
              <a:rPr lang="en-US" altLang="zh-CN" sz="2400" dirty="0">
                <a:latin typeface="+mn-ea"/>
                <a:sym typeface="+mn-ea"/>
              </a:rPr>
              <a:t>d = 3000 </a:t>
            </a:r>
            <a:r>
              <a:rPr lang="zh-CN" altLang="en-US" sz="2400" dirty="0">
                <a:latin typeface="+mn-ea"/>
                <a:sym typeface="+mn-ea"/>
              </a:rPr>
              <a:t>元</a:t>
            </a:r>
            <a:r>
              <a:rPr lang="en-US" altLang="zh-CN" sz="2400" dirty="0">
                <a:latin typeface="+mn-ea"/>
                <a:sym typeface="+mn-ea"/>
              </a:rPr>
              <a:t>/</a:t>
            </a:r>
            <a:r>
              <a:rPr lang="zh-CN" altLang="en-US" sz="2400" dirty="0">
                <a:latin typeface="+mn-ea"/>
                <a:sym typeface="+mn-ea"/>
              </a:rPr>
              <a:t>次</a:t>
            </a:r>
            <a:r>
              <a:rPr lang="en-US" altLang="zh-CN" sz="2400" dirty="0">
                <a:latin typeface="+mn-ea"/>
                <a:sym typeface="+mn-ea"/>
              </a:rPr>
              <a:t>(</a:t>
            </a:r>
            <a:r>
              <a:rPr lang="zh-CN" altLang="en-US" sz="2400" dirty="0">
                <a:latin typeface="+mn-ea"/>
                <a:sym typeface="+mn-ea"/>
              </a:rPr>
              <a:t>包括刀具费</a:t>
            </a:r>
            <a:r>
              <a:rPr lang="en-US" altLang="zh-CN" sz="2400" dirty="0">
                <a:latin typeface="+mn-ea"/>
                <a:sym typeface="+mn-ea"/>
              </a:rPr>
              <a:t>) ;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  <a:sym typeface="+mn-ea"/>
              </a:rPr>
              <a:t>未发现故障时更换一把新刀具的费用</a:t>
            </a:r>
            <a:r>
              <a:rPr lang="en-US" altLang="zh-CN" sz="2400" dirty="0">
                <a:latin typeface="+mn-ea"/>
                <a:sym typeface="+mn-ea"/>
              </a:rPr>
              <a:t>k= 1000 </a:t>
            </a:r>
            <a:r>
              <a:rPr lang="zh-CN" altLang="en-US" sz="2400" dirty="0">
                <a:latin typeface="+mn-ea"/>
                <a:sym typeface="+mn-ea"/>
              </a:rPr>
              <a:t>元</a:t>
            </a:r>
            <a:r>
              <a:rPr lang="en-US" altLang="zh-CN" sz="2400" dirty="0">
                <a:latin typeface="+mn-ea"/>
                <a:sym typeface="+mn-ea"/>
              </a:rPr>
              <a:t>/</a:t>
            </a:r>
            <a:r>
              <a:rPr lang="zh-CN" altLang="en-US" sz="2400" dirty="0">
                <a:latin typeface="+mn-ea"/>
                <a:sym typeface="+mn-ea"/>
              </a:rPr>
              <a:t>次</a:t>
            </a:r>
            <a:r>
              <a:rPr lang="en-US" altLang="zh-CN" sz="2400" dirty="0">
                <a:latin typeface="+mn-ea"/>
                <a:sym typeface="+mn-ea"/>
              </a:rPr>
              <a:t>.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  <a:sym typeface="+mn-ea"/>
              </a:rPr>
              <a:t>1) </a:t>
            </a:r>
            <a:r>
              <a:rPr lang="zh-CN" altLang="en-US" sz="2400" dirty="0">
                <a:latin typeface="+mn-ea"/>
                <a:sym typeface="+mn-ea"/>
              </a:rPr>
              <a:t>假定工序故障时产出的零件均为不合格品</a:t>
            </a:r>
            <a:r>
              <a:rPr lang="en-US" altLang="zh-CN" sz="2400" dirty="0">
                <a:latin typeface="+mn-ea"/>
                <a:sym typeface="+mn-ea"/>
              </a:rPr>
              <a:t>, </a:t>
            </a:r>
            <a:r>
              <a:rPr lang="zh-CN" altLang="en-US" sz="2400" dirty="0">
                <a:latin typeface="+mn-ea"/>
                <a:sym typeface="+mn-ea"/>
              </a:rPr>
              <a:t>正常时产出的零件均为合格品</a:t>
            </a:r>
            <a:r>
              <a:rPr lang="en-US" altLang="zh-CN" sz="2400" dirty="0">
                <a:latin typeface="+mn-ea"/>
                <a:sym typeface="+mn-ea"/>
              </a:rPr>
              <a:t>, </a:t>
            </a:r>
            <a:r>
              <a:rPr lang="zh-CN" altLang="en-US" sz="2400" dirty="0">
                <a:latin typeface="+mn-ea"/>
                <a:sym typeface="+mn-ea"/>
              </a:rPr>
              <a:t>试对该工序设计效益最好的检查间隔</a:t>
            </a:r>
            <a:r>
              <a:rPr lang="en-US" altLang="zh-CN" sz="2400" dirty="0">
                <a:latin typeface="+mn-ea"/>
                <a:sym typeface="+mn-ea"/>
              </a:rPr>
              <a:t>(</a:t>
            </a:r>
            <a:r>
              <a:rPr lang="zh-CN" altLang="en-US" sz="2400" dirty="0">
                <a:latin typeface="+mn-ea"/>
                <a:sym typeface="+mn-ea"/>
              </a:rPr>
              <a:t>生产多少零件检查一次</a:t>
            </a:r>
            <a:r>
              <a:rPr lang="en-US" altLang="zh-CN" sz="2400" dirty="0">
                <a:latin typeface="+mn-ea"/>
                <a:sym typeface="+mn-ea"/>
              </a:rPr>
              <a:t>)</a:t>
            </a:r>
            <a:r>
              <a:rPr lang="zh-CN" altLang="en-US" sz="2400" dirty="0">
                <a:latin typeface="+mn-ea"/>
                <a:sym typeface="+mn-ea"/>
              </a:rPr>
              <a:t>和刀具更换策略</a:t>
            </a:r>
            <a:r>
              <a:rPr lang="en-US" altLang="zh-CN" sz="2400" dirty="0">
                <a:latin typeface="+mn-ea"/>
                <a:sym typeface="+mn-ea"/>
              </a:rPr>
              <a:t>.</a:t>
            </a:r>
            <a:endParaRPr lang="zh-CN" altLang="en-US" sz="2400" dirty="0">
              <a:latin typeface="+mn-ea"/>
            </a:endParaRPr>
          </a:p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effectLst/>
                <a:latin typeface="粗标宋体" charset="0"/>
                <a:ea typeface="粗标宋体" charset="0"/>
              </a:rPr>
              <a:t>随机规划的例子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4981" y="769536"/>
            <a:ext cx="7128792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问题分析和建模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7250" y="1384300"/>
            <a:ext cx="1048448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sym typeface="+mn-ea"/>
              </a:rPr>
              <a:t>1</a:t>
            </a:r>
            <a:r>
              <a:rPr lang="zh-CN" altLang="en-US" sz="2400" dirty="0">
                <a:latin typeface="+mn-ea"/>
                <a:sym typeface="+mn-ea"/>
              </a:rPr>
              <a:t>）数据的预处理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  <a:sym typeface="+mn-ea"/>
              </a:rPr>
              <a:t>    本题给出的数据是</a:t>
            </a:r>
            <a:r>
              <a:rPr lang="en-US" altLang="zh-CN" sz="2400" dirty="0">
                <a:latin typeface="+mn-ea"/>
                <a:sym typeface="+mn-ea"/>
              </a:rPr>
              <a:t>100</a:t>
            </a:r>
            <a:r>
              <a:rPr lang="zh-CN" altLang="en-US" sz="2400" dirty="0">
                <a:latin typeface="+mn-ea"/>
                <a:sym typeface="+mn-ea"/>
              </a:rPr>
              <a:t>次的刀具故障记录，因此首先应该处理的问题是得到到家发生故障的概率密度函数</a:t>
            </a:r>
            <a:r>
              <a:rPr lang="en-US" altLang="zh-CN" sz="2400" dirty="0">
                <a:latin typeface="+mn-ea"/>
                <a:sym typeface="+mn-ea"/>
              </a:rPr>
              <a:t>f(x)</a:t>
            </a:r>
            <a:r>
              <a:rPr lang="zh-CN" altLang="en-US" sz="2400" dirty="0">
                <a:latin typeface="+mn-ea"/>
                <a:sym typeface="+mn-ea"/>
              </a:rPr>
              <a:t>。使用数据统计方法（同学们自己考虑如何进行），可以得到该函数。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sym typeface="+mn-ea"/>
              </a:rPr>
              <a:t>）决策变量的确定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  <a:sym typeface="+mn-ea"/>
              </a:rPr>
              <a:t>    题目有非常明确的句子：“对该工序设计效益最好的检查间隔</a:t>
            </a:r>
            <a:r>
              <a:rPr lang="en-US" altLang="zh-CN" sz="2400" dirty="0">
                <a:latin typeface="+mn-ea"/>
                <a:sym typeface="+mn-ea"/>
              </a:rPr>
              <a:t>(</a:t>
            </a:r>
            <a:r>
              <a:rPr lang="zh-CN" altLang="en-US" sz="2400" dirty="0">
                <a:latin typeface="+mn-ea"/>
                <a:sym typeface="+mn-ea"/>
              </a:rPr>
              <a:t>生产多少零件检查一次</a:t>
            </a:r>
            <a:r>
              <a:rPr lang="en-US" altLang="zh-CN" sz="2400" dirty="0">
                <a:latin typeface="+mn-ea"/>
                <a:sym typeface="+mn-ea"/>
              </a:rPr>
              <a:t>)</a:t>
            </a:r>
            <a:r>
              <a:rPr lang="zh-CN" altLang="en-US" sz="2400" dirty="0">
                <a:latin typeface="+mn-ea"/>
                <a:sym typeface="+mn-ea"/>
              </a:rPr>
              <a:t>和刀具更换策略”。因此可以理解为要规划的有两个变量，一个是检查间隔</a:t>
            </a:r>
            <a:r>
              <a:rPr lang="en-US" altLang="zh-CN" sz="2400" dirty="0" err="1">
                <a:latin typeface="+mn-ea"/>
                <a:sym typeface="+mn-ea"/>
              </a:rPr>
              <a:t>Tc</a:t>
            </a:r>
            <a:r>
              <a:rPr lang="en-US" altLang="zh-CN" sz="2400" dirty="0">
                <a:latin typeface="+mn-ea"/>
                <a:sym typeface="+mn-ea"/>
              </a:rPr>
              <a:t> </a:t>
            </a:r>
            <a:r>
              <a:rPr lang="zh-CN" altLang="en-US" sz="2400" dirty="0">
                <a:latin typeface="+mn-ea"/>
                <a:sym typeface="+mn-ea"/>
              </a:rPr>
              <a:t>，另一个是换刀间隔</a:t>
            </a:r>
            <a:r>
              <a:rPr lang="en-US" altLang="zh-CN" sz="2400" dirty="0">
                <a:latin typeface="+mn-ea"/>
                <a:sym typeface="+mn-ea"/>
              </a:rPr>
              <a:t>T</a:t>
            </a:r>
            <a:r>
              <a:rPr lang="zh-CN" altLang="en-US" sz="2400" dirty="0">
                <a:latin typeface="+mn-ea"/>
                <a:sym typeface="+mn-ea"/>
              </a:rPr>
              <a:t>。（为简单起见，可以将这两个变量看成连续变量）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sym typeface="+mn-ea"/>
              </a:rPr>
              <a:t>）目标函数的建立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  <a:sym typeface="+mn-ea"/>
              </a:rPr>
              <a:t>    对于随机优化问题，往往是同学们的一个弱点。随机性的引入在大家概率基础不牢固时使问题复杂化。为此，在前面例题的基础上，我们进一步的帮助大家发现建立这类模型的一般办法。这个办法就是先将问题看出确定性问题。</a:t>
            </a:r>
            <a:endParaRPr lang="zh-CN" altLang="en-US" sz="2400"/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effectLst/>
                <a:latin typeface="粗标宋体" charset="0"/>
                <a:ea typeface="粗标宋体" charset="0"/>
              </a:rPr>
              <a:t>随机规划的例子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2" name="Text Box 14"/>
          <p:cNvSpPr txBox="1"/>
          <p:nvPr/>
        </p:nvSpPr>
        <p:spPr>
          <a:xfrm>
            <a:off x="297815" y="678180"/>
            <a:ext cx="11610340" cy="58521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        </a:t>
            </a: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这一类数据类型（集合）为原始集合，可以进一步定义派生集合，比如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      sets: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         setname1/me</a:t>
            </a:r>
            <a:r>
              <a:rPr lang="en-US" altLang="zh-CN" sz="2800" dirty="0">
                <a:latin typeface="微软雅黑" charset="0"/>
                <a:ea typeface="微软雅黑" charset="0"/>
                <a:sym typeface="+mn-ea"/>
              </a:rPr>
              <a:t>m</a:t>
            </a: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ber1..me</a:t>
            </a:r>
            <a:r>
              <a:rPr lang="en-US" altLang="zh-CN" sz="2800" dirty="0">
                <a:latin typeface="微软雅黑" charset="0"/>
                <a:ea typeface="微软雅黑" charset="0"/>
                <a:sym typeface="+mn-ea"/>
              </a:rPr>
              <a:t>m</a:t>
            </a: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bern/:variable1;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         setname2/element1..elementm/:variable2;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         setname(setname1,setname2):varibale; 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      endsets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可以将setname1类型的变量看成一个n维向量，setname2类型的变量看成一个m维向量，而将setname类型的变量看成一个n行m列的矩阵。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05026" y="3177426"/>
          <a:ext cx="2304257" cy="52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18592800" imgH="4267200" progId="Equation.DSMT4">
                  <p:embed/>
                </p:oleObj>
              </mc:Choice>
              <mc:Fallback>
                <p:oleObj name="Equation" r:id="rId3" imgW="18592800" imgH="4267200" progId="Equation.DSMT4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5026" y="3177426"/>
                        <a:ext cx="2304257" cy="52884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93831" y="4049777"/>
            <a:ext cx="8352928" cy="82296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生产的合格零件的数量为</a:t>
            </a:r>
            <a:r>
              <a:rPr lang="en-US" altLang="zh-CN" sz="2400" dirty="0"/>
              <a:t>T</a:t>
            </a:r>
            <a:r>
              <a:rPr lang="zh-CN" altLang="en-US" sz="2400" dirty="0"/>
              <a:t>个，因此生产一个合格零件的平均费用是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905443" y="5124768"/>
          <a:ext cx="47228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6" imgW="38100000" imgH="5486400" progId="Equation.DSMT4">
                  <p:embed/>
                </p:oleObj>
              </mc:Choice>
              <mc:Fallback>
                <p:oleObj name="Equation" r:id="rId6" imgW="38100000" imgH="5486400" progId="Equation.DSMT4">
                  <p:embed/>
                  <p:pic>
                    <p:nvPicPr>
                      <p:cNvPr id="0" name="图片 19457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5443" y="5124768"/>
                        <a:ext cx="4722812" cy="679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24635" y="980440"/>
            <a:ext cx="8688070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sym typeface="+mn-ea"/>
              </a:rPr>
              <a:t>也就是说将刀具发生故障发生在</a:t>
            </a:r>
            <a:r>
              <a:rPr lang="en-US" altLang="zh-CN" sz="2400" dirty="0">
                <a:latin typeface="+mn-ea"/>
                <a:sym typeface="+mn-ea"/>
              </a:rPr>
              <a:t>x</a:t>
            </a:r>
            <a:r>
              <a:rPr lang="zh-CN" altLang="en-US" sz="2400" dirty="0">
                <a:latin typeface="+mn-ea"/>
                <a:sym typeface="+mn-ea"/>
              </a:rPr>
              <a:t>时。这时，</a:t>
            </a:r>
            <a:r>
              <a:rPr lang="en-US" altLang="zh-CN" sz="2400" dirty="0">
                <a:latin typeface="+mn-ea"/>
                <a:sym typeface="+mn-ea"/>
              </a:rPr>
              <a:t>x</a:t>
            </a:r>
            <a:r>
              <a:rPr lang="zh-CN" altLang="en-US" sz="2400" dirty="0">
                <a:latin typeface="+mn-ea"/>
                <a:sym typeface="+mn-ea"/>
              </a:rPr>
              <a:t>可以分成两种情况</a:t>
            </a:r>
            <a:r>
              <a:rPr lang="zh-CN" altLang="en-US" sz="2400" dirty="0">
                <a:latin typeface="+mn-ea"/>
                <a:sym typeface="Wingdings" pitchFamily="2" charset="2"/>
              </a:rPr>
              <a:t>：（</a:t>
            </a:r>
            <a:r>
              <a:rPr lang="en-US" altLang="zh-CN" sz="2400" dirty="0">
                <a:latin typeface="+mn-ea"/>
                <a:sym typeface="Wingdings" pitchFamily="2" charset="2"/>
              </a:rPr>
              <a:t>a</a:t>
            </a:r>
            <a:r>
              <a:rPr lang="zh-CN" altLang="en-US" sz="2400" dirty="0">
                <a:latin typeface="+mn-ea"/>
                <a:sym typeface="Wingdings" pitchFamily="2" charset="2"/>
              </a:rPr>
              <a:t>）</a:t>
            </a:r>
            <a:r>
              <a:rPr lang="en-US" altLang="zh-CN" sz="2400" dirty="0">
                <a:latin typeface="+mn-ea"/>
                <a:sym typeface="Wingdings" pitchFamily="2" charset="2"/>
              </a:rPr>
              <a:t>x</a:t>
            </a:r>
            <a:r>
              <a:rPr lang="zh-CN" altLang="en-US" sz="2400" dirty="0">
                <a:latin typeface="+mn-ea"/>
                <a:sym typeface="Wingdings" pitchFamily="2" charset="2"/>
              </a:rPr>
              <a:t>大于</a:t>
            </a:r>
            <a:r>
              <a:rPr lang="en-US" altLang="zh-CN" sz="2400" dirty="0">
                <a:latin typeface="+mn-ea"/>
                <a:sym typeface="Wingdings" pitchFamily="2" charset="2"/>
              </a:rPr>
              <a:t>T</a:t>
            </a:r>
            <a:r>
              <a:rPr lang="zh-CN" altLang="en-US" sz="2400" dirty="0">
                <a:latin typeface="+mn-ea"/>
                <a:sym typeface="Wingdings" pitchFamily="2" charset="2"/>
              </a:rPr>
              <a:t>。（</a:t>
            </a:r>
            <a:r>
              <a:rPr lang="en-US" altLang="zh-CN" sz="2400" dirty="0">
                <a:latin typeface="+mn-ea"/>
                <a:sym typeface="Wingdings" pitchFamily="2" charset="2"/>
              </a:rPr>
              <a:t>b</a:t>
            </a:r>
            <a:r>
              <a:rPr lang="zh-CN" altLang="en-US" sz="2400" dirty="0">
                <a:latin typeface="+mn-ea"/>
                <a:sym typeface="Wingdings" pitchFamily="2" charset="2"/>
              </a:rPr>
              <a:t>）</a:t>
            </a:r>
            <a:r>
              <a:rPr lang="en-US" altLang="zh-CN" sz="2400" dirty="0">
                <a:latin typeface="+mn-ea"/>
                <a:sym typeface="Wingdings" pitchFamily="2" charset="2"/>
              </a:rPr>
              <a:t> x</a:t>
            </a:r>
            <a:r>
              <a:rPr lang="zh-CN" altLang="en-US" sz="2400" dirty="0">
                <a:latin typeface="+mn-ea"/>
                <a:sym typeface="Wingdings" pitchFamily="2" charset="2"/>
              </a:rPr>
              <a:t>小于</a:t>
            </a:r>
            <a:r>
              <a:rPr lang="en-US" altLang="zh-CN" sz="2400" dirty="0">
                <a:latin typeface="+mn-ea"/>
                <a:sym typeface="Wingdings" pitchFamily="2" charset="2"/>
              </a:rPr>
              <a:t>T</a:t>
            </a:r>
            <a:r>
              <a:rPr lang="zh-CN" altLang="en-US" sz="2400" dirty="0">
                <a:latin typeface="+mn-ea"/>
                <a:sym typeface="Wingdings" pitchFamily="2" charset="2"/>
              </a:rPr>
              <a:t>。</a:t>
            </a:r>
            <a:endParaRPr lang="en-US" altLang="zh-CN" sz="2400" dirty="0">
              <a:latin typeface="+mn-ea"/>
              <a:sym typeface="Wingdings" pitchFamily="2" charset="2"/>
            </a:endParaRPr>
          </a:p>
          <a:p>
            <a:r>
              <a:rPr lang="zh-CN" altLang="en-US" sz="2400" dirty="0">
                <a:latin typeface="+mn-ea"/>
                <a:sym typeface="Wingdings" pitchFamily="2" charset="2"/>
              </a:rPr>
              <a:t>    对于情况</a:t>
            </a:r>
            <a:r>
              <a:rPr lang="en-US" altLang="zh-CN" sz="2400" dirty="0">
                <a:latin typeface="+mn-ea"/>
                <a:sym typeface="Wingdings" pitchFamily="2" charset="2"/>
              </a:rPr>
              <a:t>(a)</a:t>
            </a:r>
            <a:r>
              <a:rPr lang="zh-CN" altLang="en-US" sz="2400" dirty="0">
                <a:latin typeface="+mn-ea"/>
                <a:sym typeface="Wingdings" pitchFamily="2" charset="2"/>
              </a:rPr>
              <a:t>，也就是在换刀的之前刀具是完好的，所以加工出来的零件都是合格的。产生的费用包括检查费用和正常的换刀费用，为</a:t>
            </a:r>
            <a:endParaRPr lang="zh-CN" altLang="en-US" sz="2400" dirty="0">
              <a:latin typeface="+mn-ea"/>
            </a:endParaRPr>
          </a:p>
          <a:p>
            <a:endParaRPr lang="zh-CN" altLang="en-US"/>
          </a:p>
        </p:txBody>
      </p:sp>
      <p:sp>
        <p:nvSpPr>
          <p:cNvPr id="6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effectLst/>
                <a:latin typeface="粗标宋体" charset="0"/>
                <a:ea typeface="粗标宋体" charset="0"/>
              </a:rPr>
              <a:t>随机规划的例子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943872" y="2132856"/>
          <a:ext cx="18891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15240000" imgH="4876800" progId="Equation.DSMT4">
                  <p:embed/>
                </p:oleObj>
              </mc:Choice>
              <mc:Fallback>
                <p:oleObj name="Equation" r:id="rId3" imgW="15240000" imgH="4876800" progId="Equation.DSMT4">
                  <p:embed/>
                  <p:pic>
                    <p:nvPicPr>
                      <p:cNvPr id="0" name="图片 2048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3872" y="2132856"/>
                        <a:ext cx="1889125" cy="6048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97217" y="4883383"/>
            <a:ext cx="8352928" cy="82296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生产的合格零件的数量为</a:t>
            </a:r>
            <a:r>
              <a:rPr lang="en-US" altLang="zh-CN" sz="2400" dirty="0"/>
              <a:t>x</a:t>
            </a:r>
            <a:r>
              <a:rPr lang="zh-CN" altLang="en-US" sz="2400" dirty="0"/>
              <a:t>个，因此生产一个合格零件的平均费用是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714297" y="5845904"/>
          <a:ext cx="7795295" cy="855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6" imgW="85953600" imgH="9448800" progId="Equation.DSMT4">
                  <p:embed/>
                </p:oleObj>
              </mc:Choice>
              <mc:Fallback>
                <p:oleObj name="Equation" r:id="rId6" imgW="85953600" imgH="9448800" progId="Equation.DSMT4">
                  <p:embed/>
                  <p:pic>
                    <p:nvPicPr>
                      <p:cNvPr id="0" name="图片 2048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14297" y="5845904"/>
                        <a:ext cx="7795295" cy="85594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11624" y="2204864"/>
            <a:ext cx="1728192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检查费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1624" y="2924944"/>
            <a:ext cx="2088232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更换刀具费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430838" y="2889250"/>
          <a:ext cx="10588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8" imgW="8534400" imgH="4267200" progId="Equation.DSMT4">
                  <p:embed/>
                </p:oleObj>
              </mc:Choice>
              <mc:Fallback>
                <p:oleObj name="Equation" r:id="rId8" imgW="8534400" imgH="4267200" progId="Equation.DSMT4">
                  <p:embed/>
                  <p:pic>
                    <p:nvPicPr>
                      <p:cNvPr id="0" name="图片 20482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30838" y="2889250"/>
                        <a:ext cx="1058862" cy="530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83632" y="3789040"/>
            <a:ext cx="237626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不合格零件损失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5231904" y="3717032"/>
          <a:ext cx="46101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10" imgW="37185600" imgH="4876800" progId="Equation.DSMT4">
                  <p:embed/>
                </p:oleObj>
              </mc:Choice>
              <mc:Fallback>
                <p:oleObj name="Equation" r:id="rId10" imgW="37185600" imgH="4876800" progId="Equation.DSMT4">
                  <p:embed/>
                  <p:pic>
                    <p:nvPicPr>
                      <p:cNvPr id="0" name="图片 20483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31904" y="3717032"/>
                        <a:ext cx="4610100" cy="603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64970" y="749300"/>
            <a:ext cx="882777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sym typeface="Wingdings" pitchFamily="2" charset="2"/>
              </a:rPr>
              <a:t>对于情况</a:t>
            </a:r>
            <a:r>
              <a:rPr lang="en-US" altLang="zh-CN" sz="2400" dirty="0">
                <a:latin typeface="+mn-ea"/>
                <a:sym typeface="Wingdings" pitchFamily="2" charset="2"/>
              </a:rPr>
              <a:t>(b)</a:t>
            </a:r>
            <a:r>
              <a:rPr lang="zh-CN" altLang="en-US" sz="2400" dirty="0">
                <a:latin typeface="+mn-ea"/>
                <a:sym typeface="Wingdings" pitchFamily="2" charset="2"/>
              </a:rPr>
              <a:t>，也就是在换刀的之前刀具是已经损坏的，所以加工出来的零件有合格的，也有不合格的。产生的费用包括检查费用和非正常的换刀费用，和生产的不合格零件的损失，为</a:t>
            </a:r>
            <a:endParaRPr lang="zh-CN" altLang="en-US"/>
          </a:p>
        </p:txBody>
      </p:sp>
      <p:sp>
        <p:nvSpPr>
          <p:cNvPr id="8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effectLst/>
                <a:latin typeface="粗标宋体" charset="0"/>
                <a:ea typeface="粗标宋体" charset="0"/>
              </a:rPr>
              <a:t>随机规划的例子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47528" y="1412776"/>
          <a:ext cx="8513465" cy="81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82905600" imgH="7924800" progId="Equation.DSMT4">
                  <p:embed/>
                </p:oleObj>
              </mc:Choice>
              <mc:Fallback>
                <p:oleObj name="Equation" r:id="rId3" imgW="82905600" imgH="7924800" progId="Equation.DSMT4">
                  <p:embed/>
                  <p:pic>
                    <p:nvPicPr>
                      <p:cNvPr id="0" name="图片 2150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7528" y="1412776"/>
                        <a:ext cx="8513465" cy="814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91544" y="2348880"/>
            <a:ext cx="8280920" cy="45720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sym typeface="Wingdings" pitchFamily="2" charset="2"/>
              </a:rPr>
              <a:t>本题的目的是要求最小化平均损失，也就是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4618038" y="2865438"/>
          <a:ext cx="23812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6" imgW="19202400" imgH="7010400" progId="Equation.DSMT4">
                  <p:embed/>
                </p:oleObj>
              </mc:Choice>
              <mc:Fallback>
                <p:oleObj name="Equation" r:id="rId6" imgW="19202400" imgH="7010400" progId="Equation.DSMT4">
                  <p:embed/>
                  <p:pic>
                    <p:nvPicPr>
                      <p:cNvPr id="0" name="图片 2150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18038" y="2865438"/>
                        <a:ext cx="2381250" cy="866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73225" y="716915"/>
            <a:ext cx="895921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sym typeface="Wingdings" pitchFamily="2" charset="2"/>
              </a:rPr>
              <a:t>现在考虑随机的因素，结合这两种情况，平均一个零件的损失为：</a:t>
            </a:r>
            <a:endParaRPr lang="zh-CN" altLang="en-US" sz="2400"/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effectLst/>
                <a:latin typeface="粗标宋体" charset="0"/>
                <a:ea typeface="粗标宋体" charset="0"/>
              </a:rPr>
              <a:t>随机规划的例子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85290" y="3910330"/>
            <a:ext cx="895921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因为被积函数的复杂性，上述的目标函数并没有解析表达式，因此得到的优化问题不能够使用常规的软件求解。一般的，如果问题过于复杂难以求解，使用搜索法可能是简单并且直接的选择。（特别地，因为问题要求的是整数解，搜索法需要搜索的次数就变得很少，从这个方面来说，搜索法对于整数解反而变得简单）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99793" y="1362976"/>
            <a:ext cx="5558400" cy="266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10000" b="1" dirty="0">
                <a:latin typeface="Times New Roman" pitchFamily="18" charset="0"/>
              </a:rPr>
              <a:t>Thanks</a:t>
            </a: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3432175" y="6086475"/>
            <a:ext cx="5943600" cy="48323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重庆大学数学与统计学院</a:t>
            </a:r>
          </a:p>
        </p:txBody>
      </p:sp>
      <p:pic>
        <p:nvPicPr>
          <p:cNvPr id="5" name="图片 4" descr="重大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78605" y="6065520"/>
            <a:ext cx="517525" cy="517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/>
          <p:nvPr/>
        </p:nvSpPr>
        <p:spPr>
          <a:xfrm>
            <a:off x="735965" y="744855"/>
            <a:ext cx="10495915" cy="58521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</a:t>
            </a:r>
            <a:r>
              <a:rPr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（2）数据部分：这部分以“data:”开始，以“enddata”结束，其作用是对集合段定义的部分变量进行赋值。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（3）初始化部分：这部分以“init:”开始，以“endinit”结束，作用是为决策变量赋初始值。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>
                <a:latin typeface="微软雅黑" charset="0"/>
                <a:ea typeface="微软雅黑" charset="0"/>
                <a:sym typeface="+mn-ea"/>
              </a:rPr>
              <a:t>   （</a:t>
            </a:r>
            <a:r>
              <a:rPr lang="en-US" sz="2800" dirty="0">
                <a:latin typeface="微软雅黑" charset="0"/>
                <a:ea typeface="微软雅黑" charset="0"/>
                <a:sym typeface="+mn-ea"/>
              </a:rPr>
              <a:t>4</a:t>
            </a:r>
            <a:r>
              <a:rPr sz="2800" dirty="0">
                <a:latin typeface="微软雅黑" charset="0"/>
                <a:ea typeface="微软雅黑" charset="0"/>
                <a:sym typeface="+mn-ea"/>
              </a:rPr>
              <a:t>）</a:t>
            </a:r>
            <a:r>
              <a:rPr lang="zh-CN" sz="2800" dirty="0">
                <a:latin typeface="微软雅黑" charset="0"/>
                <a:ea typeface="微软雅黑" charset="0"/>
                <a:sym typeface="+mn-ea"/>
              </a:rPr>
              <a:t>计算</a:t>
            </a:r>
            <a:r>
              <a:rPr sz="2800" dirty="0">
                <a:latin typeface="微软雅黑" charset="0"/>
                <a:ea typeface="微软雅黑" charset="0"/>
                <a:sym typeface="+mn-ea"/>
              </a:rPr>
              <a:t>部分：</a:t>
            </a:r>
            <a:r>
              <a:rPr lang="zh-CN" sz="2800" dirty="0">
                <a:latin typeface="微软雅黑" charset="0"/>
                <a:ea typeface="微软雅黑" charset="0"/>
                <a:sym typeface="+mn-ea"/>
              </a:rPr>
              <a:t>以</a:t>
            </a: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”calc:”开头“endcalc”结束，</a:t>
            </a:r>
            <a:r>
              <a:rPr sz="2800" dirty="0">
                <a:latin typeface="微软雅黑" charset="0"/>
                <a:ea typeface="微软雅黑" charset="0"/>
                <a:sym typeface="+mn-ea"/>
              </a:rPr>
              <a:t>这部分</a:t>
            </a:r>
            <a:r>
              <a:rPr lang="zh-CN" sz="2800" dirty="0">
                <a:latin typeface="微软雅黑" charset="0"/>
                <a:ea typeface="微软雅黑" charset="0"/>
                <a:sym typeface="+mn-ea"/>
              </a:rPr>
              <a:t>可以进行简单的计算，为相关的部分做准备。</a:t>
            </a:r>
            <a:endParaRPr lang="zh-CN" sz="2800" dirty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（</a:t>
            </a:r>
            <a:r>
              <a:rPr 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5</a:t>
            </a:r>
            <a:r>
              <a:rPr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）目标和约束部分：这部分定义目标函数和约束条件。为方便的定义目标函数和约束条件，一般需要用到Lingo的一些内部函数，比如@for和@sum等等。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2" name="Text Box 14"/>
          <p:cNvSpPr txBox="1"/>
          <p:nvPr/>
        </p:nvSpPr>
        <p:spPr>
          <a:xfrm>
            <a:off x="297815" y="678180"/>
            <a:ext cx="11610340" cy="73152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800" dirty="0">
                <a:latin typeface="微软雅黑" charset="0"/>
                <a:ea typeface="微软雅黑" charset="0"/>
                <a:sym typeface="+mn-ea"/>
              </a:rPr>
              <a:t>例</a:t>
            </a:r>
            <a:r>
              <a:rPr lang="en-US" altLang="zh-CN" sz="2800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：解下列线性规划问题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  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  <p:graphicFrame>
        <p:nvGraphicFramePr>
          <p:cNvPr id="2" name="对象 -2147482613"/>
          <p:cNvGraphicFramePr>
            <a:graphicFrameLocks noChangeAspect="1"/>
          </p:cNvGraphicFramePr>
          <p:nvPr/>
        </p:nvGraphicFramePr>
        <p:xfrm>
          <a:off x="1785620" y="1811020"/>
          <a:ext cx="6344285" cy="256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3390900" imgH="1371600" progId="Equation.DSMT4">
                  <p:embed/>
                </p:oleObj>
              </mc:Choice>
              <mc:Fallback>
                <p:oleObj r:id="rId3" imgW="3390900" imgH="1371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5620" y="1811020"/>
                        <a:ext cx="6344285" cy="2569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/>
          <p:nvPr/>
        </p:nvSpPr>
        <p:spPr>
          <a:xfrm>
            <a:off x="2437765" y="4718050"/>
            <a:ext cx="2788285" cy="1334770"/>
          </a:xfrm>
          <a:prstGeom prst="rect">
            <a:avLst/>
          </a:prstGeom>
          <a:noFill/>
          <a:ln w="22225" cap="sq" cmpd="sng">
            <a:solidFill>
              <a:schemeClr val="accent5">
                <a:lumMod val="75000"/>
              </a:schemeClr>
            </a:solidFill>
            <a:prstDash val="solid"/>
            <a:miter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min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c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T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x</a:t>
            </a:r>
          </a:p>
          <a:p>
            <a:pPr lvl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s.t.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A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≥b</a:t>
            </a:r>
          </a:p>
          <a:p>
            <a:pPr lvl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2400" baseline="-25000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       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≥0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/>
      <p:bldP spid="3072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/>
          <p:nvPr/>
        </p:nvSpPr>
        <p:spPr>
          <a:xfrm>
            <a:off x="735965" y="744855"/>
            <a:ext cx="10495915" cy="521208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model:                                  ！程序以”model:” 开始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sets:                                   !从”sets:”到“endsets”是集合段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feed/1..5/:x,c;                   ！定义集合的类型和变量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nutr/1..3/: b;                    ！三种营养物质的需求       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mat(nutr,feed):a;              ！使用前面的集合定义派生集合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endsets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data:                                  !从”data:”到“enddata”是数据段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标题 3"/>
          <p:cNvSpPr>
            <a:spLocks noGrp="1"/>
          </p:cNvSpPr>
          <p:nvPr/>
        </p:nvSpPr>
        <p:spPr>
          <a:xfrm>
            <a:off x="1123950" y="67945"/>
            <a:ext cx="5874385" cy="667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2" name="Text Box 14"/>
          <p:cNvSpPr txBox="1"/>
          <p:nvPr/>
        </p:nvSpPr>
        <p:spPr>
          <a:xfrm>
            <a:off x="676910" y="612140"/>
            <a:ext cx="11289030" cy="5852160"/>
          </a:xfrm>
          <a:prstGeom prst="rect">
            <a:avLst/>
          </a:prstGeom>
          <a:noFill/>
          <a:ln w="12700">
            <a:noFill/>
            <a:miter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a=0.30 2.00 1.00 0.60 1.80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  0.10 0.05 0.02 0.20 0.05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  0.05 0.10 0.02 0.20 0.08;        ！矩阵按行依次赋值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c=0.02 0.07 0.04 0.03 0.05;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b=7 3 10;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enddata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min=@sum(feed(i):c(i)*x(i));       ！定义目标函数并求最小化问题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@for(nutr(j):@sum(feed(i):a(j,i)*x(i))&gt;=b(j));  ！定义约束条件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end                                       ！最后以“end”结束 </a:t>
            </a:r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 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3156585" y="3486150"/>
            <a:ext cx="3049905" cy="122809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044315" y="3889693"/>
          <a:ext cx="1102360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3" imgW="558800" imgH="292100" progId="Equation.DSMT4">
                  <p:embed/>
                </p:oleObj>
              </mc:Choice>
              <mc:Fallback>
                <p:oleObj name="Equation" r:id="rId3" imgW="558800" imgH="292100" progId="Equation.DSMT4">
                  <p:embed/>
                  <p:pic>
                    <p:nvPicPr>
                      <p:cNvPr id="0" name="对象 2" descr="image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315" y="3889693"/>
                        <a:ext cx="1102360" cy="458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线形标注 1 3"/>
          <p:cNvSpPr/>
          <p:nvPr/>
        </p:nvSpPr>
        <p:spPr>
          <a:xfrm>
            <a:off x="6593840" y="3350895"/>
            <a:ext cx="5249545" cy="1296670"/>
          </a:xfrm>
          <a:prstGeom prst="borderCallout1">
            <a:avLst>
              <a:gd name="adj1" fmla="val 18750"/>
              <a:gd name="adj2" fmla="val -8333"/>
              <a:gd name="adj3" fmla="val 161322"/>
              <a:gd name="adj4" fmla="val -3005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93293" y="3600133"/>
          <a:ext cx="2957195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5" imgW="1498600" imgH="292100" progId="Equation.DSMT4">
                  <p:embed/>
                </p:oleObj>
              </mc:Choice>
              <mc:Fallback>
                <p:oleObj name="Equation" r:id="rId5" imgW="1498600" imgH="292100" progId="Equation.DSMT4">
                  <p:embed/>
                  <p:pic>
                    <p:nvPicPr>
                      <p:cNvPr id="0" name="对象 2" descr="image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293" y="3600133"/>
                        <a:ext cx="2957195" cy="458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70230" y="979805"/>
            <a:ext cx="5302885" cy="5486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eaLnBrk="1" hangingPunct="1">
              <a:buNone/>
            </a:pPr>
            <a:r>
              <a:rPr lang="zh-CN" sz="2800" dirty="0">
                <a:latin typeface="微软雅黑" charset="0"/>
                <a:ea typeface="微软雅黑" charset="0"/>
              </a:rPr>
              <a:t>例2 蔬菜运输问题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78467" y="2602090"/>
          <a:ext cx="5525770" cy="78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5" imgW="2082800" imgH="444500" progId="Equation.DSMT4">
                  <p:embed/>
                </p:oleObj>
              </mc:Choice>
              <mc:Fallback>
                <p:oleObj name="Equation" r:id="rId5" imgW="2082800" imgH="444500" progId="Equation.DSMT4">
                  <p:embed/>
                  <p:pic>
                    <p:nvPicPr>
                      <p:cNvPr id="0" name="对象 1" descr="image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467" y="2602090"/>
                        <a:ext cx="5525770" cy="786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97549" y="1705688"/>
          <a:ext cx="4237990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7" imgW="1257300" imgH="444500" progId="Equation.DSMT4">
                  <p:embed/>
                </p:oleObj>
              </mc:Choice>
              <mc:Fallback>
                <p:oleObj name="Equation" r:id="rId7" imgW="1257300" imgH="444500" progId="Equation.DSMT4">
                  <p:embed/>
                  <p:pic>
                    <p:nvPicPr>
                      <p:cNvPr id="0" name="对象 2" descr="image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49" y="1705688"/>
                        <a:ext cx="4237990" cy="697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421465" y="4874161"/>
          <a:ext cx="4305352" cy="50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9" imgW="1790700" imgH="241300" progId="Equation.DSMT4">
                  <p:embed/>
                </p:oleObj>
              </mc:Choice>
              <mc:Fallback>
                <p:oleObj name="Equation" r:id="rId9" imgW="1790700" imgH="241300" progId="Equation.DSMT4">
                  <p:embed/>
                  <p:pic>
                    <p:nvPicPr>
                      <p:cNvPr id="0" name="对象 4" descr="image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465" y="4874161"/>
                        <a:ext cx="4305352" cy="509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23950" y="67945"/>
            <a:ext cx="5874385" cy="667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>
                <a:effectLst/>
                <a:latin typeface="粗标宋体" charset="0"/>
                <a:ea typeface="粗标宋体" charset="0"/>
              </a:rPr>
              <a:t>Lingo</a:t>
            </a:r>
            <a:r>
              <a:rPr lang="zh-CN" altLang="en-US" sz="4000">
                <a:latin typeface="粗标宋体" charset="0"/>
                <a:ea typeface="粗标宋体" charset="0"/>
                <a:sym typeface="+mn-ea"/>
              </a:rPr>
              <a:t>程序入门</a:t>
            </a:r>
            <a:endParaRPr lang="zh-CN" altLang="en-US" sz="4000">
              <a:effectLst/>
              <a:latin typeface="粗标宋体" charset="0"/>
              <a:ea typeface="粗标宋体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423160" y="3722370"/>
          <a:ext cx="2327275" cy="72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r:id="rId11" imgW="2327275" imgH="728980" progId="Equation.DSMT4">
                  <p:embed/>
                </p:oleObj>
              </mc:Choice>
              <mc:Fallback>
                <p:oleObj r:id="rId11" imgW="2327275" imgH="72898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3160" y="3722370"/>
                        <a:ext cx="2327275" cy="728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5"/>
  <p:tag name="KSO_WM_TAG_VERSION" val="1.0"/>
  <p:tag name="KSO_WM_SLIDE_ID" val="custom160165_22"/>
  <p:tag name="KSO_WM_SLIDE_INDEX" val="22"/>
  <p:tag name="KSO_WM_SLIDE_ITEM_CNT" val="4"/>
  <p:tag name="KSO_WM_SLIDE_LAYOUT" val="a_n"/>
  <p:tag name="KSO_WM_SLIDE_LAYOUT_CNT" val="1_1"/>
  <p:tag name="KSO_WM_SLIDE_TYPE" val="text"/>
  <p:tag name="KSO_WM_BEAUTIFY_FLAG" val="#wm#"/>
  <p:tag name="KSO_WM_SLIDE_POSITION" val="-2*82"/>
  <p:tag name="KSO_WM_SLIDE_SIZE" val="737*458"/>
  <p:tag name="KSO_WM_DIAGRAM_GROUP_CODE" val="n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5"/>
  <p:tag name="KSO_WM_TAG_VERSION" val="1.0"/>
  <p:tag name="KSO_WM_SLIDE_ID" val="custom160165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5"/>
  <p:tag name="KSO_WM_UNIT_TYPE" val="a"/>
  <p:tag name="KSO_WM_UNIT_INDEX" val="1"/>
  <p:tag name="KSO_WM_UNIT_ID" val="custom160165_30*a*1"/>
  <p:tag name="KSO_WM_UNIT_CLEAR" val="1"/>
  <p:tag name="KSO_WM_UNIT_LAYERLEVEL" val="1"/>
  <p:tag name="KSO_WM_UNIT_ISCONTENTSTITLE" val="0"/>
  <p:tag name="KSO_WM_UNIT_VALUE" val="10"/>
  <p:tag name="KSO_WM_UNIT_HIGHLIGHT" val="0"/>
  <p:tag name="KSO_WM_UNIT_COMPATIBLE" val="0"/>
  <p:tag name="KSO_WM_UNIT_PRESET_TEXT" val="THANKS"/>
</p:tagLst>
</file>

<file path=ppt/theme/theme1.xml><?xml version="1.0" encoding="utf-8"?>
<a:theme xmlns:a="http://schemas.openxmlformats.org/drawingml/2006/main" name="1_Office 主题">
  <a:themeElements>
    <a:clrScheme name="自定义 1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92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3653</Words>
  <Application>Microsoft Office PowerPoint</Application>
  <PresentationFormat>宽屏</PresentationFormat>
  <Paragraphs>572</Paragraphs>
  <Slides>43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粗标宋体</vt:lpstr>
      <vt:lpstr>黑体</vt:lpstr>
      <vt:lpstr>楷体_GB2312</vt:lpstr>
      <vt:lpstr>宋体</vt:lpstr>
      <vt:lpstr>微软雅黑</vt:lpstr>
      <vt:lpstr>Arial</vt:lpstr>
      <vt:lpstr>Calibri</vt:lpstr>
      <vt:lpstr>Times New Roman</vt:lpstr>
      <vt:lpstr>1_Office 主题</vt:lpstr>
      <vt:lpstr>MathType 6.0 Equation</vt:lpstr>
      <vt:lpstr>Equation</vt:lpstr>
      <vt:lpstr>Microsoft Word 97 - 2003 Document</vt:lpstr>
      <vt:lpstr>Microsoft Equation 3.0</vt:lpstr>
      <vt:lpstr>公式</vt:lpstr>
      <vt:lpstr>数学规划</vt:lpstr>
      <vt:lpstr>Lingo及举例</vt:lpstr>
      <vt:lpstr>PowerPoint 演示文稿</vt:lpstr>
      <vt:lpstr>Lingo程序入门</vt:lpstr>
      <vt:lpstr>PowerPoint 演示文稿</vt:lpstr>
      <vt:lpstr>Lingo程序入门</vt:lpstr>
      <vt:lpstr>PowerPoint 演示文稿</vt:lpstr>
      <vt:lpstr>Lingo程序入门</vt:lpstr>
      <vt:lpstr>Lingo程序入门</vt:lpstr>
      <vt:lpstr>PowerPoint 演示文稿</vt:lpstr>
      <vt:lpstr>PowerPoint 演示文稿</vt:lpstr>
      <vt:lpstr>Lingo程序入门</vt:lpstr>
      <vt:lpstr>Lingo程序入门</vt:lpstr>
      <vt:lpstr>Lingo程序入门</vt:lpstr>
      <vt:lpstr>Lingo程序入门</vt:lpstr>
      <vt:lpstr>Lingo程序入门</vt:lpstr>
      <vt:lpstr>例3：选址问题</vt:lpstr>
      <vt:lpstr>PowerPoint 演示文稿</vt:lpstr>
      <vt:lpstr>PowerPoint 演示文稿</vt:lpstr>
      <vt:lpstr>PowerPoint 演示文稿</vt:lpstr>
      <vt:lpstr>Lingo举例</vt:lpstr>
      <vt:lpstr>PowerPoint 演示文稿</vt:lpstr>
      <vt:lpstr>例5：钢管下料 </vt:lpstr>
      <vt:lpstr>切割模式</vt:lpstr>
      <vt:lpstr>合理切割模式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wls112358</cp:lastModifiedBy>
  <cp:revision>74</cp:revision>
  <dcterms:created xsi:type="dcterms:W3CDTF">2016-02-25T08:24:00Z</dcterms:created>
  <dcterms:modified xsi:type="dcterms:W3CDTF">2019-10-10T03:11:21Z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