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319" r:id="rId4"/>
    <p:sldId id="327" r:id="rId5"/>
    <p:sldId id="392" r:id="rId6"/>
    <p:sldId id="385" r:id="rId7"/>
    <p:sldId id="328" r:id="rId8"/>
    <p:sldId id="386" r:id="rId9"/>
    <p:sldId id="387" r:id="rId11"/>
    <p:sldId id="388" r:id="rId12"/>
    <p:sldId id="389" r:id="rId13"/>
    <p:sldId id="390" r:id="rId14"/>
    <p:sldId id="391" r:id="rId15"/>
    <p:sldId id="395" r:id="rId16"/>
    <p:sldId id="399" r:id="rId17"/>
    <p:sldId id="401" r:id="rId18"/>
    <p:sldId id="402" r:id="rId19"/>
    <p:sldId id="403" r:id="rId20"/>
    <p:sldId id="404" r:id="rId21"/>
    <p:sldId id="405" r:id="rId22"/>
    <p:sldId id="408" r:id="rId23"/>
    <p:sldId id="410" r:id="rId24"/>
    <p:sldId id="411" r:id="rId25"/>
    <p:sldId id="406" r:id="rId26"/>
    <p:sldId id="414" r:id="rId27"/>
    <p:sldId id="415" r:id="rId28"/>
    <p:sldId id="416" r:id="rId29"/>
    <p:sldId id="419" r:id="rId30"/>
    <p:sldId id="420" r:id="rId31"/>
    <p:sldId id="421" r:id="rId32"/>
    <p:sldId id="422" r:id="rId33"/>
    <p:sldId id="423" r:id="rId34"/>
    <p:sldId id="425" r:id="rId35"/>
    <p:sldId id="426" r:id="rId36"/>
    <p:sldId id="427" r:id="rId37"/>
    <p:sldId id="429" r:id="rId38"/>
    <p:sldId id="417" r:id="rId39"/>
    <p:sldId id="418" r:id="rId40"/>
    <p:sldId id="424" r:id="rId41"/>
    <p:sldId id="393" r:id="rId42"/>
    <p:sldId id="394" r:id="rId43"/>
    <p:sldId id="431" r:id="rId44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59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31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03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75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E8D"/>
    <a:srgbClr val="FF3300"/>
    <a:srgbClr val="0000FF"/>
    <a:srgbClr val="78B16F"/>
    <a:srgbClr val="80A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320" autoAdjust="0"/>
  </p:normalViewPr>
  <p:slideViewPr>
    <p:cSldViewPr snapToGrid="0" showGuides="1">
      <p:cViewPr varScale="1">
        <p:scale>
          <a:sx n="83" d="100"/>
          <a:sy n="83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E91FD165-E12E-4025-B163-4C1A89FB7DB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00482F2E-897C-40E7-8ED2-414FBF5A517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619-303E-4D66-BF20-19E4B07208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0" tIns="45716" rIns="91430" bIns="45716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区块链</a:t>
            </a:r>
            <a:endParaRPr lang="zh-CN" altLang="en-US" sz="40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1791" y="1354369"/>
            <a:ext cx="7888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交易透明，双方匿名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94080" lvl="0" indent="-89408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区块链的运行规则是公开透明的，所有的数据信息也是公开的，因此每一笔交易都对所有节点可见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94080" lvl="0" indent="-89408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节点与节点之间是去信任的，因此节点之间无需公开身份，每个参与的节点都是匿名的。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927" y="1340011"/>
            <a:ext cx="8429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不可篡改，可追溯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9625" lvl="0" indent="-809625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单个甚至多个节点对数据库的修改无法影响其他节点的数据库，除非能控制整个网络中超过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51%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的节点同时修改，这几乎不可能发生。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9625" lvl="0" indent="-809625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区块链中的每一笔交易都通过密码学方法与相邻两个区块串联，因此可以追溯到任何一笔交易的前世今生。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946" y="1499135"/>
            <a:ext cx="2633713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/>
              <a:t>i-1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946" y="3804920"/>
            <a:ext cx="2633712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4298" y="1499135"/>
            <a:ext cx="2614061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03208" y="3804920"/>
            <a:ext cx="2614061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3854" y="1499135"/>
            <a:ext cx="2623286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/>
              <a:t>i+1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52285" y="3833393"/>
            <a:ext cx="2623285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>
            <a:off x="2994659" y="2652028"/>
            <a:ext cx="31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135" y="2830628"/>
            <a:ext cx="705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937589" y="2787717"/>
            <a:ext cx="537405" cy="1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855250" y="2800417"/>
            <a:ext cx="258270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7066" y="1980398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24525" y="1991738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57" y="2505772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PreBlock Hash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20517" y="2517112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9048" y="3047590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16507" y="304623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6211" y="1997602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1290" y="2001322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52202" y="2522976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48193" y="3064794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65652" y="3060894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86308" y="2520454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13733" y="2015409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38812" y="2019129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Hash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09724" y="2540783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05715" y="3082601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23174" y="3078701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3830" y="2538261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7066" y="59657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第一个区块：创世块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47044" y="392138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64503" y="391240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94106" y="394170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711565" y="393272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20186" y="395186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7645" y="394288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7520" y="1402080"/>
          <a:ext cx="8301038" cy="416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24"/>
                <a:gridCol w="3535402"/>
                <a:gridCol w="1383506"/>
                <a:gridCol w="1383506"/>
              </a:tblGrid>
              <a:tr h="35560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数据项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含义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大小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Version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版本号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Block Hash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本区块的区块头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形成链结构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PreBlock Hash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前置区块的区块头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Timestamp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本区块建立的时间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Merkle</a:t>
                      </a:r>
                      <a:r>
                        <a:rPr lang="en-US" altLang="zh-CN" sz="1600" baseline="0" dirty="0">
                          <a:latin typeface="+mn-ea"/>
                          <a:ea typeface="+mn-ea"/>
                        </a:rPr>
                        <a:t> Root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区块体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梅根树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交易防篡改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bits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难度目标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挖矿机制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（共识机制）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73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Nonce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随机数（满足难度目标的解）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093" y="2350724"/>
            <a:ext cx="3147333" cy="105927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05" y="2350724"/>
            <a:ext cx="3109229" cy="10745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5338" y="1578140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区块链</a:t>
            </a:r>
            <a:r>
              <a:rPr lang="en-US" altLang="zh-CN" sz="2400" b="1" dirty="0">
                <a:solidFill>
                  <a:srgbClr val="FF0000"/>
                </a:solidFill>
              </a:rPr>
              <a:t>-Hash</a:t>
            </a:r>
            <a:r>
              <a:rPr lang="zh-CN" altLang="en-US" sz="2400" b="1" dirty="0">
                <a:solidFill>
                  <a:srgbClr val="FF0000"/>
                </a:solidFill>
              </a:rPr>
              <a:t>指针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78" y="4003542"/>
            <a:ext cx="78333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FZS3JW--GB1-0"/>
              </a:rPr>
              <a:t>区块链中的</a:t>
            </a:r>
            <a:r>
              <a:rPr lang="en-US" altLang="zh-CN" dirty="0">
                <a:latin typeface="FZS3JW--GB1-0"/>
              </a:rPr>
              <a:t>Hash</a:t>
            </a:r>
            <a:r>
              <a:rPr lang="zh-CN" altLang="en-US" dirty="0">
                <a:latin typeface="FZS3JW--GB1-0"/>
              </a:rPr>
              <a:t>指针：“线索”索引（指纹），不是空间定位索引（住址）</a:t>
            </a:r>
            <a:endParaRPr lang="en-US" altLang="zh-CN" dirty="0">
              <a:latin typeface="FZS3JW--GB1-0"/>
            </a:endParaRPr>
          </a:p>
          <a:p>
            <a:endParaRPr lang="en-US" altLang="zh-CN" dirty="0">
              <a:latin typeface="FZS3JW--GB1-0"/>
            </a:endParaRPr>
          </a:p>
          <a:p>
            <a:r>
              <a:rPr lang="en-US" altLang="zh-CN" dirty="0">
                <a:latin typeface="FZS3JW--GB1-0"/>
              </a:rPr>
              <a:t>Hash</a:t>
            </a:r>
            <a:r>
              <a:rPr lang="zh-CN" altLang="en-US" dirty="0">
                <a:latin typeface="FZS3JW--GB1-0"/>
              </a:rPr>
              <a:t>（</a:t>
            </a:r>
            <a:r>
              <a:rPr lang="en-US" altLang="zh-CN" dirty="0">
                <a:latin typeface="FZS3JW--GB1-0"/>
              </a:rPr>
              <a:t>A</a:t>
            </a:r>
            <a:r>
              <a:rPr lang="zh-CN" altLang="en-US" dirty="0">
                <a:latin typeface="FZS3JW--GB1-0"/>
              </a:rPr>
              <a:t>）：</a:t>
            </a:r>
            <a:r>
              <a:rPr lang="zh-CN" altLang="en-US" dirty="0"/>
              <a:t>一是作为指纹，二是作为指针；一般用</a:t>
            </a:r>
            <a:r>
              <a:rPr lang="en-US" altLang="zh-CN" dirty="0"/>
              <a:t>SHA256-2</a:t>
            </a:r>
            <a:r>
              <a:rPr lang="zh-CN" altLang="en-US" dirty="0"/>
              <a:t>算法生成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实现时，可以把</a:t>
            </a:r>
            <a:r>
              <a:rPr lang="en-US" altLang="zh-CN" dirty="0"/>
              <a:t>Hash(A)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（数据库记录）结合起来，就能通过</a:t>
            </a:r>
            <a:r>
              <a:rPr lang="en-US" altLang="zh-CN" dirty="0"/>
              <a:t>Hash</a:t>
            </a:r>
            <a:r>
              <a:rPr lang="zh-CN" altLang="en-US" dirty="0"/>
              <a:t>找到相应的区块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52017" y="1330960"/>
            <a:ext cx="8910703" cy="545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9537" y="585216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5760" y="585216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7063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3446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9509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交易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5572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1955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28978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537" y="495808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5760" y="495808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7063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3446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9509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5572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71955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28978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91210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99775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Hash34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74504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65307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Hash78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83392" y="291546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Hash1234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72966" y="291546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Hash5678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349" y="1710423"/>
            <a:ext cx="1290320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Hash12345678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梅根树</a:t>
            </a:r>
            <a:r>
              <a:rPr lang="en-US" altLang="zh-CN" sz="1400" dirty="0">
                <a:solidFill>
                  <a:schemeClr val="tx1"/>
                </a:solidFill>
              </a:rPr>
              <a:t>-Root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56050" y="171042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区块大小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65307" y="171042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交易数量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6" idx="0"/>
            <a:endCxn id="14" idx="2"/>
          </p:cNvCxnSpPr>
          <p:nvPr/>
        </p:nvCxnSpPr>
        <p:spPr>
          <a:xfrm flipV="1">
            <a:off x="1093208" y="550672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0"/>
            <a:endCxn id="15" idx="2"/>
          </p:cNvCxnSpPr>
          <p:nvPr/>
        </p:nvCxnSpPr>
        <p:spPr>
          <a:xfrm flipV="1">
            <a:off x="2099431" y="550672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0"/>
            <a:endCxn id="16" idx="2"/>
          </p:cNvCxnSpPr>
          <p:nvPr/>
        </p:nvCxnSpPr>
        <p:spPr>
          <a:xfrm flipV="1">
            <a:off x="3110734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0"/>
            <a:endCxn id="17" idx="2"/>
          </p:cNvCxnSpPr>
          <p:nvPr/>
        </p:nvCxnSpPr>
        <p:spPr>
          <a:xfrm flipV="1">
            <a:off x="4127117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0"/>
            <a:endCxn id="18" idx="2"/>
          </p:cNvCxnSpPr>
          <p:nvPr/>
        </p:nvCxnSpPr>
        <p:spPr>
          <a:xfrm flipV="1">
            <a:off x="5123180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0"/>
            <a:endCxn id="19" idx="2"/>
          </p:cNvCxnSpPr>
          <p:nvPr/>
        </p:nvCxnSpPr>
        <p:spPr>
          <a:xfrm flipV="1">
            <a:off x="6119243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0"/>
            <a:endCxn id="20" idx="2"/>
          </p:cNvCxnSpPr>
          <p:nvPr/>
        </p:nvCxnSpPr>
        <p:spPr>
          <a:xfrm flipV="1">
            <a:off x="7135626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0"/>
            <a:endCxn id="21" idx="2"/>
          </p:cNvCxnSpPr>
          <p:nvPr/>
        </p:nvCxnSpPr>
        <p:spPr>
          <a:xfrm flipV="1">
            <a:off x="8192649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  <a:endCxn id="23" idx="2"/>
          </p:cNvCxnSpPr>
          <p:nvPr/>
        </p:nvCxnSpPr>
        <p:spPr>
          <a:xfrm flipV="1">
            <a:off x="1093208" y="4524433"/>
            <a:ext cx="561673" cy="43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23" idx="2"/>
          </p:cNvCxnSpPr>
          <p:nvPr/>
        </p:nvCxnSpPr>
        <p:spPr>
          <a:xfrm flipH="1" flipV="1">
            <a:off x="1654881" y="4524433"/>
            <a:ext cx="444550" cy="43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25" idx="2"/>
          </p:cNvCxnSpPr>
          <p:nvPr/>
        </p:nvCxnSpPr>
        <p:spPr>
          <a:xfrm flipV="1">
            <a:off x="3151374" y="4524433"/>
            <a:ext cx="512072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7" idx="0"/>
            <a:endCxn id="25" idx="2"/>
          </p:cNvCxnSpPr>
          <p:nvPr/>
        </p:nvCxnSpPr>
        <p:spPr>
          <a:xfrm flipH="1" flipV="1">
            <a:off x="3663446" y="4524433"/>
            <a:ext cx="463671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0"/>
            <a:endCxn id="27" idx="2"/>
          </p:cNvCxnSpPr>
          <p:nvPr/>
        </p:nvCxnSpPr>
        <p:spPr>
          <a:xfrm flipH="1" flipV="1">
            <a:off x="5638175" y="4524433"/>
            <a:ext cx="481068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8" idx="0"/>
            <a:endCxn id="27" idx="2"/>
          </p:cNvCxnSpPr>
          <p:nvPr/>
        </p:nvCxnSpPr>
        <p:spPr>
          <a:xfrm flipV="1">
            <a:off x="5123180" y="4524433"/>
            <a:ext cx="514995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0"/>
            <a:endCxn id="28" idx="2"/>
          </p:cNvCxnSpPr>
          <p:nvPr/>
        </p:nvCxnSpPr>
        <p:spPr>
          <a:xfrm flipV="1">
            <a:off x="7135626" y="4524433"/>
            <a:ext cx="593352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1" idx="0"/>
            <a:endCxn id="28" idx="2"/>
          </p:cNvCxnSpPr>
          <p:nvPr/>
        </p:nvCxnSpPr>
        <p:spPr>
          <a:xfrm flipH="1" flipV="1">
            <a:off x="7728978" y="4524433"/>
            <a:ext cx="463671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3" idx="0"/>
            <a:endCxn id="30" idx="2"/>
          </p:cNvCxnSpPr>
          <p:nvPr/>
        </p:nvCxnSpPr>
        <p:spPr>
          <a:xfrm flipV="1">
            <a:off x="1654881" y="3464100"/>
            <a:ext cx="992182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5" idx="0"/>
            <a:endCxn id="30" idx="2"/>
          </p:cNvCxnSpPr>
          <p:nvPr/>
        </p:nvCxnSpPr>
        <p:spPr>
          <a:xfrm flipH="1" flipV="1">
            <a:off x="2647063" y="3464100"/>
            <a:ext cx="1016383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7" idx="0"/>
            <a:endCxn id="33" idx="2"/>
          </p:cNvCxnSpPr>
          <p:nvPr/>
        </p:nvCxnSpPr>
        <p:spPr>
          <a:xfrm flipV="1">
            <a:off x="5638175" y="3464100"/>
            <a:ext cx="998462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8" idx="0"/>
            <a:endCxn id="33" idx="2"/>
          </p:cNvCxnSpPr>
          <p:nvPr/>
        </p:nvCxnSpPr>
        <p:spPr>
          <a:xfrm flipH="1" flipV="1">
            <a:off x="6636637" y="3464100"/>
            <a:ext cx="1092341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30" idx="0"/>
            <a:endCxn id="34" idx="2"/>
          </p:cNvCxnSpPr>
          <p:nvPr/>
        </p:nvCxnSpPr>
        <p:spPr>
          <a:xfrm flipV="1">
            <a:off x="2647063" y="2259063"/>
            <a:ext cx="2012446" cy="6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33" idx="0"/>
            <a:endCxn id="34" idx="2"/>
          </p:cNvCxnSpPr>
          <p:nvPr/>
        </p:nvCxnSpPr>
        <p:spPr>
          <a:xfrm flipH="1" flipV="1">
            <a:off x="4659509" y="2259063"/>
            <a:ext cx="1977128" cy="6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65866" y="1330960"/>
            <a:ext cx="927342" cy="379463"/>
          </a:xfrm>
          <a:prstGeom prst="rect">
            <a:avLst/>
          </a:prstGeom>
          <a:noFill/>
          <a:ln w="158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区块体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017" y="1178560"/>
            <a:ext cx="8886694" cy="2336884"/>
          </a:xfrm>
          <a:prstGeom prst="rect">
            <a:avLst/>
          </a:prstGeom>
          <a:noFill/>
          <a:ln w="158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Merkle</a:t>
            </a:r>
            <a:r>
              <a:rPr lang="zh-CN" altLang="en-US" sz="1600" b="1" dirty="0">
                <a:solidFill>
                  <a:srgbClr val="FF0000"/>
                </a:solidFill>
              </a:rPr>
              <a:t>梅根树的作用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 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）区块头存储占用空间少，区块体占用空间大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 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）比特币设立之初，中本聪就设计了一个轻钱包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）在轻钱包模式下，钱包只存储区块头，不存储区块体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4080" indent="-89408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）轻钱包模式下，如何对交易进行验证（简化支付验证，</a:t>
            </a:r>
            <a:r>
              <a:rPr lang="en-US" altLang="zh-CN" sz="1600" dirty="0">
                <a:solidFill>
                  <a:schemeClr val="tx1"/>
                </a:solidFill>
              </a:rPr>
              <a:t>Simplified Payment Verification</a:t>
            </a:r>
            <a:r>
              <a:rPr lang="zh-CN" altLang="en-US" sz="1600" dirty="0">
                <a:solidFill>
                  <a:schemeClr val="tx1"/>
                </a:solidFill>
              </a:rPr>
              <a:t>）？即在只保留区块头的情况下快速验证某个交易是否存在。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17" y="3515444"/>
            <a:ext cx="5583580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SPV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Simple Payment Verification</a:t>
            </a:r>
            <a:r>
              <a:rPr lang="zh-CN" altLang="en-US" b="1" dirty="0">
                <a:solidFill>
                  <a:srgbClr val="FF0000"/>
                </a:solidFill>
              </a:rPr>
              <a:t>）交易验证过程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760" y="3952155"/>
            <a:ext cx="86729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480" indent="-53848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SPV拿到一个交易信息之后（比如接收到一笔钱），并不能确认这个交易是否合法，因此要对这个交易的输入进行验证。但是它只拿到了单个交易的信息，而没有本地的完整区块链数据，因此，不能在本地进行验证</a:t>
            </a:r>
            <a:endParaRPr lang="en-US" altLang="zh-CN" sz="1600" dirty="0"/>
          </a:p>
          <a:p>
            <a:pPr marL="538480" indent="-53848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）SPV要拿着这个交易的信息向网络发起查询请求，这个请求被称为merkle block message</a:t>
            </a:r>
            <a:endParaRPr lang="en-US" altLang="zh-CN" sz="1600" dirty="0"/>
          </a:p>
          <a:p>
            <a:pPr marL="538480" indent="-53848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）当其他有完整区块链数据的客户端收到这个请求之后，利用传过来的交易信息在自己的区块链数据库中进行查询，并把</a:t>
            </a:r>
            <a:r>
              <a:rPr lang="zh-CN" altLang="en-US" sz="1600" b="1" dirty="0">
                <a:solidFill>
                  <a:srgbClr val="FF0000"/>
                </a:solidFill>
              </a:rPr>
              <a:t>验证路径</a:t>
            </a:r>
            <a:r>
              <a:rPr lang="zh-CN" altLang="en-US" sz="1600" dirty="0"/>
              <a:t>返回给请求源</a:t>
            </a:r>
            <a:endParaRPr lang="en-US" altLang="zh-CN" sz="1600" dirty="0"/>
          </a:p>
          <a:p>
            <a:pPr marL="538480" indent="-53848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）SPV拿到验证路径之后，再做一次merkle校验，确认无误之后，就认为这个交易是可信的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9652" y="1057622"/>
            <a:ext cx="5072380" cy="1170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</a:rPr>
              <a:t>如何快速定位区块？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）把区块的存储结构用</a:t>
            </a:r>
            <a:r>
              <a:rPr lang="en-US" altLang="zh-CN" sz="1800" dirty="0"/>
              <a:t>SQL</a:t>
            </a:r>
            <a:r>
              <a:rPr lang="zh-CN" altLang="en-US" sz="1800" dirty="0"/>
              <a:t>关系数据库实现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   （</a:t>
            </a:r>
            <a:r>
              <a:rPr lang="en-US" altLang="zh-CN" sz="1800" dirty="0"/>
              <a:t>2</a:t>
            </a:r>
            <a:r>
              <a:rPr lang="zh-CN" altLang="en-US" sz="1800" dirty="0"/>
              <a:t>）利用时间戳作为索引（交易的时间戳）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71176" y="4878645"/>
            <a:ext cx="8565264" cy="188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SPV</a:t>
            </a:r>
            <a:r>
              <a:rPr lang="zh-CN" altLang="en-US" sz="1800" b="1" dirty="0">
                <a:solidFill>
                  <a:srgbClr val="FF0000"/>
                </a:solidFill>
              </a:rPr>
              <a:t>为何还要再次验证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）响应者发个</a:t>
            </a:r>
            <a:r>
              <a:rPr lang="en-US" altLang="zh-CN" sz="1800" dirty="0"/>
              <a:t>SPV</a:t>
            </a:r>
            <a:r>
              <a:rPr lang="zh-CN" altLang="en-US" sz="1800" dirty="0"/>
              <a:t>验证路径时就已经做了验证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SPV</a:t>
            </a:r>
            <a:r>
              <a:rPr lang="zh-CN" altLang="en-US" sz="1800" dirty="0"/>
              <a:t>再次验证，就是为了防止假冒的响应者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对应问题</a:t>
            </a:r>
            <a:r>
              <a:rPr lang="en-US" altLang="zh-CN" sz="1800" dirty="0">
                <a:sym typeface="Wingdings" panose="05000000000000000000" pitchFamily="2" charset="2"/>
              </a:rPr>
              <a:t>: 1</a:t>
            </a:r>
            <a:r>
              <a:rPr lang="zh-CN" altLang="en-US" sz="1800" dirty="0">
                <a:sym typeface="Wingdings" panose="05000000000000000000" pitchFamily="2" charset="2"/>
              </a:rPr>
              <a:t>）</a:t>
            </a:r>
            <a:r>
              <a:rPr lang="en-US" altLang="zh-CN" sz="1800" dirty="0"/>
              <a:t>merkle root</a:t>
            </a:r>
            <a:r>
              <a:rPr lang="zh-CN" altLang="en-US" sz="1800" dirty="0"/>
              <a:t>为真；</a:t>
            </a:r>
            <a:r>
              <a:rPr lang="en-US" altLang="zh-CN" sz="1800" dirty="0"/>
              <a:t>2</a:t>
            </a:r>
            <a:r>
              <a:rPr lang="zh-CN" altLang="en-US" sz="1800" dirty="0"/>
              <a:t>）交易为假；或者</a:t>
            </a:r>
            <a:r>
              <a:rPr lang="en-US" altLang="zh-CN" sz="1800" dirty="0"/>
              <a:t>3</a:t>
            </a:r>
            <a:r>
              <a:rPr lang="zh-CN" altLang="en-US" sz="1800" dirty="0"/>
              <a:t>）验证路径</a:t>
            </a:r>
            <a:r>
              <a:rPr lang="en-US" altLang="zh-CN" sz="1800" dirty="0"/>
              <a:t>hash</a:t>
            </a:r>
            <a:r>
              <a:rPr lang="zh-CN" altLang="en-US" sz="1800" dirty="0"/>
              <a:t>有真有假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 </a:t>
            </a:r>
            <a:r>
              <a:rPr lang="zh-CN" altLang="en-US" sz="1800" dirty="0"/>
              <a:t>能否通过验证，不能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3" y="2228365"/>
            <a:ext cx="8035750" cy="22314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8785" y="4459605"/>
            <a:ext cx="81978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对M6进行验证，响应者仅需把图中</a:t>
            </a:r>
            <a:r>
              <a:rPr lang="zh-CN" altLang="en-US" sz="1800" b="1" dirty="0">
                <a:solidFill>
                  <a:srgbClr val="0000FF"/>
                </a:solidFill>
              </a:rPr>
              <a:t>蓝色结点</a:t>
            </a:r>
            <a:r>
              <a:rPr lang="en-US" altLang="zh-CN" sz="1800" b="1" dirty="0">
                <a:solidFill>
                  <a:srgbClr val="0000FF"/>
                </a:solidFill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</a:rPr>
              <a:t>验证路径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  <a:r>
              <a:rPr lang="zh-CN" altLang="en-US" sz="1800" dirty="0"/>
              <a:t>的</a:t>
            </a:r>
            <a:r>
              <a:rPr lang="en-US" altLang="zh-CN" sz="1800" dirty="0"/>
              <a:t>Hash</a:t>
            </a:r>
            <a:r>
              <a:rPr lang="zh-CN" altLang="en-US" sz="1800" dirty="0"/>
              <a:t>值发给</a:t>
            </a:r>
            <a:r>
              <a:rPr lang="en-US" altLang="zh-CN" sz="1800" dirty="0"/>
              <a:t>SPV</a:t>
            </a:r>
            <a:r>
              <a:rPr lang="zh-CN" altLang="en-US" sz="1800" dirty="0"/>
              <a:t>验证者即可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08231" y="5123078"/>
            <a:ext cx="36150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比特币交易模型（交易，</a:t>
            </a:r>
            <a:r>
              <a:rPr lang="en-US" altLang="zh-CN" b="1" dirty="0">
                <a:solidFill>
                  <a:srgbClr val="FF0000"/>
                </a:solidFill>
              </a:rPr>
              <a:t>UTXO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UTXO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en-US" altLang="zh-CN" sz="1400" b="1" dirty="0">
                <a:solidFill>
                  <a:srgbClr val="FF0000"/>
                </a:solidFill>
              </a:rPr>
              <a:t>Unspent  Transaction Output</a:t>
            </a:r>
            <a:r>
              <a:rPr lang="zh-CN" altLang="en-US" sz="1400" b="1" dirty="0">
                <a:solidFill>
                  <a:srgbClr val="FF0000"/>
                </a:solidFill>
              </a:rPr>
              <a:t>）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每笔交易：输入总金额 </a:t>
            </a:r>
            <a:r>
              <a:rPr lang="en-US" altLang="zh-CN" sz="1400" b="1" dirty="0">
                <a:solidFill>
                  <a:srgbClr val="FF0000"/>
                </a:solidFill>
              </a:rPr>
              <a:t>= </a:t>
            </a:r>
            <a:r>
              <a:rPr lang="zh-CN" altLang="en-US" sz="1400" b="1" dirty="0">
                <a:solidFill>
                  <a:srgbClr val="FF0000"/>
                </a:solidFill>
              </a:rPr>
              <a:t>输出总金额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038" y="1395953"/>
            <a:ext cx="3460837" cy="381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上次交易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5359" y="1340325"/>
            <a:ext cx="3460837" cy="436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当前交易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040" y="2181261"/>
            <a:ext cx="3460837" cy="18958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9920" y="2719741"/>
            <a:ext cx="1351280" cy="118141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8080" y="2719741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9920" y="2246791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8080" y="2246791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1520" y="2841661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Ain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1520" y="319218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520" y="3459196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Ain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A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9680" y="2811181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</a:rPr>
              <a:t>Aout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9680" y="3479516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Aout m</a:t>
            </a:r>
            <a:r>
              <a:rPr lang="en-US" altLang="zh-CN" sz="1400" baseline="-25000" dirty="0">
                <a:solidFill>
                  <a:schemeClr val="tx1"/>
                </a:solidFill>
              </a:rPr>
              <a:t>A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7039" y="1804830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039" y="4653280"/>
            <a:ext cx="3460837" cy="18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9919" y="5191760"/>
            <a:ext cx="1351280" cy="124968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8079" y="5191760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9919" y="4718810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8079" y="4718810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519" y="5313680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Bin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1519" y="5982015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Bin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B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679" y="5283200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</a:rPr>
              <a:t>Bout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19679" y="5951535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Bout </a:t>
            </a:r>
            <a:r>
              <a:rPr lang="en-US" altLang="zh-CN" sz="1400" dirty="0" err="1">
                <a:solidFill>
                  <a:schemeClr val="tx1"/>
                </a:solidFill>
              </a:rPr>
              <a:t>m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B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7039" y="4387438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29840" y="319218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2320" y="567122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80640" y="567122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5360" y="2867459"/>
            <a:ext cx="3460837" cy="18958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68240" y="3405939"/>
            <a:ext cx="1351280" cy="118141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56400" y="3405939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968240" y="2932989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56400" y="2932989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69840" y="3527859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Cin</a:t>
            </a:r>
            <a:r>
              <a:rPr lang="en-US" altLang="zh-CN" sz="1400" dirty="0">
                <a:solidFill>
                  <a:schemeClr val="tx1"/>
                </a:solidFill>
              </a:rPr>
              <a:t>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9840" y="3878379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69840" y="4145394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Cin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C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8000" y="3497379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 err="1">
                <a:solidFill>
                  <a:schemeClr val="tx1"/>
                </a:solidFill>
              </a:rPr>
              <a:t>Cout</a:t>
            </a:r>
            <a:r>
              <a:rPr lang="en-US" altLang="zh-CN" sz="1400" dirty="0">
                <a:solidFill>
                  <a:schemeClr val="tx1"/>
                </a:solidFill>
              </a:rPr>
              <a:t>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58000" y="4165714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Cout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m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C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85359" y="2491028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68160" y="3878379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18" idx="3"/>
          </p:cNvCxnSpPr>
          <p:nvPr/>
        </p:nvCxnSpPr>
        <p:spPr>
          <a:xfrm>
            <a:off x="3667760" y="2976281"/>
            <a:ext cx="1402080" cy="73211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2" idx="3"/>
            <a:endCxn id="44" idx="1"/>
          </p:cNvCxnSpPr>
          <p:nvPr/>
        </p:nvCxnSpPr>
        <p:spPr>
          <a:xfrm flipV="1">
            <a:off x="3667759" y="4310494"/>
            <a:ext cx="1402081" cy="1806141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603075" y="2790861"/>
            <a:ext cx="68444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92915" y="3512221"/>
            <a:ext cx="70476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82755" y="5269901"/>
            <a:ext cx="71907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03075" y="5950621"/>
            <a:ext cx="7250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97155" y="3441101"/>
            <a:ext cx="6234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解锁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37795" y="4314861"/>
            <a:ext cx="6234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解锁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132080" y="518321"/>
            <a:ext cx="252184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209421"/>
            <a:ext cx="8402320" cy="5491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  <a:endParaRPr lang="zh-CN" altLang="en-US" dirty="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8143" y="1429845"/>
            <a:ext cx="7986712" cy="1954486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      1.  </a:t>
            </a:r>
            <a:r>
              <a:rPr lang="zh-CN" altLang="en-US" sz="2800" b="1" dirty="0">
                <a:solidFill>
                  <a:schemeClr val="hlink"/>
                </a:solidFill>
              </a:rPr>
              <a:t>什么是区块链</a:t>
            </a:r>
            <a:r>
              <a:rPr lang="en-US" altLang="zh-CN" sz="2800" b="1" dirty="0">
                <a:solidFill>
                  <a:schemeClr val="hlink"/>
                </a:solidFill>
              </a:rPr>
              <a:t>Blockchain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</a:t>
            </a:r>
            <a:r>
              <a:rPr lang="zh-CN" altLang="en-US" sz="2800" dirty="0"/>
              <a:t>去中心化的、不可篡改的、区块化存储的链式</a:t>
            </a:r>
            <a:r>
              <a:rPr lang="zh-CN" altLang="en-US" sz="2800" dirty="0">
                <a:solidFill>
                  <a:srgbClr val="FF0000"/>
                </a:solidFill>
              </a:rPr>
              <a:t>共享数据库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199" y="3531476"/>
            <a:ext cx="2753711" cy="165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数据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链式的分布式数据库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58519" y="3531476"/>
            <a:ext cx="2753711" cy="165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技术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区块链安全技术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 rot="16200000">
            <a:off x="4183488" y="3562255"/>
            <a:ext cx="441435" cy="3719925"/>
          </a:xfrm>
          <a:prstGeom prst="leftBrace">
            <a:avLst>
              <a:gd name="adj1" fmla="val 39285"/>
              <a:gd name="adj2" fmla="val 491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65623" y="58298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区块链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0620"/>
            <a:ext cx="8416925" cy="55067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252184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532572"/>
            <a:ext cx="5715000" cy="4219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8725"/>
            <a:ext cx="9072880" cy="2990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4897" y="459084"/>
            <a:ext cx="6062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比特币交易的解锁验证（第三方，挖矿者）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950" y="4531602"/>
            <a:ext cx="834898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User B </a:t>
            </a:r>
            <a:r>
              <a:rPr lang="zh-CN" altLang="en-US" b="1" dirty="0"/>
              <a:t>生成交易</a:t>
            </a:r>
            <a:r>
              <a:rPr lang="en-US" altLang="zh-CN" b="1" dirty="0"/>
              <a:t>002</a:t>
            </a:r>
            <a:r>
              <a:rPr lang="zh-CN" altLang="en-US" b="1" dirty="0"/>
              <a:t>，然后申请验证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让第三方（旷工）进行验证，主要是验证交易</a:t>
            </a:r>
            <a:r>
              <a:rPr lang="en-US" altLang="zh-CN" b="1" dirty="0">
                <a:solidFill>
                  <a:srgbClr val="FF0000"/>
                </a:solidFill>
              </a:rPr>
              <a:t>002</a:t>
            </a:r>
            <a:r>
              <a:rPr lang="zh-CN" altLang="en-US" b="1" dirty="0">
                <a:solidFill>
                  <a:srgbClr val="FF0000"/>
                </a:solidFill>
              </a:rPr>
              <a:t>的真实性与合法性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3</a:t>
            </a:r>
            <a:r>
              <a:rPr lang="zh-CN" altLang="en-US" b="1" dirty="0"/>
              <a:t>）验证通过后，该笔交易就被加入区块链中，后续就可使用了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8725"/>
            <a:ext cx="9072880" cy="2990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852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比特币交易的解锁验证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拥有者使用</a:t>
            </a:r>
            <a:r>
              <a:rPr lang="en-US" altLang="zh-CN" sz="2400" b="1" dirty="0">
                <a:solidFill>
                  <a:srgbClr val="FF0000"/>
                </a:solidFill>
              </a:rPr>
              <a:t>UTXO, </a:t>
            </a:r>
            <a:r>
              <a:rPr lang="zh-CN" altLang="en-US" sz="2400" b="1" dirty="0">
                <a:solidFill>
                  <a:srgbClr val="FF0000"/>
                </a:solidFill>
              </a:rPr>
              <a:t>第三方挖矿者验证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998" y="4111819"/>
            <a:ext cx="729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验证方法：交易</a:t>
            </a:r>
            <a:r>
              <a:rPr lang="en-US" altLang="zh-CN" b="1" dirty="0"/>
              <a:t>Tx002</a:t>
            </a:r>
            <a:r>
              <a:rPr lang="zh-CN" altLang="en-US" b="1" dirty="0"/>
              <a:t>的解锁脚本 </a:t>
            </a:r>
            <a:r>
              <a:rPr lang="en-US" altLang="zh-CN" b="1" dirty="0"/>
              <a:t>+ </a:t>
            </a:r>
            <a:r>
              <a:rPr lang="zh-CN" altLang="en-US" b="1" dirty="0"/>
              <a:t>交易</a:t>
            </a:r>
            <a:r>
              <a:rPr lang="en-US" altLang="zh-CN" b="1" dirty="0"/>
              <a:t>Tx002</a:t>
            </a:r>
            <a:r>
              <a:rPr lang="zh-CN" altLang="en-US" b="1" dirty="0"/>
              <a:t>来源的加锁脚本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       </a:t>
            </a:r>
            <a:r>
              <a:rPr lang="zh-CN" altLang="en-US" b="1" dirty="0"/>
              <a:t>利用堆栈操作实现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07" y="5074864"/>
            <a:ext cx="6088908" cy="1280271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2266952" y="2723833"/>
            <a:ext cx="3381373" cy="301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81250" y="3386026"/>
            <a:ext cx="3705225" cy="244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93505" cy="35598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9938" y="3743325"/>
            <a:ext cx="766441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验证目的：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）证明交易</a:t>
            </a:r>
            <a:r>
              <a:rPr lang="en-US" altLang="zh-CN" b="1" dirty="0"/>
              <a:t>Tx002</a:t>
            </a:r>
            <a:r>
              <a:rPr lang="zh-CN" altLang="en-US" b="1" dirty="0"/>
              <a:t>引用的</a:t>
            </a:r>
            <a:r>
              <a:rPr lang="en-US" altLang="zh-CN" b="1" dirty="0"/>
              <a:t>UTXO</a:t>
            </a:r>
            <a:r>
              <a:rPr lang="zh-CN" altLang="en-US" b="1" dirty="0"/>
              <a:t>的确属于</a:t>
            </a:r>
            <a:r>
              <a:rPr lang="en-US" altLang="zh-CN" b="1" dirty="0"/>
              <a:t>User B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FF0000"/>
                </a:solidFill>
              </a:rPr>
              <a:t>HASH160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B050"/>
                </a:solidFill>
              </a:rPr>
              <a:t>PubK(B)</a:t>
            </a:r>
            <a:r>
              <a:rPr lang="en-US" altLang="zh-CN" b="1" dirty="0"/>
              <a:t>)  </a:t>
            </a:r>
            <a:r>
              <a:rPr lang="en-US" altLang="zh-CN" sz="2800" b="1" dirty="0"/>
              <a:t>==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3300"/>
                </a:solidFill>
              </a:rPr>
              <a:t>PubKHash(B)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2</a:t>
            </a:r>
            <a:r>
              <a:rPr lang="zh-CN" altLang="en-US" b="1" dirty="0"/>
              <a:t>）证明交易</a:t>
            </a:r>
            <a:r>
              <a:rPr lang="en-US" altLang="zh-CN" b="1" dirty="0"/>
              <a:t>Tx002</a:t>
            </a:r>
            <a:r>
              <a:rPr lang="zh-CN" altLang="en-US" b="1" dirty="0"/>
              <a:t>是</a:t>
            </a:r>
            <a:r>
              <a:rPr lang="en-US" altLang="zh-CN" b="1" dirty="0"/>
              <a:t>User B</a:t>
            </a:r>
            <a:r>
              <a:rPr lang="zh-CN" altLang="en-US" b="1" dirty="0"/>
              <a:t>创建的，内容真实未被修改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00B050"/>
                </a:solidFill>
              </a:rPr>
              <a:t>sig</a:t>
            </a:r>
            <a:r>
              <a:rPr lang="en-US" altLang="zh-CN" b="1" dirty="0"/>
              <a:t>=</a:t>
            </a:r>
            <a:r>
              <a:rPr lang="en-US" altLang="zh-CN" b="1" dirty="0" err="1">
                <a:solidFill>
                  <a:srgbClr val="00B050"/>
                </a:solidFill>
              </a:rPr>
              <a:t>D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Prik</a:t>
            </a:r>
            <a:r>
              <a:rPr lang="en-US" altLang="zh-CN" b="1" baseline="-25000" dirty="0">
                <a:solidFill>
                  <a:srgbClr val="00B050"/>
                </a:solidFill>
              </a:rPr>
              <a:t>(B)</a:t>
            </a:r>
            <a:r>
              <a:rPr lang="en-US" altLang="zh-CN" b="1" dirty="0">
                <a:solidFill>
                  <a:srgbClr val="00B050"/>
                </a:solidFill>
              </a:rPr>
              <a:t>(Tx002)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是公钥加密算法）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            </a:t>
            </a:r>
            <a:r>
              <a:rPr lang="zh-CN" altLang="en-US" dirty="0"/>
              <a:t>用</a:t>
            </a:r>
            <a:r>
              <a:rPr lang="en-US" altLang="zh-CN" dirty="0"/>
              <a:t>User B</a:t>
            </a:r>
            <a:r>
              <a:rPr lang="zh-CN" altLang="en-US" dirty="0"/>
              <a:t>的公钥就可验证，交易</a:t>
            </a:r>
            <a:r>
              <a:rPr lang="en-US" altLang="zh-CN" dirty="0"/>
              <a:t>Tx002</a:t>
            </a:r>
            <a:r>
              <a:rPr lang="zh-CN" altLang="en-US" dirty="0"/>
              <a:t>只能是</a:t>
            </a:r>
            <a:r>
              <a:rPr lang="en-US" altLang="zh-CN" dirty="0"/>
              <a:t>User B</a:t>
            </a:r>
            <a:r>
              <a:rPr lang="zh-CN" altLang="en-US" dirty="0"/>
              <a:t>创建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77624" y="46254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？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561975" y="204787"/>
            <a:ext cx="8229601" cy="6548439"/>
            <a:chOff x="276225" y="204787"/>
            <a:chExt cx="8229601" cy="6548439"/>
          </a:xfrm>
        </p:grpSpPr>
        <p:sp>
          <p:nvSpPr>
            <p:cNvPr id="5" name="流程图: 文档 4"/>
            <p:cNvSpPr/>
            <p:nvPr/>
          </p:nvSpPr>
          <p:spPr>
            <a:xfrm>
              <a:off x="276225" y="209551"/>
              <a:ext cx="1685925" cy="895349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选择比特币私钥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文档 5"/>
            <p:cNvSpPr/>
            <p:nvPr/>
          </p:nvSpPr>
          <p:spPr>
            <a:xfrm>
              <a:off x="2647950" y="207169"/>
              <a:ext cx="1685925" cy="897731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ECDSA</a:t>
              </a:r>
              <a:r>
                <a:rPr lang="zh-CN" altLang="en-US" sz="1400" dirty="0">
                  <a:solidFill>
                    <a:schemeClr val="tx1"/>
                  </a:solidFill>
                </a:rPr>
                <a:t>算法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计算比特币公钥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文档 6"/>
            <p:cNvSpPr/>
            <p:nvPr/>
          </p:nvSpPr>
          <p:spPr>
            <a:xfrm>
              <a:off x="5238748" y="204787"/>
              <a:ext cx="3181352" cy="900113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RIPEMD160(SHA256())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(Hash160)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 flipV="1">
              <a:off x="1962150" y="656035"/>
              <a:ext cx="685800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7" idx="1"/>
            </p:cNvCxnSpPr>
            <p:nvPr/>
          </p:nvCxnSpPr>
          <p:spPr>
            <a:xfrm flipV="1">
              <a:off x="4333875" y="654844"/>
              <a:ext cx="904873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</p:cNvCxnSpPr>
            <p:nvPr/>
          </p:nvCxnSpPr>
          <p:spPr>
            <a:xfrm flipH="1">
              <a:off x="6824662" y="1045393"/>
              <a:ext cx="4762" cy="757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129088" y="1500787"/>
              <a:ext cx="2576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129088" y="1500787"/>
              <a:ext cx="0" cy="355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文档 29"/>
            <p:cNvSpPr/>
            <p:nvPr/>
          </p:nvSpPr>
          <p:spPr>
            <a:xfrm>
              <a:off x="5295898" y="1810092"/>
              <a:ext cx="3181352" cy="962272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SHA256(SHA256(Version + PubKey Hash))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79327" y="1337964"/>
              <a:ext cx="1281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PubKey Hash</a:t>
              </a:r>
              <a:endParaRPr lang="zh-CN" altLang="en-US" sz="1400" dirty="0"/>
            </a:p>
          </p:txBody>
        </p:sp>
        <p:sp>
          <p:nvSpPr>
            <p:cNvPr id="61" name="流程图: 文档 60"/>
            <p:cNvSpPr/>
            <p:nvPr/>
          </p:nvSpPr>
          <p:spPr>
            <a:xfrm>
              <a:off x="5295898" y="3354789"/>
              <a:ext cx="3181352" cy="841192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取前</a:t>
              </a:r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r>
                <a:rPr lang="zh-CN" altLang="en-US" sz="1400" dirty="0">
                  <a:solidFill>
                    <a:schemeClr val="tx1"/>
                  </a:solidFill>
                </a:rPr>
                <a:t>个字节（</a:t>
              </a:r>
              <a:r>
                <a:rPr lang="en-US" altLang="zh-CN" sz="1400" dirty="0">
                  <a:solidFill>
                    <a:schemeClr val="tx1"/>
                  </a:solidFill>
                </a:rPr>
                <a:t>checksum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30" idx="2"/>
              <a:endCxn id="61" idx="0"/>
            </p:cNvCxnSpPr>
            <p:nvPr/>
          </p:nvCxnSpPr>
          <p:spPr>
            <a:xfrm>
              <a:off x="6886574" y="2708747"/>
              <a:ext cx="0" cy="646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文档 68"/>
            <p:cNvSpPr/>
            <p:nvPr/>
          </p:nvSpPr>
          <p:spPr>
            <a:xfrm>
              <a:off x="276225" y="1810093"/>
              <a:ext cx="2028825" cy="961050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Version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69" idx="3"/>
              <a:endCxn id="30" idx="1"/>
            </p:cNvCxnSpPr>
            <p:nvPr/>
          </p:nvCxnSpPr>
          <p:spPr>
            <a:xfrm>
              <a:off x="2305050" y="2290618"/>
              <a:ext cx="2990848" cy="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图: 文档 78"/>
            <p:cNvSpPr/>
            <p:nvPr/>
          </p:nvSpPr>
          <p:spPr>
            <a:xfrm>
              <a:off x="276225" y="5042106"/>
              <a:ext cx="8229601" cy="1041956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Base58Encode(Version + PubKey Hash + Checksum)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1207293" y="2772364"/>
              <a:ext cx="11907" cy="2268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2"/>
            </p:cNvCxnSpPr>
            <p:nvPr/>
          </p:nvCxnSpPr>
          <p:spPr>
            <a:xfrm>
              <a:off x="6886574" y="4140369"/>
              <a:ext cx="0" cy="916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129088" y="6084062"/>
              <a:ext cx="0" cy="2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3152775" y="6353176"/>
              <a:ext cx="2638425" cy="40005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用户的比特币地址（钱包地址）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272319" y="1348194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交易产生过程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19" y="2312705"/>
            <a:ext cx="635635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矩形 6"/>
          <p:cNvSpPr>
            <a:spLocks noChangeArrowheads="1"/>
          </p:cNvSpPr>
          <p:nvPr/>
        </p:nvSpPr>
        <p:spPr bwMode="auto">
          <a:xfrm>
            <a:off x="152017" y="4135309"/>
            <a:ext cx="86550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将交易单广播至全网，比特币就发送给了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，每个节点都将收到的交易信息纳入一个区块中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250825" y="1422591"/>
            <a:ext cx="8642350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步：所有者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利用他的私钥对前一次交易（比特货来源）和下一位所有者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签署一个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数字签名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，并将这个签名附加在这枚货币的末尾，制作成交易单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7" name="矩形 9"/>
          <p:cNvSpPr>
            <a:spLocks noChangeArrowheads="1"/>
          </p:cNvSpPr>
          <p:nvPr/>
        </p:nvSpPr>
        <p:spPr bwMode="auto">
          <a:xfrm>
            <a:off x="250825" y="2854452"/>
            <a:ext cx="864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  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以公钥作为接收方地址</a:t>
            </a:r>
            <a:endParaRPr lang="en-US" altLang="zh-CN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8" name="矩形 10"/>
          <p:cNvSpPr>
            <a:spLocks noChangeArrowheads="1"/>
          </p:cNvSpPr>
          <p:nvPr/>
        </p:nvSpPr>
        <p:spPr bwMode="auto">
          <a:xfrm>
            <a:off x="238125" y="5096598"/>
            <a:ext cx="865505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5180" indent="-80518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 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而言，该枚比特币会即时显示在比特币钱包中，但直到区块确认成功后才可用。目前一笔比特币从支付到最终确认成功，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得到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个区块确认之后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才能真正确认到帐。</a:t>
            </a:r>
            <a:endParaRPr lang="zh-CN" altLang="en-US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250825" y="1268413"/>
            <a:ext cx="8667750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步：每个节点通过解一道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数学难题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，从而去获得创建新区块权利，并争取得到比特币的奖励（新比特币会在此过程中产生）（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POW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，挖矿）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6"/>
          <p:cNvSpPr>
            <a:spLocks noChangeArrowheads="1"/>
          </p:cNvSpPr>
          <p:nvPr/>
        </p:nvSpPr>
        <p:spPr bwMode="auto">
          <a:xfrm>
            <a:off x="250825" y="2239963"/>
            <a:ext cx="8667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5180" indent="-80518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节点反复尝试寻找一个数值，使得将该数值、区块链中最后一个区块的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Hash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值以及交易单三部分送入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SHA256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算法后能计算出散列值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256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位）满足一定条件（比如前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位均为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），即找到数学难题的解。由此可见，答案并不唯一</a:t>
            </a:r>
            <a:endParaRPr lang="zh-CN" altLang="en-US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7"/>
          <p:cNvSpPr>
            <a:spLocks noChangeArrowheads="1"/>
          </p:cNvSpPr>
          <p:nvPr/>
        </p:nvSpPr>
        <p:spPr bwMode="auto">
          <a:xfrm>
            <a:off x="250825" y="4554601"/>
            <a:ext cx="86423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步：当一个节点找到解时，它就向全网广播该区块记录的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所有盖时间戳交易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，并由全网其他节点核对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250825" y="5634101"/>
            <a:ext cx="8642350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5180" indent="-80518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时间戳用来证实特定区块必然于某特定时间是的确存在的。比特币网络采取从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个以上节点获取时间，然后取中间值的方式作为时间戳。</a:t>
            </a:r>
            <a:endParaRPr lang="zh-CN" altLang="en-US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矩形 9"/>
          <p:cNvSpPr>
            <a:spLocks noChangeArrowheads="1"/>
          </p:cNvSpPr>
          <p:nvPr/>
        </p:nvSpPr>
        <p:spPr bwMode="auto">
          <a:xfrm>
            <a:off x="250825" y="1804861"/>
            <a:ext cx="86423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步：全网其他节点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核对该区块记账的正确性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，没有错误后他们将在该合法区块之后竞争下一个区块，这样就形成了一个合法记账的区块链。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534" name="矩形 6"/>
          <p:cNvSpPr>
            <a:spLocks noChangeArrowheads="1"/>
          </p:cNvSpPr>
          <p:nvPr/>
        </p:nvSpPr>
        <p:spPr bwMode="auto">
          <a:xfrm>
            <a:off x="250825" y="3044444"/>
            <a:ext cx="8642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5180" indent="-80518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每个区块的创建时间大约在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分钟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。随着全网算力的不断变化，每个区块的产生时间会随算力增强而缩短、随算力减弱而延长。其原理是根据最近产生的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2016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年区块的时间差（约两周时间），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自动调整每个区块的生成难度（比如减少或增加目标值中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的个数），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使得每个区块的生成时间是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分钟。</a:t>
            </a:r>
            <a:endParaRPr lang="zh-CN" altLang="en-US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97" y="136197"/>
            <a:ext cx="7793038" cy="914838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1333420"/>
            <a:ext cx="6361824" cy="2119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3935792"/>
            <a:ext cx="6361824" cy="23645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16691" y="6294491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分布式可信账本（多个拷贝）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145629" y="3368842"/>
            <a:ext cx="1332876" cy="5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78505" y="3368842"/>
            <a:ext cx="5028948" cy="5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563" y="1242044"/>
            <a:ext cx="8372475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Pow：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Power of work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-POW</a:t>
            </a:r>
            <a:r>
              <a:rPr lang="zh-CN" altLang="en-US" sz="3600" b="1" dirty="0">
                <a:latin typeface="+mn-ea"/>
                <a:ea typeface="+mn-ea"/>
              </a:rPr>
              <a:t>原理</a:t>
            </a:r>
            <a:endParaRPr lang="zh-CN" altLang="en-US" sz="3600" b="1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1383981"/>
            <a:ext cx="4735526" cy="24397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750" y="1777009"/>
            <a:ext cx="2609850" cy="23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区块头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50" y="4344079"/>
            <a:ext cx="2609850" cy="2382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95600" y="1400175"/>
            <a:ext cx="952500" cy="38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895600" y="3814238"/>
            <a:ext cx="952500" cy="2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981894"/>
            <a:ext cx="4706938" cy="2745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0825" y="1268413"/>
            <a:ext cx="8642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同一时间段内全网不止一个节点能计算出随机数，即会有多个节点在网络中广播它们各自打包好的临时区块（都是合法的）。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250825" y="4195763"/>
            <a:ext cx="86423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某一节点若收到多个针对同一前续区块的后续临时区块，则该节点会在本地区块链上建立分支，多个临时区块对应多个分支。该僵局的打破要等到下一个工作量证明被发现，而其中的一条链条被证实为是较长的一条，那么在另一条分支链条上工作的节点将转换阵营，开始在较长的链条上工作。其他分支将会被网络彻底抛弃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84413"/>
            <a:ext cx="6480175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分叉解决机制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492" y="1415534"/>
            <a:ext cx="8269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NewRomanPSMT"/>
              </a:rPr>
              <a:t>PoW</a:t>
            </a:r>
            <a:r>
              <a:rPr lang="zh-CN" altLang="en-US" sz="2400" b="1" dirty="0">
                <a:solidFill>
                  <a:srgbClr val="FF0000"/>
                </a:solidFill>
                <a:latin typeface="FZS3JW--GB1-0"/>
              </a:rPr>
              <a:t>共识机制面临</a:t>
            </a:r>
            <a:r>
              <a:rPr lang="en-US" altLang="zh-CN" sz="2400" b="1" dirty="0">
                <a:solidFill>
                  <a:srgbClr val="FF0000"/>
                </a:solidFill>
                <a:latin typeface="TimesNewRomanPSMT"/>
              </a:rPr>
              <a:t>51%</a:t>
            </a:r>
            <a:r>
              <a:rPr lang="zh-CN" altLang="en-US" sz="2400" b="1" dirty="0">
                <a:solidFill>
                  <a:srgbClr val="FF0000"/>
                </a:solidFill>
                <a:latin typeface="FZS3JW--GB1-0"/>
              </a:rPr>
              <a:t>攻击问题</a:t>
            </a:r>
            <a:endParaRPr lang="en-US" altLang="zh-CN" sz="2400" b="1" dirty="0">
              <a:solidFill>
                <a:srgbClr val="FF0000"/>
              </a:solidFill>
              <a:latin typeface="FZS3JW--GB1-0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b="1" dirty="0">
                <a:latin typeface="FZS3JW--GB1-0"/>
              </a:rPr>
              <a:t>   </a:t>
            </a:r>
            <a:r>
              <a:rPr lang="zh-CN" altLang="en-US" sz="2400" dirty="0"/>
              <a:t>如果攻击者的算力占整个区块链总算力的</a:t>
            </a:r>
            <a:r>
              <a:rPr lang="en-US" altLang="zh-CN" sz="2400" dirty="0"/>
              <a:t>50%</a:t>
            </a:r>
            <a:r>
              <a:rPr lang="zh-CN" altLang="en-US" sz="2400" dirty="0"/>
              <a:t>以上，则具备</a:t>
            </a:r>
            <a:r>
              <a:rPr lang="zh-CN" altLang="en-US" sz="2400" b="1" dirty="0">
                <a:solidFill>
                  <a:srgbClr val="FF0000"/>
                </a:solidFill>
              </a:rPr>
              <a:t>撤销真实交易</a:t>
            </a:r>
            <a:r>
              <a:rPr lang="zh-CN" altLang="en-US" sz="2400" dirty="0"/>
              <a:t>的能力，攻击者可以利用它来控制整个区块链，系统的安全性和稳定性不能得到保障。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85938" y="5091480"/>
            <a:ext cx="834879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22222"/>
                </a:solidFill>
                <a:latin typeface="PingFangSC"/>
              </a:rPr>
              <a:t>在比特币系统中，等待</a:t>
            </a:r>
            <a:r>
              <a:rPr lang="en-US" altLang="zh-CN" sz="2400" dirty="0">
                <a:solidFill>
                  <a:srgbClr val="222222"/>
                </a:solidFill>
                <a:latin typeface="PingFangSC"/>
              </a:rPr>
              <a:t>6</a:t>
            </a:r>
            <a:r>
              <a:rPr lang="zh-CN" altLang="en-US" sz="2400" dirty="0">
                <a:solidFill>
                  <a:srgbClr val="222222"/>
                </a:solidFill>
                <a:latin typeface="PingFangSC"/>
              </a:rPr>
              <a:t>个确认数（</a:t>
            </a:r>
            <a:r>
              <a:rPr lang="en-US" altLang="zh-CN" sz="2400" dirty="0">
                <a:solidFill>
                  <a:srgbClr val="222222"/>
                </a:solidFill>
                <a:latin typeface="PingFangSC"/>
              </a:rPr>
              <a:t>6</a:t>
            </a:r>
            <a:r>
              <a:rPr lang="zh-CN" altLang="en-US" sz="2400" dirty="0">
                <a:solidFill>
                  <a:srgbClr val="222222"/>
                </a:solidFill>
                <a:latin typeface="PingFangSC"/>
              </a:rPr>
              <a:t>个区块）之后，资金才认为是安全的</a:t>
            </a:r>
            <a:endParaRPr lang="zh-CN" altLang="en-US" sz="2400" dirty="0">
              <a:solidFill>
                <a:srgbClr val="222222"/>
              </a:solidFill>
              <a:latin typeface="PingFang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100" y="1208812"/>
            <a:ext cx="775335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假设一个场景，A用10比特币向B购买一样商品，步骤如下： 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/>
              <a:t>（1）A支付给B 10BTC</a:t>
            </a:r>
            <a:endParaRPr lang="en-US" altLang="zh-CN" sz="1600" dirty="0"/>
          </a:p>
          <a:p>
            <a:pPr algn="just">
              <a:lnSpc>
                <a:spcPct val="200000"/>
              </a:lnSpc>
            </a:pPr>
            <a:r>
              <a:rPr lang="zh-CN" altLang="en-US" sz="1600" dirty="0"/>
              <a:t>（2）B收到10BTC确认收款后发货（一般认为6次确认后交易就不可逆转）</a:t>
            </a:r>
            <a:endParaRPr lang="en-US" altLang="zh-CN" sz="1600" dirty="0"/>
          </a:p>
          <a:p>
            <a:pPr algn="just">
              <a:lnSpc>
                <a:spcPct val="200000"/>
              </a:lnSpc>
            </a:pPr>
            <a:r>
              <a:rPr lang="zh-CN" altLang="en-US" sz="1600" dirty="0"/>
              <a:t>（3）A随即创建另一笔交易，将同样的10BTC支付给自己。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27" y="5336398"/>
            <a:ext cx="6858000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9099" y="3551536"/>
            <a:ext cx="872490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目的：A想要撤销第一笔交易，不花钱就得到B的商品。为此，A进行双重支付，将10BTC又支付给自己。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          </a:t>
            </a:r>
            <a:r>
              <a:rPr lang="zh-CN" altLang="en-US" sz="1400" dirty="0"/>
              <a:t>在正常比特币网络中，一笔交易经过6次确认后就几乎不可更改。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          </a:t>
            </a:r>
            <a:r>
              <a:rPr lang="zh-CN" altLang="en-US" sz="1400" dirty="0"/>
              <a:t>但是，如果A用户拥有51%的算力，情况将会发生有趣的变化，A可以实现双重支付的目的。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930400"/>
            <a:ext cx="7821295" cy="16268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3502" y="1030014"/>
            <a:ext cx="8724901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/>
              <a:t>A又发起了一次给自己10BTC的交易。A若向全网广播，这笔交易不会被处理（因为找不到要花费的UTXO，无法通过验证），故A不广播，而是对主链进行</a:t>
            </a:r>
            <a:r>
              <a:rPr lang="en-US" altLang="zh-CN" sz="1600" dirty="0"/>
              <a:t>”</a:t>
            </a:r>
            <a:r>
              <a:rPr lang="zh-CN" altLang="en-US" sz="1600" dirty="0"/>
              <a:t>分叉</a:t>
            </a:r>
            <a:r>
              <a:rPr lang="en-US" altLang="zh-CN" sz="1600" dirty="0"/>
              <a:t>”</a:t>
            </a:r>
            <a:r>
              <a:rPr lang="zh-CN" altLang="en-US" sz="1600" dirty="0"/>
              <a:t>，生成另外一个100号区块，并在分叉上进行挖矿。</a:t>
            </a:r>
            <a:endParaRPr lang="zh-CN" altLang="en-US" sz="1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38377" y="155575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  <a:endParaRPr lang="zh-CN" altLang="en-US" sz="36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4028568"/>
            <a:ext cx="6858000" cy="1495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9125" y="3578662"/>
            <a:ext cx="8305800" cy="33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由于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具有超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51%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的算力资源，很快，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的长度就会超过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C1</a:t>
            </a:r>
            <a:endParaRPr lang="en-US" altLang="zh-CN" sz="1600" dirty="0">
              <a:solidFill>
                <a:srgbClr val="1A1A1A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783" y="5523882"/>
            <a:ext cx="8456612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按照比特币的最长链优先原则，其他矿工也会自动转到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上，使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变成了主链。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C1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则会被抛弃，之前打包在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C1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上的所有交易（包括第一笔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支付给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B 10BTC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的交易），都会变为无效。结果是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不花一分钱就拥有了属于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B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的商品，这就是“</a:t>
            </a:r>
            <a:r>
              <a:rPr lang="en-US" altLang="zh-CN" sz="1600" dirty="0">
                <a:solidFill>
                  <a:srgbClr val="1A1A1A"/>
                </a:solidFill>
                <a:latin typeface="-apple-system"/>
              </a:rPr>
              <a:t>51%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攻击”</a:t>
            </a:r>
            <a:endParaRPr lang="zh-CN" altLang="en-US" sz="1600" dirty="0">
              <a:solidFill>
                <a:srgbClr val="1A1A1A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区块链的基本原理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区块链网络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7" y="1933575"/>
            <a:ext cx="619125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2017" y="1285875"/>
            <a:ext cx="20193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P2P</a:t>
            </a:r>
            <a:r>
              <a:rPr lang="zh-CN" altLang="en-US" sz="2400" b="1" dirty="0">
                <a:solidFill>
                  <a:schemeClr val="tx1"/>
                </a:solidFill>
              </a:rPr>
              <a:t>节点网络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432169" y="1933575"/>
            <a:ext cx="24923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）节点必须功能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）可选功能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A.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钱包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B.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挖矿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C.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区块链</a:t>
            </a:r>
            <a:endParaRPr lang="zh-CN" altLang="en-US" dirty="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0825" y="1456436"/>
            <a:ext cx="86423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比特币节点的功能（任何一台机器都可以成为一个比特币节点）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）钱包：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允许用户在区块链网络上进行交易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901700" indent="-90170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）完整区块链：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记录了所有交易历史，通过特殊的结构保证历史交易的安全性，并且用来验证新交易的合法性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901700" indent="-90170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）矿工：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通过记录交易及解密数学题来生成新区块，如果成功可以赚取奖励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）路由：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把其它节点传送过来的交易数据等信息再传送给更多的节点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区块链的基本原理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区块链网络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基于区块链的比特币不足</a:t>
            </a:r>
            <a:endParaRPr lang="zh-CN" altLang="en-US" sz="3600" b="1" dirty="0">
              <a:latin typeface="+mn-ea"/>
              <a:ea typeface="+mn-ea"/>
            </a:endParaRPr>
          </a:p>
        </p:txBody>
      </p:sp>
      <p:grpSp>
        <p:nvGrpSpPr>
          <p:cNvPr id="32" name="组合 45"/>
          <p:cNvGrpSpPr/>
          <p:nvPr/>
        </p:nvGrpSpPr>
        <p:grpSpPr bwMode="auto">
          <a:xfrm>
            <a:off x="271079" y="1373845"/>
            <a:ext cx="2635250" cy="576262"/>
            <a:chOff x="1197075" y="1844824"/>
            <a:chExt cx="2635231" cy="576064"/>
          </a:xfrm>
        </p:grpSpPr>
        <p:sp>
          <p:nvSpPr>
            <p:cNvPr id="33" name="矩形 32"/>
            <p:cNvSpPr/>
            <p:nvPr/>
          </p:nvSpPr>
          <p:spPr>
            <a:xfrm>
              <a:off x="1197075" y="1844824"/>
              <a:ext cx="2305033" cy="5760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优势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59258" y="1844824"/>
              <a:ext cx="273048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51765" y="2209165"/>
            <a:ext cx="3923030" cy="547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不可篡改的时间戳：可解决数据追踪与信息防伪问题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去中心化的分布式结构：现实中可节省大量的中介成本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安全的信任机制：基于密码的安全机制，不是基于信用的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灵活的可编程特性</a:t>
            </a:r>
            <a:endParaRPr lang="zh-CN" altLang="en-US" sz="2400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6" name="组合 49"/>
          <p:cNvGrpSpPr/>
          <p:nvPr/>
        </p:nvGrpSpPr>
        <p:grpSpPr bwMode="auto">
          <a:xfrm>
            <a:off x="4948238" y="1396863"/>
            <a:ext cx="2635250" cy="574675"/>
            <a:chOff x="1197075" y="1844824"/>
            <a:chExt cx="2635231" cy="576064"/>
          </a:xfrm>
        </p:grpSpPr>
        <p:sp>
          <p:nvSpPr>
            <p:cNvPr id="37" name="矩形 36"/>
            <p:cNvSpPr/>
            <p:nvPr/>
          </p:nvSpPr>
          <p:spPr>
            <a:xfrm>
              <a:off x="1197075" y="1844824"/>
              <a:ext cx="2305033" cy="5760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不足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59258" y="1844824"/>
              <a:ext cx="273048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866640" y="2338705"/>
            <a:ext cx="4022725" cy="388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高耗能问题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数据库存储空间问题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效率问题，不能处理大规模交易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安全性问题</a:t>
            </a:r>
            <a:endParaRPr lang="en-US" altLang="zh-CN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基于交易，不是基于账本。</a:t>
            </a:r>
            <a:endParaRPr lang="zh-CN" altLang="en-US" sz="2400" b="1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9856" y="1230766"/>
            <a:ext cx="8280921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公有链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无官方组织及管理机构，无中心服务器，参与的节点按照系统规则自由接入网络、不受控制，节点间基于共识机制开展工作。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497" y="3069326"/>
            <a:ext cx="8398043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私有链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建立在某个企业内部，系统的运作规则根据企业要求进行设定，修改甚至是读取权限仅限于少数节点，同时仍保留着区块链的真实性和部分去中心化的特性。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856" y="4908859"/>
            <a:ext cx="8456763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联盟链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由若干机构联合发起，介于公有链和私有链之间，兼具部分去中心化的特性。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29653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区块链的主要类别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6215" y="1587500"/>
          <a:ext cx="8655050" cy="420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010"/>
                <a:gridCol w="1990725"/>
                <a:gridCol w="2413000"/>
                <a:gridCol w="2520315"/>
              </a:tblGrid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分类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公有链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私有链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联盟链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参与者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任何人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组织内部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联盟成员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6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共识机制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PoW/</a:t>
                      </a:r>
                      <a:r>
                        <a:rPr lang="en-US" altLang="zh-CN" sz="2000" b="1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PoS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en-US" altLang="zh-CN" sz="2000" b="1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DPoS</a:t>
                      </a:r>
                      <a:endParaRPr lang="en-US" altLang="zh-CN" sz="2000" b="1" dirty="0" err="1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分布式一致性算法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分布式一致性算法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记账人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所有参与者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自定义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联盟成员协商确定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中心化程度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去中心化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多中心化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多中心化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突出特点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信用的自建立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透明和可追溯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效率和成本优先</a:t>
                      </a:r>
                      <a:endParaRPr lang="zh-CN" altLang="en-US" sz="20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6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典型应用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虚拟货币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审计、发行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支付、结算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区块链的主要类别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  <a:endParaRPr lang="zh-CN" alt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16613" y="1140808"/>
            <a:ext cx="8612078" cy="5554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2.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区块链的起源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chemeClr val="hlink"/>
                </a:solidFill>
              </a:rPr>
              <a:t>            </a:t>
            </a:r>
            <a:r>
              <a:rPr lang="zh-CN" altLang="en-US" sz="2000" kern="0" dirty="0"/>
              <a:t>区块链起源于</a:t>
            </a:r>
            <a:r>
              <a:rPr lang="en-US" altLang="zh-CN" sz="2000" kern="0" dirty="0"/>
              <a:t>Bitcoin </a:t>
            </a:r>
            <a:r>
              <a:rPr lang="zh-CN" altLang="en-US" sz="2000" kern="0" dirty="0"/>
              <a:t>比特币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chemeClr val="hlink"/>
                </a:solidFill>
              </a:rPr>
              <a:t>            </a:t>
            </a:r>
            <a:r>
              <a:rPr lang="zh-CN" altLang="en-US" sz="2000" b="1" kern="0" dirty="0">
                <a:solidFill>
                  <a:schemeClr val="hlink"/>
                </a:solidFill>
              </a:rPr>
              <a:t>区块链和比特币的关系</a:t>
            </a:r>
            <a:endParaRPr lang="en-US" altLang="zh-CN" sz="20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          A.</a:t>
            </a:r>
            <a:r>
              <a:rPr lang="zh-CN" altLang="en-US" sz="2000" kern="0" dirty="0"/>
              <a:t>区块链是比特币的支撑技术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          B.</a:t>
            </a:r>
            <a:r>
              <a:rPr lang="zh-CN" altLang="en-US" sz="2000" kern="0" dirty="0"/>
              <a:t>比特币是区块链的第一个应用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3.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比特币诞生：中本聪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kern="0" dirty="0"/>
              <a:t>             2008</a:t>
            </a:r>
            <a:r>
              <a:rPr lang="zh-CN" altLang="en-US" sz="2000" b="1" kern="0" dirty="0"/>
              <a:t>年</a:t>
            </a:r>
            <a:r>
              <a:rPr lang="en-US" altLang="zh-CN" sz="2000" b="1" kern="0" dirty="0"/>
              <a:t>11</a:t>
            </a:r>
            <a:r>
              <a:rPr lang="zh-CN" altLang="en-US" sz="2000" b="1" kern="0" dirty="0"/>
              <a:t>月</a:t>
            </a:r>
            <a:r>
              <a:rPr lang="en-US" altLang="zh-CN" sz="2000" b="1" kern="0" dirty="0"/>
              <a:t>1</a:t>
            </a:r>
            <a:r>
              <a:rPr lang="zh-CN" altLang="en-US" sz="2000" b="1" kern="0" dirty="0"/>
              <a:t>日，</a:t>
            </a:r>
            <a:r>
              <a:rPr lang="en-US" altLang="zh-CN" sz="2000" b="1" kern="0" dirty="0"/>
              <a:t>Satoshi Nakamoto(</a:t>
            </a:r>
            <a:r>
              <a:rPr lang="zh-CN" altLang="en-US" sz="2000" b="1" kern="0" dirty="0"/>
              <a:t>中文译名：中本聪</a:t>
            </a:r>
            <a:r>
              <a:rPr lang="en-US" altLang="zh-CN" sz="2000" b="1" kern="0" dirty="0"/>
              <a:t>)</a:t>
            </a:r>
            <a:r>
              <a:rPr lang="zh-CN" altLang="en-US" sz="2000" b="1" kern="0" dirty="0"/>
              <a:t>的人发表了一篇名为</a:t>
            </a:r>
            <a:r>
              <a:rPr lang="en-US" altLang="zh-CN" sz="2000" b="1" kern="0" dirty="0"/>
              <a:t>《Bitcoin: A Peer-to-Peer Electronic Cash System》</a:t>
            </a:r>
            <a:r>
              <a:rPr lang="zh-CN" altLang="en-US" sz="2000" b="1" kern="0" dirty="0"/>
              <a:t>的研究报告，并于</a:t>
            </a:r>
            <a:r>
              <a:rPr lang="en-US" altLang="zh-CN" sz="2000" b="1" kern="0" dirty="0"/>
              <a:t>2009</a:t>
            </a:r>
            <a:r>
              <a:rPr lang="zh-CN" altLang="en-US" sz="2000" b="1" kern="0" dirty="0"/>
              <a:t>年</a:t>
            </a:r>
            <a:r>
              <a:rPr lang="en-US" altLang="zh-CN" sz="2000" b="1" kern="0" dirty="0"/>
              <a:t>1</a:t>
            </a:r>
            <a:r>
              <a:rPr lang="zh-CN" altLang="en-US" sz="2000" b="1" kern="0" dirty="0"/>
              <a:t>月</a:t>
            </a:r>
            <a:r>
              <a:rPr lang="en-US" altLang="zh-CN" sz="2000" b="1" kern="0" dirty="0"/>
              <a:t>3</a:t>
            </a:r>
            <a:r>
              <a:rPr lang="zh-CN" altLang="en-US" sz="2000" b="1" kern="0" dirty="0"/>
              <a:t>日首次挖出比特币。从此比特币就诞生了。</a:t>
            </a:r>
            <a:endParaRPr lang="en-US" altLang="zh-CN" sz="2000" b="1" kern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kern="0" dirty="0"/>
              <a:t>            </a:t>
            </a:r>
            <a:r>
              <a:rPr lang="en-US" altLang="zh-CN" sz="2000" b="1" kern="0" dirty="0">
                <a:solidFill>
                  <a:srgbClr val="0000FF"/>
                </a:solidFill>
              </a:rPr>
              <a:t>2014</a:t>
            </a:r>
            <a:r>
              <a:rPr lang="zh-CN" altLang="en-US" sz="2000" b="1" kern="0" dirty="0">
                <a:solidFill>
                  <a:srgbClr val="0000FF"/>
                </a:solidFill>
              </a:rPr>
              <a:t>年后，比特币背后的技术区块链技术得到广泛重视。</a:t>
            </a:r>
            <a:endParaRPr lang="en-US" altLang="zh-CN" sz="2000" b="1" kern="0" dirty="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964" y="1416269"/>
            <a:ext cx="3342290" cy="201273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常用数字货币平台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017" y="4295775"/>
            <a:ext cx="5109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AdobeHeitiStd-Regular"/>
              </a:rPr>
              <a:t>邵奇峰等，区块链技术</a:t>
            </a:r>
            <a:r>
              <a:rPr lang="zh-CN" altLang="en-US" sz="1200" dirty="0">
                <a:latin typeface="DY3+ZFRF8b-3"/>
              </a:rPr>
              <a:t>：</a:t>
            </a:r>
            <a:r>
              <a:rPr lang="zh-CN" altLang="en-US" sz="1200" dirty="0">
                <a:latin typeface="AdobeHeitiStd-Regular"/>
              </a:rPr>
              <a:t>架构及进展，计算机学报，</a:t>
            </a:r>
            <a:r>
              <a:rPr lang="en-US" altLang="zh-CN" sz="1200" dirty="0">
                <a:latin typeface="AdobeHeitiStd-Regular"/>
              </a:rPr>
              <a:t>2018</a:t>
            </a:r>
            <a:r>
              <a:rPr lang="zh-CN" altLang="en-US" sz="1200" dirty="0">
                <a:latin typeface="AdobeHeitiStd-Regular"/>
              </a:rPr>
              <a:t>年，</a:t>
            </a:r>
            <a:r>
              <a:rPr lang="en-US" altLang="zh-CN" sz="1200" dirty="0">
                <a:latin typeface="AdobeHeitiStd-Regular"/>
              </a:rPr>
              <a:t>Vol41</a:t>
            </a:r>
            <a:r>
              <a:rPr lang="zh-CN" altLang="en-US" sz="1200" dirty="0">
                <a:latin typeface="AdobeHeitiStd-Regular"/>
              </a:rPr>
              <a:t>（</a:t>
            </a:r>
            <a:r>
              <a:rPr lang="en-US" altLang="zh-CN" sz="1200" dirty="0">
                <a:latin typeface="AdobeHeitiStd-Regular"/>
              </a:rPr>
              <a:t>5</a:t>
            </a:r>
            <a:r>
              <a:rPr lang="zh-CN" altLang="en-US" sz="1200" dirty="0">
                <a:latin typeface="AdobeHeitiStd-Regular"/>
              </a:rPr>
              <a:t>）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52016" y="4924425"/>
            <a:ext cx="864908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Ethereum:</a:t>
            </a:r>
            <a:r>
              <a:rPr lang="zh-CN" altLang="en-US" sz="1600" dirty="0">
                <a:latin typeface="+mn-ea"/>
                <a:ea typeface="+mn-ea"/>
              </a:rPr>
              <a:t>以太坊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Hyperledger Fabric</a:t>
            </a:r>
            <a:r>
              <a:rPr lang="zh-CN" altLang="en-US" sz="1600" dirty="0">
                <a:latin typeface="+mn-ea"/>
                <a:ea typeface="+mn-ea"/>
              </a:rPr>
              <a:t>：超级账本，专门针对于企业级的区块链应用而设计，具有会员识别体系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  <a:ea typeface="+mn-ea"/>
              </a:rPr>
              <a:t>Corda</a:t>
            </a:r>
            <a:r>
              <a:rPr lang="zh-CN" altLang="en-US" sz="1600" dirty="0">
                <a:latin typeface="+mn-ea"/>
                <a:ea typeface="+mn-ea"/>
              </a:rPr>
              <a:t>：面向金融机构的分布式账本平台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  <a:ea typeface="+mn-ea"/>
              </a:rPr>
              <a:t>TrustSQL</a:t>
            </a:r>
            <a:r>
              <a:rPr lang="zh-CN" altLang="en-US" sz="1600" dirty="0">
                <a:latin typeface="+mn-ea"/>
                <a:ea typeface="+mn-ea"/>
              </a:rPr>
              <a:t>：腾讯区块链平台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5875"/>
            <a:ext cx="890587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  <a:endParaRPr lang="zh-CN" altLang="en-US" dirty="0"/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 bwMode="auto">
          <a:xfrm>
            <a:off x="94594" y="1182849"/>
            <a:ext cx="8975834" cy="17390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4.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比特币</a:t>
            </a:r>
            <a:r>
              <a:rPr lang="en-US" altLang="zh-CN" sz="2400" b="1" kern="0" dirty="0">
                <a:solidFill>
                  <a:schemeClr val="hlink"/>
                </a:solidFill>
              </a:rPr>
              <a:t>/</a:t>
            </a:r>
            <a:r>
              <a:rPr lang="zh-CN" altLang="en-US" sz="2400" b="1" kern="0" dirty="0">
                <a:solidFill>
                  <a:schemeClr val="hlink"/>
                </a:solidFill>
              </a:rPr>
              <a:t>区块链解决的核心问题？</a:t>
            </a:r>
            <a:r>
              <a:rPr lang="zh-CN" altLang="en-US" sz="2400" b="1" kern="0" dirty="0">
                <a:solidFill>
                  <a:srgbClr val="FF0000"/>
                </a:solidFill>
              </a:rPr>
              <a:t>去中心化</a:t>
            </a:r>
            <a:endParaRPr lang="en-US" altLang="zh-CN" sz="2400" b="1" kern="0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</a:t>
            </a:r>
            <a:r>
              <a:rPr lang="zh-CN" altLang="en-US" sz="2000" kern="0" dirty="0"/>
              <a:t>比特币诞生之前，人们已经开始广泛探讨在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互联网环境</a:t>
            </a:r>
            <a:r>
              <a:rPr lang="zh-CN" altLang="en-US" sz="2000" kern="0" dirty="0"/>
              <a:t>下如何保护个人信息与隐私（密码朋克</a:t>
            </a:r>
            <a:r>
              <a:rPr lang="en-US" altLang="zh-CN" sz="2000" kern="0" dirty="0"/>
              <a:t>cypherpunk</a:t>
            </a:r>
            <a:r>
              <a:rPr lang="zh-CN" altLang="en-US" sz="2000" kern="0" dirty="0"/>
              <a:t>，硅谷）等问题</a:t>
            </a:r>
            <a:endParaRPr lang="en-US" altLang="zh-CN" sz="2000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55" y="2921876"/>
            <a:ext cx="4729655" cy="36365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2110" y="2948587"/>
            <a:ext cx="37627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1990</a:t>
            </a:r>
            <a:r>
              <a:rPr lang="zh-CN" altLang="en-US" dirty="0"/>
              <a:t>年，密码朋克成员大卫·乔姆发明了密码学匿名现金支付系统，即Ecash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1997</a:t>
            </a:r>
            <a:r>
              <a:rPr lang="zh-CN" altLang="en-US" dirty="0"/>
              <a:t>年，密码朋克成员亚当·贝克发明了哈希现金，用到了工作量证明系统(proof of work)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</a:t>
            </a:r>
            <a:r>
              <a:rPr lang="en-US" altLang="zh-CN" dirty="0"/>
              <a:t>2004</a:t>
            </a:r>
            <a:r>
              <a:rPr lang="zh-CN" altLang="en-US" dirty="0"/>
              <a:t>年，密码朋克成员哈尔芬妮提出了电子货币和加密现金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78554" y="5635125"/>
            <a:ext cx="350542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000FF"/>
                </a:solidFill>
              </a:rPr>
              <a:t>上述技术和系统：都是中心化的</a:t>
            </a:r>
            <a:endParaRPr lang="en-US" altLang="zh-CN" kern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</a:rPr>
              <a:t>                             </a:t>
            </a:r>
            <a:r>
              <a:rPr lang="zh-CN" altLang="en-US" kern="0" dirty="0">
                <a:solidFill>
                  <a:srgbClr val="0000FF"/>
                </a:solidFill>
              </a:rPr>
              <a:t>都失败了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区块链概述</a:t>
            </a:r>
            <a:endParaRPr lang="zh-CN" alt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68166" y="1256422"/>
            <a:ext cx="8975834" cy="635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rgbClr val="0000FF"/>
                </a:solidFill>
              </a:rPr>
              <a:t>     5. </a:t>
            </a:r>
            <a:r>
              <a:rPr lang="zh-CN" altLang="en-US" sz="2400" b="1" kern="0" dirty="0">
                <a:solidFill>
                  <a:srgbClr val="0000FF"/>
                </a:solidFill>
              </a:rPr>
              <a:t>中心化的弊端</a:t>
            </a:r>
            <a:endParaRPr lang="en-US" altLang="zh-CN" sz="2400" b="1" kern="0" dirty="0">
              <a:solidFill>
                <a:srgbClr val="0000FF"/>
              </a:solidFill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09904" y="1813472"/>
            <a:ext cx="8975834" cy="3168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）中心就是中介，基于中心就增加了各种成本，如交易成本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）多中心环境下，信息分散在各中心，打通成本个非常大，不易共享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）运行效率受制于中心化机构的效率，普遍低下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4</a:t>
            </a:r>
            <a:r>
              <a:rPr lang="zh-CN" altLang="en-US" sz="2000" kern="0" dirty="0"/>
              <a:t>）无法有效抵御内部人员的</a:t>
            </a:r>
            <a:r>
              <a:rPr lang="zh-CN" altLang="en-US" sz="2000" b="1" kern="0" dirty="0">
                <a:solidFill>
                  <a:srgbClr val="0000FF"/>
                </a:solidFill>
              </a:rPr>
              <a:t>篡改</a:t>
            </a:r>
            <a:r>
              <a:rPr lang="zh-CN" altLang="en-US" sz="2000" kern="0" dirty="0"/>
              <a:t>、黑客攻击、自然灾害等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）无法有效防止信息与隐私泄露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） 对虚拟资产的保护也存在很大问题</a:t>
            </a:r>
            <a:endParaRPr lang="en-US" altLang="zh-CN" sz="2000" kern="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4981904"/>
            <a:ext cx="8975834" cy="17390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6.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问题：</a:t>
            </a:r>
            <a:r>
              <a:rPr lang="zh-CN" altLang="en-US" sz="1800" kern="0" dirty="0"/>
              <a:t>开放环境下安全问题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信任问题、交易问题、存储问题、计算问题</a:t>
            </a:r>
            <a:r>
              <a:rPr lang="en-US" altLang="zh-CN" sz="1800" kern="0" dirty="0"/>
              <a:t>)</a:t>
            </a:r>
            <a:endParaRPr lang="en-US" altLang="zh-CN" sz="18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</a:t>
            </a:r>
            <a:r>
              <a:rPr lang="zh-CN" altLang="en-US" sz="2000" kern="0" dirty="0"/>
              <a:t>能否在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互联网环境（开放环境）</a:t>
            </a:r>
            <a:r>
              <a:rPr lang="zh-CN" altLang="en-US" sz="2000" kern="0" dirty="0"/>
              <a:t>下，创造一种技术，使得在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无法保证人们相互信任</a:t>
            </a:r>
            <a:r>
              <a:rPr lang="zh-CN" altLang="en-US" sz="2000" kern="0" dirty="0"/>
              <a:t>的前提下，还能</a:t>
            </a:r>
            <a:r>
              <a:rPr lang="zh-CN" altLang="en-US" sz="2000" b="1" kern="0" dirty="0">
                <a:solidFill>
                  <a:srgbClr val="0000FF"/>
                </a:solidFill>
              </a:rPr>
              <a:t>从事价值交换的活动</a:t>
            </a:r>
            <a:r>
              <a:rPr lang="zh-CN" altLang="en-US" sz="2000" kern="0" dirty="0"/>
              <a:t>？</a:t>
            </a:r>
            <a:endParaRPr lang="en-US" altLang="zh-CN" sz="20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区块链的主要特性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50124" y="1687074"/>
            <a:ext cx="1997751" cy="1654225"/>
            <a:chOff x="5215211" y="1707654"/>
            <a:chExt cx="1997751" cy="1654225"/>
          </a:xfrm>
        </p:grpSpPr>
        <p:sp>
          <p:nvSpPr>
            <p:cNvPr id="6" name="矩形"/>
            <p:cNvSpPr/>
            <p:nvPr/>
          </p:nvSpPr>
          <p:spPr>
            <a:xfrm>
              <a:off x="5215211" y="1707654"/>
              <a:ext cx="1997751" cy="1654225"/>
            </a:xfrm>
            <a:prstGeom prst="rect">
              <a:avLst/>
            </a:prstGeom>
            <a:solidFill>
              <a:srgbClr val="7156BB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90"/>
            </a:p>
          </p:txBody>
        </p:sp>
        <p:sp>
          <p:nvSpPr>
            <p:cNvPr id="7" name="分布式数据存储"/>
            <p:cNvSpPr txBox="1"/>
            <p:nvPr/>
          </p:nvSpPr>
          <p:spPr>
            <a:xfrm>
              <a:off x="5851721" y="2397166"/>
              <a:ext cx="855362" cy="41819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去中心化</a:t>
              </a:r>
              <a:endPara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42587" y="1694439"/>
            <a:ext cx="2147703" cy="1654225"/>
            <a:chOff x="4548768" y="1426832"/>
            <a:chExt cx="1792734" cy="1654225"/>
          </a:xfrm>
        </p:grpSpPr>
        <p:sp>
          <p:nvSpPr>
            <p:cNvPr id="9" name="矩形"/>
            <p:cNvSpPr/>
            <p:nvPr/>
          </p:nvSpPr>
          <p:spPr>
            <a:xfrm>
              <a:off x="4548768" y="1426832"/>
              <a:ext cx="1792734" cy="1654225"/>
            </a:xfrm>
            <a:prstGeom prst="rect">
              <a:avLst/>
            </a:prstGeom>
            <a:solidFill>
              <a:srgbClr val="D653A3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90"/>
            </a:p>
          </p:txBody>
        </p:sp>
        <p:sp>
          <p:nvSpPr>
            <p:cNvPr id="10" name="点对点传输"/>
            <p:cNvSpPr txBox="1"/>
            <p:nvPr/>
          </p:nvSpPr>
          <p:spPr>
            <a:xfrm>
              <a:off x="4756713" y="2084836"/>
              <a:ext cx="1399077" cy="41819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 algn="ctr"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不可篡改，可追溯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50444" y="3825547"/>
            <a:ext cx="2139846" cy="1738909"/>
            <a:chOff x="7338583" y="3460395"/>
            <a:chExt cx="1792734" cy="1654225"/>
          </a:xfrm>
        </p:grpSpPr>
        <p:sp>
          <p:nvSpPr>
            <p:cNvPr id="12" name="矩形"/>
            <p:cNvSpPr/>
            <p:nvPr/>
          </p:nvSpPr>
          <p:spPr>
            <a:xfrm>
              <a:off x="7338583" y="3460395"/>
              <a:ext cx="1792734" cy="1654225"/>
            </a:xfrm>
            <a:prstGeom prst="rect">
              <a:avLst/>
            </a:prstGeom>
            <a:solidFill>
              <a:srgbClr val="7156BB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90"/>
            </a:p>
          </p:txBody>
        </p:sp>
        <p:sp>
          <p:nvSpPr>
            <p:cNvPr id="13" name="共识机制"/>
            <p:cNvSpPr txBox="1"/>
            <p:nvPr/>
          </p:nvSpPr>
          <p:spPr>
            <a:xfrm>
              <a:off x="7815097" y="4096532"/>
              <a:ext cx="1031865" cy="39764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开放</a:t>
              </a:r>
              <a:r>
                <a:rPr lang="zh-CN" altLang="en-US" sz="1500" dirty="0"/>
                <a:t>、</a:t>
              </a:r>
              <a:r>
                <a:rPr sz="1600" b="1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共识</a:t>
              </a:r>
              <a:endPara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0125" y="3801333"/>
            <a:ext cx="2001516" cy="1738909"/>
            <a:chOff x="4991651" y="3394292"/>
            <a:chExt cx="1658988" cy="1654225"/>
          </a:xfrm>
        </p:grpSpPr>
        <p:sp>
          <p:nvSpPr>
            <p:cNvPr id="15" name="矩形"/>
            <p:cNvSpPr/>
            <p:nvPr/>
          </p:nvSpPr>
          <p:spPr>
            <a:xfrm>
              <a:off x="4991651" y="3394292"/>
              <a:ext cx="1658988" cy="1654225"/>
            </a:xfrm>
            <a:prstGeom prst="rect">
              <a:avLst/>
            </a:prstGeom>
            <a:solidFill>
              <a:srgbClr val="D750A1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90"/>
            </a:p>
          </p:txBody>
        </p:sp>
        <p:sp>
          <p:nvSpPr>
            <p:cNvPr id="16" name="加密算法"/>
            <p:cNvSpPr txBox="1"/>
            <p:nvPr/>
          </p:nvSpPr>
          <p:spPr>
            <a:xfrm>
              <a:off x="5431614" y="3805211"/>
              <a:ext cx="791549" cy="74917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交易透明</a:t>
              </a:r>
              <a:endPara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双方匿名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）去中心化…"/>
          <p:cNvSpPr txBox="1"/>
          <p:nvPr/>
        </p:nvSpPr>
        <p:spPr>
          <a:xfrm>
            <a:off x="508021" y="398994"/>
            <a:ext cx="4719395" cy="60939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/>
          <a:p>
            <a:pPr>
              <a:lnSpc>
                <a:spcPct val="120000"/>
              </a:lnSpc>
              <a:defRPr sz="4000" b="1" spc="750">
                <a:solidFill>
                  <a:srgbClr val="000000"/>
                </a:solidFill>
              </a:defRP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去中心化（分布式）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4"/>
          <a:stretch>
            <a:fillRect/>
          </a:stretch>
        </p:blipFill>
        <p:spPr>
          <a:xfrm>
            <a:off x="6647794" y="4109545"/>
            <a:ext cx="2331510" cy="2380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/>
          <a:stretch>
            <a:fillRect/>
          </a:stretch>
        </p:blipFill>
        <p:spPr>
          <a:xfrm>
            <a:off x="6647793" y="1391275"/>
            <a:ext cx="2412123" cy="23714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7815" y="1280546"/>
            <a:ext cx="63499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）每个节点都具有高度自治的特征。</a:t>
            </a:r>
            <a:endParaRPr lang="zh-CN" altLang="en-US" sz="2400" dirty="0"/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）节点之间彼此可以自由连接</a:t>
            </a:r>
            <a:endParaRPr lang="zh-CN" altLang="en-US" sz="2400" dirty="0"/>
          </a:p>
          <a:p>
            <a:pPr marL="809625" indent="-809625"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）任何一个节点都可能成为阶段性的中心，但不具备强制性的中心控制功能。</a:t>
            </a:r>
            <a:endParaRPr lang="zh-CN" altLang="en-US" sz="2400" dirty="0"/>
          </a:p>
          <a:p>
            <a:pPr marL="809625" indent="-809625"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）节点与节点之间的影响，会通过网络而形成非线性因果关系。</a:t>
            </a:r>
            <a:endParaRPr lang="zh-CN" altLang="en-US" sz="2400" dirty="0"/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endParaRPr lang="zh-CN" altLang="en-US" sz="2400" dirty="0"/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      这种开放式、扁平化、平等性的系统现象或结构，我们称之为去中心化。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228" y="1326593"/>
            <a:ext cx="867103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开放，共识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1880" lvl="0" indent="-107188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任何人都可以参与到区块链网络，每一台设备都能作为一个节点，每个节点都允许获得</a:t>
            </a:r>
            <a:r>
              <a:rPr lang="zh-CN" altLang="zh-CN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一份完整的数据库拷贝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1880" lvl="0" indent="-107188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节点间基于一套共识机制，通过竞争计算共同维护整个区块链。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任一节点失效，其余节点仍能正常工作。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0e88588-5a7e-4dc2-bae1-966d4f9d6f93}"/>
</p:tagLst>
</file>

<file path=ppt/tags/tag2.xml><?xml version="1.0" encoding="utf-8"?>
<p:tagLst xmlns:p="http://schemas.openxmlformats.org/presentationml/2006/main">
  <p:tag name="KSO_WM_UNIT_TABLE_BEAUTIFY" val="smartTable{5b025239-b5c6-4e0c-a546-578247cced53}"/>
  <p:tag name="TABLE_ENDDRAG_ORIGIN_RECT" val="681*330"/>
  <p:tag name="TABLE_ENDDRAG_RECT" val="15*125*681*330"/>
</p:tagLst>
</file>

<file path=ppt/tags/tag3.xml><?xml version="1.0" encoding="utf-8"?>
<p:tagLst xmlns:p="http://schemas.openxmlformats.org/presentationml/2006/main">
  <p:tag name="KSO_WPP_MARK_KEY" val="bb3beb47-2952-4e89-b50d-2c667ee80dae"/>
  <p:tag name="COMMONDATA" val="eyJoZGlkIjoiNTM0N2RkZmRmZGI2MGY2ODk5NWVhZWFiZjg2ZDUzMm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6566</Words>
  <Application>WPS 演示</Application>
  <PresentationFormat>全屏显示(4:3)</PresentationFormat>
  <Paragraphs>628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Calibri</vt:lpstr>
      <vt:lpstr>黑体</vt:lpstr>
      <vt:lpstr>微软雅黑</vt:lpstr>
      <vt:lpstr>Times New Roman</vt:lpstr>
      <vt:lpstr>Arial Unicode MS</vt:lpstr>
      <vt:lpstr>FZS3JW--GB1-0</vt:lpstr>
      <vt:lpstr>Segoe Print</vt:lpstr>
      <vt:lpstr>TimesNewRomanPSMT</vt:lpstr>
      <vt:lpstr>PingFangSC</vt:lpstr>
      <vt:lpstr>-apple-system</vt:lpstr>
      <vt:lpstr>华文楷体</vt:lpstr>
      <vt:lpstr>微软雅黑 Light</vt:lpstr>
      <vt:lpstr>AdobeHeitiStd-Regular</vt:lpstr>
      <vt:lpstr>DY3+ZFRF8b-3</vt:lpstr>
      <vt:lpstr>1_Office 主题</vt:lpstr>
      <vt:lpstr>2_Office 主题</vt:lpstr>
      <vt:lpstr>PowerPoint 演示文稿</vt:lpstr>
      <vt:lpstr>区块链概述</vt:lpstr>
      <vt:lpstr>区块链概述</vt:lpstr>
      <vt:lpstr>区块链概述</vt:lpstr>
      <vt:lpstr>区块链概述</vt:lpstr>
      <vt:lpstr>14.1 区块链概述</vt:lpstr>
      <vt:lpstr>14.1 区块链的主要特性</vt:lpstr>
      <vt:lpstr>PowerPoint 演示文稿</vt:lpstr>
      <vt:lpstr>区块链的主要特性</vt:lpstr>
      <vt:lpstr>区块链的主要特性</vt:lpstr>
      <vt:lpstr>区块链的主要特性</vt:lpstr>
      <vt:lpstr>区块链的基本原理-数据结构</vt:lpstr>
      <vt:lpstr>14.2 区块链的基本原理-数据结构</vt:lpstr>
      <vt:lpstr> 区块链的基本原理-数据结构</vt:lpstr>
      <vt:lpstr>14.2 区块链的基本原理-数据结构</vt:lpstr>
      <vt:lpstr>14.2 区块链的基本原理-数据结构</vt:lpstr>
      <vt:lpstr>14.2 区块链的基本原理-数据结构</vt:lpstr>
      <vt:lpstr>区块链的基本原理-数据结构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区块链的基本原理-交易产生过程</vt:lpstr>
      <vt:lpstr>区块链的基本原理-交易产生过程</vt:lpstr>
      <vt:lpstr>区块链的基本原理-交易产生过程</vt:lpstr>
      <vt:lpstr>区块链的基本原理-交易产生过程</vt:lpstr>
      <vt:lpstr>区块链的基本原理-POW原理</vt:lpstr>
      <vt:lpstr>区块链的基本原理-分叉解决机制</vt:lpstr>
      <vt:lpstr>区块链的基本原理：51%攻击问题</vt:lpstr>
      <vt:lpstr>区块链的基本原理：51%攻击问题</vt:lpstr>
      <vt:lpstr>区块链的基本原理：51%攻击问题</vt:lpstr>
      <vt:lpstr>区块链的基本原理-区块链网络</vt:lpstr>
      <vt:lpstr>区块链的基本原理-区块链网络</vt:lpstr>
      <vt:lpstr>基于区块链的比特币不足</vt:lpstr>
      <vt:lpstr>区块链的主要类别</vt:lpstr>
      <vt:lpstr>区块链的主要类别</vt:lpstr>
      <vt:lpstr>常用数字货币平台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钟开渝</cp:lastModifiedBy>
  <cp:revision>923</cp:revision>
  <dcterms:created xsi:type="dcterms:W3CDTF">2010-05-03T15:18:00Z</dcterms:created>
  <dcterms:modified xsi:type="dcterms:W3CDTF">2023-05-14T03:21:30Z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F02E558D900F48BC93D397CE798BAD75_12</vt:lpwstr>
  </property>
  <property fmtid="{D5CDD505-2E9C-101B-9397-08002B2CF9AE}" pid="3" name="KSOProductBuildVer">
    <vt:lpwstr>2052-11.1.0.14036</vt:lpwstr>
  </property>
</Properties>
</file>