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319" r:id="rId4"/>
    <p:sldId id="324" r:id="rId5"/>
    <p:sldId id="345" r:id="rId7"/>
    <p:sldId id="336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7" r:id="rId18"/>
    <p:sldId id="338" r:id="rId19"/>
    <p:sldId id="346" r:id="rId20"/>
    <p:sldId id="339" r:id="rId21"/>
    <p:sldId id="341" r:id="rId22"/>
    <p:sldId id="342" r:id="rId23"/>
    <p:sldId id="343" r:id="rId24"/>
    <p:sldId id="344" r:id="rId25"/>
  </p:sldIdLst>
  <p:sldSz cx="9144000" cy="6858000" type="screen4x3"/>
  <p:notesSz cx="7315200" cy="96012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1pPr>
    <a:lvl2pPr marL="455930" indent="19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2pPr>
    <a:lvl3pPr marL="913130" indent="19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3pPr>
    <a:lvl4pPr marL="1370330" indent="19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4pPr>
    <a:lvl5pPr marL="1827530" indent="19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16F"/>
    <a:srgbClr val="80A084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85947" autoAdjust="0"/>
  </p:normalViewPr>
  <p:slideViewPr>
    <p:cSldViewPr snapToGrid="0" showGuides="1">
      <p:cViewPr varScale="1">
        <p:scale>
          <a:sx n="74" d="100"/>
          <a:sy n="74" d="100"/>
        </p:scale>
        <p:origin x="167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33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A7B139-215B-4EB5-B69E-95EDB865ACF9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7BFFEE-F989-4261-AF5A-F66C79E998B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313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930" algn="l" defTabSz="91313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130" algn="l" defTabSz="91313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530" algn="l" defTabSz="91313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BFFEE-F989-4261-AF5A-F66C79E998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7BFFEE-F989-4261-AF5A-F66C79E998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>
              <a:spcBef>
                <a:spcPct val="0"/>
              </a:spcBef>
              <a:buFont typeface="Monotype Sorts" pitchFamily="2" charset="2"/>
              <a:buNone/>
            </a:pPr>
            <a:fld id="{8952A6FC-886F-4C6D-8989-DAEAC956C6EE}" type="slidenum">
              <a:rPr altLang="zh-CN" sz="130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</p:spPr>
      </p:sp>
      <p:sp>
        <p:nvSpPr>
          <p:cNvPr id="860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>
              <a:spcBef>
                <a:spcPct val="0"/>
              </a:spcBef>
              <a:buFont typeface="Monotype Sorts" pitchFamily="2" charset="2"/>
              <a:buNone/>
            </a:pPr>
            <a:fld id="{FE857C69-BD65-461B-92E1-6E349D7E13CE}" type="slidenum">
              <a:rPr altLang="zh-CN" sz="130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</p:spPr>
      </p:sp>
      <p:sp>
        <p:nvSpPr>
          <p:cNvPr id="901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>
              <a:spcBef>
                <a:spcPct val="0"/>
              </a:spcBef>
              <a:buFont typeface="Monotype Sorts" pitchFamily="2" charset="2"/>
              <a:buNone/>
            </a:pPr>
            <a:fld id="{3BAE3F8F-60C9-43AB-AA1C-691CC7C3AB82}" type="slidenum">
              <a:rPr altLang="zh-CN" sz="130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</p:spPr>
      </p:sp>
      <p:sp>
        <p:nvSpPr>
          <p:cNvPr id="921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>
              <a:spcBef>
                <a:spcPct val="0"/>
              </a:spcBef>
              <a:buFont typeface="Monotype Sorts" pitchFamily="2" charset="2"/>
              <a:buNone/>
            </a:pPr>
            <a:fld id="{578946ED-A408-404E-BE12-2EBC22FC21E0}" type="slidenum">
              <a:rPr altLang="zh-CN" sz="130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</p:spPr>
      </p:sp>
      <p:sp>
        <p:nvSpPr>
          <p:cNvPr id="942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>
              <a:spcBef>
                <a:spcPct val="0"/>
              </a:spcBef>
              <a:buFont typeface="Monotype Sorts" pitchFamily="2" charset="2"/>
              <a:buNone/>
            </a:pPr>
            <a:fld id="{9846DD1F-3D76-4A3A-9E20-7EF2D94DD6BB}" type="slidenum">
              <a:rPr altLang="zh-CN" sz="130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</p:spPr>
      </p:sp>
      <p:sp>
        <p:nvSpPr>
          <p:cNvPr id="962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6E698-7664-4DBC-9E6C-41C2B91202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2B1A8-DD79-4346-ACD1-2F2B7971D20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9263D-A62A-4B08-BDA5-B79A85479AD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BEA69-D2BB-4D18-9300-10525E6FCE3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C3AF9-C1F6-46BE-B635-42FBE86EBDC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6EC9A-3181-452E-A9A9-7818C4F5908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B2917-3BBF-4AC1-9F63-7FCD59A4309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276" name="Group 19"/>
          <p:cNvGrpSpPr/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10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2279" name="Group 22"/>
          <p:cNvGrpSpPr/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3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82282" name="Group 25"/>
          <p:cNvGrpSpPr/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6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228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228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D33DF95-82FC-483B-BDFF-2D76587B825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497737" y="2466227"/>
            <a:ext cx="8024812" cy="1674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0" tIns="45716" rIns="91430" bIns="45716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40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数字签名</a:t>
            </a:r>
            <a:endParaRPr lang="zh-CN" altLang="en-US" sz="40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3335" y="1311498"/>
            <a:ext cx="8667482" cy="46643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RSA</a:t>
            </a:r>
            <a:r>
              <a:rPr lang="zh-CN" altLang="en-US" sz="2400" b="1" dirty="0"/>
              <a:t>签名的特点</a:t>
            </a:r>
            <a:endParaRPr lang="zh-CN" altLang="en-US" sz="2400" b="1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 （</a:t>
            </a:r>
            <a:r>
              <a:rPr lang="en-US" altLang="zh-CN" sz="2400" b="1" dirty="0">
                <a:solidFill>
                  <a:schemeClr val="hlink"/>
                </a:solidFill>
              </a:rPr>
              <a:t>1</a:t>
            </a:r>
            <a:r>
              <a:rPr lang="zh-CN" altLang="en-US" sz="2400" b="1" dirty="0">
                <a:solidFill>
                  <a:schemeClr val="hlink"/>
                </a:solidFill>
              </a:rPr>
              <a:t>） 签名不可伪造、也不可重用</a:t>
            </a:r>
            <a:endParaRPr lang="zh-CN" altLang="en-US" sz="2400" b="1" dirty="0">
              <a:solidFill>
                <a:schemeClr val="hlink"/>
              </a:solidFill>
            </a:endParaRP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由于</a:t>
            </a:r>
            <a:r>
              <a:rPr lang="en-US" altLang="zh-CN" sz="2400" dirty="0"/>
              <a:t>S</a:t>
            </a:r>
            <a:r>
              <a:rPr lang="zh-CN" altLang="en-US" sz="2400" dirty="0"/>
              <a:t>是用其私钥签名，故没有人能伪造</a:t>
            </a:r>
            <a:r>
              <a:rPr lang="en-US" altLang="zh-CN" sz="2400" dirty="0"/>
              <a:t>S</a:t>
            </a:r>
            <a:r>
              <a:rPr lang="zh-CN" altLang="en-US" sz="2400" dirty="0"/>
              <a:t>的签名；该签名也不能被移植。</a:t>
            </a:r>
            <a:r>
              <a:rPr lang="en-US" altLang="zh-CN" sz="2400" dirty="0"/>
              <a:t>S</a:t>
            </a:r>
            <a:r>
              <a:rPr lang="zh-CN" altLang="en-US" sz="2400" dirty="0"/>
              <a:t>的签名具有唯一性。</a:t>
            </a:r>
            <a:endParaRPr lang="zh-CN" altLang="en-US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 （</a:t>
            </a:r>
            <a:r>
              <a:rPr lang="en-US" altLang="zh-CN" sz="2400" b="1" dirty="0">
                <a:solidFill>
                  <a:schemeClr val="hlink"/>
                </a:solidFill>
              </a:rPr>
              <a:t>2</a:t>
            </a:r>
            <a:r>
              <a:rPr lang="zh-CN" altLang="en-US" sz="2400" b="1" dirty="0">
                <a:solidFill>
                  <a:schemeClr val="hlink"/>
                </a:solidFill>
              </a:rPr>
              <a:t>）发方</a:t>
            </a:r>
            <a:r>
              <a:rPr lang="en-US" altLang="zh-CN" sz="2400" b="1" dirty="0">
                <a:solidFill>
                  <a:schemeClr val="hlink"/>
                </a:solidFill>
              </a:rPr>
              <a:t>S</a:t>
            </a:r>
            <a:r>
              <a:rPr lang="zh-CN" altLang="en-US" sz="2400" b="1" dirty="0">
                <a:solidFill>
                  <a:schemeClr val="hlink"/>
                </a:solidFill>
              </a:rPr>
              <a:t>不能否认发送过签名的文件</a:t>
            </a:r>
            <a:endParaRPr lang="zh-CN" altLang="en-US" sz="2400" b="1" dirty="0">
              <a:solidFill>
                <a:schemeClr val="hlink"/>
              </a:solidFill>
            </a:endParaRP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由于</a:t>
            </a:r>
            <a:r>
              <a:rPr lang="en-US" altLang="zh-CN" sz="2400" dirty="0"/>
              <a:t>S</a:t>
            </a:r>
            <a:r>
              <a:rPr lang="zh-CN" altLang="en-US" sz="2400" dirty="0"/>
              <a:t>的公钥是公开的，任何人都可以验证该签名的有效性，     </a:t>
            </a:r>
            <a:endParaRPr lang="en-US" altLang="zh-CN" sz="2400" dirty="0"/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因此收方</a:t>
            </a:r>
            <a:r>
              <a:rPr lang="en-US" altLang="zh-CN" sz="2400" dirty="0"/>
              <a:t>R</a:t>
            </a:r>
            <a:r>
              <a:rPr lang="zh-CN" altLang="en-US" sz="2400" dirty="0"/>
              <a:t>和公证方都能把签名后的文件解开，且其内容一致。</a:t>
            </a:r>
            <a:endParaRPr lang="zh-CN" altLang="en-US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故可据此判断该签名的文件是</a:t>
            </a:r>
            <a:r>
              <a:rPr lang="en-US" altLang="zh-CN" sz="2400" dirty="0"/>
              <a:t>S</a:t>
            </a:r>
            <a:r>
              <a:rPr lang="zh-CN" altLang="en-US" sz="2400" dirty="0"/>
              <a:t>发出来的。    </a:t>
            </a:r>
            <a:endParaRPr lang="zh-CN" altLang="en-US" sz="2400" dirty="0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title"/>
          </p:nvPr>
        </p:nvSpPr>
        <p:spPr>
          <a:xfrm>
            <a:off x="533400" y="136302"/>
            <a:ext cx="8077200" cy="1022797"/>
          </a:xfrm>
          <a:noFill/>
        </p:spPr>
        <p:txBody>
          <a:bodyPr/>
          <a:lstStyle/>
          <a:p>
            <a:pPr eaLnBrk="1" hangingPunct="1"/>
            <a:r>
              <a:rPr lang="zh-CN" altLang="en-US" sz="4000" b="1" dirty="0"/>
              <a:t>基于公钥体制</a:t>
            </a:r>
            <a:r>
              <a:rPr lang="en-US" altLang="zh-CN" sz="4000" b="1" dirty="0"/>
              <a:t>RSA</a:t>
            </a:r>
            <a:r>
              <a:rPr lang="zh-CN" altLang="en-US" sz="4000" b="1" dirty="0"/>
              <a:t>的数字签名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213" y="1159098"/>
            <a:ext cx="8734023" cy="533185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（</a:t>
            </a:r>
            <a:r>
              <a:rPr lang="en-US" altLang="zh-CN" sz="2400" b="1" dirty="0">
                <a:solidFill>
                  <a:schemeClr val="hlink"/>
                </a:solidFill>
              </a:rPr>
              <a:t>3</a:t>
            </a:r>
            <a:r>
              <a:rPr lang="zh-CN" altLang="en-US" sz="2400" b="1" dirty="0">
                <a:solidFill>
                  <a:schemeClr val="hlink"/>
                </a:solidFill>
              </a:rPr>
              <a:t>）收方</a:t>
            </a:r>
            <a:r>
              <a:rPr lang="en-US" altLang="zh-CN" sz="2400" b="1" dirty="0">
                <a:solidFill>
                  <a:schemeClr val="hlink"/>
                </a:solidFill>
              </a:rPr>
              <a:t>R</a:t>
            </a:r>
            <a:r>
              <a:rPr lang="zh-CN" altLang="en-US" sz="2400" b="1" dirty="0">
                <a:solidFill>
                  <a:schemeClr val="hlink"/>
                </a:solidFill>
              </a:rPr>
              <a:t>不能篡改签名的原文件  </a:t>
            </a:r>
            <a:endParaRPr lang="zh-CN" altLang="en-US" sz="24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发方</a:t>
            </a:r>
            <a:r>
              <a:rPr lang="en-US" altLang="zh-CN" sz="2400" dirty="0"/>
              <a:t>S: M,C=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skp</a:t>
            </a:r>
            <a:r>
              <a:rPr lang="en-US" altLang="zh-CN" sz="2400" dirty="0"/>
              <a:t>(M)   (SKP:S</a:t>
            </a:r>
            <a:r>
              <a:rPr lang="zh-CN" altLang="en-US" sz="2400" dirty="0"/>
              <a:t>的私钥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</a:t>
            </a:r>
            <a:r>
              <a:rPr lang="zh-CN" altLang="en-US" sz="2400" dirty="0"/>
              <a:t>传输 ：</a:t>
            </a:r>
            <a:r>
              <a:rPr lang="en-US" altLang="zh-CN" sz="2400" dirty="0"/>
              <a:t>M+C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</a:t>
            </a:r>
            <a:r>
              <a:rPr lang="zh-CN" altLang="en-US" sz="2400" dirty="0"/>
              <a:t>收方</a:t>
            </a:r>
            <a:r>
              <a:rPr lang="en-US" altLang="zh-CN" sz="2400" dirty="0"/>
              <a:t>R:E</a:t>
            </a:r>
            <a:r>
              <a:rPr lang="en-US" altLang="zh-CN" sz="2400" baseline="-25000" dirty="0"/>
              <a:t>sko</a:t>
            </a:r>
            <a:r>
              <a:rPr lang="en-US" altLang="zh-CN" sz="2400" dirty="0"/>
              <a:t>(C) = M       (</a:t>
            </a:r>
            <a:r>
              <a:rPr lang="en-US" altLang="zh-CN" sz="2400" dirty="0" err="1"/>
              <a:t>Sko:S</a:t>
            </a:r>
            <a:r>
              <a:rPr lang="zh-CN" altLang="en-US" sz="2400" dirty="0"/>
              <a:t>的公钥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          </a:t>
            </a:r>
            <a:r>
              <a:rPr lang="zh-CN" altLang="en-US" sz="2400" b="1" dirty="0">
                <a:solidFill>
                  <a:schemeClr val="hlink"/>
                </a:solidFill>
              </a:rPr>
              <a:t>收方不能把</a:t>
            </a:r>
            <a:r>
              <a:rPr lang="en-US" altLang="zh-CN" sz="2400" b="1" dirty="0">
                <a:solidFill>
                  <a:schemeClr val="hlink"/>
                </a:solidFill>
              </a:rPr>
              <a:t>M</a:t>
            </a:r>
            <a:r>
              <a:rPr lang="zh-CN" altLang="en-US" sz="2400" b="1" dirty="0">
                <a:solidFill>
                  <a:schemeClr val="hlink"/>
                </a:solidFill>
              </a:rPr>
              <a:t>修改为</a:t>
            </a:r>
            <a:r>
              <a:rPr lang="en-US" altLang="zh-CN" sz="2400" b="1" dirty="0">
                <a:solidFill>
                  <a:schemeClr val="hlink"/>
                </a:solidFill>
              </a:rPr>
              <a:t>M’      </a:t>
            </a:r>
            <a:r>
              <a:rPr lang="zh-CN" altLang="en-US" sz="2400" b="1" dirty="0">
                <a:solidFill>
                  <a:schemeClr val="hlink"/>
                </a:solidFill>
              </a:rPr>
              <a:t>验证方法：</a:t>
            </a:r>
            <a:endParaRPr lang="zh-CN" altLang="en-US" sz="24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          </a:t>
            </a:r>
            <a:r>
              <a:rPr lang="zh-CN" altLang="en-US" sz="2400" dirty="0"/>
              <a:t>若</a:t>
            </a:r>
            <a:r>
              <a:rPr lang="en-US" altLang="zh-CN" sz="2400" dirty="0"/>
              <a:t>R</a:t>
            </a:r>
            <a:r>
              <a:rPr lang="zh-CN" altLang="en-US" sz="2400" dirty="0"/>
              <a:t>告知</a:t>
            </a:r>
            <a:r>
              <a:rPr lang="en-US" altLang="zh-CN" sz="2400" dirty="0"/>
              <a:t>S</a:t>
            </a:r>
            <a:r>
              <a:rPr lang="zh-CN" altLang="en-US" sz="2400" dirty="0"/>
              <a:t>，其收到的是</a:t>
            </a:r>
            <a:r>
              <a:rPr lang="en-US" altLang="zh-CN" sz="2400" dirty="0"/>
              <a:t>M’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</a:t>
            </a:r>
            <a:r>
              <a:rPr lang="zh-CN" altLang="en-US" sz="2400" dirty="0"/>
              <a:t>则</a:t>
            </a:r>
            <a:r>
              <a:rPr lang="en-US" altLang="zh-CN" sz="2400" dirty="0"/>
              <a:t>S</a:t>
            </a:r>
            <a:r>
              <a:rPr lang="zh-CN" altLang="en-US" sz="2400" dirty="0"/>
              <a:t>要求</a:t>
            </a:r>
            <a:r>
              <a:rPr lang="en-US" altLang="zh-CN" sz="2400" dirty="0"/>
              <a:t>R</a:t>
            </a:r>
            <a:r>
              <a:rPr lang="zh-CN" altLang="en-US" sz="2400" dirty="0"/>
              <a:t>交出</a:t>
            </a:r>
            <a:r>
              <a:rPr lang="en-US" altLang="zh-CN" sz="2400" dirty="0"/>
              <a:t>M’</a:t>
            </a:r>
            <a:r>
              <a:rPr lang="zh-CN" altLang="en-US" sz="2400" dirty="0"/>
              <a:t>对应的签名文件</a:t>
            </a:r>
            <a:r>
              <a:rPr lang="en-US" altLang="zh-CN" sz="2400" dirty="0"/>
              <a:t>C’,</a:t>
            </a:r>
            <a:r>
              <a:rPr lang="zh-CN" altLang="en-US" sz="2400" dirty="0"/>
              <a:t>并通过第三方验证即可发现</a:t>
            </a:r>
            <a:r>
              <a:rPr lang="en-US" altLang="zh-CN" sz="2400" dirty="0"/>
              <a:t>M’</a:t>
            </a:r>
            <a:r>
              <a:rPr lang="zh-CN" altLang="en-US" sz="2400" dirty="0"/>
              <a:t>是伪造的</a:t>
            </a:r>
            <a:endParaRPr lang="zh-CN" altLang="en-US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因为</a:t>
            </a:r>
            <a:r>
              <a:rPr lang="en-US" altLang="zh-CN" sz="2400" dirty="0"/>
              <a:t>R</a:t>
            </a:r>
            <a:r>
              <a:rPr lang="zh-CN" altLang="en-US" sz="2400" dirty="0"/>
              <a:t>是无法构造出</a:t>
            </a:r>
            <a:r>
              <a:rPr lang="en-US" altLang="zh-CN" sz="2400" dirty="0"/>
              <a:t>C’</a:t>
            </a:r>
            <a:r>
              <a:rPr lang="zh-CN" altLang="en-US" sz="2400" dirty="0"/>
              <a:t>的</a:t>
            </a:r>
            <a:endParaRPr lang="zh-CN" altLang="en-US" sz="2400" dirty="0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title"/>
          </p:nvPr>
        </p:nvSpPr>
        <p:spPr>
          <a:xfrm>
            <a:off x="533400" y="136302"/>
            <a:ext cx="8077200" cy="1022797"/>
          </a:xfrm>
          <a:noFill/>
        </p:spPr>
        <p:txBody>
          <a:bodyPr/>
          <a:lstStyle/>
          <a:p>
            <a:pPr eaLnBrk="1" hangingPunct="1"/>
            <a:r>
              <a:rPr lang="zh-CN" altLang="en-US" sz="4000" b="1" dirty="0"/>
              <a:t>基于公钥体制</a:t>
            </a:r>
            <a:r>
              <a:rPr lang="en-US" altLang="zh-CN" sz="4000" b="1" dirty="0"/>
              <a:t>RSA</a:t>
            </a:r>
            <a:r>
              <a:rPr lang="zh-CN" altLang="en-US" sz="4000" b="1" dirty="0"/>
              <a:t>的数字签名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64972"/>
            <a:ext cx="7772400" cy="41148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</a:rPr>
              <a:t>具有保密特性的</a:t>
            </a:r>
            <a:r>
              <a:rPr lang="en-US" altLang="zh-CN" b="1" dirty="0">
                <a:solidFill>
                  <a:schemeClr val="hlink"/>
                </a:solidFill>
              </a:rPr>
              <a:t>RSA</a:t>
            </a:r>
            <a:r>
              <a:rPr lang="zh-CN" altLang="en-US" b="1" dirty="0">
                <a:solidFill>
                  <a:schemeClr val="hlink"/>
                </a:solidFill>
              </a:rPr>
              <a:t>签名方案</a:t>
            </a:r>
            <a:endParaRPr lang="zh-CN" altLang="en-US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发方：</a:t>
            </a:r>
            <a:r>
              <a:rPr lang="en-US" altLang="zh-CN" dirty="0"/>
              <a:t>M,C=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skp</a:t>
            </a:r>
            <a:r>
              <a:rPr lang="en-US" altLang="zh-CN" dirty="0"/>
              <a:t>(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rko</a:t>
            </a:r>
            <a:r>
              <a:rPr lang="en-US" altLang="zh-CN" dirty="0"/>
              <a:t>(M))</a:t>
            </a:r>
            <a:endParaRPr lang="en-US" altLang="zh-CN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传输：</a:t>
            </a:r>
            <a:r>
              <a:rPr lang="en-US" altLang="zh-CN" dirty="0"/>
              <a:t>M+C</a:t>
            </a:r>
            <a:endParaRPr lang="en-US" altLang="zh-CN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收方：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rkp</a:t>
            </a:r>
            <a:r>
              <a:rPr lang="en-US" altLang="zh-CN" dirty="0"/>
              <a:t>(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sko</a:t>
            </a:r>
            <a:r>
              <a:rPr lang="en-US" altLang="zh-CN" dirty="0"/>
              <a:t>(C))</a:t>
            </a:r>
            <a:endParaRPr lang="en-US" altLang="zh-CN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endParaRPr lang="en-US" altLang="zh-CN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S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之间能进行具有保密和签名通信</a:t>
            </a:r>
            <a:endParaRPr lang="zh-CN" altLang="en-US" dirty="0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title"/>
          </p:nvPr>
        </p:nvSpPr>
        <p:spPr>
          <a:xfrm>
            <a:off x="533400" y="136302"/>
            <a:ext cx="8077200" cy="1022797"/>
          </a:xfrm>
          <a:noFill/>
        </p:spPr>
        <p:txBody>
          <a:bodyPr/>
          <a:lstStyle/>
          <a:p>
            <a:pPr eaLnBrk="1" hangingPunct="1"/>
            <a:r>
              <a:rPr lang="zh-CN" altLang="en-US" sz="4000" b="1" dirty="0"/>
              <a:t>具有保密特性的</a:t>
            </a:r>
            <a:r>
              <a:rPr lang="en-US" altLang="zh-CN" sz="4000" b="1" dirty="0"/>
              <a:t>RSA</a:t>
            </a:r>
            <a:r>
              <a:rPr lang="zh-CN" altLang="en-US" sz="4000" b="1" dirty="0"/>
              <a:t>签名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90729"/>
            <a:ext cx="7772400" cy="45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hlink"/>
                </a:solidFill>
              </a:rPr>
              <a:t>结合消息摘要的数字签名</a:t>
            </a:r>
            <a:r>
              <a:rPr lang="zh-CN" altLang="en-US" sz="2400" b="1"/>
              <a:t>              </a:t>
            </a:r>
            <a:endParaRPr lang="zh-CN" altLang="en-US" sz="2400" b="1"/>
          </a:p>
        </p:txBody>
      </p:sp>
      <p:grpSp>
        <p:nvGrpSpPr>
          <p:cNvPr id="15363" name="Group 4"/>
          <p:cNvGrpSpPr/>
          <p:nvPr/>
        </p:nvGrpSpPr>
        <p:grpSpPr bwMode="auto">
          <a:xfrm>
            <a:off x="533400" y="2557529"/>
            <a:ext cx="8458200" cy="3143250"/>
            <a:chOff x="2520" y="11892"/>
            <a:chExt cx="7245" cy="3861"/>
          </a:xfrm>
        </p:grpSpPr>
        <p:grpSp>
          <p:nvGrpSpPr>
            <p:cNvPr id="15365" name="Group 5"/>
            <p:cNvGrpSpPr/>
            <p:nvPr/>
          </p:nvGrpSpPr>
          <p:grpSpPr bwMode="auto">
            <a:xfrm>
              <a:off x="4304" y="14505"/>
              <a:ext cx="556" cy="1248"/>
              <a:chOff x="5760" y="5859"/>
              <a:chExt cx="556" cy="1248"/>
            </a:xfrm>
          </p:grpSpPr>
          <p:sp>
            <p:nvSpPr>
              <p:cNvPr id="15423" name="Rectangle 6"/>
              <p:cNvSpPr>
                <a:spLocks noChangeArrowheads="1"/>
              </p:cNvSpPr>
              <p:nvPr/>
            </p:nvSpPr>
            <p:spPr bwMode="auto">
              <a:xfrm>
                <a:off x="5760" y="5919"/>
                <a:ext cx="556" cy="669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24" name="Rectangle 7"/>
              <p:cNvSpPr>
                <a:spLocks noChangeArrowheads="1"/>
              </p:cNvSpPr>
              <p:nvPr/>
            </p:nvSpPr>
            <p:spPr bwMode="auto">
              <a:xfrm>
                <a:off x="5831" y="5859"/>
                <a:ext cx="454" cy="1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altLang="zh-CN" sz="1200" b="0">
                  <a:latin typeface="Times New Roman" panose="02020603050405020304" pitchFamily="18" charset="0"/>
                </a:endParaRPr>
              </a:p>
              <a:p>
                <a:r>
                  <a:rPr lang="en-US" altLang="zh-CN" sz="1200" b="0">
                    <a:latin typeface="Times New Roman" panose="02020603050405020304" pitchFamily="18" charset="0"/>
                  </a:rPr>
                  <a:t>MAC</a:t>
                </a:r>
                <a:endParaRPr lang="en-US" altLang="zh-CN" sz="1200" b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366" name="Group 8"/>
            <p:cNvGrpSpPr/>
            <p:nvPr/>
          </p:nvGrpSpPr>
          <p:grpSpPr bwMode="auto">
            <a:xfrm>
              <a:off x="2520" y="11892"/>
              <a:ext cx="555" cy="1520"/>
              <a:chOff x="2700" y="3468"/>
              <a:chExt cx="555" cy="1520"/>
            </a:xfrm>
          </p:grpSpPr>
          <p:sp>
            <p:nvSpPr>
              <p:cNvPr id="15421" name="Rectangle 9"/>
              <p:cNvSpPr>
                <a:spLocks noChangeArrowheads="1"/>
              </p:cNvSpPr>
              <p:nvPr/>
            </p:nvSpPr>
            <p:spPr bwMode="auto">
              <a:xfrm>
                <a:off x="2700" y="3468"/>
                <a:ext cx="540" cy="15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zh-CN" sz="1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22" name="Rectangle 10"/>
              <p:cNvSpPr>
                <a:spLocks noChangeArrowheads="1"/>
              </p:cNvSpPr>
              <p:nvPr/>
            </p:nvSpPr>
            <p:spPr bwMode="auto">
              <a:xfrm>
                <a:off x="2715" y="3957"/>
                <a:ext cx="540" cy="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</a:rPr>
                  <a:t>  M</a:t>
                </a:r>
                <a:endParaRPr lang="en-US" altLang="zh-CN" sz="1400" b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367" name="Group 11"/>
            <p:cNvGrpSpPr/>
            <p:nvPr/>
          </p:nvGrpSpPr>
          <p:grpSpPr bwMode="auto">
            <a:xfrm>
              <a:off x="2520" y="13724"/>
              <a:ext cx="570" cy="567"/>
              <a:chOff x="2700" y="4872"/>
              <a:chExt cx="570" cy="567"/>
            </a:xfrm>
          </p:grpSpPr>
          <p:sp>
            <p:nvSpPr>
              <p:cNvPr id="15419" name="Oval 12"/>
              <p:cNvSpPr>
                <a:spLocks noChangeArrowheads="1"/>
              </p:cNvSpPr>
              <p:nvPr/>
            </p:nvSpPr>
            <p:spPr bwMode="auto">
              <a:xfrm>
                <a:off x="2700" y="4872"/>
                <a:ext cx="567" cy="56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20" name="Rectangle 13"/>
              <p:cNvSpPr>
                <a:spLocks noChangeArrowheads="1"/>
              </p:cNvSpPr>
              <p:nvPr/>
            </p:nvSpPr>
            <p:spPr bwMode="auto">
              <a:xfrm>
                <a:off x="2730" y="4968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</a:rPr>
                  <a:t>   H</a:t>
                </a:r>
                <a:endParaRPr lang="en-US" altLang="zh-CN" sz="1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368" name="Line 14"/>
            <p:cNvSpPr>
              <a:spLocks noChangeShapeType="1"/>
            </p:cNvSpPr>
            <p:nvPr/>
          </p:nvSpPr>
          <p:spPr bwMode="auto">
            <a:xfrm>
              <a:off x="2775" y="1341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9" name="Line 15"/>
            <p:cNvSpPr>
              <a:spLocks noChangeShapeType="1"/>
            </p:cNvSpPr>
            <p:nvPr/>
          </p:nvSpPr>
          <p:spPr bwMode="auto">
            <a:xfrm>
              <a:off x="2775" y="1430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70" name="Group 16"/>
            <p:cNvGrpSpPr/>
            <p:nvPr/>
          </p:nvGrpSpPr>
          <p:grpSpPr bwMode="auto">
            <a:xfrm>
              <a:off x="2520" y="14616"/>
              <a:ext cx="680" cy="669"/>
              <a:chOff x="3030" y="6432"/>
              <a:chExt cx="680" cy="513"/>
            </a:xfrm>
          </p:grpSpPr>
          <p:sp>
            <p:nvSpPr>
              <p:cNvPr id="15417" name="Rectangle 17" descr="5%"/>
              <p:cNvSpPr>
                <a:spLocks noChangeArrowheads="1"/>
              </p:cNvSpPr>
              <p:nvPr/>
            </p:nvSpPr>
            <p:spPr bwMode="auto">
              <a:xfrm>
                <a:off x="3060" y="6432"/>
                <a:ext cx="567" cy="468"/>
              </a:xfrm>
              <a:prstGeom prst="rect">
                <a:avLst/>
              </a:prstGeom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18" name="Rectangle 18"/>
              <p:cNvSpPr>
                <a:spLocks noChangeArrowheads="1"/>
              </p:cNvSpPr>
              <p:nvPr/>
            </p:nvSpPr>
            <p:spPr bwMode="auto">
              <a:xfrm>
                <a:off x="3030" y="6477"/>
                <a:ext cx="6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b="0">
                    <a:latin typeface="Times New Roman" panose="02020603050405020304" pitchFamily="18" charset="0"/>
                  </a:rPr>
                  <a:t>MD</a:t>
                </a:r>
                <a:endParaRPr lang="en-US" altLang="zh-CN" sz="1400" b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371" name="Group 19"/>
            <p:cNvGrpSpPr/>
            <p:nvPr/>
          </p:nvGrpSpPr>
          <p:grpSpPr bwMode="auto">
            <a:xfrm>
              <a:off x="3165" y="14108"/>
              <a:ext cx="1035" cy="864"/>
              <a:chOff x="3165" y="14108"/>
              <a:chExt cx="1035" cy="864"/>
            </a:xfrm>
          </p:grpSpPr>
          <p:sp>
            <p:nvSpPr>
              <p:cNvPr id="15413" name="Oval 20"/>
              <p:cNvSpPr>
                <a:spLocks noChangeArrowheads="1"/>
              </p:cNvSpPr>
              <p:nvPr/>
            </p:nvSpPr>
            <p:spPr bwMode="auto">
              <a:xfrm>
                <a:off x="3557" y="14689"/>
                <a:ext cx="283" cy="2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14" name="Line 21"/>
              <p:cNvSpPr>
                <a:spLocks noChangeShapeType="1"/>
              </p:cNvSpPr>
              <p:nvPr/>
            </p:nvSpPr>
            <p:spPr bwMode="auto">
              <a:xfrm>
                <a:off x="3165" y="14831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5" name="Line 22"/>
              <p:cNvSpPr>
                <a:spLocks noChangeShapeType="1"/>
              </p:cNvSpPr>
              <p:nvPr/>
            </p:nvSpPr>
            <p:spPr bwMode="auto">
              <a:xfrm>
                <a:off x="3690" y="14108"/>
                <a:ext cx="0" cy="5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6" name="Line 23"/>
              <p:cNvSpPr>
                <a:spLocks noChangeShapeType="1"/>
              </p:cNvSpPr>
              <p:nvPr/>
            </p:nvSpPr>
            <p:spPr bwMode="auto">
              <a:xfrm>
                <a:off x="3840" y="14831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72" name="AutoShape 24"/>
            <p:cNvSpPr>
              <a:spLocks noChangeArrowheads="1"/>
            </p:cNvSpPr>
            <p:nvPr/>
          </p:nvSpPr>
          <p:spPr bwMode="auto">
            <a:xfrm>
              <a:off x="3417" y="12516"/>
              <a:ext cx="1260" cy="227"/>
            </a:xfrm>
            <a:prstGeom prst="rightArrow">
              <a:avLst>
                <a:gd name="adj1" fmla="val 50000"/>
                <a:gd name="adj2" fmla="val 1387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3" name="AutoShape 25"/>
            <p:cNvSpPr>
              <a:spLocks noChangeArrowheads="1"/>
            </p:cNvSpPr>
            <p:nvPr/>
          </p:nvSpPr>
          <p:spPr bwMode="auto">
            <a:xfrm>
              <a:off x="4425" y="13538"/>
              <a:ext cx="720" cy="936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1 h 21600"/>
                <a:gd name="T4" fmla="*/ 0 w 21600"/>
                <a:gd name="T5" fmla="*/ 2 h 21600"/>
                <a:gd name="T6" fmla="*/ 1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4731 h 21600"/>
                <a:gd name="T14" fmla="*/ 20190 w 21600"/>
                <a:gd name="T15" fmla="*/ 74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270" y="0"/>
                  </a:lnTo>
                  <a:lnTo>
                    <a:pt x="15270" y="4731"/>
                  </a:lnTo>
                  <a:lnTo>
                    <a:pt x="12427" y="4731"/>
                  </a:lnTo>
                  <a:cubicBezTo>
                    <a:pt x="5564" y="4731"/>
                    <a:pt x="0" y="8056"/>
                    <a:pt x="0" y="12158"/>
                  </a:cubicBezTo>
                  <a:lnTo>
                    <a:pt x="0" y="21600"/>
                  </a:lnTo>
                  <a:lnTo>
                    <a:pt x="2756" y="21600"/>
                  </a:lnTo>
                  <a:lnTo>
                    <a:pt x="2756" y="12158"/>
                  </a:lnTo>
                  <a:cubicBezTo>
                    <a:pt x="2756" y="9545"/>
                    <a:pt x="7086" y="7427"/>
                    <a:pt x="12427" y="7427"/>
                  </a:cubicBezTo>
                  <a:lnTo>
                    <a:pt x="15270" y="7427"/>
                  </a:lnTo>
                  <a:lnTo>
                    <a:pt x="15270" y="12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74" name="Group 26"/>
            <p:cNvGrpSpPr/>
            <p:nvPr/>
          </p:nvGrpSpPr>
          <p:grpSpPr bwMode="auto">
            <a:xfrm>
              <a:off x="5190" y="11892"/>
              <a:ext cx="567" cy="2709"/>
              <a:chOff x="5370" y="3468"/>
              <a:chExt cx="567" cy="2709"/>
            </a:xfrm>
          </p:grpSpPr>
          <p:grpSp>
            <p:nvGrpSpPr>
              <p:cNvPr id="15407" name="Group 27"/>
              <p:cNvGrpSpPr/>
              <p:nvPr/>
            </p:nvGrpSpPr>
            <p:grpSpPr bwMode="auto">
              <a:xfrm>
                <a:off x="5370" y="4929"/>
                <a:ext cx="556" cy="1248"/>
                <a:chOff x="5760" y="5859"/>
                <a:chExt cx="556" cy="1248"/>
              </a:xfrm>
            </p:grpSpPr>
            <p:sp>
              <p:nvSpPr>
                <p:cNvPr id="15411" name="Rectangle 28"/>
                <p:cNvSpPr>
                  <a:spLocks noChangeArrowheads="1"/>
                </p:cNvSpPr>
                <p:nvPr/>
              </p:nvSpPr>
              <p:spPr bwMode="auto">
                <a:xfrm>
                  <a:off x="5760" y="5919"/>
                  <a:ext cx="556" cy="66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412" name="Rectangle 29"/>
                <p:cNvSpPr>
                  <a:spLocks noChangeArrowheads="1"/>
                </p:cNvSpPr>
                <p:nvPr/>
              </p:nvSpPr>
              <p:spPr bwMode="auto">
                <a:xfrm>
                  <a:off x="5831" y="5859"/>
                  <a:ext cx="454" cy="1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en-US" altLang="zh-CN" sz="1200" b="0">
                    <a:latin typeface="Times New Roman" panose="02020603050405020304" pitchFamily="18" charset="0"/>
                  </a:endParaRPr>
                </a:p>
                <a:p>
                  <a:r>
                    <a:rPr lang="en-US" altLang="zh-CN" sz="1200" b="0">
                      <a:latin typeface="Times New Roman" panose="02020603050405020304" pitchFamily="18" charset="0"/>
                    </a:rPr>
                    <a:t>MAC</a:t>
                  </a:r>
                  <a:endParaRPr lang="en-US" altLang="zh-CN" sz="1200" b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08" name="Group 30"/>
              <p:cNvGrpSpPr/>
              <p:nvPr/>
            </p:nvGrpSpPr>
            <p:grpSpPr bwMode="auto">
              <a:xfrm>
                <a:off x="5370" y="3468"/>
                <a:ext cx="567" cy="1520"/>
                <a:chOff x="2700" y="3468"/>
                <a:chExt cx="555" cy="1520"/>
              </a:xfrm>
            </p:grpSpPr>
            <p:sp>
              <p:nvSpPr>
                <p:cNvPr id="15409" name="Rectangle 31"/>
                <p:cNvSpPr>
                  <a:spLocks noChangeArrowheads="1"/>
                </p:cNvSpPr>
                <p:nvPr/>
              </p:nvSpPr>
              <p:spPr bwMode="auto">
                <a:xfrm>
                  <a:off x="2700" y="3468"/>
                  <a:ext cx="540" cy="15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410" name="Rectangle 32"/>
                <p:cNvSpPr>
                  <a:spLocks noChangeArrowheads="1"/>
                </p:cNvSpPr>
                <p:nvPr/>
              </p:nvSpPr>
              <p:spPr bwMode="auto">
                <a:xfrm>
                  <a:off x="2715" y="3957"/>
                  <a:ext cx="540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400" b="0">
                      <a:latin typeface="Times New Roman" panose="02020603050405020304" pitchFamily="18" charset="0"/>
                    </a:rPr>
                    <a:t>  M</a:t>
                  </a:r>
                  <a:endParaRPr lang="en-US" altLang="zh-CN" sz="1400" b="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375" name="Group 33"/>
            <p:cNvGrpSpPr/>
            <p:nvPr/>
          </p:nvGrpSpPr>
          <p:grpSpPr bwMode="auto">
            <a:xfrm>
              <a:off x="8937" y="12204"/>
              <a:ext cx="680" cy="744"/>
              <a:chOff x="3030" y="6432"/>
              <a:chExt cx="680" cy="513"/>
            </a:xfrm>
          </p:grpSpPr>
          <p:sp>
            <p:nvSpPr>
              <p:cNvPr id="15405" name="Rectangle 34" descr="5%"/>
              <p:cNvSpPr>
                <a:spLocks noChangeArrowheads="1"/>
              </p:cNvSpPr>
              <p:nvPr/>
            </p:nvSpPr>
            <p:spPr bwMode="auto">
              <a:xfrm>
                <a:off x="3060" y="6432"/>
                <a:ext cx="567" cy="468"/>
              </a:xfrm>
              <a:prstGeom prst="rect">
                <a:avLst/>
              </a:prstGeom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06" name="Rectangle 35"/>
              <p:cNvSpPr>
                <a:spLocks noChangeArrowheads="1"/>
              </p:cNvSpPr>
              <p:nvPr/>
            </p:nvSpPr>
            <p:spPr bwMode="auto">
              <a:xfrm>
                <a:off x="3030" y="6477"/>
                <a:ext cx="6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b="0">
                    <a:latin typeface="Times New Roman" panose="02020603050405020304" pitchFamily="18" charset="0"/>
                  </a:rPr>
                  <a:t>MD</a:t>
                </a:r>
                <a:endParaRPr lang="en-US" altLang="zh-CN" sz="1400" b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376" name="Group 36"/>
            <p:cNvGrpSpPr/>
            <p:nvPr/>
          </p:nvGrpSpPr>
          <p:grpSpPr bwMode="auto">
            <a:xfrm>
              <a:off x="6987" y="11892"/>
              <a:ext cx="567" cy="2709"/>
              <a:chOff x="5370" y="3468"/>
              <a:chExt cx="567" cy="2709"/>
            </a:xfrm>
          </p:grpSpPr>
          <p:grpSp>
            <p:nvGrpSpPr>
              <p:cNvPr id="15399" name="Group 37"/>
              <p:cNvGrpSpPr/>
              <p:nvPr/>
            </p:nvGrpSpPr>
            <p:grpSpPr bwMode="auto">
              <a:xfrm>
                <a:off x="5370" y="4929"/>
                <a:ext cx="556" cy="1248"/>
                <a:chOff x="5760" y="5859"/>
                <a:chExt cx="556" cy="1248"/>
              </a:xfrm>
            </p:grpSpPr>
            <p:sp>
              <p:nvSpPr>
                <p:cNvPr id="15403" name="Rectangle 38"/>
                <p:cNvSpPr>
                  <a:spLocks noChangeArrowheads="1"/>
                </p:cNvSpPr>
                <p:nvPr/>
              </p:nvSpPr>
              <p:spPr bwMode="auto">
                <a:xfrm>
                  <a:off x="5760" y="5919"/>
                  <a:ext cx="556" cy="669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404" name="Rectangle 39"/>
                <p:cNvSpPr>
                  <a:spLocks noChangeArrowheads="1"/>
                </p:cNvSpPr>
                <p:nvPr/>
              </p:nvSpPr>
              <p:spPr bwMode="auto">
                <a:xfrm>
                  <a:off x="5831" y="5859"/>
                  <a:ext cx="454" cy="1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en-US" altLang="zh-CN" sz="1200" b="0">
                    <a:latin typeface="Times New Roman" panose="02020603050405020304" pitchFamily="18" charset="0"/>
                  </a:endParaRPr>
                </a:p>
                <a:p>
                  <a:r>
                    <a:rPr lang="en-US" altLang="zh-CN" sz="1200" b="0">
                      <a:latin typeface="Times New Roman" panose="02020603050405020304" pitchFamily="18" charset="0"/>
                    </a:rPr>
                    <a:t>MAC</a:t>
                  </a:r>
                  <a:endParaRPr lang="en-US" altLang="zh-CN" sz="1200" b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00" name="Group 40"/>
              <p:cNvGrpSpPr/>
              <p:nvPr/>
            </p:nvGrpSpPr>
            <p:grpSpPr bwMode="auto">
              <a:xfrm>
                <a:off x="5370" y="3468"/>
                <a:ext cx="567" cy="1520"/>
                <a:chOff x="2700" y="3468"/>
                <a:chExt cx="555" cy="1520"/>
              </a:xfrm>
            </p:grpSpPr>
            <p:sp>
              <p:nvSpPr>
                <p:cNvPr id="15401" name="Rectangle 41"/>
                <p:cNvSpPr>
                  <a:spLocks noChangeArrowheads="1"/>
                </p:cNvSpPr>
                <p:nvPr/>
              </p:nvSpPr>
              <p:spPr bwMode="auto">
                <a:xfrm>
                  <a:off x="2700" y="3468"/>
                  <a:ext cx="540" cy="15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zh-CN" sz="1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402" name="Rectangle 42"/>
                <p:cNvSpPr>
                  <a:spLocks noChangeArrowheads="1"/>
                </p:cNvSpPr>
                <p:nvPr/>
              </p:nvSpPr>
              <p:spPr bwMode="auto">
                <a:xfrm>
                  <a:off x="2715" y="3957"/>
                  <a:ext cx="540" cy="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400" b="0">
                      <a:latin typeface="Times New Roman" panose="02020603050405020304" pitchFamily="18" charset="0"/>
                    </a:rPr>
                    <a:t>  M</a:t>
                  </a:r>
                  <a:endParaRPr lang="en-US" altLang="zh-CN" sz="1400" b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5377" name="Line 43"/>
            <p:cNvSpPr>
              <a:spLocks noChangeShapeType="1"/>
            </p:cNvSpPr>
            <p:nvPr/>
          </p:nvSpPr>
          <p:spPr bwMode="auto">
            <a:xfrm>
              <a:off x="7572" y="1267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78" name="Group 44"/>
            <p:cNvGrpSpPr/>
            <p:nvPr/>
          </p:nvGrpSpPr>
          <p:grpSpPr bwMode="auto">
            <a:xfrm>
              <a:off x="7992" y="12390"/>
              <a:ext cx="570" cy="567"/>
              <a:chOff x="2700" y="4872"/>
              <a:chExt cx="570" cy="567"/>
            </a:xfrm>
          </p:grpSpPr>
          <p:sp>
            <p:nvSpPr>
              <p:cNvPr id="15397" name="Oval 45"/>
              <p:cNvSpPr>
                <a:spLocks noChangeArrowheads="1"/>
              </p:cNvSpPr>
              <p:nvPr/>
            </p:nvSpPr>
            <p:spPr bwMode="auto">
              <a:xfrm>
                <a:off x="2700" y="4872"/>
                <a:ext cx="567" cy="56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98" name="Rectangle 46"/>
              <p:cNvSpPr>
                <a:spLocks noChangeArrowheads="1"/>
              </p:cNvSpPr>
              <p:nvPr/>
            </p:nvSpPr>
            <p:spPr bwMode="auto">
              <a:xfrm>
                <a:off x="2730" y="4968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400" b="0">
                    <a:latin typeface="Times New Roman" panose="02020603050405020304" pitchFamily="18" charset="0"/>
                  </a:rPr>
                  <a:t>H</a:t>
                </a:r>
                <a:endParaRPr lang="en-US" altLang="zh-CN" sz="1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379" name="Line 47"/>
            <p:cNvSpPr>
              <a:spLocks noChangeShapeType="1"/>
            </p:cNvSpPr>
            <p:nvPr/>
          </p:nvSpPr>
          <p:spPr bwMode="auto">
            <a:xfrm>
              <a:off x="8592" y="1267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Oval 48"/>
            <p:cNvSpPr>
              <a:spLocks noChangeArrowheads="1"/>
            </p:cNvSpPr>
            <p:nvPr/>
          </p:nvSpPr>
          <p:spPr bwMode="auto">
            <a:xfrm>
              <a:off x="8279" y="14558"/>
              <a:ext cx="283" cy="28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1" name="Line 49"/>
            <p:cNvSpPr>
              <a:spLocks noChangeShapeType="1"/>
            </p:cNvSpPr>
            <p:nvPr/>
          </p:nvSpPr>
          <p:spPr bwMode="auto">
            <a:xfrm>
              <a:off x="7887" y="1470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Line 50"/>
            <p:cNvSpPr>
              <a:spLocks noChangeShapeType="1"/>
            </p:cNvSpPr>
            <p:nvPr/>
          </p:nvSpPr>
          <p:spPr bwMode="auto">
            <a:xfrm>
              <a:off x="8412" y="13977"/>
              <a:ext cx="0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51"/>
            <p:cNvSpPr>
              <a:spLocks noChangeShapeType="1"/>
            </p:cNvSpPr>
            <p:nvPr/>
          </p:nvSpPr>
          <p:spPr bwMode="auto">
            <a:xfrm>
              <a:off x="8562" y="1470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Line 52"/>
            <p:cNvSpPr>
              <a:spLocks noChangeShapeType="1"/>
            </p:cNvSpPr>
            <p:nvPr/>
          </p:nvSpPr>
          <p:spPr bwMode="auto">
            <a:xfrm>
              <a:off x="7887" y="13764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85" name="Group 53"/>
            <p:cNvGrpSpPr/>
            <p:nvPr/>
          </p:nvGrpSpPr>
          <p:grpSpPr bwMode="auto">
            <a:xfrm>
              <a:off x="8967" y="14388"/>
              <a:ext cx="680" cy="780"/>
              <a:chOff x="3030" y="6432"/>
              <a:chExt cx="680" cy="513"/>
            </a:xfrm>
          </p:grpSpPr>
          <p:sp>
            <p:nvSpPr>
              <p:cNvPr id="15395" name="Rectangle 54" descr="5%"/>
              <p:cNvSpPr>
                <a:spLocks noChangeArrowheads="1"/>
              </p:cNvSpPr>
              <p:nvPr/>
            </p:nvSpPr>
            <p:spPr bwMode="auto">
              <a:xfrm>
                <a:off x="3060" y="6432"/>
                <a:ext cx="567" cy="468"/>
              </a:xfrm>
              <a:prstGeom prst="rect">
                <a:avLst/>
              </a:prstGeom>
              <a:pattFill prst="pct5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96" name="Rectangle 55"/>
              <p:cNvSpPr>
                <a:spLocks noChangeArrowheads="1"/>
              </p:cNvSpPr>
              <p:nvPr/>
            </p:nvSpPr>
            <p:spPr bwMode="auto">
              <a:xfrm>
                <a:off x="3030" y="6477"/>
                <a:ext cx="6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400" b="0">
                    <a:latin typeface="Times New Roman" panose="02020603050405020304" pitchFamily="18" charset="0"/>
                  </a:rPr>
                  <a:t>MD</a:t>
                </a:r>
                <a:endParaRPr lang="en-US" altLang="zh-CN" sz="1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386" name="Line 56"/>
            <p:cNvSpPr>
              <a:spLocks noChangeShapeType="1"/>
            </p:cNvSpPr>
            <p:nvPr/>
          </p:nvSpPr>
          <p:spPr bwMode="auto">
            <a:xfrm flipH="1">
              <a:off x="7527" y="1376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87" name="Group 57"/>
            <p:cNvGrpSpPr/>
            <p:nvPr/>
          </p:nvGrpSpPr>
          <p:grpSpPr bwMode="auto">
            <a:xfrm>
              <a:off x="9090" y="12984"/>
              <a:ext cx="675" cy="1092"/>
              <a:chOff x="8865" y="4695"/>
              <a:chExt cx="675" cy="1092"/>
            </a:xfrm>
          </p:grpSpPr>
          <p:sp>
            <p:nvSpPr>
              <p:cNvPr id="15393" name="AutoShape 58"/>
              <p:cNvSpPr>
                <a:spLocks noChangeArrowheads="1"/>
              </p:cNvSpPr>
              <p:nvPr/>
            </p:nvSpPr>
            <p:spPr bwMode="auto">
              <a:xfrm>
                <a:off x="8865" y="4695"/>
                <a:ext cx="227" cy="1092"/>
              </a:xfrm>
              <a:prstGeom prst="upDownArrow">
                <a:avLst>
                  <a:gd name="adj1" fmla="val 50000"/>
                  <a:gd name="adj2" fmla="val 9621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eaVert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94" name="Rectangle 59"/>
              <p:cNvSpPr>
                <a:spLocks noChangeArrowheads="1"/>
              </p:cNvSpPr>
              <p:nvPr/>
            </p:nvSpPr>
            <p:spPr bwMode="auto">
              <a:xfrm>
                <a:off x="9000" y="4872"/>
                <a:ext cx="540" cy="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400" b="0">
                    <a:latin typeface="Times New Roman" panose="02020603050405020304" pitchFamily="18" charset="0"/>
                  </a:rPr>
                  <a:t>对比</a:t>
                </a:r>
                <a:endParaRPr lang="zh-CN" altLang="en-US" sz="1400" b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388" name="Group 60"/>
            <p:cNvGrpSpPr/>
            <p:nvPr/>
          </p:nvGrpSpPr>
          <p:grpSpPr bwMode="auto">
            <a:xfrm>
              <a:off x="5697" y="12672"/>
              <a:ext cx="1110" cy="468"/>
              <a:chOff x="5730" y="10272"/>
              <a:chExt cx="1110" cy="468"/>
            </a:xfrm>
          </p:grpSpPr>
          <p:sp>
            <p:nvSpPr>
              <p:cNvPr id="15391" name="Line 61"/>
              <p:cNvSpPr>
                <a:spLocks noChangeShapeType="1"/>
              </p:cNvSpPr>
              <p:nvPr/>
            </p:nvSpPr>
            <p:spPr bwMode="auto">
              <a:xfrm>
                <a:off x="5940" y="10644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2" name="Rectangle 62"/>
              <p:cNvSpPr>
                <a:spLocks noChangeArrowheads="1"/>
              </p:cNvSpPr>
              <p:nvPr/>
            </p:nvSpPr>
            <p:spPr bwMode="auto">
              <a:xfrm>
                <a:off x="5730" y="10272"/>
                <a:ext cx="108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1400" b="0">
                    <a:latin typeface="Times New Roman" panose="02020603050405020304" pitchFamily="18" charset="0"/>
                  </a:rPr>
                  <a:t>发送</a:t>
                </a:r>
                <a:endParaRPr lang="zh-CN" altLang="en-US" sz="1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389" name="Rectangle 63"/>
            <p:cNvSpPr>
              <a:spLocks noChangeArrowheads="1"/>
            </p:cNvSpPr>
            <p:nvPr/>
          </p:nvSpPr>
          <p:spPr bwMode="auto">
            <a:xfrm>
              <a:off x="3510" y="13905"/>
              <a:ext cx="885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0">
                  <a:latin typeface="Times New Roman" panose="02020603050405020304" pitchFamily="18" charset="0"/>
                </a:rPr>
                <a:t>S</a:t>
              </a:r>
              <a:r>
                <a:rPr lang="zh-CN" altLang="en-US" sz="1400" b="0">
                  <a:latin typeface="Times New Roman" panose="02020603050405020304" pitchFamily="18" charset="0"/>
                </a:rPr>
                <a:t>私人密钥</a:t>
              </a:r>
              <a:endParaRPr lang="zh-CN" altLang="en-US" sz="1400" b="0">
                <a:latin typeface="Times New Roman" panose="02020603050405020304" pitchFamily="18" charset="0"/>
              </a:endParaRPr>
            </a:p>
          </p:txBody>
        </p:sp>
        <p:sp>
          <p:nvSpPr>
            <p:cNvPr id="15390" name="Rectangle 64"/>
            <p:cNvSpPr>
              <a:spLocks noChangeArrowheads="1"/>
            </p:cNvSpPr>
            <p:nvPr/>
          </p:nvSpPr>
          <p:spPr bwMode="auto">
            <a:xfrm>
              <a:off x="8235" y="13749"/>
              <a:ext cx="885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0">
                  <a:latin typeface="Times New Roman" panose="02020603050405020304" pitchFamily="18" charset="0"/>
                </a:rPr>
                <a:t>S</a:t>
              </a:r>
              <a:r>
                <a:rPr lang="zh-CN" altLang="en-US" sz="1400" b="0">
                  <a:latin typeface="Times New Roman" panose="02020603050405020304" pitchFamily="18" charset="0"/>
                </a:rPr>
                <a:t>公开密钥</a:t>
              </a:r>
              <a:endParaRPr lang="zh-CN" altLang="en-US" sz="1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364" name="Rectangle 65"/>
          <p:cNvSpPr>
            <a:spLocks noChangeArrowheads="1"/>
          </p:cNvSpPr>
          <p:nvPr/>
        </p:nvSpPr>
        <p:spPr bwMode="auto">
          <a:xfrm>
            <a:off x="533400" y="5605529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hlink"/>
                </a:solidFill>
              </a:rPr>
              <a:t>具有消息鉴别、数字签名功能</a:t>
            </a:r>
            <a:endParaRPr lang="zh-CN" altLang="en-US" sz="2400"/>
          </a:p>
        </p:txBody>
      </p:sp>
      <p:sp>
        <p:nvSpPr>
          <p:cNvPr id="65" name="Rectangle 28"/>
          <p:cNvSpPr>
            <a:spLocks noGrp="1" noChangeArrowheads="1"/>
          </p:cNvSpPr>
          <p:nvPr>
            <p:ph type="title"/>
          </p:nvPr>
        </p:nvSpPr>
        <p:spPr>
          <a:xfrm>
            <a:off x="533400" y="136302"/>
            <a:ext cx="8077200" cy="1022797"/>
          </a:xfrm>
          <a:noFill/>
        </p:spPr>
        <p:txBody>
          <a:bodyPr/>
          <a:lstStyle/>
          <a:p>
            <a:pPr eaLnBrk="1" hangingPunct="1"/>
            <a:r>
              <a:rPr lang="zh-CN" altLang="en-US" sz="4000" b="1" dirty="0"/>
              <a:t>具有保密特性的</a:t>
            </a:r>
            <a:r>
              <a:rPr lang="en-US" altLang="zh-CN" sz="4000" b="1" dirty="0"/>
              <a:t>RSA</a:t>
            </a:r>
            <a:r>
              <a:rPr lang="zh-CN" altLang="en-US" sz="4000" b="1" dirty="0"/>
              <a:t>签名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7550" y="1687919"/>
            <a:ext cx="8569325" cy="206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2060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p</a:t>
            </a:r>
            <a:r>
              <a:rPr lang="zh-CN" altLang="en-US" sz="1800" dirty="0">
                <a:solidFill>
                  <a:schemeClr val="tx1"/>
                </a:solidFill>
              </a:rPr>
              <a:t>：大素数</a:t>
            </a:r>
            <a:r>
              <a:rPr lang="en-US" altLang="zh-CN" sz="1800" dirty="0">
                <a:solidFill>
                  <a:schemeClr val="tx1"/>
                </a:solidFill>
              </a:rPr>
              <a:t>,  2</a:t>
            </a:r>
            <a:r>
              <a:rPr lang="en-US" altLang="zh-CN" sz="1800" baseline="30000" dirty="0">
                <a:solidFill>
                  <a:schemeClr val="tx1"/>
                </a:solidFill>
              </a:rPr>
              <a:t>L-1 </a:t>
            </a:r>
            <a:r>
              <a:rPr lang="en-US" altLang="zh-CN" sz="1800" dirty="0">
                <a:solidFill>
                  <a:schemeClr val="tx1"/>
                </a:solidFill>
              </a:rPr>
              <a:t>&lt;p&lt; 2</a:t>
            </a:r>
            <a:r>
              <a:rPr lang="en-US" altLang="zh-CN" sz="1800" baseline="30000" dirty="0">
                <a:solidFill>
                  <a:schemeClr val="tx1"/>
                </a:solidFill>
              </a:rPr>
              <a:t>L</a:t>
            </a:r>
            <a:r>
              <a:rPr lang="en-US" altLang="zh-CN" sz="1800" dirty="0">
                <a:solidFill>
                  <a:schemeClr val="tx1"/>
                </a:solidFill>
              </a:rPr>
              <a:t>  ,  512≦L≦1024</a:t>
            </a:r>
            <a:r>
              <a:rPr lang="zh-CN" altLang="en-US" sz="1800" dirty="0">
                <a:solidFill>
                  <a:schemeClr val="tx1"/>
                </a:solidFill>
              </a:rPr>
              <a:t>；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q</a:t>
            </a:r>
            <a:r>
              <a:rPr lang="zh-CN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sym typeface="Wingdings" panose="05000000000000000000" pitchFamily="2" charset="2"/>
              </a:rPr>
              <a:t>(p-1)</a:t>
            </a:r>
            <a:r>
              <a:rPr lang="zh-CN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的素因子，且</a:t>
            </a:r>
            <a:r>
              <a:rPr lang="en-US" altLang="zh-CN" sz="18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altLang="zh-CN" sz="1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159</a:t>
            </a:r>
            <a:r>
              <a:rPr lang="en-US" altLang="zh-CN" sz="1800" dirty="0">
                <a:solidFill>
                  <a:schemeClr val="tx1"/>
                </a:solidFill>
                <a:sym typeface="Wingdings" panose="05000000000000000000" pitchFamily="2" charset="2"/>
              </a:rPr>
              <a:t>&lt;q&lt;2</a:t>
            </a:r>
            <a:r>
              <a:rPr lang="en-US" altLang="zh-CN" sz="1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160</a:t>
            </a:r>
            <a:r>
              <a:rPr lang="zh-CN" alt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，即字长</a:t>
            </a:r>
            <a:r>
              <a:rPr lang="en-US" altLang="zh-CN" sz="1800" dirty="0">
                <a:solidFill>
                  <a:schemeClr val="tx1"/>
                </a:solidFill>
                <a:sym typeface="Wingdings" panose="05000000000000000000" pitchFamily="2" charset="2"/>
              </a:rPr>
              <a:t>160b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/>
                </a:solidFill>
              </a:rPr>
              <a:t> g</a:t>
            </a:r>
            <a:r>
              <a:rPr lang="zh-CN" altLang="en-US" sz="1800" dirty="0">
                <a:solidFill>
                  <a:schemeClr val="tx1"/>
                </a:solidFill>
              </a:rPr>
              <a:t>：</a:t>
            </a:r>
            <a:r>
              <a:rPr lang="en-US" altLang="zh-CN" sz="1800" dirty="0" err="1">
                <a:solidFill>
                  <a:schemeClr val="tx1"/>
                </a:solidFill>
              </a:rPr>
              <a:t>g≡h</a:t>
            </a:r>
            <a:r>
              <a:rPr lang="en-US" altLang="zh-CN" sz="1800" baseline="30000" dirty="0">
                <a:solidFill>
                  <a:schemeClr val="tx1"/>
                </a:solidFill>
              </a:rPr>
              <a:t>(p-1)/q</a:t>
            </a:r>
            <a:r>
              <a:rPr lang="en-US" altLang="zh-CN" sz="1800" dirty="0">
                <a:solidFill>
                  <a:schemeClr val="tx1"/>
                </a:solidFill>
              </a:rPr>
              <a:t> mod p</a:t>
            </a:r>
            <a:r>
              <a:rPr lang="zh-CN" altLang="en-US" sz="1800" dirty="0">
                <a:solidFill>
                  <a:schemeClr val="tx1"/>
                </a:solidFill>
              </a:rPr>
              <a:t>，且</a:t>
            </a:r>
            <a:r>
              <a:rPr lang="en-US" altLang="zh-CN" sz="1800" dirty="0">
                <a:solidFill>
                  <a:schemeClr val="tx1"/>
                </a:solidFill>
              </a:rPr>
              <a:t>1&lt;h&lt;(p-1)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</a:rPr>
              <a:t>h</a:t>
            </a:r>
            <a:r>
              <a:rPr lang="en-US" altLang="zh-CN" sz="1800" baseline="30000" dirty="0">
                <a:solidFill>
                  <a:schemeClr val="tx1"/>
                </a:solidFill>
              </a:rPr>
              <a:t>(p-1)/q</a:t>
            </a:r>
            <a:r>
              <a:rPr lang="en-US" altLang="zh-CN" sz="1800" dirty="0">
                <a:solidFill>
                  <a:schemeClr val="tx1"/>
                </a:solidFill>
              </a:rPr>
              <a:t> mod p &gt;1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/>
                </a:solidFill>
              </a:rPr>
              <a:t> x</a:t>
            </a:r>
            <a:r>
              <a:rPr lang="zh-CN" altLang="en-US" sz="1800" dirty="0">
                <a:solidFill>
                  <a:schemeClr val="tx1"/>
                </a:solidFill>
              </a:rPr>
              <a:t>：选择用户私钥，</a:t>
            </a:r>
            <a:r>
              <a:rPr lang="en-US" altLang="zh-CN" sz="1800" dirty="0">
                <a:solidFill>
                  <a:schemeClr val="tx1"/>
                </a:solidFill>
              </a:rPr>
              <a:t>0&lt;x&lt;q</a:t>
            </a:r>
            <a:endParaRPr lang="en-US" altLang="zh-CN" sz="1800" baseline="300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/>
                </a:solidFill>
              </a:rPr>
              <a:t> y</a:t>
            </a:r>
            <a:r>
              <a:rPr lang="zh-CN" altLang="en-US" sz="1800" dirty="0">
                <a:solidFill>
                  <a:schemeClr val="tx1"/>
                </a:solidFill>
              </a:rPr>
              <a:t>：计算用户公钥，</a:t>
            </a:r>
            <a:r>
              <a:rPr lang="en-US" altLang="zh-CN" sz="1800" dirty="0">
                <a:solidFill>
                  <a:schemeClr val="tx1"/>
                </a:solidFill>
              </a:rPr>
              <a:t>y</a:t>
            </a:r>
            <a:r>
              <a:rPr lang="el-GR" altLang="zh-CN" sz="1800" dirty="0">
                <a:solidFill>
                  <a:schemeClr val="tx1"/>
                </a:solidFill>
              </a:rPr>
              <a:t>≡g</a:t>
            </a:r>
            <a:r>
              <a:rPr lang="en-US" altLang="zh-CN" sz="1800" baseline="30000" dirty="0">
                <a:solidFill>
                  <a:schemeClr val="tx1"/>
                </a:solidFill>
              </a:rPr>
              <a:t>x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l-GR" altLang="zh-CN" sz="1800" dirty="0">
                <a:solidFill>
                  <a:schemeClr val="tx1"/>
                </a:solidFill>
              </a:rPr>
              <a:t>mod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l-GR" altLang="zh-CN" sz="1800" dirty="0">
                <a:solidFill>
                  <a:schemeClr val="tx1"/>
                </a:solidFill>
              </a:rPr>
              <a:t>p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tx1"/>
                </a:solidFill>
              </a:rPr>
              <a:t> p, q, g</a:t>
            </a:r>
            <a:r>
              <a:rPr lang="zh-CN" altLang="en-US" sz="1800" dirty="0">
                <a:solidFill>
                  <a:schemeClr val="tx1"/>
                </a:solidFill>
              </a:rPr>
              <a:t>为全局公钥，</a:t>
            </a:r>
            <a:r>
              <a:rPr lang="en-US" altLang="zh-CN" sz="1800" dirty="0">
                <a:solidFill>
                  <a:schemeClr val="tx1"/>
                </a:solidFill>
              </a:rPr>
              <a:t> y</a:t>
            </a:r>
            <a:r>
              <a:rPr lang="zh-CN" altLang="en-US" sz="1800" dirty="0">
                <a:solidFill>
                  <a:schemeClr val="tx1"/>
                </a:solidFill>
              </a:rPr>
              <a:t>为发送方公钥，</a:t>
            </a:r>
            <a:r>
              <a:rPr lang="en-US" altLang="zh-CN" sz="1800" dirty="0">
                <a:solidFill>
                  <a:schemeClr val="tx1"/>
                </a:solidFill>
              </a:rPr>
              <a:t>x</a:t>
            </a:r>
            <a:r>
              <a:rPr lang="zh-CN" altLang="en-US" sz="1800" dirty="0">
                <a:solidFill>
                  <a:schemeClr val="tx1"/>
                </a:solidFill>
              </a:rPr>
              <a:t>为私钥。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Monotype Sorts" pitchFamily="2" charset="2"/>
              <a:buBlip>
                <a:blip r:embed="rId1"/>
              </a:buBlip>
            </a:pPr>
            <a:endParaRPr lang="zh-CN" altLang="el-GR" sz="1800" dirty="0">
              <a:solidFill>
                <a:srgbClr val="002060"/>
              </a:solidFill>
            </a:endParaRPr>
          </a:p>
          <a:p>
            <a:pPr marL="0" indent="0" algn="just" eaLnBrk="1" hangingPunct="1">
              <a:lnSpc>
                <a:spcPct val="125000"/>
              </a:lnSpc>
              <a:spcAft>
                <a:spcPct val="10000"/>
              </a:spcAft>
              <a:buClr>
                <a:srgbClr val="CC0000"/>
              </a:buClr>
              <a:buNone/>
            </a:pP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7550" y="1282020"/>
            <a:ext cx="1432356" cy="403181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CN" altLang="en-US" sz="2000" b="1" dirty="0">
                <a:solidFill>
                  <a:schemeClr val="bg1"/>
                </a:solidFill>
              </a:rPr>
              <a:t>初始化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39659" y="3955374"/>
            <a:ext cx="1308137" cy="508000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noFill/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签名过程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title"/>
          </p:nvPr>
        </p:nvSpPr>
        <p:spPr>
          <a:xfrm>
            <a:off x="139659" y="244699"/>
            <a:ext cx="8077200" cy="836723"/>
          </a:xfrm>
          <a:noFill/>
        </p:spPr>
        <p:txBody>
          <a:bodyPr/>
          <a:lstStyle/>
          <a:p>
            <a:pPr eaLnBrk="1" hangingPunct="1"/>
            <a:r>
              <a:rPr lang="zh-CN" altLang="en-US" sz="4000" b="1" dirty="0"/>
              <a:t>数字签名标准</a:t>
            </a:r>
            <a:r>
              <a:rPr lang="en-US" altLang="zh-CN" sz="4000" b="1" dirty="0"/>
              <a:t>---DSS</a:t>
            </a:r>
            <a:endParaRPr lang="en-US" altLang="zh-CN" sz="4000" b="1" dirty="0"/>
          </a:p>
        </p:txBody>
      </p:sp>
      <p:sp>
        <p:nvSpPr>
          <p:cNvPr id="26" name="矩形 25"/>
          <p:cNvSpPr/>
          <p:nvPr/>
        </p:nvSpPr>
        <p:spPr>
          <a:xfrm>
            <a:off x="77550" y="4663972"/>
            <a:ext cx="7353837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1680" lvl="1" indent="-285750"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 用户选择秘密随机数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r>
              <a:rPr lang="en-US" altLang="zh-CN" dirty="0"/>
              <a:t>0&lt;k&lt;q</a:t>
            </a:r>
            <a:endParaRPr lang="en-US" altLang="zh-CN" dirty="0"/>
          </a:p>
          <a:p>
            <a:pPr marL="741680" lvl="1" indent="-285750"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计算：</a:t>
            </a:r>
            <a:r>
              <a:rPr lang="en-US" altLang="zh-CN" dirty="0"/>
              <a:t>H(m)</a:t>
            </a:r>
            <a:endParaRPr lang="en-US" altLang="zh-CN" dirty="0"/>
          </a:p>
          <a:p>
            <a:pPr marL="741680" lvl="1" indent="-285750"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计算：</a:t>
            </a:r>
            <a:r>
              <a:rPr lang="en-US" altLang="zh-CN" dirty="0"/>
              <a:t>r=(g</a:t>
            </a:r>
            <a:r>
              <a:rPr lang="en-US" altLang="zh-CN" baseline="30000" dirty="0"/>
              <a:t>k</a:t>
            </a:r>
            <a:r>
              <a:rPr lang="en-US" altLang="zh-CN" dirty="0"/>
              <a:t> mod p)mod q</a:t>
            </a:r>
            <a:r>
              <a:rPr lang="zh-CN" altLang="en-US" dirty="0"/>
              <a:t>（</a:t>
            </a:r>
            <a:r>
              <a:rPr lang="en-US" altLang="zh-CN" dirty="0"/>
              <a:t>r</a:t>
            </a:r>
            <a:r>
              <a:rPr lang="zh-CN" altLang="en-US" dirty="0"/>
              <a:t>与消息是没有关系）</a:t>
            </a:r>
            <a:endParaRPr lang="en-US" altLang="zh-CN" dirty="0"/>
          </a:p>
          <a:p>
            <a:pPr marL="741680" lvl="1" indent="-285750"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计算：</a:t>
            </a:r>
            <a:r>
              <a:rPr lang="en-US" altLang="zh-CN" dirty="0"/>
              <a:t>s=[k</a:t>
            </a:r>
            <a:r>
              <a:rPr lang="en-US" altLang="zh-CN" baseline="30000" dirty="0"/>
              <a:t>-1</a:t>
            </a:r>
            <a:r>
              <a:rPr lang="en-US" altLang="zh-CN" dirty="0"/>
              <a:t>(H(m)+</a:t>
            </a:r>
            <a:r>
              <a:rPr lang="en-US" altLang="zh-CN" dirty="0" err="1"/>
              <a:t>xr</a:t>
            </a:r>
            <a:r>
              <a:rPr lang="en-US" altLang="zh-CN" dirty="0"/>
              <a:t>)] mod q </a:t>
            </a:r>
            <a:r>
              <a:rPr lang="zh-CN" altLang="en-US" dirty="0"/>
              <a:t>（</a:t>
            </a:r>
            <a:r>
              <a:rPr lang="en-US" altLang="zh-CN" dirty="0"/>
              <a:t>H(M)</a:t>
            </a:r>
            <a:r>
              <a:rPr lang="zh-CN" altLang="en-US" dirty="0"/>
              <a:t>建议为</a:t>
            </a:r>
            <a:r>
              <a:rPr lang="en-US" altLang="zh-CN" dirty="0"/>
              <a:t>SHA</a:t>
            </a:r>
            <a:r>
              <a:rPr lang="zh-CN" altLang="en-US" dirty="0"/>
              <a:t>算法）</a:t>
            </a:r>
            <a:endParaRPr lang="en-US" altLang="zh-CN" dirty="0"/>
          </a:p>
          <a:p>
            <a:pPr marL="741680" lvl="1" indent="-285750"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签名：</a:t>
            </a:r>
            <a:r>
              <a:rPr lang="en-US" altLang="zh-CN" dirty="0" err="1"/>
              <a:t>Sig</a:t>
            </a:r>
            <a:r>
              <a:rPr lang="en-US" altLang="zh-CN" baseline="-25000" dirty="0" err="1"/>
              <a:t>k</a:t>
            </a:r>
            <a:r>
              <a:rPr lang="en-US" altLang="zh-CN" dirty="0"/>
              <a:t>(m)=(r, s)</a:t>
            </a:r>
            <a:r>
              <a:rPr lang="zh-CN" altLang="en-US" dirty="0"/>
              <a:t>，将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(r, s)</a:t>
            </a:r>
            <a:r>
              <a:rPr lang="zh-CN" altLang="en-US" dirty="0"/>
              <a:t>送给对方</a:t>
            </a:r>
            <a:r>
              <a:rPr lang="en-US" altLang="zh-CN" dirty="0"/>
              <a:t>(r||s</a:t>
            </a:r>
            <a:r>
              <a:rPr lang="zh-CN" altLang="en-US" dirty="0"/>
              <a:t>被称为签名）。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10743" y="3101970"/>
            <a:ext cx="2533258" cy="27228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56"/>
          <p:cNvSpPr>
            <a:spLocks noGrp="1" noChangeArrowheads="1"/>
          </p:cNvSpPr>
          <p:nvPr>
            <p:ph type="title"/>
          </p:nvPr>
        </p:nvSpPr>
        <p:spPr>
          <a:xfrm>
            <a:off x="1867436" y="339738"/>
            <a:ext cx="5409127" cy="515938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DSS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签名算法</a:t>
            </a:r>
            <a:r>
              <a:rPr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—DSA</a:t>
            </a:r>
            <a:endParaRPr lang="en-US" altLang="zh-CN" sz="4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Rectangle 2057"/>
          <p:cNvSpPr>
            <a:spLocks noChangeArrowheads="1"/>
          </p:cNvSpPr>
          <p:nvPr/>
        </p:nvSpPr>
        <p:spPr bwMode="auto">
          <a:xfrm>
            <a:off x="261580" y="1689652"/>
            <a:ext cx="4001328" cy="32085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541655" lvl="1" indent="-360680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2060"/>
                </a:solidFill>
              </a:rPr>
              <a:t> 收信人收到</a:t>
            </a:r>
            <a:r>
              <a:rPr lang="en-US" altLang="zh-CN" sz="1800" dirty="0">
                <a:solidFill>
                  <a:srgbClr val="002060"/>
                </a:solidFill>
              </a:rPr>
              <a:t>m</a:t>
            </a:r>
            <a:r>
              <a:rPr lang="zh-CN" altLang="en-US" sz="1800" dirty="0">
                <a:solidFill>
                  <a:srgbClr val="002060"/>
                </a:solidFill>
              </a:rPr>
              <a:t>和</a:t>
            </a:r>
            <a:r>
              <a:rPr lang="en-US" altLang="zh-CN" sz="1800" dirty="0">
                <a:solidFill>
                  <a:srgbClr val="002060"/>
                </a:solidFill>
              </a:rPr>
              <a:t>(r, s) </a:t>
            </a:r>
            <a:r>
              <a:rPr lang="zh-CN" altLang="en-US" sz="1800" dirty="0">
                <a:solidFill>
                  <a:srgbClr val="002060"/>
                </a:solidFill>
              </a:rPr>
              <a:t>；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marL="541655" lvl="1" indent="-360680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2060"/>
                </a:solidFill>
              </a:rPr>
              <a:t> 验证</a:t>
            </a:r>
            <a:r>
              <a:rPr lang="en-US" altLang="zh-CN" sz="1800" dirty="0">
                <a:solidFill>
                  <a:srgbClr val="002060"/>
                </a:solidFill>
              </a:rPr>
              <a:t>1&lt;r&lt;q-1</a:t>
            </a:r>
            <a:r>
              <a:rPr lang="zh-CN" altLang="en-US" sz="1800" dirty="0">
                <a:solidFill>
                  <a:srgbClr val="002060"/>
                </a:solidFill>
              </a:rPr>
              <a:t>，</a:t>
            </a:r>
            <a:r>
              <a:rPr lang="en-US" altLang="zh-CN" sz="1800" dirty="0">
                <a:solidFill>
                  <a:srgbClr val="002060"/>
                </a:solidFill>
              </a:rPr>
              <a:t>1&lt;s&lt;q-1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marL="541655" lvl="1" indent="-360680" algn="just" eaLnBrk="1" hangingPunct="1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2060"/>
                </a:solidFill>
              </a:rPr>
              <a:t> 计算：</a:t>
            </a:r>
            <a:r>
              <a:rPr lang="en-US" altLang="zh-CN" sz="1800" dirty="0">
                <a:solidFill>
                  <a:srgbClr val="002060"/>
                </a:solidFill>
              </a:rPr>
              <a:t>H(m)</a:t>
            </a:r>
            <a:r>
              <a:rPr lang="zh-CN" altLang="en-US" sz="1800" dirty="0">
                <a:solidFill>
                  <a:srgbClr val="002060"/>
                </a:solidFill>
              </a:rPr>
              <a:t>；</a:t>
            </a:r>
            <a:endParaRPr lang="zh-CN" altLang="en-US" sz="1800" dirty="0">
              <a:solidFill>
                <a:srgbClr val="002060"/>
              </a:solidFill>
            </a:endParaRPr>
          </a:p>
          <a:p>
            <a:pPr marL="541655" lvl="1" indent="-360680" algn="just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2060"/>
                </a:solidFill>
              </a:rPr>
              <a:t> 计算：</a:t>
            </a:r>
            <a:r>
              <a:rPr lang="en-US" altLang="zh-CN" sz="1800" dirty="0">
                <a:solidFill>
                  <a:srgbClr val="002060"/>
                </a:solidFill>
              </a:rPr>
              <a:t>w=s</a:t>
            </a:r>
            <a:r>
              <a:rPr lang="en-US" altLang="zh-CN" sz="1800" baseline="30000" dirty="0">
                <a:solidFill>
                  <a:srgbClr val="002060"/>
                </a:solidFill>
              </a:rPr>
              <a:t>-1</a:t>
            </a:r>
            <a:r>
              <a:rPr lang="en-US" altLang="zh-CN" sz="1800" dirty="0">
                <a:solidFill>
                  <a:srgbClr val="002060"/>
                </a:solidFill>
              </a:rPr>
              <a:t> mod q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marL="541655" lvl="1" indent="-360680" algn="just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02060"/>
                </a:solidFill>
              </a:rPr>
              <a:t> </a:t>
            </a:r>
            <a:r>
              <a:rPr lang="zh-CN" altLang="en-US" sz="1800" dirty="0">
                <a:solidFill>
                  <a:srgbClr val="002060"/>
                </a:solidFill>
              </a:rPr>
              <a:t>计算：</a:t>
            </a:r>
            <a:r>
              <a:rPr lang="en-US" altLang="zh-CN" sz="1800" dirty="0">
                <a:solidFill>
                  <a:srgbClr val="002060"/>
                </a:solidFill>
              </a:rPr>
              <a:t>u1=[H(m)w] mod q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marL="541655" lvl="1" indent="-360680" algn="just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02060"/>
                </a:solidFill>
              </a:rPr>
              <a:t> </a:t>
            </a:r>
            <a:r>
              <a:rPr lang="zh-CN" altLang="en-US" sz="1800" dirty="0">
                <a:solidFill>
                  <a:srgbClr val="002060"/>
                </a:solidFill>
              </a:rPr>
              <a:t>计算：</a:t>
            </a:r>
            <a:r>
              <a:rPr lang="en-US" altLang="zh-CN" sz="1800" dirty="0">
                <a:solidFill>
                  <a:srgbClr val="002060"/>
                </a:solidFill>
              </a:rPr>
              <a:t>u2=</a:t>
            </a:r>
            <a:r>
              <a:rPr lang="en-US" altLang="zh-CN" sz="1800" dirty="0" err="1">
                <a:solidFill>
                  <a:srgbClr val="002060"/>
                </a:solidFill>
              </a:rPr>
              <a:t>rw</a:t>
            </a:r>
            <a:r>
              <a:rPr lang="en-US" altLang="zh-CN" sz="1800" dirty="0">
                <a:solidFill>
                  <a:srgbClr val="002060"/>
                </a:solidFill>
              </a:rPr>
              <a:t> mod q 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marL="541655" lvl="1" indent="-360680" algn="just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02060"/>
                </a:solidFill>
              </a:rPr>
              <a:t> </a:t>
            </a:r>
            <a:r>
              <a:rPr lang="zh-CN" altLang="en-US" sz="1800" dirty="0">
                <a:solidFill>
                  <a:srgbClr val="002060"/>
                </a:solidFill>
              </a:rPr>
              <a:t>计算：</a:t>
            </a:r>
            <a:r>
              <a:rPr lang="en-US" altLang="zh-CN" sz="1800" dirty="0">
                <a:solidFill>
                  <a:srgbClr val="002060"/>
                </a:solidFill>
              </a:rPr>
              <a:t>v=[(g</a:t>
            </a:r>
            <a:r>
              <a:rPr lang="en-US" altLang="zh-CN" sz="1800" baseline="30000" dirty="0">
                <a:solidFill>
                  <a:srgbClr val="002060"/>
                </a:solidFill>
              </a:rPr>
              <a:t>u1</a:t>
            </a:r>
            <a:r>
              <a:rPr lang="en-US" altLang="zh-CN" sz="1800" dirty="0">
                <a:solidFill>
                  <a:srgbClr val="002060"/>
                </a:solidFill>
              </a:rPr>
              <a:t>y</a:t>
            </a:r>
            <a:r>
              <a:rPr lang="en-US" altLang="zh-CN" sz="1800" baseline="30000" dirty="0">
                <a:solidFill>
                  <a:srgbClr val="002060"/>
                </a:solidFill>
              </a:rPr>
              <a:t>u2</a:t>
            </a:r>
            <a:r>
              <a:rPr lang="en-US" altLang="zh-CN" sz="1800" dirty="0">
                <a:solidFill>
                  <a:srgbClr val="002060"/>
                </a:solidFill>
              </a:rPr>
              <a:t>) mod p] mod q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marL="541655" lvl="1" indent="-360680" algn="just">
              <a:lnSpc>
                <a:spcPct val="125000"/>
              </a:lnSpc>
              <a:spcBef>
                <a:spcPct val="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02060"/>
                </a:solidFill>
              </a:rPr>
              <a:t> </a:t>
            </a:r>
            <a:r>
              <a:rPr lang="zh-CN" altLang="en-US" sz="1800" dirty="0">
                <a:solidFill>
                  <a:srgbClr val="002060"/>
                </a:solidFill>
              </a:rPr>
              <a:t>验证：</a:t>
            </a:r>
            <a:r>
              <a:rPr lang="en-US" altLang="zh-CN" sz="1800" dirty="0">
                <a:solidFill>
                  <a:srgbClr val="002060"/>
                </a:solidFill>
                <a:sym typeface="Wingdings" panose="05000000000000000000" pitchFamily="2" charset="2"/>
              </a:rPr>
              <a:t>v </a:t>
            </a:r>
            <a:r>
              <a:rPr lang="el-GR" altLang="zh-CN" sz="1800" dirty="0">
                <a:solidFill>
                  <a:srgbClr val="002060"/>
                </a:solidFill>
              </a:rPr>
              <a:t>≡</a:t>
            </a:r>
            <a:r>
              <a:rPr lang="en-US" altLang="zh-CN" sz="1800" dirty="0">
                <a:solidFill>
                  <a:srgbClr val="002060"/>
                </a:solidFill>
                <a:sym typeface="Wingdings" panose="05000000000000000000" pitchFamily="2" charset="2"/>
              </a:rPr>
              <a:t> r ?</a:t>
            </a:r>
            <a:endParaRPr lang="zh-CN" altLang="en-US" sz="1800" dirty="0">
              <a:solidFill>
                <a:srgbClr val="002060"/>
              </a:solidFill>
            </a:endParaRP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sz="1800" dirty="0">
                <a:solidFill>
                  <a:srgbClr val="002060"/>
                </a:solidFill>
              </a:rPr>
              <a:t>    </a:t>
            </a:r>
            <a:endParaRPr lang="zh-CN" altLang="en-US" sz="1800" dirty="0">
              <a:solidFill>
                <a:srgbClr val="002060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28791" y="1264649"/>
            <a:ext cx="1481070" cy="321972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B2B2B2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 验证过程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15309" y="1638136"/>
            <a:ext cx="4728691" cy="32085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marL="180975" lvl="1" indent="0" algn="just">
              <a:lnSpc>
                <a:spcPct val="125000"/>
              </a:lnSpc>
            </a:pPr>
            <a:r>
              <a:rPr lang="zh-CN" altLang="en-US" dirty="0">
                <a:solidFill>
                  <a:srgbClr val="0000FF"/>
                </a:solidFill>
              </a:rPr>
              <a:t>  </a:t>
            </a:r>
            <a:r>
              <a:rPr lang="en-US" altLang="zh-CN" dirty="0">
                <a:solidFill>
                  <a:srgbClr val="0000FF"/>
                </a:solidFill>
              </a:rPr>
              <a:t>v = [(g</a:t>
            </a:r>
            <a:r>
              <a:rPr lang="en-US" altLang="zh-CN" baseline="30000" dirty="0">
                <a:solidFill>
                  <a:srgbClr val="0000FF"/>
                </a:solidFill>
              </a:rPr>
              <a:t>u1</a:t>
            </a:r>
            <a:r>
              <a:rPr lang="en-US" altLang="zh-CN" dirty="0">
                <a:solidFill>
                  <a:srgbClr val="0000FF"/>
                </a:solidFill>
              </a:rPr>
              <a:t>y</a:t>
            </a:r>
            <a:r>
              <a:rPr lang="en-US" altLang="zh-CN" baseline="30000" dirty="0">
                <a:solidFill>
                  <a:srgbClr val="0000FF"/>
                </a:solidFill>
              </a:rPr>
              <a:t>u2</a:t>
            </a:r>
            <a:r>
              <a:rPr lang="en-US" altLang="zh-CN" dirty="0">
                <a:solidFill>
                  <a:srgbClr val="0000FF"/>
                </a:solidFill>
              </a:rPr>
              <a:t>)   mod p ] mod q</a:t>
            </a:r>
            <a:endParaRPr lang="en-US" altLang="zh-CN" dirty="0">
              <a:solidFill>
                <a:srgbClr val="0000FF"/>
              </a:solidFill>
            </a:endParaRPr>
          </a:p>
          <a:p>
            <a:pPr marL="90805" lvl="1" indent="0" algn="just">
              <a:lnSpc>
                <a:spcPct val="12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   = [g</a:t>
            </a:r>
            <a:r>
              <a:rPr lang="en-US" altLang="zh-CN" baseline="30000" dirty="0">
                <a:solidFill>
                  <a:srgbClr val="0000FF"/>
                </a:solidFill>
              </a:rPr>
              <a:t>H(m)</a:t>
            </a:r>
            <a:r>
              <a:rPr lang="en-US" altLang="zh-CN" baseline="30000" dirty="0" err="1">
                <a:solidFill>
                  <a:srgbClr val="0000FF"/>
                </a:solidFill>
              </a:rPr>
              <a:t>w</a:t>
            </a:r>
            <a:r>
              <a:rPr lang="en-US" altLang="zh-CN" dirty="0" err="1">
                <a:solidFill>
                  <a:srgbClr val="0000FF"/>
                </a:solidFill>
              </a:rPr>
              <a:t>y</a:t>
            </a:r>
            <a:r>
              <a:rPr lang="en-US" altLang="zh-CN" baseline="30000" dirty="0" err="1">
                <a:solidFill>
                  <a:srgbClr val="0000FF"/>
                </a:solidFill>
              </a:rPr>
              <a:t>rw</a:t>
            </a:r>
            <a:r>
              <a:rPr lang="en-US" altLang="zh-CN" dirty="0">
                <a:solidFill>
                  <a:srgbClr val="0000FF"/>
                </a:solidFill>
              </a:rPr>
              <a:t>  mod p ] mod q</a:t>
            </a:r>
            <a:endParaRPr lang="en-US" altLang="zh-CN" dirty="0">
              <a:solidFill>
                <a:srgbClr val="0000FF"/>
              </a:solidFill>
            </a:endParaRPr>
          </a:p>
          <a:p>
            <a:pPr marL="90805" lvl="1" indent="0" algn="just">
              <a:lnSpc>
                <a:spcPct val="12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   = [</a:t>
            </a:r>
            <a:r>
              <a:rPr lang="en-US" altLang="zh-CN" dirty="0" err="1">
                <a:solidFill>
                  <a:srgbClr val="0000FF"/>
                </a:solidFill>
              </a:rPr>
              <a:t>g</a:t>
            </a:r>
            <a:r>
              <a:rPr lang="en-US" altLang="zh-CN" baseline="30000" dirty="0" err="1">
                <a:solidFill>
                  <a:srgbClr val="0000FF"/>
                </a:solidFill>
              </a:rPr>
              <a:t>H</a:t>
            </a:r>
            <a:r>
              <a:rPr lang="en-US" altLang="zh-CN" baseline="30000" dirty="0">
                <a:solidFill>
                  <a:srgbClr val="0000FF"/>
                </a:solidFill>
              </a:rPr>
              <a:t>(m)</a:t>
            </a:r>
            <a:r>
              <a:rPr lang="en-US" altLang="zh-CN" baseline="30000" dirty="0" err="1">
                <a:solidFill>
                  <a:srgbClr val="0000FF"/>
                </a:solidFill>
              </a:rPr>
              <a:t>w</a:t>
            </a:r>
            <a:r>
              <a:rPr lang="en-US" altLang="zh-CN" dirty="0" err="1">
                <a:solidFill>
                  <a:srgbClr val="0000FF"/>
                </a:solidFill>
              </a:rPr>
              <a:t>g</a:t>
            </a:r>
            <a:r>
              <a:rPr lang="en-US" altLang="zh-CN" baseline="30000" dirty="0" err="1">
                <a:solidFill>
                  <a:srgbClr val="0000FF"/>
                </a:solidFill>
              </a:rPr>
              <a:t>xrw</a:t>
            </a:r>
            <a:r>
              <a:rPr lang="en-US" altLang="zh-CN" dirty="0">
                <a:solidFill>
                  <a:srgbClr val="0000FF"/>
                </a:solidFill>
              </a:rPr>
              <a:t> mod p ] mod q</a:t>
            </a:r>
            <a:endParaRPr lang="en-US" altLang="zh-CN" dirty="0">
              <a:solidFill>
                <a:srgbClr val="0000FF"/>
              </a:solidFill>
            </a:endParaRPr>
          </a:p>
          <a:p>
            <a:pPr marL="90805" lvl="1" indent="0" algn="just">
              <a:lnSpc>
                <a:spcPct val="12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    = [g</a:t>
            </a:r>
            <a:r>
              <a:rPr lang="en-US" altLang="zh-CN" baseline="30000" dirty="0">
                <a:solidFill>
                  <a:srgbClr val="0000FF"/>
                </a:solidFill>
              </a:rPr>
              <a:t>[H(M)+</a:t>
            </a:r>
            <a:r>
              <a:rPr lang="en-US" altLang="zh-CN" baseline="30000" dirty="0" err="1">
                <a:solidFill>
                  <a:srgbClr val="0000FF"/>
                </a:solidFill>
              </a:rPr>
              <a:t>xr</a:t>
            </a:r>
            <a:r>
              <a:rPr lang="en-US" altLang="zh-CN" baseline="30000" dirty="0">
                <a:solidFill>
                  <a:srgbClr val="0000FF"/>
                </a:solidFill>
              </a:rPr>
              <a:t>]w </a:t>
            </a:r>
            <a:r>
              <a:rPr lang="en-US" altLang="zh-CN" dirty="0">
                <a:solidFill>
                  <a:srgbClr val="0000FF"/>
                </a:solidFill>
              </a:rPr>
              <a:t> mod p ] mod q</a:t>
            </a:r>
            <a:endParaRPr lang="en-US" altLang="zh-CN" dirty="0">
              <a:solidFill>
                <a:srgbClr val="0000FF"/>
              </a:solidFill>
            </a:endParaRPr>
          </a:p>
          <a:p>
            <a:pPr lvl="1" algn="just">
              <a:lnSpc>
                <a:spcPct val="125000"/>
              </a:lnSpc>
            </a:pPr>
            <a:endParaRPr lang="en-US" altLang="zh-CN" dirty="0">
              <a:solidFill>
                <a:srgbClr val="0000FF"/>
              </a:solidFill>
            </a:endParaRPr>
          </a:p>
          <a:p>
            <a:pPr marL="0" lvl="1" indent="0" algn="just">
              <a:lnSpc>
                <a:spcPct val="12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zh-CN" altLang="en-US" dirty="0">
                <a:solidFill>
                  <a:srgbClr val="0000FF"/>
                </a:solidFill>
              </a:rPr>
              <a:t>因为  </a:t>
            </a:r>
            <a:r>
              <a:rPr lang="en-US" altLang="zh-CN" dirty="0">
                <a:solidFill>
                  <a:srgbClr val="0000FF"/>
                </a:solidFill>
              </a:rPr>
              <a:t>[H(m)</a:t>
            </a:r>
            <a:r>
              <a:rPr lang="en-US" altLang="zh-CN" dirty="0" err="1">
                <a:solidFill>
                  <a:srgbClr val="0000FF"/>
                </a:solidFill>
              </a:rPr>
              <a:t>w+xrw</a:t>
            </a:r>
            <a:r>
              <a:rPr lang="en-US" altLang="zh-CN" dirty="0">
                <a:solidFill>
                  <a:srgbClr val="0000FF"/>
                </a:solidFill>
              </a:rPr>
              <a:t> = [H(m)+</a:t>
            </a:r>
            <a:r>
              <a:rPr lang="en-US" altLang="zh-CN" dirty="0" err="1">
                <a:solidFill>
                  <a:srgbClr val="0000FF"/>
                </a:solidFill>
              </a:rPr>
              <a:t>xr</a:t>
            </a:r>
            <a:r>
              <a:rPr lang="en-US" altLang="zh-CN" dirty="0">
                <a:solidFill>
                  <a:srgbClr val="0000FF"/>
                </a:solidFill>
              </a:rPr>
              <a:t>]s</a:t>
            </a:r>
            <a:r>
              <a:rPr lang="en-US" altLang="zh-CN" baseline="30000" dirty="0">
                <a:solidFill>
                  <a:srgbClr val="0000FF"/>
                </a:solidFill>
              </a:rPr>
              <a:t>-1</a:t>
            </a:r>
            <a:r>
              <a:rPr lang="en-US" altLang="zh-CN" dirty="0">
                <a:solidFill>
                  <a:srgbClr val="0000FF"/>
                </a:solidFill>
              </a:rPr>
              <a:t>=k mod q 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lvl="1" indent="0" algn="just">
              <a:lnSpc>
                <a:spcPct val="125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zh-CN" altLang="en-US" dirty="0">
                <a:solidFill>
                  <a:srgbClr val="0000FF"/>
                </a:solidFill>
              </a:rPr>
              <a:t>所以  </a:t>
            </a:r>
            <a:r>
              <a:rPr lang="en-US" altLang="zh-CN" dirty="0">
                <a:solidFill>
                  <a:srgbClr val="0000FF"/>
                </a:solidFill>
              </a:rPr>
              <a:t>v=(g</a:t>
            </a:r>
            <a:r>
              <a:rPr lang="en-US" altLang="zh-CN" baseline="30000" dirty="0">
                <a:solidFill>
                  <a:srgbClr val="0000FF"/>
                </a:solidFill>
              </a:rPr>
              <a:t>k</a:t>
            </a:r>
            <a:r>
              <a:rPr lang="en-US" altLang="zh-CN" dirty="0">
                <a:solidFill>
                  <a:srgbClr val="0000FF"/>
                </a:solidFill>
              </a:rPr>
              <a:t> mod p) mod q= r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lvl="1" indent="0" algn="just">
              <a:lnSpc>
                <a:spcPct val="125000"/>
              </a:lnSpc>
            </a:pPr>
            <a:endParaRPr lang="en-US" altLang="zh-CN" dirty="0">
              <a:solidFill>
                <a:srgbClr val="0000FF"/>
              </a:solidFill>
            </a:endParaRPr>
          </a:p>
          <a:p>
            <a:pPr marL="0" lvl="1" indent="0" algn="just">
              <a:lnSpc>
                <a:spcPct val="125000"/>
              </a:lnSpc>
            </a:pP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415310" y="1264649"/>
            <a:ext cx="1481070" cy="321972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B2B2B2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正确性证明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43303" y="5148715"/>
            <a:ext cx="326275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1680" lvl="1" indent="-285750"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s=[k</a:t>
            </a:r>
            <a:r>
              <a:rPr lang="en-US" altLang="zh-CN" baseline="30000" dirty="0"/>
              <a:t>-1</a:t>
            </a:r>
            <a:r>
              <a:rPr lang="en-US" altLang="zh-CN" dirty="0"/>
              <a:t>(H(m)+</a:t>
            </a:r>
            <a:r>
              <a:rPr lang="en-US" altLang="zh-CN" dirty="0" err="1"/>
              <a:t>xr</a:t>
            </a:r>
            <a:r>
              <a:rPr lang="en-US" altLang="zh-CN" dirty="0"/>
              <a:t>)] mod q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5662264" y="5450633"/>
            <a:ext cx="2786660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1680" lvl="1" indent="-285750"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r=(g</a:t>
            </a:r>
            <a:r>
              <a:rPr lang="en-US" altLang="zh-CN" baseline="30000" dirty="0"/>
              <a:t>k</a:t>
            </a:r>
            <a:r>
              <a:rPr lang="en-US" altLang="zh-CN" dirty="0"/>
              <a:t> modp)mod q</a:t>
            </a:r>
            <a:endParaRPr lang="en-US" altLang="zh-CN" dirty="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4469947" y="4926859"/>
            <a:ext cx="1481070" cy="321972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B2B2B2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buFont typeface="Monotype Sorts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</a:rPr>
              <a:t> 签名者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43303" y="4846796"/>
            <a:ext cx="2183931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25000"/>
              </a:lnSpc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el-GR" altLang="zh-CN" dirty="0"/>
              <a:t>y≡g</a:t>
            </a:r>
            <a:r>
              <a:rPr lang="en-US" altLang="zh-CN" baseline="30000" dirty="0"/>
              <a:t>x</a:t>
            </a:r>
            <a:r>
              <a:rPr lang="en-US" altLang="zh-CN" dirty="0"/>
              <a:t> </a:t>
            </a:r>
            <a:r>
              <a:rPr lang="el-GR" altLang="zh-CN" dirty="0"/>
              <a:t>mod</a:t>
            </a:r>
            <a:r>
              <a:rPr lang="en-US" altLang="zh-CN" dirty="0"/>
              <a:t> </a:t>
            </a:r>
            <a:r>
              <a:rPr lang="el-GR" altLang="zh-CN" dirty="0"/>
              <a:t>p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469947" y="6054469"/>
            <a:ext cx="4571022" cy="738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没有</a:t>
            </a:r>
            <a:r>
              <a:rPr lang="en-US" altLang="zh-CN" dirty="0"/>
              <a:t>x</a:t>
            </a:r>
            <a:r>
              <a:rPr lang="zh-CN" altLang="en-US" dirty="0"/>
              <a:t>不能产生签名</a:t>
            </a:r>
            <a:r>
              <a:rPr lang="en-US" altLang="zh-CN" dirty="0"/>
              <a:t>r||s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90" y="5001254"/>
            <a:ext cx="4134117" cy="16792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 vs DSA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1729"/>
            <a:ext cx="8229600" cy="21626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RSA</a:t>
            </a:r>
            <a:r>
              <a:rPr lang="zh-CN" altLang="en-US" sz="2800" dirty="0"/>
              <a:t>可以用于加密，</a:t>
            </a:r>
            <a:r>
              <a:rPr lang="en-US" altLang="zh-CN" sz="2800" dirty="0"/>
              <a:t>DSA</a:t>
            </a:r>
            <a:r>
              <a:rPr lang="zh-CN" altLang="en-US" sz="2800" dirty="0"/>
              <a:t>不能用于加密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DSA</a:t>
            </a:r>
            <a:r>
              <a:rPr lang="zh-CN" altLang="en-US" sz="2800" dirty="0"/>
              <a:t>签名验证速度比</a:t>
            </a:r>
            <a:r>
              <a:rPr lang="en-US" altLang="zh-CN" sz="2800" dirty="0"/>
              <a:t>RSA</a:t>
            </a:r>
            <a:r>
              <a:rPr lang="zh-CN" altLang="en-US" sz="2800" dirty="0"/>
              <a:t>慢很多，不适合联机应用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RSA</a:t>
            </a:r>
            <a:r>
              <a:rPr lang="zh-CN" altLang="en-US" sz="2800" dirty="0"/>
              <a:t>是事实标准，但</a:t>
            </a:r>
            <a:r>
              <a:rPr lang="en-US" altLang="zh-CN" sz="2800" dirty="0"/>
              <a:t>DSA</a:t>
            </a:r>
            <a:r>
              <a:rPr lang="zh-CN" altLang="en-US" sz="2800" dirty="0"/>
              <a:t>是</a:t>
            </a:r>
            <a:r>
              <a:rPr lang="en-US" altLang="zh-CN" sz="2800" dirty="0"/>
              <a:t>NSA</a:t>
            </a:r>
            <a:r>
              <a:rPr lang="zh-CN" altLang="en-US" sz="2800" dirty="0"/>
              <a:t>开发的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375" y="3374265"/>
            <a:ext cx="6371429" cy="34837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title"/>
          </p:nvPr>
        </p:nvSpPr>
        <p:spPr>
          <a:xfrm>
            <a:off x="210614" y="405332"/>
            <a:ext cx="6731098" cy="504825"/>
          </a:xfrm>
        </p:spPr>
        <p:txBody>
          <a:bodyPr/>
          <a:lstStyle/>
          <a:p>
            <a:pPr algn="l" eaLnBrk="1" hangingPunct="1"/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5.4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其他签名模式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57269" y="2022202"/>
            <a:ext cx="8598535" cy="4247979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一般签名的验证不需要签名者参与，这就有可能使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签名接受者滥用签名验证权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。如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公司把签名后的软件卖给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获得后可以验证该软件是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销售的正版软件，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就可以转售给其他人，给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造成巨大损失。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不可否认签名要求签名者合作，才能验证签名；无签名者合作，不能验证签名，从而可以防止复制和散布他所签的文件。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不可否认签名可用于知识产权的保护等，知识产权拥有者可以控制产品的发布。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应用：软件拷贝保护，软件公司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对其产品使用不可否认签名，这样合法用户与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合作可以验证其有效性。但合法用户如果转卖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的软件产品，则非法拷贝获得者如果不与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合作，不能验证拷贝是否是正版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4997" name="AutoShape 8"/>
          <p:cNvSpPr>
            <a:spLocks noChangeArrowheads="1"/>
          </p:cNvSpPr>
          <p:nvPr/>
        </p:nvSpPr>
        <p:spPr bwMode="auto">
          <a:xfrm>
            <a:off x="270718" y="1514201"/>
            <a:ext cx="8593364" cy="540431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B2B2B2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</a:rPr>
              <a:t>不可否认签名（</a:t>
            </a:r>
            <a:r>
              <a:rPr lang="en-US" altLang="zh-CN" sz="2000" b="1" dirty="0">
                <a:solidFill>
                  <a:schemeClr val="bg1"/>
                </a:solidFill>
              </a:rPr>
              <a:t> 1989</a:t>
            </a:r>
            <a:r>
              <a:rPr lang="zh-CN" altLang="en-US" sz="2000" b="1" dirty="0">
                <a:solidFill>
                  <a:schemeClr val="bg1"/>
                </a:solidFill>
              </a:rPr>
              <a:t>年，</a:t>
            </a:r>
            <a:r>
              <a:rPr lang="en-US" altLang="zh-CN" sz="2000" b="1" dirty="0" err="1">
                <a:solidFill>
                  <a:schemeClr val="bg1"/>
                </a:solidFill>
              </a:rPr>
              <a:t>Chaum</a:t>
            </a:r>
            <a:r>
              <a:rPr lang="zh-CN" altLang="en-US" sz="2000" b="1" dirty="0">
                <a:solidFill>
                  <a:schemeClr val="bg1"/>
                </a:solidFill>
              </a:rPr>
              <a:t>和</a:t>
            </a:r>
            <a:r>
              <a:rPr lang="en-US" altLang="zh-CN" sz="2000" b="1" dirty="0" err="1">
                <a:solidFill>
                  <a:schemeClr val="bg1"/>
                </a:solidFill>
              </a:rPr>
              <a:t>Antwerpen</a:t>
            </a:r>
            <a:r>
              <a:rPr lang="zh-CN" altLang="en-US" sz="2000" b="1" dirty="0">
                <a:solidFill>
                  <a:schemeClr val="bg1"/>
                </a:solidFill>
              </a:rPr>
              <a:t>）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90692" y="1813150"/>
            <a:ext cx="8580437" cy="457830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1" indent="-473075" eaLnBrk="1" hangingPunct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+mn-ea"/>
              </a:rPr>
              <a:t>对于一般的数字签名来说，签名者总是要先知道文件内容后才签名，这是正常的应用情形。</a:t>
            </a:r>
            <a:endParaRPr lang="zh-CN" altLang="en-US" sz="2000" dirty="0">
              <a:solidFill>
                <a:srgbClr val="002060"/>
              </a:solidFill>
              <a:latin typeface="+mn-ea"/>
            </a:endParaRPr>
          </a:p>
          <a:p>
            <a:pPr lvl="1" indent="-473075" eaLnBrk="1" hangingPunct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+mn-ea"/>
              </a:rPr>
              <a:t>但有时需某人对一个文件签名，但又不想让他知道所签署的文件内容。</a:t>
            </a:r>
            <a:endParaRPr lang="en-US" altLang="zh-CN" sz="2000" dirty="0">
              <a:solidFill>
                <a:srgbClr val="002060"/>
              </a:solidFill>
              <a:latin typeface="+mn-ea"/>
            </a:endParaRPr>
          </a:p>
          <a:p>
            <a:pPr lvl="1" indent="-473075" eaLnBrk="1" hangingPunct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+mn-ea"/>
              </a:rPr>
              <a:t>直观解解：</a:t>
            </a:r>
            <a:r>
              <a:rPr lang="zh-CN" altLang="en-US" sz="2000" dirty="0">
                <a:latin typeface="+mn-ea"/>
              </a:rPr>
              <a:t>所谓盲签名，就是先将要隐蔽的文件放入信封，再将一张复写纸也放入信封，签名的过程就是签名者将名字签在信封上，他的签名便透过复写纸签到了文件上。</a:t>
            </a:r>
            <a:endParaRPr lang="en-US" altLang="zh-CN" sz="2000" dirty="0">
              <a:latin typeface="+mn-ea"/>
            </a:endParaRPr>
          </a:p>
          <a:p>
            <a:pPr lvl="1" indent="-473075" eaLnBrk="1" hangingPunct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两大特点：签名者不知道签名内容、也不可跟踪签名消息。</a:t>
            </a:r>
            <a:endParaRPr lang="zh-CN" altLang="en-US" sz="2000" dirty="0">
              <a:latin typeface="+mn-ea"/>
            </a:endParaRPr>
          </a:p>
          <a:p>
            <a:pPr lvl="1" indent="-473075" eaLnBrk="1" hangingPunct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+mn-ea"/>
              </a:rPr>
              <a:t>应用领域：电子货币（不能保留特定人签名）、电子投票（投票的有效性、匿名性，公正方签名）、匿名支付（电商消费）</a:t>
            </a:r>
            <a:endParaRPr lang="en-US" altLang="zh-CN" sz="2000" dirty="0">
              <a:solidFill>
                <a:srgbClr val="002060"/>
              </a:solidFill>
              <a:latin typeface="+mn-ea"/>
            </a:endParaRPr>
          </a:p>
          <a:p>
            <a:pPr lvl="1" indent="-473075" eaLnBrk="1" hangingPunct="1">
              <a:lnSpc>
                <a:spcPct val="125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+mn-ea"/>
              </a:rPr>
              <a:t>易被恶意者滥用，改进公平盲签名（匿名跟踪）</a:t>
            </a:r>
            <a:endParaRPr lang="en-US" altLang="zh-CN" sz="20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290692" y="1278709"/>
            <a:ext cx="8582720" cy="508000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B2B2B2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2. </a:t>
            </a:r>
            <a:r>
              <a:rPr lang="zh-CN" altLang="en-US" sz="2000" b="1" dirty="0">
                <a:solidFill>
                  <a:schemeClr val="bg1"/>
                </a:solidFill>
              </a:rPr>
              <a:t>盲签名（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1983</a:t>
            </a:r>
            <a:r>
              <a:rPr lang="zh-CN" altLang="en-US" sz="2000" dirty="0">
                <a:solidFill>
                  <a:schemeClr val="bg1"/>
                </a:solidFill>
              </a:rPr>
              <a:t>年，</a:t>
            </a:r>
            <a:r>
              <a:rPr lang="en-US" altLang="zh-CN" sz="2000" dirty="0" err="1">
                <a:solidFill>
                  <a:schemeClr val="bg1"/>
                </a:solidFill>
              </a:rPr>
              <a:t>Chuam</a:t>
            </a:r>
            <a:r>
              <a:rPr lang="zh-CN" altLang="en-US" sz="2000" b="1" dirty="0">
                <a:solidFill>
                  <a:schemeClr val="bg1"/>
                </a:solidFill>
              </a:rPr>
              <a:t>）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>
          <a:xfrm>
            <a:off x="210614" y="405332"/>
            <a:ext cx="6731098" cy="504825"/>
          </a:xfrm>
        </p:spPr>
        <p:txBody>
          <a:bodyPr/>
          <a:lstStyle/>
          <a:p>
            <a:pPr algn="l" eaLnBrk="1" hangingPunct="1"/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5.4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其他签名模式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95763" y="1956148"/>
            <a:ext cx="8435975" cy="3968792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1" indent="-473075" eaLnBrk="1" hangingPunct="1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群由一个群管理者和群成员组成，群成员能代表群进行签名。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-473075" eaLnBrk="1" hangingPunct="1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收到签名的人可以验证群签名，但不可能知道是群中哪个成员所签。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-473075" eaLnBrk="1" hangingPunct="1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发生争议时，由群中的管理员或可信赖机构识别群签名的签名者。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-473075" eaLnBrk="1" hangingPunct="1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应用场景：公开招投标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80975" lvl="1" indent="276225" eaLnBrk="1" hangingPunct="1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某单位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委托招标公司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信任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）进行招标。则投标企业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0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组成群，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为群管理者，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为验证者。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80975" lvl="1" indent="276225" eaLnBrk="1" hangingPunct="1">
              <a:lnSpc>
                <a:spcPct val="125000"/>
              </a:lnSpc>
              <a:spcBef>
                <a:spcPct val="25000"/>
              </a:spcBef>
              <a:spcAft>
                <a:spcPct val="25000"/>
              </a:spcAft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C</a:t>
            </a:r>
            <a:r>
              <a:rPr lang="en-US" altLang="zh-CN" sz="2000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利用群签名签署其投标文件。投标专家组选出中标方案，招标单位信任这次招标，这时大家都不知道谁中了标。招标公司知道谁中了标。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title"/>
          </p:nvPr>
        </p:nvSpPr>
        <p:spPr>
          <a:xfrm>
            <a:off x="210614" y="405332"/>
            <a:ext cx="6731098" cy="504825"/>
          </a:xfrm>
        </p:spPr>
        <p:txBody>
          <a:bodyPr/>
          <a:lstStyle/>
          <a:p>
            <a:pPr algn="l" eaLnBrk="1" hangingPunct="1"/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5.4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其他签名体制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395762" y="1327031"/>
            <a:ext cx="8449657" cy="508000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B2B2B2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</a:rPr>
              <a:t>群签名（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1991</a:t>
            </a:r>
            <a:r>
              <a:rPr lang="zh-CN" altLang="en-US" sz="2000" dirty="0">
                <a:solidFill>
                  <a:schemeClr val="bg1"/>
                </a:solidFill>
              </a:rPr>
              <a:t>年由</a:t>
            </a:r>
            <a:r>
              <a:rPr lang="en-US" altLang="zh-CN" sz="2000" dirty="0" err="1">
                <a:solidFill>
                  <a:schemeClr val="bg1"/>
                </a:solidFill>
              </a:rPr>
              <a:t>Chaum</a:t>
            </a:r>
            <a:r>
              <a:rPr lang="zh-CN" altLang="en-US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</a:rPr>
              <a:t>van </a:t>
            </a:r>
            <a:r>
              <a:rPr lang="en-US" altLang="zh-CN" sz="2000" dirty="0" err="1">
                <a:solidFill>
                  <a:schemeClr val="bg1"/>
                </a:solidFill>
              </a:rPr>
              <a:t>Heyst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</a:rPr>
              <a:t>）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8" cy="957330"/>
          </a:xfrm>
        </p:spPr>
        <p:txBody>
          <a:bodyPr/>
          <a:lstStyle/>
          <a:p>
            <a:pPr eaLnBrk="1" hangingPunct="1"/>
            <a:r>
              <a:rPr lang="zh-CN" altLang="en-US" dirty="0"/>
              <a:t>数字签名概述</a:t>
            </a:r>
            <a:endParaRPr lang="zh-CN" altLang="en-US" dirty="0"/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10124" y="1502535"/>
            <a:ext cx="8215312" cy="4975538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如何保证一份文件（合同）的真实特性</a:t>
            </a:r>
            <a:r>
              <a:rPr lang="en-US" altLang="zh-CN" sz="2800" b="1" dirty="0">
                <a:solidFill>
                  <a:schemeClr val="hlink"/>
                </a:solidFill>
              </a:rPr>
              <a:t>?</a:t>
            </a:r>
            <a:endParaRPr lang="en-US" altLang="zh-CN" sz="28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）现实中人们采用手写签名的形式</a:t>
            </a:r>
            <a:endParaRPr lang="zh-CN" altLang="en-US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（</a:t>
            </a:r>
            <a:r>
              <a:rPr lang="en-US" altLang="zh-CN" sz="2400" dirty="0"/>
              <a:t>2</a:t>
            </a:r>
            <a:r>
              <a:rPr lang="zh-CN" altLang="en-US" sz="2400" dirty="0"/>
              <a:t>）在网络中如要进行交易，也需要保证这真实性。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真实性内涵：</a:t>
            </a:r>
            <a:endParaRPr lang="zh-CN" altLang="en-US" sz="28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  <a:r>
              <a:rPr lang="zh-CN" altLang="en-US" sz="2400" dirty="0"/>
              <a:t>信源与信宿真实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 内容真实（没有被篡改）</a:t>
            </a:r>
            <a:endParaRPr lang="en-US" altLang="zh-CN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）双方都不能抵赖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加密不能提供这种特性，主要防止信息被非法使用</a:t>
            </a:r>
            <a:endParaRPr lang="zh-CN" altLang="en-US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消息摘要也不能提供这种特性，主要防止信息被篡改           </a:t>
            </a:r>
            <a:endParaRPr lang="zh-CN" altLang="en-US" sz="2400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 </a:t>
            </a:r>
            <a:endParaRPr lang="zh-CN" altLang="en-US" sz="2400" b="1" dirty="0"/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25804" y="1962837"/>
            <a:ext cx="8702286" cy="347151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lvl="1" indent="0" eaLnBrk="1" hangingPunct="1">
              <a:lnSpc>
                <a:spcPct val="125000"/>
              </a:lnSpc>
              <a:buClr>
                <a:srgbClr val="CC0000"/>
              </a:buClr>
              <a:buNone/>
            </a:pPr>
            <a:r>
              <a:rPr lang="zh-CN" altLang="en-US" sz="2000" dirty="0">
                <a:solidFill>
                  <a:srgbClr val="002060"/>
                </a:solidFill>
                <a:latin typeface="+mn-ea"/>
              </a:rPr>
              <a:t>  代理签名就是某人授权其代理进行的签名，在委托签名时，签名密钥不交给代理人。代理签名有如下几个特性：</a:t>
            </a:r>
            <a:endParaRPr lang="en-US" altLang="zh-CN" sz="2000" dirty="0">
              <a:solidFill>
                <a:srgbClr val="002060"/>
              </a:solidFill>
              <a:latin typeface="+mn-ea"/>
            </a:endParaRPr>
          </a:p>
          <a:p>
            <a:pPr marL="0" lvl="1" indent="0" eaLnBrk="1" hangingPunct="1">
              <a:lnSpc>
                <a:spcPct val="125000"/>
              </a:lnSpc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2060"/>
                </a:solidFill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不可区分性：</a:t>
            </a:r>
            <a:r>
              <a:rPr lang="zh-CN" altLang="en-US" sz="2000" dirty="0">
                <a:latin typeface="+mn-ea"/>
              </a:rPr>
              <a:t>代理签名与委托人的签名不可区分；</a:t>
            </a:r>
            <a:endParaRPr lang="en-US" altLang="zh-CN" sz="2000" dirty="0">
              <a:latin typeface="+mn-ea"/>
            </a:endParaRPr>
          </a:p>
          <a:p>
            <a:pPr marL="0" lvl="1" indent="0" eaLnBrk="1" hangingPunct="1">
              <a:lnSpc>
                <a:spcPct val="125000"/>
              </a:lnSpc>
              <a:buClr>
                <a:srgbClr val="CC0000"/>
              </a:buClr>
              <a:buNone/>
            </a:pPr>
            <a:r>
              <a:rPr lang="en-US" altLang="zh-CN" sz="2000" dirty="0"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不可伪造性：</a:t>
            </a:r>
            <a:r>
              <a:rPr lang="zh-CN" altLang="en-US" sz="2000" dirty="0">
                <a:latin typeface="+mn-ea"/>
              </a:rPr>
              <a:t>只有委托人和代理人可以建立合法的签名；</a:t>
            </a:r>
            <a:endParaRPr lang="en-US" altLang="zh-CN" sz="2000" dirty="0">
              <a:latin typeface="+mn-ea"/>
            </a:endParaRPr>
          </a:p>
          <a:p>
            <a:pPr marL="0" lvl="1" indent="0" eaLnBrk="1" hangingPunct="1">
              <a:lnSpc>
                <a:spcPct val="125000"/>
              </a:lnSpc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代理签名的差异：</a:t>
            </a:r>
            <a:r>
              <a:rPr lang="zh-CN" altLang="en-US" sz="2000" dirty="0">
                <a:latin typeface="+mn-ea"/>
              </a:rPr>
              <a:t>代理人不能伪造合法签名。</a:t>
            </a:r>
            <a:endParaRPr lang="en-US" altLang="zh-CN" sz="2000" dirty="0">
              <a:latin typeface="+mn-ea"/>
            </a:endParaRPr>
          </a:p>
          <a:p>
            <a:pPr marL="0" lvl="1" indent="0" eaLnBrk="1" hangingPunct="1">
              <a:lnSpc>
                <a:spcPct val="125000"/>
              </a:lnSpc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可证实性：</a:t>
            </a:r>
            <a:r>
              <a:rPr lang="zh-CN" altLang="en-US" sz="2000" dirty="0">
                <a:latin typeface="+mn-ea"/>
              </a:rPr>
              <a:t>签名验证人可以相信委托签名就是委托人认可的签名消息</a:t>
            </a:r>
            <a:endParaRPr lang="en-US" altLang="zh-CN" sz="2000" dirty="0">
              <a:latin typeface="+mn-ea"/>
            </a:endParaRPr>
          </a:p>
          <a:p>
            <a:pPr marL="0" lvl="1" indent="0" eaLnBrk="1" hangingPunct="1">
              <a:lnSpc>
                <a:spcPct val="125000"/>
              </a:lnSpc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可识别性：</a:t>
            </a:r>
            <a:r>
              <a:rPr lang="zh-CN" altLang="en-US" sz="2000" dirty="0">
                <a:latin typeface="+mn-ea"/>
              </a:rPr>
              <a:t>委托人可以从代理签名中确定出代理签名人的身份；</a:t>
            </a:r>
            <a:endParaRPr lang="en-US" altLang="zh-CN" sz="2000" dirty="0">
              <a:latin typeface="+mn-ea"/>
            </a:endParaRPr>
          </a:p>
          <a:p>
            <a:pPr marL="0" lvl="1" indent="0" eaLnBrk="1" hangingPunct="1">
              <a:lnSpc>
                <a:spcPct val="125000"/>
              </a:lnSpc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00FF"/>
                </a:solidFill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不可抵赖性：</a:t>
            </a:r>
            <a:r>
              <a:rPr lang="zh-CN" altLang="en-US" sz="2000" dirty="0">
                <a:latin typeface="+mn-ea"/>
              </a:rPr>
              <a:t>代理签名人不能抵赖已被接受的代理签名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title"/>
          </p:nvPr>
        </p:nvSpPr>
        <p:spPr>
          <a:xfrm>
            <a:off x="210614" y="405332"/>
            <a:ext cx="6731098" cy="504825"/>
          </a:xfrm>
        </p:spPr>
        <p:txBody>
          <a:bodyPr/>
          <a:lstStyle/>
          <a:p>
            <a:pPr algn="l" eaLnBrk="1" hangingPunct="1"/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5.4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其他签名模式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335134" y="1390975"/>
            <a:ext cx="8678238" cy="508000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B2B2B2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4. </a:t>
            </a:r>
            <a:r>
              <a:rPr lang="zh-CN" altLang="en-US" sz="2000" b="1" dirty="0">
                <a:solidFill>
                  <a:schemeClr val="bg1"/>
                </a:solidFill>
              </a:rPr>
              <a:t>代理签名（</a:t>
            </a:r>
            <a:r>
              <a:rPr lang="en-US" altLang="zh-CN" sz="2000" b="1" dirty="0">
                <a:solidFill>
                  <a:schemeClr val="bg1"/>
                </a:solidFill>
              </a:rPr>
              <a:t> 1995</a:t>
            </a:r>
            <a:r>
              <a:rPr lang="zh-CN" altLang="en-US" sz="2000" b="1" dirty="0">
                <a:solidFill>
                  <a:schemeClr val="bg1"/>
                </a:solidFill>
              </a:rPr>
              <a:t>年，</a:t>
            </a:r>
            <a:r>
              <a:rPr lang="en-US" altLang="zh-CN" sz="2000" b="1" dirty="0">
                <a:solidFill>
                  <a:schemeClr val="bg1"/>
                </a:solidFill>
              </a:rPr>
              <a:t>Mambo</a:t>
            </a:r>
            <a:r>
              <a:rPr lang="zh-CN" altLang="en-US" sz="2000" b="1" dirty="0">
                <a:solidFill>
                  <a:schemeClr val="bg1"/>
                </a:solidFill>
              </a:rPr>
              <a:t>等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</a:rPr>
              <a:t>）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7950" y="2003159"/>
            <a:ext cx="8964613" cy="3819793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1" indent="-473075" eaLnBrk="1" hangingPunct="1">
              <a:lnSpc>
                <a:spcPct val="120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在一个机构中，指定一个人负责证实所有人的签名。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-473075" eaLnBrk="1" hangingPunct="1">
              <a:lnSpc>
                <a:spcPct val="120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任何成员所签的文件都具有不可否认性，但证实工作均由指定人完成。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-473075" eaLnBrk="1" hangingPunct="1">
              <a:lnSpc>
                <a:spcPct val="120000"/>
              </a:lnSpc>
              <a:spcBef>
                <a:spcPts val="12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这种签名有助于防止签名失效。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0805" lvl="1" indent="179705" eaLnBrk="1" hangingPunct="1">
              <a:lnSpc>
                <a:spcPct val="120000"/>
              </a:lnSpc>
              <a:spcBef>
                <a:spcPts val="1200"/>
              </a:spcBef>
              <a:buClr>
                <a:srgbClr val="CC0000"/>
              </a:buClr>
              <a:buNone/>
            </a:pP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0805" lvl="1" indent="179705" eaLnBrk="1" hangingPunct="1">
              <a:lnSpc>
                <a:spcPct val="120000"/>
              </a:lnSpc>
              <a:spcBef>
                <a:spcPts val="1200"/>
              </a:spcBef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例如，在签名人的签名密钥确实丢失，或在他休假、病倒或去世时，都能对其签名提供保护。</a:t>
            </a:r>
            <a:endParaRPr lang="en-US" altLang="zh-CN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0805" lvl="1" indent="179705" eaLnBrk="1" hangingPunct="1">
              <a:lnSpc>
                <a:spcPct val="120000"/>
              </a:lnSpc>
              <a:spcBef>
                <a:spcPts val="1200"/>
              </a:spcBef>
              <a:buClr>
                <a:srgbClr val="CC0000"/>
              </a:buClr>
              <a:buNone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应用：学校老师在申报项目时，可以自己签名，但学校作为证实人，可以证实这是学校老师的签名。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10614" y="405332"/>
            <a:ext cx="6731098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40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5.4 </a:t>
            </a:r>
            <a:r>
              <a:rPr lang="zh-CN" altLang="en-US" sz="40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其他签名模式</a:t>
            </a:r>
            <a:endParaRPr lang="zh-CN" altLang="en-US" sz="40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107950" y="1417379"/>
            <a:ext cx="8970736" cy="508000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B2B2B2"/>
            </a:solidFill>
            <a:rou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m"/>
              <a:defRPr sz="320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5. </a:t>
            </a:r>
            <a:r>
              <a:rPr lang="zh-CN" altLang="en-US" sz="2000" b="1" dirty="0">
                <a:solidFill>
                  <a:schemeClr val="bg1"/>
                </a:solidFill>
              </a:rPr>
              <a:t>指定证实人签名（</a:t>
            </a:r>
            <a:r>
              <a:rPr lang="en-US" altLang="zh-CN" sz="2000" b="1" dirty="0">
                <a:solidFill>
                  <a:schemeClr val="bg1"/>
                </a:solidFill>
              </a:rPr>
              <a:t> 1994</a:t>
            </a:r>
            <a:r>
              <a:rPr lang="zh-CN" altLang="en-US" sz="2000" b="1" dirty="0">
                <a:solidFill>
                  <a:schemeClr val="bg1"/>
                </a:solidFill>
              </a:rPr>
              <a:t>年，</a:t>
            </a:r>
            <a:r>
              <a:rPr lang="en-US" altLang="zh-CN" sz="2000" b="1" dirty="0">
                <a:solidFill>
                  <a:schemeClr val="bg1"/>
                </a:solidFill>
              </a:rPr>
              <a:t>Okamoto</a:t>
            </a:r>
            <a:r>
              <a:rPr lang="zh-CN" altLang="en-US" sz="2000" b="1" dirty="0">
                <a:solidFill>
                  <a:schemeClr val="bg1"/>
                </a:solidFill>
              </a:rPr>
              <a:t>等）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0988"/>
            <a:ext cx="9144000" cy="576262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数字签名与消息认证的区别 </a:t>
            </a:r>
            <a:endParaRPr lang="zh-CN" altLang="en-US" sz="4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05126" y="1271208"/>
            <a:ext cx="8137525" cy="520686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消息鉴别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algn="just" eaLnBrk="1" hangingPunct="1">
              <a:lnSpc>
                <a:spcPct val="125000"/>
              </a:lnSpc>
              <a:spcAft>
                <a:spcPct val="20000"/>
              </a:spcAft>
              <a:buNone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收发双方无利害冲突，防止第三方破坏。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收方能够验证消息发送者身份是否被篡改；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收方能够验证所发消息内容是否被篡改。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</a:pP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数字签名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algn="just" eaLnBrk="1" hangingPunct="1">
              <a:lnSpc>
                <a:spcPct val="125000"/>
              </a:lnSpc>
              <a:spcAft>
                <a:spcPct val="20000"/>
              </a:spcAft>
              <a:buNone/>
            </a:pPr>
            <a:r>
              <a: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收发双方有利害冲突，必须采用数字签名技术。</a:t>
            </a:r>
            <a:endParaRPr lang="zh-CN" altLang="en-US" sz="2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数字签名能确定消息来源的真实性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数字签名能保证实体身份的真实性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 eaLnBrk="1" hangingPunct="1">
              <a:lnSpc>
                <a:spcPct val="125000"/>
              </a:lnSpc>
              <a:spcAft>
                <a:spcPct val="20000"/>
              </a:spcAft>
              <a:buClr>
                <a:srgbClr val="CC0000"/>
              </a:buClr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数字签名是不可否认的。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8" cy="957330"/>
          </a:xfrm>
        </p:spPr>
        <p:txBody>
          <a:bodyPr/>
          <a:lstStyle/>
          <a:p>
            <a:pPr eaLnBrk="1" hangingPunct="1"/>
            <a:r>
              <a:rPr lang="zh-CN" altLang="en-US" dirty="0"/>
              <a:t>数字签名概述</a:t>
            </a:r>
            <a:endParaRPr lang="zh-CN" alt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510124" y="1262130"/>
            <a:ext cx="8215312" cy="12750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b="1" kern="0" dirty="0">
                <a:solidFill>
                  <a:schemeClr val="hlink"/>
                </a:solidFill>
                <a:latin typeface="+mn-ea"/>
              </a:rPr>
              <a:t>如何保证一份文件（合同）的真实特性</a:t>
            </a:r>
            <a:r>
              <a:rPr lang="en-US" altLang="zh-CN" sz="2000" b="1" kern="0" dirty="0">
                <a:solidFill>
                  <a:schemeClr val="hlink"/>
                </a:solidFill>
                <a:latin typeface="+mn-ea"/>
              </a:rPr>
              <a:t>?</a:t>
            </a:r>
            <a:endParaRPr lang="en-US" altLang="zh-CN" sz="2000" b="1" kern="0" dirty="0">
              <a:solidFill>
                <a:schemeClr val="hlink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kern="0" dirty="0">
                <a:latin typeface="+mn-ea"/>
              </a:rPr>
              <a:t>  </a:t>
            </a:r>
            <a:r>
              <a:rPr lang="zh-CN" altLang="en-US" sz="2000" kern="0" dirty="0">
                <a:latin typeface="+mn-ea"/>
              </a:rPr>
              <a:t>（</a:t>
            </a:r>
            <a:r>
              <a:rPr lang="en-US" altLang="zh-CN" sz="2000" kern="0" dirty="0">
                <a:latin typeface="+mn-ea"/>
              </a:rPr>
              <a:t>1</a:t>
            </a:r>
            <a:r>
              <a:rPr lang="zh-CN" altLang="en-US" sz="2000" kern="0" dirty="0">
                <a:latin typeface="+mn-ea"/>
              </a:rPr>
              <a:t>）现实中人们采用手写签名的形式</a:t>
            </a:r>
            <a:endParaRPr lang="zh-CN" altLang="en-US" sz="2000" kern="0" dirty="0"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kern="0" dirty="0">
                <a:latin typeface="+mn-ea"/>
              </a:rPr>
              <a:t>  （</a:t>
            </a:r>
            <a:r>
              <a:rPr lang="en-US" altLang="zh-CN" sz="2000" kern="0" dirty="0">
                <a:latin typeface="+mn-ea"/>
              </a:rPr>
              <a:t>2</a:t>
            </a:r>
            <a:r>
              <a:rPr lang="zh-CN" altLang="en-US" sz="2000" kern="0" dirty="0">
                <a:latin typeface="+mn-ea"/>
              </a:rPr>
              <a:t>）在网络中如要进行交易，也需要保证这真实性。</a:t>
            </a:r>
            <a:endParaRPr lang="en-US" altLang="zh-CN" sz="2000" kern="0" dirty="0"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en-US" altLang="zh-CN" sz="2000" b="1" kern="0" dirty="0">
              <a:solidFill>
                <a:schemeClr val="hlink"/>
              </a:solidFill>
              <a:latin typeface="+mn-ea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604321" y="2537138"/>
            <a:ext cx="8346495" cy="432086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Clr>
                <a:schemeClr val="hlink"/>
              </a:buClr>
              <a:buNone/>
            </a:pPr>
            <a:r>
              <a:rPr lang="zh-CN" altLang="en-US" sz="2000" b="1" kern="0" dirty="0">
                <a:solidFill>
                  <a:schemeClr val="hlink"/>
                </a:solidFill>
              </a:rPr>
              <a:t>手写签名的特性</a:t>
            </a:r>
            <a:endParaRPr lang="en-US" altLang="zh-CN" sz="2000" b="1" kern="0" dirty="0">
              <a:solidFill>
                <a:schemeClr val="hlink"/>
              </a:solidFill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kern="0" dirty="0">
                <a:solidFill>
                  <a:schemeClr val="hlink"/>
                </a:solidFill>
              </a:rPr>
              <a:t>签名目的</a:t>
            </a:r>
            <a:endParaRPr lang="zh-CN" altLang="en-US" sz="2000" b="1" kern="0" dirty="0">
              <a:solidFill>
                <a:schemeClr val="hlink"/>
              </a:solidFill>
            </a:endParaRP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buClr>
                <a:schemeClr val="folHlink"/>
              </a:buClr>
            </a:pPr>
            <a:r>
              <a:rPr lang="zh-CN" altLang="en-US" sz="2000" kern="0" dirty="0"/>
              <a:t>签名者认可文件内容，不会抵赖</a:t>
            </a:r>
            <a:endParaRPr lang="zh-CN" altLang="en-US" sz="2000" kern="0" dirty="0"/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kern="0" dirty="0">
                <a:solidFill>
                  <a:schemeClr val="hlink"/>
                </a:solidFill>
              </a:rPr>
              <a:t>主要形式</a:t>
            </a:r>
            <a:endParaRPr lang="zh-CN" altLang="en-US" sz="2000" b="1" kern="0" dirty="0">
              <a:solidFill>
                <a:schemeClr val="hlink"/>
              </a:solidFill>
            </a:endParaRP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buClr>
                <a:schemeClr val="folHlink"/>
              </a:buClr>
            </a:pPr>
            <a:r>
              <a:rPr lang="zh-CN" altLang="en-US" sz="2000" kern="0" dirty="0"/>
              <a:t>手写签名、签章、手指纹印</a:t>
            </a:r>
            <a:r>
              <a:rPr lang="en-US" altLang="zh-CN" sz="2000" kern="0" dirty="0"/>
              <a:t>(</a:t>
            </a:r>
            <a:r>
              <a:rPr lang="zh-CN" altLang="en-US" sz="2000" kern="0" dirty="0"/>
              <a:t>其他生物技术</a:t>
            </a:r>
            <a:r>
              <a:rPr lang="en-US" altLang="zh-CN" sz="2000" kern="0" dirty="0"/>
              <a:t>)</a:t>
            </a:r>
            <a:endParaRPr lang="en-US" altLang="zh-CN" sz="2000" kern="0" dirty="0"/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kern="0" dirty="0">
                <a:solidFill>
                  <a:schemeClr val="hlink"/>
                </a:solidFill>
              </a:rPr>
              <a:t>特性</a:t>
            </a:r>
            <a:endParaRPr lang="zh-CN" altLang="en-US" sz="2000" b="1" kern="0" dirty="0">
              <a:solidFill>
                <a:schemeClr val="hlink"/>
              </a:solidFill>
            </a:endParaRP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buClr>
                <a:schemeClr val="folHlink"/>
              </a:buClr>
            </a:pPr>
            <a:r>
              <a:rPr lang="zh-CN" altLang="en-US" sz="2000" kern="0" dirty="0"/>
              <a:t>不可伪造，特异性</a:t>
            </a:r>
            <a:endParaRPr lang="zh-CN" altLang="en-US" sz="2000" kern="0" dirty="0"/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buClr>
                <a:schemeClr val="folHlink"/>
              </a:buClr>
            </a:pPr>
            <a:r>
              <a:rPr lang="zh-CN" altLang="en-US" sz="2000" kern="0" dirty="0"/>
              <a:t>不可重用，日期和时间相关性</a:t>
            </a:r>
            <a:endParaRPr lang="zh-CN" altLang="en-US" sz="2000" kern="0" dirty="0"/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buClr>
                <a:schemeClr val="folHlink"/>
              </a:buClr>
            </a:pPr>
            <a:r>
              <a:rPr lang="zh-CN" altLang="en-US" sz="2000" kern="0" dirty="0"/>
              <a:t>不可改变，能发现涂改、转移意义或用途</a:t>
            </a:r>
            <a:endParaRPr lang="zh-CN" altLang="en-US" sz="2000" kern="0" dirty="0"/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buClr>
                <a:schemeClr val="folHlink"/>
              </a:buClr>
            </a:pPr>
            <a:r>
              <a:rPr lang="zh-CN" altLang="en-US" sz="2000" kern="0" dirty="0"/>
              <a:t>不可抵赖，不能抵赖，能够质证</a:t>
            </a:r>
            <a:endParaRPr lang="zh-CN" altLang="en-US" sz="2000" kern="0" dirty="0"/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buClr>
                <a:schemeClr val="folHlink"/>
              </a:buClr>
            </a:pPr>
            <a:r>
              <a:rPr lang="zh-CN" altLang="en-US" sz="2000" kern="0" dirty="0"/>
              <a:t>可仲裁的，可做为法律证据</a:t>
            </a:r>
            <a:endParaRPr lang="zh-CN" altLang="en-US" sz="2000" kern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745109" y="2664384"/>
            <a:ext cx="2244346" cy="1223963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000" dirty="0"/>
              <a:t>扫描手写字迹</a:t>
            </a:r>
            <a:endParaRPr lang="en-US" altLang="zh-CN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000" dirty="0"/>
              <a:t>鼠标手写</a:t>
            </a:r>
            <a:endParaRPr lang="zh-CN" altLang="en-US" sz="2000" dirty="0"/>
          </a:p>
          <a:p>
            <a:pPr lvl="1" eaLnBrk="1" hangingPunct="1"/>
            <a:r>
              <a:rPr lang="en-US" altLang="zh-CN" sz="2000" dirty="0"/>
              <a:t>No!</a:t>
            </a:r>
            <a:endParaRPr lang="en-US" altLang="zh-CN" sz="2000" dirty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58462"/>
            <a:ext cx="7772400" cy="719138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3200" b="1" dirty="0">
                <a:latin typeface="+mn-ea"/>
                <a:ea typeface="+mn-ea"/>
              </a:rPr>
              <a:t>数字签名</a:t>
            </a:r>
            <a:r>
              <a:rPr lang="en-US" altLang="zh-CN" sz="3200" b="1" dirty="0">
                <a:latin typeface="+mn-ea"/>
                <a:ea typeface="+mn-ea"/>
              </a:rPr>
              <a:t>:  </a:t>
            </a:r>
            <a:r>
              <a:rPr lang="zh-CN" altLang="en-US" sz="3200" b="1" dirty="0">
                <a:latin typeface="+mn-ea"/>
                <a:ea typeface="+mn-ea"/>
              </a:rPr>
              <a:t>如何满足数字化下的签名？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478214" name="Rectangle 6"/>
          <p:cNvSpPr>
            <a:spLocks noChangeArrowheads="1"/>
          </p:cNvSpPr>
          <p:nvPr/>
        </p:nvSpPr>
        <p:spPr bwMode="auto">
          <a:xfrm>
            <a:off x="533400" y="2161148"/>
            <a:ext cx="2736850" cy="2527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/>
              <a:t>手写签名</a:t>
            </a:r>
            <a:endParaRPr lang="zh-CN" altLang="en-US" sz="2800" dirty="0"/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b="0" dirty="0"/>
              <a:t>纸版文件</a:t>
            </a:r>
            <a:endParaRPr lang="zh-CN" altLang="en-US" sz="2800" b="0" dirty="0"/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b="0" dirty="0"/>
              <a:t>手写签名</a:t>
            </a:r>
            <a:endParaRPr lang="zh-CN" altLang="en-US" sz="2800" b="0" dirty="0"/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b="0" dirty="0"/>
              <a:t>同一页纸</a:t>
            </a:r>
            <a:endParaRPr lang="zh-CN" altLang="en-US" sz="2800" b="0" dirty="0"/>
          </a:p>
        </p:txBody>
      </p:sp>
      <p:sp>
        <p:nvSpPr>
          <p:cNvPr id="478215" name="Rectangle 7"/>
          <p:cNvSpPr>
            <a:spLocks noChangeArrowheads="1"/>
          </p:cNvSpPr>
          <p:nvPr/>
        </p:nvSpPr>
        <p:spPr bwMode="auto">
          <a:xfrm>
            <a:off x="3720921" y="2169086"/>
            <a:ext cx="3024188" cy="25193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/>
              <a:t>数字签名</a:t>
            </a:r>
            <a:endParaRPr lang="zh-CN" altLang="en-US" sz="2800" dirty="0"/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b="0" dirty="0"/>
              <a:t>数字文件</a:t>
            </a:r>
            <a:endParaRPr lang="zh-CN" altLang="en-US" sz="2800" b="0" dirty="0"/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b="0" dirty="0"/>
              <a:t>数字小文件</a:t>
            </a:r>
            <a:endParaRPr lang="zh-CN" altLang="en-US" sz="2800" b="0" dirty="0"/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800" b="0" dirty="0"/>
              <a:t>如何绑定</a:t>
            </a:r>
            <a:endParaRPr lang="zh-CN" altLang="en-US" sz="2800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567744" y="448614"/>
            <a:ext cx="7772400" cy="609600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3600" b="1" dirty="0"/>
              <a:t>数字签名的设计目标 </a:t>
            </a:r>
            <a:endParaRPr lang="zh-CN" altLang="en-US" sz="3600" b="1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0835" y="1164590"/>
            <a:ext cx="8699500" cy="4090670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/>
              <a:t>签名的比特模式是依赖于消息报文的，也就是说，数字签名是以消息报文作为输入计算出来的，签名能够对消息的内容进行鉴别；</a:t>
            </a:r>
            <a:endParaRPr lang="zh-CN" altLang="en-US" sz="2400" dirty="0"/>
          </a:p>
          <a:p>
            <a:pPr eaLnBrk="1" hangingPunct="1">
              <a:lnSpc>
                <a:spcPct val="125000"/>
              </a:lnSpc>
              <a:spcBef>
                <a:spcPts val="1800"/>
              </a:spcBef>
            </a:pPr>
            <a:r>
              <a:rPr lang="zh-CN" altLang="en-US" sz="2400" dirty="0"/>
              <a:t>数字签名对发送者来说必须是惟一的，能够防止伪造和抵赖；</a:t>
            </a:r>
            <a:endParaRPr lang="zh-CN" altLang="en-US" sz="2400" dirty="0"/>
          </a:p>
          <a:p>
            <a:pPr eaLnBrk="1" hangingPunct="1">
              <a:lnSpc>
                <a:spcPct val="125000"/>
              </a:lnSpc>
              <a:spcBef>
                <a:spcPts val="1800"/>
              </a:spcBef>
            </a:pPr>
            <a:r>
              <a:rPr lang="zh-CN" altLang="en-US" sz="2400" dirty="0"/>
              <a:t>产生数字签名的算法必须相对简单易于实现，且能够在存储介质上保存备份；</a:t>
            </a:r>
            <a:endParaRPr lang="zh-CN" altLang="en-US" sz="2400" dirty="0"/>
          </a:p>
          <a:p>
            <a:pPr eaLnBrk="1" hangingPunct="1">
              <a:lnSpc>
                <a:spcPct val="125000"/>
              </a:lnSpc>
              <a:spcBef>
                <a:spcPts val="1800"/>
              </a:spcBef>
            </a:pPr>
            <a:r>
              <a:rPr lang="zh-CN" altLang="en-US" sz="2400" dirty="0"/>
              <a:t>对数字签名的识别、证实和鉴别也必须相对简单，易于实现；</a:t>
            </a:r>
            <a:endParaRPr lang="zh-CN" altLang="en-US" sz="2400" dirty="0"/>
          </a:p>
          <a:p>
            <a:pPr eaLnBrk="1" hangingPunct="1">
              <a:lnSpc>
                <a:spcPct val="125000"/>
              </a:lnSpc>
              <a:spcBef>
                <a:spcPts val="1800"/>
              </a:spcBef>
            </a:pPr>
            <a:r>
              <a:rPr lang="zh-CN" altLang="en-US" sz="2400" dirty="0"/>
              <a:t>伪造数字签名在计算上是不可行的，无论攻击者采用何种方法（利用</a:t>
            </a:r>
            <a:r>
              <a:rPr lang="zh-CN" altLang="en-US" sz="2400" dirty="0">
                <a:solidFill>
                  <a:srgbClr val="FF0000"/>
                </a:solidFill>
              </a:rPr>
              <a:t>数字签名伪造报文</a:t>
            </a:r>
            <a:r>
              <a:rPr lang="zh-CN" altLang="en-US" sz="2400" dirty="0"/>
              <a:t>，或者对</a:t>
            </a:r>
            <a:r>
              <a:rPr lang="zh-CN" altLang="en-US" sz="2400" b="1" dirty="0">
                <a:solidFill>
                  <a:srgbClr val="FF0000"/>
                </a:solidFill>
              </a:rPr>
              <a:t>报文伪造数字签名</a:t>
            </a:r>
            <a:r>
              <a:rPr lang="zh-CN" altLang="en-US" sz="2400" dirty="0"/>
              <a:t>）。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487251"/>
            <a:ext cx="7793038" cy="6858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数字签名的特性</a:t>
            </a:r>
            <a:endParaRPr lang="zh-CN" altLang="en-US" b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319" y="1452093"/>
            <a:ext cx="8077200" cy="4665371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(1) 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不可伪造性</a:t>
            </a:r>
            <a:endParaRPr lang="zh-CN" altLang="en-US" sz="2000" b="1" dirty="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如果数字签名是伪造的，则无法通过验证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(2) 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可信性</a:t>
            </a:r>
            <a:endParaRPr lang="zh-CN" altLang="en-US" sz="2000" b="1" dirty="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如果数字签名通过验证，接收者可以确认该文件由签名者签名。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(3)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 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不可更改性</a:t>
            </a:r>
            <a:endParaRPr lang="zh-CN" altLang="en-US" sz="2000" b="1" dirty="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如果文件被签名者以外的人改变，则无法通过验证。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(4) 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不可重用性</a:t>
            </a:r>
            <a:endParaRPr lang="zh-CN" altLang="en-US" sz="2000" b="1" dirty="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对该文件的签名不能被移植到其它文件中去，否则无法通过验证。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(5)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</a:rPr>
              <a:t> </a:t>
            </a:r>
            <a:r>
              <a:rPr lang="en-US" altLang="zh-CN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抗抵赖性</a:t>
            </a:r>
            <a:endParaRPr lang="zh-CN" altLang="en-US" sz="2000" b="1" dirty="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如果数字签名通过验证，签名者无法否认对该文件的签名。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9158" y="1579809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Hash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签名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DSS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签名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签名体制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ElGamal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签名体制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 。。。</a:t>
            </a:r>
            <a:endParaRPr lang="zh-CN" alt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487251"/>
            <a:ext cx="7793038" cy="6858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数字签名主要算法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8"/>
          <p:cNvSpPr>
            <a:spLocks noGrp="1" noChangeArrowheads="1"/>
          </p:cNvSpPr>
          <p:nvPr>
            <p:ph type="title"/>
          </p:nvPr>
        </p:nvSpPr>
        <p:spPr>
          <a:xfrm>
            <a:off x="533400" y="136302"/>
            <a:ext cx="8077200" cy="1022797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/>
              <a:t>基于公钥体制</a:t>
            </a:r>
            <a:r>
              <a:rPr lang="en-US" altLang="zh-CN" sz="4000" dirty="0"/>
              <a:t>RSA</a:t>
            </a:r>
            <a:r>
              <a:rPr lang="zh-CN" altLang="en-US" sz="4000" dirty="0"/>
              <a:t>的数字签名</a:t>
            </a:r>
            <a:endParaRPr lang="zh-CN" altLang="en-US" sz="4000" dirty="0"/>
          </a:p>
        </p:txBody>
      </p:sp>
      <p:sp>
        <p:nvSpPr>
          <p:cNvPr id="11267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971281" y="1489657"/>
            <a:ext cx="7772400" cy="4627808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+mn-ea"/>
              </a:rPr>
              <a:t>1.  </a:t>
            </a:r>
            <a:r>
              <a:rPr lang="zh-CN" altLang="en-US" sz="2800" b="1" dirty="0">
                <a:solidFill>
                  <a:schemeClr val="hlink"/>
                </a:solidFill>
                <a:latin typeface="+mn-ea"/>
              </a:rPr>
              <a:t>加密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    发送者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，接收者</a:t>
            </a:r>
            <a:r>
              <a:rPr lang="en-US" altLang="zh-CN" sz="2400" dirty="0">
                <a:latin typeface="+mn-ea"/>
              </a:rPr>
              <a:t>R</a:t>
            </a:r>
            <a:endParaRPr lang="en-US" altLang="zh-CN" sz="2400" dirty="0"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    </a:t>
            </a:r>
            <a:r>
              <a:rPr lang="zh-CN" altLang="en-US" sz="2400" dirty="0">
                <a:latin typeface="+mn-ea"/>
              </a:rPr>
              <a:t>发送：用</a:t>
            </a:r>
            <a:r>
              <a:rPr lang="en-US" altLang="zh-CN" sz="2400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的公钥加密</a:t>
            </a:r>
            <a:endParaRPr lang="zh-CN" altLang="en-US" sz="2400" dirty="0"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    接收</a:t>
            </a:r>
            <a:r>
              <a:rPr lang="en-US" altLang="zh-CN" sz="2400" dirty="0">
                <a:latin typeface="+mn-ea"/>
              </a:rPr>
              <a:t>: </a:t>
            </a:r>
            <a:r>
              <a:rPr lang="zh-CN" altLang="en-US" sz="2400" dirty="0">
                <a:latin typeface="+mn-ea"/>
              </a:rPr>
              <a:t>用</a:t>
            </a:r>
            <a:r>
              <a:rPr lang="en-US" altLang="zh-CN" sz="2400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的私钥解密</a:t>
            </a:r>
            <a:endParaRPr lang="zh-CN" altLang="en-US" sz="2400" dirty="0"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+mn-ea"/>
              </a:rPr>
              <a:t>2.  </a:t>
            </a:r>
            <a:r>
              <a:rPr lang="zh-CN" altLang="en-US" sz="2800" b="1" dirty="0">
                <a:solidFill>
                  <a:schemeClr val="hlink"/>
                </a:solidFill>
                <a:latin typeface="+mn-ea"/>
              </a:rPr>
              <a:t>签名</a:t>
            </a:r>
            <a:endParaRPr lang="zh-CN" altLang="en-US" sz="2800" b="1" dirty="0">
              <a:solidFill>
                <a:schemeClr val="hlink"/>
              </a:solidFill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    签名：用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的私钥签名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加密</a:t>
            </a:r>
            <a:r>
              <a:rPr lang="en-US" altLang="zh-CN" sz="2400" dirty="0">
                <a:latin typeface="+mn-ea"/>
              </a:rPr>
              <a:t>)</a:t>
            </a:r>
            <a:endParaRPr lang="en-US" altLang="zh-CN" sz="2400" dirty="0">
              <a:latin typeface="+mn-ea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    </a:t>
            </a:r>
            <a:r>
              <a:rPr lang="zh-CN" altLang="en-US" sz="2400" dirty="0">
                <a:latin typeface="+mn-ea"/>
              </a:rPr>
              <a:t>验证：用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的公钥验证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解密</a:t>
            </a:r>
            <a:r>
              <a:rPr lang="en-US" altLang="zh-CN" sz="2400" dirty="0">
                <a:latin typeface="+mn-ea"/>
              </a:rPr>
              <a:t>)</a:t>
            </a:r>
            <a:endParaRPr lang="en-US" altLang="zh-CN" sz="2400" dirty="0"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287.886614173229,&quot;width&quot;:3989.3826771653544}"/>
</p:tagLst>
</file>

<file path=ppt/tags/tag2.xml><?xml version="1.0" encoding="utf-8"?>
<p:tagLst xmlns:p="http://schemas.openxmlformats.org/presentationml/2006/main">
  <p:tag name="KSO_WPP_MARK_KEY" val="d56880c3-6823-4d78-b03e-4a3012033ae3"/>
  <p:tag name="COMMONDATA" val="eyJoZGlkIjoiNTM0N2RkZmRmZGI2MGY2ODk5NWVhZWFiZjg2ZDUzMmQifQ==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0</TotalTime>
  <Words>3994</Words>
  <Application>WPS 演示</Application>
  <PresentationFormat>全屏显示(4:3)</PresentationFormat>
  <Paragraphs>289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黑体</vt:lpstr>
      <vt:lpstr>Times New Roman</vt:lpstr>
      <vt:lpstr>Tahoma</vt:lpstr>
      <vt:lpstr>微软雅黑</vt:lpstr>
      <vt:lpstr>Arial Unicode MS</vt:lpstr>
      <vt:lpstr>Monotype Sorts</vt:lpstr>
      <vt:lpstr>Wingdings</vt:lpstr>
      <vt:lpstr>1_Office 主题</vt:lpstr>
      <vt:lpstr>2_Office 主题</vt:lpstr>
      <vt:lpstr>PowerPoint 演示文稿</vt:lpstr>
      <vt:lpstr>数字签名概述</vt:lpstr>
      <vt:lpstr>数字签名与消息认证的区别 </vt:lpstr>
      <vt:lpstr>数字签名概述</vt:lpstr>
      <vt:lpstr>数字签名:  如何满足数字化下的签名？</vt:lpstr>
      <vt:lpstr>数字签名的设计目标 </vt:lpstr>
      <vt:lpstr>数字签名的特性</vt:lpstr>
      <vt:lpstr>数字签名主要算法</vt:lpstr>
      <vt:lpstr>基于公钥体制RSA的数字签名</vt:lpstr>
      <vt:lpstr>基于公钥体制RSA的数字签名</vt:lpstr>
      <vt:lpstr>基于公钥体制RSA的数字签名</vt:lpstr>
      <vt:lpstr>具有保密特性的RSA签名</vt:lpstr>
      <vt:lpstr>具有保密特性的RSA签名</vt:lpstr>
      <vt:lpstr>数字签名标准---DSS</vt:lpstr>
      <vt:lpstr>DSS签名算法—DSA</vt:lpstr>
      <vt:lpstr>RSA vs DSA</vt:lpstr>
      <vt:lpstr>5.4 其他签名模式</vt:lpstr>
      <vt:lpstr>5.4 其他签名模式</vt:lpstr>
      <vt:lpstr>5.4 其他签名体制</vt:lpstr>
      <vt:lpstr>5.4 其他签名模式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钟开渝</cp:lastModifiedBy>
  <cp:revision>670</cp:revision>
  <dcterms:created xsi:type="dcterms:W3CDTF">2010-05-03T15:18:00Z</dcterms:created>
  <dcterms:modified xsi:type="dcterms:W3CDTF">2023-05-12T13:21:39Z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69C4ED32E4B549DD8510E51C5EC3414A</vt:lpwstr>
  </property>
  <property fmtid="{D5CDD505-2E9C-101B-9397-08002B2CF9AE}" pid="3" name="KSOProductBuildVer">
    <vt:lpwstr>2052-11.1.0.14036</vt:lpwstr>
  </property>
</Properties>
</file>