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6"/>
  </p:handoutMasterIdLst>
  <p:sldIdLst>
    <p:sldId id="257" r:id="rId4"/>
    <p:sldId id="258" r:id="rId6"/>
    <p:sldId id="264" r:id="rId7"/>
    <p:sldId id="263" r:id="rId8"/>
    <p:sldId id="268" r:id="rId9"/>
    <p:sldId id="269" r:id="rId10"/>
    <p:sldId id="308" r:id="rId11"/>
    <p:sldId id="299" r:id="rId12"/>
    <p:sldId id="301" r:id="rId13"/>
    <p:sldId id="309" r:id="rId14"/>
    <p:sldId id="259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548" y="48"/>
      </p:cViewPr>
      <p:guideLst>
        <p:guide orient="horz" pos="2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en-US" altLang="en-US" dirty="0"/>
          </a:p>
        </p:txBody>
      </p:sp>
      <p:sp>
        <p:nvSpPr>
          <p:cNvPr id="61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组合 2"/>
          <p:cNvGrpSpPr/>
          <p:nvPr/>
        </p:nvGrpSpPr>
        <p:grpSpPr>
          <a:xfrm>
            <a:off x="0" y="36513"/>
            <a:ext cx="9144000" cy="584200"/>
            <a:chOff x="0" y="0"/>
            <a:chExt cx="9144000" cy="584200"/>
          </a:xfrm>
        </p:grpSpPr>
        <p:sp>
          <p:nvSpPr>
            <p:cNvPr id="5125" name="矩形 9"/>
            <p:cNvSpPr/>
            <p:nvPr/>
          </p:nvSpPr>
          <p:spPr>
            <a:xfrm>
              <a:off x="0" y="476250"/>
              <a:ext cx="9144000" cy="1079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dirty="0">
                <a:solidFill>
                  <a:srgbClr val="006699"/>
                </a:solidFill>
              </a:endParaRPr>
            </a:p>
          </p:txBody>
        </p:sp>
        <p:sp>
          <p:nvSpPr>
            <p:cNvPr id="5126" name="TextBox 11"/>
            <p:cNvSpPr txBox="1"/>
            <p:nvPr/>
          </p:nvSpPr>
          <p:spPr>
            <a:xfrm>
              <a:off x="530225" y="76200"/>
              <a:ext cx="26955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重庆大学 </a:t>
              </a:r>
              <a:r>
                <a:rPr lang="en-US" altLang="zh-CN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Chongqing University</a:t>
              </a:r>
              <a:endPara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127" name="Text Box 20"/>
            <p:cNvSpPr txBox="1"/>
            <p:nvPr/>
          </p:nvSpPr>
          <p:spPr>
            <a:xfrm>
              <a:off x="3643306" y="184151"/>
              <a:ext cx="5500694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200" i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5128" name="Picture 11" descr="C:\Documents and Settings\Administrator\Application Data\Tencent\Users\582265053\QQ\WinTemp\RichOle\VV8ET6E5B4P`%CAFO]`54}P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96888" cy="4762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3" name="Rectangle 7"/>
          <p:cNvSpPr/>
          <p:nvPr/>
        </p:nvSpPr>
        <p:spPr>
          <a:xfrm>
            <a:off x="571500" y="882809"/>
            <a:ext cx="7929563" cy="203009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Research Proposal of Chongqing University</a:t>
            </a:r>
            <a:endParaRPr lang="en-US" altLang="zh-CN" sz="28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The relationship between student’s GPA and their sleep length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323850" y="3644900"/>
            <a:ext cx="8177213" cy="2826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 Name</a:t>
            </a:r>
            <a:r>
              <a:rPr lang="zh-CN" altLang="en-US" sz="26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6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Sun </a:t>
            </a:r>
            <a:r>
              <a:rPr lang="en-US" altLang="zh-CN" sz="26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Yingying</a:t>
            </a:r>
            <a:endParaRPr lang="en-US" altLang="zh-CN" sz="2600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Prof. Zou Xiaoling </a:t>
            </a:r>
            <a:endParaRPr lang="en-US" altLang="zh-CN" sz="2600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Research Paper Writing</a:t>
            </a:r>
            <a:r>
              <a:rPr lang="en-US" altLang="zh-CN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2021.06</a:t>
            </a:r>
            <a:endParaRPr lang="en-US" altLang="zh-CN" sz="2600" b="1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组合 2"/>
          <p:cNvGrpSpPr/>
          <p:nvPr/>
        </p:nvGrpSpPr>
        <p:grpSpPr>
          <a:xfrm>
            <a:off x="0" y="36513"/>
            <a:ext cx="9144000" cy="584200"/>
            <a:chOff x="0" y="0"/>
            <a:chExt cx="9144000" cy="584200"/>
          </a:xfrm>
        </p:grpSpPr>
        <p:sp>
          <p:nvSpPr>
            <p:cNvPr id="15365" name="矩形 9"/>
            <p:cNvSpPr/>
            <p:nvPr/>
          </p:nvSpPr>
          <p:spPr>
            <a:xfrm>
              <a:off x="0" y="476250"/>
              <a:ext cx="9144000" cy="1079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dirty="0">
                <a:solidFill>
                  <a:srgbClr val="006699"/>
                </a:solidFill>
              </a:endParaRPr>
            </a:p>
          </p:txBody>
        </p:sp>
        <p:sp>
          <p:nvSpPr>
            <p:cNvPr id="15366" name="TextBox 11"/>
            <p:cNvSpPr txBox="1"/>
            <p:nvPr/>
          </p:nvSpPr>
          <p:spPr>
            <a:xfrm>
              <a:off x="530225" y="76200"/>
              <a:ext cx="26955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重庆大学 </a:t>
              </a:r>
              <a:r>
                <a:rPr lang="en-US" altLang="zh-CN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Chongqing University</a:t>
              </a:r>
              <a:endPara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5367" name="Text Box 20"/>
            <p:cNvSpPr txBox="1"/>
            <p:nvPr/>
          </p:nvSpPr>
          <p:spPr>
            <a:xfrm>
              <a:off x="3643306" y="184151"/>
              <a:ext cx="5500694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200" i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5368" name="Picture 11" descr="C:\Documents and Settings\Administrator\Application Data\Tencent\Users\582265053\QQ\WinTemp\RichOle\VV8ET6E5B4P`%CAFO]`54}P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96888" cy="4762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363" name="矩形 7"/>
          <p:cNvSpPr/>
          <p:nvPr/>
        </p:nvSpPr>
        <p:spPr>
          <a:xfrm>
            <a:off x="3259138" y="836613"/>
            <a:ext cx="2505075" cy="742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</a:rPr>
              <a:t>8. References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8" name="矩形 11"/>
          <p:cNvSpPr>
            <a:spLocks noChangeArrowheads="1"/>
          </p:cNvSpPr>
          <p:nvPr/>
        </p:nvSpPr>
        <p:spPr bwMode="auto">
          <a:xfrm>
            <a:off x="500063" y="1662430"/>
            <a:ext cx="8143875" cy="452310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Yavuz Selvi et al. The effects of individual biological rhythm differences on sleep quality, daytime sleepiness, and dissociative experiences[J]. Psychiatry Research, 2017, 256 : 243-248.</a:t>
            </a:r>
            <a:endParaRPr kumimoji="0" lang="en-US" altLang="zh-CN" sz="1800" b="1" i="0" u="none" strike="noStrike" kern="1200" cap="none" spc="0" normalizeH="0" baseline="0" noProof="0" dirty="0" err="1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Asawa Kailash et al. Influence of sleep disturbance, fatigue, vitality on oral health and academic performance in indian dental students.[J]. Clujul medical (1957), 2017, 90(3) : 333-343.</a:t>
            </a:r>
            <a:endParaRPr kumimoji="0" lang="en-US" altLang="zh-CN" sz="1800" b="1" i="0" u="none" strike="noStrike" kern="1200" cap="none" spc="0" normalizeH="0" baseline="0" noProof="0" dirty="0" err="1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Di Muzio Marco et al. Nurses and Night Shifts: Poor Sleep Quality Exacerbates Psychomotor Performance.[J]. Frontiers in neuroscience, 2020, 14 : 579938-579938.</a:t>
            </a:r>
            <a:endParaRPr kumimoji="0" lang="en-US" altLang="zh-CN" sz="1800" b="1" i="0" u="none" strike="noStrike" kern="1200" cap="none" spc="0" normalizeH="0" baseline="0" noProof="0" dirty="0" err="1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Begdache Lina et al. Dynamic Association between Daily Alternate Healthy Eating Index, Exercise, Sleep, Seasonal Change and Mental Distress among Young and Mature Men and Women[J]. Journal of Affective Disorders Reports, 2021,  : 100157-.</a:t>
            </a:r>
            <a:endParaRPr kumimoji="0" lang="en-US" altLang="zh-CN" sz="1800" b="1" i="0" u="none" strike="noStrike" kern="1200" cap="none" spc="0" normalizeH="0" baseline="0" noProof="0" dirty="0" err="1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err="1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........too much to list all of them</a:t>
            </a:r>
            <a:endParaRPr kumimoji="0" lang="en-US" altLang="zh-CN" sz="1800" b="1" i="0" u="none" strike="noStrike" kern="1200" cap="none" spc="0" normalizeH="0" baseline="0" noProof="0" dirty="0" err="1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err="1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6" name="组合 2"/>
          <p:cNvGrpSpPr/>
          <p:nvPr/>
        </p:nvGrpSpPr>
        <p:grpSpPr>
          <a:xfrm>
            <a:off x="0" y="36513"/>
            <a:ext cx="9144000" cy="584200"/>
            <a:chOff x="0" y="0"/>
            <a:chExt cx="9144000" cy="584200"/>
          </a:xfrm>
        </p:grpSpPr>
        <p:sp>
          <p:nvSpPr>
            <p:cNvPr id="16388" name="矩形 9"/>
            <p:cNvSpPr/>
            <p:nvPr/>
          </p:nvSpPr>
          <p:spPr>
            <a:xfrm>
              <a:off x="0" y="476250"/>
              <a:ext cx="9144000" cy="1079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dirty="0">
                <a:solidFill>
                  <a:srgbClr val="006699"/>
                </a:solidFill>
              </a:endParaRPr>
            </a:p>
          </p:txBody>
        </p:sp>
        <p:sp>
          <p:nvSpPr>
            <p:cNvPr id="16389" name="TextBox 11"/>
            <p:cNvSpPr txBox="1"/>
            <p:nvPr/>
          </p:nvSpPr>
          <p:spPr>
            <a:xfrm>
              <a:off x="530225" y="76200"/>
              <a:ext cx="26955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重庆大学 </a:t>
              </a:r>
              <a:r>
                <a:rPr lang="en-US" altLang="zh-CN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Chongqing University</a:t>
              </a:r>
              <a:endPara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6390" name="Text Box 20"/>
            <p:cNvSpPr txBox="1"/>
            <p:nvPr/>
          </p:nvSpPr>
          <p:spPr>
            <a:xfrm>
              <a:off x="3643306" y="184151"/>
              <a:ext cx="5500694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200" i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6391" name="Picture 11" descr="C:\Documents and Settings\Administrator\Application Data\Tencent\Users\582265053\QQ\WinTemp\RichOle\VV8ET6E5B4P`%CAFO]`54}P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96888" cy="4762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387" name="Text Box 2"/>
          <p:cNvSpPr txBox="1"/>
          <p:nvPr/>
        </p:nvSpPr>
        <p:spPr>
          <a:xfrm>
            <a:off x="227013" y="2892425"/>
            <a:ext cx="8643937" cy="6477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charset="-122"/>
              </a:rPr>
              <a:t>Thank you very much for your advice!</a:t>
            </a:r>
            <a:endParaRPr lang="en-US" altLang="zh-CN" sz="3600" b="1" dirty="0">
              <a:solidFill>
                <a:srgbClr val="0070C0"/>
              </a:solidFill>
              <a:latin typeface="Times New Roman" panose="02020603050405020304" pitchFamily="18" charset="0"/>
              <a:ea typeface="楷体_GB231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863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</a:rPr>
              <a:t>Outline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5040313"/>
          </a:xfrm>
        </p:spPr>
        <p:txBody>
          <a:bodyPr vert="horz" wrap="square" lIns="91440" tIns="45720" rIns="91440" bIns="45720" anchor="t"/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Design/Methodology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timeframe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172" name="组合 2"/>
          <p:cNvGrpSpPr/>
          <p:nvPr/>
        </p:nvGrpSpPr>
        <p:grpSpPr>
          <a:xfrm>
            <a:off x="0" y="0"/>
            <a:ext cx="9144000" cy="584200"/>
            <a:chOff x="0" y="0"/>
            <a:chExt cx="9144000" cy="584200"/>
          </a:xfrm>
        </p:grpSpPr>
        <p:sp>
          <p:nvSpPr>
            <p:cNvPr id="7173" name="矩形 9"/>
            <p:cNvSpPr/>
            <p:nvPr/>
          </p:nvSpPr>
          <p:spPr>
            <a:xfrm>
              <a:off x="0" y="476250"/>
              <a:ext cx="9144000" cy="1079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dirty="0">
                <a:solidFill>
                  <a:srgbClr val="006699"/>
                </a:solidFill>
              </a:endParaRPr>
            </a:p>
          </p:txBody>
        </p:sp>
        <p:sp>
          <p:nvSpPr>
            <p:cNvPr id="7174" name="TextBox 11"/>
            <p:cNvSpPr txBox="1"/>
            <p:nvPr/>
          </p:nvSpPr>
          <p:spPr>
            <a:xfrm>
              <a:off x="530225" y="76200"/>
              <a:ext cx="26955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重庆大学 </a:t>
              </a:r>
              <a:r>
                <a:rPr lang="en-US" altLang="zh-CN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Chongqing University</a:t>
              </a:r>
              <a:endPara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175" name="Text Box 20"/>
            <p:cNvSpPr txBox="1"/>
            <p:nvPr/>
          </p:nvSpPr>
          <p:spPr>
            <a:xfrm>
              <a:off x="3643306" y="184151"/>
              <a:ext cx="5500694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200" i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7176" name="Picture 11" descr="C:\Documents and Settings\Administrator\Application Data\Tencent\Users\582265053\QQ\WinTemp\RichOle\VV8ET6E5B4P`%CAFO]`54}P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96888" cy="47625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2"/>
          <p:cNvGrpSpPr/>
          <p:nvPr/>
        </p:nvGrpSpPr>
        <p:grpSpPr>
          <a:xfrm>
            <a:off x="0" y="36513"/>
            <a:ext cx="9144000" cy="584200"/>
            <a:chOff x="0" y="0"/>
            <a:chExt cx="9144000" cy="584200"/>
          </a:xfrm>
        </p:grpSpPr>
        <p:sp>
          <p:nvSpPr>
            <p:cNvPr id="8197" name="矩形 9"/>
            <p:cNvSpPr/>
            <p:nvPr/>
          </p:nvSpPr>
          <p:spPr>
            <a:xfrm>
              <a:off x="0" y="476250"/>
              <a:ext cx="9144000" cy="1079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dirty="0">
                <a:solidFill>
                  <a:srgbClr val="006699"/>
                </a:solidFill>
              </a:endParaRPr>
            </a:p>
          </p:txBody>
        </p:sp>
        <p:sp>
          <p:nvSpPr>
            <p:cNvPr id="8198" name="TextBox 11"/>
            <p:cNvSpPr txBox="1"/>
            <p:nvPr/>
          </p:nvSpPr>
          <p:spPr>
            <a:xfrm>
              <a:off x="530225" y="76200"/>
              <a:ext cx="26955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重庆大学 </a:t>
              </a:r>
              <a:r>
                <a:rPr lang="en-US" altLang="zh-CN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Chongqing University</a:t>
              </a:r>
              <a:endPara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8199" name="Text Box 20"/>
            <p:cNvSpPr txBox="1"/>
            <p:nvPr/>
          </p:nvSpPr>
          <p:spPr>
            <a:xfrm>
              <a:off x="3643306" y="184151"/>
              <a:ext cx="5500694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200" i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200" name="Picture 11" descr="C:\Documents and Settings\Administrator\Application Data\Tencent\Users\582265053\QQ\WinTemp\RichOle\VV8ET6E5B4P`%CAFO]`54}P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96888" cy="4762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195" name="Text Box 21"/>
          <p:cNvSpPr txBox="1"/>
          <p:nvPr/>
        </p:nvSpPr>
        <p:spPr>
          <a:xfrm>
            <a:off x="2268538" y="776288"/>
            <a:ext cx="535781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 Research Background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51" name="矩形 11"/>
          <p:cNvSpPr>
            <a:spLocks noChangeArrowheads="1"/>
          </p:cNvSpPr>
          <p:nvPr/>
        </p:nvSpPr>
        <p:spPr bwMode="auto">
          <a:xfrm>
            <a:off x="530225" y="1557338"/>
            <a:ext cx="8124825" cy="56311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The importance of sleep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The widly concerned on the relationship between sleep and work</a:t>
            </a:r>
            <a:endParaRPr kumimoji="0" lang="en-US" sz="2400" b="1" i="0" u="none" strike="noStrike" kern="1200" cap="none" spc="0" normalizeH="0" baseline="0" noProof="0" dirty="0" err="1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3.The current sleep problem around college students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Find a balance between sleep and higher GPA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2"/>
          <p:cNvGrpSpPr/>
          <p:nvPr/>
        </p:nvGrpSpPr>
        <p:grpSpPr>
          <a:xfrm>
            <a:off x="0" y="36513"/>
            <a:ext cx="9144000" cy="584200"/>
            <a:chOff x="0" y="0"/>
            <a:chExt cx="9144000" cy="584200"/>
          </a:xfrm>
        </p:grpSpPr>
        <p:sp>
          <p:nvSpPr>
            <p:cNvPr id="9221" name="矩形 9"/>
            <p:cNvSpPr/>
            <p:nvPr/>
          </p:nvSpPr>
          <p:spPr>
            <a:xfrm>
              <a:off x="0" y="476250"/>
              <a:ext cx="9144000" cy="1079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dirty="0">
                <a:solidFill>
                  <a:srgbClr val="006699"/>
                </a:solidFill>
              </a:endParaRPr>
            </a:p>
          </p:txBody>
        </p:sp>
        <p:sp>
          <p:nvSpPr>
            <p:cNvPr id="9222" name="TextBox 11"/>
            <p:cNvSpPr txBox="1"/>
            <p:nvPr/>
          </p:nvSpPr>
          <p:spPr>
            <a:xfrm>
              <a:off x="530225" y="76200"/>
              <a:ext cx="26955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重庆大学 </a:t>
              </a:r>
              <a:r>
                <a:rPr lang="en-US" altLang="zh-CN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Chongqing University</a:t>
              </a:r>
              <a:endPara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9223" name="Text Box 20"/>
            <p:cNvSpPr txBox="1"/>
            <p:nvPr/>
          </p:nvSpPr>
          <p:spPr>
            <a:xfrm>
              <a:off x="3643306" y="184151"/>
              <a:ext cx="5500694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200" i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9224" name="Picture 11" descr="C:\Documents and Settings\Administrator\Application Data\Tencent\Users\582265053\QQ\WinTemp\RichOle\VV8ET6E5B4P`%CAFO]`54}P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96888" cy="4762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219" name="Text Box 21"/>
          <p:cNvSpPr txBox="1"/>
          <p:nvPr/>
        </p:nvSpPr>
        <p:spPr>
          <a:xfrm>
            <a:off x="2411413" y="1101725"/>
            <a:ext cx="535781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2. Literature Review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0" name="Rectangle 85"/>
          <p:cNvSpPr/>
          <p:nvPr/>
        </p:nvSpPr>
        <p:spPr>
          <a:xfrm>
            <a:off x="530225" y="2133600"/>
            <a:ext cx="7920038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endParaRPr lang="en-US" altLang="zh-CN" sz="22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buFont typeface="Calibri" panose="020F0502020204030204" pitchFamily="34" charset="0"/>
              <a:buAutoNum type="arabicPeriod"/>
            </a:pP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Poor Sleep Quality Exacerbates Psychomotor      Performance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buFont typeface="Calibri" panose="020F0502020204030204" pitchFamily="34" charset="0"/>
              <a:buAutoNum type="arabicPeriod"/>
            </a:pP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buFont typeface="Calibri" panose="020F050202020403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Associations between sleep and academic performance</a:t>
            </a:r>
            <a:endParaRPr lang="en-US" altLang="zh-CN" sz="32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buFont typeface="Calibri" panose="020F0502020204030204" pitchFamily="34" charset="0"/>
              <a:buAutoNum type="arabicPeriod"/>
            </a:pP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buFont typeface="Calibri" panose="020F0502020204030204" pitchFamily="34" charset="0"/>
            </a:pPr>
            <a:endParaRPr lang="en-US" altLang="zh-CN" sz="2200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2" name="组合 2"/>
          <p:cNvGrpSpPr/>
          <p:nvPr/>
        </p:nvGrpSpPr>
        <p:grpSpPr>
          <a:xfrm>
            <a:off x="0" y="36513"/>
            <a:ext cx="9144000" cy="584200"/>
            <a:chOff x="0" y="0"/>
            <a:chExt cx="9144000" cy="584200"/>
          </a:xfrm>
        </p:grpSpPr>
        <p:sp>
          <p:nvSpPr>
            <p:cNvPr id="10245" name="矩形 9"/>
            <p:cNvSpPr/>
            <p:nvPr/>
          </p:nvSpPr>
          <p:spPr>
            <a:xfrm>
              <a:off x="0" y="476250"/>
              <a:ext cx="9144000" cy="1079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dirty="0">
                <a:solidFill>
                  <a:srgbClr val="006699"/>
                </a:solidFill>
              </a:endParaRPr>
            </a:p>
          </p:txBody>
        </p:sp>
        <p:sp>
          <p:nvSpPr>
            <p:cNvPr id="10246" name="TextBox 11"/>
            <p:cNvSpPr txBox="1"/>
            <p:nvPr/>
          </p:nvSpPr>
          <p:spPr>
            <a:xfrm>
              <a:off x="530225" y="76200"/>
              <a:ext cx="26955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重庆大学 </a:t>
              </a:r>
              <a:r>
                <a:rPr lang="en-US" altLang="zh-CN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Chongqing University</a:t>
              </a:r>
              <a:endPara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0247" name="Text Box 20"/>
            <p:cNvSpPr txBox="1"/>
            <p:nvPr/>
          </p:nvSpPr>
          <p:spPr>
            <a:xfrm>
              <a:off x="3643306" y="184151"/>
              <a:ext cx="5500694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200" i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248" name="Picture 11" descr="C:\Documents and Settings\Administrator\Application Data\Tencent\Users\582265053\QQ\WinTemp\RichOle\VV8ET6E5B4P`%CAFO]`54}P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96888" cy="4762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243" name="矩形 18"/>
          <p:cNvSpPr/>
          <p:nvPr/>
        </p:nvSpPr>
        <p:spPr>
          <a:xfrm>
            <a:off x="2286000" y="857250"/>
            <a:ext cx="45005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</a:rPr>
              <a:t>3. Research Questions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TextBox 8"/>
          <p:cNvSpPr txBox="1"/>
          <p:nvPr/>
        </p:nvSpPr>
        <p:spPr>
          <a:xfrm>
            <a:off x="642938" y="2194878"/>
            <a:ext cx="78581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1. Do sleep length influence student's GPA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marL="342900" lvl="0" indent="-342900" algn="just" eaLnBrk="1" hangingPunct="1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marL="342900" lvl="0" indent="-342900" algn="just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2. What is the balance between sleep length and higher GPA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2"/>
          <p:cNvGrpSpPr/>
          <p:nvPr/>
        </p:nvGrpSpPr>
        <p:grpSpPr>
          <a:xfrm>
            <a:off x="0" y="36513"/>
            <a:ext cx="9144000" cy="584200"/>
            <a:chOff x="0" y="0"/>
            <a:chExt cx="9144000" cy="584200"/>
          </a:xfrm>
        </p:grpSpPr>
        <p:sp>
          <p:nvSpPr>
            <p:cNvPr id="11269" name="矩形 9"/>
            <p:cNvSpPr/>
            <p:nvPr/>
          </p:nvSpPr>
          <p:spPr>
            <a:xfrm>
              <a:off x="0" y="476250"/>
              <a:ext cx="9144000" cy="1079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dirty="0">
                <a:solidFill>
                  <a:srgbClr val="006699"/>
                </a:solidFill>
              </a:endParaRPr>
            </a:p>
          </p:txBody>
        </p:sp>
        <p:sp>
          <p:nvSpPr>
            <p:cNvPr id="11270" name="TextBox 11"/>
            <p:cNvSpPr txBox="1"/>
            <p:nvPr/>
          </p:nvSpPr>
          <p:spPr>
            <a:xfrm>
              <a:off x="530225" y="76200"/>
              <a:ext cx="26955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重庆大学 </a:t>
              </a:r>
              <a:r>
                <a:rPr lang="en-US" altLang="zh-CN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Chongqing University</a:t>
              </a:r>
              <a:endPara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1271" name="Text Box 20"/>
            <p:cNvSpPr txBox="1"/>
            <p:nvPr/>
          </p:nvSpPr>
          <p:spPr>
            <a:xfrm>
              <a:off x="3643306" y="184151"/>
              <a:ext cx="5500694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200" i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1272" name="Picture 11" descr="C:\Documents and Settings\Administrator\Application Data\Tencent\Users\582265053\QQ\WinTemp\RichOle\VV8ET6E5B4P`%CAFO]`54}P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96888" cy="4762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267" name="矩形 7"/>
          <p:cNvSpPr/>
          <p:nvPr/>
        </p:nvSpPr>
        <p:spPr>
          <a:xfrm>
            <a:off x="1611313" y="720725"/>
            <a:ext cx="5911850" cy="742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</a:rPr>
              <a:t>4. Research Design/Methodology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矩形 9"/>
          <p:cNvSpPr/>
          <p:nvPr/>
        </p:nvSpPr>
        <p:spPr>
          <a:xfrm>
            <a:off x="530225" y="1617663"/>
            <a:ext cx="8143875" cy="5262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self-made scales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assigned socres to question 4 and 6(1,0.75,0.5,0.25)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Format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analysis: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+mj-ea"/>
              <a:buNone/>
            </a:pP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1.higher correlation score --- </a:t>
            </a:r>
            <a:endParaRPr lang="en-US" altLang="zh-CN" sz="2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his sleep length is more relevant to </a:t>
            </a:r>
            <a:endParaRPr lang="en-US" altLang="zh-CN" sz="2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his GPA.</a:t>
            </a:r>
            <a:endParaRPr lang="en-US" altLang="zh-CN" sz="2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+mj-ea"/>
              <a:buNone/>
            </a:pPr>
            <a:endParaRPr lang="en-US" altLang="zh-CN" sz="2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 algn="just" eaLnBrk="1" hangingPunct="1">
              <a:spcBef>
                <a:spcPct val="0"/>
              </a:spcBef>
              <a:buFont typeface="+mj-ea"/>
              <a:buNone/>
            </a:pP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2.percentage of high correlation, </a:t>
            </a:r>
            <a:endParaRPr lang="en-US" altLang="zh-CN" sz="2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 algn="just" eaLnBrk="1" hangingPunct="1">
              <a:spcBef>
                <a:spcPct val="0"/>
              </a:spcBef>
              <a:buFont typeface="+mj-ea"/>
              <a:buNone/>
            </a:pP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medium correlation and </a:t>
            </a:r>
            <a:endParaRPr lang="en-US" altLang="zh-CN" sz="2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 algn="just" eaLnBrk="1" hangingPunct="1">
              <a:spcBef>
                <a:spcPct val="0"/>
              </a:spcBef>
              <a:buFont typeface="+mj-ea"/>
              <a:buNone/>
            </a:pP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low correlation students</a:t>
            </a:r>
            <a:endParaRPr lang="en-US" altLang="zh-CN" sz="2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+mj-ea"/>
              <a:buNone/>
            </a:pPr>
            <a:endParaRPr lang="en-US" altLang="zh-CN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zh-CN" sz="1600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85" y="2967990"/>
            <a:ext cx="4211320" cy="29978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0" name="组合 2"/>
          <p:cNvGrpSpPr/>
          <p:nvPr/>
        </p:nvGrpSpPr>
        <p:grpSpPr>
          <a:xfrm>
            <a:off x="0" y="36513"/>
            <a:ext cx="9144000" cy="584200"/>
            <a:chOff x="0" y="0"/>
            <a:chExt cx="9144000" cy="584200"/>
          </a:xfrm>
        </p:grpSpPr>
        <p:sp>
          <p:nvSpPr>
            <p:cNvPr id="12293" name="矩形 9"/>
            <p:cNvSpPr/>
            <p:nvPr/>
          </p:nvSpPr>
          <p:spPr>
            <a:xfrm>
              <a:off x="0" y="476250"/>
              <a:ext cx="9144000" cy="1079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dirty="0">
                <a:solidFill>
                  <a:srgbClr val="006699"/>
                </a:solidFill>
              </a:endParaRPr>
            </a:p>
          </p:txBody>
        </p:sp>
        <p:sp>
          <p:nvSpPr>
            <p:cNvPr id="12294" name="TextBox 11"/>
            <p:cNvSpPr txBox="1"/>
            <p:nvPr/>
          </p:nvSpPr>
          <p:spPr>
            <a:xfrm>
              <a:off x="530225" y="76200"/>
              <a:ext cx="26955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重庆大学 </a:t>
              </a:r>
              <a:r>
                <a:rPr lang="en-US" altLang="zh-CN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Chongqing University</a:t>
              </a:r>
              <a:endPara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2295" name="Text Box 20"/>
            <p:cNvSpPr txBox="1"/>
            <p:nvPr/>
          </p:nvSpPr>
          <p:spPr>
            <a:xfrm>
              <a:off x="3643306" y="184151"/>
              <a:ext cx="5500694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200" i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296" name="Picture 11" descr="C:\Documents and Settings\Administrator\Application Data\Tencent\Users\582265053\QQ\WinTemp\RichOle\VV8ET6E5B4P`%CAFO]`54}P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96888" cy="4762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291" name="矩形 18"/>
          <p:cNvSpPr/>
          <p:nvPr/>
        </p:nvSpPr>
        <p:spPr>
          <a:xfrm>
            <a:off x="1258888" y="792163"/>
            <a:ext cx="6735762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</a:rPr>
              <a:t>5.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timeframe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2" name="矩形 9"/>
          <p:cNvSpPr/>
          <p:nvPr/>
        </p:nvSpPr>
        <p:spPr>
          <a:xfrm>
            <a:off x="495300" y="1844675"/>
            <a:ext cx="8143875" cy="3169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2021.6.1 ——2021.6.5   Preparation for the study, including questionnaire designed and analysis methods.</a:t>
            </a: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2021.6.5——2021.6.10    Distribute questionnaires and collect data</a:t>
            </a: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2021.6.10——2021.6.12    Data analysis by using the self-designed methodology.</a:t>
            </a: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2021.6.12——2021.6.16     Reach the conclusion and finish the research paper.</a:t>
            </a: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4" name="组合 2"/>
          <p:cNvGrpSpPr/>
          <p:nvPr/>
        </p:nvGrpSpPr>
        <p:grpSpPr>
          <a:xfrm>
            <a:off x="0" y="36513"/>
            <a:ext cx="9144000" cy="584200"/>
            <a:chOff x="0" y="0"/>
            <a:chExt cx="9144000" cy="584200"/>
          </a:xfrm>
        </p:grpSpPr>
        <p:sp>
          <p:nvSpPr>
            <p:cNvPr id="13317" name="矩形 9"/>
            <p:cNvSpPr/>
            <p:nvPr/>
          </p:nvSpPr>
          <p:spPr>
            <a:xfrm>
              <a:off x="0" y="476250"/>
              <a:ext cx="9144000" cy="1079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dirty="0">
                <a:solidFill>
                  <a:srgbClr val="006699"/>
                </a:solidFill>
              </a:endParaRPr>
            </a:p>
          </p:txBody>
        </p:sp>
        <p:sp>
          <p:nvSpPr>
            <p:cNvPr id="13318" name="TextBox 11"/>
            <p:cNvSpPr txBox="1"/>
            <p:nvPr/>
          </p:nvSpPr>
          <p:spPr>
            <a:xfrm>
              <a:off x="530225" y="76200"/>
              <a:ext cx="26955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重庆大学 </a:t>
              </a:r>
              <a:r>
                <a:rPr lang="en-US" altLang="zh-CN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Chongqing University</a:t>
              </a:r>
              <a:endPara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3319" name="Text Box 20"/>
            <p:cNvSpPr txBox="1"/>
            <p:nvPr/>
          </p:nvSpPr>
          <p:spPr>
            <a:xfrm>
              <a:off x="3643306" y="184151"/>
              <a:ext cx="5500694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200" i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320" name="Picture 11" descr="C:\Documents and Settings\Administrator\Application Data\Tencent\Users\582265053\QQ\WinTemp\RichOle\VV8ET6E5B4P`%CAFO]`54}P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96888" cy="4762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315" name="矩形 18"/>
          <p:cNvSpPr/>
          <p:nvPr/>
        </p:nvSpPr>
        <p:spPr>
          <a:xfrm>
            <a:off x="1403350" y="714375"/>
            <a:ext cx="67357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</a:rPr>
              <a:t>6.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矩形 9"/>
          <p:cNvSpPr/>
          <p:nvPr/>
        </p:nvSpPr>
        <p:spPr>
          <a:xfrm>
            <a:off x="495300" y="1844675"/>
            <a:ext cx="8143875" cy="33534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number of high correlation students will be most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sleep length do correlate with students’ GPA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sleep time for 7-8 hours,with study time about 10 hours everyday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r>
              <a:rPr lang="en-US" altLang="zh-CN" sz="2200" b="1" dirty="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4. provide a balance for students to reduce the rate of sudden death, mental or physical problems.</a:t>
            </a:r>
            <a:endParaRPr lang="en-US" altLang="zh-CN" sz="2200" b="1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组合 2"/>
          <p:cNvGrpSpPr/>
          <p:nvPr/>
        </p:nvGrpSpPr>
        <p:grpSpPr>
          <a:xfrm>
            <a:off x="0" y="36513"/>
            <a:ext cx="9144000" cy="584200"/>
            <a:chOff x="0" y="0"/>
            <a:chExt cx="9144000" cy="584200"/>
          </a:xfrm>
        </p:grpSpPr>
        <p:sp>
          <p:nvSpPr>
            <p:cNvPr id="14341" name="矩形 9"/>
            <p:cNvSpPr/>
            <p:nvPr/>
          </p:nvSpPr>
          <p:spPr>
            <a:xfrm>
              <a:off x="0" y="476250"/>
              <a:ext cx="9144000" cy="1079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800" dirty="0">
                <a:solidFill>
                  <a:srgbClr val="006699"/>
                </a:solidFill>
              </a:endParaRPr>
            </a:p>
          </p:txBody>
        </p:sp>
        <p:sp>
          <p:nvSpPr>
            <p:cNvPr id="14342" name="TextBox 11"/>
            <p:cNvSpPr txBox="1"/>
            <p:nvPr/>
          </p:nvSpPr>
          <p:spPr>
            <a:xfrm>
              <a:off x="530225" y="76200"/>
              <a:ext cx="26955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重庆大学 </a:t>
              </a:r>
              <a:r>
                <a:rPr lang="en-US" altLang="zh-CN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Chongqing University</a:t>
              </a:r>
              <a:endPara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4343" name="Text Box 20"/>
            <p:cNvSpPr txBox="1"/>
            <p:nvPr/>
          </p:nvSpPr>
          <p:spPr>
            <a:xfrm>
              <a:off x="3643306" y="184151"/>
              <a:ext cx="5500694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200" i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4344" name="Picture 11" descr="C:\Documents and Settings\Administrator\Application Data\Tencent\Users\582265053\QQ\WinTemp\RichOle\VV8ET6E5B4P`%CAFO]`54}P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96888" cy="4762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4339" name="矩形 7"/>
          <p:cNvSpPr/>
          <p:nvPr/>
        </p:nvSpPr>
        <p:spPr>
          <a:xfrm>
            <a:off x="2555875" y="836613"/>
            <a:ext cx="3911600" cy="742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</a:rPr>
              <a:t>7.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40" name="矩形 11"/>
          <p:cNvSpPr/>
          <p:nvPr/>
        </p:nvSpPr>
        <p:spPr>
          <a:xfrm>
            <a:off x="468313" y="2060575"/>
            <a:ext cx="8143875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based on previous researches aiming to find out the relationship between work efficiency and sleep quality and length.</a:t>
            </a: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     necessary preparation includes current situation and releva</a:t>
            </a: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 reference </a:t>
            </a: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   other factors that can have influence</a:t>
            </a: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  research subjects not wide enough</a:t>
            </a: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endParaRPr lang="en-US" altLang="zh-CN" sz="2200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L="0" lvl="0" indent="0" algn="just" eaLnBrk="1" hangingPunct="1">
              <a:spcBef>
                <a:spcPct val="0"/>
              </a:spcBef>
              <a:buFont typeface="Calibri" panose="020F0502020204030204" pitchFamily="34" charset="0"/>
              <a:buNone/>
            </a:pPr>
            <a:r>
              <a:rPr lang="en-US" altLang="zh-CN" sz="2200" b="1" dirty="0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5.self-made format may not be perfect and accurate enough</a:t>
            </a:r>
            <a:endParaRPr lang="en-US" altLang="zh-CN" sz="2200" b="1" dirty="0">
              <a:solidFill>
                <a:srgbClr val="0066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3176</Words>
  <Application>WPS 演示</Application>
  <PresentationFormat>全屏显示(4:3)</PresentationFormat>
  <Paragraphs>135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华文行楷</vt:lpstr>
      <vt:lpstr>Times New Roman</vt:lpstr>
      <vt:lpstr>楷体_GB2312</vt:lpstr>
      <vt:lpstr>新宋体</vt:lpstr>
      <vt:lpstr>微软雅黑</vt:lpstr>
      <vt:lpstr>Arial Unicode MS</vt:lpstr>
      <vt:lpstr>Office 主题</vt:lpstr>
      <vt:lpstr>1_Office 主题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邹晓玲</dc:creator>
  <cp:lastModifiedBy>LUY</cp:lastModifiedBy>
  <cp:revision>15</cp:revision>
  <dcterms:created xsi:type="dcterms:W3CDTF">2016-11-05T02:08:00Z</dcterms:created>
  <dcterms:modified xsi:type="dcterms:W3CDTF">2021-06-18T05:00:17Z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RubyTemplateID">
    <vt:lpwstr>8</vt:lpwstr>
  </property>
</Properties>
</file>