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B9179-A882-4ACF-BBA9-FBED4E171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0A05A8-0AB9-435E-82D4-18CAC27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3933D-75CC-45B0-9670-E88F1F6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0AB46-E8C6-4E24-A01B-3496058D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21DD-F8EA-4B69-8879-1D5998F7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1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06690-633C-4B18-8134-A83AAF89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8B49F-0E09-4EAB-B854-67E4194E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43634-BC72-4397-901B-E6806EC5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A453E-8CD0-4AF0-92C5-9D25312D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0BF76-F0C9-4135-895E-281F3115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A6627-2F7B-4591-8204-0198BA8FE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DA3F6-46CB-47F9-8D04-CEF3F02C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51344-00CC-4B45-BF10-DF851FD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62E41-5226-475E-B928-FCEF51BC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758ED-A95A-4955-A1E1-3198C07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5867C-2B18-4DF2-A35D-E0E1BBA3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DD3B-428B-4474-B3E4-FBD4C6A2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FBF4-8E41-440B-9FF1-38623620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0C416-DF29-400C-9258-4368FF06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67-3A98-4209-9A7F-455FA370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5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63114-A57B-43AF-97F2-54849378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A2D0-13A1-4D41-BC5F-867013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7C772-B929-478D-B750-9DF6E514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4C9BA-4CE1-4418-8B0D-C0D47EC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E52AF-7F6A-4DB7-B16C-F3699A07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5E35-C8B7-4B97-9E1A-2A054FF6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CCF76-1669-4CE5-9C32-B1A53D692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51A72-CE88-4F6C-A236-61A9A9CB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A3BEB-FBF6-4D63-94CD-6C8F1DA2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D1069-73F3-4D24-825D-E1839658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4D751-4E19-4D23-8AD4-6DBFDA7D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6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EC9A0-61C5-4D2C-BD4F-499802CF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29FAB-AB64-462B-A79A-266D9C17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490D-08AF-49FE-9C04-02D95223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BD0C9-8F59-4FD6-A49B-DEECA5CF2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5CDBB1-8346-4428-A3B4-6C59C3336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E84AE-13CD-4EC3-B97B-AB6B967B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AF41B6-11D7-49B5-B009-EE6583A8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1A976A-D18F-4A21-981D-E817252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7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6CB3-2848-45B1-9005-B559AC35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37B3F-022F-406D-95CD-6A21BDAE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778D1-1DDE-49DE-B14B-C15C7B7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54487-B6BD-4609-ABE1-E8E62B80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F47E8-3D8B-4C88-9F48-41C9B579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65CE3-2FC5-4DAA-8C7D-3AA29887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3D754-E071-479F-9B7C-FADE9C38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8225-DDFB-4DAF-B4BF-3D1899CC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9658-52F0-490F-BAD1-CD65985D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1FD7D-8794-4014-9AD9-08CD8EB1C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B6F9D-5A90-4731-B016-4FF27B1C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81693-A3E0-4C3C-8040-FA513CA0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700DC-1585-4721-A937-129FED44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8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81D20-CECE-4D1B-BF26-04EB637B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E4899-E032-45CB-9714-04D1A0D34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0E5DE-4824-4398-B35A-389CDB2A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5A0EC-EC7A-4D5F-AE28-00D52FFD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3EEE0-DD6F-43A2-B8D4-F8B554EC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D371A-33CD-4B61-9D99-9C421D52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8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60CA89-370F-4C29-BF9D-4D73480A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A7302-1380-416B-ADCB-C081B364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B7824-BE4D-4358-BF7A-4CDD94A1D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4E5A-7DA7-4C1B-AA4F-4C52DF8C62C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6B36-768C-4706-862C-9D87562A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31348-B336-40E4-95F5-FEA680CA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60284-5789-43F4-9B20-8506213B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0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68D189C-AA90-49C0-8050-4FF0509109DC}"/>
              </a:ext>
            </a:extLst>
          </p:cNvPr>
          <p:cNvGrpSpPr/>
          <p:nvPr/>
        </p:nvGrpSpPr>
        <p:grpSpPr>
          <a:xfrm>
            <a:off x="1772574" y="550702"/>
            <a:ext cx="8646852" cy="5756595"/>
            <a:chOff x="1772574" y="692746"/>
            <a:chExt cx="8646852" cy="575659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CD153D7-199F-468C-9529-673EFF22F9DC}"/>
                </a:ext>
              </a:extLst>
            </p:cNvPr>
            <p:cNvSpPr/>
            <p:nvPr/>
          </p:nvSpPr>
          <p:spPr>
            <a:xfrm>
              <a:off x="1772574" y="3289350"/>
              <a:ext cx="8646852" cy="3159991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A93F52-D828-4BF6-A7AE-EE615FEED1F8}"/>
                </a:ext>
              </a:extLst>
            </p:cNvPr>
            <p:cNvSpPr/>
            <p:nvPr/>
          </p:nvSpPr>
          <p:spPr>
            <a:xfrm>
              <a:off x="1986878" y="5704682"/>
              <a:ext cx="4010999" cy="639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Geth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2BC4DB4-4991-4009-9BD8-A2B79F3FE829}"/>
                </a:ext>
              </a:extLst>
            </p:cNvPr>
            <p:cNvCxnSpPr>
              <a:cxnSpLocks/>
            </p:cNvCxnSpPr>
            <p:nvPr/>
          </p:nvCxnSpPr>
          <p:spPr>
            <a:xfrm>
              <a:off x="1986878" y="5518495"/>
              <a:ext cx="8168388" cy="0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22D0BD9-01EA-46BF-85BF-378EC0949DEB}"/>
                </a:ext>
              </a:extLst>
            </p:cNvPr>
            <p:cNvSpPr txBox="1"/>
            <p:nvPr/>
          </p:nvSpPr>
          <p:spPr>
            <a:xfrm>
              <a:off x="1873762" y="5316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防火墙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828CF3-F427-4C93-8C23-A07F65836728}"/>
                </a:ext>
              </a:extLst>
            </p:cNvPr>
            <p:cNvSpPr/>
            <p:nvPr/>
          </p:nvSpPr>
          <p:spPr>
            <a:xfrm>
              <a:off x="1986877" y="1583785"/>
              <a:ext cx="8168388" cy="1615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业务系统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1D4D08B-A633-489F-B1C5-2B245F2A0F2F}"/>
                </a:ext>
              </a:extLst>
            </p:cNvPr>
            <p:cNvSpPr txBox="1"/>
            <p:nvPr/>
          </p:nvSpPr>
          <p:spPr>
            <a:xfrm>
              <a:off x="1772574" y="3223463"/>
              <a:ext cx="925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内网环境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5982B0-F523-4118-832B-A6A899F3B31E}"/>
                </a:ext>
              </a:extLst>
            </p:cNvPr>
            <p:cNvSpPr/>
            <p:nvPr/>
          </p:nvSpPr>
          <p:spPr>
            <a:xfrm>
              <a:off x="4210523" y="1935486"/>
              <a:ext cx="1781275" cy="114402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审核系统</a:t>
              </a:r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r>
                <a:rPr lang="zh-CN" altLang="en-US" sz="1200" dirty="0"/>
                <a:t>提现审核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KYC</a:t>
              </a:r>
              <a:r>
                <a:rPr lang="zh-CN" altLang="en-US" sz="1200" dirty="0"/>
                <a:t>审核</a:t>
              </a:r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A727B42-30FE-43D1-AA30-71621086BDAE}"/>
                </a:ext>
              </a:extLst>
            </p:cNvPr>
            <p:cNvSpPr/>
            <p:nvPr/>
          </p:nvSpPr>
          <p:spPr>
            <a:xfrm>
              <a:off x="2299372" y="1935486"/>
              <a:ext cx="1781275" cy="114402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账户系统</a:t>
              </a:r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r>
                <a:rPr lang="zh-CN" altLang="en-US" sz="1200" dirty="0"/>
                <a:t>注册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登录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KYC</a:t>
              </a:r>
            </a:p>
            <a:p>
              <a:pPr algn="ctr"/>
              <a:r>
                <a:rPr lang="en-US" altLang="zh-CN" sz="1200" dirty="0"/>
                <a:t>…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9819230-E127-4FB4-BB75-DB28A6EF5975}"/>
                </a:ext>
              </a:extLst>
            </p:cNvPr>
            <p:cNvSpPr/>
            <p:nvPr/>
          </p:nvSpPr>
          <p:spPr>
            <a:xfrm>
              <a:off x="6144267" y="5704682"/>
              <a:ext cx="4010999" cy="639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MySQL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7BE2A8-C006-465C-B1FD-43A05718E756}"/>
                </a:ext>
              </a:extLst>
            </p:cNvPr>
            <p:cNvSpPr/>
            <p:nvPr/>
          </p:nvSpPr>
          <p:spPr>
            <a:xfrm>
              <a:off x="6119023" y="1932284"/>
              <a:ext cx="1781275" cy="114402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钱包业务系统</a:t>
              </a:r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r>
                <a:rPr lang="zh-CN" altLang="en-US" sz="1200" dirty="0"/>
                <a:t>充值转账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资金划转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地址管理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FF1870E-311A-4F0D-A5FD-55EA488A1C37}"/>
                </a:ext>
              </a:extLst>
            </p:cNvPr>
            <p:cNvSpPr/>
            <p:nvPr/>
          </p:nvSpPr>
          <p:spPr>
            <a:xfrm>
              <a:off x="8027523" y="1932284"/>
              <a:ext cx="1781275" cy="114402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币币交易系统</a:t>
              </a:r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r>
                <a:rPr lang="en-US" altLang="zh-CN" sz="1200" dirty="0"/>
                <a:t>HNB/HGS</a:t>
              </a:r>
              <a:r>
                <a:rPr lang="zh-CN" altLang="en-US" sz="1200" dirty="0"/>
                <a:t>汇兑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价格管理</a:t>
              </a:r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r>
                <a:rPr lang="en-US" altLang="zh-CN" sz="1200" dirty="0"/>
                <a:t>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0A30D7-6B9B-489A-8133-1EB0BA95767A}"/>
                </a:ext>
              </a:extLst>
            </p:cNvPr>
            <p:cNvSpPr/>
            <p:nvPr/>
          </p:nvSpPr>
          <p:spPr>
            <a:xfrm>
              <a:off x="4700726" y="3429000"/>
              <a:ext cx="5548544" cy="19621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5893B6B-B875-41A9-B03A-558EDABE7445}"/>
                </a:ext>
              </a:extLst>
            </p:cNvPr>
            <p:cNvGrpSpPr/>
            <p:nvPr/>
          </p:nvGrpSpPr>
          <p:grpSpPr>
            <a:xfrm>
              <a:off x="1986878" y="3485839"/>
              <a:ext cx="8168388" cy="1811357"/>
              <a:chOff x="427370" y="3218366"/>
              <a:chExt cx="8168388" cy="181135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CDD9C-BC88-4CF0-9256-4D9AE5BD4758}"/>
                  </a:ext>
                </a:extLst>
              </p:cNvPr>
              <p:cNvSpPr/>
              <p:nvPr/>
            </p:nvSpPr>
            <p:spPr>
              <a:xfrm>
                <a:off x="427370" y="3218366"/>
                <a:ext cx="2563938" cy="18096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热钱包服务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2FF5CA-B622-4CE0-9FF8-789EEEDD2279}"/>
                  </a:ext>
                </a:extLst>
              </p:cNvPr>
              <p:cNvSpPr/>
              <p:nvPr/>
            </p:nvSpPr>
            <p:spPr>
              <a:xfrm>
                <a:off x="605594" y="4475888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访问控制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9A9E98-305E-4357-BE07-F6D98E49B51D}"/>
                  </a:ext>
                </a:extLst>
              </p:cNvPr>
              <p:cNvSpPr/>
              <p:nvPr/>
            </p:nvSpPr>
            <p:spPr>
              <a:xfrm>
                <a:off x="605595" y="3631134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账户创建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5C29776-4ECC-4CA3-A631-980F7D7D65EF}"/>
                  </a:ext>
                </a:extLst>
              </p:cNvPr>
              <p:cNvSpPr/>
              <p:nvPr/>
            </p:nvSpPr>
            <p:spPr>
              <a:xfrm>
                <a:off x="605594" y="4045564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充币监控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2795D23-4607-4929-9F9C-C25296AE80C3}"/>
                  </a:ext>
                </a:extLst>
              </p:cNvPr>
              <p:cNvSpPr/>
              <p:nvPr/>
            </p:nvSpPr>
            <p:spPr>
              <a:xfrm>
                <a:off x="1776604" y="3631134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批量转账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A3B0AF6-C1D1-4E7F-A515-909F4C00BC3F}"/>
                  </a:ext>
                </a:extLst>
              </p:cNvPr>
              <p:cNvSpPr/>
              <p:nvPr/>
            </p:nvSpPr>
            <p:spPr>
              <a:xfrm>
                <a:off x="3229594" y="3218366"/>
                <a:ext cx="2563939" cy="18096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钱包服务管理后台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D6716D-42C8-4DBF-83E9-71701EA04AF1}"/>
                  </a:ext>
                </a:extLst>
              </p:cNvPr>
              <p:cNvSpPr/>
              <p:nvPr/>
            </p:nvSpPr>
            <p:spPr>
              <a:xfrm>
                <a:off x="3386399" y="3631135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交易查询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ACB57EE-62DE-4D14-B2B7-4B91625B5EC8}"/>
                  </a:ext>
                </a:extLst>
              </p:cNvPr>
              <p:cNvSpPr/>
              <p:nvPr/>
            </p:nvSpPr>
            <p:spPr>
              <a:xfrm>
                <a:off x="3386399" y="4473919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审核员管理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E17CF07-8404-4EB7-B5F5-FF25795978EF}"/>
                  </a:ext>
                </a:extLst>
              </p:cNvPr>
              <p:cNvSpPr/>
              <p:nvPr/>
            </p:nvSpPr>
            <p:spPr>
              <a:xfrm>
                <a:off x="3386399" y="4050477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公私钥管理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51FAF7A-F1D2-4346-AC82-556BDA50B82F}"/>
                  </a:ext>
                </a:extLst>
              </p:cNvPr>
              <p:cNvSpPr/>
              <p:nvPr/>
            </p:nvSpPr>
            <p:spPr>
              <a:xfrm>
                <a:off x="4559515" y="4050477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回调地址管理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F76F9A2-6D05-4056-97E1-5DC317CDC056}"/>
                  </a:ext>
                </a:extLst>
              </p:cNvPr>
              <p:cNvSpPr/>
              <p:nvPr/>
            </p:nvSpPr>
            <p:spPr>
              <a:xfrm>
                <a:off x="1776603" y="4475888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短信验证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BDD3450-8782-421E-85D6-FA615B39F652}"/>
                  </a:ext>
                </a:extLst>
              </p:cNvPr>
              <p:cNvSpPr/>
              <p:nvPr/>
            </p:nvSpPr>
            <p:spPr>
              <a:xfrm>
                <a:off x="4559515" y="3631128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</a:rPr>
                  <a:t>业务系统管理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53F2CA4-4AC7-4226-AFA2-4916F6245EE4}"/>
                  </a:ext>
                </a:extLst>
              </p:cNvPr>
              <p:cNvSpPr/>
              <p:nvPr/>
            </p:nvSpPr>
            <p:spPr>
              <a:xfrm>
                <a:off x="4559515" y="4468873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管理员账户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5E7FA12-1820-4C52-94AB-67603E39E719}"/>
                  </a:ext>
                </a:extLst>
              </p:cNvPr>
              <p:cNvSpPr/>
              <p:nvPr/>
            </p:nvSpPr>
            <p:spPr>
              <a:xfrm>
                <a:off x="6031819" y="3220110"/>
                <a:ext cx="2563939" cy="18096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资金系统管理后台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B10C8DB-566D-4663-91E3-89BDE9B0B43E}"/>
                  </a:ext>
                </a:extLst>
              </p:cNvPr>
              <p:cNvSpPr/>
              <p:nvPr/>
            </p:nvSpPr>
            <p:spPr>
              <a:xfrm>
                <a:off x="6220091" y="3633219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交易查询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95E38DA-113C-4A6F-98AC-EA8ABC1BB422}"/>
                  </a:ext>
                </a:extLst>
              </p:cNvPr>
              <p:cNvSpPr/>
              <p:nvPr/>
            </p:nvSpPr>
            <p:spPr>
              <a:xfrm>
                <a:off x="6220091" y="4476003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U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盾私钥灌入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BB78C8-4684-40AE-A1F2-A709C68AD7FB}"/>
                  </a:ext>
                </a:extLst>
              </p:cNvPr>
              <p:cNvSpPr/>
              <p:nvPr/>
            </p:nvSpPr>
            <p:spPr>
              <a:xfrm>
                <a:off x="6220091" y="4052561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提币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E74E78E-675F-4DFE-8E71-7BEBC23AB34C}"/>
                  </a:ext>
                </a:extLst>
              </p:cNvPr>
              <p:cNvSpPr/>
              <p:nvPr/>
            </p:nvSpPr>
            <p:spPr>
              <a:xfrm>
                <a:off x="7393207" y="4052561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公司钥生成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3A35835-87E7-40B5-A3BA-01B7F86DB02B}"/>
                  </a:ext>
                </a:extLst>
              </p:cNvPr>
              <p:cNvSpPr/>
              <p:nvPr/>
            </p:nvSpPr>
            <p:spPr>
              <a:xfrm>
                <a:off x="7393207" y="3633212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充币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5461CD1-9986-422E-90DF-3F54FBC63662}"/>
                  </a:ext>
                </a:extLst>
              </p:cNvPr>
              <p:cNvSpPr/>
              <p:nvPr/>
            </p:nvSpPr>
            <p:spPr>
              <a:xfrm>
                <a:off x="7393207" y="4470957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管理员账户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63ED0D-2EAC-4EA3-BD4B-C163D666CDBA}"/>
                  </a:ext>
                </a:extLst>
              </p:cNvPr>
              <p:cNvSpPr/>
              <p:nvPr/>
            </p:nvSpPr>
            <p:spPr>
              <a:xfrm>
                <a:off x="1776603" y="4052105"/>
                <a:ext cx="1046946" cy="3437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提币监控</a:t>
                </a: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669C93-7813-4A02-A94E-59CE6253EA44}"/>
                </a:ext>
              </a:extLst>
            </p:cNvPr>
            <p:cNvSpPr/>
            <p:nvPr/>
          </p:nvSpPr>
          <p:spPr>
            <a:xfrm>
              <a:off x="1986877" y="692746"/>
              <a:ext cx="8168388" cy="746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Android                    iOS                    Web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57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4D3F0-AEF2-47C6-8F60-DE261204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4CA32-745B-4B89-9C2E-112154DA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Geth&amp;MySQL</a:t>
            </a:r>
            <a:r>
              <a:rPr lang="zh-CN" altLang="en-US" dirty="0"/>
              <a:t>安全</a:t>
            </a:r>
            <a:endParaRPr lang="en-US" altLang="zh-CN" dirty="0"/>
          </a:p>
          <a:p>
            <a:r>
              <a:rPr lang="zh-CN" altLang="en-US" dirty="0"/>
              <a:t>热钱包服务安全</a:t>
            </a:r>
            <a:endParaRPr lang="en-US" altLang="zh-CN" dirty="0"/>
          </a:p>
          <a:p>
            <a:r>
              <a:rPr lang="zh-CN" altLang="en-US" dirty="0"/>
              <a:t>冷钱包安全</a:t>
            </a:r>
            <a:endParaRPr lang="en-US" altLang="zh-CN" dirty="0"/>
          </a:p>
          <a:p>
            <a:r>
              <a:rPr lang="zh-CN" altLang="en-US" dirty="0"/>
              <a:t>钱包服务管理后台</a:t>
            </a:r>
            <a:r>
              <a:rPr lang="en-US" altLang="zh-CN" dirty="0"/>
              <a:t>&amp;</a:t>
            </a:r>
            <a:r>
              <a:rPr lang="zh-CN" altLang="en-US" dirty="0"/>
              <a:t>资金管理后台安全</a:t>
            </a:r>
            <a:endParaRPr lang="en-US" altLang="zh-CN" dirty="0"/>
          </a:p>
          <a:p>
            <a:r>
              <a:rPr lang="zh-CN" altLang="en-US" dirty="0"/>
              <a:t>业务系统安全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20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AED6-CA16-4610-93B1-526D4E5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Geth&amp;MySQL</a:t>
            </a:r>
            <a:r>
              <a:rPr lang="zh-CN" altLang="en-US" dirty="0"/>
              <a:t>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FFD4-93BE-4EFA-B746-AFD8CD81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Geth</a:t>
            </a:r>
            <a:r>
              <a:rPr lang="zh-CN" altLang="en-US" dirty="0"/>
              <a:t>和</a:t>
            </a:r>
            <a:r>
              <a:rPr lang="en-US" altLang="zh-CN" dirty="0"/>
              <a:t>MySQL</a:t>
            </a:r>
            <a:r>
              <a:rPr lang="zh-CN" altLang="en-US" dirty="0"/>
              <a:t>默认访问端口</a:t>
            </a:r>
            <a:endParaRPr lang="en-US" altLang="zh-CN" dirty="0"/>
          </a:p>
          <a:p>
            <a:r>
              <a:rPr lang="zh-CN" altLang="en-US" dirty="0"/>
              <a:t>隔绝</a:t>
            </a:r>
            <a:r>
              <a:rPr lang="en-US" altLang="zh-CN" dirty="0"/>
              <a:t>Geth</a:t>
            </a:r>
            <a:r>
              <a:rPr lang="zh-CN" altLang="en-US" dirty="0"/>
              <a:t>和</a:t>
            </a:r>
            <a:r>
              <a:rPr lang="en-US" altLang="zh-CN" dirty="0"/>
              <a:t>MySQL</a:t>
            </a:r>
            <a:r>
              <a:rPr lang="zh-CN" altLang="en-US" dirty="0"/>
              <a:t>外网访问，仅限内网环境</a:t>
            </a:r>
            <a:endParaRPr lang="en-US" altLang="zh-CN" dirty="0"/>
          </a:p>
          <a:p>
            <a:r>
              <a:rPr lang="zh-CN" altLang="en-US" dirty="0"/>
              <a:t>防火墙设置指定内网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  <a:r>
              <a:rPr lang="en-US" altLang="zh-CN" dirty="0"/>
              <a:t>Geth</a:t>
            </a:r>
            <a:r>
              <a:rPr lang="zh-CN" altLang="en-US" dirty="0"/>
              <a:t>和</a:t>
            </a:r>
            <a:r>
              <a:rPr lang="en-US" altLang="zh-CN" dirty="0"/>
              <a:t>MySQL</a:t>
            </a:r>
            <a:r>
              <a:rPr lang="zh-CN" altLang="en-US" dirty="0"/>
              <a:t>指定端口</a:t>
            </a:r>
            <a:endParaRPr lang="en-US" altLang="zh-CN" dirty="0"/>
          </a:p>
          <a:p>
            <a:r>
              <a:rPr lang="en-US" altLang="zh-CN" dirty="0"/>
              <a:t>Geth</a:t>
            </a:r>
            <a:r>
              <a:rPr lang="zh-CN" altLang="en-US" dirty="0"/>
              <a:t>不做账户管理，只做已签名交易广播</a:t>
            </a:r>
          </a:p>
        </p:txBody>
      </p:sp>
    </p:spTree>
    <p:extLst>
      <p:ext uri="{BB962C8B-B14F-4D97-AF65-F5344CB8AC3E}">
        <p14:creationId xmlns:p14="http://schemas.microsoft.com/office/powerpoint/2010/main" val="10413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AED6-CA16-4610-93B1-526D4E5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热钱包服务安全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FFD4-93BE-4EFA-B746-AFD8CD81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双向签名认证</a:t>
            </a:r>
            <a:endParaRPr lang="en-US" altLang="zh-CN" dirty="0"/>
          </a:p>
          <a:p>
            <a:r>
              <a:rPr lang="zh-CN" altLang="en-US" dirty="0"/>
              <a:t>短信验证码</a:t>
            </a:r>
            <a:endParaRPr lang="en-US" altLang="zh-CN" dirty="0"/>
          </a:p>
          <a:p>
            <a:r>
              <a:rPr lang="zh-CN" altLang="en-US" dirty="0"/>
              <a:t>仅限内网白名单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zh-CN" altLang="en-US" dirty="0"/>
              <a:t>时间戳</a:t>
            </a:r>
            <a:r>
              <a:rPr lang="en-US" altLang="zh-CN" dirty="0"/>
              <a:t>+</a:t>
            </a:r>
            <a:r>
              <a:rPr lang="zh-CN" altLang="en-US" dirty="0"/>
              <a:t>随机数防重放攻击</a:t>
            </a:r>
            <a:endParaRPr lang="en-US" altLang="zh-CN" dirty="0"/>
          </a:p>
          <a:p>
            <a:r>
              <a:rPr lang="zh-CN" altLang="en-US" dirty="0"/>
              <a:t>提币监控</a:t>
            </a:r>
            <a:endParaRPr lang="en-US" altLang="zh-CN" dirty="0"/>
          </a:p>
          <a:p>
            <a:r>
              <a:rPr lang="zh-CN" altLang="en-US" dirty="0"/>
              <a:t>资产监控，大额资产转移冷钱包</a:t>
            </a:r>
            <a:endParaRPr lang="en-US" altLang="zh-CN" dirty="0"/>
          </a:p>
          <a:p>
            <a:r>
              <a:rPr lang="zh-CN" altLang="en-US" dirty="0"/>
              <a:t>敏感信息</a:t>
            </a:r>
            <a:r>
              <a:rPr lang="en-US" altLang="zh-CN" dirty="0"/>
              <a:t>AES</a:t>
            </a:r>
            <a:r>
              <a:rPr lang="zh-CN" altLang="en-US" dirty="0"/>
              <a:t>加密后存储，定期备份</a:t>
            </a:r>
            <a:endParaRPr lang="en-US" altLang="zh-CN" dirty="0"/>
          </a:p>
          <a:p>
            <a:r>
              <a:rPr lang="zh-CN" altLang="en-US" dirty="0"/>
              <a:t>日志记录</a:t>
            </a:r>
          </a:p>
        </p:txBody>
      </p:sp>
    </p:spTree>
    <p:extLst>
      <p:ext uri="{BB962C8B-B14F-4D97-AF65-F5344CB8AC3E}">
        <p14:creationId xmlns:p14="http://schemas.microsoft.com/office/powerpoint/2010/main" val="85827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AED6-CA16-4610-93B1-526D4E5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冷钱包安全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FFD4-93BE-4EFA-B746-AFD8CD81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完全离线环境，私钥永不触网</a:t>
            </a:r>
            <a:endParaRPr lang="en-US" altLang="zh-CN" dirty="0"/>
          </a:p>
          <a:p>
            <a:r>
              <a:rPr lang="en-US" altLang="zh-CN" dirty="0"/>
              <a:t>AES</a:t>
            </a:r>
            <a:r>
              <a:rPr lang="zh-CN" altLang="en-US" dirty="0"/>
              <a:t>加密私钥，打印两份异地备份，由不同人掌管</a:t>
            </a:r>
            <a:endParaRPr lang="en-US" altLang="zh-CN" dirty="0"/>
          </a:p>
          <a:p>
            <a:r>
              <a:rPr lang="en-US" altLang="zh-CN" dirty="0"/>
              <a:t>AES</a:t>
            </a:r>
            <a:r>
              <a:rPr lang="zh-CN" altLang="en-US" dirty="0"/>
              <a:t>密钥，打印两份异地备份，由不同人掌管，且不得与私钥保管人相同</a:t>
            </a:r>
            <a:endParaRPr lang="en-US" altLang="zh-CN" dirty="0"/>
          </a:p>
          <a:p>
            <a:r>
              <a:rPr lang="zh-CN" altLang="en-US" dirty="0"/>
              <a:t>冷钱包地址一次有效，不可重复使用</a:t>
            </a:r>
            <a:endParaRPr lang="en-US" altLang="zh-CN" dirty="0"/>
          </a:p>
          <a:p>
            <a:r>
              <a:rPr lang="zh-CN" altLang="en-US" dirty="0"/>
              <a:t>从冷钱包提币后，该地址作废，永不再使用</a:t>
            </a:r>
            <a:endParaRPr lang="en-US" altLang="zh-CN" dirty="0"/>
          </a:p>
          <a:p>
            <a:r>
              <a:rPr lang="zh-CN" altLang="en-US" dirty="0"/>
              <a:t>每个冷钱包地址存确定数量的币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11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AED6-CA16-4610-93B1-526D4E5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钱包服务管理后台</a:t>
            </a:r>
            <a:r>
              <a:rPr lang="en-US" altLang="zh-CN" dirty="0"/>
              <a:t>&amp;</a:t>
            </a:r>
            <a:r>
              <a:rPr lang="zh-CN" altLang="en-US" dirty="0"/>
              <a:t>资金管理后台安全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FFD4-93BE-4EFA-B746-AFD8CD81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vpn</a:t>
            </a:r>
            <a:r>
              <a:rPr lang="zh-CN" altLang="en-US" dirty="0"/>
              <a:t>访问，隔绝外网访问环境</a:t>
            </a:r>
            <a:endParaRPr lang="en-US" altLang="zh-CN" dirty="0"/>
          </a:p>
          <a:p>
            <a:r>
              <a:rPr lang="zh-CN" altLang="en-US" dirty="0"/>
              <a:t>管理员提币用专用</a:t>
            </a:r>
            <a:r>
              <a:rPr lang="en-US" altLang="zh-CN" dirty="0"/>
              <a:t>U</a:t>
            </a:r>
            <a:r>
              <a:rPr lang="zh-CN" altLang="en-US" dirty="0"/>
              <a:t>盾进行签名</a:t>
            </a:r>
          </a:p>
        </p:txBody>
      </p:sp>
    </p:spTree>
    <p:extLst>
      <p:ext uri="{BB962C8B-B14F-4D97-AF65-F5344CB8AC3E}">
        <p14:creationId xmlns:p14="http://schemas.microsoft.com/office/powerpoint/2010/main" val="138059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AED6-CA16-4610-93B1-526D4E5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业务系统安全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FFD4-93BE-4EFA-B746-AFD8CD81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zh-CN" altLang="en-US" dirty="0"/>
              <a:t>对回调信息进行验签</a:t>
            </a:r>
            <a:endParaRPr lang="en-US" altLang="zh-CN" dirty="0"/>
          </a:p>
          <a:p>
            <a:r>
              <a:rPr lang="zh-CN" altLang="en-US" dirty="0"/>
              <a:t>提币时对用户身份信息确认</a:t>
            </a:r>
            <a:endParaRPr lang="en-US" altLang="zh-CN" dirty="0"/>
          </a:p>
          <a:p>
            <a:r>
              <a:rPr lang="zh-CN" altLang="en-US" dirty="0"/>
              <a:t>审核员审核提币时用审核员</a:t>
            </a:r>
            <a:r>
              <a:rPr lang="en-US" altLang="zh-CN" dirty="0"/>
              <a:t>U</a:t>
            </a:r>
            <a:r>
              <a:rPr lang="zh-CN" altLang="en-US" dirty="0"/>
              <a:t>盾和业务系统私钥进行二次签名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54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370</Words>
  <Application>Microsoft Office PowerPoint</Application>
  <PresentationFormat>宽屏</PresentationFormat>
  <Paragraphs>107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安全</vt:lpstr>
      <vt:lpstr>Geth&amp;MySQL安全</vt:lpstr>
      <vt:lpstr>热钱包服务安全</vt:lpstr>
      <vt:lpstr>冷钱包安全</vt:lpstr>
      <vt:lpstr>钱包服务管理后台&amp;资金管理后台安全</vt:lpstr>
      <vt:lpstr>业务系统安全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杨宁波</dc:creator>
  <cp:lastModifiedBy>杨宁波</cp:lastModifiedBy>
  <cp:revision>51</cp:revision>
  <dcterms:created xsi:type="dcterms:W3CDTF">2018-03-30T14:27:21Z</dcterms:created>
  <dcterms:modified xsi:type="dcterms:W3CDTF">2018-07-09T07:56:48Z</dcterms:modified>
</cp:coreProperties>
</file>