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9" r:id="rId4"/>
    <p:sldId id="260" r:id="rId5"/>
    <p:sldId id="261" r:id="rId6"/>
    <p:sldId id="266" r:id="rId7"/>
    <p:sldId id="262" r:id="rId8"/>
    <p:sldId id="263" r:id="rId9"/>
    <p:sldId id="264" r:id="rId10"/>
    <p:sldId id="265"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75EE-440E-375A-592B-CF8EE8218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DF7FEE-A42C-0905-3F26-5A68F0E5A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E87AD2-628F-C254-C7B8-2A7D6E011DFB}"/>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5" name="Footer Placeholder 4">
            <a:extLst>
              <a:ext uri="{FF2B5EF4-FFF2-40B4-BE49-F238E27FC236}">
                <a16:creationId xmlns:a16="http://schemas.microsoft.com/office/drawing/2014/main" id="{E061699B-2FFE-79D0-F581-0B5D18635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01888-B66D-82DF-C64C-39525DFF330C}"/>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411539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9A62-073B-0E53-C740-BEF0248D49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E9DC19-12F0-5CF0-9DEB-9830B2D7B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1EF6C-1983-A3A7-2F38-773852EB45CD}"/>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5" name="Footer Placeholder 4">
            <a:extLst>
              <a:ext uri="{FF2B5EF4-FFF2-40B4-BE49-F238E27FC236}">
                <a16:creationId xmlns:a16="http://schemas.microsoft.com/office/drawing/2014/main" id="{4FA395AA-15AF-77DB-41BF-D4168A952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959F3-5D94-7C40-7213-6A71A24CC33F}"/>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398390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BF9FE-4D22-94EF-8DF8-B326AD757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9A9AE8-87B7-D317-5B22-E163E634A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C6CD2-8E92-833C-CD52-6D125A264D4C}"/>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5" name="Footer Placeholder 4">
            <a:extLst>
              <a:ext uri="{FF2B5EF4-FFF2-40B4-BE49-F238E27FC236}">
                <a16:creationId xmlns:a16="http://schemas.microsoft.com/office/drawing/2014/main" id="{BD80E567-6BAB-A67E-5CD3-BF365700D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50109-4F5C-E0B2-1FEB-F9EA93D56736}"/>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46795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06A8-E8DF-F2AF-FEF0-36EA716EC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210585-F416-CD59-C0C9-3DADD7324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750B0-8631-5756-1BEA-83EE33186318}"/>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5" name="Footer Placeholder 4">
            <a:extLst>
              <a:ext uri="{FF2B5EF4-FFF2-40B4-BE49-F238E27FC236}">
                <a16:creationId xmlns:a16="http://schemas.microsoft.com/office/drawing/2014/main" id="{E4138105-CC96-04E4-87D3-5A20503F9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174B8-B74B-7BA3-E248-D73885FFAC5F}"/>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17316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CCA5-BD07-C4E0-AE27-B151D5BF0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F2E1D0-5188-E295-4E01-D548316BD0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02BD7-F236-6834-FB72-47DB6593C4C0}"/>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5" name="Footer Placeholder 4">
            <a:extLst>
              <a:ext uri="{FF2B5EF4-FFF2-40B4-BE49-F238E27FC236}">
                <a16:creationId xmlns:a16="http://schemas.microsoft.com/office/drawing/2014/main" id="{01EE90FB-8494-4BB0-10B5-D403862E3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5098F-DD8A-9E3C-6DE0-A1BB4AB2A687}"/>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73378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7A62-B50B-6CE3-8A36-68B09C1357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2733B-025C-54CA-1B38-EA5F9AA46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87891C-EDC8-EAFB-31F6-A6083E011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A95593-A932-B2A3-6CD4-4F7B1C17D735}"/>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6" name="Footer Placeholder 5">
            <a:extLst>
              <a:ext uri="{FF2B5EF4-FFF2-40B4-BE49-F238E27FC236}">
                <a16:creationId xmlns:a16="http://schemas.microsoft.com/office/drawing/2014/main" id="{1FBBE87C-22BA-4A52-C071-5A7BB234A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135A8-DF93-717D-73FE-C715A0218DFA}"/>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114897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1BAA-DE4C-556D-C775-244822612B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022F9-D4C2-6FBA-73CB-1D7A0224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D5950-EDC0-215F-4FA5-E74118BF4C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CB876B-B7DE-F219-E1BB-0370E7427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5C234-2C5F-A199-994E-C9B85479E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636411-AC3D-1AD4-A97D-FE4C2A9C6968}"/>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8" name="Footer Placeholder 7">
            <a:extLst>
              <a:ext uri="{FF2B5EF4-FFF2-40B4-BE49-F238E27FC236}">
                <a16:creationId xmlns:a16="http://schemas.microsoft.com/office/drawing/2014/main" id="{819A04E6-D76C-553F-4BFE-AF5718D0F4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53C350-EF14-DBF3-D92A-F98CFE9499E2}"/>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276161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B211-419F-698A-A0F5-0C8DA212D4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455DC5-1C8B-9E59-257D-9B8BB31D49C3}"/>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4" name="Footer Placeholder 3">
            <a:extLst>
              <a:ext uri="{FF2B5EF4-FFF2-40B4-BE49-F238E27FC236}">
                <a16:creationId xmlns:a16="http://schemas.microsoft.com/office/drawing/2014/main" id="{603BDC0A-A20E-7E70-95B7-14C05315BC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2521CF-C69E-A4A4-0EAD-68D99B59E4D6}"/>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245415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198F4-FAD0-3C44-EF57-F4F2B229CC0D}"/>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3" name="Footer Placeholder 2">
            <a:extLst>
              <a:ext uri="{FF2B5EF4-FFF2-40B4-BE49-F238E27FC236}">
                <a16:creationId xmlns:a16="http://schemas.microsoft.com/office/drawing/2014/main" id="{B0BEF996-61F7-3223-0BF9-48B57DD20A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BDB80C-25E6-C788-C5A5-B3BC89C1C6F5}"/>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235156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7278-D49C-7451-03A9-8024DEAC2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C2457D-05F7-0F0B-F98D-403FD2AE6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7F0CA5-FE77-1989-ACC0-3E954378B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27D77-6BDA-8FC4-7CB0-506663D712EA}"/>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6" name="Footer Placeholder 5">
            <a:extLst>
              <a:ext uri="{FF2B5EF4-FFF2-40B4-BE49-F238E27FC236}">
                <a16:creationId xmlns:a16="http://schemas.microsoft.com/office/drawing/2014/main" id="{1CF06F9D-4BA2-1499-6AF8-13C3721D6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B0532-33F8-57FE-8EC7-FF4CC80C0D05}"/>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76933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E758-0762-3AD1-D8D6-F269F5F80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5371DE-F179-53B2-24E7-A7E34D7EA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262771-1809-3502-83DF-0DB509031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4038D-F205-07AD-E2D2-BEBF1011F052}"/>
              </a:ext>
            </a:extLst>
          </p:cNvPr>
          <p:cNvSpPr>
            <a:spLocks noGrp="1"/>
          </p:cNvSpPr>
          <p:nvPr>
            <p:ph type="dt" sz="half" idx="10"/>
          </p:nvPr>
        </p:nvSpPr>
        <p:spPr/>
        <p:txBody>
          <a:bodyPr/>
          <a:lstStyle/>
          <a:p>
            <a:fld id="{9A2F8A58-6D23-4871-BC6E-5FDBA7B1AFAD}" type="datetimeFigureOut">
              <a:rPr lang="en-IN" smtClean="0"/>
              <a:t>02-04-2024</a:t>
            </a:fld>
            <a:endParaRPr lang="en-IN"/>
          </a:p>
        </p:txBody>
      </p:sp>
      <p:sp>
        <p:nvSpPr>
          <p:cNvPr id="6" name="Footer Placeholder 5">
            <a:extLst>
              <a:ext uri="{FF2B5EF4-FFF2-40B4-BE49-F238E27FC236}">
                <a16:creationId xmlns:a16="http://schemas.microsoft.com/office/drawing/2014/main" id="{494D2B11-6919-7DB7-FE53-3EE14A1AC4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34EC5-21BD-0C39-1278-B95F4E6D06D1}"/>
              </a:ext>
            </a:extLst>
          </p:cNvPr>
          <p:cNvSpPr>
            <a:spLocks noGrp="1"/>
          </p:cNvSpPr>
          <p:nvPr>
            <p:ph type="sldNum" sz="quarter" idx="12"/>
          </p:nvPr>
        </p:nvSpPr>
        <p:spPr/>
        <p:txBody>
          <a:bodyPr/>
          <a:lstStyle/>
          <a:p>
            <a:fld id="{C8574714-E239-476A-972E-4E242F5A46C3}" type="slidenum">
              <a:rPr lang="en-IN" smtClean="0"/>
              <a:t>‹#›</a:t>
            </a:fld>
            <a:endParaRPr lang="en-IN"/>
          </a:p>
        </p:txBody>
      </p:sp>
    </p:spTree>
    <p:extLst>
      <p:ext uri="{BB962C8B-B14F-4D97-AF65-F5344CB8AC3E}">
        <p14:creationId xmlns:p14="http://schemas.microsoft.com/office/powerpoint/2010/main" val="419469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7F5FD-45FB-7FF1-92CD-E850F2C3C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83E68-E508-C410-89BB-CD5BCD0543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E1E66-03A4-8678-3AB3-2EB71FB16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2F8A58-6D23-4871-BC6E-5FDBA7B1AFAD}" type="datetimeFigureOut">
              <a:rPr lang="en-IN" smtClean="0"/>
              <a:t>02-04-2024</a:t>
            </a:fld>
            <a:endParaRPr lang="en-IN"/>
          </a:p>
        </p:txBody>
      </p:sp>
      <p:sp>
        <p:nvSpPr>
          <p:cNvPr id="5" name="Footer Placeholder 4">
            <a:extLst>
              <a:ext uri="{FF2B5EF4-FFF2-40B4-BE49-F238E27FC236}">
                <a16:creationId xmlns:a16="http://schemas.microsoft.com/office/drawing/2014/main" id="{B2E40D08-F01A-8141-7CAE-8AEFBDBE8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C176318-879B-09CC-2C4D-C1156B89C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574714-E239-476A-972E-4E242F5A46C3}" type="slidenum">
              <a:rPr lang="en-IN" smtClean="0"/>
              <a:t>‹#›</a:t>
            </a:fld>
            <a:endParaRPr lang="en-IN"/>
          </a:p>
        </p:txBody>
      </p:sp>
    </p:spTree>
    <p:extLst>
      <p:ext uri="{BB962C8B-B14F-4D97-AF65-F5344CB8AC3E}">
        <p14:creationId xmlns:p14="http://schemas.microsoft.com/office/powerpoint/2010/main" val="21267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FB14E-8CDC-E5D2-274A-8E09104C4E06}"/>
              </a:ext>
            </a:extLst>
          </p:cNvPr>
          <p:cNvPicPr>
            <a:picLocks noChangeAspect="1"/>
          </p:cNvPicPr>
          <p:nvPr/>
        </p:nvPicPr>
        <p:blipFill>
          <a:blip r:embed="rId2"/>
          <a:stretch>
            <a:fillRect/>
          </a:stretch>
        </p:blipFill>
        <p:spPr>
          <a:xfrm>
            <a:off x="0" y="255475"/>
            <a:ext cx="12192000" cy="6347050"/>
          </a:xfrm>
          <a:prstGeom prst="rect">
            <a:avLst/>
          </a:prstGeom>
        </p:spPr>
      </p:pic>
      <p:sp>
        <p:nvSpPr>
          <p:cNvPr id="4" name="TextBox 3">
            <a:extLst>
              <a:ext uri="{FF2B5EF4-FFF2-40B4-BE49-F238E27FC236}">
                <a16:creationId xmlns:a16="http://schemas.microsoft.com/office/drawing/2014/main" id="{5F6E6D3C-54EC-3F1F-0998-C9192DF433E0}"/>
              </a:ext>
            </a:extLst>
          </p:cNvPr>
          <p:cNvSpPr txBox="1"/>
          <p:nvPr/>
        </p:nvSpPr>
        <p:spPr>
          <a:xfrm>
            <a:off x="1012371" y="402771"/>
            <a:ext cx="1763486" cy="584775"/>
          </a:xfrm>
          <a:prstGeom prst="rect">
            <a:avLst/>
          </a:prstGeom>
          <a:noFill/>
        </p:spPr>
        <p:txBody>
          <a:bodyPr wrap="square" rtlCol="0">
            <a:spAutoFit/>
          </a:bodyPr>
          <a:lstStyle/>
          <a:p>
            <a:r>
              <a:rPr lang="en-IN" sz="3200" b="1" dirty="0"/>
              <a:t>Q1</a:t>
            </a:r>
          </a:p>
        </p:txBody>
      </p:sp>
      <p:sp>
        <p:nvSpPr>
          <p:cNvPr id="5" name="TextBox 4">
            <a:extLst>
              <a:ext uri="{FF2B5EF4-FFF2-40B4-BE49-F238E27FC236}">
                <a16:creationId xmlns:a16="http://schemas.microsoft.com/office/drawing/2014/main" id="{46870F6E-45CA-C67E-3F16-5B430B141B9F}"/>
              </a:ext>
            </a:extLst>
          </p:cNvPr>
          <p:cNvSpPr txBox="1"/>
          <p:nvPr/>
        </p:nvSpPr>
        <p:spPr>
          <a:xfrm>
            <a:off x="1273629" y="3156857"/>
            <a:ext cx="6977742" cy="923330"/>
          </a:xfrm>
          <a:prstGeom prst="rect">
            <a:avLst/>
          </a:prstGeom>
          <a:noFill/>
        </p:spPr>
        <p:txBody>
          <a:bodyPr wrap="square" rtlCol="0">
            <a:spAutoFit/>
          </a:bodyPr>
          <a:lstStyle/>
          <a:p>
            <a:r>
              <a:rPr lang="en-IN" dirty="0"/>
              <a:t>Using wait column Which gives us the </a:t>
            </a:r>
            <a:r>
              <a:rPr lang="en-IN" dirty="0" err="1"/>
              <a:t>no.of</a:t>
            </a:r>
            <a:r>
              <a:rPr lang="en-IN" dirty="0"/>
              <a:t> days it to took to solve the work order. And then the average of the column to get the average lead time between them which is 28 days on Average</a:t>
            </a:r>
          </a:p>
        </p:txBody>
      </p:sp>
    </p:spTree>
    <p:extLst>
      <p:ext uri="{BB962C8B-B14F-4D97-AF65-F5344CB8AC3E}">
        <p14:creationId xmlns:p14="http://schemas.microsoft.com/office/powerpoint/2010/main" val="152960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C0F02-E9A2-1531-5475-B971D2CA608B}"/>
              </a:ext>
            </a:extLst>
          </p:cNvPr>
          <p:cNvPicPr>
            <a:picLocks noChangeAspect="1"/>
          </p:cNvPicPr>
          <p:nvPr/>
        </p:nvPicPr>
        <p:blipFill>
          <a:blip r:embed="rId2"/>
          <a:stretch>
            <a:fillRect/>
          </a:stretch>
        </p:blipFill>
        <p:spPr>
          <a:xfrm>
            <a:off x="0" y="272257"/>
            <a:ext cx="12192000" cy="6313486"/>
          </a:xfrm>
          <a:prstGeom prst="rect">
            <a:avLst/>
          </a:prstGeom>
        </p:spPr>
      </p:pic>
      <p:sp>
        <p:nvSpPr>
          <p:cNvPr id="4" name="TextBox 3">
            <a:extLst>
              <a:ext uri="{FF2B5EF4-FFF2-40B4-BE49-F238E27FC236}">
                <a16:creationId xmlns:a16="http://schemas.microsoft.com/office/drawing/2014/main" id="{420871C2-FA3D-E1E0-36C5-6B65855D5AA7}"/>
              </a:ext>
            </a:extLst>
          </p:cNvPr>
          <p:cNvSpPr txBox="1"/>
          <p:nvPr/>
        </p:nvSpPr>
        <p:spPr>
          <a:xfrm>
            <a:off x="348343" y="4430486"/>
            <a:ext cx="8469086" cy="1754326"/>
          </a:xfrm>
          <a:prstGeom prst="rect">
            <a:avLst/>
          </a:prstGeom>
          <a:noFill/>
        </p:spPr>
        <p:txBody>
          <a:bodyPr wrap="square" rtlCol="0">
            <a:spAutoFit/>
          </a:bodyPr>
          <a:lstStyle/>
          <a:p>
            <a:r>
              <a:rPr lang="en-IN" dirty="0"/>
              <a:t>Used two Pivot Tables to get the difference, In one I have filtered the data based on </a:t>
            </a:r>
            <a:r>
              <a:rPr lang="en-IN" dirty="0" err="1"/>
              <a:t>WtyLbr</a:t>
            </a:r>
            <a:r>
              <a:rPr lang="en-IN" dirty="0"/>
              <a:t> it shows only the work orders with warranty Labour has an option of Warranty Payment. For all other work orders who doesn’t have </a:t>
            </a:r>
            <a:r>
              <a:rPr lang="en-IN" dirty="0" err="1"/>
              <a:t>WtyLbr</a:t>
            </a:r>
            <a:r>
              <a:rPr lang="en-IN" dirty="0"/>
              <a:t> there is no warranty payment option which is understood may be depending on the warranty getting expired or such. All those have other payment options such as Account, </a:t>
            </a:r>
            <a:r>
              <a:rPr lang="en-IN" dirty="0" err="1"/>
              <a:t>COD,Credit,P.O</a:t>
            </a:r>
            <a:endParaRPr lang="en-IN" dirty="0"/>
          </a:p>
        </p:txBody>
      </p:sp>
      <p:sp>
        <p:nvSpPr>
          <p:cNvPr id="5" name="TextBox 4">
            <a:extLst>
              <a:ext uri="{FF2B5EF4-FFF2-40B4-BE49-F238E27FC236}">
                <a16:creationId xmlns:a16="http://schemas.microsoft.com/office/drawing/2014/main" id="{76AF5325-5530-3F4F-ECA5-4C5449052D4F}"/>
              </a:ext>
            </a:extLst>
          </p:cNvPr>
          <p:cNvSpPr txBox="1"/>
          <p:nvPr/>
        </p:nvSpPr>
        <p:spPr>
          <a:xfrm>
            <a:off x="783771" y="272257"/>
            <a:ext cx="2601686" cy="1200329"/>
          </a:xfrm>
          <a:prstGeom prst="rect">
            <a:avLst/>
          </a:prstGeom>
          <a:noFill/>
        </p:spPr>
        <p:txBody>
          <a:bodyPr wrap="square" rtlCol="0">
            <a:spAutoFit/>
          </a:bodyPr>
          <a:lstStyle/>
          <a:p>
            <a:r>
              <a:rPr lang="en-IN" sz="7200" dirty="0"/>
              <a:t>Q8</a:t>
            </a:r>
            <a:endParaRPr lang="en-IN" dirty="0"/>
          </a:p>
        </p:txBody>
      </p:sp>
    </p:spTree>
    <p:extLst>
      <p:ext uri="{BB962C8B-B14F-4D97-AF65-F5344CB8AC3E}">
        <p14:creationId xmlns:p14="http://schemas.microsoft.com/office/powerpoint/2010/main" val="63332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F8F59-3978-FA51-2FCF-32F6D2ACB66F}"/>
              </a:ext>
            </a:extLst>
          </p:cNvPr>
          <p:cNvSpPr txBox="1"/>
          <p:nvPr/>
        </p:nvSpPr>
        <p:spPr>
          <a:xfrm>
            <a:off x="2233061" y="1722922"/>
            <a:ext cx="8422105" cy="646331"/>
          </a:xfrm>
          <a:prstGeom prst="rect">
            <a:avLst/>
          </a:prstGeom>
          <a:noFill/>
        </p:spPr>
        <p:txBody>
          <a:bodyPr wrap="square" rtlCol="0">
            <a:spAutoFit/>
          </a:bodyPr>
          <a:lstStyle/>
          <a:p>
            <a:r>
              <a:rPr lang="en-IN" sz="3600" dirty="0"/>
              <a:t>DASHBOARD </a:t>
            </a:r>
          </a:p>
        </p:txBody>
      </p:sp>
    </p:spTree>
    <p:extLst>
      <p:ext uri="{BB962C8B-B14F-4D97-AF65-F5344CB8AC3E}">
        <p14:creationId xmlns:p14="http://schemas.microsoft.com/office/powerpoint/2010/main" val="104977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6E903A-FE0A-BF30-DFE1-16296A52934B}"/>
              </a:ext>
            </a:extLst>
          </p:cNvPr>
          <p:cNvPicPr>
            <a:picLocks noChangeAspect="1"/>
          </p:cNvPicPr>
          <p:nvPr/>
        </p:nvPicPr>
        <p:blipFill>
          <a:blip r:embed="rId2"/>
          <a:stretch>
            <a:fillRect/>
          </a:stretch>
        </p:blipFill>
        <p:spPr>
          <a:xfrm>
            <a:off x="0" y="192698"/>
            <a:ext cx="12192000" cy="6472603"/>
          </a:xfrm>
          <a:prstGeom prst="rect">
            <a:avLst/>
          </a:prstGeom>
        </p:spPr>
      </p:pic>
    </p:spTree>
    <p:extLst>
      <p:ext uri="{BB962C8B-B14F-4D97-AF65-F5344CB8AC3E}">
        <p14:creationId xmlns:p14="http://schemas.microsoft.com/office/powerpoint/2010/main" val="342867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1006F-E45B-7F9A-7417-EDC4A5A54704}"/>
              </a:ext>
            </a:extLst>
          </p:cNvPr>
          <p:cNvPicPr>
            <a:picLocks noChangeAspect="1"/>
          </p:cNvPicPr>
          <p:nvPr/>
        </p:nvPicPr>
        <p:blipFill>
          <a:blip r:embed="rId2"/>
          <a:stretch>
            <a:fillRect/>
          </a:stretch>
        </p:blipFill>
        <p:spPr>
          <a:xfrm>
            <a:off x="237235" y="0"/>
            <a:ext cx="11717529" cy="6858000"/>
          </a:xfrm>
          <a:prstGeom prst="rect">
            <a:avLst/>
          </a:prstGeom>
        </p:spPr>
      </p:pic>
    </p:spTree>
    <p:extLst>
      <p:ext uri="{BB962C8B-B14F-4D97-AF65-F5344CB8AC3E}">
        <p14:creationId xmlns:p14="http://schemas.microsoft.com/office/powerpoint/2010/main" val="382800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7178A-4B3F-9086-5811-1D9F717E0BDF}"/>
              </a:ext>
            </a:extLst>
          </p:cNvPr>
          <p:cNvPicPr>
            <a:picLocks noChangeAspect="1"/>
          </p:cNvPicPr>
          <p:nvPr/>
        </p:nvPicPr>
        <p:blipFill>
          <a:blip r:embed="rId2"/>
          <a:stretch>
            <a:fillRect/>
          </a:stretch>
        </p:blipFill>
        <p:spPr>
          <a:xfrm>
            <a:off x="0" y="352053"/>
            <a:ext cx="12192000" cy="6175665"/>
          </a:xfrm>
          <a:prstGeom prst="rect">
            <a:avLst/>
          </a:prstGeom>
        </p:spPr>
      </p:pic>
      <p:sp>
        <p:nvSpPr>
          <p:cNvPr id="4" name="TextBox 3">
            <a:extLst>
              <a:ext uri="{FF2B5EF4-FFF2-40B4-BE49-F238E27FC236}">
                <a16:creationId xmlns:a16="http://schemas.microsoft.com/office/drawing/2014/main" id="{BF8BD248-C9E3-E134-9D68-91DCB6E7499B}"/>
              </a:ext>
            </a:extLst>
          </p:cNvPr>
          <p:cNvSpPr txBox="1"/>
          <p:nvPr/>
        </p:nvSpPr>
        <p:spPr>
          <a:xfrm>
            <a:off x="413657" y="4136571"/>
            <a:ext cx="8077200" cy="923330"/>
          </a:xfrm>
          <a:prstGeom prst="rect">
            <a:avLst/>
          </a:prstGeom>
          <a:noFill/>
        </p:spPr>
        <p:txBody>
          <a:bodyPr wrap="square" rtlCol="0">
            <a:spAutoFit/>
          </a:bodyPr>
          <a:lstStyle/>
          <a:p>
            <a:r>
              <a:rPr lang="en-IN" dirty="0"/>
              <a:t>Used pivot table, Filtered the data with Only Rush Jobs, And then District wise Rush jobs count. Used Top 1 Value filter to get the District with most no of Rush Jobs which is Northwest</a:t>
            </a:r>
          </a:p>
        </p:txBody>
      </p:sp>
      <p:sp>
        <p:nvSpPr>
          <p:cNvPr id="5" name="TextBox 4">
            <a:extLst>
              <a:ext uri="{FF2B5EF4-FFF2-40B4-BE49-F238E27FC236}">
                <a16:creationId xmlns:a16="http://schemas.microsoft.com/office/drawing/2014/main" id="{1A89337C-7BF7-E46E-2B1C-6B5397D3A76C}"/>
              </a:ext>
            </a:extLst>
          </p:cNvPr>
          <p:cNvSpPr txBox="1"/>
          <p:nvPr/>
        </p:nvSpPr>
        <p:spPr>
          <a:xfrm>
            <a:off x="1480457" y="526225"/>
            <a:ext cx="1926771" cy="769441"/>
          </a:xfrm>
          <a:prstGeom prst="rect">
            <a:avLst/>
          </a:prstGeom>
          <a:noFill/>
        </p:spPr>
        <p:txBody>
          <a:bodyPr wrap="square" rtlCol="0">
            <a:spAutoFit/>
          </a:bodyPr>
          <a:lstStyle/>
          <a:p>
            <a:r>
              <a:rPr lang="en-IN" sz="4400" b="1" dirty="0"/>
              <a:t>Q2</a:t>
            </a:r>
            <a:endParaRPr lang="en-IN" b="1" dirty="0"/>
          </a:p>
        </p:txBody>
      </p:sp>
    </p:spTree>
    <p:extLst>
      <p:ext uri="{BB962C8B-B14F-4D97-AF65-F5344CB8AC3E}">
        <p14:creationId xmlns:p14="http://schemas.microsoft.com/office/powerpoint/2010/main" val="428438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53C2A-2342-94DC-FC01-E684C771E331}"/>
              </a:ext>
            </a:extLst>
          </p:cNvPr>
          <p:cNvPicPr>
            <a:picLocks noChangeAspect="1"/>
          </p:cNvPicPr>
          <p:nvPr/>
        </p:nvPicPr>
        <p:blipFill>
          <a:blip r:embed="rId2"/>
          <a:stretch>
            <a:fillRect/>
          </a:stretch>
        </p:blipFill>
        <p:spPr>
          <a:xfrm>
            <a:off x="0" y="267875"/>
            <a:ext cx="12192000" cy="6322250"/>
          </a:xfrm>
          <a:prstGeom prst="rect">
            <a:avLst/>
          </a:prstGeom>
        </p:spPr>
      </p:pic>
      <p:sp>
        <p:nvSpPr>
          <p:cNvPr id="4" name="TextBox 3">
            <a:extLst>
              <a:ext uri="{FF2B5EF4-FFF2-40B4-BE49-F238E27FC236}">
                <a16:creationId xmlns:a16="http://schemas.microsoft.com/office/drawing/2014/main" id="{2B82AD08-8D40-5F4C-4088-6980EADFAA37}"/>
              </a:ext>
            </a:extLst>
          </p:cNvPr>
          <p:cNvSpPr txBox="1"/>
          <p:nvPr/>
        </p:nvSpPr>
        <p:spPr>
          <a:xfrm>
            <a:off x="1741714" y="326963"/>
            <a:ext cx="2057400" cy="584775"/>
          </a:xfrm>
          <a:prstGeom prst="rect">
            <a:avLst/>
          </a:prstGeom>
          <a:noFill/>
        </p:spPr>
        <p:txBody>
          <a:bodyPr wrap="square" rtlCol="0">
            <a:spAutoFit/>
          </a:bodyPr>
          <a:lstStyle/>
          <a:p>
            <a:r>
              <a:rPr lang="en-IN" sz="3200" b="1" dirty="0"/>
              <a:t>Q3</a:t>
            </a:r>
          </a:p>
        </p:txBody>
      </p:sp>
      <p:sp>
        <p:nvSpPr>
          <p:cNvPr id="5" name="TextBox 4">
            <a:extLst>
              <a:ext uri="{FF2B5EF4-FFF2-40B4-BE49-F238E27FC236}">
                <a16:creationId xmlns:a16="http://schemas.microsoft.com/office/drawing/2014/main" id="{2BA11F3E-0F2A-C227-47A4-A1E85ADA1284}"/>
              </a:ext>
            </a:extLst>
          </p:cNvPr>
          <p:cNvSpPr txBox="1"/>
          <p:nvPr/>
        </p:nvSpPr>
        <p:spPr>
          <a:xfrm>
            <a:off x="859971" y="4082143"/>
            <a:ext cx="7456715" cy="646331"/>
          </a:xfrm>
          <a:prstGeom prst="rect">
            <a:avLst/>
          </a:prstGeom>
          <a:noFill/>
        </p:spPr>
        <p:txBody>
          <a:bodyPr wrap="square" rtlCol="0">
            <a:spAutoFit/>
          </a:bodyPr>
          <a:lstStyle/>
          <a:p>
            <a:r>
              <a:rPr lang="en-IN" dirty="0"/>
              <a:t>Used Pivot Table, The Average difference between Rush Job and Non-Rush Job </a:t>
            </a:r>
            <a:r>
              <a:rPr lang="en-IN" dirty="0" err="1"/>
              <a:t>LbHrs</a:t>
            </a:r>
            <a:r>
              <a:rPr lang="en-IN" dirty="0"/>
              <a:t> is 0.20</a:t>
            </a:r>
          </a:p>
        </p:txBody>
      </p:sp>
    </p:spTree>
    <p:extLst>
      <p:ext uri="{BB962C8B-B14F-4D97-AF65-F5344CB8AC3E}">
        <p14:creationId xmlns:p14="http://schemas.microsoft.com/office/powerpoint/2010/main" val="220872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BCB39-63F9-7D79-A388-1B731A581DE2}"/>
              </a:ext>
            </a:extLst>
          </p:cNvPr>
          <p:cNvPicPr>
            <a:picLocks noChangeAspect="1"/>
          </p:cNvPicPr>
          <p:nvPr/>
        </p:nvPicPr>
        <p:blipFill>
          <a:blip r:embed="rId2"/>
          <a:stretch>
            <a:fillRect/>
          </a:stretch>
        </p:blipFill>
        <p:spPr>
          <a:xfrm>
            <a:off x="0" y="316899"/>
            <a:ext cx="12192000" cy="6224202"/>
          </a:xfrm>
          <a:prstGeom prst="rect">
            <a:avLst/>
          </a:prstGeom>
        </p:spPr>
      </p:pic>
      <p:sp>
        <p:nvSpPr>
          <p:cNvPr id="4" name="TextBox 3">
            <a:extLst>
              <a:ext uri="{FF2B5EF4-FFF2-40B4-BE49-F238E27FC236}">
                <a16:creationId xmlns:a16="http://schemas.microsoft.com/office/drawing/2014/main" id="{4E56B738-3DA4-99B0-F805-F8158F410E1B}"/>
              </a:ext>
            </a:extLst>
          </p:cNvPr>
          <p:cNvSpPr txBox="1"/>
          <p:nvPr/>
        </p:nvSpPr>
        <p:spPr>
          <a:xfrm>
            <a:off x="1458686" y="413657"/>
            <a:ext cx="2667000" cy="584775"/>
          </a:xfrm>
          <a:prstGeom prst="rect">
            <a:avLst/>
          </a:prstGeom>
          <a:noFill/>
        </p:spPr>
        <p:txBody>
          <a:bodyPr wrap="square" rtlCol="0">
            <a:spAutoFit/>
          </a:bodyPr>
          <a:lstStyle/>
          <a:p>
            <a:r>
              <a:rPr lang="en-IN" sz="3200" b="1" dirty="0"/>
              <a:t>Q4</a:t>
            </a:r>
          </a:p>
        </p:txBody>
      </p:sp>
      <p:sp>
        <p:nvSpPr>
          <p:cNvPr id="8" name="TextBox 7">
            <a:extLst>
              <a:ext uri="{FF2B5EF4-FFF2-40B4-BE49-F238E27FC236}">
                <a16:creationId xmlns:a16="http://schemas.microsoft.com/office/drawing/2014/main" id="{C1C78B9B-A38A-0435-7A0F-788CD5C11B21}"/>
              </a:ext>
            </a:extLst>
          </p:cNvPr>
          <p:cNvSpPr txBox="1"/>
          <p:nvPr/>
        </p:nvSpPr>
        <p:spPr>
          <a:xfrm>
            <a:off x="10178143" y="6008914"/>
            <a:ext cx="155665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96057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8A3E8-36DE-59F1-1497-7F6F10B827F7}"/>
              </a:ext>
            </a:extLst>
          </p:cNvPr>
          <p:cNvPicPr>
            <a:picLocks noChangeAspect="1"/>
          </p:cNvPicPr>
          <p:nvPr/>
        </p:nvPicPr>
        <p:blipFill>
          <a:blip r:embed="rId2"/>
          <a:stretch>
            <a:fillRect/>
          </a:stretch>
        </p:blipFill>
        <p:spPr>
          <a:xfrm>
            <a:off x="1026665" y="235120"/>
            <a:ext cx="9659698" cy="4058216"/>
          </a:xfrm>
          <a:prstGeom prst="rect">
            <a:avLst/>
          </a:prstGeom>
        </p:spPr>
      </p:pic>
      <p:sp>
        <p:nvSpPr>
          <p:cNvPr id="5" name="TextBox 4">
            <a:extLst>
              <a:ext uri="{FF2B5EF4-FFF2-40B4-BE49-F238E27FC236}">
                <a16:creationId xmlns:a16="http://schemas.microsoft.com/office/drawing/2014/main" id="{59671F86-F8D6-A8E8-E910-B9E2405D1D9D}"/>
              </a:ext>
            </a:extLst>
          </p:cNvPr>
          <p:cNvSpPr txBox="1"/>
          <p:nvPr/>
        </p:nvSpPr>
        <p:spPr>
          <a:xfrm>
            <a:off x="1785257" y="4939688"/>
            <a:ext cx="8327571" cy="923330"/>
          </a:xfrm>
          <a:prstGeom prst="rect">
            <a:avLst/>
          </a:prstGeom>
          <a:noFill/>
        </p:spPr>
        <p:txBody>
          <a:bodyPr wrap="square" rtlCol="0">
            <a:spAutoFit/>
          </a:bodyPr>
          <a:lstStyle/>
          <a:p>
            <a:r>
              <a:rPr lang="en-IN" dirty="0"/>
              <a:t>Used Pivot Table, we can see the distribution of different payment methods </a:t>
            </a:r>
            <a:r>
              <a:rPr lang="en-IN" dirty="0" err="1"/>
              <a:t>wrt</a:t>
            </a:r>
            <a:r>
              <a:rPr lang="en-IN" dirty="0"/>
              <a:t> to diff services. Account transfer is the most preferred payment method for all the services except Install </a:t>
            </a:r>
            <a:r>
              <a:rPr lang="en-IN" dirty="0" err="1"/>
              <a:t>service,Followed</a:t>
            </a:r>
            <a:r>
              <a:rPr lang="en-IN" dirty="0"/>
              <a:t> by COD. Credit is the least preferred.</a:t>
            </a:r>
          </a:p>
        </p:txBody>
      </p:sp>
      <p:sp>
        <p:nvSpPr>
          <p:cNvPr id="4" name="TextBox 3">
            <a:extLst>
              <a:ext uri="{FF2B5EF4-FFF2-40B4-BE49-F238E27FC236}">
                <a16:creationId xmlns:a16="http://schemas.microsoft.com/office/drawing/2014/main" id="{260CF78E-25D0-F826-5DA6-8A5A9092C166}"/>
              </a:ext>
            </a:extLst>
          </p:cNvPr>
          <p:cNvSpPr txBox="1"/>
          <p:nvPr/>
        </p:nvSpPr>
        <p:spPr>
          <a:xfrm>
            <a:off x="174171" y="914400"/>
            <a:ext cx="1524000" cy="707886"/>
          </a:xfrm>
          <a:prstGeom prst="rect">
            <a:avLst/>
          </a:prstGeom>
          <a:noFill/>
        </p:spPr>
        <p:txBody>
          <a:bodyPr wrap="square" rtlCol="0">
            <a:spAutoFit/>
          </a:bodyPr>
          <a:lstStyle/>
          <a:p>
            <a:r>
              <a:rPr lang="en-IN" sz="4000" b="1" dirty="0"/>
              <a:t>Q4</a:t>
            </a:r>
          </a:p>
        </p:txBody>
      </p:sp>
    </p:spTree>
    <p:extLst>
      <p:ext uri="{BB962C8B-B14F-4D97-AF65-F5344CB8AC3E}">
        <p14:creationId xmlns:p14="http://schemas.microsoft.com/office/powerpoint/2010/main" val="142252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14C736-3753-AA3D-419A-35D61CDFC708}"/>
              </a:ext>
            </a:extLst>
          </p:cNvPr>
          <p:cNvPicPr>
            <a:picLocks noChangeAspect="1"/>
          </p:cNvPicPr>
          <p:nvPr/>
        </p:nvPicPr>
        <p:blipFill>
          <a:blip r:embed="rId2"/>
          <a:stretch>
            <a:fillRect/>
          </a:stretch>
        </p:blipFill>
        <p:spPr>
          <a:xfrm>
            <a:off x="0" y="264445"/>
            <a:ext cx="12192000" cy="6329110"/>
          </a:xfrm>
          <a:prstGeom prst="rect">
            <a:avLst/>
          </a:prstGeom>
        </p:spPr>
      </p:pic>
      <p:sp>
        <p:nvSpPr>
          <p:cNvPr id="4" name="TextBox 3">
            <a:extLst>
              <a:ext uri="{FF2B5EF4-FFF2-40B4-BE49-F238E27FC236}">
                <a16:creationId xmlns:a16="http://schemas.microsoft.com/office/drawing/2014/main" id="{0FC70EEA-B3B5-11E4-B642-509DEE627A30}"/>
              </a:ext>
            </a:extLst>
          </p:cNvPr>
          <p:cNvSpPr txBox="1"/>
          <p:nvPr/>
        </p:nvSpPr>
        <p:spPr>
          <a:xfrm>
            <a:off x="968829" y="511629"/>
            <a:ext cx="2405742" cy="646331"/>
          </a:xfrm>
          <a:prstGeom prst="rect">
            <a:avLst/>
          </a:prstGeom>
          <a:noFill/>
        </p:spPr>
        <p:txBody>
          <a:bodyPr wrap="square" rtlCol="0">
            <a:spAutoFit/>
          </a:bodyPr>
          <a:lstStyle/>
          <a:p>
            <a:r>
              <a:rPr lang="en-IN" sz="3600" b="1" dirty="0"/>
              <a:t>Q5</a:t>
            </a:r>
          </a:p>
        </p:txBody>
      </p:sp>
      <p:sp>
        <p:nvSpPr>
          <p:cNvPr id="5" name="TextBox 4">
            <a:extLst>
              <a:ext uri="{FF2B5EF4-FFF2-40B4-BE49-F238E27FC236}">
                <a16:creationId xmlns:a16="http://schemas.microsoft.com/office/drawing/2014/main" id="{5E4FC05A-417A-54A4-E629-0F198D3D0D18}"/>
              </a:ext>
            </a:extLst>
          </p:cNvPr>
          <p:cNvSpPr txBox="1"/>
          <p:nvPr/>
        </p:nvSpPr>
        <p:spPr>
          <a:xfrm>
            <a:off x="5704114" y="2884714"/>
            <a:ext cx="5943600" cy="1754326"/>
          </a:xfrm>
          <a:prstGeom prst="rect">
            <a:avLst/>
          </a:prstGeom>
          <a:noFill/>
        </p:spPr>
        <p:txBody>
          <a:bodyPr wrap="square" rtlCol="0">
            <a:spAutoFit/>
          </a:bodyPr>
          <a:lstStyle/>
          <a:p>
            <a:r>
              <a:rPr lang="en-IN" dirty="0"/>
              <a:t>Used Pivot Table to find out the trend in the payment types. </a:t>
            </a:r>
          </a:p>
          <a:p>
            <a:r>
              <a:rPr lang="en-IN" dirty="0"/>
              <a:t>As we can see from the graph there is a substantial increase in Account, COD and P.O from 2020 to 2021. In 2021 new payment methods such as Warranty, Credit has come up where in 2020 no such payment options were used if available.</a:t>
            </a:r>
          </a:p>
        </p:txBody>
      </p:sp>
    </p:spTree>
    <p:extLst>
      <p:ext uri="{BB962C8B-B14F-4D97-AF65-F5344CB8AC3E}">
        <p14:creationId xmlns:p14="http://schemas.microsoft.com/office/powerpoint/2010/main" val="297092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CE9F3-ED7A-802D-9FD6-01619B07D99F}"/>
              </a:ext>
            </a:extLst>
          </p:cNvPr>
          <p:cNvPicPr>
            <a:picLocks noChangeAspect="1"/>
          </p:cNvPicPr>
          <p:nvPr/>
        </p:nvPicPr>
        <p:blipFill>
          <a:blip r:embed="rId2"/>
          <a:stretch>
            <a:fillRect/>
          </a:stretch>
        </p:blipFill>
        <p:spPr>
          <a:xfrm>
            <a:off x="0" y="254732"/>
            <a:ext cx="12192000" cy="6348535"/>
          </a:xfrm>
          <a:prstGeom prst="rect">
            <a:avLst/>
          </a:prstGeom>
        </p:spPr>
      </p:pic>
      <p:sp>
        <p:nvSpPr>
          <p:cNvPr id="4" name="TextBox 3">
            <a:extLst>
              <a:ext uri="{FF2B5EF4-FFF2-40B4-BE49-F238E27FC236}">
                <a16:creationId xmlns:a16="http://schemas.microsoft.com/office/drawing/2014/main" id="{D18E5A3A-B8AD-7650-DA86-559B65A271CA}"/>
              </a:ext>
            </a:extLst>
          </p:cNvPr>
          <p:cNvSpPr txBox="1"/>
          <p:nvPr/>
        </p:nvSpPr>
        <p:spPr>
          <a:xfrm>
            <a:off x="1132114" y="500743"/>
            <a:ext cx="2253343" cy="707886"/>
          </a:xfrm>
          <a:prstGeom prst="rect">
            <a:avLst/>
          </a:prstGeom>
          <a:noFill/>
        </p:spPr>
        <p:txBody>
          <a:bodyPr wrap="square" rtlCol="0">
            <a:spAutoFit/>
          </a:bodyPr>
          <a:lstStyle/>
          <a:p>
            <a:r>
              <a:rPr lang="en-IN" sz="4000" b="1" dirty="0"/>
              <a:t>Q6</a:t>
            </a:r>
            <a:endParaRPr lang="en-IN" b="1" dirty="0"/>
          </a:p>
        </p:txBody>
      </p:sp>
    </p:spTree>
    <p:extLst>
      <p:ext uri="{BB962C8B-B14F-4D97-AF65-F5344CB8AC3E}">
        <p14:creationId xmlns:p14="http://schemas.microsoft.com/office/powerpoint/2010/main" val="189023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DF172-8922-0F5C-3EF0-DF43CA72D44A}"/>
              </a:ext>
            </a:extLst>
          </p:cNvPr>
          <p:cNvPicPr>
            <a:picLocks noChangeAspect="1"/>
          </p:cNvPicPr>
          <p:nvPr/>
        </p:nvPicPr>
        <p:blipFill>
          <a:blip r:embed="rId2"/>
          <a:stretch>
            <a:fillRect/>
          </a:stretch>
        </p:blipFill>
        <p:spPr>
          <a:xfrm>
            <a:off x="402771" y="4055087"/>
            <a:ext cx="11484429" cy="1472401"/>
          </a:xfrm>
          <a:prstGeom prst="rect">
            <a:avLst/>
          </a:prstGeom>
        </p:spPr>
      </p:pic>
      <p:pic>
        <p:nvPicPr>
          <p:cNvPr id="7" name="Picture 6">
            <a:extLst>
              <a:ext uri="{FF2B5EF4-FFF2-40B4-BE49-F238E27FC236}">
                <a16:creationId xmlns:a16="http://schemas.microsoft.com/office/drawing/2014/main" id="{A2B1300E-A36B-CC90-5849-C57372B72BBF}"/>
              </a:ext>
            </a:extLst>
          </p:cNvPr>
          <p:cNvPicPr>
            <a:picLocks noChangeAspect="1"/>
          </p:cNvPicPr>
          <p:nvPr/>
        </p:nvPicPr>
        <p:blipFill>
          <a:blip r:embed="rId3"/>
          <a:stretch>
            <a:fillRect/>
          </a:stretch>
        </p:blipFill>
        <p:spPr>
          <a:xfrm>
            <a:off x="1170377" y="-46754"/>
            <a:ext cx="6838826" cy="4020111"/>
          </a:xfrm>
          <a:prstGeom prst="rect">
            <a:avLst/>
          </a:prstGeom>
        </p:spPr>
      </p:pic>
      <p:sp>
        <p:nvSpPr>
          <p:cNvPr id="3" name="TextBox 2">
            <a:extLst>
              <a:ext uri="{FF2B5EF4-FFF2-40B4-BE49-F238E27FC236}">
                <a16:creationId xmlns:a16="http://schemas.microsoft.com/office/drawing/2014/main" id="{670619ED-2366-A952-8E07-D799DDA38167}"/>
              </a:ext>
            </a:extLst>
          </p:cNvPr>
          <p:cNvSpPr txBox="1"/>
          <p:nvPr/>
        </p:nvSpPr>
        <p:spPr>
          <a:xfrm>
            <a:off x="141513" y="5527488"/>
            <a:ext cx="11049000" cy="1200329"/>
          </a:xfrm>
          <a:prstGeom prst="rect">
            <a:avLst/>
          </a:prstGeom>
          <a:noFill/>
        </p:spPr>
        <p:txBody>
          <a:bodyPr wrap="square" rtlCol="0">
            <a:spAutoFit/>
          </a:bodyPr>
          <a:lstStyle/>
          <a:p>
            <a:r>
              <a:rPr lang="pt-BR" dirty="0"/>
              <a:t>=CORREL(H2:H1001,R2:R1001) </a:t>
            </a:r>
          </a:p>
          <a:p>
            <a:r>
              <a:rPr lang="pt-BR" dirty="0"/>
              <a:t>Used Correlation formula to get the relation between the no.of technicians and parts cost</a:t>
            </a:r>
          </a:p>
          <a:p>
            <a:r>
              <a:rPr lang="en-IN" dirty="0"/>
              <a:t>Which got be + 20% correlation. From the data and as well from the scatterplot we can say that there is a relationship between </a:t>
            </a:r>
            <a:r>
              <a:rPr lang="en-IN" dirty="0" err="1"/>
              <a:t>no.of</a:t>
            </a:r>
            <a:r>
              <a:rPr lang="en-IN" dirty="0"/>
              <a:t> technician and Parts Cost. Which increases with the increase of </a:t>
            </a:r>
            <a:r>
              <a:rPr lang="en-IN" dirty="0" err="1"/>
              <a:t>no.of</a:t>
            </a:r>
            <a:r>
              <a:rPr lang="en-IN" dirty="0"/>
              <a:t> technicians. </a:t>
            </a:r>
          </a:p>
        </p:txBody>
      </p:sp>
      <p:sp>
        <p:nvSpPr>
          <p:cNvPr id="8" name="TextBox 7">
            <a:extLst>
              <a:ext uri="{FF2B5EF4-FFF2-40B4-BE49-F238E27FC236}">
                <a16:creationId xmlns:a16="http://schemas.microsoft.com/office/drawing/2014/main" id="{63AB0A91-3F13-C3ED-866E-28DE78D4ECA9}"/>
              </a:ext>
            </a:extLst>
          </p:cNvPr>
          <p:cNvSpPr txBox="1"/>
          <p:nvPr/>
        </p:nvSpPr>
        <p:spPr>
          <a:xfrm>
            <a:off x="0" y="239485"/>
            <a:ext cx="2253343" cy="707886"/>
          </a:xfrm>
          <a:prstGeom prst="rect">
            <a:avLst/>
          </a:prstGeom>
          <a:noFill/>
        </p:spPr>
        <p:txBody>
          <a:bodyPr wrap="square" rtlCol="0">
            <a:spAutoFit/>
          </a:bodyPr>
          <a:lstStyle/>
          <a:p>
            <a:r>
              <a:rPr lang="en-IN" sz="4000" b="1" dirty="0"/>
              <a:t>Q6</a:t>
            </a:r>
            <a:endParaRPr lang="en-IN" b="1" dirty="0"/>
          </a:p>
        </p:txBody>
      </p:sp>
    </p:spTree>
    <p:extLst>
      <p:ext uri="{BB962C8B-B14F-4D97-AF65-F5344CB8AC3E}">
        <p14:creationId xmlns:p14="http://schemas.microsoft.com/office/powerpoint/2010/main" val="163074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22AE5-9B3E-B700-54A5-4832E77E39D8}"/>
              </a:ext>
            </a:extLst>
          </p:cNvPr>
          <p:cNvPicPr>
            <a:picLocks noChangeAspect="1"/>
          </p:cNvPicPr>
          <p:nvPr/>
        </p:nvPicPr>
        <p:blipFill>
          <a:blip r:embed="rId2"/>
          <a:stretch>
            <a:fillRect/>
          </a:stretch>
        </p:blipFill>
        <p:spPr>
          <a:xfrm>
            <a:off x="0" y="295006"/>
            <a:ext cx="12192000" cy="6267987"/>
          </a:xfrm>
          <a:prstGeom prst="rect">
            <a:avLst/>
          </a:prstGeom>
        </p:spPr>
      </p:pic>
      <p:sp>
        <p:nvSpPr>
          <p:cNvPr id="4" name="TextBox 3">
            <a:extLst>
              <a:ext uri="{FF2B5EF4-FFF2-40B4-BE49-F238E27FC236}">
                <a16:creationId xmlns:a16="http://schemas.microsoft.com/office/drawing/2014/main" id="{A0D94A72-B015-3658-9804-223952F34CCE}"/>
              </a:ext>
            </a:extLst>
          </p:cNvPr>
          <p:cNvSpPr txBox="1"/>
          <p:nvPr/>
        </p:nvSpPr>
        <p:spPr>
          <a:xfrm>
            <a:off x="544286" y="5170714"/>
            <a:ext cx="11549743" cy="923330"/>
          </a:xfrm>
          <a:prstGeom prst="rect">
            <a:avLst/>
          </a:prstGeom>
          <a:noFill/>
        </p:spPr>
        <p:txBody>
          <a:bodyPr wrap="square" rtlCol="0">
            <a:spAutoFit/>
          </a:bodyPr>
          <a:lstStyle/>
          <a:p>
            <a:r>
              <a:rPr lang="en-IN" dirty="0"/>
              <a:t>Used Pivot Table, District wise count of services. And then used filter </a:t>
            </a:r>
          </a:p>
          <a:p>
            <a:r>
              <a:rPr lang="en-IN" dirty="0"/>
              <a:t>In Central district Replaces service(47), And in rest all districts Assess services is</a:t>
            </a:r>
          </a:p>
          <a:p>
            <a:r>
              <a:rPr lang="en-IN" dirty="0"/>
              <a:t>The most common service.</a:t>
            </a:r>
          </a:p>
        </p:txBody>
      </p:sp>
      <p:sp>
        <p:nvSpPr>
          <p:cNvPr id="5" name="TextBox 4">
            <a:extLst>
              <a:ext uri="{FF2B5EF4-FFF2-40B4-BE49-F238E27FC236}">
                <a16:creationId xmlns:a16="http://schemas.microsoft.com/office/drawing/2014/main" id="{C0B07C62-64A0-36E1-F86A-09F804B73F0C}"/>
              </a:ext>
            </a:extLst>
          </p:cNvPr>
          <p:cNvSpPr txBox="1"/>
          <p:nvPr/>
        </p:nvSpPr>
        <p:spPr>
          <a:xfrm>
            <a:off x="446315" y="391886"/>
            <a:ext cx="2351314" cy="707886"/>
          </a:xfrm>
          <a:prstGeom prst="rect">
            <a:avLst/>
          </a:prstGeom>
          <a:noFill/>
        </p:spPr>
        <p:txBody>
          <a:bodyPr wrap="square" rtlCol="0">
            <a:spAutoFit/>
          </a:bodyPr>
          <a:lstStyle/>
          <a:p>
            <a:r>
              <a:rPr lang="en-IN" sz="4000" b="1" dirty="0"/>
              <a:t>Q7</a:t>
            </a:r>
          </a:p>
        </p:txBody>
      </p:sp>
    </p:spTree>
    <p:extLst>
      <p:ext uri="{BB962C8B-B14F-4D97-AF65-F5344CB8AC3E}">
        <p14:creationId xmlns:p14="http://schemas.microsoft.com/office/powerpoint/2010/main" val="393986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403</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Prahalladh Datla</dc:creator>
  <cp:lastModifiedBy>Prahalladh Datla</cp:lastModifiedBy>
  <cp:revision>32</cp:revision>
  <dcterms:created xsi:type="dcterms:W3CDTF">2024-04-02T08:20:20Z</dcterms:created>
  <dcterms:modified xsi:type="dcterms:W3CDTF">2024-04-02T10:59:17Z</dcterms:modified>
</cp:coreProperties>
</file>