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iyadarshini.m.lv\Downloads\work_ord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iyadarshini.m.lv\Downloads\work_ord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iyadarshini.m.lv\Downloads\work_ord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iyadarshini.m.lv\Downloads\work_ord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iyadarshini.m.lv\Downloads\work_order.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[work_order.xlsx]q4!PivotTable5</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Payment</a:t>
            </a:r>
            <a:r>
              <a:rPr lang="en-IN" baseline="0" dirty="0"/>
              <a:t> distribution through different services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988648293963254"/>
          <c:y val="0.17608580063579193"/>
          <c:w val="0.66030358705161851"/>
          <c:h val="0.72924446261586562"/>
        </c:manualLayout>
      </c:layout>
      <c:barChart>
        <c:barDir val="bar"/>
        <c:grouping val="clustered"/>
        <c:varyColors val="0"/>
        <c:ser>
          <c:idx val="0"/>
          <c:order val="0"/>
          <c:tx>
            <c:strRef>
              <c:f>'q4'!$B$3:$B$4</c:f>
              <c:strCache>
                <c:ptCount val="1"/>
                <c:pt idx="0">
                  <c:v>Assess</c:v>
                </c:pt>
              </c:strCache>
            </c:strRef>
          </c:tx>
          <c:spPr>
            <a:solidFill>
              <a:schemeClr val="accent1"/>
            </a:solidFill>
            <a:ln>
              <a:noFill/>
            </a:ln>
            <a:effectLst/>
          </c:spPr>
          <c:invertIfNegative val="0"/>
          <c:cat>
            <c:strRef>
              <c:f>'q4'!$A$5:$A$9</c:f>
              <c:strCache>
                <c:ptCount val="5"/>
                <c:pt idx="0">
                  <c:v>Account</c:v>
                </c:pt>
                <c:pt idx="1">
                  <c:v>C.O.D.</c:v>
                </c:pt>
                <c:pt idx="2">
                  <c:v>P.O.</c:v>
                </c:pt>
                <c:pt idx="3">
                  <c:v>Warranty</c:v>
                </c:pt>
                <c:pt idx="4">
                  <c:v>Credit</c:v>
                </c:pt>
              </c:strCache>
            </c:strRef>
          </c:cat>
          <c:val>
            <c:numRef>
              <c:f>'q4'!$B$5:$B$9</c:f>
              <c:numCache>
                <c:formatCode>General</c:formatCode>
                <c:ptCount val="5"/>
                <c:pt idx="0">
                  <c:v>178</c:v>
                </c:pt>
                <c:pt idx="1">
                  <c:v>148</c:v>
                </c:pt>
                <c:pt idx="2">
                  <c:v>66</c:v>
                </c:pt>
                <c:pt idx="3">
                  <c:v>13</c:v>
                </c:pt>
                <c:pt idx="4">
                  <c:v>2</c:v>
                </c:pt>
              </c:numCache>
            </c:numRef>
          </c:val>
          <c:extLst>
            <c:ext xmlns:c16="http://schemas.microsoft.com/office/drawing/2014/chart" uri="{C3380CC4-5D6E-409C-BE32-E72D297353CC}">
              <c16:uniqueId val="{00000000-3FAE-4C54-B327-8244167EF8D2}"/>
            </c:ext>
          </c:extLst>
        </c:ser>
        <c:ser>
          <c:idx val="1"/>
          <c:order val="1"/>
          <c:tx>
            <c:strRef>
              <c:f>'q4'!$C$3:$C$4</c:f>
              <c:strCache>
                <c:ptCount val="1"/>
                <c:pt idx="0">
                  <c:v>Deliver</c:v>
                </c:pt>
              </c:strCache>
            </c:strRef>
          </c:tx>
          <c:spPr>
            <a:solidFill>
              <a:schemeClr val="accent2"/>
            </a:solidFill>
            <a:ln>
              <a:noFill/>
            </a:ln>
            <a:effectLst/>
          </c:spPr>
          <c:invertIfNegative val="0"/>
          <c:cat>
            <c:strRef>
              <c:f>'q4'!$A$5:$A$9</c:f>
              <c:strCache>
                <c:ptCount val="5"/>
                <c:pt idx="0">
                  <c:v>Account</c:v>
                </c:pt>
                <c:pt idx="1">
                  <c:v>C.O.D.</c:v>
                </c:pt>
                <c:pt idx="2">
                  <c:v>P.O.</c:v>
                </c:pt>
                <c:pt idx="3">
                  <c:v>Warranty</c:v>
                </c:pt>
                <c:pt idx="4">
                  <c:v>Credit</c:v>
                </c:pt>
              </c:strCache>
            </c:strRef>
          </c:cat>
          <c:val>
            <c:numRef>
              <c:f>'q4'!$C$5:$C$9</c:f>
              <c:numCache>
                <c:formatCode>General</c:formatCode>
                <c:ptCount val="5"/>
                <c:pt idx="0">
                  <c:v>100</c:v>
                </c:pt>
                <c:pt idx="1">
                  <c:v>60</c:v>
                </c:pt>
                <c:pt idx="2">
                  <c:v>20</c:v>
                </c:pt>
                <c:pt idx="3">
                  <c:v>10</c:v>
                </c:pt>
              </c:numCache>
            </c:numRef>
          </c:val>
          <c:extLst>
            <c:ext xmlns:c16="http://schemas.microsoft.com/office/drawing/2014/chart" uri="{C3380CC4-5D6E-409C-BE32-E72D297353CC}">
              <c16:uniqueId val="{00000001-3FAE-4C54-B327-8244167EF8D2}"/>
            </c:ext>
          </c:extLst>
        </c:ser>
        <c:ser>
          <c:idx val="2"/>
          <c:order val="2"/>
          <c:tx>
            <c:strRef>
              <c:f>'q4'!$D$3:$D$4</c:f>
              <c:strCache>
                <c:ptCount val="1"/>
                <c:pt idx="0">
                  <c:v>Install</c:v>
                </c:pt>
              </c:strCache>
            </c:strRef>
          </c:tx>
          <c:spPr>
            <a:solidFill>
              <a:schemeClr val="accent3"/>
            </a:solidFill>
            <a:ln>
              <a:noFill/>
            </a:ln>
            <a:effectLst/>
          </c:spPr>
          <c:invertIfNegative val="0"/>
          <c:cat>
            <c:strRef>
              <c:f>'q4'!$A$5:$A$9</c:f>
              <c:strCache>
                <c:ptCount val="5"/>
                <c:pt idx="0">
                  <c:v>Account</c:v>
                </c:pt>
                <c:pt idx="1">
                  <c:v>C.O.D.</c:v>
                </c:pt>
                <c:pt idx="2">
                  <c:v>P.O.</c:v>
                </c:pt>
                <c:pt idx="3">
                  <c:v>Warranty</c:v>
                </c:pt>
                <c:pt idx="4">
                  <c:v>Credit</c:v>
                </c:pt>
              </c:strCache>
            </c:strRef>
          </c:cat>
          <c:val>
            <c:numRef>
              <c:f>'q4'!$D$5:$D$9</c:f>
              <c:numCache>
                <c:formatCode>General</c:formatCode>
                <c:ptCount val="5"/>
                <c:pt idx="0">
                  <c:v>24</c:v>
                </c:pt>
                <c:pt idx="1">
                  <c:v>25</c:v>
                </c:pt>
                <c:pt idx="2">
                  <c:v>9</c:v>
                </c:pt>
                <c:pt idx="3">
                  <c:v>5</c:v>
                </c:pt>
              </c:numCache>
            </c:numRef>
          </c:val>
          <c:extLst>
            <c:ext xmlns:c16="http://schemas.microsoft.com/office/drawing/2014/chart" uri="{C3380CC4-5D6E-409C-BE32-E72D297353CC}">
              <c16:uniqueId val="{00000002-3FAE-4C54-B327-8244167EF8D2}"/>
            </c:ext>
          </c:extLst>
        </c:ser>
        <c:ser>
          <c:idx val="3"/>
          <c:order val="3"/>
          <c:tx>
            <c:strRef>
              <c:f>'q4'!$E$3:$E$4</c:f>
              <c:strCache>
                <c:ptCount val="1"/>
                <c:pt idx="0">
                  <c:v>Repair</c:v>
                </c:pt>
              </c:strCache>
            </c:strRef>
          </c:tx>
          <c:spPr>
            <a:solidFill>
              <a:schemeClr val="accent4"/>
            </a:solidFill>
            <a:ln>
              <a:noFill/>
            </a:ln>
            <a:effectLst/>
          </c:spPr>
          <c:invertIfNegative val="0"/>
          <c:cat>
            <c:strRef>
              <c:f>'q4'!$A$5:$A$9</c:f>
              <c:strCache>
                <c:ptCount val="5"/>
                <c:pt idx="0">
                  <c:v>Account</c:v>
                </c:pt>
                <c:pt idx="1">
                  <c:v>C.O.D.</c:v>
                </c:pt>
                <c:pt idx="2">
                  <c:v>P.O.</c:v>
                </c:pt>
                <c:pt idx="3">
                  <c:v>Warranty</c:v>
                </c:pt>
                <c:pt idx="4">
                  <c:v>Credit</c:v>
                </c:pt>
              </c:strCache>
            </c:strRef>
          </c:cat>
          <c:val>
            <c:numRef>
              <c:f>'q4'!$E$5:$E$9</c:f>
              <c:numCache>
                <c:formatCode>General</c:formatCode>
                <c:ptCount val="5"/>
                <c:pt idx="0">
                  <c:v>24</c:v>
                </c:pt>
                <c:pt idx="1">
                  <c:v>51</c:v>
                </c:pt>
                <c:pt idx="2">
                  <c:v>6</c:v>
                </c:pt>
                <c:pt idx="3">
                  <c:v>4</c:v>
                </c:pt>
                <c:pt idx="4">
                  <c:v>1</c:v>
                </c:pt>
              </c:numCache>
            </c:numRef>
          </c:val>
          <c:extLst>
            <c:ext xmlns:c16="http://schemas.microsoft.com/office/drawing/2014/chart" uri="{C3380CC4-5D6E-409C-BE32-E72D297353CC}">
              <c16:uniqueId val="{00000003-3FAE-4C54-B327-8244167EF8D2}"/>
            </c:ext>
          </c:extLst>
        </c:ser>
        <c:ser>
          <c:idx val="4"/>
          <c:order val="4"/>
          <c:tx>
            <c:strRef>
              <c:f>'q4'!$F$3:$F$4</c:f>
              <c:strCache>
                <c:ptCount val="1"/>
                <c:pt idx="0">
                  <c:v>Replace</c:v>
                </c:pt>
              </c:strCache>
            </c:strRef>
          </c:tx>
          <c:spPr>
            <a:solidFill>
              <a:schemeClr val="accent5"/>
            </a:solidFill>
            <a:ln>
              <a:noFill/>
            </a:ln>
            <a:effectLst/>
          </c:spPr>
          <c:invertIfNegative val="0"/>
          <c:cat>
            <c:strRef>
              <c:f>'q4'!$A$5:$A$9</c:f>
              <c:strCache>
                <c:ptCount val="5"/>
                <c:pt idx="0">
                  <c:v>Account</c:v>
                </c:pt>
                <c:pt idx="1">
                  <c:v>C.O.D.</c:v>
                </c:pt>
                <c:pt idx="2">
                  <c:v>P.O.</c:v>
                </c:pt>
                <c:pt idx="3">
                  <c:v>Warranty</c:v>
                </c:pt>
                <c:pt idx="4">
                  <c:v>Credit</c:v>
                </c:pt>
              </c:strCache>
            </c:strRef>
          </c:cat>
          <c:val>
            <c:numRef>
              <c:f>'q4'!$F$5:$F$9</c:f>
              <c:numCache>
                <c:formatCode>General</c:formatCode>
                <c:ptCount val="5"/>
                <c:pt idx="0">
                  <c:v>115</c:v>
                </c:pt>
                <c:pt idx="1">
                  <c:v>97</c:v>
                </c:pt>
                <c:pt idx="2">
                  <c:v>31</c:v>
                </c:pt>
                <c:pt idx="3">
                  <c:v>9</c:v>
                </c:pt>
                <c:pt idx="4">
                  <c:v>2</c:v>
                </c:pt>
              </c:numCache>
            </c:numRef>
          </c:val>
          <c:extLst>
            <c:ext xmlns:c16="http://schemas.microsoft.com/office/drawing/2014/chart" uri="{C3380CC4-5D6E-409C-BE32-E72D297353CC}">
              <c16:uniqueId val="{00000004-3FAE-4C54-B327-8244167EF8D2}"/>
            </c:ext>
          </c:extLst>
        </c:ser>
        <c:dLbls>
          <c:showLegendKey val="0"/>
          <c:showVal val="0"/>
          <c:showCatName val="0"/>
          <c:showSerName val="0"/>
          <c:showPercent val="0"/>
          <c:showBubbleSize val="0"/>
        </c:dLbls>
        <c:gapWidth val="182"/>
        <c:axId val="1460064655"/>
        <c:axId val="1460065135"/>
      </c:barChart>
      <c:catAx>
        <c:axId val="1460064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065135"/>
        <c:crosses val="autoZero"/>
        <c:auto val="1"/>
        <c:lblAlgn val="ctr"/>
        <c:lblOffset val="100"/>
        <c:noMultiLvlLbl val="0"/>
      </c:catAx>
      <c:valAx>
        <c:axId val="14600651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064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[work_order.xlsx]q5!PivotTable6</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Change in payment mode with Waiting</a:t>
            </a:r>
            <a:r>
              <a:rPr lang="en-US" baseline="0"/>
              <a:t> period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'q5'!$B$3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'q5'!$A$4:$A$9</c:f>
              <c:strCache>
                <c:ptCount val="5"/>
                <c:pt idx="0">
                  <c:v>Credit</c:v>
                </c:pt>
                <c:pt idx="1">
                  <c:v>Warranty</c:v>
                </c:pt>
                <c:pt idx="2">
                  <c:v>P.O.</c:v>
                </c:pt>
                <c:pt idx="3">
                  <c:v>C.O.D.</c:v>
                </c:pt>
                <c:pt idx="4">
                  <c:v>Account</c:v>
                </c:pt>
              </c:strCache>
            </c:strRef>
          </c:cat>
          <c:val>
            <c:numRef>
              <c:f>'q5'!$B$4:$B$9</c:f>
              <c:numCache>
                <c:formatCode>General</c:formatCode>
                <c:ptCount val="5"/>
                <c:pt idx="0">
                  <c:v>33.5</c:v>
                </c:pt>
                <c:pt idx="1">
                  <c:v>32.263157894736842</c:v>
                </c:pt>
                <c:pt idx="2">
                  <c:v>30.129310344827587</c:v>
                </c:pt>
                <c:pt idx="3">
                  <c:v>29.585443037974684</c:v>
                </c:pt>
                <c:pt idx="4">
                  <c:v>25.609375</c:v>
                </c:pt>
              </c:numCache>
            </c:numRef>
          </c:val>
          <c:smooth val="0"/>
          <c:extLst>
            <c:ext xmlns:c16="http://schemas.microsoft.com/office/drawing/2014/chart" uri="{C3380CC4-5D6E-409C-BE32-E72D297353CC}">
              <c16:uniqueId val="{00000000-ACD3-4052-91CD-438B811D62F4}"/>
            </c:ext>
          </c:extLst>
        </c:ser>
        <c:dLbls>
          <c:showLegendKey val="0"/>
          <c:showVal val="0"/>
          <c:showCatName val="0"/>
          <c:showSerName val="0"/>
          <c:showPercent val="0"/>
          <c:showBubbleSize val="0"/>
        </c:dLbls>
        <c:marker val="1"/>
        <c:smooth val="0"/>
        <c:axId val="1646548511"/>
        <c:axId val="1646555231"/>
      </c:lineChart>
      <c:catAx>
        <c:axId val="1646548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55231"/>
        <c:crosses val="autoZero"/>
        <c:auto val="1"/>
        <c:lblAlgn val="ctr"/>
        <c:lblOffset val="100"/>
        <c:noMultiLvlLbl val="0"/>
      </c:catAx>
      <c:valAx>
        <c:axId val="16465552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48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[work_order.xlsx]q6!PivotTable7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Relation between "Cost of parts" and "Techs required"</a:t>
            </a:r>
          </a:p>
        </c:rich>
      </c:tx>
      <c:layout>
        <c:manualLayout>
          <c:xMode val="edge"/>
          <c:yMode val="edge"/>
          <c:x val="0.13760524488961742"/>
          <c:y val="3.703706393343335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'q6'!$B$3</c:f>
              <c:strCache>
                <c:ptCount val="1"/>
                <c:pt idx="0">
                  <c:v>Total</c:v>
                </c:pt>
              </c:strCache>
            </c:strRef>
          </c:tx>
          <c:spPr>
            <a:solidFill>
              <a:schemeClr val="accent1"/>
            </a:solidFill>
            <a:ln>
              <a:noFill/>
            </a:ln>
            <a:effectLst/>
          </c:spPr>
          <c:invertIfNegative val="0"/>
          <c:cat>
            <c:strRef>
              <c:f>'q6'!$A$4:$A$9</c:f>
              <c:strCache>
                <c:ptCount val="6"/>
                <c:pt idx="0">
                  <c:v>&lt;1000 or (blank)</c:v>
                </c:pt>
                <c:pt idx="1">
                  <c:v>1000-1500</c:v>
                </c:pt>
                <c:pt idx="2">
                  <c:v>1500-2000</c:v>
                </c:pt>
                <c:pt idx="3">
                  <c:v>2000-2500</c:v>
                </c:pt>
                <c:pt idx="4">
                  <c:v>3000-3500</c:v>
                </c:pt>
                <c:pt idx="5">
                  <c:v>4500-5000</c:v>
                </c:pt>
              </c:strCache>
            </c:strRef>
          </c:cat>
          <c:val>
            <c:numRef>
              <c:f>'q6'!$B$4:$B$9</c:f>
              <c:numCache>
                <c:formatCode>General</c:formatCode>
                <c:ptCount val="6"/>
                <c:pt idx="0">
                  <c:v>1342</c:v>
                </c:pt>
                <c:pt idx="1">
                  <c:v>29</c:v>
                </c:pt>
                <c:pt idx="2">
                  <c:v>12</c:v>
                </c:pt>
                <c:pt idx="3">
                  <c:v>6</c:v>
                </c:pt>
                <c:pt idx="4">
                  <c:v>3</c:v>
                </c:pt>
                <c:pt idx="5">
                  <c:v>2</c:v>
                </c:pt>
              </c:numCache>
            </c:numRef>
          </c:val>
          <c:extLst>
            <c:ext xmlns:c16="http://schemas.microsoft.com/office/drawing/2014/chart" uri="{C3380CC4-5D6E-409C-BE32-E72D297353CC}">
              <c16:uniqueId val="{00000000-881A-4008-96AB-36EADA454FE9}"/>
            </c:ext>
          </c:extLst>
        </c:ser>
        <c:dLbls>
          <c:showLegendKey val="0"/>
          <c:showVal val="0"/>
          <c:showCatName val="0"/>
          <c:showSerName val="0"/>
          <c:showPercent val="0"/>
          <c:showBubbleSize val="0"/>
        </c:dLbls>
        <c:gapWidth val="219"/>
        <c:overlap val="-27"/>
        <c:axId val="1646539871"/>
        <c:axId val="1646569631"/>
      </c:barChart>
      <c:catAx>
        <c:axId val="16465398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err="1"/>
                  <a:t>PartsCost</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69631"/>
        <c:crosses val="autoZero"/>
        <c:auto val="1"/>
        <c:lblAlgn val="ctr"/>
        <c:lblOffset val="100"/>
        <c:noMultiLvlLbl val="0"/>
      </c:catAx>
      <c:valAx>
        <c:axId val="16465696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Number of Techs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39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[work_order.xlsx]q7!PivotTable8</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Most common service opted in each district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'q7'!$B$3:$B$4</c:f>
              <c:strCache>
                <c:ptCount val="1"/>
                <c:pt idx="0">
                  <c:v>Assess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'q7'!$A$5:$A$13</c:f>
              <c:strCache>
                <c:ptCount val="9"/>
                <c:pt idx="0">
                  <c:v>Northwest</c:v>
                </c:pt>
                <c:pt idx="1">
                  <c:v>North</c:v>
                </c:pt>
                <c:pt idx="2">
                  <c:v>Central</c:v>
                </c:pt>
                <c:pt idx="3">
                  <c:v>South</c:v>
                </c:pt>
                <c:pt idx="4">
                  <c:v>Southeast</c:v>
                </c:pt>
                <c:pt idx="5">
                  <c:v>West</c:v>
                </c:pt>
                <c:pt idx="6">
                  <c:v>East</c:v>
                </c:pt>
                <c:pt idx="7">
                  <c:v>Northeast</c:v>
                </c:pt>
                <c:pt idx="8">
                  <c:v>Southwest</c:v>
                </c:pt>
              </c:strCache>
            </c:strRef>
          </c:cat>
          <c:val>
            <c:numRef>
              <c:f>'q7'!$B$5:$B$13</c:f>
              <c:numCache>
                <c:formatCode>General</c:formatCode>
                <c:ptCount val="9"/>
                <c:pt idx="0">
                  <c:v>70</c:v>
                </c:pt>
                <c:pt idx="1">
                  <c:v>64</c:v>
                </c:pt>
                <c:pt idx="2">
                  <c:v>46</c:v>
                </c:pt>
                <c:pt idx="3">
                  <c:v>63</c:v>
                </c:pt>
                <c:pt idx="4">
                  <c:v>67</c:v>
                </c:pt>
                <c:pt idx="5">
                  <c:v>53</c:v>
                </c:pt>
                <c:pt idx="6">
                  <c:v>19</c:v>
                </c:pt>
                <c:pt idx="7">
                  <c:v>18</c:v>
                </c:pt>
                <c:pt idx="8">
                  <c:v>7</c:v>
                </c:pt>
              </c:numCache>
            </c:numRef>
          </c:val>
          <c:smooth val="0"/>
          <c:extLst>
            <c:ext xmlns:c16="http://schemas.microsoft.com/office/drawing/2014/chart" uri="{C3380CC4-5D6E-409C-BE32-E72D297353CC}">
              <c16:uniqueId val="{00000000-F0CB-4A12-A574-E8859F46EE6C}"/>
            </c:ext>
          </c:extLst>
        </c:ser>
        <c:ser>
          <c:idx val="1"/>
          <c:order val="1"/>
          <c:tx>
            <c:strRef>
              <c:f>'q7'!$C$3:$C$4</c:f>
              <c:strCache>
                <c:ptCount val="1"/>
                <c:pt idx="0">
                  <c:v>Deliver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'q7'!$A$5:$A$13</c:f>
              <c:strCache>
                <c:ptCount val="9"/>
                <c:pt idx="0">
                  <c:v>Northwest</c:v>
                </c:pt>
                <c:pt idx="1">
                  <c:v>North</c:v>
                </c:pt>
                <c:pt idx="2">
                  <c:v>Central</c:v>
                </c:pt>
                <c:pt idx="3">
                  <c:v>South</c:v>
                </c:pt>
                <c:pt idx="4">
                  <c:v>Southeast</c:v>
                </c:pt>
                <c:pt idx="5">
                  <c:v>West</c:v>
                </c:pt>
                <c:pt idx="6">
                  <c:v>East</c:v>
                </c:pt>
                <c:pt idx="7">
                  <c:v>Northeast</c:v>
                </c:pt>
                <c:pt idx="8">
                  <c:v>Southwest</c:v>
                </c:pt>
              </c:strCache>
            </c:strRef>
          </c:cat>
          <c:val>
            <c:numRef>
              <c:f>'q7'!$C$5:$C$13</c:f>
              <c:numCache>
                <c:formatCode>General</c:formatCode>
                <c:ptCount val="9"/>
                <c:pt idx="0">
                  <c:v>28</c:v>
                </c:pt>
                <c:pt idx="1">
                  <c:v>49</c:v>
                </c:pt>
                <c:pt idx="2">
                  <c:v>26</c:v>
                </c:pt>
                <c:pt idx="3">
                  <c:v>33</c:v>
                </c:pt>
                <c:pt idx="4">
                  <c:v>21</c:v>
                </c:pt>
                <c:pt idx="5">
                  <c:v>18</c:v>
                </c:pt>
                <c:pt idx="6">
                  <c:v>9</c:v>
                </c:pt>
                <c:pt idx="7">
                  <c:v>4</c:v>
                </c:pt>
                <c:pt idx="8">
                  <c:v>2</c:v>
                </c:pt>
              </c:numCache>
            </c:numRef>
          </c:val>
          <c:smooth val="0"/>
          <c:extLst>
            <c:ext xmlns:c16="http://schemas.microsoft.com/office/drawing/2014/chart" uri="{C3380CC4-5D6E-409C-BE32-E72D297353CC}">
              <c16:uniqueId val="{00000001-F0CB-4A12-A574-E8859F46EE6C}"/>
            </c:ext>
          </c:extLst>
        </c:ser>
        <c:ser>
          <c:idx val="2"/>
          <c:order val="2"/>
          <c:tx>
            <c:strRef>
              <c:f>'q7'!$D$3:$D$4</c:f>
              <c:strCache>
                <c:ptCount val="1"/>
                <c:pt idx="0">
                  <c:v>Install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'q7'!$A$5:$A$13</c:f>
              <c:strCache>
                <c:ptCount val="9"/>
                <c:pt idx="0">
                  <c:v>Northwest</c:v>
                </c:pt>
                <c:pt idx="1">
                  <c:v>North</c:v>
                </c:pt>
                <c:pt idx="2">
                  <c:v>Central</c:v>
                </c:pt>
                <c:pt idx="3">
                  <c:v>South</c:v>
                </c:pt>
                <c:pt idx="4">
                  <c:v>Southeast</c:v>
                </c:pt>
                <c:pt idx="5">
                  <c:v>West</c:v>
                </c:pt>
                <c:pt idx="6">
                  <c:v>East</c:v>
                </c:pt>
                <c:pt idx="7">
                  <c:v>Northeast</c:v>
                </c:pt>
                <c:pt idx="8">
                  <c:v>Southwest</c:v>
                </c:pt>
              </c:strCache>
            </c:strRef>
          </c:cat>
          <c:val>
            <c:numRef>
              <c:f>'q7'!$D$5:$D$13</c:f>
              <c:numCache>
                <c:formatCode>General</c:formatCode>
                <c:ptCount val="9"/>
                <c:pt idx="0">
                  <c:v>7</c:v>
                </c:pt>
                <c:pt idx="1">
                  <c:v>7</c:v>
                </c:pt>
                <c:pt idx="2">
                  <c:v>16</c:v>
                </c:pt>
                <c:pt idx="3">
                  <c:v>17</c:v>
                </c:pt>
                <c:pt idx="4">
                  <c:v>4</c:v>
                </c:pt>
                <c:pt idx="5">
                  <c:v>5</c:v>
                </c:pt>
                <c:pt idx="6">
                  <c:v>2</c:v>
                </c:pt>
                <c:pt idx="7">
                  <c:v>4</c:v>
                </c:pt>
                <c:pt idx="8">
                  <c:v>1</c:v>
                </c:pt>
              </c:numCache>
            </c:numRef>
          </c:val>
          <c:smooth val="0"/>
          <c:extLst>
            <c:ext xmlns:c16="http://schemas.microsoft.com/office/drawing/2014/chart" uri="{C3380CC4-5D6E-409C-BE32-E72D297353CC}">
              <c16:uniqueId val="{00000002-F0CB-4A12-A574-E8859F46EE6C}"/>
            </c:ext>
          </c:extLst>
        </c:ser>
        <c:ser>
          <c:idx val="3"/>
          <c:order val="3"/>
          <c:tx>
            <c:strRef>
              <c:f>'q7'!$E$3:$E$4</c:f>
              <c:strCache>
                <c:ptCount val="1"/>
                <c:pt idx="0">
                  <c:v>Repair</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'q7'!$A$5:$A$13</c:f>
              <c:strCache>
                <c:ptCount val="9"/>
                <c:pt idx="0">
                  <c:v>Northwest</c:v>
                </c:pt>
                <c:pt idx="1">
                  <c:v>North</c:v>
                </c:pt>
                <c:pt idx="2">
                  <c:v>Central</c:v>
                </c:pt>
                <c:pt idx="3">
                  <c:v>South</c:v>
                </c:pt>
                <c:pt idx="4">
                  <c:v>Southeast</c:v>
                </c:pt>
                <c:pt idx="5">
                  <c:v>West</c:v>
                </c:pt>
                <c:pt idx="6">
                  <c:v>East</c:v>
                </c:pt>
                <c:pt idx="7">
                  <c:v>Northeast</c:v>
                </c:pt>
                <c:pt idx="8">
                  <c:v>Southwest</c:v>
                </c:pt>
              </c:strCache>
            </c:strRef>
          </c:cat>
          <c:val>
            <c:numRef>
              <c:f>'q7'!$E$5:$E$13</c:f>
              <c:numCache>
                <c:formatCode>General</c:formatCode>
                <c:ptCount val="9"/>
                <c:pt idx="0">
                  <c:v>16</c:v>
                </c:pt>
                <c:pt idx="1">
                  <c:v>8</c:v>
                </c:pt>
                <c:pt idx="2">
                  <c:v>23</c:v>
                </c:pt>
                <c:pt idx="3">
                  <c:v>8</c:v>
                </c:pt>
                <c:pt idx="4">
                  <c:v>12</c:v>
                </c:pt>
                <c:pt idx="5">
                  <c:v>4</c:v>
                </c:pt>
                <c:pt idx="6">
                  <c:v>6</c:v>
                </c:pt>
                <c:pt idx="7">
                  <c:v>5</c:v>
                </c:pt>
                <c:pt idx="8">
                  <c:v>4</c:v>
                </c:pt>
              </c:numCache>
            </c:numRef>
          </c:val>
          <c:smooth val="0"/>
          <c:extLst>
            <c:ext xmlns:c16="http://schemas.microsoft.com/office/drawing/2014/chart" uri="{C3380CC4-5D6E-409C-BE32-E72D297353CC}">
              <c16:uniqueId val="{00000003-F0CB-4A12-A574-E8859F46EE6C}"/>
            </c:ext>
          </c:extLst>
        </c:ser>
        <c:ser>
          <c:idx val="4"/>
          <c:order val="4"/>
          <c:tx>
            <c:strRef>
              <c:f>'q7'!$F$3:$F$4</c:f>
              <c:strCache>
                <c:ptCount val="1"/>
                <c:pt idx="0">
                  <c:v>Replace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'q7'!$A$5:$A$13</c:f>
              <c:strCache>
                <c:ptCount val="9"/>
                <c:pt idx="0">
                  <c:v>Northwest</c:v>
                </c:pt>
                <c:pt idx="1">
                  <c:v>North</c:v>
                </c:pt>
                <c:pt idx="2">
                  <c:v>Central</c:v>
                </c:pt>
                <c:pt idx="3">
                  <c:v>South</c:v>
                </c:pt>
                <c:pt idx="4">
                  <c:v>Southeast</c:v>
                </c:pt>
                <c:pt idx="5">
                  <c:v>West</c:v>
                </c:pt>
                <c:pt idx="6">
                  <c:v>East</c:v>
                </c:pt>
                <c:pt idx="7">
                  <c:v>Northeast</c:v>
                </c:pt>
                <c:pt idx="8">
                  <c:v>Southwest</c:v>
                </c:pt>
              </c:strCache>
            </c:strRef>
          </c:cat>
          <c:val>
            <c:numRef>
              <c:f>'q7'!$F$5:$F$13</c:f>
              <c:numCache>
                <c:formatCode>General</c:formatCode>
                <c:ptCount val="9"/>
                <c:pt idx="0">
                  <c:v>50</c:v>
                </c:pt>
                <c:pt idx="1">
                  <c:v>35</c:v>
                </c:pt>
                <c:pt idx="2">
                  <c:v>47</c:v>
                </c:pt>
                <c:pt idx="3">
                  <c:v>29</c:v>
                </c:pt>
                <c:pt idx="4">
                  <c:v>31</c:v>
                </c:pt>
                <c:pt idx="5">
                  <c:v>32</c:v>
                </c:pt>
                <c:pt idx="6">
                  <c:v>17</c:v>
                </c:pt>
                <c:pt idx="7">
                  <c:v>6</c:v>
                </c:pt>
                <c:pt idx="8">
                  <c:v>7</c:v>
                </c:pt>
              </c:numCache>
            </c:numRef>
          </c:val>
          <c:smooth val="0"/>
          <c:extLst>
            <c:ext xmlns:c16="http://schemas.microsoft.com/office/drawing/2014/chart" uri="{C3380CC4-5D6E-409C-BE32-E72D297353CC}">
              <c16:uniqueId val="{00000004-F0CB-4A12-A574-E8859F46EE6C}"/>
            </c:ext>
          </c:extLst>
        </c:ser>
        <c:dLbls>
          <c:showLegendKey val="0"/>
          <c:showVal val="0"/>
          <c:showCatName val="0"/>
          <c:showSerName val="0"/>
          <c:showPercent val="0"/>
          <c:showBubbleSize val="0"/>
        </c:dLbls>
        <c:marker val="1"/>
        <c:smooth val="0"/>
        <c:axId val="1646545631"/>
        <c:axId val="1646547071"/>
      </c:lineChart>
      <c:catAx>
        <c:axId val="1646545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47071"/>
        <c:crosses val="autoZero"/>
        <c:auto val="1"/>
        <c:lblAlgn val="ctr"/>
        <c:lblOffset val="100"/>
        <c:noMultiLvlLbl val="0"/>
      </c:catAx>
      <c:valAx>
        <c:axId val="16465470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45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[work_order.xlsx]q8!PivotTable10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Payment distribution for orders without warranty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'q8'!$B$3:$B$4</c:f>
              <c:strCache>
                <c:ptCount val="1"/>
                <c:pt idx="0">
                  <c:v>Account</c:v>
                </c:pt>
              </c:strCache>
            </c:strRef>
          </c:tx>
          <c:spPr>
            <a:solidFill>
              <a:schemeClr val="accent1"/>
            </a:solidFill>
            <a:ln>
              <a:noFill/>
            </a:ln>
            <a:effectLst/>
          </c:spPr>
          <c:invertIfNegative val="0"/>
          <c:cat>
            <c:strRef>
              <c:f>'q8'!$A$5:$A$6</c:f>
              <c:strCache>
                <c:ptCount val="2"/>
                <c:pt idx="0">
                  <c:v>0</c:v>
                </c:pt>
                <c:pt idx="1">
                  <c:v>Yes</c:v>
                </c:pt>
              </c:strCache>
            </c:strRef>
          </c:cat>
          <c:val>
            <c:numRef>
              <c:f>'q8'!$B$5:$B$6</c:f>
              <c:numCache>
                <c:formatCode>General</c:formatCode>
                <c:ptCount val="2"/>
                <c:pt idx="0">
                  <c:v>441</c:v>
                </c:pt>
              </c:numCache>
            </c:numRef>
          </c:val>
          <c:extLst>
            <c:ext xmlns:c16="http://schemas.microsoft.com/office/drawing/2014/chart" uri="{C3380CC4-5D6E-409C-BE32-E72D297353CC}">
              <c16:uniqueId val="{00000000-225F-4329-A27D-6157BFAC81FF}"/>
            </c:ext>
          </c:extLst>
        </c:ser>
        <c:ser>
          <c:idx val="1"/>
          <c:order val="1"/>
          <c:tx>
            <c:strRef>
              <c:f>'q8'!$C$3:$C$4</c:f>
              <c:strCache>
                <c:ptCount val="1"/>
                <c:pt idx="0">
                  <c:v>C.O.D.</c:v>
                </c:pt>
              </c:strCache>
            </c:strRef>
          </c:tx>
          <c:spPr>
            <a:solidFill>
              <a:schemeClr val="accent2"/>
            </a:solidFill>
            <a:ln>
              <a:noFill/>
            </a:ln>
            <a:effectLst/>
          </c:spPr>
          <c:invertIfNegative val="0"/>
          <c:cat>
            <c:strRef>
              <c:f>'q8'!$A$5:$A$6</c:f>
              <c:strCache>
                <c:ptCount val="2"/>
                <c:pt idx="0">
                  <c:v>0</c:v>
                </c:pt>
                <c:pt idx="1">
                  <c:v>Yes</c:v>
                </c:pt>
              </c:strCache>
            </c:strRef>
          </c:cat>
          <c:val>
            <c:numRef>
              <c:f>'q8'!$C$5:$C$6</c:f>
              <c:numCache>
                <c:formatCode>General</c:formatCode>
                <c:ptCount val="2"/>
                <c:pt idx="0">
                  <c:v>381</c:v>
                </c:pt>
              </c:numCache>
            </c:numRef>
          </c:val>
          <c:extLst>
            <c:ext xmlns:c16="http://schemas.microsoft.com/office/drawing/2014/chart" uri="{C3380CC4-5D6E-409C-BE32-E72D297353CC}">
              <c16:uniqueId val="{00000001-225F-4329-A27D-6157BFAC81FF}"/>
            </c:ext>
          </c:extLst>
        </c:ser>
        <c:ser>
          <c:idx val="2"/>
          <c:order val="2"/>
          <c:tx>
            <c:strRef>
              <c:f>'q8'!$D$3:$D$4</c:f>
              <c:strCache>
                <c:ptCount val="1"/>
                <c:pt idx="0">
                  <c:v>Credit</c:v>
                </c:pt>
              </c:strCache>
            </c:strRef>
          </c:tx>
          <c:spPr>
            <a:solidFill>
              <a:schemeClr val="accent3"/>
            </a:solidFill>
            <a:ln>
              <a:noFill/>
            </a:ln>
            <a:effectLst/>
          </c:spPr>
          <c:invertIfNegative val="0"/>
          <c:cat>
            <c:strRef>
              <c:f>'q8'!$A$5:$A$6</c:f>
              <c:strCache>
                <c:ptCount val="2"/>
                <c:pt idx="0">
                  <c:v>0</c:v>
                </c:pt>
                <c:pt idx="1">
                  <c:v>Yes</c:v>
                </c:pt>
              </c:strCache>
            </c:strRef>
          </c:cat>
          <c:val>
            <c:numRef>
              <c:f>'q8'!$D$5:$D$6</c:f>
              <c:numCache>
                <c:formatCode>General</c:formatCode>
                <c:ptCount val="2"/>
                <c:pt idx="0">
                  <c:v>5</c:v>
                </c:pt>
              </c:numCache>
            </c:numRef>
          </c:val>
          <c:extLst>
            <c:ext xmlns:c16="http://schemas.microsoft.com/office/drawing/2014/chart" uri="{C3380CC4-5D6E-409C-BE32-E72D297353CC}">
              <c16:uniqueId val="{00000002-225F-4329-A27D-6157BFAC81FF}"/>
            </c:ext>
          </c:extLst>
        </c:ser>
        <c:ser>
          <c:idx val="3"/>
          <c:order val="3"/>
          <c:tx>
            <c:strRef>
              <c:f>'q8'!$E$3:$E$4</c:f>
              <c:strCache>
                <c:ptCount val="1"/>
                <c:pt idx="0">
                  <c:v>P.O.</c:v>
                </c:pt>
              </c:strCache>
            </c:strRef>
          </c:tx>
          <c:spPr>
            <a:solidFill>
              <a:schemeClr val="accent4"/>
            </a:solidFill>
            <a:ln>
              <a:noFill/>
            </a:ln>
            <a:effectLst/>
          </c:spPr>
          <c:invertIfNegative val="0"/>
          <c:cat>
            <c:strRef>
              <c:f>'q8'!$A$5:$A$6</c:f>
              <c:strCache>
                <c:ptCount val="2"/>
                <c:pt idx="0">
                  <c:v>0</c:v>
                </c:pt>
                <c:pt idx="1">
                  <c:v>Yes</c:v>
                </c:pt>
              </c:strCache>
            </c:strRef>
          </c:cat>
          <c:val>
            <c:numRef>
              <c:f>'q8'!$E$5:$E$6</c:f>
              <c:numCache>
                <c:formatCode>General</c:formatCode>
                <c:ptCount val="2"/>
                <c:pt idx="0">
                  <c:v>132</c:v>
                </c:pt>
              </c:numCache>
            </c:numRef>
          </c:val>
          <c:extLst>
            <c:ext xmlns:c16="http://schemas.microsoft.com/office/drawing/2014/chart" uri="{C3380CC4-5D6E-409C-BE32-E72D297353CC}">
              <c16:uniqueId val="{00000003-225F-4329-A27D-6157BFAC81FF}"/>
            </c:ext>
          </c:extLst>
        </c:ser>
        <c:ser>
          <c:idx val="4"/>
          <c:order val="4"/>
          <c:tx>
            <c:strRef>
              <c:f>'q8'!$F$3:$F$4</c:f>
              <c:strCache>
                <c:ptCount val="1"/>
                <c:pt idx="0">
                  <c:v>Warranty</c:v>
                </c:pt>
              </c:strCache>
            </c:strRef>
          </c:tx>
          <c:spPr>
            <a:solidFill>
              <a:schemeClr val="accent5"/>
            </a:solidFill>
            <a:ln>
              <a:noFill/>
            </a:ln>
            <a:effectLst/>
          </c:spPr>
          <c:invertIfNegative val="0"/>
          <c:cat>
            <c:strRef>
              <c:f>'q8'!$A$5:$A$6</c:f>
              <c:strCache>
                <c:ptCount val="2"/>
                <c:pt idx="0">
                  <c:v>0</c:v>
                </c:pt>
                <c:pt idx="1">
                  <c:v>Yes</c:v>
                </c:pt>
              </c:strCache>
            </c:strRef>
          </c:cat>
          <c:val>
            <c:numRef>
              <c:f>'q8'!$F$5:$F$6</c:f>
              <c:numCache>
                <c:formatCode>General</c:formatCode>
                <c:ptCount val="2"/>
                <c:pt idx="1">
                  <c:v>41</c:v>
                </c:pt>
              </c:numCache>
            </c:numRef>
          </c:val>
          <c:extLst>
            <c:ext xmlns:c16="http://schemas.microsoft.com/office/drawing/2014/chart" uri="{C3380CC4-5D6E-409C-BE32-E72D297353CC}">
              <c16:uniqueId val="{00000004-225F-4329-A27D-6157BFAC81FF}"/>
            </c:ext>
          </c:extLst>
        </c:ser>
        <c:dLbls>
          <c:showLegendKey val="0"/>
          <c:showVal val="0"/>
          <c:showCatName val="0"/>
          <c:showSerName val="0"/>
          <c:showPercent val="0"/>
          <c:showBubbleSize val="0"/>
        </c:dLbls>
        <c:gapWidth val="219"/>
        <c:overlap val="-27"/>
        <c:axId val="1646564831"/>
        <c:axId val="1646556671"/>
      </c:barChart>
      <c:catAx>
        <c:axId val="164656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56671"/>
        <c:crosses val="autoZero"/>
        <c:auto val="1"/>
        <c:lblAlgn val="ctr"/>
        <c:lblOffset val="100"/>
        <c:noMultiLvlLbl val="0"/>
      </c:catAx>
      <c:valAx>
        <c:axId val="1646556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5648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6791-9F8A-1F12-6D93-86600840F9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0DD645-FE1C-B5E3-DB0A-9C086C38C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0A2966-42E8-C959-BEF2-86B01AB3CB95}"/>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5" name="Footer Placeholder 4">
            <a:extLst>
              <a:ext uri="{FF2B5EF4-FFF2-40B4-BE49-F238E27FC236}">
                <a16:creationId xmlns:a16="http://schemas.microsoft.com/office/drawing/2014/main" id="{0B5B95C2-BD9E-77A1-9838-01065A5B5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ABFDD-ACAD-DC14-AE11-609AE168B0BE}"/>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323710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A5C0-C935-AC79-AF37-BC0EBD3D92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5CA8BE-9B69-70A5-95E7-58AB67DB3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26F9D-688C-6E73-EFE6-B6F983E75E5A}"/>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5" name="Footer Placeholder 4">
            <a:extLst>
              <a:ext uri="{FF2B5EF4-FFF2-40B4-BE49-F238E27FC236}">
                <a16:creationId xmlns:a16="http://schemas.microsoft.com/office/drawing/2014/main" id="{E1E74B1B-0950-4B8D-462B-4529D5DDD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8020A-26DA-F43B-B85A-ACEE8BFF5DF0}"/>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345028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CEA12-5C20-2EF0-4C12-C81D62259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3F548-73AE-962B-E57C-1A5FF9440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0B9C7-1B72-0ED1-0029-7027E640CF2A}"/>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5" name="Footer Placeholder 4">
            <a:extLst>
              <a:ext uri="{FF2B5EF4-FFF2-40B4-BE49-F238E27FC236}">
                <a16:creationId xmlns:a16="http://schemas.microsoft.com/office/drawing/2014/main" id="{F7DE869D-C499-4E44-4454-4F06A8268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0A92C8-7CF4-24B4-68DF-03090DCBAB07}"/>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21029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2D1B-2526-5D7D-0AEC-BF1E083384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48F9D3-3B40-3EA9-007A-30C4D2C07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86A21-FC13-13D5-F3CF-BDB991D0CFAE}"/>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5" name="Footer Placeholder 4">
            <a:extLst>
              <a:ext uri="{FF2B5EF4-FFF2-40B4-BE49-F238E27FC236}">
                <a16:creationId xmlns:a16="http://schemas.microsoft.com/office/drawing/2014/main" id="{2FC8F308-BB06-1A10-E2A6-D35D64102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C6921-35A6-0E64-62BB-EE6D7126DA03}"/>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407937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7EA6-C143-D6DE-E179-E2B6C6AFE5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EB5B9-E0E4-B25E-1D0A-F9A28B159E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23250-335B-7095-82C6-05671D16DD27}"/>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5" name="Footer Placeholder 4">
            <a:extLst>
              <a:ext uri="{FF2B5EF4-FFF2-40B4-BE49-F238E27FC236}">
                <a16:creationId xmlns:a16="http://schemas.microsoft.com/office/drawing/2014/main" id="{6072CB02-E679-8DD5-337F-0C6D8957F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A2191-910A-39E1-B029-AB9A94AE2360}"/>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302573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001E-89A4-8C00-D6EF-981687CC29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BAD66F-D2FA-91A0-B859-4121EBB1C5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9E9C01-50A1-2DBD-BEEC-F6E8EAA87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E4D942-67BB-E512-4503-832511E2780A}"/>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6" name="Footer Placeholder 5">
            <a:extLst>
              <a:ext uri="{FF2B5EF4-FFF2-40B4-BE49-F238E27FC236}">
                <a16:creationId xmlns:a16="http://schemas.microsoft.com/office/drawing/2014/main" id="{B424A6B5-B07E-3746-B3E5-8330BCEFE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23A3E-71AE-B470-8670-B2C155E59494}"/>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380957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DFCF-912D-E05E-A1A0-1342DD608C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4868FE-99B2-09A9-A861-196E748EE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2C49A-A159-C0D8-27F7-49ED260BF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07D341-7EE0-6760-DB72-C6598586FD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A1126-18BE-6049-2273-9623EF84B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0C7FED-E142-8CCD-05FB-1F88779DF060}"/>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8" name="Footer Placeholder 7">
            <a:extLst>
              <a:ext uri="{FF2B5EF4-FFF2-40B4-BE49-F238E27FC236}">
                <a16:creationId xmlns:a16="http://schemas.microsoft.com/office/drawing/2014/main" id="{24DA0830-AB5B-500C-CE53-CA6C05AFEC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BFD8A1-1D0C-6628-0042-2F93561E708D}"/>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44124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4A3D-3101-C6D1-6864-1152A625C6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F1022F-D993-5C25-1377-3755FB7886FA}"/>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4" name="Footer Placeholder 3">
            <a:extLst>
              <a:ext uri="{FF2B5EF4-FFF2-40B4-BE49-F238E27FC236}">
                <a16:creationId xmlns:a16="http://schemas.microsoft.com/office/drawing/2014/main" id="{F6DCD61D-80B8-1E28-4697-BFB7525E20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22B39B-5894-86AA-9CF0-6E0BA2FFBE3B}"/>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87651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7B9E81-372D-50F5-35D0-368294EAFD20}"/>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3" name="Footer Placeholder 2">
            <a:extLst>
              <a:ext uri="{FF2B5EF4-FFF2-40B4-BE49-F238E27FC236}">
                <a16:creationId xmlns:a16="http://schemas.microsoft.com/office/drawing/2014/main" id="{7CF0A790-67ED-DA27-6046-FD3276E1F1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EE3D8F-DEAE-357C-5511-D0B3D7B8B160}"/>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379717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2D02-1627-D762-D4DD-8D5B29E70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ABD96F-F2CF-0C0F-5759-5E8308DC8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16C7CD-72F3-ED5A-8DB7-FAD0A72EA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D2C26-1170-8288-7291-3720FF078BCB}"/>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6" name="Footer Placeholder 5">
            <a:extLst>
              <a:ext uri="{FF2B5EF4-FFF2-40B4-BE49-F238E27FC236}">
                <a16:creationId xmlns:a16="http://schemas.microsoft.com/office/drawing/2014/main" id="{8C17B566-5196-0083-EEFE-D5184A00A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FFD53-1C94-AAFB-47D6-101D08D9DC2B}"/>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403399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A245-1BB2-81A8-08BD-B8F94501F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5A9523-C77F-DE23-A80A-C975A5492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8ACD8-95B7-39E3-86D4-FF7DC7B14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DA4B8-FD2D-69BF-48C5-21C06DEA5635}"/>
              </a:ext>
            </a:extLst>
          </p:cNvPr>
          <p:cNvSpPr>
            <a:spLocks noGrp="1"/>
          </p:cNvSpPr>
          <p:nvPr>
            <p:ph type="dt" sz="half" idx="10"/>
          </p:nvPr>
        </p:nvSpPr>
        <p:spPr/>
        <p:txBody>
          <a:bodyPr/>
          <a:lstStyle/>
          <a:p>
            <a:fld id="{9701A531-0E0C-45B2-9CC3-EB536A984BCE}" type="datetimeFigureOut">
              <a:rPr lang="en-IN" smtClean="0"/>
              <a:t>02-04-2024</a:t>
            </a:fld>
            <a:endParaRPr lang="en-IN"/>
          </a:p>
        </p:txBody>
      </p:sp>
      <p:sp>
        <p:nvSpPr>
          <p:cNvPr id="6" name="Footer Placeholder 5">
            <a:extLst>
              <a:ext uri="{FF2B5EF4-FFF2-40B4-BE49-F238E27FC236}">
                <a16:creationId xmlns:a16="http://schemas.microsoft.com/office/drawing/2014/main" id="{62104FEB-828E-F888-8557-DC3BEC33B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3D190-6B6B-95E5-9B72-3696DEB893E5}"/>
              </a:ext>
            </a:extLst>
          </p:cNvPr>
          <p:cNvSpPr>
            <a:spLocks noGrp="1"/>
          </p:cNvSpPr>
          <p:nvPr>
            <p:ph type="sldNum" sz="quarter" idx="12"/>
          </p:nvPr>
        </p:nvSpPr>
        <p:spPr/>
        <p:txBody>
          <a:bodyPr/>
          <a:lstStyle/>
          <a:p>
            <a:fld id="{DE2BDC39-072E-4920-A94D-CBF3F69C5AB4}" type="slidenum">
              <a:rPr lang="en-IN" smtClean="0"/>
              <a:t>‹#›</a:t>
            </a:fld>
            <a:endParaRPr lang="en-IN"/>
          </a:p>
        </p:txBody>
      </p:sp>
    </p:spTree>
    <p:extLst>
      <p:ext uri="{BB962C8B-B14F-4D97-AF65-F5344CB8AC3E}">
        <p14:creationId xmlns:p14="http://schemas.microsoft.com/office/powerpoint/2010/main" val="182719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6396F-E432-81B8-B8E7-1EA5F6A65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315424-6636-72D3-6762-630042F84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814B8-328C-A1AF-BE53-899009B62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01A531-0E0C-45B2-9CC3-EB536A984BCE}" type="datetimeFigureOut">
              <a:rPr lang="en-IN" smtClean="0"/>
              <a:t>02-04-2024</a:t>
            </a:fld>
            <a:endParaRPr lang="en-IN"/>
          </a:p>
        </p:txBody>
      </p:sp>
      <p:sp>
        <p:nvSpPr>
          <p:cNvPr id="5" name="Footer Placeholder 4">
            <a:extLst>
              <a:ext uri="{FF2B5EF4-FFF2-40B4-BE49-F238E27FC236}">
                <a16:creationId xmlns:a16="http://schemas.microsoft.com/office/drawing/2014/main" id="{2E23EDAE-F82A-2D5B-1272-420EB9670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6B5333C-C445-9961-2D68-F0F109FC3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2BDC39-072E-4920-A94D-CBF3F69C5AB4}" type="slidenum">
              <a:rPr lang="en-IN" smtClean="0"/>
              <a:t>‹#›</a:t>
            </a:fld>
            <a:endParaRPr lang="en-IN"/>
          </a:p>
        </p:txBody>
      </p:sp>
    </p:spTree>
    <p:extLst>
      <p:ext uri="{BB962C8B-B14F-4D97-AF65-F5344CB8AC3E}">
        <p14:creationId xmlns:p14="http://schemas.microsoft.com/office/powerpoint/2010/main" val="290149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123-DCF3-0709-6BED-7C9D1B17D827}"/>
              </a:ext>
            </a:extLst>
          </p:cNvPr>
          <p:cNvSpPr>
            <a:spLocks noGrp="1"/>
          </p:cNvSpPr>
          <p:nvPr>
            <p:ph type="ctrTitle"/>
          </p:nvPr>
        </p:nvSpPr>
        <p:spPr/>
        <p:txBody>
          <a:bodyPr/>
          <a:lstStyle/>
          <a:p>
            <a:r>
              <a:rPr lang="en-IN" dirty="0"/>
              <a:t>COURSE ONE- EXCEL FUNDAMENTALS</a:t>
            </a:r>
          </a:p>
        </p:txBody>
      </p:sp>
      <p:sp>
        <p:nvSpPr>
          <p:cNvPr id="3" name="Subtitle 2">
            <a:extLst>
              <a:ext uri="{FF2B5EF4-FFF2-40B4-BE49-F238E27FC236}">
                <a16:creationId xmlns:a16="http://schemas.microsoft.com/office/drawing/2014/main" id="{0740EEE8-0379-6695-A017-C01895BDA9FE}"/>
              </a:ext>
            </a:extLst>
          </p:cNvPr>
          <p:cNvSpPr>
            <a:spLocks noGrp="1"/>
          </p:cNvSpPr>
          <p:nvPr>
            <p:ph type="subTitle" idx="1"/>
          </p:nvPr>
        </p:nvSpPr>
        <p:spPr/>
        <p:txBody>
          <a:bodyPr/>
          <a:lstStyle/>
          <a:p>
            <a:r>
              <a:rPr lang="en-IN" dirty="0"/>
              <a:t>FINAL LAB ASSESSMENT</a:t>
            </a:r>
          </a:p>
        </p:txBody>
      </p:sp>
    </p:spTree>
    <p:extLst>
      <p:ext uri="{BB962C8B-B14F-4D97-AF65-F5344CB8AC3E}">
        <p14:creationId xmlns:p14="http://schemas.microsoft.com/office/powerpoint/2010/main" val="173414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6FB-32DB-BE42-2728-22903D189EA7}"/>
              </a:ext>
            </a:extLst>
          </p:cNvPr>
          <p:cNvSpPr>
            <a:spLocks noGrp="1"/>
          </p:cNvSpPr>
          <p:nvPr>
            <p:ph type="title"/>
          </p:nvPr>
        </p:nvSpPr>
        <p:spPr>
          <a:xfrm>
            <a:off x="838200" y="365126"/>
            <a:ext cx="10515600" cy="473074"/>
          </a:xfrm>
        </p:spPr>
        <p:txBody>
          <a:bodyPr>
            <a:normAutofit fontScale="90000"/>
          </a:bodyPr>
          <a:lstStyle/>
          <a:p>
            <a:pPr algn="ctr"/>
            <a:r>
              <a:rPr lang="en-IN" dirty="0"/>
              <a:t>Task-9 Dashboard</a:t>
            </a:r>
          </a:p>
        </p:txBody>
      </p:sp>
      <p:pic>
        <p:nvPicPr>
          <p:cNvPr id="5" name="Picture 4">
            <a:extLst>
              <a:ext uri="{FF2B5EF4-FFF2-40B4-BE49-F238E27FC236}">
                <a16:creationId xmlns:a16="http://schemas.microsoft.com/office/drawing/2014/main" id="{08ABC9D8-1B63-F8D3-706E-8923E571FE12}"/>
              </a:ext>
            </a:extLst>
          </p:cNvPr>
          <p:cNvPicPr>
            <a:picLocks noChangeAspect="1"/>
          </p:cNvPicPr>
          <p:nvPr/>
        </p:nvPicPr>
        <p:blipFill>
          <a:blip r:embed="rId2"/>
          <a:stretch>
            <a:fillRect/>
          </a:stretch>
        </p:blipFill>
        <p:spPr>
          <a:xfrm>
            <a:off x="2876384" y="1647733"/>
            <a:ext cx="6439231" cy="3562533"/>
          </a:xfrm>
          <a:prstGeom prst="rect">
            <a:avLst/>
          </a:prstGeom>
        </p:spPr>
      </p:pic>
    </p:spTree>
    <p:extLst>
      <p:ext uri="{BB962C8B-B14F-4D97-AF65-F5344CB8AC3E}">
        <p14:creationId xmlns:p14="http://schemas.microsoft.com/office/powerpoint/2010/main" val="428569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391DEF-C4E8-E18F-6931-2CA45F993092}"/>
              </a:ext>
            </a:extLst>
          </p:cNvPr>
          <p:cNvPicPr>
            <a:picLocks noGrp="1" noChangeAspect="1"/>
          </p:cNvPicPr>
          <p:nvPr>
            <p:ph idx="1"/>
          </p:nvPr>
        </p:nvPicPr>
        <p:blipFill>
          <a:blip r:embed="rId2"/>
          <a:stretch>
            <a:fillRect/>
          </a:stretch>
        </p:blipFill>
        <p:spPr>
          <a:xfrm>
            <a:off x="239384" y="688812"/>
            <a:ext cx="3962604" cy="1987652"/>
          </a:xfrm>
        </p:spPr>
      </p:pic>
      <p:pic>
        <p:nvPicPr>
          <p:cNvPr id="7" name="Picture 6">
            <a:extLst>
              <a:ext uri="{FF2B5EF4-FFF2-40B4-BE49-F238E27FC236}">
                <a16:creationId xmlns:a16="http://schemas.microsoft.com/office/drawing/2014/main" id="{0F8BA770-8012-ABFF-C2D4-39BDE5F39BA6}"/>
              </a:ext>
            </a:extLst>
          </p:cNvPr>
          <p:cNvPicPr>
            <a:picLocks noChangeAspect="1"/>
          </p:cNvPicPr>
          <p:nvPr/>
        </p:nvPicPr>
        <p:blipFill>
          <a:blip r:embed="rId3"/>
          <a:stretch>
            <a:fillRect/>
          </a:stretch>
        </p:blipFill>
        <p:spPr>
          <a:xfrm>
            <a:off x="4421131" y="355420"/>
            <a:ext cx="3568883" cy="2654436"/>
          </a:xfrm>
          <a:prstGeom prst="rect">
            <a:avLst/>
          </a:prstGeom>
        </p:spPr>
      </p:pic>
      <p:pic>
        <p:nvPicPr>
          <p:cNvPr id="9" name="Picture 8">
            <a:extLst>
              <a:ext uri="{FF2B5EF4-FFF2-40B4-BE49-F238E27FC236}">
                <a16:creationId xmlns:a16="http://schemas.microsoft.com/office/drawing/2014/main" id="{CAC0D4AF-F58D-F35B-B7BE-493794BF4881}"/>
              </a:ext>
            </a:extLst>
          </p:cNvPr>
          <p:cNvPicPr>
            <a:picLocks noChangeAspect="1"/>
          </p:cNvPicPr>
          <p:nvPr/>
        </p:nvPicPr>
        <p:blipFill>
          <a:blip r:embed="rId4"/>
          <a:stretch>
            <a:fillRect/>
          </a:stretch>
        </p:blipFill>
        <p:spPr>
          <a:xfrm>
            <a:off x="8130812" y="355420"/>
            <a:ext cx="3492679" cy="1854295"/>
          </a:xfrm>
          <a:prstGeom prst="rect">
            <a:avLst/>
          </a:prstGeom>
        </p:spPr>
      </p:pic>
      <p:pic>
        <p:nvPicPr>
          <p:cNvPr id="11" name="Picture 10">
            <a:extLst>
              <a:ext uri="{FF2B5EF4-FFF2-40B4-BE49-F238E27FC236}">
                <a16:creationId xmlns:a16="http://schemas.microsoft.com/office/drawing/2014/main" id="{7B3BFB90-88BD-5729-1CD0-7D5520C44327}"/>
              </a:ext>
            </a:extLst>
          </p:cNvPr>
          <p:cNvPicPr>
            <a:picLocks noChangeAspect="1"/>
          </p:cNvPicPr>
          <p:nvPr/>
        </p:nvPicPr>
        <p:blipFill>
          <a:blip r:embed="rId5"/>
          <a:stretch>
            <a:fillRect/>
          </a:stretch>
        </p:blipFill>
        <p:spPr>
          <a:xfrm>
            <a:off x="239384" y="2879228"/>
            <a:ext cx="2502029" cy="2063856"/>
          </a:xfrm>
          <a:prstGeom prst="rect">
            <a:avLst/>
          </a:prstGeom>
        </p:spPr>
      </p:pic>
      <p:pic>
        <p:nvPicPr>
          <p:cNvPr id="15" name="Picture 14">
            <a:extLst>
              <a:ext uri="{FF2B5EF4-FFF2-40B4-BE49-F238E27FC236}">
                <a16:creationId xmlns:a16="http://schemas.microsoft.com/office/drawing/2014/main" id="{F92EC10F-8752-6AC7-CB78-CB360F208A53}"/>
              </a:ext>
            </a:extLst>
          </p:cNvPr>
          <p:cNvPicPr>
            <a:picLocks noChangeAspect="1"/>
          </p:cNvPicPr>
          <p:nvPr/>
        </p:nvPicPr>
        <p:blipFill>
          <a:blip r:embed="rId6"/>
          <a:stretch>
            <a:fillRect/>
          </a:stretch>
        </p:blipFill>
        <p:spPr>
          <a:xfrm>
            <a:off x="4308777" y="3092455"/>
            <a:ext cx="6674193" cy="3410125"/>
          </a:xfrm>
          <a:prstGeom prst="rect">
            <a:avLst/>
          </a:prstGeom>
        </p:spPr>
      </p:pic>
    </p:spTree>
    <p:extLst>
      <p:ext uri="{BB962C8B-B14F-4D97-AF65-F5344CB8AC3E}">
        <p14:creationId xmlns:p14="http://schemas.microsoft.com/office/powerpoint/2010/main" val="234645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CC99-1A89-A974-50A7-F6CB9EE2CDB8}"/>
              </a:ext>
            </a:extLst>
          </p:cNvPr>
          <p:cNvSpPr>
            <a:spLocks noGrp="1"/>
          </p:cNvSpPr>
          <p:nvPr>
            <p:ph type="title"/>
          </p:nvPr>
        </p:nvSpPr>
        <p:spPr/>
        <p:txBody>
          <a:bodyPr/>
          <a:lstStyle/>
          <a:p>
            <a:r>
              <a:rPr lang="en-IN" dirty="0"/>
              <a:t>Task-1</a:t>
            </a:r>
          </a:p>
        </p:txBody>
      </p:sp>
      <p:sp>
        <p:nvSpPr>
          <p:cNvPr id="3" name="Content Placeholder 2">
            <a:extLst>
              <a:ext uri="{FF2B5EF4-FFF2-40B4-BE49-F238E27FC236}">
                <a16:creationId xmlns:a16="http://schemas.microsoft.com/office/drawing/2014/main" id="{BD527D73-0EE0-D068-F029-2773102F34CA}"/>
              </a:ext>
            </a:extLst>
          </p:cNvPr>
          <p:cNvSpPr>
            <a:spLocks noGrp="1"/>
          </p:cNvSpPr>
          <p:nvPr>
            <p:ph idx="1"/>
          </p:nvPr>
        </p:nvSpPr>
        <p:spPr>
          <a:xfrm>
            <a:off x="1045028" y="4807856"/>
            <a:ext cx="10515600" cy="1692049"/>
          </a:xfrm>
        </p:spPr>
        <p:txBody>
          <a:bodyPr/>
          <a:lstStyle/>
          <a:p>
            <a:pPr marL="0" indent="0">
              <a:buNone/>
            </a:pPr>
            <a:r>
              <a:rPr lang="en-IN" dirty="0"/>
              <a:t>Here, the lead time is in form of days and therefore, an average of 28 days is the difference between request date and work date for all the orders.</a:t>
            </a:r>
          </a:p>
        </p:txBody>
      </p:sp>
      <p:pic>
        <p:nvPicPr>
          <p:cNvPr id="5" name="Picture 4">
            <a:extLst>
              <a:ext uri="{FF2B5EF4-FFF2-40B4-BE49-F238E27FC236}">
                <a16:creationId xmlns:a16="http://schemas.microsoft.com/office/drawing/2014/main" id="{5736EA6F-A1DD-486F-8FFE-0218DE57AEB8}"/>
              </a:ext>
            </a:extLst>
          </p:cNvPr>
          <p:cNvPicPr>
            <a:picLocks noChangeAspect="1"/>
          </p:cNvPicPr>
          <p:nvPr/>
        </p:nvPicPr>
        <p:blipFill>
          <a:blip r:embed="rId2"/>
          <a:stretch>
            <a:fillRect/>
          </a:stretch>
        </p:blipFill>
        <p:spPr>
          <a:xfrm>
            <a:off x="5000568" y="3016229"/>
            <a:ext cx="2190863" cy="825542"/>
          </a:xfrm>
          <a:prstGeom prst="rect">
            <a:avLst/>
          </a:prstGeom>
        </p:spPr>
      </p:pic>
    </p:spTree>
    <p:extLst>
      <p:ext uri="{BB962C8B-B14F-4D97-AF65-F5344CB8AC3E}">
        <p14:creationId xmlns:p14="http://schemas.microsoft.com/office/powerpoint/2010/main" val="133867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3051-9733-DEBB-E449-C777B879D9B5}"/>
              </a:ext>
            </a:extLst>
          </p:cNvPr>
          <p:cNvSpPr>
            <a:spLocks noGrp="1"/>
          </p:cNvSpPr>
          <p:nvPr>
            <p:ph type="title"/>
          </p:nvPr>
        </p:nvSpPr>
        <p:spPr/>
        <p:txBody>
          <a:bodyPr/>
          <a:lstStyle/>
          <a:p>
            <a:r>
              <a:rPr lang="en-IN" dirty="0"/>
              <a:t>Task-2</a:t>
            </a:r>
          </a:p>
        </p:txBody>
      </p:sp>
      <p:sp>
        <p:nvSpPr>
          <p:cNvPr id="3" name="Content Placeholder 2">
            <a:extLst>
              <a:ext uri="{FF2B5EF4-FFF2-40B4-BE49-F238E27FC236}">
                <a16:creationId xmlns:a16="http://schemas.microsoft.com/office/drawing/2014/main" id="{EADB4E00-0191-A28B-6D44-6C72DEA644F0}"/>
              </a:ext>
            </a:extLst>
          </p:cNvPr>
          <p:cNvSpPr>
            <a:spLocks noGrp="1"/>
          </p:cNvSpPr>
          <p:nvPr>
            <p:ph idx="1"/>
          </p:nvPr>
        </p:nvSpPr>
        <p:spPr>
          <a:xfrm>
            <a:off x="838200" y="4767943"/>
            <a:ext cx="10515600" cy="1409020"/>
          </a:xfrm>
        </p:spPr>
        <p:txBody>
          <a:bodyPr/>
          <a:lstStyle/>
          <a:p>
            <a:pPr marL="0" indent="0">
              <a:buNone/>
            </a:pPr>
            <a:r>
              <a:rPr lang="en-IN" dirty="0"/>
              <a:t>“Northwest” district has the highest number of rush jobs.</a:t>
            </a:r>
          </a:p>
        </p:txBody>
      </p:sp>
      <p:pic>
        <p:nvPicPr>
          <p:cNvPr id="5" name="Picture 4">
            <a:extLst>
              <a:ext uri="{FF2B5EF4-FFF2-40B4-BE49-F238E27FC236}">
                <a16:creationId xmlns:a16="http://schemas.microsoft.com/office/drawing/2014/main" id="{A374CB36-4FD4-2FDC-F07F-27513C6B9012}"/>
              </a:ext>
            </a:extLst>
          </p:cNvPr>
          <p:cNvPicPr>
            <a:picLocks noChangeAspect="1"/>
          </p:cNvPicPr>
          <p:nvPr/>
        </p:nvPicPr>
        <p:blipFill>
          <a:blip r:embed="rId2"/>
          <a:stretch>
            <a:fillRect/>
          </a:stretch>
        </p:blipFill>
        <p:spPr>
          <a:xfrm>
            <a:off x="5026436" y="2103437"/>
            <a:ext cx="1638384" cy="577880"/>
          </a:xfrm>
          <a:prstGeom prst="rect">
            <a:avLst/>
          </a:prstGeom>
        </p:spPr>
      </p:pic>
    </p:spTree>
    <p:extLst>
      <p:ext uri="{BB962C8B-B14F-4D97-AF65-F5344CB8AC3E}">
        <p14:creationId xmlns:p14="http://schemas.microsoft.com/office/powerpoint/2010/main" val="2309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6834-0499-DF15-2ABD-595EB4A95BDF}"/>
              </a:ext>
            </a:extLst>
          </p:cNvPr>
          <p:cNvSpPr>
            <a:spLocks noGrp="1"/>
          </p:cNvSpPr>
          <p:nvPr>
            <p:ph type="title"/>
          </p:nvPr>
        </p:nvSpPr>
        <p:spPr/>
        <p:txBody>
          <a:bodyPr/>
          <a:lstStyle/>
          <a:p>
            <a:r>
              <a:rPr lang="en-IN" dirty="0"/>
              <a:t>Task-3</a:t>
            </a:r>
          </a:p>
        </p:txBody>
      </p:sp>
      <p:sp>
        <p:nvSpPr>
          <p:cNvPr id="3" name="Content Placeholder 2">
            <a:extLst>
              <a:ext uri="{FF2B5EF4-FFF2-40B4-BE49-F238E27FC236}">
                <a16:creationId xmlns:a16="http://schemas.microsoft.com/office/drawing/2014/main" id="{FC396951-515E-E29D-746C-3FFF3022E240}"/>
              </a:ext>
            </a:extLst>
          </p:cNvPr>
          <p:cNvSpPr>
            <a:spLocks noGrp="1"/>
          </p:cNvSpPr>
          <p:nvPr>
            <p:ph idx="1"/>
          </p:nvPr>
        </p:nvSpPr>
        <p:spPr>
          <a:xfrm>
            <a:off x="838200" y="4463143"/>
            <a:ext cx="10515600" cy="1713820"/>
          </a:xfrm>
        </p:spPr>
        <p:txBody>
          <a:bodyPr/>
          <a:lstStyle/>
          <a:p>
            <a:pPr marL="0" indent="0">
              <a:buNone/>
            </a:pPr>
            <a:r>
              <a:rPr lang="en-IN" dirty="0"/>
              <a:t>A data column containing “Rush” and “Non-rush” data is used here. Upon looking at the average </a:t>
            </a:r>
            <a:r>
              <a:rPr lang="en-IN" dirty="0" err="1"/>
              <a:t>LbrHrs</a:t>
            </a:r>
            <a:r>
              <a:rPr lang="en-IN" dirty="0"/>
              <a:t>, a difference of 0.2 hours (12 minutes) is seen.</a:t>
            </a:r>
          </a:p>
        </p:txBody>
      </p:sp>
      <p:pic>
        <p:nvPicPr>
          <p:cNvPr id="5" name="Picture 4">
            <a:extLst>
              <a:ext uri="{FF2B5EF4-FFF2-40B4-BE49-F238E27FC236}">
                <a16:creationId xmlns:a16="http://schemas.microsoft.com/office/drawing/2014/main" id="{CE3191C3-05AE-30B5-18C9-98287D990EA4}"/>
              </a:ext>
            </a:extLst>
          </p:cNvPr>
          <p:cNvPicPr>
            <a:picLocks noChangeAspect="1"/>
          </p:cNvPicPr>
          <p:nvPr/>
        </p:nvPicPr>
        <p:blipFill>
          <a:blip r:embed="rId2"/>
          <a:stretch>
            <a:fillRect/>
          </a:stretch>
        </p:blipFill>
        <p:spPr>
          <a:xfrm>
            <a:off x="4902581" y="2103436"/>
            <a:ext cx="2800494" cy="768389"/>
          </a:xfrm>
          <a:prstGeom prst="rect">
            <a:avLst/>
          </a:prstGeom>
        </p:spPr>
      </p:pic>
    </p:spTree>
    <p:extLst>
      <p:ext uri="{BB962C8B-B14F-4D97-AF65-F5344CB8AC3E}">
        <p14:creationId xmlns:p14="http://schemas.microsoft.com/office/powerpoint/2010/main" val="44111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EA16-39F4-B1CD-7625-F9A2EFC0A524}"/>
              </a:ext>
            </a:extLst>
          </p:cNvPr>
          <p:cNvSpPr>
            <a:spLocks noGrp="1"/>
          </p:cNvSpPr>
          <p:nvPr>
            <p:ph type="title"/>
          </p:nvPr>
        </p:nvSpPr>
        <p:spPr/>
        <p:txBody>
          <a:bodyPr/>
          <a:lstStyle/>
          <a:p>
            <a:r>
              <a:rPr lang="en-IN" dirty="0"/>
              <a:t>Task-4</a:t>
            </a:r>
          </a:p>
        </p:txBody>
      </p:sp>
      <p:sp>
        <p:nvSpPr>
          <p:cNvPr id="3" name="Content Placeholder 2">
            <a:extLst>
              <a:ext uri="{FF2B5EF4-FFF2-40B4-BE49-F238E27FC236}">
                <a16:creationId xmlns:a16="http://schemas.microsoft.com/office/drawing/2014/main" id="{99FC1A7F-08B1-C588-63A8-F1BBE115BCF4}"/>
              </a:ext>
            </a:extLst>
          </p:cNvPr>
          <p:cNvSpPr>
            <a:spLocks noGrp="1"/>
          </p:cNvSpPr>
          <p:nvPr>
            <p:ph idx="1"/>
          </p:nvPr>
        </p:nvSpPr>
        <p:spPr>
          <a:xfrm>
            <a:off x="838200" y="4430485"/>
            <a:ext cx="10515600" cy="1746477"/>
          </a:xfrm>
        </p:spPr>
        <p:txBody>
          <a:bodyPr/>
          <a:lstStyle/>
          <a:p>
            <a:pPr marL="0" indent="0">
              <a:buNone/>
            </a:pPr>
            <a:r>
              <a:rPr lang="en-IN" dirty="0"/>
              <a:t>For services like Assess, Deliver and Replace, most of the payments are done through “Account” and for services like Install and Repair, payments are majorly done through “C.O.D.”. The same can be seen in the bar chart illustration.</a:t>
            </a:r>
          </a:p>
        </p:txBody>
      </p:sp>
      <p:pic>
        <p:nvPicPr>
          <p:cNvPr id="8" name="Picture 7">
            <a:extLst>
              <a:ext uri="{FF2B5EF4-FFF2-40B4-BE49-F238E27FC236}">
                <a16:creationId xmlns:a16="http://schemas.microsoft.com/office/drawing/2014/main" id="{09C6D8B3-3192-0BFA-528B-534B9E550280}"/>
              </a:ext>
            </a:extLst>
          </p:cNvPr>
          <p:cNvPicPr>
            <a:picLocks noChangeAspect="1"/>
          </p:cNvPicPr>
          <p:nvPr/>
        </p:nvPicPr>
        <p:blipFill>
          <a:blip r:embed="rId2"/>
          <a:stretch>
            <a:fillRect/>
          </a:stretch>
        </p:blipFill>
        <p:spPr>
          <a:xfrm>
            <a:off x="1186543" y="2002746"/>
            <a:ext cx="3473629" cy="1282766"/>
          </a:xfrm>
          <a:prstGeom prst="rect">
            <a:avLst/>
          </a:prstGeom>
        </p:spPr>
      </p:pic>
      <p:graphicFrame>
        <p:nvGraphicFramePr>
          <p:cNvPr id="9" name="Chart 8">
            <a:extLst>
              <a:ext uri="{FF2B5EF4-FFF2-40B4-BE49-F238E27FC236}">
                <a16:creationId xmlns:a16="http://schemas.microsoft.com/office/drawing/2014/main" id="{DE411918-35CD-84F1-F648-02038F60DC77}"/>
              </a:ext>
            </a:extLst>
          </p:cNvPr>
          <p:cNvGraphicFramePr>
            <a:graphicFrameLocks/>
          </p:cNvGraphicFramePr>
          <p:nvPr>
            <p:extLst>
              <p:ext uri="{D42A27DB-BD31-4B8C-83A1-F6EECF244321}">
                <p14:modId xmlns:p14="http://schemas.microsoft.com/office/powerpoint/2010/main" val="511172952"/>
              </p:ext>
            </p:extLst>
          </p:nvPr>
        </p:nvGraphicFramePr>
        <p:xfrm>
          <a:off x="5245830" y="914400"/>
          <a:ext cx="4572000" cy="31013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172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1974-4E54-6C7A-F52E-B64A3291552A}"/>
              </a:ext>
            </a:extLst>
          </p:cNvPr>
          <p:cNvSpPr>
            <a:spLocks noGrp="1"/>
          </p:cNvSpPr>
          <p:nvPr>
            <p:ph type="title"/>
          </p:nvPr>
        </p:nvSpPr>
        <p:spPr/>
        <p:txBody>
          <a:bodyPr/>
          <a:lstStyle/>
          <a:p>
            <a:r>
              <a:rPr lang="en-IN" dirty="0"/>
              <a:t>Task-5</a:t>
            </a:r>
          </a:p>
        </p:txBody>
      </p:sp>
      <p:sp>
        <p:nvSpPr>
          <p:cNvPr id="3" name="Content Placeholder 2">
            <a:extLst>
              <a:ext uri="{FF2B5EF4-FFF2-40B4-BE49-F238E27FC236}">
                <a16:creationId xmlns:a16="http://schemas.microsoft.com/office/drawing/2014/main" id="{D86A8865-3D4A-8917-E2A4-9531FE128BB0}"/>
              </a:ext>
            </a:extLst>
          </p:cNvPr>
          <p:cNvSpPr>
            <a:spLocks noGrp="1"/>
          </p:cNvSpPr>
          <p:nvPr>
            <p:ph idx="1"/>
          </p:nvPr>
        </p:nvSpPr>
        <p:spPr>
          <a:xfrm>
            <a:off x="838200" y="4648199"/>
            <a:ext cx="10515600" cy="1528763"/>
          </a:xfrm>
        </p:spPr>
        <p:txBody>
          <a:bodyPr>
            <a:normAutofit lnSpcReduction="10000"/>
          </a:bodyPr>
          <a:lstStyle/>
          <a:p>
            <a:pPr marL="0" indent="0">
              <a:buNone/>
            </a:pPr>
            <a:r>
              <a:rPr lang="en-IN" dirty="0"/>
              <a:t>Here it can be seen that 5 modes of payment are done for each waiting time. Payment via “Credit” is more common when the waiting period is more and for minimum waiting period of 25 days(approx.), payment is through “Account”.</a:t>
            </a:r>
          </a:p>
        </p:txBody>
      </p:sp>
      <p:pic>
        <p:nvPicPr>
          <p:cNvPr id="5" name="Picture 4">
            <a:extLst>
              <a:ext uri="{FF2B5EF4-FFF2-40B4-BE49-F238E27FC236}">
                <a16:creationId xmlns:a16="http://schemas.microsoft.com/office/drawing/2014/main" id="{88583314-25C7-9BA0-81FE-0FC378036655}"/>
              </a:ext>
            </a:extLst>
          </p:cNvPr>
          <p:cNvPicPr>
            <a:picLocks noChangeAspect="1"/>
          </p:cNvPicPr>
          <p:nvPr/>
        </p:nvPicPr>
        <p:blipFill>
          <a:blip r:embed="rId2"/>
          <a:stretch>
            <a:fillRect/>
          </a:stretch>
        </p:blipFill>
        <p:spPr>
          <a:xfrm>
            <a:off x="2597103" y="2317693"/>
            <a:ext cx="1816193" cy="1111307"/>
          </a:xfrm>
          <a:prstGeom prst="rect">
            <a:avLst/>
          </a:prstGeom>
        </p:spPr>
      </p:pic>
      <p:graphicFrame>
        <p:nvGraphicFramePr>
          <p:cNvPr id="6" name="Chart 5">
            <a:extLst>
              <a:ext uri="{FF2B5EF4-FFF2-40B4-BE49-F238E27FC236}">
                <a16:creationId xmlns:a16="http://schemas.microsoft.com/office/drawing/2014/main" id="{358FEE9E-649F-F00C-3206-AD2B8DE11F1F}"/>
              </a:ext>
            </a:extLst>
          </p:cNvPr>
          <p:cNvGraphicFramePr>
            <a:graphicFrameLocks/>
          </p:cNvGraphicFramePr>
          <p:nvPr>
            <p:extLst>
              <p:ext uri="{D42A27DB-BD31-4B8C-83A1-F6EECF244321}">
                <p14:modId xmlns:p14="http://schemas.microsoft.com/office/powerpoint/2010/main" val="3773926343"/>
              </p:ext>
            </p:extLst>
          </p:nvPr>
        </p:nvGraphicFramePr>
        <p:xfrm>
          <a:off x="5116286" y="13824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738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509A-AE82-0281-5424-C131A8B34E3E}"/>
              </a:ext>
            </a:extLst>
          </p:cNvPr>
          <p:cNvSpPr>
            <a:spLocks noGrp="1"/>
          </p:cNvSpPr>
          <p:nvPr>
            <p:ph type="title"/>
          </p:nvPr>
        </p:nvSpPr>
        <p:spPr/>
        <p:txBody>
          <a:bodyPr/>
          <a:lstStyle/>
          <a:p>
            <a:r>
              <a:rPr lang="en-IN" dirty="0"/>
              <a:t>Task-6</a:t>
            </a:r>
          </a:p>
        </p:txBody>
      </p:sp>
      <p:sp>
        <p:nvSpPr>
          <p:cNvPr id="3" name="Content Placeholder 2">
            <a:extLst>
              <a:ext uri="{FF2B5EF4-FFF2-40B4-BE49-F238E27FC236}">
                <a16:creationId xmlns:a16="http://schemas.microsoft.com/office/drawing/2014/main" id="{F63157FA-C482-7A2A-F219-4058FC18BF86}"/>
              </a:ext>
            </a:extLst>
          </p:cNvPr>
          <p:cNvSpPr>
            <a:spLocks noGrp="1"/>
          </p:cNvSpPr>
          <p:nvPr>
            <p:ph idx="1"/>
          </p:nvPr>
        </p:nvSpPr>
        <p:spPr>
          <a:xfrm>
            <a:off x="838200" y="4851399"/>
            <a:ext cx="10515600" cy="1325563"/>
          </a:xfrm>
        </p:spPr>
        <p:txBody>
          <a:bodyPr/>
          <a:lstStyle/>
          <a:p>
            <a:pPr marL="0" indent="0">
              <a:buNone/>
            </a:pPr>
            <a:r>
              <a:rPr lang="en-IN" dirty="0"/>
              <a:t>Here it can be seen that, as the cost of the parts increases, the number technicians required decreases.</a:t>
            </a:r>
          </a:p>
        </p:txBody>
      </p:sp>
      <p:pic>
        <p:nvPicPr>
          <p:cNvPr id="5" name="Picture 4">
            <a:extLst>
              <a:ext uri="{FF2B5EF4-FFF2-40B4-BE49-F238E27FC236}">
                <a16:creationId xmlns:a16="http://schemas.microsoft.com/office/drawing/2014/main" id="{F0789ACE-9762-F87F-DFCF-B46BB60FE657}"/>
              </a:ext>
            </a:extLst>
          </p:cNvPr>
          <p:cNvPicPr>
            <a:picLocks noChangeAspect="1"/>
          </p:cNvPicPr>
          <p:nvPr/>
        </p:nvPicPr>
        <p:blipFill>
          <a:blip r:embed="rId2"/>
          <a:stretch>
            <a:fillRect/>
          </a:stretch>
        </p:blipFill>
        <p:spPr>
          <a:xfrm>
            <a:off x="2126305" y="2347634"/>
            <a:ext cx="1473276" cy="1016052"/>
          </a:xfrm>
          <a:prstGeom prst="rect">
            <a:avLst/>
          </a:prstGeom>
        </p:spPr>
      </p:pic>
      <p:graphicFrame>
        <p:nvGraphicFramePr>
          <p:cNvPr id="7" name="Chart 6">
            <a:extLst>
              <a:ext uri="{FF2B5EF4-FFF2-40B4-BE49-F238E27FC236}">
                <a16:creationId xmlns:a16="http://schemas.microsoft.com/office/drawing/2014/main" id="{D45BF526-EF99-0D9A-DCAF-76B3D7C0AB75}"/>
              </a:ext>
            </a:extLst>
          </p:cNvPr>
          <p:cNvGraphicFramePr>
            <a:graphicFrameLocks/>
          </p:cNvGraphicFramePr>
          <p:nvPr>
            <p:extLst>
              <p:ext uri="{D42A27DB-BD31-4B8C-83A1-F6EECF244321}">
                <p14:modId xmlns:p14="http://schemas.microsoft.com/office/powerpoint/2010/main" val="598600434"/>
              </p:ext>
            </p:extLst>
          </p:nvPr>
        </p:nvGraphicFramePr>
        <p:xfrm>
          <a:off x="5252654" y="1353491"/>
          <a:ext cx="5970517" cy="2754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329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9EAB-13A1-F692-2B28-4CDD4A931D67}"/>
              </a:ext>
            </a:extLst>
          </p:cNvPr>
          <p:cNvSpPr>
            <a:spLocks noGrp="1"/>
          </p:cNvSpPr>
          <p:nvPr>
            <p:ph type="title"/>
          </p:nvPr>
        </p:nvSpPr>
        <p:spPr/>
        <p:txBody>
          <a:bodyPr/>
          <a:lstStyle/>
          <a:p>
            <a:r>
              <a:rPr lang="en-IN" dirty="0"/>
              <a:t>Task-7</a:t>
            </a:r>
          </a:p>
        </p:txBody>
      </p:sp>
      <p:sp>
        <p:nvSpPr>
          <p:cNvPr id="3" name="Content Placeholder 2">
            <a:extLst>
              <a:ext uri="{FF2B5EF4-FFF2-40B4-BE49-F238E27FC236}">
                <a16:creationId xmlns:a16="http://schemas.microsoft.com/office/drawing/2014/main" id="{5A5F90EB-2704-EDF4-47F0-AB9EA5E9096E}"/>
              </a:ext>
            </a:extLst>
          </p:cNvPr>
          <p:cNvSpPr>
            <a:spLocks noGrp="1"/>
          </p:cNvSpPr>
          <p:nvPr>
            <p:ph idx="1"/>
          </p:nvPr>
        </p:nvSpPr>
        <p:spPr>
          <a:xfrm>
            <a:off x="838200" y="4561113"/>
            <a:ext cx="10515600" cy="1615849"/>
          </a:xfrm>
        </p:spPr>
        <p:txBody>
          <a:bodyPr/>
          <a:lstStyle/>
          <a:p>
            <a:pPr marL="0" indent="0">
              <a:buNone/>
            </a:pPr>
            <a:r>
              <a:rPr lang="en-IN" dirty="0"/>
              <a:t>The tabular column and the line chart gives a clear picture of the service that is most common in each district. For example, “Assess” service is mostly availed in the Northwest district. </a:t>
            </a:r>
          </a:p>
        </p:txBody>
      </p:sp>
      <p:pic>
        <p:nvPicPr>
          <p:cNvPr id="5" name="Picture 4">
            <a:extLst>
              <a:ext uri="{FF2B5EF4-FFF2-40B4-BE49-F238E27FC236}">
                <a16:creationId xmlns:a16="http://schemas.microsoft.com/office/drawing/2014/main" id="{52B7C69D-F40E-75B4-C6D3-C6566157F9D1}"/>
              </a:ext>
            </a:extLst>
          </p:cNvPr>
          <p:cNvPicPr>
            <a:picLocks noChangeAspect="1"/>
          </p:cNvPicPr>
          <p:nvPr/>
        </p:nvPicPr>
        <p:blipFill>
          <a:blip r:embed="rId2"/>
          <a:stretch>
            <a:fillRect/>
          </a:stretch>
        </p:blipFill>
        <p:spPr>
          <a:xfrm>
            <a:off x="838200" y="1775225"/>
            <a:ext cx="3429176" cy="2044805"/>
          </a:xfrm>
          <a:prstGeom prst="rect">
            <a:avLst/>
          </a:prstGeom>
        </p:spPr>
      </p:pic>
      <p:graphicFrame>
        <p:nvGraphicFramePr>
          <p:cNvPr id="7" name="Chart 6">
            <a:extLst>
              <a:ext uri="{FF2B5EF4-FFF2-40B4-BE49-F238E27FC236}">
                <a16:creationId xmlns:a16="http://schemas.microsoft.com/office/drawing/2014/main" id="{B2089047-2E86-6179-A76A-ADBBB4FE4B0F}"/>
              </a:ext>
            </a:extLst>
          </p:cNvPr>
          <p:cNvGraphicFramePr>
            <a:graphicFrameLocks/>
          </p:cNvGraphicFramePr>
          <p:nvPr>
            <p:extLst>
              <p:ext uri="{D42A27DB-BD31-4B8C-83A1-F6EECF244321}">
                <p14:modId xmlns:p14="http://schemas.microsoft.com/office/powerpoint/2010/main" val="72585825"/>
              </p:ext>
            </p:extLst>
          </p:nvPr>
        </p:nvGraphicFramePr>
        <p:xfrm>
          <a:off x="5453742" y="124097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447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96CF-E4BB-D5D9-2505-F75A04AB54A0}"/>
              </a:ext>
            </a:extLst>
          </p:cNvPr>
          <p:cNvSpPr>
            <a:spLocks noGrp="1"/>
          </p:cNvSpPr>
          <p:nvPr>
            <p:ph type="title"/>
          </p:nvPr>
        </p:nvSpPr>
        <p:spPr/>
        <p:txBody>
          <a:bodyPr/>
          <a:lstStyle/>
          <a:p>
            <a:r>
              <a:rPr lang="en-IN" dirty="0"/>
              <a:t>Task-8</a:t>
            </a:r>
          </a:p>
        </p:txBody>
      </p:sp>
      <p:sp>
        <p:nvSpPr>
          <p:cNvPr id="3" name="Content Placeholder 2">
            <a:extLst>
              <a:ext uri="{FF2B5EF4-FFF2-40B4-BE49-F238E27FC236}">
                <a16:creationId xmlns:a16="http://schemas.microsoft.com/office/drawing/2014/main" id="{8D1C1F15-F869-5A05-57AA-6097336BFBB3}"/>
              </a:ext>
            </a:extLst>
          </p:cNvPr>
          <p:cNvSpPr>
            <a:spLocks noGrp="1"/>
          </p:cNvSpPr>
          <p:nvPr>
            <p:ph idx="1"/>
          </p:nvPr>
        </p:nvSpPr>
        <p:spPr>
          <a:xfrm>
            <a:off x="838200" y="4615543"/>
            <a:ext cx="10515600" cy="1561420"/>
          </a:xfrm>
        </p:spPr>
        <p:txBody>
          <a:bodyPr/>
          <a:lstStyle/>
          <a:p>
            <a:pPr marL="0" indent="0">
              <a:buNone/>
            </a:pPr>
            <a:r>
              <a:rPr lang="en-IN" dirty="0"/>
              <a:t>Here it is very clear that for every order without warranty label, payment is opted through other modes whereas for orders with warranty label, payment is done only through “Warranty” mode.</a:t>
            </a:r>
          </a:p>
        </p:txBody>
      </p:sp>
      <p:pic>
        <p:nvPicPr>
          <p:cNvPr id="5" name="Picture 4">
            <a:extLst>
              <a:ext uri="{FF2B5EF4-FFF2-40B4-BE49-F238E27FC236}">
                <a16:creationId xmlns:a16="http://schemas.microsoft.com/office/drawing/2014/main" id="{BB1933EF-C43B-8A1E-FFC3-B00E5062E59B}"/>
              </a:ext>
            </a:extLst>
          </p:cNvPr>
          <p:cNvPicPr>
            <a:picLocks noChangeAspect="1"/>
          </p:cNvPicPr>
          <p:nvPr/>
        </p:nvPicPr>
        <p:blipFill>
          <a:blip r:embed="rId2"/>
          <a:stretch>
            <a:fillRect/>
          </a:stretch>
        </p:blipFill>
        <p:spPr>
          <a:xfrm>
            <a:off x="838200" y="2100730"/>
            <a:ext cx="4407126" cy="596931"/>
          </a:xfrm>
          <a:prstGeom prst="rect">
            <a:avLst/>
          </a:prstGeom>
        </p:spPr>
      </p:pic>
      <p:graphicFrame>
        <p:nvGraphicFramePr>
          <p:cNvPr id="6" name="Chart 5">
            <a:extLst>
              <a:ext uri="{FF2B5EF4-FFF2-40B4-BE49-F238E27FC236}">
                <a16:creationId xmlns:a16="http://schemas.microsoft.com/office/drawing/2014/main" id="{88224D91-CDD1-69D3-1468-44C63FE8F0BF}"/>
              </a:ext>
            </a:extLst>
          </p:cNvPr>
          <p:cNvGraphicFramePr>
            <a:graphicFrameLocks/>
          </p:cNvGraphicFramePr>
          <p:nvPr>
            <p:extLst>
              <p:ext uri="{D42A27DB-BD31-4B8C-83A1-F6EECF244321}">
                <p14:modId xmlns:p14="http://schemas.microsoft.com/office/powerpoint/2010/main" val="1112192482"/>
              </p:ext>
            </p:extLst>
          </p:nvPr>
        </p:nvGraphicFramePr>
        <p:xfrm>
          <a:off x="5723872" y="1173765"/>
          <a:ext cx="4576027" cy="27687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2973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329</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COURSE ONE- EXCEL FUNDAMENTALS</vt:lpstr>
      <vt:lpstr>Task-1</vt:lpstr>
      <vt:lpstr>Task-2</vt:lpstr>
      <vt:lpstr>Task-3</vt:lpstr>
      <vt:lpstr>Task-4</vt:lpstr>
      <vt:lpstr>Task-5</vt:lpstr>
      <vt:lpstr>Task-6</vt:lpstr>
      <vt:lpstr>Task-7</vt:lpstr>
      <vt:lpstr>Task-8</vt:lpstr>
      <vt:lpstr>Task-9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ONE- EXCEL FUNDAMENTALS</dc:title>
  <dc:creator>Priyadarshini Mugundan</dc:creator>
  <cp:lastModifiedBy>Priyadarshini Mugundan</cp:lastModifiedBy>
  <cp:revision>3</cp:revision>
  <dcterms:created xsi:type="dcterms:W3CDTF">2024-04-02T09:09:40Z</dcterms:created>
  <dcterms:modified xsi:type="dcterms:W3CDTF">2024-04-02T11:07:10Z</dcterms:modified>
</cp:coreProperties>
</file>