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22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E9AA4-C3CC-52D9-674C-9184E5F1BF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C73B5D8-ED10-D8C3-63AE-745071641F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9EC904-83F7-8E52-76CA-2EEAE0F04F38}"/>
              </a:ext>
            </a:extLst>
          </p:cNvPr>
          <p:cNvSpPr>
            <a:spLocks noGrp="1"/>
          </p:cNvSpPr>
          <p:nvPr>
            <p:ph type="dt" sz="half" idx="10"/>
          </p:nvPr>
        </p:nvSpPr>
        <p:spPr/>
        <p:txBody>
          <a:bodyPr/>
          <a:lstStyle/>
          <a:p>
            <a:fld id="{30C926E2-8A18-41A2-AA8D-639D415512EB}" type="datetimeFigureOut">
              <a:rPr lang="en-IN" smtClean="0"/>
              <a:t>02-04-2024</a:t>
            </a:fld>
            <a:endParaRPr lang="en-IN"/>
          </a:p>
        </p:txBody>
      </p:sp>
      <p:sp>
        <p:nvSpPr>
          <p:cNvPr id="5" name="Footer Placeholder 4">
            <a:extLst>
              <a:ext uri="{FF2B5EF4-FFF2-40B4-BE49-F238E27FC236}">
                <a16:creationId xmlns:a16="http://schemas.microsoft.com/office/drawing/2014/main" id="{1597B80C-0BA4-792F-F4C2-D1571A62F7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84206-E009-8B61-B59A-9C3A9B4F192C}"/>
              </a:ext>
            </a:extLst>
          </p:cNvPr>
          <p:cNvSpPr>
            <a:spLocks noGrp="1"/>
          </p:cNvSpPr>
          <p:nvPr>
            <p:ph type="sldNum" sz="quarter" idx="12"/>
          </p:nvPr>
        </p:nvSpPr>
        <p:spPr/>
        <p:txBody>
          <a:bodyPr/>
          <a:lstStyle/>
          <a:p>
            <a:fld id="{610F2B83-D2FC-4D80-A6C7-4D2386B43A83}" type="slidenum">
              <a:rPr lang="en-IN" smtClean="0"/>
              <a:t>‹#›</a:t>
            </a:fld>
            <a:endParaRPr lang="en-IN"/>
          </a:p>
        </p:txBody>
      </p:sp>
    </p:spTree>
    <p:extLst>
      <p:ext uri="{BB962C8B-B14F-4D97-AF65-F5344CB8AC3E}">
        <p14:creationId xmlns:p14="http://schemas.microsoft.com/office/powerpoint/2010/main" val="1131376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06CD6-FA03-DF87-F3FC-83E9CE53F9A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2CA55B-34C3-F80F-634F-85C330DE0C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4E357F-AABF-1D6C-551F-42E42BD4BAE7}"/>
              </a:ext>
            </a:extLst>
          </p:cNvPr>
          <p:cNvSpPr>
            <a:spLocks noGrp="1"/>
          </p:cNvSpPr>
          <p:nvPr>
            <p:ph type="dt" sz="half" idx="10"/>
          </p:nvPr>
        </p:nvSpPr>
        <p:spPr/>
        <p:txBody>
          <a:bodyPr/>
          <a:lstStyle/>
          <a:p>
            <a:fld id="{30C926E2-8A18-41A2-AA8D-639D415512EB}" type="datetimeFigureOut">
              <a:rPr lang="en-IN" smtClean="0"/>
              <a:t>02-04-2024</a:t>
            </a:fld>
            <a:endParaRPr lang="en-IN"/>
          </a:p>
        </p:txBody>
      </p:sp>
      <p:sp>
        <p:nvSpPr>
          <p:cNvPr id="5" name="Footer Placeholder 4">
            <a:extLst>
              <a:ext uri="{FF2B5EF4-FFF2-40B4-BE49-F238E27FC236}">
                <a16:creationId xmlns:a16="http://schemas.microsoft.com/office/drawing/2014/main" id="{1F83F11C-8DC0-5E5D-C1A7-FE4D290565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FB2DBA-81F5-1CB4-669B-577EA1FEE32F}"/>
              </a:ext>
            </a:extLst>
          </p:cNvPr>
          <p:cNvSpPr>
            <a:spLocks noGrp="1"/>
          </p:cNvSpPr>
          <p:nvPr>
            <p:ph type="sldNum" sz="quarter" idx="12"/>
          </p:nvPr>
        </p:nvSpPr>
        <p:spPr/>
        <p:txBody>
          <a:bodyPr/>
          <a:lstStyle/>
          <a:p>
            <a:fld id="{610F2B83-D2FC-4D80-A6C7-4D2386B43A83}" type="slidenum">
              <a:rPr lang="en-IN" smtClean="0"/>
              <a:t>‹#›</a:t>
            </a:fld>
            <a:endParaRPr lang="en-IN"/>
          </a:p>
        </p:txBody>
      </p:sp>
    </p:spTree>
    <p:extLst>
      <p:ext uri="{BB962C8B-B14F-4D97-AF65-F5344CB8AC3E}">
        <p14:creationId xmlns:p14="http://schemas.microsoft.com/office/powerpoint/2010/main" val="568023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3188F3-F72F-E391-C592-E6C5BCC963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8CDC20-C073-5E65-641F-CD0BA255E6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9A39BC-F910-6875-7774-EE8607241B50}"/>
              </a:ext>
            </a:extLst>
          </p:cNvPr>
          <p:cNvSpPr>
            <a:spLocks noGrp="1"/>
          </p:cNvSpPr>
          <p:nvPr>
            <p:ph type="dt" sz="half" idx="10"/>
          </p:nvPr>
        </p:nvSpPr>
        <p:spPr/>
        <p:txBody>
          <a:bodyPr/>
          <a:lstStyle/>
          <a:p>
            <a:fld id="{30C926E2-8A18-41A2-AA8D-639D415512EB}" type="datetimeFigureOut">
              <a:rPr lang="en-IN" smtClean="0"/>
              <a:t>02-04-2024</a:t>
            </a:fld>
            <a:endParaRPr lang="en-IN"/>
          </a:p>
        </p:txBody>
      </p:sp>
      <p:sp>
        <p:nvSpPr>
          <p:cNvPr id="5" name="Footer Placeholder 4">
            <a:extLst>
              <a:ext uri="{FF2B5EF4-FFF2-40B4-BE49-F238E27FC236}">
                <a16:creationId xmlns:a16="http://schemas.microsoft.com/office/drawing/2014/main" id="{B9028EBB-9B1D-FDCE-C115-3634797BF5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35B7FD-2B15-CA56-0369-0BFB50A2B3FA}"/>
              </a:ext>
            </a:extLst>
          </p:cNvPr>
          <p:cNvSpPr>
            <a:spLocks noGrp="1"/>
          </p:cNvSpPr>
          <p:nvPr>
            <p:ph type="sldNum" sz="quarter" idx="12"/>
          </p:nvPr>
        </p:nvSpPr>
        <p:spPr/>
        <p:txBody>
          <a:bodyPr/>
          <a:lstStyle/>
          <a:p>
            <a:fld id="{610F2B83-D2FC-4D80-A6C7-4D2386B43A83}" type="slidenum">
              <a:rPr lang="en-IN" smtClean="0"/>
              <a:t>‹#›</a:t>
            </a:fld>
            <a:endParaRPr lang="en-IN"/>
          </a:p>
        </p:txBody>
      </p:sp>
    </p:spTree>
    <p:extLst>
      <p:ext uri="{BB962C8B-B14F-4D97-AF65-F5344CB8AC3E}">
        <p14:creationId xmlns:p14="http://schemas.microsoft.com/office/powerpoint/2010/main" val="762112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AB076-19FA-4E26-AF84-527FFF3A2C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09EEA8-3E3C-CD36-C4B3-9E1C763675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E437F2-8140-54CE-6347-E3C0972F1A90}"/>
              </a:ext>
            </a:extLst>
          </p:cNvPr>
          <p:cNvSpPr>
            <a:spLocks noGrp="1"/>
          </p:cNvSpPr>
          <p:nvPr>
            <p:ph type="dt" sz="half" idx="10"/>
          </p:nvPr>
        </p:nvSpPr>
        <p:spPr/>
        <p:txBody>
          <a:bodyPr/>
          <a:lstStyle/>
          <a:p>
            <a:fld id="{30C926E2-8A18-41A2-AA8D-639D415512EB}" type="datetimeFigureOut">
              <a:rPr lang="en-IN" smtClean="0"/>
              <a:t>02-04-2024</a:t>
            </a:fld>
            <a:endParaRPr lang="en-IN"/>
          </a:p>
        </p:txBody>
      </p:sp>
      <p:sp>
        <p:nvSpPr>
          <p:cNvPr id="5" name="Footer Placeholder 4">
            <a:extLst>
              <a:ext uri="{FF2B5EF4-FFF2-40B4-BE49-F238E27FC236}">
                <a16:creationId xmlns:a16="http://schemas.microsoft.com/office/drawing/2014/main" id="{8D85A8D8-5019-0C77-7A57-1F99736E30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400F8C-FC98-1778-B306-36CE71BA27E6}"/>
              </a:ext>
            </a:extLst>
          </p:cNvPr>
          <p:cNvSpPr>
            <a:spLocks noGrp="1"/>
          </p:cNvSpPr>
          <p:nvPr>
            <p:ph type="sldNum" sz="quarter" idx="12"/>
          </p:nvPr>
        </p:nvSpPr>
        <p:spPr/>
        <p:txBody>
          <a:bodyPr/>
          <a:lstStyle/>
          <a:p>
            <a:fld id="{610F2B83-D2FC-4D80-A6C7-4D2386B43A83}" type="slidenum">
              <a:rPr lang="en-IN" smtClean="0"/>
              <a:t>‹#›</a:t>
            </a:fld>
            <a:endParaRPr lang="en-IN"/>
          </a:p>
        </p:txBody>
      </p:sp>
    </p:spTree>
    <p:extLst>
      <p:ext uri="{BB962C8B-B14F-4D97-AF65-F5344CB8AC3E}">
        <p14:creationId xmlns:p14="http://schemas.microsoft.com/office/powerpoint/2010/main" val="221649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18108-2481-D237-3983-F832D327B9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0AAEB9D-01F0-212A-9C85-8476309420C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9652B0-50FB-3299-2A95-F3C4CC2F15C6}"/>
              </a:ext>
            </a:extLst>
          </p:cNvPr>
          <p:cNvSpPr>
            <a:spLocks noGrp="1"/>
          </p:cNvSpPr>
          <p:nvPr>
            <p:ph type="dt" sz="half" idx="10"/>
          </p:nvPr>
        </p:nvSpPr>
        <p:spPr/>
        <p:txBody>
          <a:bodyPr/>
          <a:lstStyle/>
          <a:p>
            <a:fld id="{30C926E2-8A18-41A2-AA8D-639D415512EB}" type="datetimeFigureOut">
              <a:rPr lang="en-IN" smtClean="0"/>
              <a:t>02-04-2024</a:t>
            </a:fld>
            <a:endParaRPr lang="en-IN"/>
          </a:p>
        </p:txBody>
      </p:sp>
      <p:sp>
        <p:nvSpPr>
          <p:cNvPr id="5" name="Footer Placeholder 4">
            <a:extLst>
              <a:ext uri="{FF2B5EF4-FFF2-40B4-BE49-F238E27FC236}">
                <a16:creationId xmlns:a16="http://schemas.microsoft.com/office/drawing/2014/main" id="{F3CCE391-545F-21CC-70B5-D7F536782F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C6D53D-85C0-8829-D048-A3F003E1544C}"/>
              </a:ext>
            </a:extLst>
          </p:cNvPr>
          <p:cNvSpPr>
            <a:spLocks noGrp="1"/>
          </p:cNvSpPr>
          <p:nvPr>
            <p:ph type="sldNum" sz="quarter" idx="12"/>
          </p:nvPr>
        </p:nvSpPr>
        <p:spPr/>
        <p:txBody>
          <a:bodyPr/>
          <a:lstStyle/>
          <a:p>
            <a:fld id="{610F2B83-D2FC-4D80-A6C7-4D2386B43A83}" type="slidenum">
              <a:rPr lang="en-IN" smtClean="0"/>
              <a:t>‹#›</a:t>
            </a:fld>
            <a:endParaRPr lang="en-IN"/>
          </a:p>
        </p:txBody>
      </p:sp>
    </p:spTree>
    <p:extLst>
      <p:ext uri="{BB962C8B-B14F-4D97-AF65-F5344CB8AC3E}">
        <p14:creationId xmlns:p14="http://schemas.microsoft.com/office/powerpoint/2010/main" val="32574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D9F3B-0574-BA1F-8639-BE5A5CF1D5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BFA0F2-6E0B-E01F-4183-96DB8427E9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33E677B-B43A-DD02-597E-7F662A516F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B7E12C5-6B4B-38A2-328F-FC09CC130B18}"/>
              </a:ext>
            </a:extLst>
          </p:cNvPr>
          <p:cNvSpPr>
            <a:spLocks noGrp="1"/>
          </p:cNvSpPr>
          <p:nvPr>
            <p:ph type="dt" sz="half" idx="10"/>
          </p:nvPr>
        </p:nvSpPr>
        <p:spPr/>
        <p:txBody>
          <a:bodyPr/>
          <a:lstStyle/>
          <a:p>
            <a:fld id="{30C926E2-8A18-41A2-AA8D-639D415512EB}" type="datetimeFigureOut">
              <a:rPr lang="en-IN" smtClean="0"/>
              <a:t>02-04-2024</a:t>
            </a:fld>
            <a:endParaRPr lang="en-IN"/>
          </a:p>
        </p:txBody>
      </p:sp>
      <p:sp>
        <p:nvSpPr>
          <p:cNvPr id="6" name="Footer Placeholder 5">
            <a:extLst>
              <a:ext uri="{FF2B5EF4-FFF2-40B4-BE49-F238E27FC236}">
                <a16:creationId xmlns:a16="http://schemas.microsoft.com/office/drawing/2014/main" id="{CA6E2ADB-B3E6-2324-9505-62DCC52881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B38BDB-FAFD-8DCB-562C-8CA2520BB690}"/>
              </a:ext>
            </a:extLst>
          </p:cNvPr>
          <p:cNvSpPr>
            <a:spLocks noGrp="1"/>
          </p:cNvSpPr>
          <p:nvPr>
            <p:ph type="sldNum" sz="quarter" idx="12"/>
          </p:nvPr>
        </p:nvSpPr>
        <p:spPr/>
        <p:txBody>
          <a:bodyPr/>
          <a:lstStyle/>
          <a:p>
            <a:fld id="{610F2B83-D2FC-4D80-A6C7-4D2386B43A83}" type="slidenum">
              <a:rPr lang="en-IN" smtClean="0"/>
              <a:t>‹#›</a:t>
            </a:fld>
            <a:endParaRPr lang="en-IN"/>
          </a:p>
        </p:txBody>
      </p:sp>
    </p:spTree>
    <p:extLst>
      <p:ext uri="{BB962C8B-B14F-4D97-AF65-F5344CB8AC3E}">
        <p14:creationId xmlns:p14="http://schemas.microsoft.com/office/powerpoint/2010/main" val="1817682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3A181-0F86-CBBD-511E-84A057FD15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298CD2-5BA8-39E6-8FB6-58D129E764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09B09B-AF9E-3049-48AF-9089A95D06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2679C3F-7059-5BD7-5E51-95F61D6CA0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5A1F92-1D44-C930-D321-83F0323F2D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8F16641-23DD-D6DE-F934-0A1F9B805A44}"/>
              </a:ext>
            </a:extLst>
          </p:cNvPr>
          <p:cNvSpPr>
            <a:spLocks noGrp="1"/>
          </p:cNvSpPr>
          <p:nvPr>
            <p:ph type="dt" sz="half" idx="10"/>
          </p:nvPr>
        </p:nvSpPr>
        <p:spPr/>
        <p:txBody>
          <a:bodyPr/>
          <a:lstStyle/>
          <a:p>
            <a:fld id="{30C926E2-8A18-41A2-AA8D-639D415512EB}" type="datetimeFigureOut">
              <a:rPr lang="en-IN" smtClean="0"/>
              <a:t>02-04-2024</a:t>
            </a:fld>
            <a:endParaRPr lang="en-IN"/>
          </a:p>
        </p:txBody>
      </p:sp>
      <p:sp>
        <p:nvSpPr>
          <p:cNvPr id="8" name="Footer Placeholder 7">
            <a:extLst>
              <a:ext uri="{FF2B5EF4-FFF2-40B4-BE49-F238E27FC236}">
                <a16:creationId xmlns:a16="http://schemas.microsoft.com/office/drawing/2014/main" id="{3D104E43-AD99-233A-8435-D911F8815FB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7C6EC8E-16FF-6AED-7F52-F9544AB58FDD}"/>
              </a:ext>
            </a:extLst>
          </p:cNvPr>
          <p:cNvSpPr>
            <a:spLocks noGrp="1"/>
          </p:cNvSpPr>
          <p:nvPr>
            <p:ph type="sldNum" sz="quarter" idx="12"/>
          </p:nvPr>
        </p:nvSpPr>
        <p:spPr/>
        <p:txBody>
          <a:bodyPr/>
          <a:lstStyle/>
          <a:p>
            <a:fld id="{610F2B83-D2FC-4D80-A6C7-4D2386B43A83}" type="slidenum">
              <a:rPr lang="en-IN" smtClean="0"/>
              <a:t>‹#›</a:t>
            </a:fld>
            <a:endParaRPr lang="en-IN"/>
          </a:p>
        </p:txBody>
      </p:sp>
    </p:spTree>
    <p:extLst>
      <p:ext uri="{BB962C8B-B14F-4D97-AF65-F5344CB8AC3E}">
        <p14:creationId xmlns:p14="http://schemas.microsoft.com/office/powerpoint/2010/main" val="3746577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92C17-416C-5A1D-DCFB-C001A6FD2CA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EBAA70E-8E27-DEFF-3058-51B97BD181B8}"/>
              </a:ext>
            </a:extLst>
          </p:cNvPr>
          <p:cNvSpPr>
            <a:spLocks noGrp="1"/>
          </p:cNvSpPr>
          <p:nvPr>
            <p:ph type="dt" sz="half" idx="10"/>
          </p:nvPr>
        </p:nvSpPr>
        <p:spPr/>
        <p:txBody>
          <a:bodyPr/>
          <a:lstStyle/>
          <a:p>
            <a:fld id="{30C926E2-8A18-41A2-AA8D-639D415512EB}" type="datetimeFigureOut">
              <a:rPr lang="en-IN" smtClean="0"/>
              <a:t>02-04-2024</a:t>
            </a:fld>
            <a:endParaRPr lang="en-IN"/>
          </a:p>
        </p:txBody>
      </p:sp>
      <p:sp>
        <p:nvSpPr>
          <p:cNvPr id="4" name="Footer Placeholder 3">
            <a:extLst>
              <a:ext uri="{FF2B5EF4-FFF2-40B4-BE49-F238E27FC236}">
                <a16:creationId xmlns:a16="http://schemas.microsoft.com/office/drawing/2014/main" id="{15CE3D71-9A08-9D92-2344-A711E192891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591FC2E-94F0-161F-D511-0034DC5969B0}"/>
              </a:ext>
            </a:extLst>
          </p:cNvPr>
          <p:cNvSpPr>
            <a:spLocks noGrp="1"/>
          </p:cNvSpPr>
          <p:nvPr>
            <p:ph type="sldNum" sz="quarter" idx="12"/>
          </p:nvPr>
        </p:nvSpPr>
        <p:spPr/>
        <p:txBody>
          <a:bodyPr/>
          <a:lstStyle/>
          <a:p>
            <a:fld id="{610F2B83-D2FC-4D80-A6C7-4D2386B43A83}" type="slidenum">
              <a:rPr lang="en-IN" smtClean="0"/>
              <a:t>‹#›</a:t>
            </a:fld>
            <a:endParaRPr lang="en-IN"/>
          </a:p>
        </p:txBody>
      </p:sp>
    </p:spTree>
    <p:extLst>
      <p:ext uri="{BB962C8B-B14F-4D97-AF65-F5344CB8AC3E}">
        <p14:creationId xmlns:p14="http://schemas.microsoft.com/office/powerpoint/2010/main" val="1267558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48B7E4-7CD2-17AE-DBEE-6B4EDA6916D1}"/>
              </a:ext>
            </a:extLst>
          </p:cNvPr>
          <p:cNvSpPr>
            <a:spLocks noGrp="1"/>
          </p:cNvSpPr>
          <p:nvPr>
            <p:ph type="dt" sz="half" idx="10"/>
          </p:nvPr>
        </p:nvSpPr>
        <p:spPr/>
        <p:txBody>
          <a:bodyPr/>
          <a:lstStyle/>
          <a:p>
            <a:fld id="{30C926E2-8A18-41A2-AA8D-639D415512EB}" type="datetimeFigureOut">
              <a:rPr lang="en-IN" smtClean="0"/>
              <a:t>02-04-2024</a:t>
            </a:fld>
            <a:endParaRPr lang="en-IN"/>
          </a:p>
        </p:txBody>
      </p:sp>
      <p:sp>
        <p:nvSpPr>
          <p:cNvPr id="3" name="Footer Placeholder 2">
            <a:extLst>
              <a:ext uri="{FF2B5EF4-FFF2-40B4-BE49-F238E27FC236}">
                <a16:creationId xmlns:a16="http://schemas.microsoft.com/office/drawing/2014/main" id="{73B1F401-CE49-C43D-FBE8-0A075CD7525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C24D2D9-3E49-D8B6-13B5-A399F457100F}"/>
              </a:ext>
            </a:extLst>
          </p:cNvPr>
          <p:cNvSpPr>
            <a:spLocks noGrp="1"/>
          </p:cNvSpPr>
          <p:nvPr>
            <p:ph type="sldNum" sz="quarter" idx="12"/>
          </p:nvPr>
        </p:nvSpPr>
        <p:spPr/>
        <p:txBody>
          <a:bodyPr/>
          <a:lstStyle/>
          <a:p>
            <a:fld id="{610F2B83-D2FC-4D80-A6C7-4D2386B43A83}" type="slidenum">
              <a:rPr lang="en-IN" smtClean="0"/>
              <a:t>‹#›</a:t>
            </a:fld>
            <a:endParaRPr lang="en-IN"/>
          </a:p>
        </p:txBody>
      </p:sp>
    </p:spTree>
    <p:extLst>
      <p:ext uri="{BB962C8B-B14F-4D97-AF65-F5344CB8AC3E}">
        <p14:creationId xmlns:p14="http://schemas.microsoft.com/office/powerpoint/2010/main" val="229443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A408B-D14F-5DDF-5EEE-4D2AE060D1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5AA6AF-38CD-813A-7750-C5C5E6117E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A188A6B-235F-D78B-B3A6-D1592819B1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9FC102-2568-A6DB-3EB3-F78B13204658}"/>
              </a:ext>
            </a:extLst>
          </p:cNvPr>
          <p:cNvSpPr>
            <a:spLocks noGrp="1"/>
          </p:cNvSpPr>
          <p:nvPr>
            <p:ph type="dt" sz="half" idx="10"/>
          </p:nvPr>
        </p:nvSpPr>
        <p:spPr/>
        <p:txBody>
          <a:bodyPr/>
          <a:lstStyle/>
          <a:p>
            <a:fld id="{30C926E2-8A18-41A2-AA8D-639D415512EB}" type="datetimeFigureOut">
              <a:rPr lang="en-IN" smtClean="0"/>
              <a:t>02-04-2024</a:t>
            </a:fld>
            <a:endParaRPr lang="en-IN"/>
          </a:p>
        </p:txBody>
      </p:sp>
      <p:sp>
        <p:nvSpPr>
          <p:cNvPr id="6" name="Footer Placeholder 5">
            <a:extLst>
              <a:ext uri="{FF2B5EF4-FFF2-40B4-BE49-F238E27FC236}">
                <a16:creationId xmlns:a16="http://schemas.microsoft.com/office/drawing/2014/main" id="{6F942E0D-4D33-94BE-F4F3-AE680D5C6F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501652-990E-BDEC-8568-1E9C1F8387C0}"/>
              </a:ext>
            </a:extLst>
          </p:cNvPr>
          <p:cNvSpPr>
            <a:spLocks noGrp="1"/>
          </p:cNvSpPr>
          <p:nvPr>
            <p:ph type="sldNum" sz="quarter" idx="12"/>
          </p:nvPr>
        </p:nvSpPr>
        <p:spPr/>
        <p:txBody>
          <a:bodyPr/>
          <a:lstStyle/>
          <a:p>
            <a:fld id="{610F2B83-D2FC-4D80-A6C7-4D2386B43A83}" type="slidenum">
              <a:rPr lang="en-IN" smtClean="0"/>
              <a:t>‹#›</a:t>
            </a:fld>
            <a:endParaRPr lang="en-IN"/>
          </a:p>
        </p:txBody>
      </p:sp>
    </p:spTree>
    <p:extLst>
      <p:ext uri="{BB962C8B-B14F-4D97-AF65-F5344CB8AC3E}">
        <p14:creationId xmlns:p14="http://schemas.microsoft.com/office/powerpoint/2010/main" val="4173627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7939D-49D8-774F-4D72-5CDE7805B2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7C94273-5F2A-FAB3-50E9-591D41763A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1A610A-D997-B2B9-BC6E-C4264ECF66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0B7B49-4567-EAAA-DE66-B9BBD9016851}"/>
              </a:ext>
            </a:extLst>
          </p:cNvPr>
          <p:cNvSpPr>
            <a:spLocks noGrp="1"/>
          </p:cNvSpPr>
          <p:nvPr>
            <p:ph type="dt" sz="half" idx="10"/>
          </p:nvPr>
        </p:nvSpPr>
        <p:spPr/>
        <p:txBody>
          <a:bodyPr/>
          <a:lstStyle/>
          <a:p>
            <a:fld id="{30C926E2-8A18-41A2-AA8D-639D415512EB}" type="datetimeFigureOut">
              <a:rPr lang="en-IN" smtClean="0"/>
              <a:t>02-04-2024</a:t>
            </a:fld>
            <a:endParaRPr lang="en-IN"/>
          </a:p>
        </p:txBody>
      </p:sp>
      <p:sp>
        <p:nvSpPr>
          <p:cNvPr id="6" name="Footer Placeholder 5">
            <a:extLst>
              <a:ext uri="{FF2B5EF4-FFF2-40B4-BE49-F238E27FC236}">
                <a16:creationId xmlns:a16="http://schemas.microsoft.com/office/drawing/2014/main" id="{3CDD3CAC-0BEA-628F-AF49-466393F54C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B6C153-1350-196A-F897-321FC8363072}"/>
              </a:ext>
            </a:extLst>
          </p:cNvPr>
          <p:cNvSpPr>
            <a:spLocks noGrp="1"/>
          </p:cNvSpPr>
          <p:nvPr>
            <p:ph type="sldNum" sz="quarter" idx="12"/>
          </p:nvPr>
        </p:nvSpPr>
        <p:spPr/>
        <p:txBody>
          <a:bodyPr/>
          <a:lstStyle/>
          <a:p>
            <a:fld id="{610F2B83-D2FC-4D80-A6C7-4D2386B43A83}" type="slidenum">
              <a:rPr lang="en-IN" smtClean="0"/>
              <a:t>‹#›</a:t>
            </a:fld>
            <a:endParaRPr lang="en-IN"/>
          </a:p>
        </p:txBody>
      </p:sp>
    </p:spTree>
    <p:extLst>
      <p:ext uri="{BB962C8B-B14F-4D97-AF65-F5344CB8AC3E}">
        <p14:creationId xmlns:p14="http://schemas.microsoft.com/office/powerpoint/2010/main" val="555074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3DEC69-E0BA-61A5-C0D0-AA12505B7C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6290C1-E75C-5F79-FB42-5EB5E0840F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1B2B99-1A6F-9929-5C51-5D9228479F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0C926E2-8A18-41A2-AA8D-639D415512EB}" type="datetimeFigureOut">
              <a:rPr lang="en-IN" smtClean="0"/>
              <a:t>02-04-2024</a:t>
            </a:fld>
            <a:endParaRPr lang="en-IN"/>
          </a:p>
        </p:txBody>
      </p:sp>
      <p:sp>
        <p:nvSpPr>
          <p:cNvPr id="5" name="Footer Placeholder 4">
            <a:extLst>
              <a:ext uri="{FF2B5EF4-FFF2-40B4-BE49-F238E27FC236}">
                <a16:creationId xmlns:a16="http://schemas.microsoft.com/office/drawing/2014/main" id="{0325BEEF-F410-93F9-D14A-ECA829DA22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8A915471-5BFA-3E50-7A31-EEE13206EC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10F2B83-D2FC-4D80-A6C7-4D2386B43A83}" type="slidenum">
              <a:rPr lang="en-IN" smtClean="0"/>
              <a:t>‹#›</a:t>
            </a:fld>
            <a:endParaRPr lang="en-IN"/>
          </a:p>
        </p:txBody>
      </p:sp>
    </p:spTree>
    <p:extLst>
      <p:ext uri="{BB962C8B-B14F-4D97-AF65-F5344CB8AC3E}">
        <p14:creationId xmlns:p14="http://schemas.microsoft.com/office/powerpoint/2010/main" val="1434575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90C5E2F-6FEB-5ECA-7481-4562E3CCC116}"/>
              </a:ext>
            </a:extLst>
          </p:cNvPr>
          <p:cNvSpPr txBox="1"/>
          <p:nvPr/>
        </p:nvSpPr>
        <p:spPr>
          <a:xfrm>
            <a:off x="3047999" y="4173694"/>
            <a:ext cx="6096000" cy="923330"/>
          </a:xfrm>
          <a:prstGeom prst="rect">
            <a:avLst/>
          </a:prstGeom>
          <a:noFill/>
        </p:spPr>
        <p:txBody>
          <a:bodyPr wrap="square">
            <a:spAutoFit/>
          </a:bodyPr>
          <a:lstStyle/>
          <a:p>
            <a:pPr algn="ctr"/>
            <a:r>
              <a:rPr lang="en-US" sz="1800" b="0" cap="none" spc="0" dirty="0">
                <a:ln w="0"/>
                <a:solidFill>
                  <a:schemeClr val="tx1"/>
                </a:solidFill>
                <a:effectLst>
                  <a:outerShdw blurRad="38100" dist="19050" dir="2700000" algn="tl" rotWithShape="0">
                    <a:schemeClr val="dk1">
                      <a:alpha val="40000"/>
                    </a:schemeClr>
                  </a:outerShdw>
                </a:effectLst>
              </a:rPr>
              <a:t>To fid the average lead time, first we changed the date format to dd-mm-</a:t>
            </a:r>
            <a:r>
              <a:rPr lang="en-US" sz="1800" b="0" cap="none" spc="0" dirty="0" err="1">
                <a:ln w="0"/>
                <a:solidFill>
                  <a:schemeClr val="tx1"/>
                </a:solidFill>
                <a:effectLst>
                  <a:outerShdw blurRad="38100" dist="19050" dir="2700000" algn="tl" rotWithShape="0">
                    <a:schemeClr val="dk1">
                      <a:alpha val="40000"/>
                    </a:schemeClr>
                  </a:outerShdw>
                </a:effectLst>
              </a:rPr>
              <a:t>yyyy</a:t>
            </a:r>
            <a:r>
              <a:rPr lang="en-US" sz="1800" b="0" cap="none" spc="0" dirty="0">
                <a:ln w="0"/>
                <a:solidFill>
                  <a:schemeClr val="tx1"/>
                </a:solidFill>
                <a:effectLst>
                  <a:outerShdw blurRad="38100" dist="19050" dir="2700000" algn="tl" rotWithShape="0">
                    <a:schemeClr val="dk1">
                      <a:alpha val="40000"/>
                    </a:schemeClr>
                  </a:outerShdw>
                </a:effectLst>
              </a:rPr>
              <a:t> and then calculated the lead time by deducting completion date-work date then find the average.</a:t>
            </a:r>
          </a:p>
        </p:txBody>
      </p:sp>
      <p:pic>
        <p:nvPicPr>
          <p:cNvPr id="8" name="Picture 7">
            <a:extLst>
              <a:ext uri="{FF2B5EF4-FFF2-40B4-BE49-F238E27FC236}">
                <a16:creationId xmlns:a16="http://schemas.microsoft.com/office/drawing/2014/main" id="{56F1E80A-A2F6-47DE-C92A-FEF69BD31A73}"/>
              </a:ext>
            </a:extLst>
          </p:cNvPr>
          <p:cNvPicPr>
            <a:picLocks noChangeAspect="1"/>
          </p:cNvPicPr>
          <p:nvPr/>
        </p:nvPicPr>
        <p:blipFill>
          <a:blip r:embed="rId2"/>
          <a:stretch>
            <a:fillRect/>
          </a:stretch>
        </p:blipFill>
        <p:spPr>
          <a:xfrm>
            <a:off x="3047999" y="841301"/>
            <a:ext cx="6096000" cy="2926749"/>
          </a:xfrm>
          <a:prstGeom prst="rect">
            <a:avLst/>
          </a:prstGeom>
        </p:spPr>
      </p:pic>
      <p:sp>
        <p:nvSpPr>
          <p:cNvPr id="9" name="TextBox 8">
            <a:extLst>
              <a:ext uri="{FF2B5EF4-FFF2-40B4-BE49-F238E27FC236}">
                <a16:creationId xmlns:a16="http://schemas.microsoft.com/office/drawing/2014/main" id="{FDE589A6-832C-2B6E-27AD-82982BDD9403}"/>
              </a:ext>
            </a:extLst>
          </p:cNvPr>
          <p:cNvSpPr txBox="1"/>
          <p:nvPr/>
        </p:nvSpPr>
        <p:spPr>
          <a:xfrm>
            <a:off x="1186543" y="1284513"/>
            <a:ext cx="816428" cy="769441"/>
          </a:xfrm>
          <a:prstGeom prst="rect">
            <a:avLst/>
          </a:prstGeom>
          <a:noFill/>
        </p:spPr>
        <p:txBody>
          <a:bodyPr wrap="square" rtlCol="0">
            <a:spAutoFit/>
          </a:bodyPr>
          <a:lstStyle/>
          <a:p>
            <a:r>
              <a:rPr lang="en-IN" sz="4400" dirty="0"/>
              <a:t>1.</a:t>
            </a:r>
          </a:p>
        </p:txBody>
      </p:sp>
    </p:spTree>
    <p:extLst>
      <p:ext uri="{BB962C8B-B14F-4D97-AF65-F5344CB8AC3E}">
        <p14:creationId xmlns:p14="http://schemas.microsoft.com/office/powerpoint/2010/main" val="1179759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EC9BCD-7F5B-98D0-133C-7F675667B63B}"/>
              </a:ext>
            </a:extLst>
          </p:cNvPr>
          <p:cNvSpPr>
            <a:spLocks noGrp="1"/>
          </p:cNvSpPr>
          <p:nvPr>
            <p:ph idx="1"/>
          </p:nvPr>
        </p:nvSpPr>
        <p:spPr>
          <a:xfrm>
            <a:off x="2394857" y="4397828"/>
            <a:ext cx="8305800" cy="1833563"/>
          </a:xfrm>
        </p:spPr>
        <p:txBody>
          <a:bodyPr/>
          <a:lstStyle/>
          <a:p>
            <a:pPr marL="0" indent="0">
              <a:buNone/>
            </a:pPr>
            <a:r>
              <a:rPr lang="en-IN" dirty="0"/>
              <a:t>The Northwest district has the highest number of rush jobs.</a:t>
            </a:r>
          </a:p>
        </p:txBody>
      </p:sp>
      <p:pic>
        <p:nvPicPr>
          <p:cNvPr id="5" name="Picture 4">
            <a:extLst>
              <a:ext uri="{FF2B5EF4-FFF2-40B4-BE49-F238E27FC236}">
                <a16:creationId xmlns:a16="http://schemas.microsoft.com/office/drawing/2014/main" id="{1621F141-E77D-D4BB-D3F7-7303FB42AEE1}"/>
              </a:ext>
            </a:extLst>
          </p:cNvPr>
          <p:cNvPicPr>
            <a:picLocks noChangeAspect="1"/>
          </p:cNvPicPr>
          <p:nvPr/>
        </p:nvPicPr>
        <p:blipFill rotWithShape="1">
          <a:blip r:embed="rId2"/>
          <a:srcRect r="9305" b="25823"/>
          <a:stretch/>
        </p:blipFill>
        <p:spPr>
          <a:xfrm>
            <a:off x="4076418" y="963768"/>
            <a:ext cx="3663325" cy="3172804"/>
          </a:xfrm>
          <a:prstGeom prst="rect">
            <a:avLst/>
          </a:prstGeom>
        </p:spPr>
      </p:pic>
      <p:sp>
        <p:nvSpPr>
          <p:cNvPr id="6" name="TextBox 5">
            <a:extLst>
              <a:ext uri="{FF2B5EF4-FFF2-40B4-BE49-F238E27FC236}">
                <a16:creationId xmlns:a16="http://schemas.microsoft.com/office/drawing/2014/main" id="{9666A146-5635-A356-E06B-9F9C318D1587}"/>
              </a:ext>
            </a:extLst>
          </p:cNvPr>
          <p:cNvSpPr txBox="1"/>
          <p:nvPr/>
        </p:nvSpPr>
        <p:spPr>
          <a:xfrm>
            <a:off x="1513114" y="1121229"/>
            <a:ext cx="881743" cy="923330"/>
          </a:xfrm>
          <a:prstGeom prst="rect">
            <a:avLst/>
          </a:prstGeom>
          <a:noFill/>
        </p:spPr>
        <p:txBody>
          <a:bodyPr wrap="square" rtlCol="0">
            <a:spAutoFit/>
          </a:bodyPr>
          <a:lstStyle/>
          <a:p>
            <a:r>
              <a:rPr lang="en-IN" sz="5400" dirty="0"/>
              <a:t>2</a:t>
            </a:r>
            <a:r>
              <a:rPr lang="en-IN" dirty="0"/>
              <a:t>.</a:t>
            </a:r>
          </a:p>
        </p:txBody>
      </p:sp>
    </p:spTree>
    <p:extLst>
      <p:ext uri="{BB962C8B-B14F-4D97-AF65-F5344CB8AC3E}">
        <p14:creationId xmlns:p14="http://schemas.microsoft.com/office/powerpoint/2010/main" val="3058569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66D941-EDC2-08BC-7B20-4EE297ACBAC5}"/>
              </a:ext>
            </a:extLst>
          </p:cNvPr>
          <p:cNvPicPr>
            <a:picLocks noChangeAspect="1"/>
          </p:cNvPicPr>
          <p:nvPr/>
        </p:nvPicPr>
        <p:blipFill>
          <a:blip r:embed="rId2"/>
          <a:stretch>
            <a:fillRect/>
          </a:stretch>
        </p:blipFill>
        <p:spPr>
          <a:xfrm>
            <a:off x="2908789" y="1387720"/>
            <a:ext cx="5982535" cy="2972215"/>
          </a:xfrm>
          <a:prstGeom prst="rect">
            <a:avLst/>
          </a:prstGeom>
        </p:spPr>
      </p:pic>
      <p:sp>
        <p:nvSpPr>
          <p:cNvPr id="6" name="TextBox 5">
            <a:extLst>
              <a:ext uri="{FF2B5EF4-FFF2-40B4-BE49-F238E27FC236}">
                <a16:creationId xmlns:a16="http://schemas.microsoft.com/office/drawing/2014/main" id="{3C22405F-708D-F5CA-EF0B-70C0A1444272}"/>
              </a:ext>
            </a:extLst>
          </p:cNvPr>
          <p:cNvSpPr txBox="1"/>
          <p:nvPr/>
        </p:nvSpPr>
        <p:spPr>
          <a:xfrm>
            <a:off x="1328057" y="1687286"/>
            <a:ext cx="598714" cy="584775"/>
          </a:xfrm>
          <a:prstGeom prst="rect">
            <a:avLst/>
          </a:prstGeom>
          <a:noFill/>
        </p:spPr>
        <p:txBody>
          <a:bodyPr wrap="square" rtlCol="0">
            <a:spAutoFit/>
          </a:bodyPr>
          <a:lstStyle/>
          <a:p>
            <a:r>
              <a:rPr lang="en-IN" sz="3200" dirty="0"/>
              <a:t>3.</a:t>
            </a:r>
          </a:p>
        </p:txBody>
      </p:sp>
      <p:sp>
        <p:nvSpPr>
          <p:cNvPr id="7" name="TextBox 6">
            <a:extLst>
              <a:ext uri="{FF2B5EF4-FFF2-40B4-BE49-F238E27FC236}">
                <a16:creationId xmlns:a16="http://schemas.microsoft.com/office/drawing/2014/main" id="{B1EFB481-DC20-3488-DBAF-329D6FFCC41B}"/>
              </a:ext>
            </a:extLst>
          </p:cNvPr>
          <p:cNvSpPr txBox="1"/>
          <p:nvPr/>
        </p:nvSpPr>
        <p:spPr>
          <a:xfrm>
            <a:off x="3091543" y="4735285"/>
            <a:ext cx="5290457" cy="646331"/>
          </a:xfrm>
          <a:prstGeom prst="rect">
            <a:avLst/>
          </a:prstGeom>
          <a:noFill/>
        </p:spPr>
        <p:txBody>
          <a:bodyPr wrap="square" rtlCol="0">
            <a:spAutoFit/>
          </a:bodyPr>
          <a:lstStyle/>
          <a:p>
            <a:r>
              <a:rPr lang="en-IN" dirty="0"/>
              <a:t>As can be seen from the analysis the average labour hours is more for non –rush jobs than the rush jobs.</a:t>
            </a:r>
          </a:p>
        </p:txBody>
      </p:sp>
    </p:spTree>
    <p:extLst>
      <p:ext uri="{BB962C8B-B14F-4D97-AF65-F5344CB8AC3E}">
        <p14:creationId xmlns:p14="http://schemas.microsoft.com/office/powerpoint/2010/main" val="4227978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B0D303-B5C0-F4B0-98B3-F8F4031D07A5}"/>
              </a:ext>
            </a:extLst>
          </p:cNvPr>
          <p:cNvSpPr>
            <a:spLocks noGrp="1"/>
          </p:cNvSpPr>
          <p:nvPr>
            <p:ph idx="1"/>
          </p:nvPr>
        </p:nvSpPr>
        <p:spPr>
          <a:xfrm>
            <a:off x="1785257" y="4778829"/>
            <a:ext cx="8294914" cy="1398133"/>
          </a:xfrm>
        </p:spPr>
        <p:txBody>
          <a:bodyPr>
            <a:normAutofit fontScale="85000" lnSpcReduction="20000"/>
          </a:bodyPr>
          <a:lstStyle/>
          <a:p>
            <a:pPr marL="0" indent="0">
              <a:buNone/>
            </a:pPr>
            <a:r>
              <a:rPr lang="en-IN" dirty="0"/>
              <a:t>The distribution of the Payment Types across different services are shown in the above snapshot. The different Payment  modes like Account, COD, Credit, P.O. and Warranty and how they are differentiated into different services along with the count of the payment times.</a:t>
            </a:r>
          </a:p>
        </p:txBody>
      </p:sp>
      <p:pic>
        <p:nvPicPr>
          <p:cNvPr id="5" name="Picture 4">
            <a:extLst>
              <a:ext uri="{FF2B5EF4-FFF2-40B4-BE49-F238E27FC236}">
                <a16:creationId xmlns:a16="http://schemas.microsoft.com/office/drawing/2014/main" id="{0A6EFCA1-FF53-2D20-65F0-18AA1BB695C8}"/>
              </a:ext>
            </a:extLst>
          </p:cNvPr>
          <p:cNvPicPr>
            <a:picLocks noChangeAspect="1"/>
          </p:cNvPicPr>
          <p:nvPr/>
        </p:nvPicPr>
        <p:blipFill>
          <a:blip r:embed="rId2"/>
          <a:stretch>
            <a:fillRect/>
          </a:stretch>
        </p:blipFill>
        <p:spPr>
          <a:xfrm>
            <a:off x="4155143" y="230292"/>
            <a:ext cx="3881714" cy="4363479"/>
          </a:xfrm>
          <a:prstGeom prst="rect">
            <a:avLst/>
          </a:prstGeom>
        </p:spPr>
      </p:pic>
      <p:sp>
        <p:nvSpPr>
          <p:cNvPr id="6" name="TextBox 5">
            <a:extLst>
              <a:ext uri="{FF2B5EF4-FFF2-40B4-BE49-F238E27FC236}">
                <a16:creationId xmlns:a16="http://schemas.microsoft.com/office/drawing/2014/main" id="{652B73EB-FB1B-D05C-B0E9-7A65824DFFAB}"/>
              </a:ext>
            </a:extLst>
          </p:cNvPr>
          <p:cNvSpPr txBox="1"/>
          <p:nvPr/>
        </p:nvSpPr>
        <p:spPr>
          <a:xfrm>
            <a:off x="1088571" y="1001486"/>
            <a:ext cx="936172" cy="830997"/>
          </a:xfrm>
          <a:prstGeom prst="rect">
            <a:avLst/>
          </a:prstGeom>
          <a:noFill/>
        </p:spPr>
        <p:txBody>
          <a:bodyPr wrap="square" rtlCol="0">
            <a:spAutoFit/>
          </a:bodyPr>
          <a:lstStyle/>
          <a:p>
            <a:r>
              <a:rPr lang="en-IN" sz="4800" dirty="0"/>
              <a:t>4.</a:t>
            </a:r>
          </a:p>
        </p:txBody>
      </p:sp>
    </p:spTree>
    <p:extLst>
      <p:ext uri="{BB962C8B-B14F-4D97-AF65-F5344CB8AC3E}">
        <p14:creationId xmlns:p14="http://schemas.microsoft.com/office/powerpoint/2010/main" val="1778474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6CC443-CC70-3554-5583-7E1B8FADD937}"/>
              </a:ext>
            </a:extLst>
          </p:cNvPr>
          <p:cNvPicPr>
            <a:picLocks noChangeAspect="1"/>
          </p:cNvPicPr>
          <p:nvPr/>
        </p:nvPicPr>
        <p:blipFill>
          <a:blip r:embed="rId2"/>
          <a:stretch>
            <a:fillRect/>
          </a:stretch>
        </p:blipFill>
        <p:spPr>
          <a:xfrm>
            <a:off x="1529315" y="783771"/>
            <a:ext cx="9985364" cy="4269656"/>
          </a:xfrm>
          <a:prstGeom prst="rect">
            <a:avLst/>
          </a:prstGeom>
        </p:spPr>
      </p:pic>
      <p:sp>
        <p:nvSpPr>
          <p:cNvPr id="6" name="TextBox 5">
            <a:extLst>
              <a:ext uri="{FF2B5EF4-FFF2-40B4-BE49-F238E27FC236}">
                <a16:creationId xmlns:a16="http://schemas.microsoft.com/office/drawing/2014/main" id="{6C0AD92A-64BF-4E27-E6D8-CBC8EB4199B8}"/>
              </a:ext>
            </a:extLst>
          </p:cNvPr>
          <p:cNvSpPr txBox="1"/>
          <p:nvPr/>
        </p:nvSpPr>
        <p:spPr>
          <a:xfrm>
            <a:off x="685800" y="1611086"/>
            <a:ext cx="562975" cy="646331"/>
          </a:xfrm>
          <a:prstGeom prst="rect">
            <a:avLst/>
          </a:prstGeom>
          <a:noFill/>
        </p:spPr>
        <p:txBody>
          <a:bodyPr wrap="none" rtlCol="0">
            <a:spAutoFit/>
          </a:bodyPr>
          <a:lstStyle/>
          <a:p>
            <a:r>
              <a:rPr lang="en-IN" sz="3600" dirty="0"/>
              <a:t>5.</a:t>
            </a:r>
          </a:p>
        </p:txBody>
      </p:sp>
      <p:sp>
        <p:nvSpPr>
          <p:cNvPr id="7" name="TextBox 6">
            <a:extLst>
              <a:ext uri="{FF2B5EF4-FFF2-40B4-BE49-F238E27FC236}">
                <a16:creationId xmlns:a16="http://schemas.microsoft.com/office/drawing/2014/main" id="{7BE825D5-EDA9-2FD3-6384-0D10AB1CA7DA}"/>
              </a:ext>
            </a:extLst>
          </p:cNvPr>
          <p:cNvSpPr txBox="1"/>
          <p:nvPr/>
        </p:nvSpPr>
        <p:spPr>
          <a:xfrm>
            <a:off x="2928257" y="5053427"/>
            <a:ext cx="6335486" cy="923330"/>
          </a:xfrm>
          <a:prstGeom prst="rect">
            <a:avLst/>
          </a:prstGeom>
          <a:noFill/>
        </p:spPr>
        <p:txBody>
          <a:bodyPr wrap="square" rtlCol="0">
            <a:spAutoFit/>
          </a:bodyPr>
          <a:lstStyle/>
          <a:p>
            <a:r>
              <a:rPr lang="en-IN" dirty="0"/>
              <a:t>To observe the trend of Payment </a:t>
            </a:r>
            <a:r>
              <a:rPr lang="en-IN" dirty="0" err="1"/>
              <a:t>w.r.t.</a:t>
            </a:r>
            <a:r>
              <a:rPr lang="en-IN" dirty="0"/>
              <a:t> time, we  can see that all the payment mode has been increased in the year of 2021 corresponding to year 2020, C.O.D. being the highest mode. </a:t>
            </a:r>
          </a:p>
        </p:txBody>
      </p:sp>
    </p:spTree>
    <p:extLst>
      <p:ext uri="{BB962C8B-B14F-4D97-AF65-F5344CB8AC3E}">
        <p14:creationId xmlns:p14="http://schemas.microsoft.com/office/powerpoint/2010/main" val="1392596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8E4F9C-C4FD-106B-7D7F-531A07B911E5}"/>
              </a:ext>
            </a:extLst>
          </p:cNvPr>
          <p:cNvPicPr>
            <a:picLocks noChangeAspect="1"/>
          </p:cNvPicPr>
          <p:nvPr/>
        </p:nvPicPr>
        <p:blipFill>
          <a:blip r:embed="rId2"/>
          <a:stretch>
            <a:fillRect/>
          </a:stretch>
        </p:blipFill>
        <p:spPr>
          <a:xfrm>
            <a:off x="2316919" y="458881"/>
            <a:ext cx="7558159" cy="4246457"/>
          </a:xfrm>
          <a:prstGeom prst="rect">
            <a:avLst/>
          </a:prstGeom>
        </p:spPr>
      </p:pic>
      <p:sp>
        <p:nvSpPr>
          <p:cNvPr id="6" name="TextBox 5">
            <a:extLst>
              <a:ext uri="{FF2B5EF4-FFF2-40B4-BE49-F238E27FC236}">
                <a16:creationId xmlns:a16="http://schemas.microsoft.com/office/drawing/2014/main" id="{447734BA-ACAE-586B-094C-77EFD02C3C59}"/>
              </a:ext>
            </a:extLst>
          </p:cNvPr>
          <p:cNvSpPr txBox="1"/>
          <p:nvPr/>
        </p:nvSpPr>
        <p:spPr>
          <a:xfrm>
            <a:off x="685800" y="957943"/>
            <a:ext cx="751114" cy="646331"/>
          </a:xfrm>
          <a:prstGeom prst="rect">
            <a:avLst/>
          </a:prstGeom>
          <a:noFill/>
        </p:spPr>
        <p:txBody>
          <a:bodyPr wrap="square" rtlCol="0">
            <a:spAutoFit/>
          </a:bodyPr>
          <a:lstStyle/>
          <a:p>
            <a:r>
              <a:rPr lang="en-IN" sz="3600" dirty="0"/>
              <a:t>6.</a:t>
            </a:r>
          </a:p>
        </p:txBody>
      </p:sp>
      <p:sp>
        <p:nvSpPr>
          <p:cNvPr id="7" name="TextBox 6">
            <a:extLst>
              <a:ext uri="{FF2B5EF4-FFF2-40B4-BE49-F238E27FC236}">
                <a16:creationId xmlns:a16="http://schemas.microsoft.com/office/drawing/2014/main" id="{7EA194FC-74ED-519E-51F6-10D90F06594B}"/>
              </a:ext>
            </a:extLst>
          </p:cNvPr>
          <p:cNvSpPr txBox="1"/>
          <p:nvPr/>
        </p:nvSpPr>
        <p:spPr>
          <a:xfrm>
            <a:off x="2383971" y="5018314"/>
            <a:ext cx="7424057" cy="1200329"/>
          </a:xfrm>
          <a:prstGeom prst="rect">
            <a:avLst/>
          </a:prstGeom>
          <a:noFill/>
        </p:spPr>
        <p:txBody>
          <a:bodyPr wrap="square" rtlCol="0">
            <a:spAutoFit/>
          </a:bodyPr>
          <a:lstStyle/>
          <a:p>
            <a:r>
              <a:rPr lang="en-IN" dirty="0"/>
              <a:t>When we look at the CORREL function we can see there is positive 24% proportionality between No of the technicians and the parts cost. Also, via pivot chart analysis and grom the graph it is quite evident that there is a relationship between the two.</a:t>
            </a:r>
          </a:p>
        </p:txBody>
      </p:sp>
    </p:spTree>
    <p:extLst>
      <p:ext uri="{BB962C8B-B14F-4D97-AF65-F5344CB8AC3E}">
        <p14:creationId xmlns:p14="http://schemas.microsoft.com/office/powerpoint/2010/main" val="3199789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342938-AE05-3CE2-28A9-4F76AFEC8110}"/>
              </a:ext>
            </a:extLst>
          </p:cNvPr>
          <p:cNvPicPr>
            <a:picLocks noChangeAspect="1"/>
          </p:cNvPicPr>
          <p:nvPr/>
        </p:nvPicPr>
        <p:blipFill>
          <a:blip r:embed="rId2"/>
          <a:stretch>
            <a:fillRect/>
          </a:stretch>
        </p:blipFill>
        <p:spPr>
          <a:xfrm>
            <a:off x="3412272" y="971292"/>
            <a:ext cx="5715798" cy="3696216"/>
          </a:xfrm>
          <a:prstGeom prst="rect">
            <a:avLst/>
          </a:prstGeom>
        </p:spPr>
      </p:pic>
      <p:sp>
        <p:nvSpPr>
          <p:cNvPr id="6" name="TextBox 5">
            <a:extLst>
              <a:ext uri="{FF2B5EF4-FFF2-40B4-BE49-F238E27FC236}">
                <a16:creationId xmlns:a16="http://schemas.microsoft.com/office/drawing/2014/main" id="{EF8713F3-0C85-8819-E700-73CD14F97E37}"/>
              </a:ext>
            </a:extLst>
          </p:cNvPr>
          <p:cNvSpPr txBox="1"/>
          <p:nvPr/>
        </p:nvSpPr>
        <p:spPr>
          <a:xfrm>
            <a:off x="1774372" y="1447800"/>
            <a:ext cx="685800" cy="523220"/>
          </a:xfrm>
          <a:prstGeom prst="rect">
            <a:avLst/>
          </a:prstGeom>
          <a:noFill/>
        </p:spPr>
        <p:txBody>
          <a:bodyPr wrap="square" rtlCol="0">
            <a:spAutoFit/>
          </a:bodyPr>
          <a:lstStyle/>
          <a:p>
            <a:r>
              <a:rPr lang="en-IN" sz="2800" dirty="0"/>
              <a:t>7.</a:t>
            </a:r>
          </a:p>
        </p:txBody>
      </p:sp>
      <p:sp>
        <p:nvSpPr>
          <p:cNvPr id="7" name="TextBox 6">
            <a:extLst>
              <a:ext uri="{FF2B5EF4-FFF2-40B4-BE49-F238E27FC236}">
                <a16:creationId xmlns:a16="http://schemas.microsoft.com/office/drawing/2014/main" id="{564824C9-6D52-5240-CD97-A2D04C655218}"/>
              </a:ext>
            </a:extLst>
          </p:cNvPr>
          <p:cNvSpPr txBox="1"/>
          <p:nvPr/>
        </p:nvSpPr>
        <p:spPr>
          <a:xfrm>
            <a:off x="2693815" y="4909457"/>
            <a:ext cx="6537271" cy="646331"/>
          </a:xfrm>
          <a:prstGeom prst="rect">
            <a:avLst/>
          </a:prstGeom>
          <a:noFill/>
        </p:spPr>
        <p:txBody>
          <a:bodyPr wrap="square" rtlCol="0">
            <a:spAutoFit/>
          </a:bodyPr>
          <a:lstStyle/>
          <a:p>
            <a:r>
              <a:rPr lang="en-IN" dirty="0"/>
              <a:t>The above data shows the most common type of service(highest service in number) requested in each district.</a:t>
            </a:r>
          </a:p>
        </p:txBody>
      </p:sp>
    </p:spTree>
    <p:extLst>
      <p:ext uri="{BB962C8B-B14F-4D97-AF65-F5344CB8AC3E}">
        <p14:creationId xmlns:p14="http://schemas.microsoft.com/office/powerpoint/2010/main" val="3439331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D51F18-8B0B-DCB0-51C7-29BD0D3A5691}"/>
              </a:ext>
            </a:extLst>
          </p:cNvPr>
          <p:cNvPicPr>
            <a:picLocks noChangeAspect="1"/>
          </p:cNvPicPr>
          <p:nvPr/>
        </p:nvPicPr>
        <p:blipFill>
          <a:blip r:embed="rId2"/>
          <a:stretch>
            <a:fillRect/>
          </a:stretch>
        </p:blipFill>
        <p:spPr>
          <a:xfrm>
            <a:off x="3427975" y="1349830"/>
            <a:ext cx="6118492" cy="2959040"/>
          </a:xfrm>
          <a:prstGeom prst="rect">
            <a:avLst/>
          </a:prstGeom>
        </p:spPr>
      </p:pic>
      <p:sp>
        <p:nvSpPr>
          <p:cNvPr id="4" name="TextBox 3">
            <a:extLst>
              <a:ext uri="{FF2B5EF4-FFF2-40B4-BE49-F238E27FC236}">
                <a16:creationId xmlns:a16="http://schemas.microsoft.com/office/drawing/2014/main" id="{C8CB628F-9CA5-B0EE-A1CD-C068696C730D}"/>
              </a:ext>
            </a:extLst>
          </p:cNvPr>
          <p:cNvSpPr txBox="1"/>
          <p:nvPr/>
        </p:nvSpPr>
        <p:spPr>
          <a:xfrm>
            <a:off x="3427975" y="4865915"/>
            <a:ext cx="5399010" cy="923330"/>
          </a:xfrm>
          <a:prstGeom prst="rect">
            <a:avLst/>
          </a:prstGeom>
          <a:noFill/>
        </p:spPr>
        <p:txBody>
          <a:bodyPr wrap="square" rtlCol="0">
            <a:spAutoFit/>
          </a:bodyPr>
          <a:lstStyle/>
          <a:p>
            <a:r>
              <a:rPr lang="en-IN" dirty="0"/>
              <a:t>There is a distribution of Payment types for Work orders with Warranty Labour(</a:t>
            </a:r>
            <a:r>
              <a:rPr lang="en-IN" dirty="0" err="1"/>
              <a:t>WtyLbr</a:t>
            </a:r>
            <a:r>
              <a:rPr lang="en-IN" dirty="0"/>
              <a:t>) compared to those without.</a:t>
            </a:r>
          </a:p>
        </p:txBody>
      </p:sp>
      <p:sp>
        <p:nvSpPr>
          <p:cNvPr id="5" name="TextBox 4">
            <a:extLst>
              <a:ext uri="{FF2B5EF4-FFF2-40B4-BE49-F238E27FC236}">
                <a16:creationId xmlns:a16="http://schemas.microsoft.com/office/drawing/2014/main" id="{8470795F-AF3C-EF71-301C-6FE00A28C62A}"/>
              </a:ext>
            </a:extLst>
          </p:cNvPr>
          <p:cNvSpPr txBox="1"/>
          <p:nvPr/>
        </p:nvSpPr>
        <p:spPr>
          <a:xfrm>
            <a:off x="1458686" y="1719943"/>
            <a:ext cx="562975" cy="646331"/>
          </a:xfrm>
          <a:prstGeom prst="rect">
            <a:avLst/>
          </a:prstGeom>
          <a:noFill/>
        </p:spPr>
        <p:txBody>
          <a:bodyPr wrap="none" rtlCol="0">
            <a:spAutoFit/>
          </a:bodyPr>
          <a:lstStyle/>
          <a:p>
            <a:r>
              <a:rPr lang="en-IN" sz="3600" dirty="0"/>
              <a:t>8.</a:t>
            </a:r>
          </a:p>
        </p:txBody>
      </p:sp>
    </p:spTree>
    <p:extLst>
      <p:ext uri="{BB962C8B-B14F-4D97-AF65-F5344CB8AC3E}">
        <p14:creationId xmlns:p14="http://schemas.microsoft.com/office/powerpoint/2010/main" val="1304411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EA5046-8F6F-A62A-244F-D5CBA2BBE87A}"/>
              </a:ext>
            </a:extLst>
          </p:cNvPr>
          <p:cNvSpPr txBox="1"/>
          <p:nvPr/>
        </p:nvSpPr>
        <p:spPr>
          <a:xfrm>
            <a:off x="707571" y="848695"/>
            <a:ext cx="827315" cy="646331"/>
          </a:xfrm>
          <a:prstGeom prst="rect">
            <a:avLst/>
          </a:prstGeom>
          <a:noFill/>
        </p:spPr>
        <p:txBody>
          <a:bodyPr wrap="square" rtlCol="0">
            <a:spAutoFit/>
          </a:bodyPr>
          <a:lstStyle/>
          <a:p>
            <a:r>
              <a:rPr lang="en-IN" sz="3600" dirty="0"/>
              <a:t>9.</a:t>
            </a:r>
          </a:p>
        </p:txBody>
      </p:sp>
      <p:pic>
        <p:nvPicPr>
          <p:cNvPr id="4" name="Picture 3">
            <a:extLst>
              <a:ext uri="{FF2B5EF4-FFF2-40B4-BE49-F238E27FC236}">
                <a16:creationId xmlns:a16="http://schemas.microsoft.com/office/drawing/2014/main" id="{FC225AA1-76DE-CC28-953F-750C63F4E9BF}"/>
              </a:ext>
            </a:extLst>
          </p:cNvPr>
          <p:cNvPicPr>
            <a:picLocks noChangeAspect="1"/>
          </p:cNvPicPr>
          <p:nvPr/>
        </p:nvPicPr>
        <p:blipFill>
          <a:blip r:embed="rId2"/>
          <a:stretch>
            <a:fillRect/>
          </a:stretch>
        </p:blipFill>
        <p:spPr>
          <a:xfrm>
            <a:off x="1316282" y="1306285"/>
            <a:ext cx="10875717" cy="4830001"/>
          </a:xfrm>
          <a:prstGeom prst="rect">
            <a:avLst/>
          </a:prstGeom>
        </p:spPr>
      </p:pic>
    </p:spTree>
    <p:extLst>
      <p:ext uri="{BB962C8B-B14F-4D97-AF65-F5344CB8AC3E}">
        <p14:creationId xmlns:p14="http://schemas.microsoft.com/office/powerpoint/2010/main" val="3291343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133</TotalTime>
  <Words>270</Words>
  <Application>Microsoft Office PowerPoint</Application>
  <PresentationFormat>Widescreen</PresentationFormat>
  <Paragraphs>17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Srijoni Sengupta</dc:creator>
  <cp:lastModifiedBy>Srijoni Sengupta</cp:lastModifiedBy>
  <cp:revision>7</cp:revision>
  <dcterms:created xsi:type="dcterms:W3CDTF">2024-04-02T09:02:48Z</dcterms:created>
  <dcterms:modified xsi:type="dcterms:W3CDTF">2024-04-02T11:16:41Z</dcterms:modified>
</cp:coreProperties>
</file>