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5D2D-7CCD-E6B6-3D10-63A7C801D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215C-DAE6-590B-92BD-46B41BC8F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B98C7-70E9-B659-6A5D-E61E6CF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B182-A78B-44B9-BC57-DDCE3E6C68F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F4F4-05D5-6680-2B1A-548E45C2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C30E-1072-158A-8531-04890C61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DD6-ACE8-4B04-99D3-F31157D0E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632B-C7E6-4C71-C5DF-F2F10AF7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20B4-9543-2ACD-45E9-37E9B1688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282CC-7FCC-2814-B19E-8826654E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B182-A78B-44B9-BC57-DDCE3E6C68F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1D94A-91A3-D5E2-ECBB-3CE209C3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D496-B735-7C43-81C5-4349D1A5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DD6-ACE8-4B04-99D3-F31157D0E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2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D0B93-AAFB-82B4-EB41-9562D22AF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97CE8-4985-AAAD-2203-DDA68291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1342-DEDD-1026-ECC2-1EE0363D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B182-A78B-44B9-BC57-DDCE3E6C68F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E545-0CA7-4A90-D000-F3B737EC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21643-36AB-F5CF-C70C-4B733DE6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DD6-ACE8-4B04-99D3-F31157D0E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9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6FA1-1E4F-07F3-6109-A81EA1B2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45DE-CD5E-B985-FFA9-FC1ABB823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100E3-CA61-9086-36EF-16203EEC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B182-A78B-44B9-BC57-DDCE3E6C68F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B2E04-E139-AA16-E96F-4AF16DB4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5D50-1239-1547-9A25-3AC17FC8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DD6-ACE8-4B04-99D3-F31157D0E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0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32BC-CDB1-6402-54AD-30462D7A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1FA1D-2ABC-4D2B-9A68-AB2905AF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27E71-A78A-6EA4-5A62-E9993C0D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B182-A78B-44B9-BC57-DDCE3E6C68F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2ABE-0A9D-B093-FE52-6496D95A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780A-10CF-3535-32A2-EB7551F8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DD6-ACE8-4B04-99D3-F31157D0E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8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F982-3A33-5F57-4AB5-992846B8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811F-3D1D-1E3A-F338-D1E93CBE2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5272F-163F-BC89-06C0-AEDB196E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7EF56-9589-4F90-6616-EA87CFBD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B182-A78B-44B9-BC57-DDCE3E6C68F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BC415-8795-1374-890F-02A0F2B7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0ACA1-8EA2-6E24-8CA8-C0826696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DD6-ACE8-4B04-99D3-F31157D0E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94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40A7-CA8D-6313-C47D-7C199B1F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712FF-51C2-7DA9-FD5C-F343E0E8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DF4AF-1739-61A3-9817-0CB8DCDFC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A57E9-B308-5434-B07C-BC37A6DA0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3E011-62AB-9482-5336-93CE285A4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9B905-637A-DC38-75A7-0482A1AA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B182-A78B-44B9-BC57-DDCE3E6C68F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4495B-7884-7977-9719-D16D8C60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74542-926B-DDFA-42D4-B7F43DE5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DD6-ACE8-4B04-99D3-F31157D0E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8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1FD7-A317-ECFC-3CAA-8514C790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AB06D-66A7-22AC-1A4B-F8D92111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B182-A78B-44B9-BC57-DDCE3E6C68F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365DF-1E18-16FF-D42E-75C52230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91C4B-F3B7-99CE-CBBE-CC1E3122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DD6-ACE8-4B04-99D3-F31157D0E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2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A5A02-2690-A68E-3CD0-A74F7DB1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B182-A78B-44B9-BC57-DDCE3E6C68F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2F1F2-0985-7098-AE19-3A12D655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2E279-B116-C25D-D7C0-306742E9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DD6-ACE8-4B04-99D3-F31157D0E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1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D59E-A882-6E30-AC15-574A1A19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D482-D445-5C0C-782C-4151D913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F6178-395A-5860-A8D0-DAB26C25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D08DE-EB5E-44A1-F999-6888882A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B182-A78B-44B9-BC57-DDCE3E6C68F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7911-D8A4-A82D-203B-3EA4F46B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995D2-A6BD-22C9-A8AC-15314471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DD6-ACE8-4B04-99D3-F31157D0E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02FB-9D70-B4AF-CAD6-BADA7635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CCBC3-773F-1BA8-07D4-015AE2A1D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AC2DA-A172-A8B3-0FFC-6A5E58B82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F6A1A-418A-B7BC-D9B7-47F23E81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B182-A78B-44B9-BC57-DDCE3E6C68F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B26AB-3FB0-F7FE-1076-04BC69E0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9A01E-821C-B90E-A7B9-42E4C3D3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DD6-ACE8-4B04-99D3-F31157D0E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2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18AB1-B823-2467-957C-6400781B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7119B-C8DD-D343-03D6-8CB98061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884-EC65-72C6-8D35-BE441B95A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6B182-A78B-44B9-BC57-DDCE3E6C68F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074A5-6AB1-07FF-10C8-2EBEB85D5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4EFC-1506-CFBD-A41C-E5DEECB5C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6C9DD6-ACE8-4B04-99D3-F31157D0E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1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88E850-6B98-5B5E-00AC-E22E73AC2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84" b="3966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593FC0-6336-B57F-C24C-9CA5DBABFB6E}"/>
              </a:ext>
            </a:extLst>
          </p:cNvPr>
          <p:cNvSpPr/>
          <p:nvPr/>
        </p:nvSpPr>
        <p:spPr>
          <a:xfrm>
            <a:off x="925286" y="4637314"/>
            <a:ext cx="4158342" cy="1611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AD08D-9A8B-A71C-2447-3D53D745F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657" y="4995976"/>
            <a:ext cx="5181600" cy="893762"/>
          </a:xfrm>
        </p:spPr>
        <p:txBody>
          <a:bodyPr/>
          <a:lstStyle/>
          <a:p>
            <a:r>
              <a:rPr lang="en-IN" dirty="0"/>
              <a:t>EXCEL REASSESMENT</a:t>
            </a:r>
          </a:p>
          <a:p>
            <a:r>
              <a:rPr lang="en-IN" dirty="0"/>
              <a:t>Srijoni Sengupta</a:t>
            </a:r>
          </a:p>
        </p:txBody>
      </p:sp>
    </p:spTree>
    <p:extLst>
      <p:ext uri="{BB962C8B-B14F-4D97-AF65-F5344CB8AC3E}">
        <p14:creationId xmlns:p14="http://schemas.microsoft.com/office/powerpoint/2010/main" val="189763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CEB26-A82F-572D-ABE1-6E733108336E}"/>
              </a:ext>
            </a:extLst>
          </p:cNvPr>
          <p:cNvSpPr txBox="1"/>
          <p:nvPr/>
        </p:nvSpPr>
        <p:spPr>
          <a:xfrm>
            <a:off x="370114" y="587829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9.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B2D30-D012-6688-4DFF-F58981773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66" y="239486"/>
            <a:ext cx="9699781" cy="4142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A4C6A5-7FED-4A1A-D598-9590DD75E3BC}"/>
              </a:ext>
            </a:extLst>
          </p:cNvPr>
          <p:cNvSpPr txBox="1"/>
          <p:nvPr/>
        </p:nvSpPr>
        <p:spPr>
          <a:xfrm>
            <a:off x="1801586" y="4549676"/>
            <a:ext cx="85888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STEPS</a:t>
            </a:r>
            <a:r>
              <a:rPr lang="en-US" dirty="0">
                <a:sym typeface="Wingdings" panose="05000000000000000000" pitchFamily="2" charset="2"/>
              </a:rPr>
              <a:t>  PIVOT TABLE Category and Sub category on Rows, Sum of Quantity (Values). Sort the data on descending order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Office Supplies, Binder is the most popular</a:t>
            </a:r>
          </a:p>
          <a:p>
            <a:r>
              <a:rPr lang="en-US" dirty="0">
                <a:sym typeface="Wingdings" panose="05000000000000000000" pitchFamily="2" charset="2"/>
              </a:rPr>
              <a:t>Furniture, Furnishings is the most popular</a:t>
            </a:r>
          </a:p>
          <a:p>
            <a:r>
              <a:rPr lang="en-US" dirty="0">
                <a:sym typeface="Wingdings" panose="05000000000000000000" pitchFamily="2" charset="2"/>
              </a:rPr>
              <a:t>Phones in Technology.</a:t>
            </a:r>
          </a:p>
          <a:p>
            <a:r>
              <a:rPr lang="en-US" dirty="0">
                <a:sym typeface="Wingdings" panose="05000000000000000000" pitchFamily="2" charset="2"/>
              </a:rPr>
              <a:t>Furniture, Furnishings is the most popular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139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9EFB1-BA54-2654-BEB7-95FE427A0608}"/>
              </a:ext>
            </a:extLst>
          </p:cNvPr>
          <p:cNvSpPr txBox="1"/>
          <p:nvPr/>
        </p:nvSpPr>
        <p:spPr>
          <a:xfrm>
            <a:off x="511629" y="816429"/>
            <a:ext cx="74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10.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A8419-47F1-4F6A-DC6E-E6BDAC12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83" y="489858"/>
            <a:ext cx="10390917" cy="3871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505BA-FB4F-1EAB-B8DF-C75C3551BC96}"/>
              </a:ext>
            </a:extLst>
          </p:cNvPr>
          <p:cNvSpPr txBox="1"/>
          <p:nvPr/>
        </p:nvSpPr>
        <p:spPr>
          <a:xfrm>
            <a:off x="2090056" y="4556649"/>
            <a:ext cx="83493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STEPS</a:t>
            </a:r>
            <a:r>
              <a:rPr lang="en-US" dirty="0">
                <a:sym typeface="Wingdings" panose="05000000000000000000" pitchFamily="2" charset="2"/>
              </a:rPr>
              <a:t>  PIVOT </a:t>
            </a:r>
            <a:r>
              <a:rPr lang="en-US" dirty="0" err="1">
                <a:sym typeface="Wingdings" panose="05000000000000000000" pitchFamily="2" charset="2"/>
              </a:rPr>
              <a:t>TABLESales</a:t>
            </a:r>
            <a:r>
              <a:rPr lang="en-US" dirty="0">
                <a:sym typeface="Wingdings" panose="05000000000000000000" pitchFamily="2" charset="2"/>
              </a:rPr>
              <a:t> on Axis(Category), Count of </a:t>
            </a:r>
            <a:r>
              <a:rPr lang="en-US" dirty="0" err="1">
                <a:sym typeface="Wingdings" panose="05000000000000000000" pitchFamily="2" charset="2"/>
              </a:rPr>
              <a:t>Customer_ID</a:t>
            </a:r>
            <a:r>
              <a:rPr lang="en-US" dirty="0">
                <a:sym typeface="Wingdings" panose="05000000000000000000" pitchFamily="2" charset="2"/>
              </a:rPr>
              <a:t> on Values. Grouped them by 1000, initial 0 and final value is 23000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So, here we are segregating the customer on the revenue they are generating. The 0-1000 (by sales amount) is the customer segment who generates the most revenue.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551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38EC4-B48A-0F51-940C-B2AD87901AD9}"/>
              </a:ext>
            </a:extLst>
          </p:cNvPr>
          <p:cNvSpPr txBox="1"/>
          <p:nvPr/>
        </p:nvSpPr>
        <p:spPr>
          <a:xfrm>
            <a:off x="435429" y="283027"/>
            <a:ext cx="355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11. DASHBOARD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AE78C-C7EB-35B9-4D19-50AFF27F7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1071233"/>
            <a:ext cx="11002911" cy="482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4A299-96C3-D38D-68F0-D44B133FC284}"/>
              </a:ext>
            </a:extLst>
          </p:cNvPr>
          <p:cNvSpPr txBox="1"/>
          <p:nvPr/>
        </p:nvSpPr>
        <p:spPr>
          <a:xfrm>
            <a:off x="674914" y="1132114"/>
            <a:ext cx="696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2B571-4F93-7034-0D5E-57D9B82F12A9}"/>
              </a:ext>
            </a:extLst>
          </p:cNvPr>
          <p:cNvSpPr txBox="1"/>
          <p:nvPr/>
        </p:nvSpPr>
        <p:spPr>
          <a:xfrm>
            <a:off x="707571" y="446314"/>
            <a:ext cx="2379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CASE Study: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175D2-9C35-630E-497B-D993534EF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95" y="1132114"/>
            <a:ext cx="9245010" cy="3470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67336-B043-D2B9-F035-19F5D309E201}"/>
              </a:ext>
            </a:extLst>
          </p:cNvPr>
          <p:cNvSpPr txBox="1"/>
          <p:nvPr/>
        </p:nvSpPr>
        <p:spPr>
          <a:xfrm>
            <a:off x="1240971" y="4703935"/>
            <a:ext cx="10210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</a:t>
            </a:r>
            <a:r>
              <a:rPr lang="en-US" dirty="0">
                <a:sym typeface="Wingdings" panose="05000000000000000000" pitchFamily="2" charset="2"/>
              </a:rPr>
              <a:t> PIVOT </a:t>
            </a:r>
            <a:r>
              <a:rPr lang="en-US" dirty="0" err="1">
                <a:sym typeface="Wingdings" panose="05000000000000000000" pitchFamily="2" charset="2"/>
              </a:rPr>
              <a:t>TABLEProduct</a:t>
            </a:r>
            <a:r>
              <a:rPr lang="en-US" dirty="0">
                <a:sym typeface="Wingdings" panose="05000000000000000000" pitchFamily="2" charset="2"/>
              </a:rPr>
              <a:t> Name on Axis(Categories) &amp; Sum of Sales(Values) Descending sort</a:t>
            </a:r>
          </a:p>
          <a:p>
            <a:r>
              <a:rPr lang="en-US" dirty="0">
                <a:sym typeface="Wingdings" panose="05000000000000000000" pitchFamily="2" charset="2"/>
              </a:rPr>
              <a:t> on Sales Value Filter(Top 5)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Canon image CLASS 2200 Advanced Copier has highest sales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16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08FDE6-45DC-4F4D-227F-ABD921D10D66}"/>
              </a:ext>
            </a:extLst>
          </p:cNvPr>
          <p:cNvSpPr txBox="1"/>
          <p:nvPr/>
        </p:nvSpPr>
        <p:spPr>
          <a:xfrm>
            <a:off x="446314" y="685801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EDA5C-2B95-E6B4-D004-0464F975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28" y="566057"/>
            <a:ext cx="9771114" cy="4022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2FE33F-1467-8D83-5B86-2FA499CF36BE}"/>
              </a:ext>
            </a:extLst>
          </p:cNvPr>
          <p:cNvSpPr txBox="1"/>
          <p:nvPr/>
        </p:nvSpPr>
        <p:spPr>
          <a:xfrm>
            <a:off x="1262990" y="4867221"/>
            <a:ext cx="105070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</a:t>
            </a:r>
            <a:r>
              <a:rPr lang="en-US" dirty="0">
                <a:sym typeface="Wingdings" panose="05000000000000000000" pitchFamily="2" charset="2"/>
              </a:rPr>
              <a:t> PIVOT TABLE Years(Order Date) on Axis(Categories) &amp; Sum of Sales(Values)</a:t>
            </a:r>
          </a:p>
          <a:p>
            <a:r>
              <a:rPr lang="en-US" dirty="0">
                <a:sym typeface="Wingdings" panose="05000000000000000000" pitchFamily="2" charset="2"/>
              </a:rPr>
              <a:t>From year 2014 to 2015 there is a slight decrease in sales then in year 2016 there is a noticeable increase</a:t>
            </a:r>
          </a:p>
          <a:p>
            <a:r>
              <a:rPr lang="en-US" dirty="0">
                <a:sym typeface="Wingdings" panose="05000000000000000000" pitchFamily="2" charset="2"/>
              </a:rPr>
              <a:t> in the sales then also in year 2017 there is slight increase in sales.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Yes in the year 2016 there is a noticeable increase in sales</a:t>
            </a:r>
          </a:p>
        </p:txBody>
      </p:sp>
    </p:spTree>
    <p:extLst>
      <p:ext uri="{BB962C8B-B14F-4D97-AF65-F5344CB8AC3E}">
        <p14:creationId xmlns:p14="http://schemas.microsoft.com/office/powerpoint/2010/main" val="128103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19DB8-DDF9-7B45-50B2-A5AAFD47A5C8}"/>
              </a:ext>
            </a:extLst>
          </p:cNvPr>
          <p:cNvSpPr txBox="1"/>
          <p:nvPr/>
        </p:nvSpPr>
        <p:spPr>
          <a:xfrm>
            <a:off x="555172" y="794657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3.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FCEC5-C168-D1D3-364B-91950CF5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16" y="1067449"/>
            <a:ext cx="10459946" cy="3546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F9A69-65B6-2A68-83ED-E7F18FE1FBBD}"/>
              </a:ext>
            </a:extLst>
          </p:cNvPr>
          <p:cNvSpPr txBox="1"/>
          <p:nvPr/>
        </p:nvSpPr>
        <p:spPr>
          <a:xfrm>
            <a:off x="1262990" y="4867221"/>
            <a:ext cx="10880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</a:t>
            </a:r>
            <a:r>
              <a:rPr lang="en-US" dirty="0">
                <a:sym typeface="Wingdings" panose="05000000000000000000" pitchFamily="2" charset="2"/>
              </a:rPr>
              <a:t> PIVOT TABLE City on Axis(Categories) &amp; Sum of Profit (Values)Descending Sort on Sum of Profit </a:t>
            </a:r>
          </a:p>
          <a:p>
            <a:r>
              <a:rPr lang="en-US" dirty="0">
                <a:sym typeface="Wingdings" panose="05000000000000000000" pitchFamily="2" charset="2"/>
              </a:rPr>
              <a:t>Value Filter (Top 5)</a:t>
            </a:r>
          </a:p>
          <a:p>
            <a:r>
              <a:rPr lang="en-US" dirty="0">
                <a:sym typeface="Wingdings" panose="05000000000000000000" pitchFamily="2" charset="2"/>
              </a:rPr>
              <a:t>New York City has the highest profitability</a:t>
            </a:r>
          </a:p>
        </p:txBody>
      </p:sp>
    </p:spTree>
    <p:extLst>
      <p:ext uri="{BB962C8B-B14F-4D97-AF65-F5344CB8AC3E}">
        <p14:creationId xmlns:p14="http://schemas.microsoft.com/office/powerpoint/2010/main" val="282080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9BEC7B-E21D-B16B-DD2C-C801DCE1CCA5}"/>
              </a:ext>
            </a:extLst>
          </p:cNvPr>
          <p:cNvSpPr txBox="1"/>
          <p:nvPr/>
        </p:nvSpPr>
        <p:spPr>
          <a:xfrm>
            <a:off x="533401" y="642257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4.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3C39E-4B31-6965-7883-D3B810B06214}"/>
              </a:ext>
            </a:extLst>
          </p:cNvPr>
          <p:cNvSpPr txBox="1"/>
          <p:nvPr/>
        </p:nvSpPr>
        <p:spPr>
          <a:xfrm>
            <a:off x="1426028" y="4953859"/>
            <a:ext cx="100801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STEPS</a:t>
            </a:r>
            <a:r>
              <a:rPr lang="en-US" dirty="0">
                <a:sym typeface="Wingdings" panose="05000000000000000000" pitchFamily="2" charset="2"/>
              </a:rPr>
              <a:t> PIVOT TABLE Category on Axis(Categories), Region on Legend(Series) &amp; Sum of Sales (Values) Filter on Region i.e.  “West” Conditional Formatting to highlight the category that performed the best in west region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Furniture </a:t>
            </a:r>
            <a:r>
              <a:rPr lang="en-IN" dirty="0">
                <a:sym typeface="Wingdings" panose="05000000000000000000" pitchFamily="2" charset="2"/>
              </a:rPr>
              <a:t>category performed the best in the West Region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098211-6697-742B-6DF7-1E38FA55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13" y="642257"/>
            <a:ext cx="9883374" cy="36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2C96A0-82C2-B869-2CBD-27D25DB6C72D}"/>
              </a:ext>
            </a:extLst>
          </p:cNvPr>
          <p:cNvSpPr txBox="1"/>
          <p:nvPr/>
        </p:nvSpPr>
        <p:spPr>
          <a:xfrm>
            <a:off x="250048" y="51162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5.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69544-A293-F7BB-89BE-67D8E31FF0F7}"/>
              </a:ext>
            </a:extLst>
          </p:cNvPr>
          <p:cNvSpPr txBox="1"/>
          <p:nvPr/>
        </p:nvSpPr>
        <p:spPr>
          <a:xfrm>
            <a:off x="1458685" y="4587466"/>
            <a:ext cx="99386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STEPS</a:t>
            </a:r>
            <a:r>
              <a:rPr lang="en-US" dirty="0">
                <a:sym typeface="Wingdings" panose="05000000000000000000" pitchFamily="2" charset="2"/>
              </a:rPr>
              <a:t> PIVOT TABLE Years(Order Date) on Axis(Categories), Quarters(Order Date) on Legend(Series) &amp; Sum of Sales (Values).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get to find the Yearly analysis of sales and for each year there is quarter analysis as well.</a:t>
            </a:r>
          </a:p>
          <a:p>
            <a:r>
              <a:rPr lang="en-US" dirty="0">
                <a:sym typeface="Wingdings" panose="05000000000000000000" pitchFamily="2" charset="2"/>
              </a:rPr>
              <a:t>We can see 4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Quarter of the year 2017 has shown highest sales.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77E6AC-D81C-4046-738F-CBA2D2AE6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83" y="773239"/>
            <a:ext cx="9938656" cy="36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0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794D2-2540-5C9C-82E7-121B6119FAFD}"/>
              </a:ext>
            </a:extLst>
          </p:cNvPr>
          <p:cNvSpPr txBox="1"/>
          <p:nvPr/>
        </p:nvSpPr>
        <p:spPr>
          <a:xfrm>
            <a:off x="457200" y="620485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6.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25DBA-5761-5DC9-328F-06BD694E9A50}"/>
              </a:ext>
            </a:extLst>
          </p:cNvPr>
          <p:cNvSpPr txBox="1"/>
          <p:nvPr/>
        </p:nvSpPr>
        <p:spPr>
          <a:xfrm>
            <a:off x="1567544" y="4516159"/>
            <a:ext cx="9699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STEPS</a:t>
            </a:r>
            <a:r>
              <a:rPr lang="en-US" dirty="0">
                <a:sym typeface="Wingdings" panose="05000000000000000000" pitchFamily="2" charset="2"/>
              </a:rPr>
              <a:t> PIVOT TABLE Customer Name on Axis(Categories), Sum of Sales (Values). Sort the data on descending order based on sales Value Filter Top 5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Sean Miller is the top customer and $25043.05 is the total Sales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63446-8B2A-A54F-4731-FE157D22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62" y="620485"/>
            <a:ext cx="10385933" cy="35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5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9E80EE-5F4B-513B-697C-FD9918B0315F}"/>
              </a:ext>
            </a:extLst>
          </p:cNvPr>
          <p:cNvSpPr txBox="1"/>
          <p:nvPr/>
        </p:nvSpPr>
        <p:spPr>
          <a:xfrm>
            <a:off x="511628" y="751114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7.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833AA-30B5-A0F6-1FB0-2342B9B40303}"/>
              </a:ext>
            </a:extLst>
          </p:cNvPr>
          <p:cNvSpPr txBox="1"/>
          <p:nvPr/>
        </p:nvSpPr>
        <p:spPr>
          <a:xfrm>
            <a:off x="1578430" y="4777416"/>
            <a:ext cx="96991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STEPS</a:t>
            </a:r>
            <a:r>
              <a:rPr lang="en-US" dirty="0">
                <a:sym typeface="Wingdings" panose="05000000000000000000" pitchFamily="2" charset="2"/>
              </a:rPr>
              <a:t> First make a column on orders table with reference to returns sheet using </a:t>
            </a:r>
            <a:r>
              <a:rPr lang="en-US" dirty="0" err="1">
                <a:sym typeface="Wingdings" panose="05000000000000000000" pitchFamily="2" charset="2"/>
              </a:rPr>
              <a:t>Xlookup</a:t>
            </a:r>
            <a:r>
              <a:rPr lang="en-US" dirty="0">
                <a:sym typeface="Wingdings" panose="05000000000000000000" pitchFamily="2" charset="2"/>
              </a:rPr>
              <a:t> to find the return status of each order  PIVOT TABLE Category on Axis(Categories), Count of Return Status (Values) Filters of Return Status is YES Sort the data on descending order based on sales.</a:t>
            </a:r>
          </a:p>
          <a:p>
            <a:r>
              <a:rPr lang="en-US" dirty="0">
                <a:sym typeface="Wingdings" panose="05000000000000000000" pitchFamily="2" charset="2"/>
              </a:rPr>
              <a:t>Office Supplies has the highest product return category. It might be because of the time taken in the order date and the shipping date, quality.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0256F-D686-683A-308E-82305703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05" y="1067153"/>
            <a:ext cx="10145466" cy="33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8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78D097-1ACF-12D2-0937-4087F8F5522E}"/>
              </a:ext>
            </a:extLst>
          </p:cNvPr>
          <p:cNvSpPr txBox="1"/>
          <p:nvPr/>
        </p:nvSpPr>
        <p:spPr>
          <a:xfrm>
            <a:off x="446313" y="674914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8.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AAB96-4064-1D35-771F-A968FF22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674914"/>
            <a:ext cx="9470571" cy="3497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9B5FC8-01F5-7C01-AF03-AEB205F9FF9B}"/>
              </a:ext>
            </a:extLst>
          </p:cNvPr>
          <p:cNvSpPr txBox="1"/>
          <p:nvPr/>
        </p:nvSpPr>
        <p:spPr>
          <a:xfrm>
            <a:off x="1426029" y="4267200"/>
            <a:ext cx="89807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STEPS</a:t>
            </a:r>
            <a:r>
              <a:rPr lang="en-US" dirty="0">
                <a:sym typeface="Wingdings" panose="05000000000000000000" pitchFamily="2" charset="2"/>
              </a:rPr>
              <a:t>  PIVOT TABLE Discount on Rows, Sum of Sales(Values). Grouped the data with an interval of 0.2 Used the </a:t>
            </a:r>
            <a:r>
              <a:rPr lang="en-US" dirty="0" err="1">
                <a:sym typeface="Wingdings" panose="05000000000000000000" pitchFamily="2" charset="2"/>
              </a:rPr>
              <a:t>correl</a:t>
            </a:r>
            <a:r>
              <a:rPr lang="en-US" dirty="0">
                <a:sym typeface="Wingdings" panose="05000000000000000000" pitchFamily="2" charset="2"/>
              </a:rPr>
              <a:t> function to find the relationship between 2 attributes, i.e. is negative 3% which shows that it is inversely proportional. Which increase in discount there is a negative impact on sales. Then did a scatter plot to show relationship between the 2 attributes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There is , i.e. is negative 3% which shows that it is inversely proportional. Which increase in discount there is a negative impact on sales. </a:t>
            </a:r>
          </a:p>
        </p:txBody>
      </p:sp>
    </p:spTree>
    <p:extLst>
      <p:ext uri="{BB962C8B-B14F-4D97-AF65-F5344CB8AC3E}">
        <p14:creationId xmlns:p14="http://schemas.microsoft.com/office/powerpoint/2010/main" val="58927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658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Srijoni Sengupta</dc:creator>
  <cp:lastModifiedBy>Srijoni Sengupta</cp:lastModifiedBy>
  <cp:revision>14</cp:revision>
  <dcterms:created xsi:type="dcterms:W3CDTF">2024-04-24T07:36:57Z</dcterms:created>
  <dcterms:modified xsi:type="dcterms:W3CDTF">2024-04-24T11:58:58Z</dcterms:modified>
</cp:coreProperties>
</file>