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DC78C4-4A0F-44E6-B94D-44089993AB71}">
          <p14:sldIdLst>
            <p14:sldId id="256"/>
            <p14:sldId id="257"/>
            <p14:sldId id="272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22AC-951C-CB67-73DB-6D00010BC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1C1C-5457-BC1F-13AA-D96B4C86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8A2A-AA55-150D-2D68-5925E016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CE55-3B53-03BD-4946-445733F1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5D70-0113-A86E-AE8D-642E0C4B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1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D1F-2071-3F68-CA03-A3736DDF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3284F-C0AA-8A3A-1AF8-62D72981F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5B4A-85A1-546A-1C2C-4D05F13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1347-E798-1882-1309-529B31E8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C20-4954-5709-CF22-556CC624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3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4308C-E4D9-EF51-A45C-8DA9A8F61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FE942-9907-7110-4131-49EC8FE3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36FB-6035-ED32-584E-BD82C4C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8B8AE-DA67-5B69-93A2-A200769F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399A-8728-E31B-BF63-35F5A169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378B-0CC9-2585-8B08-53B47A63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A0DA-590A-2E61-8557-C3D197BD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DB9D-614C-62D7-5514-C15F7A06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8777-35EF-ECB9-F5BE-6F1DD53F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5F05-9CF3-5D36-FE3D-888EF512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89DF-012F-4F6A-7CEA-4AA1D48F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C640-BE62-3069-F8FE-284A47C1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39BD-036A-2465-E3E6-BC872EA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06A7-3852-24A3-6B54-576AD74E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40C2-71B3-7C6A-F6E6-30B7905D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6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7F28-89E5-D1F8-9088-CFC713AF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7A54-781D-CF23-4EE4-D418F4FC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55B93-9B65-58C3-503B-5FF098DE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66C95-C0F1-E9E0-01A3-D6104DC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4BB4-5012-FA1E-ED3C-6D103E7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05E3-D474-3155-51D4-329ACAA8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665-C120-BD44-5FD4-39709EB7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2C0F-4FD7-2232-BA23-32CC0CC9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30310-1329-541D-3CD4-C4392074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D9C6F-852E-2F44-E55F-403D5B9FB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B08D6-D9E6-56BB-C3E3-31E2F288A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34AC1-C4C7-B894-D067-0360399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0DF6B-F600-E97F-5246-F0349BC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612E2-CE48-7199-FDAF-A2B90B62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82C4-EFB7-B725-1369-94EE700B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70A3E-A1A3-6010-4F99-C1789A9B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B20F-DFA6-41EE-C174-2CCBD7B3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5EA8-D25F-A54C-1814-73C3A583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B77FB-F193-DEC9-758C-95CDF5D6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192E5-FB9E-4F0B-1966-3BC2C5D4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22AC-B8C6-7C70-989B-69CCA57F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8EDC-57C1-D307-07B8-217203B0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037-C57A-3443-E13C-5DCDA06B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018F8-FC66-BBCA-6A35-18E1042B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9873-2318-DAB9-763F-CA5BEA9F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A939-273F-75BD-ADCC-D93BA631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006C-B885-57FD-F489-2547FA4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6A87-5450-FE99-3B31-EAC7BD08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652F3-3564-9803-7BB8-E4AD87B5A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7E04-7DB0-A4EE-0927-0A064C1E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CD318-9368-90D0-CA77-A11EF67C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0D1D-FF62-37E5-94F2-B42C91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8B66-02C6-CD6B-6591-613C1DA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2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C3715-6A1B-FD02-0B50-DD44532C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8347-098A-500D-D53D-06E6CA42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12C1-E9DD-470E-37C2-1486CED6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C0F26-493E-4BD7-A425-FD62ECEB38B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94E2-44E0-C20B-F195-EE3C2F9E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F5BB-3C54-D2E2-B34D-C82CA33B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3784C-ADBA-45EC-9A6D-656FAC59E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6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C056-FBFA-F8C6-D230-9CBA129F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6600"/>
              <a:t>Excel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0A62-B992-B273-0280-79DF8D499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IN"/>
              <a:t>- LVADSUSR189_4397</a:t>
            </a:r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4BD64B18-AA85-3F5A-9ECF-603E0A377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84" r="-1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8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The tables show the difference between payment methods depending on the </a:t>
            </a:r>
            <a:r>
              <a:rPr lang="en-US" sz="2200" dirty="0" err="1"/>
              <a:t>wtylbr</a:t>
            </a:r>
            <a:endParaRPr lang="en-US" sz="22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If </a:t>
            </a:r>
            <a:r>
              <a:rPr lang="en-US" sz="2200" dirty="0" err="1"/>
              <a:t>wtylbr</a:t>
            </a:r>
            <a:r>
              <a:rPr lang="en-US" sz="2200" dirty="0"/>
              <a:t> is yes, then only warranty payment is applicable according to the data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Likewise we can infer that if the </a:t>
            </a:r>
            <a:r>
              <a:rPr lang="en-US" sz="2200" dirty="0" err="1"/>
              <a:t>wtylbr</a:t>
            </a:r>
            <a:r>
              <a:rPr lang="en-US" sz="2200" dirty="0"/>
              <a:t> is NO , then the payment distribution is shown which excludes warranty as it only applies if </a:t>
            </a:r>
            <a:r>
              <a:rPr lang="en-US" sz="2200" dirty="0" err="1"/>
              <a:t>wty</a:t>
            </a:r>
            <a:r>
              <a:rPr lang="en-US" sz="2200" dirty="0"/>
              <a:t> </a:t>
            </a:r>
            <a:r>
              <a:rPr lang="en-US" sz="2200" dirty="0" err="1"/>
              <a:t>lbr</a:t>
            </a:r>
            <a:r>
              <a:rPr lang="en-US" sz="2200" dirty="0"/>
              <a:t> is 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14F0F-E3B4-6B75-5E7E-B1E37264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922" y="1554456"/>
            <a:ext cx="4833992" cy="37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DASHBOARD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6FD0E-37B3-D364-EB08-92F5DA55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32" y="581950"/>
            <a:ext cx="6344535" cy="52013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AB3100-E730-B137-0431-5FAE384D3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3" y="2500395"/>
            <a:ext cx="4741993" cy="39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3DF1-A9C7-B7FE-D71F-2E20D319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07771" cy="1060904"/>
          </a:xfrm>
        </p:spPr>
        <p:txBody>
          <a:bodyPr/>
          <a:lstStyle/>
          <a:p>
            <a:r>
              <a:rPr lang="en-IN" dirty="0"/>
              <a:t>MCQ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C0C0-9FD6-8130-52E5-A9F23EF8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1" y="2219230"/>
            <a:ext cx="4115374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8DFF2-BC5D-F0F9-CFDB-E5DAF2FA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518" y="395445"/>
            <a:ext cx="5010849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42F0BF-5E0B-55A7-10DC-4A887153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7" y="3763663"/>
            <a:ext cx="4458322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2221D-5A72-B257-94D2-1069669B2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18" y="1627053"/>
            <a:ext cx="5134692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0C4F17-228B-EF27-3019-ED11264A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476" y="5392873"/>
            <a:ext cx="3886742" cy="943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8F7FB9-EB3E-29B2-C346-55CBCBB83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032" y="3047381"/>
            <a:ext cx="3810532" cy="676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7CFB7-A4A6-749F-04E4-CB7EECD6E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6798" y="3921076"/>
            <a:ext cx="311511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Used </a:t>
            </a:r>
            <a:r>
              <a:rPr lang="en-US" sz="2200" dirty="0" err="1"/>
              <a:t>Dateif</a:t>
            </a:r>
            <a:r>
              <a:rPr lang="en-US" sz="2200" dirty="0"/>
              <a:t> function to find the difference between </a:t>
            </a:r>
            <a:r>
              <a:rPr lang="en-US" sz="2200" dirty="0" err="1"/>
              <a:t>Reqdate</a:t>
            </a:r>
            <a:r>
              <a:rPr lang="en-US" sz="2200" dirty="0"/>
              <a:t> and </a:t>
            </a:r>
            <a:r>
              <a:rPr lang="en-US" sz="2200" dirty="0" err="1"/>
              <a:t>WokDate</a:t>
            </a:r>
            <a:r>
              <a:rPr lang="en-US" sz="22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Now created pivot table with the day count and count of work orders. Day count also has num values because of missing work days. Filtered that and got count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Now found the total day count and total work orders after filtering and then fount average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E1E4BC5-94CC-6570-D8D7-E99204EA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6" y="4437229"/>
            <a:ext cx="446784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09F19B-138D-818C-306A-A4D4CBE0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09" y="5869292"/>
            <a:ext cx="1648055" cy="466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40C8DB-DD43-5EBB-7E70-54BA6492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71" y="1579665"/>
            <a:ext cx="4391638" cy="21624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06E523-3EEB-418A-3CA2-233600614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488" y="302054"/>
            <a:ext cx="271500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pivot chart’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The district NORTHWEST has the highest rush hour count of 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779ED-F642-F2CE-8A38-ED984929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576" y="836458"/>
            <a:ext cx="4818887" cy="49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If Rush Hour – the average </a:t>
            </a:r>
            <a:r>
              <a:rPr lang="en-US" sz="2200" dirty="0" err="1"/>
              <a:t>labour</a:t>
            </a:r>
            <a:r>
              <a:rPr lang="en-US" sz="2200" dirty="0"/>
              <a:t> hour is 0.58 or 59%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During non rush hour, the average </a:t>
            </a:r>
            <a:r>
              <a:rPr lang="en-US" sz="2200" dirty="0" err="1"/>
              <a:t>labour</a:t>
            </a:r>
            <a:r>
              <a:rPr lang="en-US" sz="2200" dirty="0"/>
              <a:t> hour is 0.79 or 79%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CBEBC-1975-06D9-E45D-1D73F2CA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18" y="1790623"/>
            <a:ext cx="5413246" cy="32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</a:t>
            </a:r>
            <a:r>
              <a:rPr lang="en-US" sz="5400" dirty="0"/>
              <a:t>4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The pivot table shows the distribution of payment method for each services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We can infer that Assess service has the highest count of each payment methods.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Replaces becomes the service with lowest count of each payment services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Account payment is used more. Credit used 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AE035-61BC-6090-2892-C68133C0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34" y="244739"/>
            <a:ext cx="3337993" cy="59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5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Account is the highest mode of payment method used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We could infer that every day in the week, account payment is used more.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Credit payment less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A6A77-E985-2517-7EF2-09E8E55F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21" y="127182"/>
            <a:ext cx="3255096" cy="3588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1560C5-77CB-4C31-D9D9-3F67BF776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92"/>
          <a:stretch/>
        </p:blipFill>
        <p:spPr>
          <a:xfrm>
            <a:off x="8286645" y="3715476"/>
            <a:ext cx="3356417" cy="28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6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474464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Created a scatter plot chart between Techs and Parts Cost to show relationship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It is inferred that it has a mild positive relationship between each variable</a:t>
            </a:r>
          </a:p>
          <a:p>
            <a:pPr marL="114300"/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AED77-7041-9E93-49E4-66D91715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02" y="980733"/>
            <a:ext cx="675416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E35C-0EE1-92BC-CD3E-F9DEAA22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7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B4F6-FEDD-EEB5-B806-86CB99117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261422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The pivot table shows the most common service for each district with the count of services highlighted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Assess is highest service in all districts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Install is lowest service all districts expect WEST where repair is the lowest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374C6-3131-801E-BC5E-95757810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12" y="784105"/>
            <a:ext cx="3267531" cy="4963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07C37-DAA4-2C82-DE7E-F0A1A043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97" y="1201926"/>
            <a:ext cx="332468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2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318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Excel Final Exam</vt:lpstr>
      <vt:lpstr>MCQ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Exam</dc:title>
  <dc:creator>Steffi Sp</dc:creator>
  <cp:lastModifiedBy>Steffi Sp</cp:lastModifiedBy>
  <cp:revision>2</cp:revision>
  <dcterms:created xsi:type="dcterms:W3CDTF">2024-04-01T13:50:52Z</dcterms:created>
  <dcterms:modified xsi:type="dcterms:W3CDTF">2024-04-02T11:19:13Z</dcterms:modified>
</cp:coreProperties>
</file>