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 id="2147483867" r:id="rId2"/>
    <p:sldMasterId id="2147483887" r:id="rId3"/>
  </p:sldMasterIdLst>
  <p:notesMasterIdLst>
    <p:notesMasterId r:id="rId17"/>
  </p:notesMasterIdLst>
  <p:sldIdLst>
    <p:sldId id="280" r:id="rId4"/>
    <p:sldId id="261" r:id="rId5"/>
    <p:sldId id="271" r:id="rId6"/>
    <p:sldId id="277" r:id="rId7"/>
    <p:sldId id="275" r:id="rId8"/>
    <p:sldId id="264" r:id="rId9"/>
    <p:sldId id="265" r:id="rId10"/>
    <p:sldId id="266" r:id="rId11"/>
    <p:sldId id="267" r:id="rId12"/>
    <p:sldId id="268" r:id="rId13"/>
    <p:sldId id="283" r:id="rId14"/>
    <p:sldId id="285" r:id="rId15"/>
    <p:sldId id="286" r:id="rId16"/>
  </p:sldIdLst>
  <p:sldSz cx="9144000" cy="5143500" type="screen16x9"/>
  <p:notesSz cx="7315200" cy="9601200"/>
  <p:custDataLst>
    <p:tags r:id="rId18"/>
  </p:custDataLst>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E188E0-CBC9-4F41-9A01-1ADDD45A421E}">
          <p14:sldIdLst>
            <p14:sldId id="280"/>
            <p14:sldId id="261"/>
            <p14:sldId id="271"/>
            <p14:sldId id="277"/>
            <p14:sldId id="275"/>
            <p14:sldId id="264"/>
            <p14:sldId id="265"/>
            <p14:sldId id="266"/>
            <p14:sldId id="267"/>
            <p14:sldId id="268"/>
            <p14:sldId id="283"/>
            <p14:sldId id="285"/>
            <p14:sldId id="286"/>
          </p14:sldIdLst>
        </p14:section>
      </p14:sectionLst>
    </p:ext>
    <p:ext uri="{EFAFB233-063F-42B5-8137-9DF3F51BA10A}">
      <p15:sldGuideLst xmlns:p15="http://schemas.microsoft.com/office/powerpoint/2012/main">
        <p15:guide id="1" pos="489" userDrawn="1">
          <p15:clr>
            <a:srgbClr val="A4A3A4"/>
          </p15:clr>
        </p15:guide>
        <p15:guide id="2" orient="horz" pos="21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na Gilmore" initials="JG" lastIdx="1" clrIdx="0">
    <p:extLst>
      <p:ext uri="{19B8F6BF-5375-455C-9EA6-DF929625EA0E}">
        <p15:presenceInfo xmlns:p15="http://schemas.microsoft.com/office/powerpoint/2012/main" userId="S-1-5-21-4170831575-233351449-3708798867-109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23"/>
    <p:restoredTop sz="89423"/>
  </p:normalViewPr>
  <p:slideViewPr>
    <p:cSldViewPr snapToGrid="0" snapToObjects="1">
      <p:cViewPr varScale="1">
        <p:scale>
          <a:sx n="129" d="100"/>
          <a:sy n="129" d="100"/>
        </p:scale>
        <p:origin x="252" y="57"/>
      </p:cViewPr>
      <p:guideLst>
        <p:guide pos="489"/>
        <p:guide orient="horz" pos="213"/>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1T16:45:53.326" idx="1">
    <p:pos x="291" y="2174"/>
    <p:text>Flyer says Download website is ni.com/center_of_excellence.</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F73BA55-6C68-B842-9A57-396C4378A729}" type="datetimeFigureOut">
              <a:rPr lang="en-US" smtClean="0"/>
              <a:t>2/7/2018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EEB9E20-3B08-A74D-90D5-28D484C0D482}" type="slidenum">
              <a:rPr lang="en-US" smtClean="0"/>
              <a:t>‹#›</a:t>
            </a:fld>
            <a:endParaRPr lang="en-US"/>
          </a:p>
        </p:txBody>
      </p:sp>
    </p:spTree>
    <p:extLst>
      <p:ext uri="{BB962C8B-B14F-4D97-AF65-F5344CB8AC3E}">
        <p14:creationId xmlns:p14="http://schemas.microsoft.com/office/powerpoint/2010/main" val="97486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30+ years, National Instruments has worked closely with thousands of companies around the world from dozens of industries. We have observed certain key elements that make some teams more successful that other teams. We have studied those elements and documented them in a program we call the NI Center of Excellence.</a:t>
            </a:r>
          </a:p>
        </p:txBody>
      </p:sp>
      <p:sp>
        <p:nvSpPr>
          <p:cNvPr id="4" name="Slide Number Placeholder 3"/>
          <p:cNvSpPr>
            <a:spLocks noGrp="1"/>
          </p:cNvSpPr>
          <p:nvPr>
            <p:ph type="sldNum" sz="quarter" idx="10"/>
          </p:nvPr>
        </p:nvSpPr>
        <p:spPr/>
        <p:txBody>
          <a:bodyPr/>
          <a:lstStyle/>
          <a:p>
            <a:fld id="{DEEB9E20-3B08-A74D-90D5-28D484C0D482}" type="slidenum">
              <a:rPr lang="en-US" smtClean="0"/>
              <a:t>1</a:t>
            </a:fld>
            <a:endParaRPr lang="en-US" dirty="0"/>
          </a:p>
        </p:txBody>
      </p:sp>
    </p:spTree>
    <p:extLst>
      <p:ext uri="{BB962C8B-B14F-4D97-AF65-F5344CB8AC3E}">
        <p14:creationId xmlns:p14="http://schemas.microsoft.com/office/powerpoint/2010/main" val="366602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your team has implemented all of the best practice areas, NI can send an auditor to assess the processes on your team. This will lead to additional feedback, or to official recognition in the program. </a:t>
            </a:r>
          </a:p>
          <a:p>
            <a:endParaRPr lang="en-US" dirty="0"/>
          </a:p>
        </p:txBody>
      </p:sp>
      <p:sp>
        <p:nvSpPr>
          <p:cNvPr id="4" name="Slide Number Placeholder 3"/>
          <p:cNvSpPr>
            <a:spLocks noGrp="1"/>
          </p:cNvSpPr>
          <p:nvPr>
            <p:ph type="sldNum" sz="quarter" idx="10"/>
          </p:nvPr>
        </p:nvSpPr>
        <p:spPr/>
        <p:txBody>
          <a:bodyPr/>
          <a:lstStyle/>
          <a:p>
            <a:fld id="{B16EFCC4-0376-BF44-B98C-7D79E51E0CC2}" type="slidenum">
              <a:rPr lang="en-US" smtClean="0"/>
              <a:t>11</a:t>
            </a:fld>
            <a:endParaRPr lang="en-US" dirty="0"/>
          </a:p>
        </p:txBody>
      </p:sp>
    </p:spTree>
    <p:extLst>
      <p:ext uri="{BB962C8B-B14F-4D97-AF65-F5344CB8AC3E}">
        <p14:creationId xmlns:p14="http://schemas.microsoft.com/office/powerpoint/2010/main" val="1222224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your team passes the audit, we will present a plaque and shirt to your team. This recognition becomes a powerful way to establish your team as the experts in the company. </a:t>
            </a:r>
          </a:p>
          <a:p>
            <a:endParaRPr lang="en-US" dirty="0"/>
          </a:p>
        </p:txBody>
      </p:sp>
      <p:sp>
        <p:nvSpPr>
          <p:cNvPr id="4" name="Slide Number Placeholder 3"/>
          <p:cNvSpPr>
            <a:spLocks noGrp="1"/>
          </p:cNvSpPr>
          <p:nvPr>
            <p:ph type="sldNum" sz="quarter" idx="10"/>
          </p:nvPr>
        </p:nvSpPr>
        <p:spPr/>
        <p:txBody>
          <a:bodyPr/>
          <a:lstStyle/>
          <a:p>
            <a:fld id="{B16EFCC4-0376-BF44-B98C-7D79E51E0CC2}" type="slidenum">
              <a:rPr lang="en-US" smtClean="0"/>
              <a:t>12</a:t>
            </a:fld>
            <a:endParaRPr lang="en-US" dirty="0"/>
          </a:p>
        </p:txBody>
      </p:sp>
    </p:spTree>
    <p:extLst>
      <p:ext uri="{BB962C8B-B14F-4D97-AF65-F5344CB8AC3E}">
        <p14:creationId xmlns:p14="http://schemas.microsoft.com/office/powerpoint/2010/main" val="344500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would like additional information about the program, please study the materials at </a:t>
            </a:r>
            <a:r>
              <a:rPr lang="en-US" sz="1200" dirty="0">
                <a:solidFill>
                  <a:schemeClr val="bg1"/>
                </a:solidFill>
              </a:rPr>
              <a:t>ni.com/</a:t>
            </a:r>
            <a:r>
              <a:rPr lang="en-US" sz="1200" dirty="0" err="1">
                <a:solidFill>
                  <a:schemeClr val="bg1"/>
                </a:solidFill>
              </a:rPr>
              <a:t>center_of_excellence</a:t>
            </a:r>
            <a:r>
              <a:rPr lang="en-US" sz="1200" dirty="0">
                <a:solidFill>
                  <a:schemeClr val="bg1"/>
                </a:solidFill>
              </a:rPr>
              <a:t>, or contact </a:t>
            </a:r>
            <a:r>
              <a:rPr lang="en-US" dirty="0"/>
              <a:t>your local sales team to set up a discussion.</a:t>
            </a:r>
          </a:p>
        </p:txBody>
      </p:sp>
      <p:sp>
        <p:nvSpPr>
          <p:cNvPr id="4" name="Slide Number Placeholder 3"/>
          <p:cNvSpPr>
            <a:spLocks noGrp="1"/>
          </p:cNvSpPr>
          <p:nvPr>
            <p:ph type="sldNum" sz="quarter" idx="10"/>
          </p:nvPr>
        </p:nvSpPr>
        <p:spPr/>
        <p:txBody>
          <a:bodyPr/>
          <a:lstStyle/>
          <a:p>
            <a:fld id="{DEEB9E20-3B08-A74D-90D5-28D484C0D482}" type="slidenum">
              <a:rPr lang="en-US" smtClean="0"/>
              <a:t>13</a:t>
            </a:fld>
            <a:endParaRPr lang="en-US"/>
          </a:p>
        </p:txBody>
      </p:sp>
    </p:spTree>
    <p:extLst>
      <p:ext uri="{BB962C8B-B14F-4D97-AF65-F5344CB8AC3E}">
        <p14:creationId xmlns:p14="http://schemas.microsoft.com/office/powerpoint/2010/main" val="421918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 has great programs to teach what we call individual proficiency – the skills and concepts that an individual needs to be successful. For a LabVIEW project, this might include how to create and use a While Loop, or how to build an application, or how to properly use the attributes of a front panel control. There are many great resources available to teach these skills, including instructor-led training, online training, and our new badge program. These may lead someone to become a Certified LabVIEW Architect.</a:t>
            </a:r>
          </a:p>
          <a:p>
            <a:endParaRPr lang="en-US" dirty="0"/>
          </a:p>
          <a:p>
            <a:r>
              <a:rPr lang="en-US" dirty="0"/>
              <a:t>But we have observed teams where this individual proficiency is not enough. Hiring two CLAs and putting them on the same project does not guarantee that they will be successful together. For example, one may use Object-Oriented Programming and the other may not; making code difficult to maintain between the two developers. </a:t>
            </a:r>
          </a:p>
          <a:p>
            <a:endParaRPr lang="en-US" dirty="0"/>
          </a:p>
          <a:p>
            <a:r>
              <a:rPr lang="en-US" dirty="0"/>
              <a:t>So we set out to understand what makes some groups successful, and what keeps other groups from reaching success. </a:t>
            </a:r>
          </a:p>
          <a:p>
            <a:endParaRPr lang="en-US" dirty="0"/>
          </a:p>
        </p:txBody>
      </p:sp>
      <p:sp>
        <p:nvSpPr>
          <p:cNvPr id="4" name="Slide Number Placeholder 3"/>
          <p:cNvSpPr>
            <a:spLocks noGrp="1"/>
          </p:cNvSpPr>
          <p:nvPr>
            <p:ph type="sldNum" sz="quarter" idx="10"/>
          </p:nvPr>
        </p:nvSpPr>
        <p:spPr/>
        <p:txBody>
          <a:bodyPr/>
          <a:lstStyle/>
          <a:p>
            <a:fld id="{DEEB9E20-3B08-A74D-90D5-28D484C0D482}" type="slidenum">
              <a:rPr lang="en-US" smtClean="0"/>
              <a:t>2</a:t>
            </a:fld>
            <a:endParaRPr lang="en-US" dirty="0"/>
          </a:p>
        </p:txBody>
      </p:sp>
    </p:spTree>
    <p:extLst>
      <p:ext uri="{BB962C8B-B14F-4D97-AF65-F5344CB8AC3E}">
        <p14:creationId xmlns:p14="http://schemas.microsoft.com/office/powerpoint/2010/main" val="37413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bg1"/>
              </a:buClr>
              <a:buNone/>
            </a:pPr>
            <a:r>
              <a:rPr lang="en-US" sz="1200" dirty="0">
                <a:solidFill>
                  <a:schemeClr val="bg1"/>
                </a:solidFill>
              </a:rPr>
              <a:t>For more than 5 years, we studied effective groups at companies that had the highest results. We looked for common practices at those companies to understand what do the best companies do differently.</a:t>
            </a:r>
          </a:p>
          <a:p>
            <a:pPr marL="0" indent="0">
              <a:buClr>
                <a:schemeClr val="bg1"/>
              </a:buClr>
              <a:buNone/>
            </a:pPr>
            <a:br>
              <a:rPr lang="en-US" sz="1200" dirty="0">
                <a:solidFill>
                  <a:schemeClr val="bg1"/>
                </a:solidFill>
              </a:rPr>
            </a:br>
            <a:r>
              <a:rPr lang="en-US" sz="1200" dirty="0">
                <a:solidFill>
                  <a:schemeClr val="bg1"/>
                </a:solidFill>
              </a:rPr>
              <a:t>The result is this list of 15 best practice areas. Each area on this list represents a set of best practices that we’ve observed at companies that had groups performing in strong, productive ways. We’ve tried to document what they do and we have collected this information under one program that we call the Center of Excellence.</a:t>
            </a:r>
          </a:p>
          <a:p>
            <a:pPr marL="0" indent="0">
              <a:buClr>
                <a:schemeClr val="bg1"/>
              </a:buClr>
              <a:buNone/>
            </a:pPr>
            <a:endParaRPr lang="en-US" sz="1200" dirty="0">
              <a:solidFill>
                <a:schemeClr val="bg1"/>
              </a:solidFill>
            </a:endParaRPr>
          </a:p>
          <a:p>
            <a:pPr marL="0" indent="0">
              <a:buClr>
                <a:schemeClr val="bg1"/>
              </a:buClr>
              <a:buNone/>
            </a:pPr>
            <a:r>
              <a:rPr lang="en-US" sz="1200" dirty="0">
                <a:solidFill>
                  <a:schemeClr val="bg1"/>
                </a:solidFill>
              </a:rPr>
              <a:t>We created a self-assessment that any group can use to assess where they are today, and then set a plan to implement these best practices to improve their teams. That assessment is available online at ni.com/</a:t>
            </a:r>
            <a:r>
              <a:rPr lang="en-US" sz="1200" dirty="0" err="1">
                <a:solidFill>
                  <a:schemeClr val="bg1"/>
                </a:solidFill>
              </a:rPr>
              <a:t>center_of_excellence</a:t>
            </a:r>
            <a:r>
              <a:rPr lang="en-US" sz="1200" dirty="0">
                <a:solidFill>
                  <a:schemeClr val="bg1"/>
                </a:solidFill>
              </a:rPr>
              <a:t>.</a:t>
            </a:r>
          </a:p>
          <a:p>
            <a:pPr marL="0" indent="0">
              <a:buClr>
                <a:schemeClr val="bg1"/>
              </a:buClr>
              <a:buNone/>
            </a:pPr>
            <a:endParaRPr lang="en-US" sz="1200" dirty="0">
              <a:solidFill>
                <a:schemeClr val="bg1"/>
              </a:solidFill>
            </a:endParaRPr>
          </a:p>
          <a:p>
            <a:pPr marL="0" indent="0">
              <a:buClr>
                <a:schemeClr val="bg1"/>
              </a:buClr>
              <a:buNone/>
            </a:pPr>
            <a:r>
              <a:rPr lang="en-US" sz="1200" dirty="0">
                <a:solidFill>
                  <a:schemeClr val="bg1"/>
                </a:solidFill>
              </a:rPr>
              <a:t>After you complete the assessment, you’ll see what needs improved. You’ll need to ask what to do next. We’ve also studied the order that these practices work.</a:t>
            </a:r>
          </a:p>
          <a:p>
            <a:endParaRPr lang="en-US" dirty="0"/>
          </a:p>
        </p:txBody>
      </p:sp>
      <p:sp>
        <p:nvSpPr>
          <p:cNvPr id="4" name="Slide Number Placeholder 3"/>
          <p:cNvSpPr>
            <a:spLocks noGrp="1"/>
          </p:cNvSpPr>
          <p:nvPr>
            <p:ph type="sldNum" sz="quarter" idx="10"/>
          </p:nvPr>
        </p:nvSpPr>
        <p:spPr/>
        <p:txBody>
          <a:bodyPr/>
          <a:lstStyle/>
          <a:p>
            <a:fld id="{0D24C6CA-46A1-5B48-B1AE-7D6F4B7A3418}" type="slidenum">
              <a:rPr lang="en-US" smtClean="0"/>
              <a:t>3</a:t>
            </a:fld>
            <a:endParaRPr lang="en-US" dirty="0"/>
          </a:p>
        </p:txBody>
      </p:sp>
    </p:spTree>
    <p:extLst>
      <p:ext uri="{BB962C8B-B14F-4D97-AF65-F5344CB8AC3E}">
        <p14:creationId xmlns:p14="http://schemas.microsoft.com/office/powerpoint/2010/main" val="191183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observed that the best groups implement these practices in specific order. </a:t>
            </a:r>
          </a:p>
          <a:p>
            <a:endParaRPr lang="en-US" dirty="0"/>
          </a:p>
          <a:p>
            <a:r>
              <a:rPr lang="en-US" dirty="0"/>
              <a:t>First, someone needs to be in charge of the program. That’s your technical lead. That person needs to be empowered and motivated to enact change in the organization. Then, the technical lead establishes an internal user group meeting. This gives him the forum in which to discuss the rest of the program. The technical lead then connects to the external community in online forums, events like CLA Summits, and conferences like NIWeek. This gives the technical lead insight into how other companies implement these best practices.</a:t>
            </a:r>
          </a:p>
          <a:p>
            <a:endParaRPr lang="en-US" dirty="0"/>
          </a:p>
          <a:p>
            <a:r>
              <a:rPr lang="en-US" dirty="0"/>
              <a:t>Then, the technical lead manages the creation of standard libraries and templates, including a style guide for the group. This includes what products they will use, what architectures they will follow, and how they will modularize their code. Then the lead sets up a code management system to ensure that everyone has access to a shared version of the templates, and they follow best practices for managing their own code. Then the lead sets up and models code reviews. Code reviews help programmers learn and adopt the company standards. This is finally when it makes sense to create a plan for proficiency at the account, including the desired proficiency levels of engineers in the group. This leads to a learning and development plan that guides investment in training activities. The lead then creates an onboarding plan to bring new employees up to speed as fast as possible.</a:t>
            </a:r>
          </a:p>
          <a:p>
            <a:endParaRPr lang="en-US" dirty="0"/>
          </a:p>
          <a:p>
            <a:r>
              <a:rPr lang="en-US" dirty="0"/>
              <a:t>Once this foundation is built, the technical lead focuses on improving the proficiency level of the team, from core concepts, to development, to architecture. The lead then ensures the team is stilled in software deployment, software testing, and requirements gathering. </a:t>
            </a:r>
          </a:p>
          <a:p>
            <a:endParaRPr lang="en-US" dirty="0"/>
          </a:p>
        </p:txBody>
      </p:sp>
      <p:sp>
        <p:nvSpPr>
          <p:cNvPr id="4" name="Slide Number Placeholder 3"/>
          <p:cNvSpPr>
            <a:spLocks noGrp="1"/>
          </p:cNvSpPr>
          <p:nvPr>
            <p:ph type="sldNum" sz="quarter" idx="10"/>
          </p:nvPr>
        </p:nvSpPr>
        <p:spPr/>
        <p:txBody>
          <a:bodyPr/>
          <a:lstStyle/>
          <a:p>
            <a:fld id="{0D24C6CA-46A1-5B48-B1AE-7D6F4B7A3418}" type="slidenum">
              <a:rPr lang="en-US" smtClean="0"/>
              <a:t>4</a:t>
            </a:fld>
            <a:endParaRPr lang="en-US" dirty="0"/>
          </a:p>
        </p:txBody>
      </p:sp>
    </p:spTree>
    <p:extLst>
      <p:ext uri="{BB962C8B-B14F-4D97-AF65-F5344CB8AC3E}">
        <p14:creationId xmlns:p14="http://schemas.microsoft.com/office/powerpoint/2010/main" val="206250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C6CA-46A1-5B48-B1AE-7D6F4B7A3418}" type="slidenum">
              <a:rPr lang="en-US" smtClean="0"/>
              <a:t>5</a:t>
            </a:fld>
            <a:endParaRPr lang="en-US" dirty="0"/>
          </a:p>
        </p:txBody>
      </p:sp>
    </p:spTree>
    <p:extLst>
      <p:ext uri="{BB962C8B-B14F-4D97-AF65-F5344CB8AC3E}">
        <p14:creationId xmlns:p14="http://schemas.microsoft.com/office/powerpoint/2010/main" val="107993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simplified view of the full Center of Excellence process looks like this. The team performs an internal self-assessment, then works to improve in the gap areas. Once the team feels they have implemented all of the best practices, they can ask for a formal audit from National instruments. NI will send an auditor to review the processes and provide feedback to the team. If the team passes the audit, they qualify for recognition as a certified Center of Excellence. </a:t>
            </a:r>
          </a:p>
          <a:p>
            <a:endParaRPr lang="en-US" dirty="0"/>
          </a:p>
        </p:txBody>
      </p:sp>
      <p:sp>
        <p:nvSpPr>
          <p:cNvPr id="4" name="Slide Number Placeholder 3"/>
          <p:cNvSpPr>
            <a:spLocks noGrp="1"/>
          </p:cNvSpPr>
          <p:nvPr>
            <p:ph type="sldNum" sz="quarter" idx="10"/>
          </p:nvPr>
        </p:nvSpPr>
        <p:spPr/>
        <p:txBody>
          <a:bodyPr/>
          <a:lstStyle/>
          <a:p>
            <a:fld id="{DEEB9E20-3B08-A74D-90D5-28D484C0D482}" type="slidenum">
              <a:rPr lang="en-US" smtClean="0"/>
              <a:t>6</a:t>
            </a:fld>
            <a:endParaRPr lang="en-US" dirty="0"/>
          </a:p>
        </p:txBody>
      </p:sp>
    </p:spTree>
    <p:extLst>
      <p:ext uri="{BB962C8B-B14F-4D97-AF65-F5344CB8AC3E}">
        <p14:creationId xmlns:p14="http://schemas.microsoft.com/office/powerpoint/2010/main" val="120947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All of the information needed to follow this process is posted at </a:t>
            </a:r>
            <a:r>
              <a:rPr lang="en-US" sz="1200" dirty="0">
                <a:solidFill>
                  <a:schemeClr val="bg1"/>
                </a:solidFill>
              </a:rPr>
              <a:t>ni.com/</a:t>
            </a:r>
            <a:r>
              <a:rPr lang="en-US" sz="1200" dirty="0" err="1">
                <a:solidFill>
                  <a:schemeClr val="bg1"/>
                </a:solidFill>
              </a:rPr>
              <a:t>center_of_excellence</a:t>
            </a:r>
            <a:r>
              <a:rPr lang="en-US" sz="1200" dirty="0">
                <a:solidFill>
                  <a:schemeClr val="bg1"/>
                </a:solidFill>
              </a:rPr>
              <a:t>. </a:t>
            </a:r>
            <a:r>
              <a:rPr lang="en-US" dirty="0"/>
              <a:t>Start with the program overview, then browse into the other 3 tabs to find content on each of the best practice areas.</a:t>
            </a:r>
          </a:p>
          <a:p>
            <a:endParaRPr lang="en-US" dirty="0"/>
          </a:p>
        </p:txBody>
      </p:sp>
      <p:sp>
        <p:nvSpPr>
          <p:cNvPr id="4" name="Slide Number Placeholder 3"/>
          <p:cNvSpPr>
            <a:spLocks noGrp="1"/>
          </p:cNvSpPr>
          <p:nvPr>
            <p:ph type="sldNum" sz="quarter" idx="10"/>
          </p:nvPr>
        </p:nvSpPr>
        <p:spPr/>
        <p:txBody>
          <a:bodyPr/>
          <a:lstStyle/>
          <a:p>
            <a:fld id="{B16EFCC4-0376-BF44-B98C-7D79E51E0CC2}" type="slidenum">
              <a:rPr lang="en-US" smtClean="0"/>
              <a:t>7</a:t>
            </a:fld>
            <a:endParaRPr lang="en-US" dirty="0"/>
          </a:p>
        </p:txBody>
      </p:sp>
    </p:spTree>
    <p:extLst>
      <p:ext uri="{BB962C8B-B14F-4D97-AF65-F5344CB8AC3E}">
        <p14:creationId xmlns:p14="http://schemas.microsoft.com/office/powerpoint/2010/main" val="1839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self-assessment is an Excel sheet with questions that will guide a team to understand how well they stack up to best-in-class companies. The result will be a list of gaps that need to be addressed.</a:t>
            </a:r>
          </a:p>
          <a:p>
            <a:endParaRPr lang="en-US" dirty="0"/>
          </a:p>
        </p:txBody>
      </p:sp>
      <p:sp>
        <p:nvSpPr>
          <p:cNvPr id="4" name="Slide Number Placeholder 3"/>
          <p:cNvSpPr>
            <a:spLocks noGrp="1"/>
          </p:cNvSpPr>
          <p:nvPr>
            <p:ph type="sldNum" sz="quarter" idx="10"/>
          </p:nvPr>
        </p:nvSpPr>
        <p:spPr/>
        <p:txBody>
          <a:bodyPr/>
          <a:lstStyle/>
          <a:p>
            <a:fld id="{B16EFCC4-0376-BF44-B98C-7D79E51E0CC2}" type="slidenum">
              <a:rPr lang="en-US" smtClean="0"/>
              <a:t>9</a:t>
            </a:fld>
            <a:endParaRPr lang="en-US" dirty="0"/>
          </a:p>
        </p:txBody>
      </p:sp>
    </p:spTree>
    <p:extLst>
      <p:ext uri="{BB962C8B-B14F-4D97-AF65-F5344CB8AC3E}">
        <p14:creationId xmlns:p14="http://schemas.microsoft.com/office/powerpoint/2010/main" val="83392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materials online at </a:t>
            </a:r>
            <a:r>
              <a:rPr lang="en-US" sz="1200" dirty="0">
                <a:solidFill>
                  <a:schemeClr val="bg1"/>
                </a:solidFill>
              </a:rPr>
              <a:t>ni.com/</a:t>
            </a:r>
            <a:r>
              <a:rPr lang="en-US" sz="1200" dirty="0" err="1">
                <a:solidFill>
                  <a:schemeClr val="bg1"/>
                </a:solidFill>
              </a:rPr>
              <a:t>center_of_excellence</a:t>
            </a:r>
            <a:r>
              <a:rPr lang="en-US" sz="1200" dirty="0">
                <a:solidFill>
                  <a:schemeClr val="bg1"/>
                </a:solidFill>
              </a:rPr>
              <a:t> </a:t>
            </a:r>
            <a:r>
              <a:rPr lang="en-US" dirty="0"/>
              <a:t>a team can work to improve in each area, following the order described earlier. </a:t>
            </a:r>
          </a:p>
          <a:p>
            <a:endParaRPr lang="en-US" dirty="0"/>
          </a:p>
          <a:p>
            <a:r>
              <a:rPr lang="en-US" dirty="0"/>
              <a:t>If your team struggles to implement any area, we can recommend Alliance Partners who are experts in these areas. They may be available to consult your company in some of these areas.</a:t>
            </a:r>
          </a:p>
          <a:p>
            <a:endParaRPr lang="en-US" dirty="0"/>
          </a:p>
        </p:txBody>
      </p:sp>
      <p:sp>
        <p:nvSpPr>
          <p:cNvPr id="4" name="Slide Number Placeholder 3"/>
          <p:cNvSpPr>
            <a:spLocks noGrp="1"/>
          </p:cNvSpPr>
          <p:nvPr>
            <p:ph type="sldNum" sz="quarter" idx="10"/>
          </p:nvPr>
        </p:nvSpPr>
        <p:spPr/>
        <p:txBody>
          <a:bodyPr/>
          <a:lstStyle/>
          <a:p>
            <a:fld id="{0D24C6CA-46A1-5B48-B1AE-7D6F4B7A3418}" type="slidenum">
              <a:rPr lang="en-US" smtClean="0"/>
              <a:t>10</a:t>
            </a:fld>
            <a:endParaRPr lang="en-US" dirty="0"/>
          </a:p>
        </p:txBody>
      </p:sp>
    </p:spTree>
    <p:extLst>
      <p:ext uri="{BB962C8B-B14F-4D97-AF65-F5344CB8AC3E}">
        <p14:creationId xmlns:p14="http://schemas.microsoft.com/office/powerpoint/2010/main" val="627358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04897" y="2239402"/>
            <a:ext cx="2743200" cy="664697"/>
          </a:xfrm>
          <a:prstGeom prst="rect">
            <a:avLst/>
          </a:prstGeom>
        </p:spPr>
      </p:pic>
    </p:spTree>
    <p:extLst>
      <p:ext uri="{BB962C8B-B14F-4D97-AF65-F5344CB8AC3E}">
        <p14:creationId xmlns:p14="http://schemas.microsoft.com/office/powerpoint/2010/main" val="199749719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14217031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tx2"/>
          </a:solidFill>
          <a:ln>
            <a:no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64610988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121321845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392863382"/>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p:nvSpPr>
        <p:spPr>
          <a:xfrm>
            <a:off x="0" y="2077989"/>
            <a:ext cx="9144000" cy="306551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Tree>
    <p:extLst>
      <p:ext uri="{BB962C8B-B14F-4D97-AF65-F5344CB8AC3E}">
        <p14:creationId xmlns:p14="http://schemas.microsoft.com/office/powerpoint/2010/main" val="66727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3020292"/>
            <a:ext cx="9144000" cy="2123208"/>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11" name="Footer Placeholder 3"/>
          <p:cNvSpPr txBox="1">
            <a:spLocks/>
          </p:cNvSpPr>
          <p:nvPr/>
        </p:nvSpPr>
        <p:spPr>
          <a:xfrm>
            <a:off x="6865749" y="4794504"/>
            <a:ext cx="183132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r>
              <a:rPr lang="en-US" sz="1000" dirty="0">
                <a:solidFill>
                  <a:schemeClr val="bg1"/>
                </a:solidFill>
              </a:rPr>
              <a:t>/</a:t>
            </a:r>
            <a:r>
              <a:rPr lang="en-US" sz="1000" dirty="0" err="1">
                <a:solidFill>
                  <a:schemeClr val="bg1"/>
                </a:solidFill>
              </a:rPr>
              <a:t>center_of_excellence</a:t>
            </a:r>
            <a:r>
              <a:rPr lang="en-US" sz="1000" dirty="0">
                <a:solidFill>
                  <a:schemeClr val="bg1"/>
                </a:solidFill>
              </a:rPr>
              <a:t> </a:t>
            </a:r>
          </a:p>
        </p:txBody>
      </p:sp>
    </p:spTree>
    <p:extLst>
      <p:ext uri="{BB962C8B-B14F-4D97-AF65-F5344CB8AC3E}">
        <p14:creationId xmlns:p14="http://schemas.microsoft.com/office/powerpoint/2010/main" val="210924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6912245" y="4794504"/>
            <a:ext cx="17848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r>
              <a:rPr lang="en-US" sz="1000" dirty="0">
                <a:solidFill>
                  <a:schemeClr val="bg1"/>
                </a:solidFill>
              </a:rPr>
              <a:t>/</a:t>
            </a:r>
            <a:r>
              <a:rPr lang="en-US" sz="1000" dirty="0" err="1">
                <a:solidFill>
                  <a:schemeClr val="bg1"/>
                </a:solidFill>
              </a:rPr>
              <a:t>center_of_excellence</a:t>
            </a:r>
            <a:r>
              <a:rPr lang="en-US" sz="1000" dirty="0">
                <a:solidFill>
                  <a:schemeClr val="bg1"/>
                </a:solidFill>
              </a:rPr>
              <a:t> </a:t>
            </a:r>
          </a:p>
        </p:txBody>
      </p:sp>
    </p:spTree>
    <p:extLst>
      <p:ext uri="{BB962C8B-B14F-4D97-AF65-F5344CB8AC3E}">
        <p14:creationId xmlns:p14="http://schemas.microsoft.com/office/powerpoint/2010/main" val="9896071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6950991" y="4794504"/>
            <a:ext cx="1746082"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r>
              <a:rPr lang="en-US" sz="1000" dirty="0">
                <a:solidFill>
                  <a:schemeClr val="bg1"/>
                </a:solidFill>
              </a:rPr>
              <a:t>/</a:t>
            </a:r>
            <a:r>
              <a:rPr lang="en-US" sz="1000" dirty="0" err="1">
                <a:solidFill>
                  <a:schemeClr val="bg1"/>
                </a:solidFill>
              </a:rPr>
              <a:t>center_of_excellence</a:t>
            </a:r>
            <a:r>
              <a:rPr lang="en-US" sz="1000" dirty="0">
                <a:solidFill>
                  <a:schemeClr val="bg1"/>
                </a:solidFill>
              </a:rPr>
              <a:t> </a:t>
            </a:r>
          </a:p>
        </p:txBody>
      </p:sp>
      <p:sp>
        <p:nvSpPr>
          <p:cNvPr id="3" name="TextBox 2"/>
          <p:cNvSpPr txBox="1"/>
          <p:nvPr userDrawn="1"/>
        </p:nvSpPr>
        <p:spPr>
          <a:xfrm>
            <a:off x="3732415" y="307571"/>
            <a:ext cx="1055716" cy="864524"/>
          </a:xfrm>
          <a:prstGeom prst="rect">
            <a:avLst/>
          </a:prstGeom>
          <a:noFill/>
        </p:spPr>
        <p:txBody>
          <a:bodyPr wrap="square" lIns="0" rIns="0" rtlCol="0">
            <a:spAutoFit/>
          </a:bodyPr>
          <a:lstStyle/>
          <a:p>
            <a:endParaRPr lang="en-US" sz="1600" dirty="0" err="1"/>
          </a:p>
        </p:txBody>
      </p:sp>
    </p:spTree>
    <p:extLst>
      <p:ext uri="{BB962C8B-B14F-4D97-AF65-F5344CB8AC3E}">
        <p14:creationId xmlns:p14="http://schemas.microsoft.com/office/powerpoint/2010/main" val="126564146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External_Resource Link">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 name="Text Placeholder 3"/>
          <p:cNvSpPr>
            <a:spLocks noGrp="1"/>
          </p:cNvSpPr>
          <p:nvPr>
            <p:ph type="body" sz="quarter" idx="10" hasCustomPrompt="1"/>
          </p:nvPr>
        </p:nvSpPr>
        <p:spPr>
          <a:xfrm>
            <a:off x="0" y="0"/>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6981987" y="4794504"/>
            <a:ext cx="1715086"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r>
              <a:rPr lang="en-US" sz="1000" dirty="0">
                <a:solidFill>
                  <a:schemeClr val="bg1"/>
                </a:solidFill>
              </a:rPr>
              <a:t>/</a:t>
            </a:r>
            <a:r>
              <a:rPr lang="en-US" sz="1000" dirty="0" err="1">
                <a:solidFill>
                  <a:schemeClr val="bg1"/>
                </a:solidFill>
              </a:rPr>
              <a:t>center_of_excellence</a:t>
            </a:r>
            <a:r>
              <a:rPr lang="en-US" sz="1000" dirty="0">
                <a:solidFill>
                  <a:schemeClr val="bg1"/>
                </a:solidFill>
              </a:rPr>
              <a:t> </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6842503" y="4794504"/>
            <a:ext cx="185457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2">
                    <a:lumMod val="50000"/>
                  </a:schemeClr>
                </a:solidFill>
              </a:rPr>
              <a:t>ni.com</a:t>
            </a:r>
            <a:r>
              <a:rPr lang="en-US" sz="1000" dirty="0">
                <a:solidFill>
                  <a:schemeClr val="bg2">
                    <a:lumMod val="50000"/>
                  </a:schemeClr>
                </a:solidFill>
              </a:rPr>
              <a:t>/</a:t>
            </a:r>
            <a:r>
              <a:rPr lang="en-US" sz="1000" dirty="0" err="1">
                <a:solidFill>
                  <a:schemeClr val="bg2">
                    <a:lumMod val="50000"/>
                  </a:schemeClr>
                </a:solidFill>
              </a:rPr>
              <a:t>center_of_excellence</a:t>
            </a:r>
            <a:r>
              <a:rPr lang="en-US" sz="1000" dirty="0">
                <a:solidFill>
                  <a:schemeClr val="bg2">
                    <a:lumMod val="50000"/>
                  </a:schemeClr>
                </a:solidFill>
              </a:rPr>
              <a:t> </a:t>
            </a:r>
          </a:p>
        </p:txBody>
      </p:sp>
    </p:spTree>
    <p:extLst>
      <p:ext uri="{BB962C8B-B14F-4D97-AF65-F5344CB8AC3E}">
        <p14:creationId xmlns:p14="http://schemas.microsoft.com/office/powerpoint/2010/main" val="813101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478334" y="841038"/>
            <a:ext cx="8165605" cy="3711756"/>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4345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AU"/>
          </a:p>
        </p:txBody>
      </p:sp>
      <p:sp>
        <p:nvSpPr>
          <p:cNvPr id="10" name="Content Placeholder 9"/>
          <p:cNvSpPr>
            <a:spLocks noGrp="1"/>
          </p:cNvSpPr>
          <p:nvPr>
            <p:ph sz="quarter" idx="14"/>
          </p:nvPr>
        </p:nvSpPr>
        <p:spPr>
          <a:xfrm>
            <a:off x="496800" y="849382"/>
            <a:ext cx="8151900" cy="39428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99807174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fidential_NI Cov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04897" y="2239402"/>
            <a:ext cx="2743200" cy="664697"/>
          </a:xfrm>
          <a:prstGeom prst="rect">
            <a:avLst/>
          </a:prstGeom>
        </p:spPr>
      </p:pic>
      <p:sp>
        <p:nvSpPr>
          <p:cNvPr id="4"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6"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6"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6950991" y="4794504"/>
            <a:ext cx="1746082"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2">
                    <a:lumMod val="50000"/>
                  </a:schemeClr>
                </a:solidFill>
              </a:rPr>
              <a:t>ni.com</a:t>
            </a:r>
            <a:r>
              <a:rPr lang="en-US" sz="1000" dirty="0">
                <a:solidFill>
                  <a:schemeClr val="bg2">
                    <a:lumMod val="50000"/>
                  </a:schemeClr>
                </a:solidFill>
              </a:rPr>
              <a:t>/</a:t>
            </a:r>
            <a:r>
              <a:rPr lang="en-US" sz="1000" dirty="0" err="1">
                <a:solidFill>
                  <a:schemeClr val="bg2">
                    <a:lumMod val="50000"/>
                  </a:schemeClr>
                </a:solidFill>
              </a:rPr>
              <a:t>center_of_excellence</a:t>
            </a:r>
            <a:r>
              <a:rPr lang="en-US" sz="1000" dirty="0">
                <a:solidFill>
                  <a:schemeClr val="bg2">
                    <a:lumMod val="50000"/>
                  </a:schemeClr>
                </a:solidFill>
              </a:rPr>
              <a:t> </a:t>
            </a:r>
          </a:p>
        </p:txBody>
      </p:sp>
    </p:spTree>
    <p:extLst>
      <p:ext uri="{BB962C8B-B14F-4D97-AF65-F5344CB8AC3E}">
        <p14:creationId xmlns:p14="http://schemas.microsoft.com/office/powerpoint/2010/main" val="275914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fidential_withFull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2871483"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5424254"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tx2"/>
          </a:solidFill>
          <a:ln>
            <a:no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5424254"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2871483"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5424254"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fidential_Image Top">
    <p:spTree>
      <p:nvGrpSpPr>
        <p:cNvPr id="1" name=""/>
        <p:cNvGrpSpPr/>
        <p:nvPr/>
      </p:nvGrpSpPr>
      <p:grpSpPr>
        <a:xfrm>
          <a:off x="0" y="0"/>
          <a:ext cx="0" cy="0"/>
          <a:chOff x="0" y="0"/>
          <a:chExt cx="0" cy="0"/>
        </a:xfrm>
      </p:grpSpPr>
      <p:sp>
        <p:nvSpPr>
          <p:cNvPr id="8" name="Rectangle 7"/>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p:nvSpPr>
        <p:spPr>
          <a:xfrm>
            <a:off x="0" y="2077989"/>
            <a:ext cx="9144000" cy="306551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8"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fidential_Quote Slide">
    <p:spTree>
      <p:nvGrpSpPr>
        <p:cNvPr id="1" name=""/>
        <p:cNvGrpSpPr/>
        <p:nvPr/>
      </p:nvGrpSpPr>
      <p:grpSpPr>
        <a:xfrm>
          <a:off x="0" y="0"/>
          <a:ext cx="0" cy="0"/>
          <a:chOff x="0" y="0"/>
          <a:chExt cx="0" cy="0"/>
        </a:xfrm>
      </p:grpSpPr>
      <p:sp>
        <p:nvSpPr>
          <p:cNvPr id="6" name="Rectangle 5"/>
          <p:cNvSpPr/>
          <p:nvPr/>
        </p:nvSpPr>
        <p:spPr>
          <a:xfrm>
            <a:off x="0" y="3020292"/>
            <a:ext cx="9144000" cy="2123208"/>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11"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fidential_Divid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fidential_Resource Link">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9"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41820578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ustomer Confidential_NI Cov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04897" y="2239402"/>
            <a:ext cx="2743200" cy="664697"/>
          </a:xfrm>
          <a:prstGeom prst="rect">
            <a:avLst/>
          </a:prstGeom>
        </p:spPr>
      </p:pic>
      <p:sp>
        <p:nvSpPr>
          <p:cNvPr id="5"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ustomer 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12"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ustomer 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52994" cy="328162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sp>
        <p:nvSpPr>
          <p:cNvPr id="10"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ustomer 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ustomer 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ustomer 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ustomer 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Customer 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ustomer Confidential_withFull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2522889"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ustomer Confidential_with Full Image 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7" name="Footer Placeholder 3"/>
          <p:cNvSpPr txBox="1">
            <a:spLocks/>
          </p:cNvSpPr>
          <p:nvPr/>
        </p:nvSpPr>
        <p:spPr>
          <a:xfrm>
            <a:off x="5075659"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828240561"/>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Customer 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tx2"/>
          </a:solidFill>
          <a:ln>
            <a:no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5175633"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Customer 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0" name="Footer Placeholder 3"/>
          <p:cNvSpPr txBox="1">
            <a:spLocks/>
          </p:cNvSpPr>
          <p:nvPr/>
        </p:nvSpPr>
        <p:spPr>
          <a:xfrm>
            <a:off x="2522888"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er 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8" name="Footer Placeholder 3"/>
          <p:cNvSpPr txBox="1">
            <a:spLocks/>
          </p:cNvSpPr>
          <p:nvPr/>
        </p:nvSpPr>
        <p:spPr>
          <a:xfrm>
            <a:off x="5075659"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er Confidential_Image Top">
    <p:spTree>
      <p:nvGrpSpPr>
        <p:cNvPr id="1" name=""/>
        <p:cNvGrpSpPr/>
        <p:nvPr/>
      </p:nvGrpSpPr>
      <p:grpSpPr>
        <a:xfrm>
          <a:off x="0" y="0"/>
          <a:ext cx="0" cy="0"/>
          <a:chOff x="0" y="0"/>
          <a:chExt cx="0" cy="0"/>
        </a:xfrm>
      </p:grpSpPr>
      <p:sp>
        <p:nvSpPr>
          <p:cNvPr id="8" name="Rectangle 7"/>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9"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ustomer 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p:nvSpPr>
        <p:spPr>
          <a:xfrm>
            <a:off x="0" y="2077989"/>
            <a:ext cx="9144000" cy="306551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9"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Customer Confidential_Quote Slide">
    <p:spTree>
      <p:nvGrpSpPr>
        <p:cNvPr id="1" name=""/>
        <p:cNvGrpSpPr/>
        <p:nvPr/>
      </p:nvGrpSpPr>
      <p:grpSpPr>
        <a:xfrm>
          <a:off x="0" y="0"/>
          <a:ext cx="0" cy="0"/>
          <a:chOff x="0" y="0"/>
          <a:chExt cx="0" cy="0"/>
        </a:xfrm>
      </p:grpSpPr>
      <p:sp>
        <p:nvSpPr>
          <p:cNvPr id="6" name="Rectangle 5"/>
          <p:cNvSpPr/>
          <p:nvPr/>
        </p:nvSpPr>
        <p:spPr>
          <a:xfrm>
            <a:off x="0" y="3020292"/>
            <a:ext cx="9144000" cy="2123208"/>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11"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12"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Customer Confidential_Divider Slide">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10"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Customer Confidential_Resource Link">
    <p:spTree>
      <p:nvGrpSpPr>
        <p:cNvPr id="1" name=""/>
        <p:cNvGrpSpPr/>
        <p:nvPr/>
      </p:nvGrpSpPr>
      <p:grpSpPr>
        <a:xfrm>
          <a:off x="0" y="0"/>
          <a:ext cx="0" cy="0"/>
          <a:chOff x="0" y="0"/>
          <a:chExt cx="0" cy="0"/>
        </a:xfrm>
      </p:grpSpPr>
      <p:sp>
        <p:nvSpPr>
          <p:cNvPr id="6" name="Rectangle 5"/>
          <p:cNvSpPr/>
          <p:nvPr/>
        </p:nvSpPr>
        <p:spPr>
          <a:xfrm>
            <a:off x="0" y="0"/>
            <a:ext cx="9152994" cy="51435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4" y="4743451"/>
            <a:ext cx="1064167" cy="257856"/>
          </a:xfrm>
          <a:prstGeom prst="rect">
            <a:avLst/>
          </a:prstGeom>
        </p:spPr>
      </p:pic>
      <p:sp>
        <p:nvSpPr>
          <p:cNvPr id="7" name="Footer Placeholder 3"/>
          <p:cNvSpPr txBox="1">
            <a:spLocks/>
          </p:cNvSpPr>
          <p:nvPr/>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solidFill>
                  <a:schemeClr val="bg1"/>
                </a:solidFill>
              </a:rPr>
              <a:t>ni.com</a:t>
            </a:r>
            <a:endParaRPr lang="en-US" sz="1000" dirty="0">
              <a:solidFill>
                <a:schemeClr val="bg1"/>
              </a:solidFill>
            </a:endParaRPr>
          </a:p>
        </p:txBody>
      </p:sp>
      <p:sp>
        <p:nvSpPr>
          <p:cNvPr id="10" name="Footer Placeholder 3"/>
          <p:cNvSpPr txBox="1">
            <a:spLocks/>
          </p:cNvSpPr>
          <p:nvPr/>
        </p:nvSpPr>
        <p:spPr>
          <a:xfrm>
            <a:off x="3572259" y="4804450"/>
            <a:ext cx="1999480"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a:solidFill>
                  <a:schemeClr val="accent2"/>
                </a:solidFill>
              </a:rPr>
              <a:t>NI CUSTOMER CONFIDENTIAL</a:t>
            </a:r>
            <a:endParaRPr lang="en-US" sz="1000" dirty="0">
              <a:solidFill>
                <a:schemeClr val="accent2"/>
              </a:solidFill>
            </a:endParaRPr>
          </a:p>
        </p:txBody>
      </p:sp>
    </p:spTree>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954331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3943752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46862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622176488"/>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1.emf"/><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4" name="Rectangle 13"/>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latin typeface="+mn-lt"/>
            </a:endParaRPr>
          </a:p>
        </p:txBody>
      </p:sp>
    </p:spTree>
    <p:extLst>
      <p:ext uri="{BB962C8B-B14F-4D97-AF65-F5344CB8AC3E}">
        <p14:creationId xmlns:p14="http://schemas.microsoft.com/office/powerpoint/2010/main" val="7465415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84" r:id="rId3"/>
    <p:sldLayoutId id="2147483748" r:id="rId4"/>
    <p:sldLayoutId id="2147483729" r:id="rId5"/>
    <p:sldLayoutId id="2147483730" r:id="rId6"/>
    <p:sldLayoutId id="2147483749" r:id="rId7"/>
    <p:sldLayoutId id="2147483736" r:id="rId8"/>
    <p:sldLayoutId id="2147483737" r:id="rId9"/>
    <p:sldLayoutId id="2147483738" r:id="rId10"/>
    <p:sldLayoutId id="2147483845" r:id="rId11"/>
    <p:sldLayoutId id="2147483739" r:id="rId12"/>
    <p:sldLayoutId id="2147483740" r:id="rId13"/>
    <p:sldLayoutId id="2147483743" r:id="rId14"/>
    <p:sldLayoutId id="2147483744" r:id="rId15"/>
    <p:sldLayoutId id="2147483745" r:id="rId16"/>
    <p:sldLayoutId id="2147483746" r:id="rId17"/>
    <p:sldLayoutId id="2147483747" r:id="rId18"/>
    <p:sldLayoutId id="2147483909" r:id="rId19"/>
    <p:sldLayoutId id="2147483906" r:id="rId20"/>
    <p:sldLayoutId id="2147483908" r:id="rId21"/>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4" name="Rectangle 13"/>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latin typeface="+mn-lt"/>
            </a:endParaRPr>
          </a:p>
        </p:txBody>
      </p:sp>
      <p:sp>
        <p:nvSpPr>
          <p:cNvPr id="6" name="Footer Placeholder 3"/>
          <p:cNvSpPr txBox="1">
            <a:spLocks/>
          </p:cNvSpPr>
          <p:nvPr/>
        </p:nvSpPr>
        <p:spPr>
          <a:xfrm>
            <a:off x="3820880" y="4804450"/>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CONFIDENTIAL</a:t>
            </a:r>
          </a:p>
        </p:txBody>
      </p:sp>
    </p:spTree>
    <p:extLst>
      <p:ext uri="{BB962C8B-B14F-4D97-AF65-F5344CB8AC3E}">
        <p14:creationId xmlns:p14="http://schemas.microsoft.com/office/powerpoint/2010/main" val="85600146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9" r:id="rId10"/>
    <p:sldLayoutId id="2147483878" r:id="rId11"/>
    <p:sldLayoutId id="2147483880" r:id="rId12"/>
    <p:sldLayoutId id="2147483881" r:id="rId13"/>
    <p:sldLayoutId id="2147483882" r:id="rId14"/>
    <p:sldLayoutId id="2147483883" r:id="rId15"/>
    <p:sldLayoutId id="2147483884" r:id="rId16"/>
    <p:sldLayoutId id="2147483885" r:id="rId17"/>
    <p:sldLayoutId id="2147483886" r:id="rId18"/>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
        <p:nvSpPr>
          <p:cNvPr id="14" name="Rectangle 13"/>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latin typeface="+mn-lt"/>
            </a:endParaRPr>
          </a:p>
        </p:txBody>
      </p:sp>
      <p:sp>
        <p:nvSpPr>
          <p:cNvPr id="6" name="Footer Placeholder 3"/>
          <p:cNvSpPr txBox="1">
            <a:spLocks/>
          </p:cNvSpPr>
          <p:nvPr/>
        </p:nvSpPr>
        <p:spPr>
          <a:xfrm>
            <a:off x="3472285" y="4804450"/>
            <a:ext cx="2199428"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000" dirty="0">
                <a:solidFill>
                  <a:schemeClr val="accent2"/>
                </a:solidFill>
              </a:rPr>
              <a:t>NI CUSTOMER CONFIDENTIAL</a:t>
            </a:r>
          </a:p>
        </p:txBody>
      </p:sp>
    </p:spTree>
    <p:extLst>
      <p:ext uri="{BB962C8B-B14F-4D97-AF65-F5344CB8AC3E}">
        <p14:creationId xmlns:p14="http://schemas.microsoft.com/office/powerpoint/2010/main" val="895270072"/>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rotWithShape="1">
          <a:blip r:embed="rId3" cstate="hqprint">
            <a:extLst>
              <a:ext uri="{28A0092B-C50C-407E-A947-70E740481C1C}">
                <a14:useLocalDpi xmlns:a14="http://schemas.microsoft.com/office/drawing/2010/main"/>
              </a:ext>
            </a:extLst>
          </a:blip>
          <a:srcRect/>
          <a:stretch/>
        </p:blipFill>
        <p:spPr>
          <a:xfrm>
            <a:off x="0" y="1"/>
            <a:ext cx="9144000" cy="3020290"/>
          </a:xfrm>
        </p:spPr>
      </p:pic>
      <p:sp>
        <p:nvSpPr>
          <p:cNvPr id="6" name="Content Placeholder 5"/>
          <p:cNvSpPr>
            <a:spLocks noGrp="1"/>
          </p:cNvSpPr>
          <p:nvPr>
            <p:ph idx="1"/>
          </p:nvPr>
        </p:nvSpPr>
        <p:spPr>
          <a:xfrm>
            <a:off x="454024" y="3701666"/>
            <a:ext cx="8235951" cy="819071"/>
          </a:xfrm>
        </p:spPr>
        <p:txBody>
          <a:bodyPr/>
          <a:lstStyle/>
          <a:p>
            <a:r>
              <a:rPr lang="en-US" dirty="0"/>
              <a:t>Building Strong, Confident, and Innovative Teams</a:t>
            </a:r>
          </a:p>
        </p:txBody>
      </p:sp>
      <p:sp>
        <p:nvSpPr>
          <p:cNvPr id="2" name="Title 1">
            <a:extLst>
              <a:ext uri="{FF2B5EF4-FFF2-40B4-BE49-F238E27FC236}">
                <a16:creationId xmlns:a16="http://schemas.microsoft.com/office/drawing/2014/main" id="{42F46373-8319-43DE-96FF-7F90A3419F96}"/>
              </a:ext>
            </a:extLst>
          </p:cNvPr>
          <p:cNvSpPr>
            <a:spLocks noGrp="1"/>
          </p:cNvSpPr>
          <p:nvPr>
            <p:ph type="title" idx="4294967295"/>
          </p:nvPr>
        </p:nvSpPr>
        <p:spPr>
          <a:xfrm>
            <a:off x="0" y="3144284"/>
            <a:ext cx="9144000" cy="433388"/>
          </a:xfrm>
        </p:spPr>
        <p:txBody>
          <a:bodyPr/>
          <a:lstStyle/>
          <a:p>
            <a:pPr algn="ctr"/>
            <a:r>
              <a:rPr lang="en-US" sz="1800" dirty="0">
                <a:solidFill>
                  <a:schemeClr val="bg2">
                    <a:lumMod val="90000"/>
                  </a:schemeClr>
                </a:solidFill>
              </a:rPr>
              <a:t>NI Center of Excellence</a:t>
            </a:r>
          </a:p>
        </p:txBody>
      </p:sp>
    </p:spTree>
    <p:extLst>
      <p:ext uri="{BB962C8B-B14F-4D97-AF65-F5344CB8AC3E}">
        <p14:creationId xmlns:p14="http://schemas.microsoft.com/office/powerpoint/2010/main" val="97646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8325" y="-221877"/>
            <a:ext cx="65" cy="338554"/>
          </a:xfrm>
          <a:prstGeom prst="rect">
            <a:avLst/>
          </a:prstGeom>
          <a:noFill/>
        </p:spPr>
        <p:txBody>
          <a:bodyPr wrap="none" lIns="0" rIns="0" rtlCol="0">
            <a:spAutoFit/>
          </a:bodyPr>
          <a:lstStyle/>
          <a:p>
            <a:endParaRPr lang="en-US" sz="1600" dirty="0"/>
          </a:p>
        </p:txBody>
      </p:sp>
      <p:grpSp>
        <p:nvGrpSpPr>
          <p:cNvPr id="12" name="Group 11"/>
          <p:cNvGrpSpPr/>
          <p:nvPr/>
        </p:nvGrpSpPr>
        <p:grpSpPr>
          <a:xfrm>
            <a:off x="393224" y="75159"/>
            <a:ext cx="6725183" cy="685718"/>
            <a:chOff x="169677" y="1530473"/>
            <a:chExt cx="1922976" cy="733840"/>
          </a:xfrm>
        </p:grpSpPr>
        <p:sp>
          <p:nvSpPr>
            <p:cNvPr id="13" name="Rectangle 12"/>
            <p:cNvSpPr/>
            <p:nvPr/>
          </p:nvSpPr>
          <p:spPr>
            <a:xfrm>
              <a:off x="263851" y="1547863"/>
              <a:ext cx="1828802" cy="716450"/>
            </a:xfrm>
            <a:prstGeom prst="rect">
              <a:avLst/>
            </a:prstGeom>
          </p:spPr>
          <p:txBody>
            <a:bodyPr wrap="square" lIns="45720" rIns="45720">
              <a:noAutofit/>
            </a:bodyPr>
            <a:lstStyle/>
            <a:p>
              <a:r>
                <a:rPr lang="en-US" sz="1600" b="1" dirty="0">
                  <a:solidFill>
                    <a:schemeClr val="accent6"/>
                  </a:solidFill>
                </a:rPr>
                <a:t>Implement Best Practices</a:t>
              </a:r>
              <a:br>
                <a:rPr lang="en-US" sz="1200" b="1" dirty="0">
                  <a:solidFill>
                    <a:schemeClr val="accent6"/>
                  </a:solidFill>
                </a:rPr>
              </a:br>
              <a:r>
                <a:rPr lang="en-US" sz="1200" dirty="0">
                  <a:solidFill>
                    <a:schemeClr val="bg2">
                      <a:lumMod val="25000"/>
                    </a:schemeClr>
                  </a:solidFill>
                </a:rPr>
                <a:t>Use Online Guides</a:t>
              </a:r>
            </a:p>
            <a:p>
              <a:r>
                <a:rPr lang="en-US" sz="1200" dirty="0">
                  <a:solidFill>
                    <a:schemeClr val="bg2">
                      <a:lumMod val="25000"/>
                    </a:schemeClr>
                  </a:solidFill>
                </a:rPr>
                <a:t>Hire Coaching Experts</a:t>
              </a:r>
            </a:p>
          </p:txBody>
        </p:sp>
        <p:sp>
          <p:nvSpPr>
            <p:cNvPr id="14" name="TextBox 13"/>
            <p:cNvSpPr txBox="1"/>
            <p:nvPr/>
          </p:nvSpPr>
          <p:spPr>
            <a:xfrm>
              <a:off x="169677" y="1530473"/>
              <a:ext cx="92383" cy="477363"/>
            </a:xfrm>
            <a:prstGeom prst="rect">
              <a:avLst/>
            </a:prstGeom>
            <a:noFill/>
          </p:spPr>
          <p:txBody>
            <a:bodyPr wrap="none" lIns="0" tIns="0" rIns="0" bIns="0" rtlCol="0">
              <a:noAutofit/>
            </a:bodyPr>
            <a:lstStyle/>
            <a:p>
              <a:pPr algn="ctr"/>
              <a:r>
                <a:rPr lang="en-US" sz="3200" dirty="0">
                  <a:solidFill>
                    <a:schemeClr val="accent6"/>
                  </a:solidFill>
                </a:rPr>
                <a:t>2</a:t>
              </a:r>
              <a:endParaRPr lang="en-US" sz="900" dirty="0">
                <a:solidFill>
                  <a:schemeClr val="accent6"/>
                </a:solidFill>
              </a:endParaRPr>
            </a:p>
          </p:txBody>
        </p:sp>
      </p:grpSp>
      <p:sp>
        <p:nvSpPr>
          <p:cNvPr id="15" name="Rectangle 14"/>
          <p:cNvSpPr/>
          <p:nvPr/>
        </p:nvSpPr>
        <p:spPr>
          <a:xfrm>
            <a:off x="1" y="845506"/>
            <a:ext cx="9144000" cy="3789124"/>
          </a:xfrm>
          <a:prstGeom prst="rect">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nvGrpSpPr>
          <p:cNvPr id="3" name="Group 2"/>
          <p:cNvGrpSpPr/>
          <p:nvPr/>
        </p:nvGrpSpPr>
        <p:grpSpPr>
          <a:xfrm>
            <a:off x="242978" y="1147551"/>
            <a:ext cx="8648324" cy="3340971"/>
            <a:chOff x="242978" y="1041080"/>
            <a:chExt cx="8648324" cy="3340971"/>
          </a:xfrm>
        </p:grpSpPr>
        <p:grpSp>
          <p:nvGrpSpPr>
            <p:cNvPr id="16" name="Group 15"/>
            <p:cNvGrpSpPr/>
            <p:nvPr/>
          </p:nvGrpSpPr>
          <p:grpSpPr>
            <a:xfrm>
              <a:off x="2419154" y="4120441"/>
              <a:ext cx="2404540" cy="261610"/>
              <a:chOff x="2419154" y="4120441"/>
              <a:chExt cx="2404540" cy="261610"/>
            </a:xfrm>
          </p:grpSpPr>
          <p:sp>
            <p:nvSpPr>
              <p:cNvPr id="17" name="Rectangle 16"/>
              <p:cNvSpPr/>
              <p:nvPr/>
            </p:nvSpPr>
            <p:spPr>
              <a:xfrm>
                <a:off x="2662525" y="4120441"/>
                <a:ext cx="2161169" cy="261610"/>
              </a:xfrm>
              <a:prstGeom prst="rect">
                <a:avLst/>
              </a:prstGeom>
              <a:noFill/>
            </p:spPr>
            <p:txBody>
              <a:bodyPr wrap="square" lIns="0" rIns="0">
                <a:noAutofit/>
              </a:bodyPr>
              <a:lstStyle/>
              <a:p>
                <a:r>
                  <a:rPr lang="en-US" sz="1100" dirty="0">
                    <a:solidFill>
                      <a:schemeClr val="bg2">
                        <a:lumMod val="25000"/>
                      </a:schemeClr>
                    </a:solidFill>
                  </a:rPr>
                  <a:t>Engage in Community Learning</a:t>
                </a:r>
              </a:p>
            </p:txBody>
          </p:sp>
          <p:sp>
            <p:nvSpPr>
              <p:cNvPr id="18" name="Rectangle 17"/>
              <p:cNvSpPr/>
              <p:nvPr/>
            </p:nvSpPr>
            <p:spPr>
              <a:xfrm>
                <a:off x="2419154" y="4161905"/>
                <a:ext cx="184730" cy="178683"/>
              </a:xfrm>
              <a:prstGeom prst="rect">
                <a:avLst/>
              </a:prstGeom>
              <a:solidFill>
                <a:schemeClr val="tx2"/>
              </a:solidFill>
            </p:spPr>
            <p:txBody>
              <a:bodyPr wrap="none">
                <a:spAutoFit/>
              </a:bodyPr>
              <a:lstStyle/>
              <a:p>
                <a:pPr algn="ctr"/>
                <a:endParaRPr lang="en-US" sz="1100" dirty="0">
                  <a:solidFill>
                    <a:srgbClr val="FFFFFF"/>
                  </a:solidFill>
                </a:endParaRPr>
              </a:p>
            </p:txBody>
          </p:sp>
        </p:grpSp>
        <p:grpSp>
          <p:nvGrpSpPr>
            <p:cNvPr id="19" name="Group 18"/>
            <p:cNvGrpSpPr/>
            <p:nvPr/>
          </p:nvGrpSpPr>
          <p:grpSpPr>
            <a:xfrm>
              <a:off x="269295" y="4120441"/>
              <a:ext cx="1986826" cy="261610"/>
              <a:chOff x="269295" y="4120441"/>
              <a:chExt cx="1986826" cy="261610"/>
            </a:xfrm>
          </p:grpSpPr>
          <p:sp>
            <p:nvSpPr>
              <p:cNvPr id="20" name="Rectangle 19"/>
              <p:cNvSpPr/>
              <p:nvPr/>
            </p:nvSpPr>
            <p:spPr>
              <a:xfrm>
                <a:off x="527763" y="4120441"/>
                <a:ext cx="1728358" cy="261610"/>
              </a:xfrm>
              <a:prstGeom prst="rect">
                <a:avLst/>
              </a:prstGeom>
              <a:noFill/>
            </p:spPr>
            <p:txBody>
              <a:bodyPr wrap="square" lIns="0" rIns="0">
                <a:noAutofit/>
              </a:bodyPr>
              <a:lstStyle/>
              <a:p>
                <a:r>
                  <a:rPr lang="en-US" sz="1100" dirty="0">
                    <a:solidFill>
                      <a:schemeClr val="bg2">
                        <a:lumMod val="25000"/>
                      </a:schemeClr>
                    </a:solidFill>
                  </a:rPr>
                  <a:t>Engineer Good Software</a:t>
                </a:r>
              </a:p>
            </p:txBody>
          </p:sp>
          <p:sp>
            <p:nvSpPr>
              <p:cNvPr id="21" name="Rectangle 20"/>
              <p:cNvSpPr/>
              <p:nvPr/>
            </p:nvSpPr>
            <p:spPr>
              <a:xfrm>
                <a:off x="269295" y="4161905"/>
                <a:ext cx="184730" cy="178683"/>
              </a:xfrm>
              <a:prstGeom prst="rect">
                <a:avLst/>
              </a:prstGeom>
              <a:solidFill>
                <a:schemeClr val="accent4">
                  <a:lumMod val="75000"/>
                </a:schemeClr>
              </a:solidFill>
            </p:spPr>
            <p:txBody>
              <a:bodyPr wrap="none">
                <a:spAutoFit/>
              </a:bodyPr>
              <a:lstStyle/>
              <a:p>
                <a:pPr algn="ctr"/>
                <a:endParaRPr lang="en-US" sz="1100" dirty="0">
                  <a:solidFill>
                    <a:srgbClr val="FFFFFF"/>
                  </a:solidFill>
                </a:endParaRPr>
              </a:p>
            </p:txBody>
          </p:sp>
        </p:grpSp>
        <p:grpSp>
          <p:nvGrpSpPr>
            <p:cNvPr id="22" name="Group 21"/>
            <p:cNvGrpSpPr/>
            <p:nvPr/>
          </p:nvGrpSpPr>
          <p:grpSpPr>
            <a:xfrm>
              <a:off x="5030187" y="4120441"/>
              <a:ext cx="2272161" cy="261610"/>
              <a:chOff x="5030187" y="4120441"/>
              <a:chExt cx="2272161" cy="261610"/>
            </a:xfrm>
          </p:grpSpPr>
          <p:sp>
            <p:nvSpPr>
              <p:cNvPr id="23" name="Rectangle 22"/>
              <p:cNvSpPr/>
              <p:nvPr/>
            </p:nvSpPr>
            <p:spPr>
              <a:xfrm>
                <a:off x="5288655" y="4120441"/>
                <a:ext cx="2013693" cy="261610"/>
              </a:xfrm>
              <a:prstGeom prst="rect">
                <a:avLst/>
              </a:prstGeom>
              <a:noFill/>
            </p:spPr>
            <p:txBody>
              <a:bodyPr wrap="square" lIns="0" rIns="0">
                <a:noAutofit/>
              </a:bodyPr>
              <a:lstStyle/>
              <a:p>
                <a:r>
                  <a:rPr lang="en-US" sz="1100" dirty="0">
                    <a:solidFill>
                      <a:schemeClr val="bg2">
                        <a:lumMod val="25000"/>
                      </a:schemeClr>
                    </a:solidFill>
                  </a:rPr>
                  <a:t>Ensure Technical Leadership</a:t>
                </a:r>
              </a:p>
            </p:txBody>
          </p:sp>
          <p:sp>
            <p:nvSpPr>
              <p:cNvPr id="24" name="Rectangle 23"/>
              <p:cNvSpPr/>
              <p:nvPr/>
            </p:nvSpPr>
            <p:spPr>
              <a:xfrm>
                <a:off x="5030187" y="4161905"/>
                <a:ext cx="184730" cy="178683"/>
              </a:xfrm>
              <a:prstGeom prst="rect">
                <a:avLst/>
              </a:prstGeom>
              <a:solidFill>
                <a:schemeClr val="bg2">
                  <a:lumMod val="50000"/>
                </a:schemeClr>
              </a:solidFill>
            </p:spPr>
            <p:txBody>
              <a:bodyPr wrap="none">
                <a:spAutoFit/>
              </a:bodyPr>
              <a:lstStyle/>
              <a:p>
                <a:pPr algn="ctr"/>
                <a:endParaRPr lang="en-US" sz="1100" dirty="0">
                  <a:solidFill>
                    <a:srgbClr val="FFFFFF"/>
                  </a:solidFill>
                </a:endParaRPr>
              </a:p>
            </p:txBody>
          </p:sp>
        </p:grpSp>
        <p:grpSp>
          <p:nvGrpSpPr>
            <p:cNvPr id="25" name="Group 24"/>
            <p:cNvGrpSpPr/>
            <p:nvPr/>
          </p:nvGrpSpPr>
          <p:grpSpPr>
            <a:xfrm>
              <a:off x="242978" y="1041080"/>
              <a:ext cx="8648324" cy="771485"/>
              <a:chOff x="242978" y="1041080"/>
              <a:chExt cx="8648324" cy="771485"/>
            </a:xfrm>
          </p:grpSpPr>
          <p:sp>
            <p:nvSpPr>
              <p:cNvPr id="26" name="Rectangle 25"/>
              <p:cNvSpPr/>
              <p:nvPr/>
            </p:nvSpPr>
            <p:spPr>
              <a:xfrm>
                <a:off x="5639090" y="1041163"/>
                <a:ext cx="1453510" cy="771319"/>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Software Testing and Release</a:t>
                </a:r>
              </a:p>
            </p:txBody>
          </p:sp>
          <p:sp>
            <p:nvSpPr>
              <p:cNvPr id="27" name="Rectangle 26"/>
              <p:cNvSpPr/>
              <p:nvPr/>
            </p:nvSpPr>
            <p:spPr>
              <a:xfrm>
                <a:off x="7437792" y="1041163"/>
                <a:ext cx="1453510" cy="771319"/>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Requirements Gathering and Tracking</a:t>
                </a:r>
              </a:p>
            </p:txBody>
          </p:sp>
          <p:sp>
            <p:nvSpPr>
              <p:cNvPr id="28" name="Rectangle 27"/>
              <p:cNvSpPr/>
              <p:nvPr/>
            </p:nvSpPr>
            <p:spPr>
              <a:xfrm>
                <a:off x="242978" y="1041080"/>
                <a:ext cx="1453510" cy="771485"/>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Standard Libraries and Templates</a:t>
                </a:r>
              </a:p>
            </p:txBody>
          </p:sp>
          <p:sp>
            <p:nvSpPr>
              <p:cNvPr id="29" name="Rectangle 28"/>
              <p:cNvSpPr/>
              <p:nvPr/>
            </p:nvSpPr>
            <p:spPr>
              <a:xfrm>
                <a:off x="2041682" y="1041080"/>
                <a:ext cx="1453510" cy="771485"/>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Code Management</a:t>
                </a:r>
              </a:p>
            </p:txBody>
          </p:sp>
          <p:sp>
            <p:nvSpPr>
              <p:cNvPr id="30" name="Rectangle 29"/>
              <p:cNvSpPr/>
              <p:nvPr/>
            </p:nvSpPr>
            <p:spPr>
              <a:xfrm>
                <a:off x="3840386" y="1041080"/>
                <a:ext cx="1453510" cy="771485"/>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Design and </a:t>
                </a:r>
                <a:br>
                  <a:rPr lang="en-US" sz="1200" dirty="0">
                    <a:solidFill>
                      <a:srgbClr val="FFFFFF"/>
                    </a:solidFill>
                  </a:rPr>
                </a:br>
                <a:r>
                  <a:rPr lang="en-US" sz="1200" dirty="0">
                    <a:solidFill>
                      <a:srgbClr val="FFFFFF"/>
                    </a:solidFill>
                  </a:rPr>
                  <a:t>Code Reviews</a:t>
                </a:r>
              </a:p>
            </p:txBody>
          </p:sp>
        </p:grpSp>
        <p:grpSp>
          <p:nvGrpSpPr>
            <p:cNvPr id="31" name="Group 30"/>
            <p:cNvGrpSpPr/>
            <p:nvPr/>
          </p:nvGrpSpPr>
          <p:grpSpPr>
            <a:xfrm>
              <a:off x="242978" y="3223699"/>
              <a:ext cx="8638384" cy="775779"/>
              <a:chOff x="242978" y="3223699"/>
              <a:chExt cx="8638384" cy="775779"/>
            </a:xfrm>
          </p:grpSpPr>
          <p:sp>
            <p:nvSpPr>
              <p:cNvPr id="32" name="Rectangle 31"/>
              <p:cNvSpPr/>
              <p:nvPr/>
            </p:nvSpPr>
            <p:spPr>
              <a:xfrm>
                <a:off x="2039197"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Development Environment and Core Concepts</a:t>
                </a:r>
              </a:p>
            </p:txBody>
          </p:sp>
          <p:sp>
            <p:nvSpPr>
              <p:cNvPr id="33" name="Rectangle 32"/>
              <p:cNvSpPr/>
              <p:nvPr/>
            </p:nvSpPr>
            <p:spPr>
              <a:xfrm>
                <a:off x="3835416"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Developer Mastery</a:t>
                </a:r>
              </a:p>
            </p:txBody>
          </p:sp>
          <p:sp>
            <p:nvSpPr>
              <p:cNvPr id="34" name="Rectangle 33"/>
              <p:cNvSpPr/>
              <p:nvPr/>
            </p:nvSpPr>
            <p:spPr>
              <a:xfrm>
                <a:off x="5631635"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Architecture Mastery</a:t>
                </a:r>
              </a:p>
            </p:txBody>
          </p:sp>
          <p:sp>
            <p:nvSpPr>
              <p:cNvPr id="35" name="Rectangle 34"/>
              <p:cNvSpPr/>
              <p:nvPr/>
            </p:nvSpPr>
            <p:spPr>
              <a:xfrm>
                <a:off x="7427852"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Software Deployment and Distribution</a:t>
                </a:r>
              </a:p>
            </p:txBody>
          </p:sp>
          <p:sp>
            <p:nvSpPr>
              <p:cNvPr id="36" name="Rectangle 35"/>
              <p:cNvSpPr/>
              <p:nvPr/>
            </p:nvSpPr>
            <p:spPr>
              <a:xfrm>
                <a:off x="242978" y="3223699"/>
                <a:ext cx="1453510" cy="77577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Designated Technical Lead</a:t>
                </a:r>
              </a:p>
            </p:txBody>
          </p:sp>
        </p:grpSp>
        <p:grpSp>
          <p:nvGrpSpPr>
            <p:cNvPr id="37" name="Group 36"/>
            <p:cNvGrpSpPr/>
            <p:nvPr/>
          </p:nvGrpSpPr>
          <p:grpSpPr>
            <a:xfrm>
              <a:off x="247222" y="2136401"/>
              <a:ext cx="8644080" cy="775779"/>
              <a:chOff x="247222" y="2136401"/>
              <a:chExt cx="8644080" cy="775779"/>
            </a:xfrm>
          </p:grpSpPr>
          <p:sp>
            <p:nvSpPr>
              <p:cNvPr id="38" name="Rectangle 37"/>
              <p:cNvSpPr/>
              <p:nvPr/>
            </p:nvSpPr>
            <p:spPr>
              <a:xfrm>
                <a:off x="3842508" y="2138548"/>
                <a:ext cx="1453510" cy="771485"/>
              </a:xfrm>
              <a:prstGeom prst="rect">
                <a:avLst/>
              </a:prstGeom>
              <a:solidFill>
                <a:srgbClr val="0070C0"/>
              </a:solidFill>
              <a:ln>
                <a:solidFill>
                  <a:schemeClr val="bg1"/>
                </a:solidFill>
              </a:ln>
            </p:spPr>
            <p:txBody>
              <a:bodyPr wrap="square" anchor="ctr">
                <a:noAutofit/>
              </a:bodyPr>
              <a:lstStyle/>
              <a:p>
                <a:pPr algn="ctr"/>
                <a:r>
                  <a:rPr lang="en-US" sz="1200" dirty="0">
                    <a:solidFill>
                      <a:srgbClr val="FFFFFF"/>
                    </a:solidFill>
                  </a:rPr>
                  <a:t>Organizational Proficiency Plan</a:t>
                </a:r>
              </a:p>
            </p:txBody>
          </p:sp>
          <p:sp>
            <p:nvSpPr>
              <p:cNvPr id="39" name="Rectangle 38"/>
              <p:cNvSpPr/>
              <p:nvPr/>
            </p:nvSpPr>
            <p:spPr>
              <a:xfrm>
                <a:off x="5640151" y="2138548"/>
                <a:ext cx="1453510" cy="771485"/>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Learning and Development Plan</a:t>
                </a:r>
              </a:p>
            </p:txBody>
          </p:sp>
          <p:sp>
            <p:nvSpPr>
              <p:cNvPr id="40" name="Rectangle 39"/>
              <p:cNvSpPr/>
              <p:nvPr/>
            </p:nvSpPr>
            <p:spPr>
              <a:xfrm>
                <a:off x="7437792" y="2138548"/>
                <a:ext cx="1453510" cy="771485"/>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Internal Onboarding</a:t>
                </a:r>
              </a:p>
            </p:txBody>
          </p:sp>
          <p:sp>
            <p:nvSpPr>
              <p:cNvPr id="41" name="Rectangle 40"/>
              <p:cNvSpPr/>
              <p:nvPr/>
            </p:nvSpPr>
            <p:spPr>
              <a:xfrm>
                <a:off x="247222" y="2136401"/>
                <a:ext cx="1453510" cy="775779"/>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Internal </a:t>
                </a:r>
                <a:br>
                  <a:rPr lang="en-US" sz="1200" dirty="0">
                    <a:solidFill>
                      <a:srgbClr val="FFFFFF"/>
                    </a:solidFill>
                  </a:rPr>
                </a:br>
                <a:r>
                  <a:rPr lang="en-US" sz="1200" dirty="0">
                    <a:solidFill>
                      <a:srgbClr val="FFFFFF"/>
                    </a:solidFill>
                  </a:rPr>
                  <a:t>User Group</a:t>
                </a:r>
              </a:p>
            </p:txBody>
          </p:sp>
          <p:sp>
            <p:nvSpPr>
              <p:cNvPr id="42" name="Rectangle 41"/>
              <p:cNvSpPr/>
              <p:nvPr/>
            </p:nvSpPr>
            <p:spPr>
              <a:xfrm>
                <a:off x="2044865" y="2136401"/>
                <a:ext cx="1453510" cy="775779"/>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External and Global Community</a:t>
                </a:r>
              </a:p>
            </p:txBody>
          </p:sp>
        </p:grpSp>
      </p:grpSp>
      <p:grpSp>
        <p:nvGrpSpPr>
          <p:cNvPr id="66" name="Group 65"/>
          <p:cNvGrpSpPr/>
          <p:nvPr/>
        </p:nvGrpSpPr>
        <p:grpSpPr>
          <a:xfrm>
            <a:off x="797143" y="855074"/>
            <a:ext cx="7547666" cy="2572009"/>
            <a:chOff x="797143" y="855074"/>
            <a:chExt cx="7547666" cy="2572009"/>
          </a:xfrm>
        </p:grpSpPr>
        <p:grpSp>
          <p:nvGrpSpPr>
            <p:cNvPr id="47" name="Group 46"/>
            <p:cNvGrpSpPr/>
            <p:nvPr/>
          </p:nvGrpSpPr>
          <p:grpSpPr>
            <a:xfrm>
              <a:off x="797143" y="855074"/>
              <a:ext cx="7547666" cy="380207"/>
              <a:chOff x="797143" y="836032"/>
              <a:chExt cx="7547666" cy="380207"/>
            </a:xfrm>
          </p:grpSpPr>
          <p:sp>
            <p:nvSpPr>
              <p:cNvPr id="5" name="Rectangle 4"/>
              <p:cNvSpPr/>
              <p:nvPr/>
            </p:nvSpPr>
            <p:spPr>
              <a:xfrm>
                <a:off x="797143" y="836032"/>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43" name="Rectangle 42"/>
              <p:cNvSpPr/>
              <p:nvPr/>
            </p:nvSpPr>
            <p:spPr>
              <a:xfrm>
                <a:off x="259299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44" name="Rectangle 43"/>
              <p:cNvSpPr/>
              <p:nvPr/>
            </p:nvSpPr>
            <p:spPr>
              <a:xfrm>
                <a:off x="438884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45" name="Rectangle 44"/>
              <p:cNvSpPr/>
              <p:nvPr/>
            </p:nvSpPr>
            <p:spPr>
              <a:xfrm>
                <a:off x="6186328"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46" name="Rectangle 45"/>
              <p:cNvSpPr/>
              <p:nvPr/>
            </p:nvSpPr>
            <p:spPr>
              <a:xfrm>
                <a:off x="798381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grpSp>
        <p:grpSp>
          <p:nvGrpSpPr>
            <p:cNvPr id="48" name="Group 47"/>
            <p:cNvGrpSpPr/>
            <p:nvPr/>
          </p:nvGrpSpPr>
          <p:grpSpPr>
            <a:xfrm>
              <a:off x="797143" y="1950848"/>
              <a:ext cx="7547666" cy="380207"/>
              <a:chOff x="797143" y="836032"/>
              <a:chExt cx="7547666" cy="380207"/>
            </a:xfrm>
          </p:grpSpPr>
          <p:sp>
            <p:nvSpPr>
              <p:cNvPr id="49" name="Rectangle 48"/>
              <p:cNvSpPr/>
              <p:nvPr/>
            </p:nvSpPr>
            <p:spPr>
              <a:xfrm>
                <a:off x="797143" y="836032"/>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50" name="Rectangle 49"/>
              <p:cNvSpPr/>
              <p:nvPr/>
            </p:nvSpPr>
            <p:spPr>
              <a:xfrm>
                <a:off x="259299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51" name="Rectangle 50"/>
              <p:cNvSpPr/>
              <p:nvPr/>
            </p:nvSpPr>
            <p:spPr>
              <a:xfrm>
                <a:off x="438884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52" name="Rectangle 51"/>
              <p:cNvSpPr/>
              <p:nvPr/>
            </p:nvSpPr>
            <p:spPr>
              <a:xfrm>
                <a:off x="6186328"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53" name="Rectangle 52"/>
              <p:cNvSpPr/>
              <p:nvPr/>
            </p:nvSpPr>
            <p:spPr>
              <a:xfrm>
                <a:off x="798381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grpSp>
        <p:grpSp>
          <p:nvGrpSpPr>
            <p:cNvPr id="60" name="Group 59"/>
            <p:cNvGrpSpPr/>
            <p:nvPr/>
          </p:nvGrpSpPr>
          <p:grpSpPr>
            <a:xfrm>
              <a:off x="797143" y="3046876"/>
              <a:ext cx="7547666" cy="380207"/>
              <a:chOff x="797143" y="836032"/>
              <a:chExt cx="7547666" cy="380207"/>
            </a:xfrm>
          </p:grpSpPr>
          <p:sp>
            <p:nvSpPr>
              <p:cNvPr id="61" name="Rectangle 60"/>
              <p:cNvSpPr/>
              <p:nvPr/>
            </p:nvSpPr>
            <p:spPr>
              <a:xfrm>
                <a:off x="797143" y="836032"/>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62" name="Rectangle 61"/>
              <p:cNvSpPr/>
              <p:nvPr/>
            </p:nvSpPr>
            <p:spPr>
              <a:xfrm>
                <a:off x="259299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63" name="Rectangle 62"/>
              <p:cNvSpPr/>
              <p:nvPr/>
            </p:nvSpPr>
            <p:spPr>
              <a:xfrm>
                <a:off x="438884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64" name="Rectangle 63"/>
              <p:cNvSpPr/>
              <p:nvPr/>
            </p:nvSpPr>
            <p:spPr>
              <a:xfrm>
                <a:off x="6186328"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sp>
            <p:nvSpPr>
              <p:cNvPr id="65" name="Rectangle 64"/>
              <p:cNvSpPr/>
              <p:nvPr/>
            </p:nvSpPr>
            <p:spPr>
              <a:xfrm>
                <a:off x="7983813" y="846907"/>
                <a:ext cx="360996" cy="369332"/>
              </a:xfrm>
              <a:prstGeom prst="rect">
                <a:avLst/>
              </a:prstGeom>
            </p:spPr>
            <p:txBody>
              <a:bodyPr wrap="none">
                <a:spAutoFit/>
              </a:bodyPr>
              <a:lstStyle/>
              <a:p>
                <a:r>
                  <a:rPr lang="en-US" dirty="0">
                    <a:solidFill>
                      <a:schemeClr val="accent3"/>
                    </a:solidFill>
                    <a:latin typeface="Lucida Grande" panose="020B0600040502020204" pitchFamily="34" charset="0"/>
                  </a:rPr>
                  <a:t>✓</a:t>
                </a:r>
              </a:p>
            </p:txBody>
          </p:sp>
        </p:grpSp>
      </p:grpSp>
    </p:spTree>
    <p:extLst>
      <p:ext uri="{BB962C8B-B14F-4D97-AF65-F5344CB8AC3E}">
        <p14:creationId xmlns:p14="http://schemas.microsoft.com/office/powerpoint/2010/main" val="13318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93224" y="91408"/>
            <a:ext cx="6721566" cy="448597"/>
            <a:chOff x="169677" y="1547864"/>
            <a:chExt cx="1921942" cy="480079"/>
          </a:xfrm>
        </p:grpSpPr>
        <p:sp>
          <p:nvSpPr>
            <p:cNvPr id="16" name="Rectangle 15"/>
            <p:cNvSpPr/>
            <p:nvPr/>
          </p:nvSpPr>
          <p:spPr>
            <a:xfrm>
              <a:off x="262817" y="1547864"/>
              <a:ext cx="1828802" cy="472027"/>
            </a:xfrm>
            <a:prstGeom prst="rect">
              <a:avLst/>
            </a:prstGeom>
          </p:spPr>
          <p:txBody>
            <a:bodyPr wrap="square" lIns="45720" rIns="45720">
              <a:noAutofit/>
            </a:bodyPr>
            <a:lstStyle/>
            <a:p>
              <a:r>
                <a:rPr lang="en-US" sz="1600" b="1" dirty="0">
                  <a:solidFill>
                    <a:schemeClr val="accent3"/>
                  </a:solidFill>
                </a:rPr>
                <a:t>Perform Formal Audit</a:t>
              </a:r>
              <a:br>
                <a:rPr lang="en-US" sz="1200" b="1" dirty="0">
                  <a:solidFill>
                    <a:schemeClr val="accent6"/>
                  </a:solidFill>
                </a:rPr>
              </a:br>
              <a:r>
                <a:rPr lang="en-US" sz="1200" dirty="0">
                  <a:solidFill>
                    <a:schemeClr val="bg2">
                      <a:lumMod val="25000"/>
                    </a:schemeClr>
                  </a:solidFill>
                </a:rPr>
                <a:t>Hire Certified Auditor</a:t>
              </a:r>
            </a:p>
          </p:txBody>
        </p:sp>
        <p:sp>
          <p:nvSpPr>
            <p:cNvPr id="17" name="TextBox 16"/>
            <p:cNvSpPr txBox="1"/>
            <p:nvPr/>
          </p:nvSpPr>
          <p:spPr>
            <a:xfrm>
              <a:off x="169677" y="1550580"/>
              <a:ext cx="92383" cy="477363"/>
            </a:xfrm>
            <a:prstGeom prst="rect">
              <a:avLst/>
            </a:prstGeom>
            <a:noFill/>
          </p:spPr>
          <p:txBody>
            <a:bodyPr wrap="none" lIns="0" tIns="0" rIns="0" bIns="0" rtlCol="0">
              <a:noAutofit/>
            </a:bodyPr>
            <a:lstStyle/>
            <a:p>
              <a:pPr algn="ctr"/>
              <a:r>
                <a:rPr lang="en-US" sz="3200" dirty="0">
                  <a:solidFill>
                    <a:schemeClr val="accent3"/>
                  </a:solidFill>
                </a:rPr>
                <a:t>3</a:t>
              </a:r>
              <a:endParaRPr lang="en-US" sz="900" dirty="0">
                <a:solidFill>
                  <a:schemeClr val="accent3"/>
                </a:solidFill>
              </a:endParaRPr>
            </a:p>
          </p:txBody>
        </p:sp>
      </p:grpSp>
      <p:graphicFrame>
        <p:nvGraphicFramePr>
          <p:cNvPr id="7" name="Content Placeholder 3"/>
          <p:cNvGraphicFramePr>
            <a:graphicFrameLocks/>
          </p:cNvGraphicFramePr>
          <p:nvPr>
            <p:extLst>
              <p:ext uri="{D42A27DB-BD31-4B8C-83A1-F6EECF244321}">
                <p14:modId xmlns:p14="http://schemas.microsoft.com/office/powerpoint/2010/main" val="1011903002"/>
              </p:ext>
            </p:extLst>
          </p:nvPr>
        </p:nvGraphicFramePr>
        <p:xfrm>
          <a:off x="212943" y="648579"/>
          <a:ext cx="8730642" cy="3968886"/>
        </p:xfrm>
        <a:graphic>
          <a:graphicData uri="http://schemas.openxmlformats.org/drawingml/2006/table">
            <a:tbl>
              <a:tblPr firstRow="1" firstCol="1">
                <a:tableStyleId>{5C22544A-7EE6-4342-B048-85BDC9FD1C3A}</a:tableStyleId>
              </a:tblPr>
              <a:tblGrid>
                <a:gridCol w="296227">
                  <a:extLst>
                    <a:ext uri="{9D8B030D-6E8A-4147-A177-3AD203B41FA5}">
                      <a16:colId xmlns:a16="http://schemas.microsoft.com/office/drawing/2014/main" val="1227250820"/>
                    </a:ext>
                  </a:extLst>
                </a:gridCol>
                <a:gridCol w="1238341">
                  <a:extLst>
                    <a:ext uri="{9D8B030D-6E8A-4147-A177-3AD203B41FA5}">
                      <a16:colId xmlns:a16="http://schemas.microsoft.com/office/drawing/2014/main" val="899793544"/>
                    </a:ext>
                  </a:extLst>
                </a:gridCol>
                <a:gridCol w="123941">
                  <a:extLst>
                    <a:ext uri="{9D8B030D-6E8A-4147-A177-3AD203B41FA5}">
                      <a16:colId xmlns:a16="http://schemas.microsoft.com/office/drawing/2014/main" val="273964730"/>
                    </a:ext>
                  </a:extLst>
                </a:gridCol>
                <a:gridCol w="5681743">
                  <a:extLst>
                    <a:ext uri="{9D8B030D-6E8A-4147-A177-3AD203B41FA5}">
                      <a16:colId xmlns:a16="http://schemas.microsoft.com/office/drawing/2014/main" val="1292535437"/>
                    </a:ext>
                  </a:extLst>
                </a:gridCol>
                <a:gridCol w="726984">
                  <a:extLst>
                    <a:ext uri="{9D8B030D-6E8A-4147-A177-3AD203B41FA5}">
                      <a16:colId xmlns:a16="http://schemas.microsoft.com/office/drawing/2014/main" val="3148802293"/>
                    </a:ext>
                  </a:extLst>
                </a:gridCol>
                <a:gridCol w="663406">
                  <a:extLst>
                    <a:ext uri="{9D8B030D-6E8A-4147-A177-3AD203B41FA5}">
                      <a16:colId xmlns:a16="http://schemas.microsoft.com/office/drawing/2014/main" val="3256177610"/>
                    </a:ext>
                  </a:extLst>
                </a:gridCol>
              </a:tblGrid>
              <a:tr h="235086">
                <a:tc gridSpan="2">
                  <a:txBody>
                    <a:bodyPr/>
                    <a:lstStyle/>
                    <a:p>
                      <a:pPr algn="ctr"/>
                      <a:r>
                        <a:rPr lang="en-GB" sz="700" dirty="0"/>
                        <a:t>Topic</a:t>
                      </a:r>
                    </a:p>
                  </a:txBody>
                  <a:tcPr marL="36000" marR="36000" marT="18000" marB="18000">
                    <a:solidFill>
                      <a:schemeClr val="bg2">
                        <a:lumMod val="50000"/>
                      </a:schemeClr>
                    </a:solidFill>
                  </a:tcPr>
                </a:tc>
                <a:tc hMerge="1">
                  <a:txBody>
                    <a:bodyPr/>
                    <a:lstStyle/>
                    <a:p>
                      <a:endParaRPr lang="en-GB" sz="700" dirty="0"/>
                    </a:p>
                  </a:txBody>
                  <a:tcPr/>
                </a:tc>
                <a:tc gridSpan="2">
                  <a:txBody>
                    <a:bodyPr/>
                    <a:lstStyle/>
                    <a:p>
                      <a:pPr algn="ctr"/>
                      <a:r>
                        <a:rPr lang="en-GB" sz="700" dirty="0"/>
                        <a:t>Goal</a:t>
                      </a:r>
                    </a:p>
                  </a:txBody>
                  <a:tcPr marL="36000" marR="36000" marT="18000" marB="18000">
                    <a:solidFill>
                      <a:schemeClr val="bg2">
                        <a:lumMod val="50000"/>
                      </a:schemeClr>
                    </a:solidFill>
                  </a:tcPr>
                </a:tc>
                <a:tc hMerge="1">
                  <a:txBody>
                    <a:bodyPr/>
                    <a:lstStyle/>
                    <a:p>
                      <a:endParaRPr lang="en-GB"/>
                    </a:p>
                  </a:txBody>
                  <a:tcPr/>
                </a:tc>
                <a:tc>
                  <a:txBody>
                    <a:bodyPr/>
                    <a:lstStyle/>
                    <a:p>
                      <a:pPr algn="ctr"/>
                      <a:r>
                        <a:rPr lang="en-GB" sz="700" dirty="0"/>
                        <a:t>Actions/Details</a:t>
                      </a:r>
                    </a:p>
                  </a:txBody>
                  <a:tcPr marL="36000" marR="36000" marT="18000" marB="18000">
                    <a:solidFill>
                      <a:schemeClr val="bg2">
                        <a:lumMod val="50000"/>
                      </a:schemeClr>
                    </a:solidFill>
                  </a:tcPr>
                </a:tc>
                <a:tc>
                  <a:txBody>
                    <a:bodyPr/>
                    <a:lstStyle/>
                    <a:p>
                      <a:pPr algn="ctr"/>
                      <a:r>
                        <a:rPr lang="en-GB" sz="700" dirty="0"/>
                        <a:t>Timeframe</a:t>
                      </a:r>
                    </a:p>
                  </a:txBody>
                  <a:tcPr marL="36000" marR="36000" marT="18000" marB="18000">
                    <a:solidFill>
                      <a:schemeClr val="bg2">
                        <a:lumMod val="50000"/>
                      </a:schemeClr>
                    </a:solidFill>
                  </a:tcPr>
                </a:tc>
                <a:extLst>
                  <a:ext uri="{0D108BD9-81ED-4DB2-BD59-A6C34878D82A}">
                    <a16:rowId xmlns:a16="http://schemas.microsoft.com/office/drawing/2014/main" val="1575158138"/>
                  </a:ext>
                </a:extLst>
              </a:tr>
              <a:tr h="100573">
                <a:tc rowSpan="12">
                  <a:txBody>
                    <a:bodyPr/>
                    <a:lstStyle/>
                    <a:p>
                      <a:pPr algn="ctr"/>
                      <a:r>
                        <a:rPr lang="en-GB" sz="800" b="0" dirty="0"/>
                        <a:t>Engineer </a:t>
                      </a:r>
                      <a:br>
                        <a:rPr lang="en-GB" sz="800" b="0" dirty="0"/>
                      </a:br>
                      <a:r>
                        <a:rPr lang="en-GB" sz="800" b="0" dirty="0"/>
                        <a:t>Good Software</a:t>
                      </a:r>
                    </a:p>
                  </a:txBody>
                  <a:tcPr marL="36000" marR="36000" marT="18000" marB="18000" vert="vert270" anchor="ctr">
                    <a:lnB w="28575" cap="flat" cmpd="sng" algn="ctr">
                      <a:solidFill>
                        <a:schemeClr val="bg1"/>
                      </a:solidFill>
                      <a:prstDash val="solid"/>
                      <a:round/>
                      <a:headEnd type="none" w="med" len="med"/>
                      <a:tailEnd type="none" w="med" len="med"/>
                    </a:lnB>
                    <a:solidFill>
                      <a:schemeClr val="accent5">
                        <a:lumMod val="75000"/>
                      </a:schemeClr>
                    </a:solidFill>
                  </a:tcPr>
                </a:tc>
                <a:tc rowSpan="2">
                  <a:txBody>
                    <a:bodyPr/>
                    <a:lstStyle/>
                    <a:p>
                      <a:pPr algn="ctr">
                        <a:lnSpc>
                          <a:spcPts val="740"/>
                        </a:lnSpc>
                      </a:pPr>
                      <a:r>
                        <a:rPr lang="en-GB" sz="700" dirty="0"/>
                        <a:t>Requirements </a:t>
                      </a:r>
                      <a:br>
                        <a:rPr lang="en-GB" sz="700" dirty="0"/>
                      </a:br>
                      <a:r>
                        <a:rPr lang="en-GB" sz="700" dirty="0"/>
                        <a:t>Gathering and Tracking</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700" dirty="0"/>
                        <a:t>Processes for gathering, tracking</a:t>
                      </a:r>
                      <a:r>
                        <a:rPr lang="en-GB" sz="700" baseline="0" dirty="0"/>
                        <a:t> and managing requirements exist</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3410273916"/>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Change</a:t>
                      </a:r>
                      <a:r>
                        <a:rPr lang="en-GB" sz="700" baseline="0" dirty="0"/>
                        <a:t> cost estimation and sign off processes exist</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002525696"/>
                  </a:ext>
                </a:extLst>
              </a:tr>
              <a:tr h="100573">
                <a:tc vMerge="1">
                  <a:txBody>
                    <a:bodyPr/>
                    <a:lstStyle/>
                    <a:p>
                      <a:endParaRPr lang="en-GB" dirty="0"/>
                    </a:p>
                  </a:txBody>
                  <a:tcPr/>
                </a:tc>
                <a:tc rowSpan="2">
                  <a:txBody>
                    <a:bodyPr/>
                    <a:lstStyle/>
                    <a:p>
                      <a:pPr algn="ctr">
                        <a:lnSpc>
                          <a:spcPts val="740"/>
                        </a:lnSpc>
                      </a:pPr>
                      <a:r>
                        <a:rPr lang="en-GB" sz="700" dirty="0"/>
                        <a:t>Design Reviews</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conducts iterative design reviews for all projects and has a process for capturing</a:t>
                      </a:r>
                      <a:r>
                        <a:rPr lang="en-GB" sz="700" baseline="0" dirty="0"/>
                        <a:t> and resolving issues found</a:t>
                      </a:r>
                      <a:endParaRPr lang="en-GB" sz="700" dirty="0"/>
                    </a:p>
                  </a:txBody>
                  <a:tcPr marL="0" marR="0" marT="0" marB="0" anchor="ctr">
                    <a:solidFill>
                      <a:schemeClr val="bg2">
                        <a:lumMod val="9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2847880954"/>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400044666"/>
                  </a:ext>
                </a:extLst>
              </a:tr>
              <a:tr h="100573">
                <a:tc vMerge="1">
                  <a:txBody>
                    <a:bodyPr/>
                    <a:lstStyle/>
                    <a:p>
                      <a:endParaRPr lang="en-GB" dirty="0"/>
                    </a:p>
                  </a:txBody>
                  <a:tcPr/>
                </a:tc>
                <a:tc rowSpan="2">
                  <a:txBody>
                    <a:bodyPr/>
                    <a:lstStyle/>
                    <a:p>
                      <a:pPr algn="ctr">
                        <a:lnSpc>
                          <a:spcPts val="740"/>
                        </a:lnSpc>
                      </a:pPr>
                      <a:r>
                        <a:rPr lang="en-GB" sz="700" dirty="0"/>
                        <a:t>Code Reviews</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A style guide is used for code development</a:t>
                      </a:r>
                      <a:r>
                        <a:rPr lang="en-GB" sz="700" baseline="0" dirty="0"/>
                        <a:t> and a code review process exists which makes use of VI Analyser</a:t>
                      </a:r>
                      <a:endParaRPr lang="en-GB" sz="700" dirty="0"/>
                    </a:p>
                  </a:txBody>
                  <a:tcPr marL="0" marR="0" marT="0" marB="0" anchor="ctr">
                    <a:solidFill>
                      <a:schemeClr val="bg2">
                        <a:lumMod val="9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48867027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Team specific additions</a:t>
                      </a:r>
                      <a:r>
                        <a:rPr lang="en-GB" sz="700" baseline="0" dirty="0"/>
                        <a:t> have been made to the NI Style Guide and VI Analyser test suite</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976039795"/>
                  </a:ext>
                </a:extLst>
              </a:tr>
              <a:tr h="100573">
                <a:tc vMerge="1">
                  <a:txBody>
                    <a:bodyPr/>
                    <a:lstStyle/>
                    <a:p>
                      <a:endParaRPr lang="en-GB" dirty="0"/>
                    </a:p>
                  </a:txBody>
                  <a:tcPr/>
                </a:tc>
                <a:tc rowSpan="2">
                  <a:txBody>
                    <a:bodyPr/>
                    <a:lstStyle/>
                    <a:p>
                      <a:pPr algn="ctr">
                        <a:lnSpc>
                          <a:spcPts val="740"/>
                        </a:lnSpc>
                      </a:pPr>
                      <a:r>
                        <a:rPr lang="en-GB" sz="700" dirty="0"/>
                        <a:t>Standard (Reuse) </a:t>
                      </a:r>
                      <a:br>
                        <a:rPr lang="en-GB" sz="700" dirty="0"/>
                      </a:br>
                      <a:r>
                        <a:rPr lang="en-GB" sz="700" dirty="0"/>
                        <a:t>Libraries and Templates</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Opportunities</a:t>
                      </a:r>
                      <a:r>
                        <a:rPr lang="en-GB" sz="700" baseline="0" dirty="0"/>
                        <a:t> for reuse are identified developed and maintained. Technical lead defines and executes tasks for automating</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1423140029"/>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The team style</a:t>
                      </a:r>
                      <a:r>
                        <a:rPr lang="en-GB" sz="700" baseline="0" dirty="0"/>
                        <a:t> guide includes a section which details how the team will document code and deliverables</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711995561"/>
                  </a:ext>
                </a:extLst>
              </a:tr>
              <a:tr h="100573">
                <a:tc vMerge="1">
                  <a:txBody>
                    <a:bodyPr/>
                    <a:lstStyle/>
                    <a:p>
                      <a:endParaRPr lang="en-GB" dirty="0"/>
                    </a:p>
                  </a:txBody>
                  <a:tcPr/>
                </a:tc>
                <a:tc rowSpan="2">
                  <a:txBody>
                    <a:bodyPr/>
                    <a:lstStyle/>
                    <a:p>
                      <a:pPr algn="ctr">
                        <a:lnSpc>
                          <a:spcPts val="740"/>
                        </a:lnSpc>
                      </a:pPr>
                      <a:r>
                        <a:rPr lang="en-GB" sz="700" dirty="0"/>
                        <a:t>Code Management </a:t>
                      </a:r>
                      <a:br>
                        <a:rPr lang="en-GB" sz="700" dirty="0"/>
                      </a:br>
                      <a:r>
                        <a:rPr lang="en-GB" sz="700" dirty="0"/>
                        <a:t>(Source Code Control)</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selected</a:t>
                      </a:r>
                      <a:r>
                        <a:rPr lang="en-GB" sz="700" baseline="0" dirty="0"/>
                        <a:t> an SCC solution, and determined a plan to implement it (structure/commit cadence/resolving conflicts)</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2718526103"/>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826118765"/>
                  </a:ext>
                </a:extLst>
              </a:tr>
              <a:tr h="100573">
                <a:tc vMerge="1">
                  <a:txBody>
                    <a:bodyPr/>
                    <a:lstStyle/>
                    <a:p>
                      <a:endParaRPr lang="en-GB" dirty="0"/>
                    </a:p>
                  </a:txBody>
                  <a:tcPr/>
                </a:tc>
                <a:tc rowSpan="2">
                  <a:txBody>
                    <a:bodyPr/>
                    <a:lstStyle/>
                    <a:p>
                      <a:pPr algn="ctr">
                        <a:lnSpc>
                          <a:spcPts val="740"/>
                        </a:lnSpc>
                      </a:pPr>
                      <a:r>
                        <a:rPr lang="en-GB" sz="700" dirty="0"/>
                        <a:t>Software Testing </a:t>
                      </a:r>
                      <a:br>
                        <a:rPr lang="en-GB" sz="700" dirty="0"/>
                      </a:br>
                      <a:r>
                        <a:rPr lang="en-GB" sz="700" dirty="0"/>
                        <a:t>and Release</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a test</a:t>
                      </a:r>
                      <a:r>
                        <a:rPr lang="en-GB" sz="700" baseline="0" dirty="0"/>
                        <a:t> plan which is implemented, and is automated where it is feasible</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3919259836"/>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Testing</a:t>
                      </a:r>
                      <a:r>
                        <a:rPr lang="en-GB" sz="700" baseline="0" dirty="0"/>
                        <a:t> processes and code exist for project and reuse code – unit testing, integration testing and DETT procedure</a:t>
                      </a:r>
                      <a:endParaRPr lang="en-GB" sz="700" dirty="0"/>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vMerge="1">
                  <a:txBody>
                    <a:bodyPr/>
                    <a:lstStyle/>
                    <a:p>
                      <a:endParaRPr lang="en-GB" dirty="0"/>
                    </a:p>
                  </a:txBody>
                  <a:tcPr/>
                </a:tc>
                <a:tc vMerge="1">
                  <a:txBody>
                    <a:bodyPr/>
                    <a:lstStyle/>
                    <a:p>
                      <a:endParaRPr lang="en-GB"/>
                    </a:p>
                  </a:txBody>
                  <a:tcPr/>
                </a:tc>
                <a:extLst>
                  <a:ext uri="{0D108BD9-81ED-4DB2-BD59-A6C34878D82A}">
                    <a16:rowId xmlns:a16="http://schemas.microsoft.com/office/drawing/2014/main" val="2747540825"/>
                  </a:ext>
                </a:extLst>
              </a:tr>
              <a:tr h="100573">
                <a:tc rowSpan="10">
                  <a:txBody>
                    <a:bodyPr/>
                    <a:lstStyle/>
                    <a:p>
                      <a:pPr algn="ctr"/>
                      <a:r>
                        <a:rPr lang="en-GB" sz="800" b="0" dirty="0"/>
                        <a:t>Engage in Continuous Community Learning</a:t>
                      </a:r>
                    </a:p>
                  </a:txBody>
                  <a:tcPr marL="36000" marR="36000" marT="18000" marB="18000" vert="vert270" anchor="ctr">
                    <a:lnT w="28575" cap="flat" cmpd="sng" algn="ctr">
                      <a:solidFill>
                        <a:schemeClr val="bg1"/>
                      </a:solidFill>
                      <a:prstDash val="solid"/>
                      <a:round/>
                      <a:headEnd type="none" w="med" len="med"/>
                      <a:tailEnd type="none" w="med" len="med"/>
                    </a:lnT>
                    <a:solidFill>
                      <a:srgbClr val="0070C0"/>
                    </a:solidFill>
                  </a:tcPr>
                </a:tc>
                <a:tc rowSpan="2">
                  <a:txBody>
                    <a:bodyPr/>
                    <a:lstStyle/>
                    <a:p>
                      <a:pPr algn="ctr">
                        <a:lnSpc>
                          <a:spcPts val="740"/>
                        </a:lnSpc>
                      </a:pPr>
                      <a:r>
                        <a:rPr lang="en-GB" sz="700" dirty="0"/>
                        <a:t>Organisation</a:t>
                      </a:r>
                      <a:r>
                        <a:rPr lang="en-GB" sz="700" baseline="0" dirty="0"/>
                        <a:t>al </a:t>
                      </a:r>
                      <a:br>
                        <a:rPr lang="en-GB" sz="700" baseline="0" dirty="0"/>
                      </a:br>
                      <a:r>
                        <a:rPr lang="en-GB" sz="700" baseline="0" dirty="0"/>
                        <a:t>Proficiency Plan</a:t>
                      </a:r>
                      <a:endParaRPr lang="en-GB" sz="700" dirty="0"/>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R</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Team drafts and executes yearly proficiency plan – includes topics not sufficiently</a:t>
                      </a:r>
                      <a:r>
                        <a:rPr lang="en-GB" sz="700" baseline="0" dirty="0"/>
                        <a:t> covered by NI training and team specific processes</a:t>
                      </a:r>
                      <a:endParaRPr lang="en-GB" sz="700" dirty="0"/>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4146339111"/>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Team conducts yearly skills</a:t>
                      </a:r>
                      <a:r>
                        <a:rPr lang="en-GB" sz="700" baseline="0" dirty="0"/>
                        <a:t> assessment</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201591990"/>
                  </a:ext>
                </a:extLst>
              </a:tr>
              <a:tr h="201146">
                <a:tc vMerge="1">
                  <a:txBody>
                    <a:bodyPr/>
                    <a:lstStyle/>
                    <a:p>
                      <a:endParaRPr lang="en-GB" dirty="0"/>
                    </a:p>
                  </a:txBody>
                  <a:tcPr/>
                </a:tc>
                <a:tc rowSpan="2">
                  <a:txBody>
                    <a:bodyPr/>
                    <a:lstStyle/>
                    <a:p>
                      <a:pPr algn="ctr">
                        <a:lnSpc>
                          <a:spcPts val="740"/>
                        </a:lnSpc>
                      </a:pPr>
                      <a:r>
                        <a:rPr lang="en-GB" sz="700" dirty="0"/>
                        <a:t>Internal </a:t>
                      </a:r>
                      <a:br>
                        <a:rPr lang="en-GB" sz="700" dirty="0"/>
                      </a:br>
                      <a:r>
                        <a:rPr lang="en-GB" sz="700" dirty="0"/>
                        <a:t>Onboarding</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Internal</a:t>
                      </a:r>
                      <a:r>
                        <a:rPr lang="en-GB" sz="700" baseline="0" dirty="0"/>
                        <a:t> training bridges the gap between NI training and productivity on the company LV team. </a:t>
                      </a:r>
                      <a:br>
                        <a:rPr lang="en-GB" sz="700" baseline="0" dirty="0"/>
                      </a:br>
                      <a:r>
                        <a:rPr lang="en-GB" sz="700" baseline="0" dirty="0"/>
                        <a:t>Processes under “Engineer Good Software” are clearly documented</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72256540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A</a:t>
                      </a:r>
                      <a:r>
                        <a:rPr lang="en-GB" sz="700" baseline="0" dirty="0"/>
                        <a:t> process exists to confirm that the new individual is ready to effectively contribute to the code base</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351540925"/>
                  </a:ext>
                </a:extLst>
              </a:tr>
              <a:tr h="100573">
                <a:tc vMerge="1">
                  <a:txBody>
                    <a:bodyPr/>
                    <a:lstStyle/>
                    <a:p>
                      <a:endParaRPr lang="en-GB" dirty="0"/>
                    </a:p>
                  </a:txBody>
                  <a:tcPr/>
                </a:tc>
                <a:tc rowSpan="2">
                  <a:txBody>
                    <a:bodyPr/>
                    <a:lstStyle/>
                    <a:p>
                      <a:pPr algn="ctr">
                        <a:lnSpc>
                          <a:spcPts val="740"/>
                        </a:lnSpc>
                      </a:pPr>
                      <a:r>
                        <a:rPr lang="en-GB" sz="700" dirty="0"/>
                        <a:t>Internal User Group/Mentoring</a:t>
                      </a:r>
                      <a:r>
                        <a:rPr lang="en-GB" sz="700" baseline="0" dirty="0"/>
                        <a:t> Program</a:t>
                      </a:r>
                      <a:endParaRPr lang="en-GB" sz="700" dirty="0"/>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Meetings are conducted at least 6 times per year and agenda’s are driven by a designated</a:t>
                      </a:r>
                      <a:r>
                        <a:rPr lang="en-GB" sz="700" baseline="0" dirty="0"/>
                        <a:t> individual</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2473974208"/>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84319428"/>
                  </a:ext>
                </a:extLst>
              </a:tr>
              <a:tr h="100573">
                <a:tc vMerge="1">
                  <a:txBody>
                    <a:bodyPr/>
                    <a:lstStyle/>
                    <a:p>
                      <a:endParaRPr lang="en-GB" dirty="0"/>
                    </a:p>
                  </a:txBody>
                  <a:tcPr/>
                </a:tc>
                <a:tc rowSpan="2">
                  <a:txBody>
                    <a:bodyPr/>
                    <a:lstStyle/>
                    <a:p>
                      <a:pPr algn="ctr">
                        <a:lnSpc>
                          <a:spcPts val="740"/>
                        </a:lnSpc>
                      </a:pPr>
                      <a:r>
                        <a:rPr lang="en-GB" sz="700" dirty="0"/>
                        <a:t>Learning and </a:t>
                      </a:r>
                      <a:br>
                        <a:rPr lang="en-GB" sz="700" dirty="0"/>
                      </a:br>
                      <a:r>
                        <a:rPr lang="en-GB" sz="700" dirty="0"/>
                        <a:t>Development Plan</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a training and certification plan for designated individuals and demonstrates execution of the plan</a:t>
                      </a:r>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3543973805"/>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826485122"/>
                  </a:ext>
                </a:extLst>
              </a:tr>
              <a:tr h="100573">
                <a:tc vMerge="1">
                  <a:txBody>
                    <a:bodyPr/>
                    <a:lstStyle/>
                    <a:p>
                      <a:endParaRPr lang="en-GB" dirty="0"/>
                    </a:p>
                  </a:txBody>
                  <a:tcPr/>
                </a:tc>
                <a:tc rowSpan="2">
                  <a:txBody>
                    <a:bodyPr/>
                    <a:lstStyle/>
                    <a:p>
                      <a:pPr algn="ctr">
                        <a:lnSpc>
                          <a:spcPts val="740"/>
                        </a:lnSpc>
                      </a:pPr>
                      <a:r>
                        <a:rPr lang="en-GB" sz="700" dirty="0"/>
                        <a:t>External and </a:t>
                      </a:r>
                      <a:br>
                        <a:rPr lang="en-GB" sz="700" dirty="0"/>
                      </a:br>
                      <a:r>
                        <a:rPr lang="en-GB" sz="700" dirty="0"/>
                        <a:t>Global Community</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Designated individuals attend regional user groups and NI events (NI Week, NI Days, Developer</a:t>
                      </a:r>
                      <a:r>
                        <a:rPr lang="en-GB" sz="700" baseline="0" dirty="0"/>
                        <a:t> Days)</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604312664"/>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Designated individuals engage in the forums or monitor relevant discussions</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054630533"/>
                  </a:ext>
                </a:extLst>
              </a:tr>
              <a:tr h="100573">
                <a:tc rowSpan="10">
                  <a:txBody>
                    <a:bodyPr/>
                    <a:lstStyle/>
                    <a:p>
                      <a:pPr algn="ctr"/>
                      <a:r>
                        <a:rPr lang="en-GB" sz="800" b="0" dirty="0"/>
                        <a:t>Ensure </a:t>
                      </a:r>
                      <a:br>
                        <a:rPr lang="en-GB" sz="800" b="0" dirty="0"/>
                      </a:br>
                      <a:r>
                        <a:rPr lang="en-GB" sz="800" b="0" dirty="0"/>
                        <a:t>Technical Knowledge</a:t>
                      </a:r>
                    </a:p>
                  </a:txBody>
                  <a:tcPr marL="36000" marR="36000" marT="18000" marB="18000" vert="vert270" anchor="ctr">
                    <a:solidFill>
                      <a:schemeClr val="accent1">
                        <a:lumMod val="75000"/>
                      </a:schemeClr>
                    </a:solidFill>
                  </a:tcPr>
                </a:tc>
                <a:tc rowSpan="2">
                  <a:txBody>
                    <a:bodyPr/>
                    <a:lstStyle/>
                    <a:p>
                      <a:pPr algn="ctr">
                        <a:lnSpc>
                          <a:spcPts val="740"/>
                        </a:lnSpc>
                      </a:pPr>
                      <a:r>
                        <a:rPr lang="en-GB" sz="700" dirty="0"/>
                        <a:t>Designated Technical</a:t>
                      </a:r>
                      <a:r>
                        <a:rPr lang="en-GB" sz="700" baseline="0" dirty="0"/>
                        <a:t> Lead</a:t>
                      </a:r>
                      <a:endParaRPr lang="en-GB" sz="700" dirty="0"/>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R</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Individual(s) have been designated to be the technical lead and to drive software process standards</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11840655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Attaining CLA is part of the employees yearly review</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854834082"/>
                  </a:ext>
                </a:extLst>
              </a:tr>
              <a:tr h="201146">
                <a:tc vMerge="1">
                  <a:txBody>
                    <a:bodyPr/>
                    <a:lstStyle/>
                    <a:p>
                      <a:endParaRPr lang="en-GB" dirty="0"/>
                    </a:p>
                  </a:txBody>
                  <a:tcPr/>
                </a:tc>
                <a:tc rowSpan="2">
                  <a:txBody>
                    <a:bodyPr/>
                    <a:lstStyle/>
                    <a:p>
                      <a:pPr algn="ctr">
                        <a:lnSpc>
                          <a:spcPts val="740"/>
                        </a:lnSpc>
                      </a:pPr>
                      <a:r>
                        <a:rPr lang="en-GB" sz="700" dirty="0"/>
                        <a:t>Development Environment</a:t>
                      </a:r>
                      <a:r>
                        <a:rPr lang="en-GB" sz="700" baseline="0" dirty="0"/>
                        <a:t> and Core Concepts</a:t>
                      </a:r>
                      <a:endParaRPr lang="en-GB" sz="700" dirty="0"/>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Specific roles/team</a:t>
                      </a:r>
                      <a:r>
                        <a:rPr lang="en-GB" sz="700" baseline="0" dirty="0"/>
                        <a:t> members who only need Core 1-2 understanding are identified, process for </a:t>
                      </a:r>
                      <a:br>
                        <a:rPr lang="en-GB" sz="700" baseline="0" dirty="0"/>
                      </a:br>
                      <a:r>
                        <a:rPr lang="en-GB" sz="700" baseline="0" dirty="0"/>
                        <a:t>proving has been understanding identified and team members have proven such understanding</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1605546289"/>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234457069"/>
                  </a:ext>
                </a:extLst>
              </a:tr>
              <a:tr h="100573">
                <a:tc vMerge="1">
                  <a:txBody>
                    <a:bodyPr/>
                    <a:lstStyle/>
                    <a:p>
                      <a:endParaRPr lang="en-GB" dirty="0"/>
                    </a:p>
                  </a:txBody>
                  <a:tcPr/>
                </a:tc>
                <a:tc rowSpan="2">
                  <a:txBody>
                    <a:bodyPr/>
                    <a:lstStyle/>
                    <a:p>
                      <a:pPr algn="ctr">
                        <a:lnSpc>
                          <a:spcPts val="740"/>
                        </a:lnSpc>
                      </a:pPr>
                      <a:r>
                        <a:rPr lang="en-GB" sz="700" dirty="0"/>
                        <a:t>CLD Mastery</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Two individuals have attached CLD, team has determined who else needs a CLD skill set</a:t>
                      </a:r>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3238251858"/>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858693936"/>
                  </a:ext>
                </a:extLst>
              </a:tr>
              <a:tr h="201146">
                <a:tc vMerge="1">
                  <a:txBody>
                    <a:bodyPr/>
                    <a:lstStyle/>
                    <a:p>
                      <a:endParaRPr lang="en-GB" dirty="0"/>
                    </a:p>
                  </a:txBody>
                  <a:tcPr/>
                </a:tc>
                <a:tc rowSpan="2">
                  <a:txBody>
                    <a:bodyPr/>
                    <a:lstStyle/>
                    <a:p>
                      <a:pPr algn="ctr">
                        <a:lnSpc>
                          <a:spcPts val="740"/>
                        </a:lnSpc>
                      </a:pPr>
                      <a:r>
                        <a:rPr lang="en-GB" sz="700" dirty="0"/>
                        <a:t>Architecture Mastery</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Designated technical</a:t>
                      </a:r>
                      <a:r>
                        <a:rPr lang="en-GB" sz="700" baseline="0" dirty="0"/>
                        <a:t> lead has attached a CLA. Existing code has been reviewed by </a:t>
                      </a:r>
                      <a:br>
                        <a:rPr lang="en-GB" sz="700" baseline="0" dirty="0"/>
                      </a:br>
                      <a:r>
                        <a:rPr lang="en-GB" sz="700" baseline="0" dirty="0"/>
                        <a:t>external coach, team has a process for managing/documenting changes and the ability to tackle them</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107591355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Team is using the best solution for the application</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4418821"/>
                  </a:ext>
                </a:extLst>
              </a:tr>
              <a:tr h="100573">
                <a:tc vMerge="1">
                  <a:txBody>
                    <a:bodyPr/>
                    <a:lstStyle/>
                    <a:p>
                      <a:endParaRPr lang="en-GB" dirty="0"/>
                    </a:p>
                  </a:txBody>
                  <a:tcPr/>
                </a:tc>
                <a:tc rowSpan="2">
                  <a:txBody>
                    <a:bodyPr/>
                    <a:lstStyle/>
                    <a:p>
                      <a:pPr algn="ctr">
                        <a:lnSpc>
                          <a:spcPts val="740"/>
                        </a:lnSpc>
                      </a:pPr>
                      <a:r>
                        <a:rPr lang="en-GB" sz="700" dirty="0"/>
                        <a:t>Software Deployment </a:t>
                      </a:r>
                      <a:br>
                        <a:rPr lang="en-GB" sz="700" dirty="0"/>
                      </a:br>
                      <a:r>
                        <a:rPr lang="en-GB" sz="700" dirty="0"/>
                        <a:t>and Distribution</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determined</a:t>
                      </a:r>
                      <a:r>
                        <a:rPr lang="en-GB" sz="700" baseline="0" dirty="0"/>
                        <a:t> and is using an effective deployment/distribution strategy and defined a regular cadence for builds</a:t>
                      </a:r>
                      <a:endParaRPr lang="en-GB" sz="700" dirty="0"/>
                    </a:p>
                  </a:txBody>
                  <a:tcPr marL="0" marR="0" marT="0" marB="0" anchor="ctr">
                    <a:solidFill>
                      <a:schemeClr val="bg2">
                        <a:lumMod val="90000"/>
                      </a:schemeClr>
                    </a:solidFill>
                  </a:tcPr>
                </a:tc>
                <a:tc rowSpan="2">
                  <a:txBody>
                    <a:bodyPr/>
                    <a:lstStyle/>
                    <a:p>
                      <a:pPr algn="ctr"/>
                      <a:r>
                        <a:rPr lang="en-GB" sz="800" dirty="0"/>
                        <a:t>None</a:t>
                      </a:r>
                    </a:p>
                  </a:txBody>
                  <a:tcPr marL="36000" marR="36000" marT="18000" marB="18000" anchor="ctr">
                    <a:solidFill>
                      <a:srgbClr val="92D050"/>
                    </a:solid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466958354"/>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The team has automated the build process</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dirty="0"/>
                    </a:p>
                  </a:txBody>
                  <a:tcPr/>
                </a:tc>
                <a:extLst>
                  <a:ext uri="{0D108BD9-81ED-4DB2-BD59-A6C34878D82A}">
                    <a16:rowId xmlns:a16="http://schemas.microsoft.com/office/drawing/2014/main" val="4281351035"/>
                  </a:ext>
                </a:extLst>
              </a:tr>
            </a:tbl>
          </a:graphicData>
        </a:graphic>
      </p:graphicFrame>
    </p:spTree>
    <p:extLst>
      <p:ext uri="{BB962C8B-B14F-4D97-AF65-F5344CB8AC3E}">
        <p14:creationId xmlns:p14="http://schemas.microsoft.com/office/powerpoint/2010/main" val="165371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670142"/>
            <a:ext cx="9144000" cy="3964488"/>
          </a:xfrm>
          <a:prstGeom prst="rect">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nvGrpSpPr>
          <p:cNvPr id="13" name="Group 12"/>
          <p:cNvGrpSpPr/>
          <p:nvPr/>
        </p:nvGrpSpPr>
        <p:grpSpPr>
          <a:xfrm>
            <a:off x="393224" y="91408"/>
            <a:ext cx="6721566" cy="448597"/>
            <a:chOff x="169677" y="1547864"/>
            <a:chExt cx="1921942" cy="480079"/>
          </a:xfrm>
        </p:grpSpPr>
        <p:sp>
          <p:nvSpPr>
            <p:cNvPr id="16" name="Rectangle 15"/>
            <p:cNvSpPr/>
            <p:nvPr/>
          </p:nvSpPr>
          <p:spPr>
            <a:xfrm>
              <a:off x="262817" y="1547864"/>
              <a:ext cx="1828802" cy="472027"/>
            </a:xfrm>
            <a:prstGeom prst="rect">
              <a:avLst/>
            </a:prstGeom>
          </p:spPr>
          <p:txBody>
            <a:bodyPr wrap="square" lIns="45720" rIns="45720">
              <a:noAutofit/>
            </a:bodyPr>
            <a:lstStyle/>
            <a:p>
              <a:r>
                <a:rPr lang="en-US" sz="1600" b="1" dirty="0">
                  <a:solidFill>
                    <a:srgbClr val="0070C0"/>
                  </a:solidFill>
                </a:rPr>
                <a:t>Earn Recognition</a:t>
              </a:r>
              <a:br>
                <a:rPr lang="en-US" sz="1200" b="1" dirty="0">
                  <a:solidFill>
                    <a:schemeClr val="accent6"/>
                  </a:solidFill>
                </a:rPr>
              </a:br>
              <a:r>
                <a:rPr lang="en-US" sz="1200" dirty="0">
                  <a:solidFill>
                    <a:schemeClr val="bg2">
                      <a:lumMod val="25000"/>
                    </a:schemeClr>
                  </a:solidFill>
                </a:rPr>
                <a:t>Receive Center of Excellence Certification</a:t>
              </a:r>
            </a:p>
          </p:txBody>
        </p:sp>
        <p:sp>
          <p:nvSpPr>
            <p:cNvPr id="17" name="TextBox 16"/>
            <p:cNvSpPr txBox="1"/>
            <p:nvPr/>
          </p:nvSpPr>
          <p:spPr>
            <a:xfrm>
              <a:off x="169677" y="1550580"/>
              <a:ext cx="92383" cy="477363"/>
            </a:xfrm>
            <a:prstGeom prst="rect">
              <a:avLst/>
            </a:prstGeom>
            <a:noFill/>
          </p:spPr>
          <p:txBody>
            <a:bodyPr wrap="none" lIns="0" tIns="0" rIns="0" bIns="0" rtlCol="0">
              <a:noAutofit/>
            </a:bodyPr>
            <a:lstStyle/>
            <a:p>
              <a:pPr algn="ctr"/>
              <a:r>
                <a:rPr lang="en-US" sz="3200" dirty="0">
                  <a:solidFill>
                    <a:srgbClr val="0070C0"/>
                  </a:solidFill>
                </a:rPr>
                <a:t>4</a:t>
              </a:r>
              <a:endParaRPr lang="en-US" sz="900" dirty="0">
                <a:solidFill>
                  <a:srgbClr val="0070C0"/>
                </a:solidFill>
              </a:endParaRPr>
            </a:p>
          </p:txBody>
        </p:sp>
      </p:gr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2828463" y="1691015"/>
            <a:ext cx="3035226" cy="2242372"/>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6705" y="2517733"/>
            <a:ext cx="1849128" cy="497734"/>
          </a:xfrm>
          <a:prstGeom prst="rect">
            <a:avLst/>
          </a:prstGeom>
        </p:spPr>
      </p:pic>
      <p:pic>
        <p:nvPicPr>
          <p:cNvPr id="9" name="Picture 8"/>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901268" y="1691015"/>
            <a:ext cx="3242732" cy="2242372"/>
          </a:xfrm>
          <a:prstGeom prst="rect">
            <a:avLst/>
          </a:prstGeom>
        </p:spPr>
      </p:pic>
    </p:spTree>
    <p:extLst>
      <p:ext uri="{BB962C8B-B14F-4D97-AF65-F5344CB8AC3E}">
        <p14:creationId xmlns:p14="http://schemas.microsoft.com/office/powerpoint/2010/main" val="196542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65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82887" y="1307432"/>
            <a:ext cx="3428165" cy="2727814"/>
            <a:chOff x="782887" y="1307432"/>
            <a:chExt cx="3428165" cy="2727814"/>
          </a:xfrm>
        </p:grpSpPr>
        <p:sp>
          <p:nvSpPr>
            <p:cNvPr id="6" name="Rectangle 5"/>
            <p:cNvSpPr/>
            <p:nvPr/>
          </p:nvSpPr>
          <p:spPr>
            <a:xfrm>
              <a:off x="782887" y="1774822"/>
              <a:ext cx="3428165" cy="2260424"/>
            </a:xfrm>
            <a:prstGeom prst="rect">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sp>
          <p:nvSpPr>
            <p:cNvPr id="31" name="Rectangle 30"/>
            <p:cNvSpPr/>
            <p:nvPr/>
          </p:nvSpPr>
          <p:spPr>
            <a:xfrm>
              <a:off x="782887" y="1307432"/>
              <a:ext cx="3428165" cy="467390"/>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sp>
        <p:nvSpPr>
          <p:cNvPr id="2" name="Title 1"/>
          <p:cNvSpPr>
            <a:spLocks noGrp="1"/>
          </p:cNvSpPr>
          <p:nvPr>
            <p:ph type="title"/>
          </p:nvPr>
        </p:nvSpPr>
        <p:spPr/>
        <p:txBody>
          <a:bodyPr>
            <a:normAutofit/>
          </a:bodyPr>
          <a:lstStyle/>
          <a:p>
            <a:pPr algn="ctr"/>
            <a:r>
              <a:rPr lang="en-US" dirty="0"/>
              <a:t>Types of Proficiency</a:t>
            </a:r>
          </a:p>
        </p:txBody>
      </p:sp>
      <p:sp>
        <p:nvSpPr>
          <p:cNvPr id="64" name="TextBox 63"/>
          <p:cNvSpPr txBox="1"/>
          <p:nvPr/>
        </p:nvSpPr>
        <p:spPr>
          <a:xfrm>
            <a:off x="1073432" y="3041931"/>
            <a:ext cx="2847074" cy="738664"/>
          </a:xfrm>
          <a:prstGeom prst="rect">
            <a:avLst/>
          </a:prstGeom>
          <a:noFill/>
        </p:spPr>
        <p:txBody>
          <a:bodyPr wrap="square" rtlCol="0">
            <a:spAutoFit/>
          </a:bodyPr>
          <a:lstStyle/>
          <a:p>
            <a:pPr algn="ctr"/>
            <a:r>
              <a:rPr lang="en-US" sz="1400" dirty="0">
                <a:solidFill>
                  <a:schemeClr val="bg2">
                    <a:lumMod val="25000"/>
                  </a:schemeClr>
                </a:solidFill>
              </a:rPr>
              <a:t>Training Courses</a:t>
            </a:r>
          </a:p>
          <a:p>
            <a:pPr algn="ctr"/>
            <a:r>
              <a:rPr lang="en-US" sz="1400" dirty="0">
                <a:solidFill>
                  <a:schemeClr val="bg2">
                    <a:lumMod val="25000"/>
                  </a:schemeClr>
                </a:solidFill>
              </a:rPr>
              <a:t>Online Content</a:t>
            </a:r>
          </a:p>
          <a:p>
            <a:pPr algn="ctr"/>
            <a:r>
              <a:rPr lang="en-US" sz="1400" dirty="0">
                <a:solidFill>
                  <a:schemeClr val="bg2">
                    <a:lumMod val="25000"/>
                  </a:schemeClr>
                </a:solidFill>
              </a:rPr>
              <a:t>Badge Program</a:t>
            </a:r>
          </a:p>
        </p:txBody>
      </p:sp>
      <p:sp>
        <p:nvSpPr>
          <p:cNvPr id="4" name="TextBox 3"/>
          <p:cNvSpPr txBox="1"/>
          <p:nvPr/>
        </p:nvSpPr>
        <p:spPr>
          <a:xfrm>
            <a:off x="1829959" y="1371850"/>
            <a:ext cx="1334020" cy="338554"/>
          </a:xfrm>
          <a:prstGeom prst="rect">
            <a:avLst/>
          </a:prstGeom>
          <a:noFill/>
        </p:spPr>
        <p:txBody>
          <a:bodyPr wrap="none" rtlCol="0">
            <a:spAutoFit/>
          </a:bodyPr>
          <a:lstStyle/>
          <a:p>
            <a:r>
              <a:rPr lang="en-US" sz="1600" dirty="0">
                <a:solidFill>
                  <a:schemeClr val="bg1"/>
                </a:solidFill>
              </a:rPr>
              <a:t>INDIVIDUAL</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769" y="2029473"/>
            <a:ext cx="914400" cy="914400"/>
          </a:xfrm>
          <a:prstGeom prst="rect">
            <a:avLst/>
          </a:prstGeom>
        </p:spPr>
      </p:pic>
      <p:grpSp>
        <p:nvGrpSpPr>
          <p:cNvPr id="5" name="Group 4"/>
          <p:cNvGrpSpPr/>
          <p:nvPr/>
        </p:nvGrpSpPr>
        <p:grpSpPr>
          <a:xfrm>
            <a:off x="4988636" y="1307432"/>
            <a:ext cx="3428165" cy="2727814"/>
            <a:chOff x="4988636" y="1307432"/>
            <a:chExt cx="3428165" cy="2727814"/>
          </a:xfrm>
        </p:grpSpPr>
        <p:sp>
          <p:nvSpPr>
            <p:cNvPr id="35" name="Rectangle 34"/>
            <p:cNvSpPr/>
            <p:nvPr/>
          </p:nvSpPr>
          <p:spPr>
            <a:xfrm>
              <a:off x="4988636" y="1774822"/>
              <a:ext cx="3428165" cy="2260424"/>
            </a:xfrm>
            <a:prstGeom prst="rect">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sp>
          <p:nvSpPr>
            <p:cNvPr id="36" name="Rectangle 35"/>
            <p:cNvSpPr/>
            <p:nvPr/>
          </p:nvSpPr>
          <p:spPr>
            <a:xfrm>
              <a:off x="4988636" y="1307432"/>
              <a:ext cx="3428165" cy="467390"/>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sp>
        <p:nvSpPr>
          <p:cNvPr id="43" name="TextBox 42"/>
          <p:cNvSpPr txBox="1"/>
          <p:nvPr/>
        </p:nvSpPr>
        <p:spPr>
          <a:xfrm>
            <a:off x="5279181" y="3041931"/>
            <a:ext cx="2847074" cy="738664"/>
          </a:xfrm>
          <a:prstGeom prst="rect">
            <a:avLst/>
          </a:prstGeom>
          <a:noFill/>
        </p:spPr>
        <p:txBody>
          <a:bodyPr wrap="square" rtlCol="0">
            <a:spAutoFit/>
          </a:bodyPr>
          <a:lstStyle/>
          <a:p>
            <a:pPr algn="ctr"/>
            <a:r>
              <a:rPr lang="en-US" sz="1400" dirty="0">
                <a:solidFill>
                  <a:schemeClr val="bg2">
                    <a:lumMod val="25000"/>
                  </a:schemeClr>
                </a:solidFill>
              </a:rPr>
              <a:t>On-the-Job Training</a:t>
            </a:r>
          </a:p>
          <a:p>
            <a:pPr algn="ctr"/>
            <a:r>
              <a:rPr lang="en-US" sz="1400" dirty="0">
                <a:solidFill>
                  <a:schemeClr val="bg2">
                    <a:lumMod val="25000"/>
                  </a:schemeClr>
                </a:solidFill>
              </a:rPr>
              <a:t>User Groups</a:t>
            </a:r>
          </a:p>
          <a:p>
            <a:pPr algn="ctr"/>
            <a:r>
              <a:rPr lang="en-US" sz="1400" dirty="0">
                <a:solidFill>
                  <a:schemeClr val="bg2">
                    <a:lumMod val="25000"/>
                  </a:schemeClr>
                </a:solidFill>
              </a:rPr>
              <a:t>Coaching and Mentoring</a:t>
            </a:r>
          </a:p>
        </p:txBody>
      </p:sp>
      <p:sp>
        <p:nvSpPr>
          <p:cNvPr id="44" name="TextBox 43"/>
          <p:cNvSpPr txBox="1"/>
          <p:nvPr/>
        </p:nvSpPr>
        <p:spPr>
          <a:xfrm>
            <a:off x="5279181" y="1371850"/>
            <a:ext cx="2874185" cy="338554"/>
          </a:xfrm>
          <a:prstGeom prst="rect">
            <a:avLst/>
          </a:prstGeom>
          <a:noFill/>
        </p:spPr>
        <p:txBody>
          <a:bodyPr wrap="none" rtlCol="0">
            <a:spAutoFit/>
          </a:bodyPr>
          <a:lstStyle/>
          <a:p>
            <a:r>
              <a:rPr lang="en-US" sz="1600" dirty="0">
                <a:solidFill>
                  <a:schemeClr val="bg1"/>
                </a:solidFill>
              </a:rPr>
              <a:t>ORGANIZATIONAL (TEAMS)</a:t>
            </a: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518" y="2029473"/>
            <a:ext cx="914400" cy="914400"/>
          </a:xfrm>
          <a:prstGeom prst="rect">
            <a:avLst/>
          </a:prstGeom>
        </p:spPr>
      </p:pic>
    </p:spTree>
    <p:extLst>
      <p:ext uri="{BB962C8B-B14F-4D97-AF65-F5344CB8AC3E}">
        <p14:creationId xmlns:p14="http://schemas.microsoft.com/office/powerpoint/2010/main" val="61326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4"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 y="731520"/>
            <a:ext cx="9144000" cy="3778058"/>
          </a:xfrm>
          <a:prstGeom prst="rect">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sp>
        <p:nvSpPr>
          <p:cNvPr id="2" name="Title 1"/>
          <p:cNvSpPr>
            <a:spLocks noGrp="1"/>
          </p:cNvSpPr>
          <p:nvPr>
            <p:ph type="title"/>
          </p:nvPr>
        </p:nvSpPr>
        <p:spPr/>
        <p:txBody>
          <a:bodyPr/>
          <a:lstStyle/>
          <a:p>
            <a:pPr algn="ctr"/>
            <a:r>
              <a:rPr lang="en-US" dirty="0"/>
              <a:t>Components of Organizational Proficiency</a:t>
            </a:r>
          </a:p>
        </p:txBody>
      </p:sp>
      <p:grpSp>
        <p:nvGrpSpPr>
          <p:cNvPr id="8" name="Group 7"/>
          <p:cNvGrpSpPr/>
          <p:nvPr/>
        </p:nvGrpSpPr>
        <p:grpSpPr>
          <a:xfrm>
            <a:off x="2419154" y="4120441"/>
            <a:ext cx="2404540" cy="261610"/>
            <a:chOff x="2419154" y="4120441"/>
            <a:chExt cx="2404540" cy="261610"/>
          </a:xfrm>
        </p:grpSpPr>
        <p:sp>
          <p:nvSpPr>
            <p:cNvPr id="15" name="Rectangle 14"/>
            <p:cNvSpPr/>
            <p:nvPr/>
          </p:nvSpPr>
          <p:spPr>
            <a:xfrm>
              <a:off x="2662525" y="4120441"/>
              <a:ext cx="2161169" cy="261610"/>
            </a:xfrm>
            <a:prstGeom prst="rect">
              <a:avLst/>
            </a:prstGeom>
            <a:noFill/>
          </p:spPr>
          <p:txBody>
            <a:bodyPr wrap="square" lIns="0" rIns="0">
              <a:noAutofit/>
            </a:bodyPr>
            <a:lstStyle/>
            <a:p>
              <a:r>
                <a:rPr lang="en-US" sz="1100" dirty="0">
                  <a:solidFill>
                    <a:schemeClr val="bg2">
                      <a:lumMod val="25000"/>
                    </a:schemeClr>
                  </a:solidFill>
                </a:rPr>
                <a:t>Engage in Community Learning</a:t>
              </a:r>
            </a:p>
          </p:txBody>
        </p:sp>
        <p:sp>
          <p:nvSpPr>
            <p:cNvPr id="30" name="Rectangle 29"/>
            <p:cNvSpPr/>
            <p:nvPr/>
          </p:nvSpPr>
          <p:spPr>
            <a:xfrm>
              <a:off x="2419154" y="4161905"/>
              <a:ext cx="184730" cy="178683"/>
            </a:xfrm>
            <a:prstGeom prst="rect">
              <a:avLst/>
            </a:prstGeom>
            <a:solidFill>
              <a:srgbClr val="0070C0"/>
            </a:solidFill>
          </p:spPr>
          <p:txBody>
            <a:bodyPr wrap="none">
              <a:spAutoFit/>
            </a:bodyPr>
            <a:lstStyle/>
            <a:p>
              <a:pPr algn="ctr"/>
              <a:endParaRPr lang="en-US" sz="1100" dirty="0">
                <a:solidFill>
                  <a:srgbClr val="FFFFFF"/>
                </a:solidFill>
              </a:endParaRPr>
            </a:p>
          </p:txBody>
        </p:sp>
      </p:grpSp>
      <p:grpSp>
        <p:nvGrpSpPr>
          <p:cNvPr id="7" name="Group 6"/>
          <p:cNvGrpSpPr/>
          <p:nvPr/>
        </p:nvGrpSpPr>
        <p:grpSpPr>
          <a:xfrm>
            <a:off x="269295" y="4120441"/>
            <a:ext cx="1986826" cy="261610"/>
            <a:chOff x="269295" y="4120441"/>
            <a:chExt cx="1986826" cy="261610"/>
          </a:xfrm>
        </p:grpSpPr>
        <p:sp>
          <p:nvSpPr>
            <p:cNvPr id="37" name="Rectangle 36"/>
            <p:cNvSpPr/>
            <p:nvPr/>
          </p:nvSpPr>
          <p:spPr>
            <a:xfrm>
              <a:off x="527763" y="4120441"/>
              <a:ext cx="1728358" cy="261610"/>
            </a:xfrm>
            <a:prstGeom prst="rect">
              <a:avLst/>
            </a:prstGeom>
            <a:noFill/>
          </p:spPr>
          <p:txBody>
            <a:bodyPr wrap="square" lIns="0" rIns="0">
              <a:noAutofit/>
            </a:bodyPr>
            <a:lstStyle/>
            <a:p>
              <a:r>
                <a:rPr lang="en-US" sz="1100" dirty="0">
                  <a:solidFill>
                    <a:schemeClr val="bg2">
                      <a:lumMod val="25000"/>
                    </a:schemeClr>
                  </a:solidFill>
                </a:rPr>
                <a:t>Engineer Good Software</a:t>
              </a:r>
            </a:p>
          </p:txBody>
        </p:sp>
        <p:sp>
          <p:nvSpPr>
            <p:cNvPr id="38" name="Rectangle 37"/>
            <p:cNvSpPr/>
            <p:nvPr/>
          </p:nvSpPr>
          <p:spPr>
            <a:xfrm>
              <a:off x="269295" y="4161905"/>
              <a:ext cx="184730" cy="178683"/>
            </a:xfrm>
            <a:prstGeom prst="rect">
              <a:avLst/>
            </a:prstGeom>
            <a:solidFill>
              <a:schemeClr val="accent4">
                <a:lumMod val="75000"/>
              </a:schemeClr>
            </a:solidFill>
          </p:spPr>
          <p:txBody>
            <a:bodyPr wrap="none">
              <a:spAutoFit/>
            </a:bodyPr>
            <a:lstStyle/>
            <a:p>
              <a:pPr algn="ctr"/>
              <a:endParaRPr lang="en-US" sz="1100" dirty="0">
                <a:solidFill>
                  <a:srgbClr val="FFFFFF"/>
                </a:solidFill>
              </a:endParaRPr>
            </a:p>
          </p:txBody>
        </p:sp>
      </p:grpSp>
      <p:grpSp>
        <p:nvGrpSpPr>
          <p:cNvPr id="9" name="Group 8"/>
          <p:cNvGrpSpPr/>
          <p:nvPr/>
        </p:nvGrpSpPr>
        <p:grpSpPr>
          <a:xfrm>
            <a:off x="5030187" y="4120441"/>
            <a:ext cx="2272161" cy="261610"/>
            <a:chOff x="5030187" y="4120441"/>
            <a:chExt cx="2272161" cy="261610"/>
          </a:xfrm>
        </p:grpSpPr>
        <p:sp>
          <p:nvSpPr>
            <p:cNvPr id="39" name="Rectangle 38"/>
            <p:cNvSpPr/>
            <p:nvPr/>
          </p:nvSpPr>
          <p:spPr>
            <a:xfrm>
              <a:off x="5288655" y="4120441"/>
              <a:ext cx="2013693" cy="261610"/>
            </a:xfrm>
            <a:prstGeom prst="rect">
              <a:avLst/>
            </a:prstGeom>
            <a:noFill/>
          </p:spPr>
          <p:txBody>
            <a:bodyPr wrap="square" lIns="0" rIns="0">
              <a:noAutofit/>
            </a:bodyPr>
            <a:lstStyle/>
            <a:p>
              <a:r>
                <a:rPr lang="en-US" sz="1100" dirty="0">
                  <a:solidFill>
                    <a:schemeClr val="bg2">
                      <a:lumMod val="25000"/>
                    </a:schemeClr>
                  </a:solidFill>
                </a:rPr>
                <a:t>Ensure Technical Leadership</a:t>
              </a:r>
            </a:p>
          </p:txBody>
        </p:sp>
        <p:sp>
          <p:nvSpPr>
            <p:cNvPr id="40" name="Rectangle 39"/>
            <p:cNvSpPr/>
            <p:nvPr/>
          </p:nvSpPr>
          <p:spPr>
            <a:xfrm>
              <a:off x="5030187" y="4161905"/>
              <a:ext cx="184730" cy="178683"/>
            </a:xfrm>
            <a:prstGeom prst="rect">
              <a:avLst/>
            </a:prstGeom>
            <a:solidFill>
              <a:schemeClr val="bg2">
                <a:lumMod val="50000"/>
              </a:schemeClr>
            </a:solidFill>
          </p:spPr>
          <p:txBody>
            <a:bodyPr wrap="none">
              <a:spAutoFit/>
            </a:bodyPr>
            <a:lstStyle/>
            <a:p>
              <a:pPr algn="ctr"/>
              <a:endParaRPr lang="en-US" sz="1100" dirty="0">
                <a:solidFill>
                  <a:srgbClr val="FFFFFF"/>
                </a:solidFill>
              </a:endParaRPr>
            </a:p>
          </p:txBody>
        </p:sp>
      </p:grpSp>
      <p:grpSp>
        <p:nvGrpSpPr>
          <p:cNvPr id="6" name="Group 5"/>
          <p:cNvGrpSpPr/>
          <p:nvPr/>
        </p:nvGrpSpPr>
        <p:grpSpPr>
          <a:xfrm>
            <a:off x="242978" y="1041080"/>
            <a:ext cx="8648324" cy="771485"/>
            <a:chOff x="242978" y="1041080"/>
            <a:chExt cx="8648324" cy="771485"/>
          </a:xfrm>
          <a:solidFill>
            <a:schemeClr val="accent4">
              <a:lumMod val="75000"/>
            </a:schemeClr>
          </a:solidFill>
        </p:grpSpPr>
        <p:sp>
          <p:nvSpPr>
            <p:cNvPr id="35" name="Rectangle 34"/>
            <p:cNvSpPr/>
            <p:nvPr/>
          </p:nvSpPr>
          <p:spPr>
            <a:xfrm>
              <a:off x="5639090" y="1041163"/>
              <a:ext cx="1453510" cy="77131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Software Testing and Release</a:t>
              </a:r>
            </a:p>
          </p:txBody>
        </p:sp>
        <p:sp>
          <p:nvSpPr>
            <p:cNvPr id="36" name="Rectangle 35"/>
            <p:cNvSpPr/>
            <p:nvPr/>
          </p:nvSpPr>
          <p:spPr>
            <a:xfrm>
              <a:off x="7437792" y="1041163"/>
              <a:ext cx="1453510" cy="77131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Requirements Gathering and Tracking</a:t>
              </a:r>
            </a:p>
          </p:txBody>
        </p:sp>
        <p:sp>
          <p:nvSpPr>
            <p:cNvPr id="52" name="Rectangle 51"/>
            <p:cNvSpPr/>
            <p:nvPr/>
          </p:nvSpPr>
          <p:spPr>
            <a:xfrm>
              <a:off x="242978" y="1041080"/>
              <a:ext cx="1453510" cy="771485"/>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Standard Libraries and Templates</a:t>
              </a:r>
            </a:p>
          </p:txBody>
        </p:sp>
        <p:sp>
          <p:nvSpPr>
            <p:cNvPr id="53" name="Rectangle 52"/>
            <p:cNvSpPr/>
            <p:nvPr/>
          </p:nvSpPr>
          <p:spPr>
            <a:xfrm>
              <a:off x="2041682" y="1041080"/>
              <a:ext cx="1453510" cy="771485"/>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Code Management</a:t>
              </a:r>
            </a:p>
          </p:txBody>
        </p:sp>
        <p:sp>
          <p:nvSpPr>
            <p:cNvPr id="54" name="Rectangle 53"/>
            <p:cNvSpPr/>
            <p:nvPr/>
          </p:nvSpPr>
          <p:spPr>
            <a:xfrm>
              <a:off x="3840386" y="1041080"/>
              <a:ext cx="1453510" cy="771485"/>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Design and </a:t>
              </a:r>
              <a:br>
                <a:rPr lang="en-US" sz="1200" dirty="0">
                  <a:solidFill>
                    <a:srgbClr val="FFFFFF"/>
                  </a:solidFill>
                </a:rPr>
              </a:br>
              <a:r>
                <a:rPr lang="en-US" sz="1200" dirty="0">
                  <a:solidFill>
                    <a:srgbClr val="FFFFFF"/>
                  </a:solidFill>
                </a:rPr>
                <a:t>Code Reviews</a:t>
              </a:r>
            </a:p>
          </p:txBody>
        </p:sp>
      </p:grpSp>
      <p:grpSp>
        <p:nvGrpSpPr>
          <p:cNvPr id="5" name="Group 4"/>
          <p:cNvGrpSpPr/>
          <p:nvPr/>
        </p:nvGrpSpPr>
        <p:grpSpPr>
          <a:xfrm>
            <a:off x="242978" y="3223699"/>
            <a:ext cx="8638384" cy="775779"/>
            <a:chOff x="242978" y="3223699"/>
            <a:chExt cx="8638384" cy="775779"/>
          </a:xfrm>
          <a:solidFill>
            <a:schemeClr val="bg2">
              <a:lumMod val="50000"/>
            </a:schemeClr>
          </a:solidFill>
        </p:grpSpPr>
        <p:sp>
          <p:nvSpPr>
            <p:cNvPr id="26" name="Rectangle 25"/>
            <p:cNvSpPr/>
            <p:nvPr/>
          </p:nvSpPr>
          <p:spPr>
            <a:xfrm>
              <a:off x="2039197" y="3225929"/>
              <a:ext cx="1453510" cy="77131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Development Environment and Core Concepts</a:t>
              </a:r>
            </a:p>
          </p:txBody>
        </p:sp>
        <p:sp>
          <p:nvSpPr>
            <p:cNvPr id="32" name="Rectangle 31"/>
            <p:cNvSpPr/>
            <p:nvPr/>
          </p:nvSpPr>
          <p:spPr>
            <a:xfrm>
              <a:off x="3835416" y="3225929"/>
              <a:ext cx="1453510" cy="77131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Developer Mastery</a:t>
              </a:r>
            </a:p>
          </p:txBody>
        </p:sp>
        <p:sp>
          <p:nvSpPr>
            <p:cNvPr id="33" name="Rectangle 32"/>
            <p:cNvSpPr/>
            <p:nvPr/>
          </p:nvSpPr>
          <p:spPr>
            <a:xfrm>
              <a:off x="5631635" y="3225929"/>
              <a:ext cx="1453510" cy="77131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Architecture Mastery</a:t>
              </a:r>
            </a:p>
          </p:txBody>
        </p:sp>
        <p:sp>
          <p:nvSpPr>
            <p:cNvPr id="34" name="Rectangle 33"/>
            <p:cNvSpPr/>
            <p:nvPr/>
          </p:nvSpPr>
          <p:spPr>
            <a:xfrm>
              <a:off x="7427852" y="3225929"/>
              <a:ext cx="1453510" cy="77131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Software Deployment and Distribution</a:t>
              </a:r>
            </a:p>
          </p:txBody>
        </p:sp>
        <p:sp>
          <p:nvSpPr>
            <p:cNvPr id="64" name="Rectangle 63"/>
            <p:cNvSpPr/>
            <p:nvPr/>
          </p:nvSpPr>
          <p:spPr>
            <a:xfrm>
              <a:off x="242978" y="3223699"/>
              <a:ext cx="1453510" cy="77577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Designated Technical Lead</a:t>
              </a:r>
            </a:p>
          </p:txBody>
        </p:sp>
      </p:grpSp>
      <p:grpSp>
        <p:nvGrpSpPr>
          <p:cNvPr id="4" name="Group 3"/>
          <p:cNvGrpSpPr/>
          <p:nvPr/>
        </p:nvGrpSpPr>
        <p:grpSpPr>
          <a:xfrm>
            <a:off x="247222" y="2136401"/>
            <a:ext cx="8644080" cy="775779"/>
            <a:chOff x="247222" y="2136401"/>
            <a:chExt cx="8644080" cy="775779"/>
          </a:xfrm>
          <a:solidFill>
            <a:srgbClr val="0070C0"/>
          </a:solidFill>
        </p:grpSpPr>
        <p:sp>
          <p:nvSpPr>
            <p:cNvPr id="55" name="Rectangle 54"/>
            <p:cNvSpPr/>
            <p:nvPr/>
          </p:nvSpPr>
          <p:spPr>
            <a:xfrm>
              <a:off x="3842508" y="2138548"/>
              <a:ext cx="1453510" cy="771485"/>
            </a:xfrm>
            <a:prstGeom prst="rect">
              <a:avLst/>
            </a:prstGeom>
            <a:grpFill/>
            <a:ln>
              <a:solidFill>
                <a:schemeClr val="bg1"/>
              </a:solidFill>
            </a:ln>
          </p:spPr>
          <p:txBody>
            <a:bodyPr wrap="square" anchor="ctr">
              <a:noAutofit/>
            </a:bodyPr>
            <a:lstStyle/>
            <a:p>
              <a:pPr algn="ctr"/>
              <a:r>
                <a:rPr lang="en-US" sz="1200" dirty="0">
                  <a:solidFill>
                    <a:srgbClr val="FFFFFF"/>
                  </a:solidFill>
                </a:rPr>
                <a:t>Organizational Proficiency Plan</a:t>
              </a:r>
            </a:p>
          </p:txBody>
        </p:sp>
        <p:sp>
          <p:nvSpPr>
            <p:cNvPr id="56" name="Rectangle 55"/>
            <p:cNvSpPr/>
            <p:nvPr/>
          </p:nvSpPr>
          <p:spPr>
            <a:xfrm>
              <a:off x="5640151" y="2138548"/>
              <a:ext cx="1453510" cy="771485"/>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Learning and Development Plan</a:t>
              </a:r>
            </a:p>
          </p:txBody>
        </p:sp>
        <p:sp>
          <p:nvSpPr>
            <p:cNvPr id="57" name="Rectangle 56"/>
            <p:cNvSpPr/>
            <p:nvPr/>
          </p:nvSpPr>
          <p:spPr>
            <a:xfrm>
              <a:off x="7437792" y="2138548"/>
              <a:ext cx="1453510" cy="771485"/>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Internal Onboarding</a:t>
              </a:r>
            </a:p>
          </p:txBody>
        </p:sp>
        <p:sp>
          <p:nvSpPr>
            <p:cNvPr id="65" name="Rectangle 64"/>
            <p:cNvSpPr/>
            <p:nvPr/>
          </p:nvSpPr>
          <p:spPr>
            <a:xfrm>
              <a:off x="247222" y="2136401"/>
              <a:ext cx="1453510" cy="77577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Internal </a:t>
              </a:r>
              <a:br>
                <a:rPr lang="en-US" sz="1200" dirty="0">
                  <a:solidFill>
                    <a:srgbClr val="FFFFFF"/>
                  </a:solidFill>
                </a:rPr>
              </a:br>
              <a:r>
                <a:rPr lang="en-US" sz="1200" dirty="0">
                  <a:solidFill>
                    <a:srgbClr val="FFFFFF"/>
                  </a:solidFill>
                </a:rPr>
                <a:t>User Group</a:t>
              </a:r>
            </a:p>
          </p:txBody>
        </p:sp>
        <p:sp>
          <p:nvSpPr>
            <p:cNvPr id="66" name="Rectangle 65"/>
            <p:cNvSpPr/>
            <p:nvPr/>
          </p:nvSpPr>
          <p:spPr>
            <a:xfrm>
              <a:off x="2044865" y="2136401"/>
              <a:ext cx="1453510" cy="775779"/>
            </a:xfrm>
            <a:prstGeom prst="rect">
              <a:avLst/>
            </a:prstGeom>
            <a:grpFill/>
            <a:ln>
              <a:solidFill>
                <a:schemeClr val="bg1"/>
              </a:solidFill>
            </a:ln>
          </p:spPr>
          <p:txBody>
            <a:bodyPr wrap="square" anchor="ctr">
              <a:noAutofit/>
            </a:bodyPr>
            <a:lstStyle/>
            <a:p>
              <a:pPr algn="ctr">
                <a:lnSpc>
                  <a:spcPts val="1340"/>
                </a:lnSpc>
              </a:pPr>
              <a:r>
                <a:rPr lang="en-US" sz="1200" dirty="0">
                  <a:solidFill>
                    <a:srgbClr val="FFFFFF"/>
                  </a:solidFill>
                </a:rPr>
                <a:t>External and Global Community</a:t>
              </a:r>
            </a:p>
          </p:txBody>
        </p:sp>
      </p:grpSp>
    </p:spTree>
    <p:extLst>
      <p:ext uri="{BB962C8B-B14F-4D97-AF65-F5344CB8AC3E}">
        <p14:creationId xmlns:p14="http://schemas.microsoft.com/office/powerpoint/2010/main" val="98447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 y="731520"/>
            <a:ext cx="9144000" cy="3778058"/>
          </a:xfrm>
          <a:prstGeom prst="rect">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sp>
        <p:nvSpPr>
          <p:cNvPr id="55" name="Rectangle 54"/>
          <p:cNvSpPr/>
          <p:nvPr/>
        </p:nvSpPr>
        <p:spPr>
          <a:xfrm>
            <a:off x="3842508" y="2138548"/>
            <a:ext cx="1453510" cy="771485"/>
          </a:xfrm>
          <a:prstGeom prst="rect">
            <a:avLst/>
          </a:prstGeom>
          <a:solidFill>
            <a:srgbClr val="0070C0"/>
          </a:solidFill>
          <a:ln>
            <a:solidFill>
              <a:schemeClr val="bg1"/>
            </a:solidFill>
          </a:ln>
        </p:spPr>
        <p:txBody>
          <a:bodyPr wrap="square" anchor="ctr">
            <a:noAutofit/>
          </a:bodyPr>
          <a:lstStyle/>
          <a:p>
            <a:pPr algn="ctr"/>
            <a:r>
              <a:rPr lang="en-US" sz="1200" dirty="0">
                <a:solidFill>
                  <a:srgbClr val="FFFFFF"/>
                </a:solidFill>
              </a:rPr>
              <a:t>Organizational Proficiency Plan</a:t>
            </a:r>
          </a:p>
        </p:txBody>
      </p:sp>
      <p:sp>
        <p:nvSpPr>
          <p:cNvPr id="56" name="Rectangle 55"/>
          <p:cNvSpPr/>
          <p:nvPr/>
        </p:nvSpPr>
        <p:spPr>
          <a:xfrm>
            <a:off x="5640151" y="2138548"/>
            <a:ext cx="1453510" cy="771485"/>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Learning and Development Plan</a:t>
            </a:r>
          </a:p>
        </p:txBody>
      </p:sp>
      <p:sp>
        <p:nvSpPr>
          <p:cNvPr id="57" name="Rectangle 56"/>
          <p:cNvSpPr/>
          <p:nvPr/>
        </p:nvSpPr>
        <p:spPr>
          <a:xfrm>
            <a:off x="7437792" y="2138548"/>
            <a:ext cx="1453510" cy="771485"/>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Internal Onboarding</a:t>
            </a:r>
          </a:p>
        </p:txBody>
      </p:sp>
      <p:sp>
        <p:nvSpPr>
          <p:cNvPr id="65" name="Rectangle 64"/>
          <p:cNvSpPr/>
          <p:nvPr/>
        </p:nvSpPr>
        <p:spPr>
          <a:xfrm>
            <a:off x="247222" y="2136401"/>
            <a:ext cx="1453510" cy="775779"/>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Internal </a:t>
            </a:r>
            <a:br>
              <a:rPr lang="en-US" sz="1200" dirty="0">
                <a:solidFill>
                  <a:srgbClr val="FFFFFF"/>
                </a:solidFill>
              </a:rPr>
            </a:br>
            <a:r>
              <a:rPr lang="en-US" sz="1200" dirty="0">
                <a:solidFill>
                  <a:srgbClr val="FFFFFF"/>
                </a:solidFill>
              </a:rPr>
              <a:t>User Group</a:t>
            </a:r>
          </a:p>
        </p:txBody>
      </p:sp>
      <p:sp>
        <p:nvSpPr>
          <p:cNvPr id="66" name="Rectangle 65"/>
          <p:cNvSpPr/>
          <p:nvPr/>
        </p:nvSpPr>
        <p:spPr>
          <a:xfrm>
            <a:off x="2044865" y="2136401"/>
            <a:ext cx="1453510" cy="775779"/>
          </a:xfrm>
          <a:prstGeom prst="rect">
            <a:avLst/>
          </a:prstGeom>
          <a:solidFill>
            <a:srgbClr val="0070C0"/>
          </a:solidFill>
          <a:ln>
            <a:solidFill>
              <a:schemeClr val="bg1"/>
            </a:solidFill>
          </a:ln>
        </p:spPr>
        <p:txBody>
          <a:bodyPr wrap="square" anchor="ctr">
            <a:noAutofit/>
          </a:bodyPr>
          <a:lstStyle/>
          <a:p>
            <a:pPr algn="ctr">
              <a:lnSpc>
                <a:spcPts val="1340"/>
              </a:lnSpc>
            </a:pPr>
            <a:r>
              <a:rPr lang="en-US" sz="1200" dirty="0">
                <a:solidFill>
                  <a:srgbClr val="FFFFFF"/>
                </a:solidFill>
              </a:rPr>
              <a:t>External and Global Community</a:t>
            </a:r>
          </a:p>
        </p:txBody>
      </p:sp>
      <p:sp>
        <p:nvSpPr>
          <p:cNvPr id="26" name="Rectangle 25"/>
          <p:cNvSpPr/>
          <p:nvPr/>
        </p:nvSpPr>
        <p:spPr>
          <a:xfrm>
            <a:off x="2039197"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Development Environment and Core Concepts</a:t>
            </a:r>
          </a:p>
        </p:txBody>
      </p:sp>
      <p:sp>
        <p:nvSpPr>
          <p:cNvPr id="32" name="Rectangle 31"/>
          <p:cNvSpPr/>
          <p:nvPr/>
        </p:nvSpPr>
        <p:spPr>
          <a:xfrm>
            <a:off x="3835416"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Developer Mastery</a:t>
            </a:r>
          </a:p>
        </p:txBody>
      </p:sp>
      <p:sp>
        <p:nvSpPr>
          <p:cNvPr id="33" name="Rectangle 32"/>
          <p:cNvSpPr/>
          <p:nvPr/>
        </p:nvSpPr>
        <p:spPr>
          <a:xfrm>
            <a:off x="5631635"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Architecture Mastery</a:t>
            </a:r>
          </a:p>
        </p:txBody>
      </p:sp>
      <p:sp>
        <p:nvSpPr>
          <p:cNvPr id="34" name="Rectangle 33"/>
          <p:cNvSpPr/>
          <p:nvPr/>
        </p:nvSpPr>
        <p:spPr>
          <a:xfrm>
            <a:off x="7427852" y="3225929"/>
            <a:ext cx="1453510" cy="77131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Software Deployment and Distribution</a:t>
            </a:r>
          </a:p>
        </p:txBody>
      </p:sp>
      <p:sp>
        <p:nvSpPr>
          <p:cNvPr id="35" name="Rectangle 34"/>
          <p:cNvSpPr/>
          <p:nvPr/>
        </p:nvSpPr>
        <p:spPr>
          <a:xfrm>
            <a:off x="5639090" y="1041163"/>
            <a:ext cx="1453510" cy="771319"/>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Software Testing and Release</a:t>
            </a:r>
          </a:p>
        </p:txBody>
      </p:sp>
      <p:sp>
        <p:nvSpPr>
          <p:cNvPr id="36" name="Rectangle 35"/>
          <p:cNvSpPr/>
          <p:nvPr/>
        </p:nvSpPr>
        <p:spPr>
          <a:xfrm>
            <a:off x="7437792" y="1041163"/>
            <a:ext cx="1453510" cy="771319"/>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Requirements Gathering and Tracking</a:t>
            </a:r>
          </a:p>
        </p:txBody>
      </p:sp>
      <p:sp>
        <p:nvSpPr>
          <p:cNvPr id="52" name="Rectangle 51"/>
          <p:cNvSpPr/>
          <p:nvPr/>
        </p:nvSpPr>
        <p:spPr>
          <a:xfrm>
            <a:off x="242978" y="1041080"/>
            <a:ext cx="1453510" cy="771485"/>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Standard Libraries and Templates</a:t>
            </a:r>
          </a:p>
        </p:txBody>
      </p:sp>
      <p:sp>
        <p:nvSpPr>
          <p:cNvPr id="53" name="Rectangle 52"/>
          <p:cNvSpPr/>
          <p:nvPr/>
        </p:nvSpPr>
        <p:spPr>
          <a:xfrm>
            <a:off x="2041682" y="1041080"/>
            <a:ext cx="1453510" cy="771485"/>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Code Management</a:t>
            </a:r>
          </a:p>
        </p:txBody>
      </p:sp>
      <p:sp>
        <p:nvSpPr>
          <p:cNvPr id="54" name="Rectangle 53"/>
          <p:cNvSpPr/>
          <p:nvPr/>
        </p:nvSpPr>
        <p:spPr>
          <a:xfrm>
            <a:off x="3840386" y="1041080"/>
            <a:ext cx="1453510" cy="771485"/>
          </a:xfrm>
          <a:prstGeom prst="rect">
            <a:avLst/>
          </a:prstGeom>
          <a:solidFill>
            <a:schemeClr val="accent4">
              <a:lumMod val="75000"/>
            </a:schemeClr>
          </a:solidFill>
          <a:ln>
            <a:solidFill>
              <a:schemeClr val="bg1"/>
            </a:solidFill>
          </a:ln>
        </p:spPr>
        <p:txBody>
          <a:bodyPr wrap="square" anchor="ctr">
            <a:noAutofit/>
          </a:bodyPr>
          <a:lstStyle/>
          <a:p>
            <a:pPr algn="ctr">
              <a:lnSpc>
                <a:spcPts val="1340"/>
              </a:lnSpc>
            </a:pPr>
            <a:r>
              <a:rPr lang="en-US" sz="1200" dirty="0">
                <a:solidFill>
                  <a:srgbClr val="FFFFFF"/>
                </a:solidFill>
              </a:rPr>
              <a:t>Design and </a:t>
            </a:r>
            <a:br>
              <a:rPr lang="en-US" sz="1200" dirty="0">
                <a:solidFill>
                  <a:srgbClr val="FFFFFF"/>
                </a:solidFill>
              </a:rPr>
            </a:br>
            <a:r>
              <a:rPr lang="en-US" sz="1200" dirty="0">
                <a:solidFill>
                  <a:srgbClr val="FFFFFF"/>
                </a:solidFill>
              </a:rPr>
              <a:t>Code Reviews</a:t>
            </a:r>
          </a:p>
        </p:txBody>
      </p:sp>
      <p:sp>
        <p:nvSpPr>
          <p:cNvPr id="64" name="Rectangle 63"/>
          <p:cNvSpPr/>
          <p:nvPr/>
        </p:nvSpPr>
        <p:spPr>
          <a:xfrm>
            <a:off x="242978" y="3223699"/>
            <a:ext cx="1453510" cy="775779"/>
          </a:xfrm>
          <a:prstGeom prst="rect">
            <a:avLst/>
          </a:prstGeom>
          <a:solidFill>
            <a:schemeClr val="bg2">
              <a:lumMod val="50000"/>
            </a:schemeClr>
          </a:solidFill>
          <a:ln>
            <a:solidFill>
              <a:schemeClr val="bg1"/>
            </a:solidFill>
          </a:ln>
        </p:spPr>
        <p:txBody>
          <a:bodyPr wrap="square" anchor="ctr">
            <a:noAutofit/>
          </a:bodyPr>
          <a:lstStyle/>
          <a:p>
            <a:pPr algn="ctr">
              <a:lnSpc>
                <a:spcPts val="1340"/>
              </a:lnSpc>
            </a:pPr>
            <a:r>
              <a:rPr lang="en-US" sz="1200" dirty="0">
                <a:solidFill>
                  <a:srgbClr val="FFFFFF"/>
                </a:solidFill>
              </a:rPr>
              <a:t>Designated Technical Lead</a:t>
            </a:r>
          </a:p>
        </p:txBody>
      </p:sp>
      <p:grpSp>
        <p:nvGrpSpPr>
          <p:cNvPr id="6" name="Group 5"/>
          <p:cNvGrpSpPr/>
          <p:nvPr/>
        </p:nvGrpSpPr>
        <p:grpSpPr>
          <a:xfrm>
            <a:off x="242978" y="2134566"/>
            <a:ext cx="8740397" cy="774888"/>
            <a:chOff x="242978" y="2134566"/>
            <a:chExt cx="8740397" cy="774888"/>
          </a:xfrm>
        </p:grpSpPr>
        <p:sp>
          <p:nvSpPr>
            <p:cNvPr id="122" name="Rectangle 121"/>
            <p:cNvSpPr/>
            <p:nvPr/>
          </p:nvSpPr>
          <p:spPr>
            <a:xfrm>
              <a:off x="242978" y="2134566"/>
              <a:ext cx="1453510" cy="771485"/>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1</a:t>
              </a:r>
            </a:p>
            <a:p>
              <a:pPr algn="ctr">
                <a:lnSpc>
                  <a:spcPts val="1340"/>
                </a:lnSpc>
              </a:pPr>
              <a:r>
                <a:rPr lang="en-US" sz="1200" dirty="0">
                  <a:solidFill>
                    <a:srgbClr val="FFFFFF"/>
                  </a:solidFill>
                </a:rPr>
                <a:t>Standard Libraries and Templates</a:t>
              </a:r>
            </a:p>
          </p:txBody>
        </p:sp>
        <p:grpSp>
          <p:nvGrpSpPr>
            <p:cNvPr id="123" name="Group 122"/>
            <p:cNvGrpSpPr/>
            <p:nvPr/>
          </p:nvGrpSpPr>
          <p:grpSpPr>
            <a:xfrm>
              <a:off x="1602914" y="2134566"/>
              <a:ext cx="1551328" cy="771485"/>
              <a:chOff x="1602914" y="2134566"/>
              <a:chExt cx="1551328" cy="771485"/>
            </a:xfrm>
          </p:grpSpPr>
          <p:sp>
            <p:nvSpPr>
              <p:cNvPr id="124" name="Rectangle 123"/>
              <p:cNvSpPr/>
              <p:nvPr/>
            </p:nvSpPr>
            <p:spPr>
              <a:xfrm>
                <a:off x="1700732" y="2134566"/>
                <a:ext cx="1453510" cy="771485"/>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2</a:t>
                </a:r>
              </a:p>
              <a:p>
                <a:pPr algn="ctr">
                  <a:lnSpc>
                    <a:spcPts val="1340"/>
                  </a:lnSpc>
                </a:pPr>
                <a:r>
                  <a:rPr lang="en-US" sz="1200" dirty="0">
                    <a:solidFill>
                      <a:srgbClr val="FFFFFF"/>
                    </a:solidFill>
                  </a:rPr>
                  <a:t>Code Management</a:t>
                </a:r>
              </a:p>
            </p:txBody>
          </p:sp>
          <p:sp>
            <p:nvSpPr>
              <p:cNvPr id="125" name="Right Triangle 124"/>
              <p:cNvSpPr/>
              <p:nvPr/>
            </p:nvSpPr>
            <p:spPr>
              <a:xfrm rot="13500000">
                <a:off x="1602914" y="2175235"/>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26" name="Group 125"/>
            <p:cNvGrpSpPr/>
            <p:nvPr/>
          </p:nvGrpSpPr>
          <p:grpSpPr>
            <a:xfrm>
              <a:off x="3057797" y="2134566"/>
              <a:ext cx="1554199" cy="771485"/>
              <a:chOff x="3057797" y="2134566"/>
              <a:chExt cx="1554199" cy="771485"/>
            </a:xfrm>
          </p:grpSpPr>
          <p:sp>
            <p:nvSpPr>
              <p:cNvPr id="127" name="Rectangle 126"/>
              <p:cNvSpPr/>
              <p:nvPr/>
            </p:nvSpPr>
            <p:spPr>
              <a:xfrm>
                <a:off x="3158486" y="2134566"/>
                <a:ext cx="1453510" cy="771485"/>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3</a:t>
                </a:r>
              </a:p>
              <a:p>
                <a:pPr algn="ctr">
                  <a:lnSpc>
                    <a:spcPts val="1340"/>
                  </a:lnSpc>
                </a:pPr>
                <a:r>
                  <a:rPr lang="en-US" sz="1200" dirty="0">
                    <a:solidFill>
                      <a:srgbClr val="FFFFFF"/>
                    </a:solidFill>
                  </a:rPr>
                  <a:t>Design and </a:t>
                </a:r>
                <a:br>
                  <a:rPr lang="en-US" sz="1200" dirty="0">
                    <a:solidFill>
                      <a:srgbClr val="FFFFFF"/>
                    </a:solidFill>
                  </a:rPr>
                </a:br>
                <a:r>
                  <a:rPr lang="en-US" sz="1200" dirty="0">
                    <a:solidFill>
                      <a:srgbClr val="FFFFFF"/>
                    </a:solidFill>
                  </a:rPr>
                  <a:t>Code Reviews</a:t>
                </a:r>
              </a:p>
            </p:txBody>
          </p:sp>
          <p:sp>
            <p:nvSpPr>
              <p:cNvPr id="128" name="Right Triangle 127"/>
              <p:cNvSpPr/>
              <p:nvPr/>
            </p:nvSpPr>
            <p:spPr>
              <a:xfrm rot="13500000">
                <a:off x="3057797" y="2175236"/>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80" name="Group 79"/>
            <p:cNvGrpSpPr/>
            <p:nvPr/>
          </p:nvGrpSpPr>
          <p:grpSpPr>
            <a:xfrm>
              <a:off x="4514156" y="2134566"/>
              <a:ext cx="4469219" cy="774888"/>
              <a:chOff x="4514156" y="2134566"/>
              <a:chExt cx="4469219" cy="774888"/>
            </a:xfrm>
          </p:grpSpPr>
          <p:grpSp>
            <p:nvGrpSpPr>
              <p:cNvPr id="81" name="Group 80"/>
              <p:cNvGrpSpPr/>
              <p:nvPr/>
            </p:nvGrpSpPr>
            <p:grpSpPr>
              <a:xfrm>
                <a:off x="4514156" y="2134566"/>
                <a:ext cx="1551852" cy="771485"/>
                <a:chOff x="4521471" y="2134566"/>
                <a:chExt cx="1551852" cy="771485"/>
              </a:xfrm>
            </p:grpSpPr>
            <p:sp>
              <p:nvSpPr>
                <p:cNvPr id="88" name="Rectangle 87"/>
                <p:cNvSpPr/>
                <p:nvPr/>
              </p:nvSpPr>
              <p:spPr>
                <a:xfrm>
                  <a:off x="4619813" y="2134566"/>
                  <a:ext cx="1453510" cy="771485"/>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4</a:t>
                  </a:r>
                </a:p>
                <a:p>
                  <a:pPr algn="ctr">
                    <a:lnSpc>
                      <a:spcPts val="1340"/>
                    </a:lnSpc>
                  </a:pPr>
                  <a:r>
                    <a:rPr lang="en-US" sz="1200" dirty="0">
                      <a:solidFill>
                        <a:srgbClr val="FFFFFF"/>
                      </a:solidFill>
                    </a:rPr>
                    <a:t>Organizational Proficiency Plan</a:t>
                  </a:r>
                </a:p>
              </p:txBody>
            </p:sp>
            <p:sp>
              <p:nvSpPr>
                <p:cNvPr id="89" name="Right Triangle 88"/>
                <p:cNvSpPr/>
                <p:nvPr/>
              </p:nvSpPr>
              <p:spPr>
                <a:xfrm rot="13500000">
                  <a:off x="4521471" y="2175236"/>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82" name="Group 81"/>
              <p:cNvGrpSpPr/>
              <p:nvPr/>
            </p:nvGrpSpPr>
            <p:grpSpPr>
              <a:xfrm>
                <a:off x="5974656" y="2134566"/>
                <a:ext cx="1549776" cy="771485"/>
                <a:chOff x="5981971" y="2134566"/>
                <a:chExt cx="1549776" cy="771485"/>
              </a:xfrm>
            </p:grpSpPr>
            <p:sp>
              <p:nvSpPr>
                <p:cNvPr id="86" name="Rectangle 85"/>
                <p:cNvSpPr/>
                <p:nvPr/>
              </p:nvSpPr>
              <p:spPr>
                <a:xfrm>
                  <a:off x="6078237" y="2134566"/>
                  <a:ext cx="1453510" cy="771485"/>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5</a:t>
                  </a:r>
                </a:p>
                <a:p>
                  <a:pPr algn="ctr">
                    <a:lnSpc>
                      <a:spcPts val="1340"/>
                    </a:lnSpc>
                  </a:pPr>
                  <a:r>
                    <a:rPr lang="en-US" sz="1200" dirty="0">
                      <a:solidFill>
                        <a:srgbClr val="FFFFFF"/>
                      </a:solidFill>
                    </a:rPr>
                    <a:t>Learning and Development Plan</a:t>
                  </a:r>
                </a:p>
              </p:txBody>
            </p:sp>
            <p:sp>
              <p:nvSpPr>
                <p:cNvPr id="87" name="Right Triangle 86"/>
                <p:cNvSpPr/>
                <p:nvPr/>
              </p:nvSpPr>
              <p:spPr>
                <a:xfrm rot="13500000">
                  <a:off x="5981971" y="2175237"/>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83" name="Group 82"/>
              <p:cNvGrpSpPr/>
              <p:nvPr/>
            </p:nvGrpSpPr>
            <p:grpSpPr>
              <a:xfrm>
                <a:off x="7428806" y="2137969"/>
                <a:ext cx="1554569" cy="771485"/>
                <a:chOff x="7436121" y="2137969"/>
                <a:chExt cx="1554569" cy="771485"/>
              </a:xfrm>
            </p:grpSpPr>
            <p:sp>
              <p:nvSpPr>
                <p:cNvPr id="84" name="Rectangle 83"/>
                <p:cNvSpPr/>
                <p:nvPr/>
              </p:nvSpPr>
              <p:spPr>
                <a:xfrm>
                  <a:off x="7537180" y="2137969"/>
                  <a:ext cx="1453510" cy="771485"/>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6</a:t>
                  </a:r>
                </a:p>
                <a:p>
                  <a:pPr algn="ctr">
                    <a:lnSpc>
                      <a:spcPts val="1340"/>
                    </a:lnSpc>
                  </a:pPr>
                  <a:r>
                    <a:rPr lang="en-US" sz="1200" dirty="0">
                      <a:solidFill>
                        <a:srgbClr val="FFFFFF"/>
                      </a:solidFill>
                    </a:rPr>
                    <a:t>Internal Onboarding</a:t>
                  </a:r>
                </a:p>
              </p:txBody>
            </p:sp>
            <p:sp>
              <p:nvSpPr>
                <p:cNvPr id="85" name="Right Triangle 84"/>
                <p:cNvSpPr/>
                <p:nvPr/>
              </p:nvSpPr>
              <p:spPr>
                <a:xfrm rot="13500000">
                  <a:off x="7436121" y="2175238"/>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grpSp>
      <p:grpSp>
        <p:nvGrpSpPr>
          <p:cNvPr id="107" name="Group 106"/>
          <p:cNvGrpSpPr/>
          <p:nvPr/>
        </p:nvGrpSpPr>
        <p:grpSpPr>
          <a:xfrm>
            <a:off x="242978" y="1036328"/>
            <a:ext cx="4369018" cy="779301"/>
            <a:chOff x="242978" y="1036328"/>
            <a:chExt cx="4369018" cy="779301"/>
          </a:xfrm>
        </p:grpSpPr>
        <p:sp>
          <p:nvSpPr>
            <p:cNvPr id="108" name="Rectangle 107"/>
            <p:cNvSpPr/>
            <p:nvPr/>
          </p:nvSpPr>
          <p:spPr>
            <a:xfrm>
              <a:off x="242978" y="1036328"/>
              <a:ext cx="1453510" cy="779301"/>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1</a:t>
              </a:r>
            </a:p>
            <a:p>
              <a:pPr algn="ctr">
                <a:lnSpc>
                  <a:spcPts val="1340"/>
                </a:lnSpc>
              </a:pPr>
              <a:r>
                <a:rPr lang="en-US" sz="1200" dirty="0">
                  <a:solidFill>
                    <a:srgbClr val="FFFFFF"/>
                  </a:solidFill>
                </a:rPr>
                <a:t>Designated Technical Lead</a:t>
              </a:r>
            </a:p>
          </p:txBody>
        </p:sp>
        <p:grpSp>
          <p:nvGrpSpPr>
            <p:cNvPr id="109" name="Group 108"/>
            <p:cNvGrpSpPr/>
            <p:nvPr/>
          </p:nvGrpSpPr>
          <p:grpSpPr>
            <a:xfrm>
              <a:off x="1602914" y="1036395"/>
              <a:ext cx="1551328" cy="775779"/>
              <a:chOff x="1602914" y="1036395"/>
              <a:chExt cx="1551328" cy="775779"/>
            </a:xfrm>
          </p:grpSpPr>
          <p:sp>
            <p:nvSpPr>
              <p:cNvPr id="113" name="Rectangle 112"/>
              <p:cNvSpPr/>
              <p:nvPr/>
            </p:nvSpPr>
            <p:spPr>
              <a:xfrm>
                <a:off x="1700732" y="1036395"/>
                <a:ext cx="1453510" cy="775779"/>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2</a:t>
                </a:r>
              </a:p>
              <a:p>
                <a:pPr algn="ctr">
                  <a:lnSpc>
                    <a:spcPts val="1340"/>
                  </a:lnSpc>
                </a:pPr>
                <a:r>
                  <a:rPr lang="en-US" sz="1200" dirty="0">
                    <a:solidFill>
                      <a:srgbClr val="FFFFFF"/>
                    </a:solidFill>
                  </a:rPr>
                  <a:t>Internal </a:t>
                </a:r>
                <a:br>
                  <a:rPr lang="en-US" sz="1200" dirty="0">
                    <a:solidFill>
                      <a:srgbClr val="FFFFFF"/>
                    </a:solidFill>
                  </a:rPr>
                </a:br>
                <a:r>
                  <a:rPr lang="en-US" sz="1200" dirty="0">
                    <a:solidFill>
                      <a:srgbClr val="FFFFFF"/>
                    </a:solidFill>
                  </a:rPr>
                  <a:t>User Group</a:t>
                </a:r>
              </a:p>
            </p:txBody>
          </p:sp>
          <p:sp>
            <p:nvSpPr>
              <p:cNvPr id="114" name="Right Triangle 113"/>
              <p:cNvSpPr/>
              <p:nvPr/>
            </p:nvSpPr>
            <p:spPr>
              <a:xfrm rot="13500000">
                <a:off x="1602914" y="1077064"/>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10" name="Group 109"/>
            <p:cNvGrpSpPr/>
            <p:nvPr/>
          </p:nvGrpSpPr>
          <p:grpSpPr>
            <a:xfrm>
              <a:off x="3057797" y="1036395"/>
              <a:ext cx="1554199" cy="775779"/>
              <a:chOff x="3057797" y="1036395"/>
              <a:chExt cx="1554199" cy="775779"/>
            </a:xfrm>
          </p:grpSpPr>
          <p:sp>
            <p:nvSpPr>
              <p:cNvPr id="111" name="Rectangle 110"/>
              <p:cNvSpPr/>
              <p:nvPr/>
            </p:nvSpPr>
            <p:spPr>
              <a:xfrm>
                <a:off x="3158486" y="1036395"/>
                <a:ext cx="1453510" cy="775779"/>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3</a:t>
                </a:r>
              </a:p>
              <a:p>
                <a:pPr algn="ctr">
                  <a:lnSpc>
                    <a:spcPts val="1340"/>
                  </a:lnSpc>
                </a:pPr>
                <a:r>
                  <a:rPr lang="en-US" sz="1200" dirty="0">
                    <a:solidFill>
                      <a:srgbClr val="FFFFFF"/>
                    </a:solidFill>
                  </a:rPr>
                  <a:t>External and Global Community</a:t>
                </a:r>
              </a:p>
            </p:txBody>
          </p:sp>
          <p:sp>
            <p:nvSpPr>
              <p:cNvPr id="112" name="Right Triangle 111"/>
              <p:cNvSpPr/>
              <p:nvPr/>
            </p:nvSpPr>
            <p:spPr>
              <a:xfrm rot="13500000">
                <a:off x="3057797" y="1077065"/>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grpSp>
        <p:nvGrpSpPr>
          <p:cNvPr id="156" name="Group 155"/>
          <p:cNvGrpSpPr/>
          <p:nvPr/>
        </p:nvGrpSpPr>
        <p:grpSpPr>
          <a:xfrm>
            <a:off x="242978" y="3223700"/>
            <a:ext cx="8747712" cy="774722"/>
            <a:chOff x="242978" y="3223700"/>
            <a:chExt cx="8747712" cy="774722"/>
          </a:xfrm>
        </p:grpSpPr>
        <p:sp>
          <p:nvSpPr>
            <p:cNvPr id="157" name="Rectangle 156"/>
            <p:cNvSpPr/>
            <p:nvPr/>
          </p:nvSpPr>
          <p:spPr>
            <a:xfrm>
              <a:off x="242978"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1</a:t>
              </a:r>
            </a:p>
            <a:p>
              <a:pPr algn="ctr">
                <a:lnSpc>
                  <a:spcPts val="1340"/>
                </a:lnSpc>
              </a:pPr>
              <a:r>
                <a:rPr lang="en-US" sz="1200" dirty="0">
                  <a:solidFill>
                    <a:srgbClr val="FFFFFF"/>
                  </a:solidFill>
                </a:rPr>
                <a:t>Development Environment and Core Concepts</a:t>
              </a:r>
            </a:p>
          </p:txBody>
        </p:sp>
        <p:grpSp>
          <p:nvGrpSpPr>
            <p:cNvPr id="158" name="Group 157"/>
            <p:cNvGrpSpPr/>
            <p:nvPr/>
          </p:nvGrpSpPr>
          <p:grpSpPr>
            <a:xfrm>
              <a:off x="1602914" y="3223700"/>
              <a:ext cx="1551328" cy="771319"/>
              <a:chOff x="1602914" y="3223700"/>
              <a:chExt cx="1551328" cy="771319"/>
            </a:xfrm>
          </p:grpSpPr>
          <p:sp>
            <p:nvSpPr>
              <p:cNvPr id="171" name="Rectangle 170"/>
              <p:cNvSpPr/>
              <p:nvPr/>
            </p:nvSpPr>
            <p:spPr>
              <a:xfrm>
                <a:off x="1700732"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2</a:t>
                </a:r>
              </a:p>
              <a:p>
                <a:pPr algn="ctr">
                  <a:lnSpc>
                    <a:spcPts val="1340"/>
                  </a:lnSpc>
                </a:pPr>
                <a:r>
                  <a:rPr lang="en-US" sz="1200" dirty="0">
                    <a:solidFill>
                      <a:srgbClr val="FFFFFF"/>
                    </a:solidFill>
                  </a:rPr>
                  <a:t>Developer Mastery</a:t>
                </a:r>
              </a:p>
            </p:txBody>
          </p:sp>
          <p:sp>
            <p:nvSpPr>
              <p:cNvPr id="172" name="Right Triangle 171"/>
              <p:cNvSpPr/>
              <p:nvPr/>
            </p:nvSpPr>
            <p:spPr>
              <a:xfrm rot="13500000">
                <a:off x="1602914" y="3264369"/>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59" name="Group 158"/>
            <p:cNvGrpSpPr/>
            <p:nvPr/>
          </p:nvGrpSpPr>
          <p:grpSpPr>
            <a:xfrm>
              <a:off x="3057797" y="3223700"/>
              <a:ext cx="1554199" cy="771319"/>
              <a:chOff x="3057797" y="3223700"/>
              <a:chExt cx="1554199" cy="771319"/>
            </a:xfrm>
          </p:grpSpPr>
          <p:sp>
            <p:nvSpPr>
              <p:cNvPr id="169" name="Rectangle 168"/>
              <p:cNvSpPr/>
              <p:nvPr/>
            </p:nvSpPr>
            <p:spPr>
              <a:xfrm>
                <a:off x="3158486"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3</a:t>
                </a:r>
              </a:p>
              <a:p>
                <a:pPr algn="ctr">
                  <a:lnSpc>
                    <a:spcPts val="1340"/>
                  </a:lnSpc>
                </a:pPr>
                <a:r>
                  <a:rPr lang="en-US" sz="1200" dirty="0">
                    <a:solidFill>
                      <a:srgbClr val="FFFFFF"/>
                    </a:solidFill>
                  </a:rPr>
                  <a:t>Architecture Mastery</a:t>
                </a:r>
              </a:p>
            </p:txBody>
          </p:sp>
          <p:sp>
            <p:nvSpPr>
              <p:cNvPr id="170" name="Right Triangle 169"/>
              <p:cNvSpPr/>
              <p:nvPr/>
            </p:nvSpPr>
            <p:spPr>
              <a:xfrm rot="13500000">
                <a:off x="3057797" y="3264370"/>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60" name="Group 159"/>
            <p:cNvGrpSpPr/>
            <p:nvPr/>
          </p:nvGrpSpPr>
          <p:grpSpPr>
            <a:xfrm>
              <a:off x="4521471" y="3223700"/>
              <a:ext cx="1551852" cy="771319"/>
              <a:chOff x="4521471" y="3223700"/>
              <a:chExt cx="1551852" cy="771319"/>
            </a:xfrm>
          </p:grpSpPr>
          <p:sp>
            <p:nvSpPr>
              <p:cNvPr id="167" name="Rectangle 166"/>
              <p:cNvSpPr/>
              <p:nvPr/>
            </p:nvSpPr>
            <p:spPr>
              <a:xfrm>
                <a:off x="4619813"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4</a:t>
                </a:r>
              </a:p>
              <a:p>
                <a:pPr algn="ctr">
                  <a:lnSpc>
                    <a:spcPts val="1340"/>
                  </a:lnSpc>
                </a:pPr>
                <a:r>
                  <a:rPr lang="en-US" sz="1200" dirty="0">
                    <a:solidFill>
                      <a:srgbClr val="FFFFFF"/>
                    </a:solidFill>
                  </a:rPr>
                  <a:t>Software Deployment and Distribution</a:t>
                </a:r>
              </a:p>
            </p:txBody>
          </p:sp>
          <p:sp>
            <p:nvSpPr>
              <p:cNvPr id="168" name="Right Triangle 167"/>
              <p:cNvSpPr/>
              <p:nvPr/>
            </p:nvSpPr>
            <p:spPr>
              <a:xfrm rot="13500000">
                <a:off x="4521471" y="3264370"/>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61" name="Group 160"/>
            <p:cNvGrpSpPr/>
            <p:nvPr/>
          </p:nvGrpSpPr>
          <p:grpSpPr>
            <a:xfrm>
              <a:off x="5981971" y="3223700"/>
              <a:ext cx="1549776" cy="771319"/>
              <a:chOff x="5981971" y="3223700"/>
              <a:chExt cx="1549776" cy="771319"/>
            </a:xfrm>
          </p:grpSpPr>
          <p:sp>
            <p:nvSpPr>
              <p:cNvPr id="165" name="Rectangle 164"/>
              <p:cNvSpPr/>
              <p:nvPr/>
            </p:nvSpPr>
            <p:spPr>
              <a:xfrm>
                <a:off x="6078237" y="3223700"/>
                <a:ext cx="1453510" cy="771319"/>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5</a:t>
                </a:r>
              </a:p>
              <a:p>
                <a:pPr algn="ctr">
                  <a:lnSpc>
                    <a:spcPts val="1340"/>
                  </a:lnSpc>
                </a:pPr>
                <a:r>
                  <a:rPr lang="en-US" sz="1200" dirty="0">
                    <a:solidFill>
                      <a:srgbClr val="FFFFFF"/>
                    </a:solidFill>
                  </a:rPr>
                  <a:t>Software Testing and Release</a:t>
                </a:r>
              </a:p>
            </p:txBody>
          </p:sp>
          <p:sp>
            <p:nvSpPr>
              <p:cNvPr id="166" name="Right Triangle 165"/>
              <p:cNvSpPr/>
              <p:nvPr/>
            </p:nvSpPr>
            <p:spPr>
              <a:xfrm rot="13500000">
                <a:off x="5981971" y="3264371"/>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62" name="Group 161"/>
            <p:cNvGrpSpPr/>
            <p:nvPr/>
          </p:nvGrpSpPr>
          <p:grpSpPr>
            <a:xfrm>
              <a:off x="7436121" y="3227103"/>
              <a:ext cx="1554569" cy="771319"/>
              <a:chOff x="7436121" y="3227103"/>
              <a:chExt cx="1554569" cy="771319"/>
            </a:xfrm>
          </p:grpSpPr>
          <p:sp>
            <p:nvSpPr>
              <p:cNvPr id="163" name="Rectangle 162"/>
              <p:cNvSpPr/>
              <p:nvPr/>
            </p:nvSpPr>
            <p:spPr>
              <a:xfrm>
                <a:off x="7537180" y="3227103"/>
                <a:ext cx="1453510" cy="771319"/>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6</a:t>
                </a:r>
              </a:p>
              <a:p>
                <a:pPr algn="ctr">
                  <a:lnSpc>
                    <a:spcPts val="1340"/>
                  </a:lnSpc>
                </a:pPr>
                <a:r>
                  <a:rPr lang="en-US" sz="1200" dirty="0">
                    <a:solidFill>
                      <a:srgbClr val="FFFFFF"/>
                    </a:solidFill>
                  </a:rPr>
                  <a:t>Requirements Gathering and Tracking</a:t>
                </a:r>
              </a:p>
            </p:txBody>
          </p:sp>
          <p:sp>
            <p:nvSpPr>
              <p:cNvPr id="164" name="Right Triangle 163"/>
              <p:cNvSpPr/>
              <p:nvPr/>
            </p:nvSpPr>
            <p:spPr>
              <a:xfrm rot="13500000">
                <a:off x="7436121" y="3264372"/>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sp>
        <p:nvSpPr>
          <p:cNvPr id="2" name="Title 1"/>
          <p:cNvSpPr>
            <a:spLocks noGrp="1"/>
          </p:cNvSpPr>
          <p:nvPr>
            <p:ph type="title"/>
          </p:nvPr>
        </p:nvSpPr>
        <p:spPr/>
        <p:txBody>
          <a:bodyPr/>
          <a:lstStyle/>
          <a:p>
            <a:pPr algn="ctr"/>
            <a:r>
              <a:rPr lang="en-US" dirty="0"/>
              <a:t>Center of Excellence</a:t>
            </a:r>
          </a:p>
        </p:txBody>
      </p:sp>
      <p:sp>
        <p:nvSpPr>
          <p:cNvPr id="15" name="Rectangle 14"/>
          <p:cNvSpPr/>
          <p:nvPr/>
        </p:nvSpPr>
        <p:spPr>
          <a:xfrm>
            <a:off x="2662525" y="4120441"/>
            <a:ext cx="2161169" cy="261610"/>
          </a:xfrm>
          <a:prstGeom prst="rect">
            <a:avLst/>
          </a:prstGeom>
          <a:noFill/>
        </p:spPr>
        <p:txBody>
          <a:bodyPr wrap="square" lIns="0" rIns="0">
            <a:noAutofit/>
          </a:bodyPr>
          <a:lstStyle/>
          <a:p>
            <a:r>
              <a:rPr lang="en-US" sz="1100" dirty="0">
                <a:solidFill>
                  <a:schemeClr val="bg2">
                    <a:lumMod val="25000"/>
                  </a:schemeClr>
                </a:solidFill>
              </a:rPr>
              <a:t>Engage in Community Learning</a:t>
            </a:r>
          </a:p>
        </p:txBody>
      </p:sp>
      <p:sp>
        <p:nvSpPr>
          <p:cNvPr id="30" name="Rectangle 29"/>
          <p:cNvSpPr/>
          <p:nvPr/>
        </p:nvSpPr>
        <p:spPr>
          <a:xfrm>
            <a:off x="2419154" y="4161905"/>
            <a:ext cx="184730" cy="178683"/>
          </a:xfrm>
          <a:prstGeom prst="rect">
            <a:avLst/>
          </a:prstGeom>
          <a:solidFill>
            <a:srgbClr val="0070C0"/>
          </a:solidFill>
        </p:spPr>
        <p:txBody>
          <a:bodyPr wrap="none">
            <a:spAutoFit/>
          </a:bodyPr>
          <a:lstStyle/>
          <a:p>
            <a:pPr algn="ctr"/>
            <a:endParaRPr lang="en-US" sz="1100" dirty="0">
              <a:solidFill>
                <a:srgbClr val="FFFFFF"/>
              </a:solidFill>
            </a:endParaRPr>
          </a:p>
        </p:txBody>
      </p:sp>
      <p:sp>
        <p:nvSpPr>
          <p:cNvPr id="37" name="Rectangle 36"/>
          <p:cNvSpPr/>
          <p:nvPr/>
        </p:nvSpPr>
        <p:spPr>
          <a:xfrm>
            <a:off x="527763" y="4120441"/>
            <a:ext cx="1728358" cy="261610"/>
          </a:xfrm>
          <a:prstGeom prst="rect">
            <a:avLst/>
          </a:prstGeom>
          <a:noFill/>
        </p:spPr>
        <p:txBody>
          <a:bodyPr wrap="square" lIns="0" rIns="0">
            <a:noAutofit/>
          </a:bodyPr>
          <a:lstStyle/>
          <a:p>
            <a:r>
              <a:rPr lang="en-US" sz="1100" dirty="0">
                <a:solidFill>
                  <a:schemeClr val="bg2">
                    <a:lumMod val="25000"/>
                  </a:schemeClr>
                </a:solidFill>
              </a:rPr>
              <a:t>Engineer Good Software</a:t>
            </a:r>
          </a:p>
        </p:txBody>
      </p:sp>
      <p:sp>
        <p:nvSpPr>
          <p:cNvPr id="38" name="Rectangle 37"/>
          <p:cNvSpPr/>
          <p:nvPr/>
        </p:nvSpPr>
        <p:spPr>
          <a:xfrm>
            <a:off x="269295" y="4161905"/>
            <a:ext cx="184730" cy="178683"/>
          </a:xfrm>
          <a:prstGeom prst="rect">
            <a:avLst/>
          </a:prstGeom>
          <a:solidFill>
            <a:schemeClr val="accent4">
              <a:lumMod val="75000"/>
            </a:schemeClr>
          </a:solidFill>
        </p:spPr>
        <p:txBody>
          <a:bodyPr wrap="none">
            <a:spAutoFit/>
          </a:bodyPr>
          <a:lstStyle/>
          <a:p>
            <a:pPr algn="ctr"/>
            <a:endParaRPr lang="en-US" sz="1100" dirty="0">
              <a:solidFill>
                <a:srgbClr val="FFFFFF"/>
              </a:solidFill>
            </a:endParaRPr>
          </a:p>
        </p:txBody>
      </p:sp>
      <p:sp>
        <p:nvSpPr>
          <p:cNvPr id="39" name="Rectangle 38"/>
          <p:cNvSpPr/>
          <p:nvPr/>
        </p:nvSpPr>
        <p:spPr>
          <a:xfrm>
            <a:off x="5288655" y="4120441"/>
            <a:ext cx="2013693" cy="261610"/>
          </a:xfrm>
          <a:prstGeom prst="rect">
            <a:avLst/>
          </a:prstGeom>
          <a:noFill/>
        </p:spPr>
        <p:txBody>
          <a:bodyPr wrap="square" lIns="0" rIns="0">
            <a:noAutofit/>
          </a:bodyPr>
          <a:lstStyle/>
          <a:p>
            <a:r>
              <a:rPr lang="en-US" sz="1100" dirty="0">
                <a:solidFill>
                  <a:schemeClr val="bg2">
                    <a:lumMod val="25000"/>
                  </a:schemeClr>
                </a:solidFill>
              </a:rPr>
              <a:t>Ensure Technical Leadership</a:t>
            </a:r>
          </a:p>
        </p:txBody>
      </p:sp>
      <p:sp>
        <p:nvSpPr>
          <p:cNvPr id="40" name="Rectangle 39"/>
          <p:cNvSpPr/>
          <p:nvPr/>
        </p:nvSpPr>
        <p:spPr>
          <a:xfrm>
            <a:off x="5030187" y="4161905"/>
            <a:ext cx="184730" cy="178683"/>
          </a:xfrm>
          <a:prstGeom prst="rect">
            <a:avLst/>
          </a:prstGeom>
          <a:solidFill>
            <a:schemeClr val="bg2">
              <a:lumMod val="50000"/>
            </a:schemeClr>
          </a:solidFill>
        </p:spPr>
        <p:txBody>
          <a:bodyPr wrap="none">
            <a:spAutoFit/>
          </a:bodyPr>
          <a:lstStyle/>
          <a:p>
            <a:pPr algn="ctr"/>
            <a:endParaRPr lang="en-US" sz="1100" dirty="0">
              <a:solidFill>
                <a:srgbClr val="FFFFFF"/>
              </a:solidFill>
            </a:endParaRPr>
          </a:p>
        </p:txBody>
      </p:sp>
      <p:sp>
        <p:nvSpPr>
          <p:cNvPr id="90" name="Rectangle 89"/>
          <p:cNvSpPr/>
          <p:nvPr/>
        </p:nvSpPr>
        <p:spPr>
          <a:xfrm>
            <a:off x="242978" y="1932021"/>
            <a:ext cx="2550098" cy="223209"/>
          </a:xfrm>
          <a:prstGeom prst="rect">
            <a:avLst/>
          </a:prstGeom>
        </p:spPr>
        <p:txBody>
          <a:bodyPr wrap="square" lIns="0" tIns="0" rIns="0" bIns="0" anchor="ctr">
            <a:noAutofit/>
          </a:bodyPr>
          <a:lstStyle/>
          <a:p>
            <a:r>
              <a:rPr lang="en-US" sz="1200" dirty="0">
                <a:solidFill>
                  <a:schemeClr val="bg2">
                    <a:lumMod val="25000"/>
                  </a:schemeClr>
                </a:solidFill>
              </a:rPr>
              <a:t>BUILD PROFICIENT PRACTICES</a:t>
            </a:r>
          </a:p>
        </p:txBody>
      </p:sp>
      <p:sp>
        <p:nvSpPr>
          <p:cNvPr id="115" name="Rectangle 114"/>
          <p:cNvSpPr/>
          <p:nvPr/>
        </p:nvSpPr>
        <p:spPr>
          <a:xfrm>
            <a:off x="242978" y="833850"/>
            <a:ext cx="2550098" cy="223209"/>
          </a:xfrm>
          <a:prstGeom prst="rect">
            <a:avLst/>
          </a:prstGeom>
        </p:spPr>
        <p:txBody>
          <a:bodyPr wrap="square" lIns="0" tIns="0" rIns="0" bIns="0" anchor="ctr">
            <a:noAutofit/>
          </a:bodyPr>
          <a:lstStyle/>
          <a:p>
            <a:r>
              <a:rPr lang="en-US" sz="1200" dirty="0">
                <a:solidFill>
                  <a:schemeClr val="bg2">
                    <a:lumMod val="25000"/>
                  </a:schemeClr>
                </a:solidFill>
              </a:rPr>
              <a:t>START HERE</a:t>
            </a:r>
          </a:p>
        </p:txBody>
      </p:sp>
      <p:sp>
        <p:nvSpPr>
          <p:cNvPr id="155" name="Rectangle 154"/>
          <p:cNvSpPr/>
          <p:nvPr/>
        </p:nvSpPr>
        <p:spPr>
          <a:xfrm>
            <a:off x="242978" y="3021155"/>
            <a:ext cx="2550098" cy="223209"/>
          </a:xfrm>
          <a:prstGeom prst="rect">
            <a:avLst/>
          </a:prstGeom>
        </p:spPr>
        <p:txBody>
          <a:bodyPr wrap="square" lIns="0" tIns="0" rIns="0" bIns="0" anchor="ctr">
            <a:noAutofit/>
          </a:bodyPr>
          <a:lstStyle/>
          <a:p>
            <a:r>
              <a:rPr lang="en-US" sz="1200" dirty="0">
                <a:solidFill>
                  <a:schemeClr val="bg2">
                    <a:lumMod val="25000"/>
                  </a:schemeClr>
                </a:solidFill>
              </a:rPr>
              <a:t>ESTABLISH BEST PRACTICES</a:t>
            </a:r>
          </a:p>
        </p:txBody>
      </p:sp>
    </p:spTree>
    <p:extLst>
      <p:ext uri="{BB962C8B-B14F-4D97-AF65-F5344CB8AC3E}">
        <p14:creationId xmlns:p14="http://schemas.microsoft.com/office/powerpoint/2010/main" val="189985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61111E-6 8.64198E-7 L 3.61111E-6 0.21451 " pathEditMode="relative" rAng="0" ptsTypes="AA">
                                      <p:cBhvr>
                                        <p:cTn id="6" dur="2000" fill="hold"/>
                                        <p:tgtEl>
                                          <p:spTgt spid="52"/>
                                        </p:tgtEl>
                                        <p:attrNameLst>
                                          <p:attrName>ppt_x</p:attrName>
                                          <p:attrName>ppt_y</p:attrName>
                                        </p:attrNameLst>
                                      </p:cBhvr>
                                      <p:rCtr x="0" y="10710"/>
                                    </p:animMotion>
                                  </p:childTnLst>
                                </p:cTn>
                              </p:par>
                              <p:par>
                                <p:cTn id="7" presetID="42" presetClass="path" presetSubtype="0" accel="50000" decel="50000" fill="hold" grpId="0" nodeType="withEffect">
                                  <p:stCondLst>
                                    <p:cond delay="0"/>
                                  </p:stCondLst>
                                  <p:childTnLst>
                                    <p:animMotion origin="layout" path="M 2.22222E-6 8.64198E-7 L -0.03715 0.21327 " pathEditMode="relative" rAng="0" ptsTypes="AA">
                                      <p:cBhvr>
                                        <p:cTn id="8" dur="2000" fill="hold"/>
                                        <p:tgtEl>
                                          <p:spTgt spid="53"/>
                                        </p:tgtEl>
                                        <p:attrNameLst>
                                          <p:attrName>ppt_x</p:attrName>
                                          <p:attrName>ppt_y</p:attrName>
                                        </p:attrNameLst>
                                      </p:cBhvr>
                                      <p:rCtr x="-1858" y="10648"/>
                                    </p:animMotion>
                                  </p:childTnLst>
                                </p:cTn>
                              </p:par>
                              <p:par>
                                <p:cTn id="9" presetID="42" presetClass="path" presetSubtype="0" accel="50000" decel="50000" fill="hold" grpId="0" nodeType="withEffect">
                                  <p:stCondLst>
                                    <p:cond delay="0"/>
                                  </p:stCondLst>
                                  <p:childTnLst>
                                    <p:animMotion origin="layout" path="M 8.33333E-7 8.64198E-7 L -0.07465 0.21327 " pathEditMode="relative" rAng="0" ptsTypes="AA">
                                      <p:cBhvr>
                                        <p:cTn id="10" dur="2000" fill="hold"/>
                                        <p:tgtEl>
                                          <p:spTgt spid="54"/>
                                        </p:tgtEl>
                                        <p:attrNameLst>
                                          <p:attrName>ppt_x</p:attrName>
                                          <p:attrName>ppt_y</p:attrName>
                                        </p:attrNameLst>
                                      </p:cBhvr>
                                      <p:rCtr x="-3733" y="10648"/>
                                    </p:animMotion>
                                  </p:childTnLst>
                                </p:cTn>
                              </p:par>
                              <p:par>
                                <p:cTn id="11" presetID="63" presetClass="path" presetSubtype="0" accel="50000" decel="50000" fill="hold" grpId="0" nodeType="withEffect">
                                  <p:stCondLst>
                                    <p:cond delay="0"/>
                                  </p:stCondLst>
                                  <p:childTnLst>
                                    <p:animMotion origin="layout" path="M -5.55556E-7 -7.40741E-7 L 0.04618 -7.40741E-7 " pathEditMode="relative" rAng="0" ptsTypes="AA">
                                      <p:cBhvr>
                                        <p:cTn id="12" dur="2000" fill="hold"/>
                                        <p:tgtEl>
                                          <p:spTgt spid="56"/>
                                        </p:tgtEl>
                                        <p:attrNameLst>
                                          <p:attrName>ppt_x</p:attrName>
                                          <p:attrName>ppt_y</p:attrName>
                                        </p:attrNameLst>
                                      </p:cBhvr>
                                      <p:rCtr x="2309" y="0"/>
                                    </p:animMotion>
                                  </p:childTnLst>
                                </p:cTn>
                              </p:par>
                              <p:par>
                                <p:cTn id="13" presetID="63" presetClass="path" presetSubtype="0" accel="50000" decel="50000" fill="hold" grpId="0" nodeType="withEffect">
                                  <p:stCondLst>
                                    <p:cond delay="0"/>
                                  </p:stCondLst>
                                  <p:childTnLst>
                                    <p:animMotion origin="layout" path="M -2.77778E-6 -7.40741E-7 L 0.08351 -7.40741E-7 " pathEditMode="relative" rAng="0" ptsTypes="AA">
                                      <p:cBhvr>
                                        <p:cTn id="14" dur="2000" fill="hold"/>
                                        <p:tgtEl>
                                          <p:spTgt spid="55"/>
                                        </p:tgtEl>
                                        <p:attrNameLst>
                                          <p:attrName>ppt_x</p:attrName>
                                          <p:attrName>ppt_y</p:attrName>
                                        </p:attrNameLst>
                                      </p:cBhvr>
                                      <p:rCtr x="4167" y="0"/>
                                    </p:animMotion>
                                  </p:childTnLst>
                                </p:cTn>
                              </p:par>
                              <p:par>
                                <p:cTn id="15" presetID="63" presetClass="path" presetSubtype="0" accel="50000" decel="50000" fill="hold" grpId="0" nodeType="withEffect">
                                  <p:stCondLst>
                                    <p:cond delay="0"/>
                                  </p:stCondLst>
                                  <p:childTnLst>
                                    <p:animMotion origin="layout" path="M -1.94444E-6 -7.40741E-7 L 0.01025 -7.40741E-7 " pathEditMode="relative" rAng="0" ptsTypes="AA">
                                      <p:cBhvr>
                                        <p:cTn id="16" dur="2000" fill="hold"/>
                                        <p:tgtEl>
                                          <p:spTgt spid="57"/>
                                        </p:tgtEl>
                                        <p:attrNameLst>
                                          <p:attrName>ppt_x</p:attrName>
                                          <p:attrName>ppt_y</p:attrName>
                                        </p:attrNameLst>
                                      </p:cBhvr>
                                      <p:rCtr x="503" y="0"/>
                                    </p:animMotion>
                                  </p:childTnLst>
                                </p:cTn>
                              </p:par>
                              <p:par>
                                <p:cTn id="17" presetID="64" presetClass="path" presetSubtype="0" accel="50000" decel="50000" fill="hold" grpId="0" nodeType="withEffect">
                                  <p:stCondLst>
                                    <p:cond delay="0"/>
                                  </p:stCondLst>
                                  <p:childTnLst>
                                    <p:animMotion origin="layout" path="M 3.61111E-6 -4.93827E-7 L 3.61111E-6 -0.42469 " pathEditMode="relative" rAng="0" ptsTypes="AA">
                                      <p:cBhvr>
                                        <p:cTn id="18" dur="2000" fill="hold"/>
                                        <p:tgtEl>
                                          <p:spTgt spid="64"/>
                                        </p:tgtEl>
                                        <p:attrNameLst>
                                          <p:attrName>ppt_x</p:attrName>
                                          <p:attrName>ppt_y</p:attrName>
                                        </p:attrNameLst>
                                      </p:cBhvr>
                                      <p:rCtr x="0" y="-21235"/>
                                    </p:animMotion>
                                  </p:childTnLst>
                                </p:cTn>
                              </p:par>
                              <p:par>
                                <p:cTn id="19" presetID="64" presetClass="path" presetSubtype="0" accel="50000" decel="50000" fill="hold" grpId="0" nodeType="withEffect">
                                  <p:stCondLst>
                                    <p:cond delay="0"/>
                                  </p:stCondLst>
                                  <p:childTnLst>
                                    <p:animMotion origin="layout" path="M -3.61111E-6 -7.40741E-7 L 0.15921 -0.21327 " pathEditMode="relative" rAng="0" ptsTypes="AA">
                                      <p:cBhvr>
                                        <p:cTn id="20" dur="2000" fill="hold"/>
                                        <p:tgtEl>
                                          <p:spTgt spid="65"/>
                                        </p:tgtEl>
                                        <p:attrNameLst>
                                          <p:attrName>ppt_x</p:attrName>
                                          <p:attrName>ppt_y</p:attrName>
                                        </p:attrNameLst>
                                      </p:cBhvr>
                                      <p:rCtr x="7951" y="-10679"/>
                                    </p:animMotion>
                                  </p:childTnLst>
                                </p:cTn>
                              </p:par>
                              <p:par>
                                <p:cTn id="21" presetID="64" presetClass="path" presetSubtype="0" accel="50000" decel="50000" fill="hold" grpId="0" nodeType="withEffect">
                                  <p:stCondLst>
                                    <p:cond delay="0"/>
                                  </p:stCondLst>
                                  <p:childTnLst>
                                    <p:animMotion origin="layout" path="M 5E-6 -7.40741E-7 L 0.12171 -0.21327 " pathEditMode="relative" rAng="0" ptsTypes="AA">
                                      <p:cBhvr>
                                        <p:cTn id="22" dur="2000" fill="hold"/>
                                        <p:tgtEl>
                                          <p:spTgt spid="66"/>
                                        </p:tgtEl>
                                        <p:attrNameLst>
                                          <p:attrName>ppt_x</p:attrName>
                                          <p:attrName>ppt_y</p:attrName>
                                        </p:attrNameLst>
                                      </p:cBhvr>
                                      <p:rCtr x="6076" y="-10679"/>
                                    </p:animMotion>
                                  </p:childTnLst>
                                </p:cTn>
                              </p:par>
                              <p:par>
                                <p:cTn id="23" presetID="42" presetClass="path" presetSubtype="0" accel="50000" decel="50000" fill="hold" grpId="0" nodeType="withEffect">
                                  <p:stCondLst>
                                    <p:cond delay="0"/>
                                  </p:stCondLst>
                                  <p:childTnLst>
                                    <p:animMotion origin="layout" path="M -1.94444E-6 8.64198E-7 L 0.01111 0.42376 " pathEditMode="relative" rAng="0" ptsTypes="AA">
                                      <p:cBhvr>
                                        <p:cTn id="24" dur="2000" fill="hold"/>
                                        <p:tgtEl>
                                          <p:spTgt spid="36"/>
                                        </p:tgtEl>
                                        <p:attrNameLst>
                                          <p:attrName>ppt_x</p:attrName>
                                          <p:attrName>ppt_y</p:attrName>
                                        </p:attrNameLst>
                                      </p:cBhvr>
                                      <p:rCtr x="556" y="21173"/>
                                    </p:animMotion>
                                  </p:childTnLst>
                                </p:cTn>
                              </p:par>
                              <p:par>
                                <p:cTn id="25" presetID="42" presetClass="path" presetSubtype="0" accel="50000" decel="50000" fill="hold" grpId="0" nodeType="withEffect">
                                  <p:stCondLst>
                                    <p:cond delay="0"/>
                                  </p:stCondLst>
                                  <p:childTnLst>
                                    <p:animMotion origin="layout" path="M -5.55556E-7 8.64198E-7 L 0.04774 0.42376 " pathEditMode="relative" rAng="0" ptsTypes="AA">
                                      <p:cBhvr>
                                        <p:cTn id="26" dur="2000" fill="hold"/>
                                        <p:tgtEl>
                                          <p:spTgt spid="35"/>
                                        </p:tgtEl>
                                        <p:attrNameLst>
                                          <p:attrName>ppt_x</p:attrName>
                                          <p:attrName>ppt_y</p:attrName>
                                        </p:attrNameLst>
                                      </p:cBhvr>
                                      <p:rCtr x="2378" y="21173"/>
                                    </p:animMotion>
                                  </p:childTnLst>
                                </p:cTn>
                              </p:par>
                              <p:par>
                                <p:cTn id="27" presetID="35" presetClass="path" presetSubtype="0" accel="50000" decel="50000" fill="hold" grpId="0" nodeType="withEffect">
                                  <p:stCondLst>
                                    <p:cond delay="0"/>
                                  </p:stCondLst>
                                  <p:childTnLst>
                                    <p:animMotion origin="layout" path="M -5.55556E-7 -4.93827E-7 L -0.19635 -2.34568E-6 " pathEditMode="relative" rAng="0" ptsTypes="AA">
                                      <p:cBhvr>
                                        <p:cTn id="28" dur="2000" fill="hold"/>
                                        <p:tgtEl>
                                          <p:spTgt spid="26"/>
                                        </p:tgtEl>
                                        <p:attrNameLst>
                                          <p:attrName>ppt_x</p:attrName>
                                          <p:attrName>ppt_y</p:attrName>
                                        </p:attrNameLst>
                                      </p:cBhvr>
                                      <p:rCtr x="-9844" y="93"/>
                                    </p:animMotion>
                                  </p:childTnLst>
                                </p:cTn>
                              </p:par>
                              <p:par>
                                <p:cTn id="29" presetID="35" presetClass="path" presetSubtype="0" accel="50000" decel="50000" fill="hold" grpId="0" nodeType="withEffect">
                                  <p:stCondLst>
                                    <p:cond delay="0"/>
                                  </p:stCondLst>
                                  <p:childTnLst>
                                    <p:animMotion origin="layout" path="M 1.66667E-6 -4.93827E-7 L -0.23333 0.00031 " pathEditMode="relative" rAng="0" ptsTypes="AA">
                                      <p:cBhvr>
                                        <p:cTn id="30" dur="2000" fill="hold"/>
                                        <p:tgtEl>
                                          <p:spTgt spid="32"/>
                                        </p:tgtEl>
                                        <p:attrNameLst>
                                          <p:attrName>ppt_x</p:attrName>
                                          <p:attrName>ppt_y</p:attrName>
                                        </p:attrNameLst>
                                      </p:cBhvr>
                                      <p:rCtr x="-11667" y="0"/>
                                    </p:animMotion>
                                  </p:childTnLst>
                                </p:cTn>
                              </p:par>
                              <p:par>
                                <p:cTn id="31" presetID="35" presetClass="path" presetSubtype="0" accel="50000" decel="50000" fill="hold" grpId="0" nodeType="withEffect">
                                  <p:stCondLst>
                                    <p:cond delay="0"/>
                                  </p:stCondLst>
                                  <p:childTnLst>
                                    <p:animMotion origin="layout" path="M -2.5E-6 -4.93827E-7 L -0.27048 0.00031 " pathEditMode="relative" rAng="0" ptsTypes="AA">
                                      <p:cBhvr>
                                        <p:cTn id="32" dur="2000" fill="hold"/>
                                        <p:tgtEl>
                                          <p:spTgt spid="33"/>
                                        </p:tgtEl>
                                        <p:attrNameLst>
                                          <p:attrName>ppt_x</p:attrName>
                                          <p:attrName>ppt_y</p:attrName>
                                        </p:attrNameLst>
                                      </p:cBhvr>
                                      <p:rCtr x="-13524" y="0"/>
                                    </p:animMotion>
                                  </p:childTnLst>
                                </p:cTn>
                              </p:par>
                              <p:par>
                                <p:cTn id="33" presetID="35" presetClass="path" presetSubtype="0" accel="50000" decel="50000" fill="hold" grpId="0" nodeType="withEffect">
                                  <p:stCondLst>
                                    <p:cond delay="0"/>
                                  </p:stCondLst>
                                  <p:childTnLst>
                                    <p:animMotion origin="layout" path="M -2.77778E-7 -4.93827E-7 L -0.30712 -4.93827E-7 " pathEditMode="relative" rAng="0" ptsTypes="AA">
                                      <p:cBhvr>
                                        <p:cTn id="34" dur="2000" fill="hold"/>
                                        <p:tgtEl>
                                          <p:spTgt spid="34"/>
                                        </p:tgtEl>
                                        <p:attrNameLst>
                                          <p:attrName>ppt_x</p:attrName>
                                          <p:attrName>ppt_y</p:attrName>
                                        </p:attrNameLst>
                                      </p:cBhvr>
                                      <p:rCtr x="-15365" y="0"/>
                                    </p:animMotion>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107"/>
                                        </p:tgtEl>
                                        <p:attrNameLst>
                                          <p:attrName>style.visibility</p:attrName>
                                        </p:attrNameLst>
                                      </p:cBhvr>
                                      <p:to>
                                        <p:strVal val="visible"/>
                                      </p:to>
                                    </p:set>
                                    <p:animEffect transition="in" filter="fade">
                                      <p:cBhvr>
                                        <p:cTn id="41" dur="500"/>
                                        <p:tgtEl>
                                          <p:spTgt spid="107"/>
                                        </p:tgtEl>
                                      </p:cBhvr>
                                    </p:animEffect>
                                  </p:childTnLst>
                                </p:cTn>
                              </p:par>
                              <p:par>
                                <p:cTn id="42" presetID="10" presetClass="entr" presetSubtype="0" fill="hold" nodeType="with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500"/>
                                        <p:tgtEl>
                                          <p:spTgt spid="156"/>
                                        </p:tgtEl>
                                      </p:cBhvr>
                                    </p:animEffect>
                                  </p:childTnLst>
                                </p:cTn>
                              </p:par>
                              <p:par>
                                <p:cTn id="45" presetID="10" presetClass="exit" presetSubtype="0" fill="hold" grpId="1" nodeType="withEffect">
                                  <p:stCondLst>
                                    <p:cond delay="0"/>
                                  </p:stCondLst>
                                  <p:childTnLst>
                                    <p:animEffect transition="out" filter="fade">
                                      <p:cBhvr>
                                        <p:cTn id="46" dur="500"/>
                                        <p:tgtEl>
                                          <p:spTgt spid="52"/>
                                        </p:tgtEl>
                                      </p:cBhvr>
                                    </p:animEffect>
                                    <p:set>
                                      <p:cBhvr>
                                        <p:cTn id="47" dur="1" fill="hold">
                                          <p:stCondLst>
                                            <p:cond delay="499"/>
                                          </p:stCondLst>
                                        </p:cTn>
                                        <p:tgtEl>
                                          <p:spTgt spid="5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3"/>
                                        </p:tgtEl>
                                      </p:cBhvr>
                                    </p:animEffect>
                                    <p:set>
                                      <p:cBhvr>
                                        <p:cTn id="50" dur="1" fill="hold">
                                          <p:stCondLst>
                                            <p:cond delay="499"/>
                                          </p:stCondLst>
                                        </p:cTn>
                                        <p:tgtEl>
                                          <p:spTgt spid="5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4"/>
                                        </p:tgtEl>
                                      </p:cBhvr>
                                    </p:animEffect>
                                    <p:set>
                                      <p:cBhvr>
                                        <p:cTn id="53" dur="1" fill="hold">
                                          <p:stCondLst>
                                            <p:cond delay="499"/>
                                          </p:stCondLst>
                                        </p:cTn>
                                        <p:tgtEl>
                                          <p:spTgt spid="5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57"/>
                                        </p:tgtEl>
                                      </p:cBhvr>
                                    </p:animEffect>
                                    <p:set>
                                      <p:cBhvr>
                                        <p:cTn id="56" dur="1" fill="hold">
                                          <p:stCondLst>
                                            <p:cond delay="499"/>
                                          </p:stCondLst>
                                        </p:cTn>
                                        <p:tgtEl>
                                          <p:spTgt spid="5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56"/>
                                        </p:tgtEl>
                                      </p:cBhvr>
                                    </p:animEffect>
                                    <p:set>
                                      <p:cBhvr>
                                        <p:cTn id="59" dur="1" fill="hold">
                                          <p:stCondLst>
                                            <p:cond delay="499"/>
                                          </p:stCondLst>
                                        </p:cTn>
                                        <p:tgtEl>
                                          <p:spTgt spid="5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55"/>
                                        </p:tgtEl>
                                      </p:cBhvr>
                                    </p:animEffect>
                                    <p:set>
                                      <p:cBhvr>
                                        <p:cTn id="62" dur="1" fill="hold">
                                          <p:stCondLst>
                                            <p:cond delay="499"/>
                                          </p:stCondLst>
                                        </p:cTn>
                                        <p:tgtEl>
                                          <p:spTgt spid="5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65"/>
                                        </p:tgtEl>
                                      </p:cBhvr>
                                    </p:animEffect>
                                    <p:set>
                                      <p:cBhvr>
                                        <p:cTn id="68" dur="1" fill="hold">
                                          <p:stCondLst>
                                            <p:cond delay="499"/>
                                          </p:stCondLst>
                                        </p:cTn>
                                        <p:tgtEl>
                                          <p:spTgt spid="65"/>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66"/>
                                        </p:tgtEl>
                                      </p:cBhvr>
                                    </p:animEffect>
                                    <p:set>
                                      <p:cBhvr>
                                        <p:cTn id="71" dur="1" fill="hold">
                                          <p:stCondLst>
                                            <p:cond delay="499"/>
                                          </p:stCondLst>
                                        </p:cTn>
                                        <p:tgtEl>
                                          <p:spTgt spid="66"/>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6"/>
                                        </p:tgtEl>
                                      </p:cBhvr>
                                    </p:animEffect>
                                    <p:set>
                                      <p:cBhvr>
                                        <p:cTn id="74" dur="1" fill="hold">
                                          <p:stCondLst>
                                            <p:cond delay="499"/>
                                          </p:stCondLst>
                                        </p:cTn>
                                        <p:tgtEl>
                                          <p:spTgt spid="26"/>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115"/>
                                        </p:tgtEl>
                                        <p:attrNameLst>
                                          <p:attrName>style.visibility</p:attrName>
                                        </p:attrNameLst>
                                      </p:cBhvr>
                                      <p:to>
                                        <p:strVal val="visible"/>
                                      </p:to>
                                    </p:set>
                                    <p:animEffect transition="in" filter="fade">
                                      <p:cBhvr>
                                        <p:cTn id="87" dur="2000"/>
                                        <p:tgtEl>
                                          <p:spTgt spid="115"/>
                                        </p:tgtEl>
                                      </p:cBhvr>
                                    </p:animEffect>
                                  </p:childTnLst>
                                </p:cTn>
                              </p:par>
                            </p:childTnLst>
                          </p:cTn>
                        </p:par>
                        <p:par>
                          <p:cTn id="88" fill="hold">
                            <p:stCondLst>
                              <p:cond delay="4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2000"/>
                                        <p:tgtEl>
                                          <p:spTgt spid="90"/>
                                        </p:tgtEl>
                                      </p:cBhvr>
                                    </p:animEffect>
                                  </p:childTnLst>
                                </p:cTn>
                              </p:par>
                            </p:childTnLst>
                          </p:cTn>
                        </p:par>
                        <p:par>
                          <p:cTn id="92" fill="hold">
                            <p:stCondLst>
                              <p:cond delay="6500"/>
                            </p:stCondLst>
                            <p:childTnLst>
                              <p:par>
                                <p:cTn id="93" presetID="10" presetClass="entr" presetSubtype="0" fill="hold" grpId="0" nodeType="afterEffect">
                                  <p:stCondLst>
                                    <p:cond delay="0"/>
                                  </p:stCondLst>
                                  <p:childTnLst>
                                    <p:set>
                                      <p:cBhvr>
                                        <p:cTn id="94" dur="1" fill="hold">
                                          <p:stCondLst>
                                            <p:cond delay="0"/>
                                          </p:stCondLst>
                                        </p:cTn>
                                        <p:tgtEl>
                                          <p:spTgt spid="155"/>
                                        </p:tgtEl>
                                        <p:attrNameLst>
                                          <p:attrName>style.visibility</p:attrName>
                                        </p:attrNameLst>
                                      </p:cBhvr>
                                      <p:to>
                                        <p:strVal val="visible"/>
                                      </p:to>
                                    </p:set>
                                    <p:animEffect transition="in" filter="fade">
                                      <p:cBhvr>
                                        <p:cTn id="95" dur="2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65" grpId="0" animBg="1"/>
      <p:bldP spid="65" grpId="1" animBg="1"/>
      <p:bldP spid="66" grpId="0" animBg="1"/>
      <p:bldP spid="66" grpId="1" animBg="1"/>
      <p:bldP spid="26" grpId="0" animBg="1"/>
      <p:bldP spid="26" grpId="1" animBg="1"/>
      <p:bldP spid="32" grpId="0" animBg="1"/>
      <p:bldP spid="32" grpId="1" animBg="1"/>
      <p:bldP spid="33" grpId="0" animBg="1"/>
      <p:bldP spid="33" grpId="1" animBg="1"/>
      <p:bldP spid="34" grpId="0" animBg="1"/>
      <p:bldP spid="34" grpId="1" animBg="1"/>
      <p:bldP spid="35" grpId="0" animBg="1"/>
      <p:bldP spid="36" grpId="0" animBg="1"/>
      <p:bldP spid="52" grpId="0" animBg="1"/>
      <p:bldP spid="52" grpId="1" animBg="1"/>
      <p:bldP spid="53" grpId="0" animBg="1"/>
      <p:bldP spid="53" grpId="1" animBg="1"/>
      <p:bldP spid="54" grpId="0" animBg="1"/>
      <p:bldP spid="54" grpId="1" animBg="1"/>
      <p:bldP spid="64" grpId="0" animBg="1"/>
      <p:bldP spid="64" grpId="1" animBg="1"/>
      <p:bldP spid="90" grpId="0"/>
      <p:bldP spid="115" grpId="0"/>
      <p:bldP spid="155"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40"/>
          <p:cNvSpPr/>
          <p:nvPr/>
        </p:nvSpPr>
        <p:spPr>
          <a:xfrm>
            <a:off x="0" y="731521"/>
            <a:ext cx="9144000" cy="3778058"/>
          </a:xfrm>
          <a:prstGeom prst="rect">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sp>
        <p:nvSpPr>
          <p:cNvPr id="2" name="Title 1"/>
          <p:cNvSpPr>
            <a:spLocks noGrp="1"/>
          </p:cNvSpPr>
          <p:nvPr>
            <p:ph type="title"/>
          </p:nvPr>
        </p:nvSpPr>
        <p:spPr/>
        <p:txBody>
          <a:bodyPr/>
          <a:lstStyle/>
          <a:p>
            <a:pPr algn="ctr"/>
            <a:r>
              <a:rPr lang="en-US" dirty="0"/>
              <a:t>Center of Excellence</a:t>
            </a:r>
          </a:p>
        </p:txBody>
      </p:sp>
      <p:grpSp>
        <p:nvGrpSpPr>
          <p:cNvPr id="80" name="Group 79"/>
          <p:cNvGrpSpPr/>
          <p:nvPr/>
        </p:nvGrpSpPr>
        <p:grpSpPr>
          <a:xfrm>
            <a:off x="242978" y="2134566"/>
            <a:ext cx="8740397" cy="774888"/>
            <a:chOff x="242978" y="2134566"/>
            <a:chExt cx="8740397" cy="774888"/>
          </a:xfrm>
        </p:grpSpPr>
        <p:sp>
          <p:nvSpPr>
            <p:cNvPr id="81" name="Rectangle 80"/>
            <p:cNvSpPr/>
            <p:nvPr/>
          </p:nvSpPr>
          <p:spPr>
            <a:xfrm>
              <a:off x="242978" y="2134566"/>
              <a:ext cx="1453510" cy="771485"/>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1</a:t>
              </a:r>
            </a:p>
            <a:p>
              <a:pPr algn="ctr">
                <a:lnSpc>
                  <a:spcPts val="1340"/>
                </a:lnSpc>
              </a:pPr>
              <a:r>
                <a:rPr lang="en-US" sz="1200" dirty="0">
                  <a:solidFill>
                    <a:srgbClr val="FFFFFF"/>
                  </a:solidFill>
                </a:rPr>
                <a:t>Standard Libraries and Templates</a:t>
              </a:r>
            </a:p>
          </p:txBody>
        </p:sp>
        <p:grpSp>
          <p:nvGrpSpPr>
            <p:cNvPr id="82" name="Group 81"/>
            <p:cNvGrpSpPr/>
            <p:nvPr/>
          </p:nvGrpSpPr>
          <p:grpSpPr>
            <a:xfrm>
              <a:off x="1602914" y="2134566"/>
              <a:ext cx="1551328" cy="771485"/>
              <a:chOff x="1602914" y="2134566"/>
              <a:chExt cx="1551328" cy="771485"/>
            </a:xfrm>
          </p:grpSpPr>
          <p:sp>
            <p:nvSpPr>
              <p:cNvPr id="96" name="Rectangle 95"/>
              <p:cNvSpPr/>
              <p:nvPr/>
            </p:nvSpPr>
            <p:spPr>
              <a:xfrm>
                <a:off x="1700732" y="2134566"/>
                <a:ext cx="1453510" cy="771485"/>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2</a:t>
                </a:r>
              </a:p>
              <a:p>
                <a:pPr algn="ctr">
                  <a:lnSpc>
                    <a:spcPts val="1340"/>
                  </a:lnSpc>
                </a:pPr>
                <a:r>
                  <a:rPr lang="en-US" sz="1200" dirty="0">
                    <a:solidFill>
                      <a:srgbClr val="FFFFFF"/>
                    </a:solidFill>
                  </a:rPr>
                  <a:t>Code Management</a:t>
                </a:r>
              </a:p>
            </p:txBody>
          </p:sp>
          <p:sp>
            <p:nvSpPr>
              <p:cNvPr id="97" name="Right Triangle 96"/>
              <p:cNvSpPr/>
              <p:nvPr/>
            </p:nvSpPr>
            <p:spPr>
              <a:xfrm rot="13500000">
                <a:off x="1602914" y="2175235"/>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83" name="Group 82"/>
            <p:cNvGrpSpPr/>
            <p:nvPr/>
          </p:nvGrpSpPr>
          <p:grpSpPr>
            <a:xfrm>
              <a:off x="3057797" y="2134566"/>
              <a:ext cx="1554199" cy="771485"/>
              <a:chOff x="3057797" y="2134566"/>
              <a:chExt cx="1554199" cy="771485"/>
            </a:xfrm>
          </p:grpSpPr>
          <p:sp>
            <p:nvSpPr>
              <p:cNvPr id="94" name="Rectangle 93"/>
              <p:cNvSpPr/>
              <p:nvPr/>
            </p:nvSpPr>
            <p:spPr>
              <a:xfrm>
                <a:off x="3158486" y="2134566"/>
                <a:ext cx="1453510" cy="771485"/>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3</a:t>
                </a:r>
              </a:p>
              <a:p>
                <a:pPr algn="ctr">
                  <a:lnSpc>
                    <a:spcPts val="1340"/>
                  </a:lnSpc>
                </a:pPr>
                <a:r>
                  <a:rPr lang="en-US" sz="1200" dirty="0">
                    <a:solidFill>
                      <a:srgbClr val="FFFFFF"/>
                    </a:solidFill>
                  </a:rPr>
                  <a:t>Design and </a:t>
                </a:r>
                <a:br>
                  <a:rPr lang="en-US" sz="1200" dirty="0">
                    <a:solidFill>
                      <a:srgbClr val="FFFFFF"/>
                    </a:solidFill>
                  </a:rPr>
                </a:br>
                <a:r>
                  <a:rPr lang="en-US" sz="1200" dirty="0">
                    <a:solidFill>
                      <a:srgbClr val="FFFFFF"/>
                    </a:solidFill>
                  </a:rPr>
                  <a:t>Code Reviews</a:t>
                </a:r>
              </a:p>
            </p:txBody>
          </p:sp>
          <p:sp>
            <p:nvSpPr>
              <p:cNvPr id="95" name="Right Triangle 94"/>
              <p:cNvSpPr/>
              <p:nvPr/>
            </p:nvSpPr>
            <p:spPr>
              <a:xfrm rot="13500000">
                <a:off x="3057797" y="2175236"/>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84" name="Group 83"/>
            <p:cNvGrpSpPr/>
            <p:nvPr/>
          </p:nvGrpSpPr>
          <p:grpSpPr>
            <a:xfrm>
              <a:off x="4514156" y="2134566"/>
              <a:ext cx="4469219" cy="774888"/>
              <a:chOff x="4514156" y="2134566"/>
              <a:chExt cx="4469219" cy="774888"/>
            </a:xfrm>
          </p:grpSpPr>
          <p:grpSp>
            <p:nvGrpSpPr>
              <p:cNvPr id="85" name="Group 84"/>
              <p:cNvGrpSpPr/>
              <p:nvPr/>
            </p:nvGrpSpPr>
            <p:grpSpPr>
              <a:xfrm>
                <a:off x="4514156" y="2134566"/>
                <a:ext cx="1551852" cy="771485"/>
                <a:chOff x="4521471" y="2134566"/>
                <a:chExt cx="1551852" cy="771485"/>
              </a:xfrm>
            </p:grpSpPr>
            <p:sp>
              <p:nvSpPr>
                <p:cNvPr id="92" name="Rectangle 91"/>
                <p:cNvSpPr/>
                <p:nvPr/>
              </p:nvSpPr>
              <p:spPr>
                <a:xfrm>
                  <a:off x="4619813" y="2134566"/>
                  <a:ext cx="1453510" cy="771485"/>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4</a:t>
                  </a:r>
                </a:p>
                <a:p>
                  <a:pPr algn="ctr">
                    <a:lnSpc>
                      <a:spcPts val="1340"/>
                    </a:lnSpc>
                  </a:pPr>
                  <a:r>
                    <a:rPr lang="en-US" sz="1200" dirty="0">
                      <a:solidFill>
                        <a:srgbClr val="FFFFFF"/>
                      </a:solidFill>
                    </a:rPr>
                    <a:t>Organizational Proficiency Plan</a:t>
                  </a:r>
                </a:p>
              </p:txBody>
            </p:sp>
            <p:sp>
              <p:nvSpPr>
                <p:cNvPr id="93" name="Right Triangle 92"/>
                <p:cNvSpPr/>
                <p:nvPr/>
              </p:nvSpPr>
              <p:spPr>
                <a:xfrm rot="13500000">
                  <a:off x="4521471" y="2175236"/>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86" name="Group 85"/>
              <p:cNvGrpSpPr/>
              <p:nvPr/>
            </p:nvGrpSpPr>
            <p:grpSpPr>
              <a:xfrm>
                <a:off x="5974656" y="2134566"/>
                <a:ext cx="1549776" cy="771485"/>
                <a:chOff x="5981971" y="2134566"/>
                <a:chExt cx="1549776" cy="771485"/>
              </a:xfrm>
            </p:grpSpPr>
            <p:sp>
              <p:nvSpPr>
                <p:cNvPr id="90" name="Rectangle 89"/>
                <p:cNvSpPr/>
                <p:nvPr/>
              </p:nvSpPr>
              <p:spPr>
                <a:xfrm>
                  <a:off x="6078237" y="2134566"/>
                  <a:ext cx="1453510" cy="771485"/>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5</a:t>
                  </a:r>
                </a:p>
                <a:p>
                  <a:pPr algn="ctr">
                    <a:lnSpc>
                      <a:spcPts val="1340"/>
                    </a:lnSpc>
                  </a:pPr>
                  <a:r>
                    <a:rPr lang="en-US" sz="1200" dirty="0">
                      <a:solidFill>
                        <a:srgbClr val="FFFFFF"/>
                      </a:solidFill>
                    </a:rPr>
                    <a:t>Learning and Development Plan</a:t>
                  </a:r>
                </a:p>
              </p:txBody>
            </p:sp>
            <p:sp>
              <p:nvSpPr>
                <p:cNvPr id="91" name="Right Triangle 90"/>
                <p:cNvSpPr/>
                <p:nvPr/>
              </p:nvSpPr>
              <p:spPr>
                <a:xfrm rot="13500000">
                  <a:off x="5981971" y="2175237"/>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87" name="Group 86"/>
              <p:cNvGrpSpPr/>
              <p:nvPr/>
            </p:nvGrpSpPr>
            <p:grpSpPr>
              <a:xfrm>
                <a:off x="7428806" y="2137969"/>
                <a:ext cx="1554569" cy="771485"/>
                <a:chOff x="7436121" y="2137969"/>
                <a:chExt cx="1554569" cy="771485"/>
              </a:xfrm>
            </p:grpSpPr>
            <p:sp>
              <p:nvSpPr>
                <p:cNvPr id="88" name="Rectangle 87"/>
                <p:cNvSpPr/>
                <p:nvPr/>
              </p:nvSpPr>
              <p:spPr>
                <a:xfrm>
                  <a:off x="7537180" y="2137969"/>
                  <a:ext cx="1453510" cy="771485"/>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6</a:t>
                  </a:r>
                </a:p>
                <a:p>
                  <a:pPr algn="ctr">
                    <a:lnSpc>
                      <a:spcPts val="1340"/>
                    </a:lnSpc>
                  </a:pPr>
                  <a:r>
                    <a:rPr lang="en-US" sz="1200" dirty="0">
                      <a:solidFill>
                        <a:srgbClr val="FFFFFF"/>
                      </a:solidFill>
                    </a:rPr>
                    <a:t>Internal Onboarding</a:t>
                  </a:r>
                </a:p>
              </p:txBody>
            </p:sp>
            <p:sp>
              <p:nvSpPr>
                <p:cNvPr id="89" name="Right Triangle 88"/>
                <p:cNvSpPr/>
                <p:nvPr/>
              </p:nvSpPr>
              <p:spPr>
                <a:xfrm rot="13500000">
                  <a:off x="7436121" y="2175238"/>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grpSp>
      <p:sp>
        <p:nvSpPr>
          <p:cNvPr id="98" name="Rectangle 97"/>
          <p:cNvSpPr/>
          <p:nvPr/>
        </p:nvSpPr>
        <p:spPr>
          <a:xfrm>
            <a:off x="2662525" y="4120441"/>
            <a:ext cx="2161169" cy="261610"/>
          </a:xfrm>
          <a:prstGeom prst="rect">
            <a:avLst/>
          </a:prstGeom>
          <a:noFill/>
        </p:spPr>
        <p:txBody>
          <a:bodyPr wrap="square" lIns="0" rIns="0">
            <a:noAutofit/>
          </a:bodyPr>
          <a:lstStyle/>
          <a:p>
            <a:r>
              <a:rPr lang="en-US" sz="1100" dirty="0">
                <a:solidFill>
                  <a:schemeClr val="bg2">
                    <a:lumMod val="25000"/>
                  </a:schemeClr>
                </a:solidFill>
              </a:rPr>
              <a:t>Engage in Community Learning</a:t>
            </a:r>
          </a:p>
        </p:txBody>
      </p:sp>
      <p:sp>
        <p:nvSpPr>
          <p:cNvPr id="99" name="Rectangle 98"/>
          <p:cNvSpPr/>
          <p:nvPr/>
        </p:nvSpPr>
        <p:spPr>
          <a:xfrm>
            <a:off x="2419154" y="4161905"/>
            <a:ext cx="184730" cy="178683"/>
          </a:xfrm>
          <a:prstGeom prst="rect">
            <a:avLst/>
          </a:prstGeom>
          <a:solidFill>
            <a:schemeClr val="tx2"/>
          </a:solidFill>
        </p:spPr>
        <p:txBody>
          <a:bodyPr wrap="none">
            <a:spAutoFit/>
          </a:bodyPr>
          <a:lstStyle/>
          <a:p>
            <a:pPr algn="ctr"/>
            <a:endParaRPr lang="en-US" sz="1100" dirty="0">
              <a:solidFill>
                <a:srgbClr val="FFFFFF"/>
              </a:solidFill>
            </a:endParaRPr>
          </a:p>
        </p:txBody>
      </p:sp>
      <p:sp>
        <p:nvSpPr>
          <p:cNvPr id="100" name="Rectangle 99"/>
          <p:cNvSpPr/>
          <p:nvPr/>
        </p:nvSpPr>
        <p:spPr>
          <a:xfrm>
            <a:off x="527763" y="4120441"/>
            <a:ext cx="1728358" cy="261610"/>
          </a:xfrm>
          <a:prstGeom prst="rect">
            <a:avLst/>
          </a:prstGeom>
          <a:noFill/>
        </p:spPr>
        <p:txBody>
          <a:bodyPr wrap="square" lIns="0" rIns="0">
            <a:noAutofit/>
          </a:bodyPr>
          <a:lstStyle/>
          <a:p>
            <a:r>
              <a:rPr lang="en-US" sz="1100" dirty="0">
                <a:solidFill>
                  <a:schemeClr val="bg2">
                    <a:lumMod val="25000"/>
                  </a:schemeClr>
                </a:solidFill>
              </a:rPr>
              <a:t>Engineer Good Software</a:t>
            </a:r>
          </a:p>
        </p:txBody>
      </p:sp>
      <p:sp>
        <p:nvSpPr>
          <p:cNvPr id="101" name="Rectangle 100"/>
          <p:cNvSpPr/>
          <p:nvPr/>
        </p:nvSpPr>
        <p:spPr>
          <a:xfrm>
            <a:off x="269295" y="4161905"/>
            <a:ext cx="184730" cy="178683"/>
          </a:xfrm>
          <a:prstGeom prst="rect">
            <a:avLst/>
          </a:prstGeom>
          <a:solidFill>
            <a:schemeClr val="accent4">
              <a:lumMod val="75000"/>
            </a:schemeClr>
          </a:solidFill>
        </p:spPr>
        <p:txBody>
          <a:bodyPr wrap="none">
            <a:spAutoFit/>
          </a:bodyPr>
          <a:lstStyle/>
          <a:p>
            <a:pPr algn="ctr"/>
            <a:endParaRPr lang="en-US" sz="1100" dirty="0">
              <a:solidFill>
                <a:srgbClr val="FFFFFF"/>
              </a:solidFill>
            </a:endParaRPr>
          </a:p>
        </p:txBody>
      </p:sp>
      <p:sp>
        <p:nvSpPr>
          <p:cNvPr id="102" name="Rectangle 101"/>
          <p:cNvSpPr/>
          <p:nvPr/>
        </p:nvSpPr>
        <p:spPr>
          <a:xfrm>
            <a:off x="5288655" y="4120441"/>
            <a:ext cx="2013693" cy="261610"/>
          </a:xfrm>
          <a:prstGeom prst="rect">
            <a:avLst/>
          </a:prstGeom>
          <a:noFill/>
        </p:spPr>
        <p:txBody>
          <a:bodyPr wrap="square" lIns="0" rIns="0">
            <a:noAutofit/>
          </a:bodyPr>
          <a:lstStyle/>
          <a:p>
            <a:r>
              <a:rPr lang="en-US" sz="1100" dirty="0">
                <a:solidFill>
                  <a:schemeClr val="bg2">
                    <a:lumMod val="25000"/>
                  </a:schemeClr>
                </a:solidFill>
              </a:rPr>
              <a:t>Ensure Technical Leadership</a:t>
            </a:r>
          </a:p>
        </p:txBody>
      </p:sp>
      <p:sp>
        <p:nvSpPr>
          <p:cNvPr id="103" name="Rectangle 102"/>
          <p:cNvSpPr/>
          <p:nvPr/>
        </p:nvSpPr>
        <p:spPr>
          <a:xfrm>
            <a:off x="5030187" y="4161905"/>
            <a:ext cx="184730" cy="178683"/>
          </a:xfrm>
          <a:prstGeom prst="rect">
            <a:avLst/>
          </a:prstGeom>
          <a:solidFill>
            <a:schemeClr val="bg2">
              <a:lumMod val="50000"/>
            </a:schemeClr>
          </a:solidFill>
        </p:spPr>
        <p:txBody>
          <a:bodyPr wrap="none">
            <a:spAutoFit/>
          </a:bodyPr>
          <a:lstStyle/>
          <a:p>
            <a:pPr algn="ctr"/>
            <a:endParaRPr lang="en-US" sz="1100" dirty="0">
              <a:solidFill>
                <a:srgbClr val="FFFFFF"/>
              </a:solidFill>
            </a:endParaRPr>
          </a:p>
        </p:txBody>
      </p:sp>
      <p:sp>
        <p:nvSpPr>
          <p:cNvPr id="104" name="Rectangle 103"/>
          <p:cNvSpPr/>
          <p:nvPr/>
        </p:nvSpPr>
        <p:spPr>
          <a:xfrm>
            <a:off x="242978" y="1932021"/>
            <a:ext cx="2550098" cy="223209"/>
          </a:xfrm>
          <a:prstGeom prst="rect">
            <a:avLst/>
          </a:prstGeom>
        </p:spPr>
        <p:txBody>
          <a:bodyPr wrap="square" lIns="0" tIns="0" rIns="0" bIns="0" anchor="ctr">
            <a:noAutofit/>
          </a:bodyPr>
          <a:lstStyle/>
          <a:p>
            <a:r>
              <a:rPr lang="en-US" sz="1200" dirty="0">
                <a:solidFill>
                  <a:schemeClr val="bg2">
                    <a:lumMod val="25000"/>
                  </a:schemeClr>
                </a:solidFill>
              </a:rPr>
              <a:t>BUILD PROFICIENT PRACTICES</a:t>
            </a:r>
          </a:p>
        </p:txBody>
      </p:sp>
      <p:grpSp>
        <p:nvGrpSpPr>
          <p:cNvPr id="105" name="Group 104"/>
          <p:cNvGrpSpPr/>
          <p:nvPr/>
        </p:nvGrpSpPr>
        <p:grpSpPr>
          <a:xfrm>
            <a:off x="242978" y="1036328"/>
            <a:ext cx="4369018" cy="779301"/>
            <a:chOff x="242978" y="1036328"/>
            <a:chExt cx="4369018" cy="779301"/>
          </a:xfrm>
        </p:grpSpPr>
        <p:sp>
          <p:nvSpPr>
            <p:cNvPr id="106" name="Rectangle 105"/>
            <p:cNvSpPr/>
            <p:nvPr/>
          </p:nvSpPr>
          <p:spPr>
            <a:xfrm>
              <a:off x="242978" y="1036328"/>
              <a:ext cx="1453510" cy="779301"/>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1</a:t>
              </a:r>
            </a:p>
            <a:p>
              <a:pPr algn="ctr">
                <a:lnSpc>
                  <a:spcPts val="1340"/>
                </a:lnSpc>
              </a:pPr>
              <a:r>
                <a:rPr lang="en-US" sz="1200" dirty="0">
                  <a:solidFill>
                    <a:srgbClr val="FFFFFF"/>
                  </a:solidFill>
                </a:rPr>
                <a:t>Designated Technical Lead</a:t>
              </a:r>
            </a:p>
          </p:txBody>
        </p:sp>
        <p:grpSp>
          <p:nvGrpSpPr>
            <p:cNvPr id="107" name="Group 106"/>
            <p:cNvGrpSpPr/>
            <p:nvPr/>
          </p:nvGrpSpPr>
          <p:grpSpPr>
            <a:xfrm>
              <a:off x="1602914" y="1036395"/>
              <a:ext cx="1551328" cy="775779"/>
              <a:chOff x="1602914" y="1036395"/>
              <a:chExt cx="1551328" cy="775779"/>
            </a:xfrm>
          </p:grpSpPr>
          <p:sp>
            <p:nvSpPr>
              <p:cNvPr id="111" name="Rectangle 110"/>
              <p:cNvSpPr/>
              <p:nvPr/>
            </p:nvSpPr>
            <p:spPr>
              <a:xfrm>
                <a:off x="1700732" y="1036395"/>
                <a:ext cx="1453510" cy="775779"/>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2</a:t>
                </a:r>
              </a:p>
              <a:p>
                <a:pPr algn="ctr">
                  <a:lnSpc>
                    <a:spcPts val="1340"/>
                  </a:lnSpc>
                </a:pPr>
                <a:r>
                  <a:rPr lang="en-US" sz="1200" dirty="0">
                    <a:solidFill>
                      <a:srgbClr val="FFFFFF"/>
                    </a:solidFill>
                  </a:rPr>
                  <a:t>Internal </a:t>
                </a:r>
                <a:br>
                  <a:rPr lang="en-US" sz="1200" dirty="0">
                    <a:solidFill>
                      <a:srgbClr val="FFFFFF"/>
                    </a:solidFill>
                  </a:rPr>
                </a:br>
                <a:r>
                  <a:rPr lang="en-US" sz="1200" dirty="0">
                    <a:solidFill>
                      <a:srgbClr val="FFFFFF"/>
                    </a:solidFill>
                  </a:rPr>
                  <a:t>User Group</a:t>
                </a:r>
              </a:p>
            </p:txBody>
          </p:sp>
          <p:sp>
            <p:nvSpPr>
              <p:cNvPr id="112" name="Right Triangle 111"/>
              <p:cNvSpPr/>
              <p:nvPr/>
            </p:nvSpPr>
            <p:spPr>
              <a:xfrm rot="13500000">
                <a:off x="1602914" y="1077064"/>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08" name="Group 107"/>
            <p:cNvGrpSpPr/>
            <p:nvPr/>
          </p:nvGrpSpPr>
          <p:grpSpPr>
            <a:xfrm>
              <a:off x="3057797" y="1036395"/>
              <a:ext cx="1554199" cy="775779"/>
              <a:chOff x="3057797" y="1036395"/>
              <a:chExt cx="1554199" cy="775779"/>
            </a:xfrm>
          </p:grpSpPr>
          <p:sp>
            <p:nvSpPr>
              <p:cNvPr id="109" name="Rectangle 108"/>
              <p:cNvSpPr/>
              <p:nvPr/>
            </p:nvSpPr>
            <p:spPr>
              <a:xfrm>
                <a:off x="3158486" y="1036395"/>
                <a:ext cx="1453510" cy="775779"/>
              </a:xfrm>
              <a:prstGeom prst="rect">
                <a:avLst/>
              </a:prstGeom>
              <a:solidFill>
                <a:srgbClr val="0070C0"/>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3</a:t>
                </a:r>
              </a:p>
              <a:p>
                <a:pPr algn="ctr">
                  <a:lnSpc>
                    <a:spcPts val="1340"/>
                  </a:lnSpc>
                </a:pPr>
                <a:r>
                  <a:rPr lang="en-US" sz="1200" dirty="0">
                    <a:solidFill>
                      <a:srgbClr val="FFFFFF"/>
                    </a:solidFill>
                  </a:rPr>
                  <a:t>External and Global Community</a:t>
                </a:r>
              </a:p>
            </p:txBody>
          </p:sp>
          <p:sp>
            <p:nvSpPr>
              <p:cNvPr id="110" name="Right Triangle 109"/>
              <p:cNvSpPr/>
              <p:nvPr/>
            </p:nvSpPr>
            <p:spPr>
              <a:xfrm rot="13500000">
                <a:off x="3057797" y="1077065"/>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sp>
        <p:nvSpPr>
          <p:cNvPr id="113" name="Rectangle 112"/>
          <p:cNvSpPr/>
          <p:nvPr/>
        </p:nvSpPr>
        <p:spPr>
          <a:xfrm>
            <a:off x="242978" y="833850"/>
            <a:ext cx="2550098" cy="223209"/>
          </a:xfrm>
          <a:prstGeom prst="rect">
            <a:avLst/>
          </a:prstGeom>
        </p:spPr>
        <p:txBody>
          <a:bodyPr wrap="square" lIns="0" tIns="0" rIns="0" bIns="0" anchor="ctr">
            <a:noAutofit/>
          </a:bodyPr>
          <a:lstStyle/>
          <a:p>
            <a:r>
              <a:rPr lang="en-US" sz="1200" dirty="0">
                <a:solidFill>
                  <a:schemeClr val="bg2">
                    <a:lumMod val="25000"/>
                  </a:schemeClr>
                </a:solidFill>
              </a:rPr>
              <a:t>START HERE</a:t>
            </a:r>
          </a:p>
        </p:txBody>
      </p:sp>
      <p:sp>
        <p:nvSpPr>
          <p:cNvPr id="114" name="Rectangle 113"/>
          <p:cNvSpPr/>
          <p:nvPr/>
        </p:nvSpPr>
        <p:spPr>
          <a:xfrm>
            <a:off x="242978" y="3021155"/>
            <a:ext cx="2550098" cy="223209"/>
          </a:xfrm>
          <a:prstGeom prst="rect">
            <a:avLst/>
          </a:prstGeom>
        </p:spPr>
        <p:txBody>
          <a:bodyPr wrap="square" lIns="0" tIns="0" rIns="0" bIns="0" anchor="ctr">
            <a:noAutofit/>
          </a:bodyPr>
          <a:lstStyle/>
          <a:p>
            <a:r>
              <a:rPr lang="en-US" sz="1200" dirty="0">
                <a:solidFill>
                  <a:schemeClr val="bg2">
                    <a:lumMod val="25000"/>
                  </a:schemeClr>
                </a:solidFill>
              </a:rPr>
              <a:t>ESTABLISH BEST PRACTICES</a:t>
            </a:r>
          </a:p>
        </p:txBody>
      </p:sp>
      <p:grpSp>
        <p:nvGrpSpPr>
          <p:cNvPr id="115" name="Group 114"/>
          <p:cNvGrpSpPr/>
          <p:nvPr/>
        </p:nvGrpSpPr>
        <p:grpSpPr>
          <a:xfrm>
            <a:off x="242978" y="3223700"/>
            <a:ext cx="8747712" cy="774722"/>
            <a:chOff x="242978" y="3223700"/>
            <a:chExt cx="8747712" cy="774722"/>
          </a:xfrm>
        </p:grpSpPr>
        <p:sp>
          <p:nvSpPr>
            <p:cNvPr id="116" name="Rectangle 115"/>
            <p:cNvSpPr/>
            <p:nvPr/>
          </p:nvSpPr>
          <p:spPr>
            <a:xfrm>
              <a:off x="242978"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1</a:t>
              </a:r>
            </a:p>
            <a:p>
              <a:pPr algn="ctr">
                <a:lnSpc>
                  <a:spcPts val="1340"/>
                </a:lnSpc>
              </a:pPr>
              <a:r>
                <a:rPr lang="en-US" sz="1200" dirty="0">
                  <a:solidFill>
                    <a:srgbClr val="FFFFFF"/>
                  </a:solidFill>
                </a:rPr>
                <a:t>Development Environment and Core Concepts</a:t>
              </a:r>
            </a:p>
          </p:txBody>
        </p:sp>
        <p:grpSp>
          <p:nvGrpSpPr>
            <p:cNvPr id="117" name="Group 116"/>
            <p:cNvGrpSpPr/>
            <p:nvPr/>
          </p:nvGrpSpPr>
          <p:grpSpPr>
            <a:xfrm>
              <a:off x="1602914" y="3223700"/>
              <a:ext cx="1551328" cy="771319"/>
              <a:chOff x="1602914" y="3223700"/>
              <a:chExt cx="1551328" cy="771319"/>
            </a:xfrm>
          </p:grpSpPr>
          <p:sp>
            <p:nvSpPr>
              <p:cNvPr id="130" name="Rectangle 129"/>
              <p:cNvSpPr/>
              <p:nvPr/>
            </p:nvSpPr>
            <p:spPr>
              <a:xfrm>
                <a:off x="1700732"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2</a:t>
                </a:r>
              </a:p>
              <a:p>
                <a:pPr algn="ctr">
                  <a:lnSpc>
                    <a:spcPts val="1340"/>
                  </a:lnSpc>
                </a:pPr>
                <a:r>
                  <a:rPr lang="en-US" sz="1200" dirty="0">
                    <a:solidFill>
                      <a:srgbClr val="FFFFFF"/>
                    </a:solidFill>
                  </a:rPr>
                  <a:t>Developer Mastery</a:t>
                </a:r>
              </a:p>
            </p:txBody>
          </p:sp>
          <p:sp>
            <p:nvSpPr>
              <p:cNvPr id="131" name="Right Triangle 130"/>
              <p:cNvSpPr/>
              <p:nvPr/>
            </p:nvSpPr>
            <p:spPr>
              <a:xfrm rot="13500000">
                <a:off x="1602914" y="3264369"/>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18" name="Group 117"/>
            <p:cNvGrpSpPr/>
            <p:nvPr/>
          </p:nvGrpSpPr>
          <p:grpSpPr>
            <a:xfrm>
              <a:off x="3057797" y="3223700"/>
              <a:ext cx="1554199" cy="771319"/>
              <a:chOff x="3057797" y="3223700"/>
              <a:chExt cx="1554199" cy="771319"/>
            </a:xfrm>
          </p:grpSpPr>
          <p:sp>
            <p:nvSpPr>
              <p:cNvPr id="128" name="Rectangle 127"/>
              <p:cNvSpPr/>
              <p:nvPr/>
            </p:nvSpPr>
            <p:spPr>
              <a:xfrm>
                <a:off x="3158486"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3</a:t>
                </a:r>
              </a:p>
              <a:p>
                <a:pPr algn="ctr">
                  <a:lnSpc>
                    <a:spcPts val="1340"/>
                  </a:lnSpc>
                </a:pPr>
                <a:r>
                  <a:rPr lang="en-US" sz="1200" dirty="0">
                    <a:solidFill>
                      <a:srgbClr val="FFFFFF"/>
                    </a:solidFill>
                  </a:rPr>
                  <a:t>Architecture Mastery</a:t>
                </a:r>
              </a:p>
            </p:txBody>
          </p:sp>
          <p:sp>
            <p:nvSpPr>
              <p:cNvPr id="129" name="Right Triangle 128"/>
              <p:cNvSpPr/>
              <p:nvPr/>
            </p:nvSpPr>
            <p:spPr>
              <a:xfrm rot="13500000">
                <a:off x="3057797" y="3264370"/>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19" name="Group 118"/>
            <p:cNvGrpSpPr/>
            <p:nvPr/>
          </p:nvGrpSpPr>
          <p:grpSpPr>
            <a:xfrm>
              <a:off x="4521471" y="3223700"/>
              <a:ext cx="1551852" cy="771319"/>
              <a:chOff x="4521471" y="3223700"/>
              <a:chExt cx="1551852" cy="771319"/>
            </a:xfrm>
          </p:grpSpPr>
          <p:sp>
            <p:nvSpPr>
              <p:cNvPr id="126" name="Rectangle 125"/>
              <p:cNvSpPr/>
              <p:nvPr/>
            </p:nvSpPr>
            <p:spPr>
              <a:xfrm>
                <a:off x="4619813" y="3223700"/>
                <a:ext cx="1453510" cy="771319"/>
              </a:xfrm>
              <a:prstGeom prst="rect">
                <a:avLst/>
              </a:prstGeom>
              <a:solidFill>
                <a:schemeClr val="bg2">
                  <a:lumMod val="50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4</a:t>
                </a:r>
              </a:p>
              <a:p>
                <a:pPr algn="ctr">
                  <a:lnSpc>
                    <a:spcPts val="1340"/>
                  </a:lnSpc>
                </a:pPr>
                <a:r>
                  <a:rPr lang="en-US" sz="1200" dirty="0">
                    <a:solidFill>
                      <a:srgbClr val="FFFFFF"/>
                    </a:solidFill>
                  </a:rPr>
                  <a:t>Software Deployment and Distribution</a:t>
                </a:r>
              </a:p>
            </p:txBody>
          </p:sp>
          <p:sp>
            <p:nvSpPr>
              <p:cNvPr id="127" name="Right Triangle 126"/>
              <p:cNvSpPr/>
              <p:nvPr/>
            </p:nvSpPr>
            <p:spPr>
              <a:xfrm rot="13500000">
                <a:off x="4521471" y="3264370"/>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20" name="Group 119"/>
            <p:cNvGrpSpPr/>
            <p:nvPr/>
          </p:nvGrpSpPr>
          <p:grpSpPr>
            <a:xfrm>
              <a:off x="5981971" y="3223700"/>
              <a:ext cx="1549776" cy="771319"/>
              <a:chOff x="5981971" y="3223700"/>
              <a:chExt cx="1549776" cy="771319"/>
            </a:xfrm>
          </p:grpSpPr>
          <p:sp>
            <p:nvSpPr>
              <p:cNvPr id="124" name="Rectangle 123"/>
              <p:cNvSpPr/>
              <p:nvPr/>
            </p:nvSpPr>
            <p:spPr>
              <a:xfrm>
                <a:off x="6078237" y="3223700"/>
                <a:ext cx="1453510" cy="771319"/>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5</a:t>
                </a:r>
              </a:p>
              <a:p>
                <a:pPr algn="ctr">
                  <a:lnSpc>
                    <a:spcPts val="1340"/>
                  </a:lnSpc>
                </a:pPr>
                <a:r>
                  <a:rPr lang="en-US" sz="1200" dirty="0">
                    <a:solidFill>
                      <a:srgbClr val="FFFFFF"/>
                    </a:solidFill>
                  </a:rPr>
                  <a:t>Software Testing and Release</a:t>
                </a:r>
              </a:p>
            </p:txBody>
          </p:sp>
          <p:sp>
            <p:nvSpPr>
              <p:cNvPr id="125" name="Right Triangle 124"/>
              <p:cNvSpPr/>
              <p:nvPr/>
            </p:nvSpPr>
            <p:spPr>
              <a:xfrm rot="13500000">
                <a:off x="5981971" y="3264371"/>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nvGrpSpPr>
            <p:cNvPr id="121" name="Group 120"/>
            <p:cNvGrpSpPr/>
            <p:nvPr/>
          </p:nvGrpSpPr>
          <p:grpSpPr>
            <a:xfrm>
              <a:off x="7436121" y="3227103"/>
              <a:ext cx="1554569" cy="771319"/>
              <a:chOff x="7436121" y="3227103"/>
              <a:chExt cx="1554569" cy="771319"/>
            </a:xfrm>
          </p:grpSpPr>
          <p:sp>
            <p:nvSpPr>
              <p:cNvPr id="122" name="Rectangle 121"/>
              <p:cNvSpPr/>
              <p:nvPr/>
            </p:nvSpPr>
            <p:spPr>
              <a:xfrm>
                <a:off x="7537180" y="3227103"/>
                <a:ext cx="1453510" cy="771319"/>
              </a:xfrm>
              <a:prstGeom prst="rect">
                <a:avLst/>
              </a:prstGeom>
              <a:solidFill>
                <a:schemeClr val="accent4">
                  <a:lumMod val="75000"/>
                </a:schemeClr>
              </a:solidFill>
              <a:ln>
                <a:solidFill>
                  <a:schemeClr val="bg1"/>
                </a:solidFill>
              </a:ln>
            </p:spPr>
            <p:txBody>
              <a:bodyPr wrap="square" anchor="t">
                <a:noAutofit/>
              </a:bodyPr>
              <a:lstStyle/>
              <a:p>
                <a:pPr algn="ctr"/>
                <a:r>
                  <a:rPr lang="en-US" sz="1200" b="1" dirty="0">
                    <a:solidFill>
                      <a:srgbClr val="FFFFFF"/>
                    </a:solidFill>
                    <a:latin typeface="Arial Black" charset="0"/>
                    <a:ea typeface="Arial Black" charset="0"/>
                    <a:cs typeface="Arial Black" charset="0"/>
                  </a:rPr>
                  <a:t>6</a:t>
                </a:r>
              </a:p>
              <a:p>
                <a:pPr algn="ctr">
                  <a:lnSpc>
                    <a:spcPts val="1340"/>
                  </a:lnSpc>
                </a:pPr>
                <a:r>
                  <a:rPr lang="en-US" sz="1200" dirty="0">
                    <a:solidFill>
                      <a:srgbClr val="FFFFFF"/>
                    </a:solidFill>
                  </a:rPr>
                  <a:t>Requirements Gathering and Tracking</a:t>
                </a:r>
              </a:p>
            </p:txBody>
          </p:sp>
          <p:sp>
            <p:nvSpPr>
              <p:cNvPr id="123" name="Right Triangle 122"/>
              <p:cNvSpPr/>
              <p:nvPr/>
            </p:nvSpPr>
            <p:spPr>
              <a:xfrm rot="13500000">
                <a:off x="7436121" y="3264372"/>
                <a:ext cx="196686" cy="196686"/>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grpSp>
      <p:sp>
        <p:nvSpPr>
          <p:cNvPr id="13" name="TextBox 12"/>
          <p:cNvSpPr txBox="1"/>
          <p:nvPr/>
        </p:nvSpPr>
        <p:spPr>
          <a:xfrm>
            <a:off x="6920821" y="-373558"/>
            <a:ext cx="2069869" cy="338554"/>
          </a:xfrm>
          <a:prstGeom prst="rect">
            <a:avLst/>
          </a:prstGeom>
          <a:noFill/>
        </p:spPr>
        <p:txBody>
          <a:bodyPr wrap="square" lIns="0" rIns="0" rtlCol="0">
            <a:spAutoFit/>
          </a:bodyPr>
          <a:lstStyle/>
          <a:p>
            <a:r>
              <a:rPr lang="en-US" sz="1600" dirty="0"/>
              <a:t>Non animated version</a:t>
            </a:r>
          </a:p>
        </p:txBody>
      </p:sp>
    </p:spTree>
    <p:extLst>
      <p:ext uri="{BB962C8B-B14F-4D97-AF65-F5344CB8AC3E}">
        <p14:creationId xmlns:p14="http://schemas.microsoft.com/office/powerpoint/2010/main" val="81410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0796" y="414609"/>
            <a:ext cx="2544756" cy="684980"/>
          </a:xfrm>
          <a:prstGeom prst="rect">
            <a:avLst/>
          </a:prstGeom>
        </p:spPr>
      </p:pic>
      <p:grpSp>
        <p:nvGrpSpPr>
          <p:cNvPr id="31" name="Group 30"/>
          <p:cNvGrpSpPr/>
          <p:nvPr/>
        </p:nvGrpSpPr>
        <p:grpSpPr>
          <a:xfrm>
            <a:off x="303033" y="1939770"/>
            <a:ext cx="1828801" cy="1879227"/>
            <a:chOff x="303033" y="1939770"/>
            <a:chExt cx="1828801" cy="1879227"/>
          </a:xfrm>
        </p:grpSpPr>
        <p:grpSp>
          <p:nvGrpSpPr>
            <p:cNvPr id="4" name="Group 3"/>
            <p:cNvGrpSpPr/>
            <p:nvPr/>
          </p:nvGrpSpPr>
          <p:grpSpPr>
            <a:xfrm>
              <a:off x="303033" y="1975325"/>
              <a:ext cx="1828801" cy="1843672"/>
              <a:chOff x="461598" y="871781"/>
              <a:chExt cx="1828802" cy="1843672"/>
            </a:xfrm>
          </p:grpSpPr>
          <p:sp>
            <p:nvSpPr>
              <p:cNvPr id="2" name="TextBox 1"/>
              <p:cNvSpPr txBox="1"/>
              <p:nvPr/>
            </p:nvSpPr>
            <p:spPr>
              <a:xfrm>
                <a:off x="1218903" y="871781"/>
                <a:ext cx="314189" cy="602623"/>
              </a:xfrm>
              <a:prstGeom prst="rect">
                <a:avLst/>
              </a:prstGeom>
              <a:noFill/>
            </p:spPr>
            <p:txBody>
              <a:bodyPr wrap="none" lIns="0" tIns="0" rIns="0" bIns="0" rtlCol="0">
                <a:noAutofit/>
              </a:bodyPr>
              <a:lstStyle/>
              <a:p>
                <a:r>
                  <a:rPr lang="en-US" sz="4400" dirty="0">
                    <a:solidFill>
                      <a:schemeClr val="accent2"/>
                    </a:solidFill>
                  </a:rPr>
                  <a:t>1</a:t>
                </a:r>
                <a:endParaRPr lang="en-US" sz="1100" dirty="0">
                  <a:solidFill>
                    <a:schemeClr val="accent2"/>
                  </a:solidFill>
                </a:endParaRPr>
              </a:p>
            </p:txBody>
          </p:sp>
          <p:sp>
            <p:nvSpPr>
              <p:cNvPr id="3" name="Rectangle 2"/>
              <p:cNvSpPr/>
              <p:nvPr/>
            </p:nvSpPr>
            <p:spPr>
              <a:xfrm>
                <a:off x="461598" y="1512019"/>
                <a:ext cx="1828802" cy="1203434"/>
              </a:xfrm>
              <a:prstGeom prst="rect">
                <a:avLst/>
              </a:prstGeom>
            </p:spPr>
            <p:txBody>
              <a:bodyPr wrap="square" lIns="45720" rIns="45720">
                <a:noAutofit/>
              </a:bodyPr>
              <a:lstStyle/>
              <a:p>
                <a:pPr algn="ctr"/>
                <a:r>
                  <a:rPr lang="en-US" sz="1600" b="1" dirty="0">
                    <a:solidFill>
                      <a:schemeClr val="accent2"/>
                    </a:solidFill>
                  </a:rPr>
                  <a:t>Perform Internal Assessment</a:t>
                </a:r>
                <a:br>
                  <a:rPr lang="en-US" sz="1200" b="1" dirty="0">
                    <a:solidFill>
                      <a:schemeClr val="accent6"/>
                    </a:solidFill>
                  </a:rPr>
                </a:br>
                <a:endParaRPr lang="en-US" sz="500" b="1" dirty="0">
                  <a:solidFill>
                    <a:schemeClr val="accent6"/>
                  </a:solidFill>
                </a:endParaRPr>
              </a:p>
              <a:p>
                <a:pPr algn="ctr"/>
                <a:r>
                  <a:rPr lang="en-US" sz="1200" dirty="0">
                    <a:solidFill>
                      <a:srgbClr val="4E4E50"/>
                    </a:solidFill>
                  </a:rPr>
                  <a:t>Download from ni.com/ </a:t>
                </a:r>
                <a:r>
                  <a:rPr lang="en-US" sz="1200" dirty="0" err="1">
                    <a:solidFill>
                      <a:srgbClr val="4E4E50"/>
                    </a:solidFill>
                  </a:rPr>
                  <a:t>center_of_excellence</a:t>
                </a:r>
                <a:endParaRPr lang="en-US" sz="1200" dirty="0">
                  <a:solidFill>
                    <a:srgbClr val="4E4E50"/>
                  </a:solidFill>
                </a:endParaRPr>
              </a:p>
            </p:txBody>
          </p:sp>
        </p:grpSp>
        <p:sp>
          <p:nvSpPr>
            <p:cNvPr id="12" name="Process 11"/>
            <p:cNvSpPr/>
            <p:nvPr/>
          </p:nvSpPr>
          <p:spPr>
            <a:xfrm>
              <a:off x="303034" y="1939770"/>
              <a:ext cx="1828800" cy="1789740"/>
            </a:xfrm>
            <a:prstGeom prst="rect">
              <a:avLst/>
            </a:prstGeom>
            <a:noFill/>
            <a:ln w="25400">
              <a:solidFill>
                <a:schemeClr val="accent2"/>
              </a:solidFill>
              <a:headEnd type="triangle"/>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grpSp>
      <p:cxnSp>
        <p:nvCxnSpPr>
          <p:cNvPr id="14" name="Straight Connector 13"/>
          <p:cNvCxnSpPr/>
          <p:nvPr/>
        </p:nvCxnSpPr>
        <p:spPr>
          <a:xfrm>
            <a:off x="2131834" y="2834640"/>
            <a:ext cx="363757" cy="0"/>
          </a:xfrm>
          <a:prstGeom prst="line">
            <a:avLst/>
          </a:prstGeom>
          <a:ln w="25400">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41678" y="1975325"/>
            <a:ext cx="314189" cy="602623"/>
          </a:xfrm>
          <a:prstGeom prst="rect">
            <a:avLst/>
          </a:prstGeom>
          <a:noFill/>
        </p:spPr>
        <p:txBody>
          <a:bodyPr wrap="none" lIns="0" tIns="0" rIns="0" bIns="0" rtlCol="0">
            <a:noAutofit/>
          </a:bodyPr>
          <a:lstStyle/>
          <a:p>
            <a:r>
              <a:rPr lang="en-US" sz="4400" dirty="0">
                <a:solidFill>
                  <a:schemeClr val="accent6"/>
                </a:solidFill>
              </a:rPr>
              <a:t>2</a:t>
            </a:r>
            <a:endParaRPr lang="en-US" sz="1100" dirty="0">
              <a:solidFill>
                <a:schemeClr val="accent6"/>
              </a:solidFill>
            </a:endParaRPr>
          </a:p>
        </p:txBody>
      </p:sp>
      <p:sp>
        <p:nvSpPr>
          <p:cNvPr id="56" name="Rectangle 55"/>
          <p:cNvSpPr/>
          <p:nvPr/>
        </p:nvSpPr>
        <p:spPr>
          <a:xfrm>
            <a:off x="2484373" y="2615563"/>
            <a:ext cx="1828801" cy="1203434"/>
          </a:xfrm>
          <a:prstGeom prst="rect">
            <a:avLst/>
          </a:prstGeom>
        </p:spPr>
        <p:txBody>
          <a:bodyPr wrap="square" lIns="45720" rIns="45720">
            <a:noAutofit/>
          </a:bodyPr>
          <a:lstStyle/>
          <a:p>
            <a:pPr algn="ctr"/>
            <a:r>
              <a:rPr lang="en-US" sz="1600" b="1" dirty="0">
                <a:solidFill>
                  <a:schemeClr val="accent6"/>
                </a:solidFill>
              </a:rPr>
              <a:t>Implement </a:t>
            </a:r>
            <a:br>
              <a:rPr lang="en-US" sz="1600" b="1" dirty="0">
                <a:solidFill>
                  <a:schemeClr val="accent6"/>
                </a:solidFill>
              </a:rPr>
            </a:br>
            <a:r>
              <a:rPr lang="en-US" sz="1600" b="1" dirty="0">
                <a:solidFill>
                  <a:schemeClr val="accent6"/>
                </a:solidFill>
              </a:rPr>
              <a:t>Best Practices</a:t>
            </a:r>
          </a:p>
          <a:p>
            <a:pPr algn="ctr"/>
            <a:br>
              <a:rPr lang="en-US" sz="500" b="1" dirty="0">
                <a:solidFill>
                  <a:srgbClr val="4E4E50"/>
                </a:solidFill>
              </a:rPr>
            </a:br>
            <a:r>
              <a:rPr lang="en-US" sz="1200" dirty="0">
                <a:solidFill>
                  <a:srgbClr val="4E4E50"/>
                </a:solidFill>
              </a:rPr>
              <a:t>Use Online Guides</a:t>
            </a:r>
          </a:p>
          <a:p>
            <a:pPr algn="ctr"/>
            <a:r>
              <a:rPr lang="en-US" sz="1200" dirty="0">
                <a:solidFill>
                  <a:srgbClr val="4E4E50"/>
                </a:solidFill>
              </a:rPr>
              <a:t>Hire Coaching Experts</a:t>
            </a:r>
          </a:p>
        </p:txBody>
      </p:sp>
      <p:sp>
        <p:nvSpPr>
          <p:cNvPr id="57" name="Process 11"/>
          <p:cNvSpPr/>
          <p:nvPr/>
        </p:nvSpPr>
        <p:spPr>
          <a:xfrm>
            <a:off x="2484374" y="1939770"/>
            <a:ext cx="1828800" cy="1789740"/>
          </a:xfrm>
          <a:prstGeom prst="rect">
            <a:avLst/>
          </a:prstGeom>
          <a:noFill/>
          <a:ln w="25400">
            <a:solidFill>
              <a:schemeClr val="accent6"/>
            </a:solidFill>
            <a:headEnd type="triangle"/>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cxnSp>
        <p:nvCxnSpPr>
          <p:cNvPr id="58" name="Straight Connector 57"/>
          <p:cNvCxnSpPr/>
          <p:nvPr/>
        </p:nvCxnSpPr>
        <p:spPr>
          <a:xfrm>
            <a:off x="4324191" y="2834640"/>
            <a:ext cx="363757" cy="0"/>
          </a:xfrm>
          <a:prstGeom prst="line">
            <a:avLst/>
          </a:prstGeom>
          <a:ln w="25400">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4698763" y="1975325"/>
            <a:ext cx="1828801" cy="1843672"/>
            <a:chOff x="461598" y="871781"/>
            <a:chExt cx="1828802" cy="1843672"/>
          </a:xfrm>
        </p:grpSpPr>
        <p:sp>
          <p:nvSpPr>
            <p:cNvPr id="60" name="TextBox 59"/>
            <p:cNvSpPr txBox="1"/>
            <p:nvPr/>
          </p:nvSpPr>
          <p:spPr>
            <a:xfrm>
              <a:off x="1218903" y="871781"/>
              <a:ext cx="314189" cy="602623"/>
            </a:xfrm>
            <a:prstGeom prst="rect">
              <a:avLst/>
            </a:prstGeom>
            <a:noFill/>
          </p:spPr>
          <p:txBody>
            <a:bodyPr wrap="none" lIns="0" tIns="0" rIns="0" bIns="0" rtlCol="0">
              <a:noAutofit/>
            </a:bodyPr>
            <a:lstStyle/>
            <a:p>
              <a:r>
                <a:rPr lang="en-US" sz="4400" dirty="0">
                  <a:solidFill>
                    <a:schemeClr val="accent3"/>
                  </a:solidFill>
                </a:rPr>
                <a:t>3</a:t>
              </a:r>
              <a:endParaRPr lang="en-US" sz="1100" dirty="0">
                <a:solidFill>
                  <a:schemeClr val="accent3"/>
                </a:solidFill>
              </a:endParaRPr>
            </a:p>
          </p:txBody>
        </p:sp>
        <p:sp>
          <p:nvSpPr>
            <p:cNvPr id="61" name="Rectangle 60"/>
            <p:cNvSpPr/>
            <p:nvPr/>
          </p:nvSpPr>
          <p:spPr>
            <a:xfrm>
              <a:off x="461598" y="1512019"/>
              <a:ext cx="1828802" cy="1203434"/>
            </a:xfrm>
            <a:prstGeom prst="rect">
              <a:avLst/>
            </a:prstGeom>
          </p:spPr>
          <p:txBody>
            <a:bodyPr wrap="square" lIns="45720" rIns="45720">
              <a:noAutofit/>
            </a:bodyPr>
            <a:lstStyle/>
            <a:p>
              <a:pPr algn="ctr"/>
              <a:r>
                <a:rPr lang="en-US" sz="1600" b="1" dirty="0">
                  <a:solidFill>
                    <a:schemeClr val="accent3"/>
                  </a:solidFill>
                </a:rPr>
                <a:t>Perform </a:t>
              </a:r>
              <a:br>
                <a:rPr lang="en-US" sz="1600" b="1" dirty="0">
                  <a:solidFill>
                    <a:schemeClr val="accent3"/>
                  </a:solidFill>
                </a:rPr>
              </a:br>
              <a:r>
                <a:rPr lang="en-US" sz="1600" b="1" dirty="0">
                  <a:solidFill>
                    <a:schemeClr val="accent3"/>
                  </a:solidFill>
                </a:rPr>
                <a:t>Formal Audit</a:t>
              </a:r>
            </a:p>
            <a:p>
              <a:pPr algn="ctr"/>
              <a:br>
                <a:rPr lang="en-US" sz="500" b="1" dirty="0">
                  <a:solidFill>
                    <a:srgbClr val="4E4E50"/>
                  </a:solidFill>
                </a:rPr>
              </a:br>
              <a:r>
                <a:rPr lang="en-US" sz="1200" dirty="0">
                  <a:solidFill>
                    <a:srgbClr val="4E4E50"/>
                  </a:solidFill>
                </a:rPr>
                <a:t>Hire </a:t>
              </a:r>
              <a:br>
                <a:rPr lang="en-US" sz="1200" dirty="0">
                  <a:solidFill>
                    <a:srgbClr val="4E4E50"/>
                  </a:solidFill>
                </a:rPr>
              </a:br>
              <a:r>
                <a:rPr lang="en-US" sz="1200" dirty="0">
                  <a:solidFill>
                    <a:srgbClr val="4E4E50"/>
                  </a:solidFill>
                </a:rPr>
                <a:t>Certified Auditor</a:t>
              </a:r>
            </a:p>
          </p:txBody>
        </p:sp>
      </p:grpSp>
      <p:sp>
        <p:nvSpPr>
          <p:cNvPr id="66" name="Process 11"/>
          <p:cNvSpPr/>
          <p:nvPr/>
        </p:nvSpPr>
        <p:spPr>
          <a:xfrm>
            <a:off x="4698764" y="1939770"/>
            <a:ext cx="1828800" cy="1789740"/>
          </a:xfrm>
          <a:prstGeom prst="rect">
            <a:avLst/>
          </a:prstGeom>
          <a:noFill/>
          <a:ln w="25400">
            <a:solidFill>
              <a:schemeClr val="accent3"/>
            </a:solidFill>
            <a:headEnd type="triangle"/>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cxnSp>
        <p:nvCxnSpPr>
          <p:cNvPr id="67" name="Straight Connector 66"/>
          <p:cNvCxnSpPr/>
          <p:nvPr/>
        </p:nvCxnSpPr>
        <p:spPr>
          <a:xfrm>
            <a:off x="6527564" y="2834640"/>
            <a:ext cx="363757" cy="0"/>
          </a:xfrm>
          <a:prstGeom prst="line">
            <a:avLst/>
          </a:prstGeom>
          <a:ln w="25400">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880103" y="1975325"/>
            <a:ext cx="1828801" cy="1843672"/>
            <a:chOff x="461598" y="871781"/>
            <a:chExt cx="1828802" cy="1843672"/>
          </a:xfrm>
        </p:grpSpPr>
        <p:sp>
          <p:nvSpPr>
            <p:cNvPr id="69" name="TextBox 68"/>
            <p:cNvSpPr txBox="1"/>
            <p:nvPr/>
          </p:nvSpPr>
          <p:spPr>
            <a:xfrm>
              <a:off x="1218903" y="871781"/>
              <a:ext cx="314189" cy="602623"/>
            </a:xfrm>
            <a:prstGeom prst="rect">
              <a:avLst/>
            </a:prstGeom>
            <a:noFill/>
          </p:spPr>
          <p:txBody>
            <a:bodyPr wrap="none" lIns="0" tIns="0" rIns="0" bIns="0" rtlCol="0">
              <a:noAutofit/>
            </a:bodyPr>
            <a:lstStyle/>
            <a:p>
              <a:r>
                <a:rPr lang="en-US" sz="4400" dirty="0">
                  <a:solidFill>
                    <a:srgbClr val="0070C0"/>
                  </a:solidFill>
                </a:rPr>
                <a:t>4</a:t>
              </a:r>
              <a:endParaRPr lang="en-US" sz="1100" dirty="0">
                <a:solidFill>
                  <a:srgbClr val="0070C0"/>
                </a:solidFill>
              </a:endParaRPr>
            </a:p>
          </p:txBody>
        </p:sp>
        <p:sp>
          <p:nvSpPr>
            <p:cNvPr id="70" name="Rectangle 69"/>
            <p:cNvSpPr/>
            <p:nvPr/>
          </p:nvSpPr>
          <p:spPr>
            <a:xfrm>
              <a:off x="461598" y="1512019"/>
              <a:ext cx="1828802" cy="1203434"/>
            </a:xfrm>
            <a:prstGeom prst="rect">
              <a:avLst/>
            </a:prstGeom>
          </p:spPr>
          <p:txBody>
            <a:bodyPr wrap="square" lIns="45720" rIns="45720">
              <a:noAutofit/>
            </a:bodyPr>
            <a:lstStyle/>
            <a:p>
              <a:pPr algn="ctr"/>
              <a:r>
                <a:rPr lang="en-US" sz="1600" b="1" dirty="0">
                  <a:solidFill>
                    <a:srgbClr val="0070C0"/>
                  </a:solidFill>
                </a:rPr>
                <a:t>Earn</a:t>
              </a:r>
              <a:br>
                <a:rPr lang="en-US" sz="1600" b="1" dirty="0">
                  <a:solidFill>
                    <a:srgbClr val="0070C0"/>
                  </a:solidFill>
                </a:rPr>
              </a:br>
              <a:r>
                <a:rPr lang="en-US" sz="1600" b="1" dirty="0">
                  <a:solidFill>
                    <a:srgbClr val="0070C0"/>
                  </a:solidFill>
                </a:rPr>
                <a:t>Recognition</a:t>
              </a:r>
              <a:endParaRPr lang="en-US" sz="1600" b="1" dirty="0">
                <a:solidFill>
                  <a:srgbClr val="4E4E50"/>
                </a:solidFill>
              </a:endParaRPr>
            </a:p>
            <a:p>
              <a:pPr algn="ctr"/>
              <a:endParaRPr lang="en-US" sz="500" b="1" dirty="0">
                <a:solidFill>
                  <a:srgbClr val="4E4E50"/>
                </a:solidFill>
              </a:endParaRPr>
            </a:p>
            <a:p>
              <a:pPr algn="ctr"/>
              <a:r>
                <a:rPr lang="en-US" sz="1200" dirty="0">
                  <a:solidFill>
                    <a:srgbClr val="4E4E50"/>
                  </a:solidFill>
                </a:rPr>
                <a:t>Receive Center of </a:t>
              </a:r>
              <a:br>
                <a:rPr lang="en-US" sz="1200" dirty="0">
                  <a:solidFill>
                    <a:srgbClr val="4E4E50"/>
                  </a:solidFill>
                </a:rPr>
              </a:br>
              <a:r>
                <a:rPr lang="en-US" sz="1200" dirty="0">
                  <a:solidFill>
                    <a:srgbClr val="4E4E50"/>
                  </a:solidFill>
                </a:rPr>
                <a:t>Excellence Certification</a:t>
              </a:r>
            </a:p>
          </p:txBody>
        </p:sp>
      </p:grpSp>
      <p:sp>
        <p:nvSpPr>
          <p:cNvPr id="71" name="Process 11"/>
          <p:cNvSpPr/>
          <p:nvPr/>
        </p:nvSpPr>
        <p:spPr>
          <a:xfrm>
            <a:off x="6880104" y="1939770"/>
            <a:ext cx="1828800" cy="1789740"/>
          </a:xfrm>
          <a:prstGeom prst="rect">
            <a:avLst/>
          </a:prstGeom>
          <a:noFill/>
          <a:ln w="25400">
            <a:solidFill>
              <a:srgbClr val="0070C0"/>
            </a:solidFill>
            <a:headEnd type="triangle"/>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a:solidFill>
                <a:schemeClr val="bg2">
                  <a:lumMod val="25000"/>
                </a:schemeClr>
              </a:solidFill>
            </a:endParaRPr>
          </a:p>
        </p:txBody>
      </p:sp>
      <p:cxnSp>
        <p:nvCxnSpPr>
          <p:cNvPr id="74" name="Elbow Connector 73"/>
          <p:cNvCxnSpPr/>
          <p:nvPr/>
        </p:nvCxnSpPr>
        <p:spPr>
          <a:xfrm rot="16200000" flipH="1">
            <a:off x="2197092" y="2827479"/>
            <a:ext cx="12700" cy="1983036"/>
          </a:xfrm>
          <a:prstGeom prst="bentConnector3">
            <a:avLst>
              <a:gd name="adj1" fmla="val 1800000"/>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6200000" flipH="1">
            <a:off x="4587684" y="2827479"/>
            <a:ext cx="12700" cy="1983036"/>
          </a:xfrm>
          <a:prstGeom prst="bentConnector3">
            <a:avLst>
              <a:gd name="adj1" fmla="val 1800000"/>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5400000" flipH="1" flipV="1">
            <a:off x="2197092" y="854997"/>
            <a:ext cx="12700" cy="1983036"/>
          </a:xfrm>
          <a:prstGeom prst="bentConnector3">
            <a:avLst>
              <a:gd name="adj1" fmla="val 1800000"/>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5400000" flipH="1" flipV="1">
            <a:off x="4587684" y="854997"/>
            <a:ext cx="12700" cy="1983036"/>
          </a:xfrm>
          <a:prstGeom prst="bentConnector3">
            <a:avLst>
              <a:gd name="adj1" fmla="val 1800000"/>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8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829695" y="1522409"/>
            <a:ext cx="4231178" cy="2028306"/>
          </a:xfrm>
        </p:spPr>
        <p:txBody>
          <a:bodyPr/>
          <a:lstStyle/>
          <a:p>
            <a:pPr algn="l"/>
            <a:r>
              <a:rPr lang="en-US" sz="1800" dirty="0"/>
              <a:t>Self-Serve:</a:t>
            </a:r>
            <a:br>
              <a:rPr lang="en-US" sz="1800" dirty="0"/>
            </a:br>
            <a:r>
              <a:rPr lang="en-US" sz="1800" dirty="0"/>
              <a:t>Center of Excellence Learning Portal</a:t>
            </a:r>
          </a:p>
          <a:p>
            <a:pPr algn="l"/>
            <a:r>
              <a:rPr lang="en-US" sz="1400" dirty="0"/>
              <a:t>Includes great resources for coaches </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4339" y="971816"/>
            <a:ext cx="4161264" cy="3009980"/>
          </a:xfrm>
          <a:prstGeom prst="rect">
            <a:avLst/>
          </a:prstGeom>
          <a:ln>
            <a:solidFill>
              <a:schemeClr val="bg1"/>
            </a:solidFill>
          </a:ln>
        </p:spPr>
      </p:pic>
    </p:spTree>
    <p:extLst>
      <p:ext uri="{BB962C8B-B14F-4D97-AF65-F5344CB8AC3E}">
        <p14:creationId xmlns:p14="http://schemas.microsoft.com/office/powerpoint/2010/main" val="59708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66A0-A41F-4BC9-BB2A-B7D6CD3597FA}"/>
              </a:ext>
            </a:extLst>
          </p:cNvPr>
          <p:cNvSpPr>
            <a:spLocks noGrp="1"/>
          </p:cNvSpPr>
          <p:nvPr>
            <p:ph type="title"/>
          </p:nvPr>
        </p:nvSpPr>
        <p:spPr/>
        <p:txBody>
          <a:bodyPr/>
          <a:lstStyle/>
          <a:p>
            <a:r>
              <a:rPr lang="en-US" dirty="0"/>
              <a:t>How to implement the program</a:t>
            </a:r>
          </a:p>
        </p:txBody>
      </p:sp>
      <p:sp>
        <p:nvSpPr>
          <p:cNvPr id="3" name="Content Placeholder 2">
            <a:extLst>
              <a:ext uri="{FF2B5EF4-FFF2-40B4-BE49-F238E27FC236}">
                <a16:creationId xmlns:a16="http://schemas.microsoft.com/office/drawing/2014/main" id="{E247C666-50E4-42B9-9584-FAA3F41E8CF4}"/>
              </a:ext>
            </a:extLst>
          </p:cNvPr>
          <p:cNvSpPr>
            <a:spLocks noGrp="1"/>
          </p:cNvSpPr>
          <p:nvPr>
            <p:ph idx="1"/>
          </p:nvPr>
        </p:nvSpPr>
        <p:spPr/>
        <p:txBody>
          <a:bodyPr/>
          <a:lstStyle/>
          <a:p>
            <a:endParaRPr lang="en-US" dirty="0"/>
          </a:p>
          <a:p>
            <a:endParaRPr lang="en-US" dirty="0"/>
          </a:p>
          <a:p>
            <a:pPr marL="0" indent="0">
              <a:buNone/>
            </a:pPr>
            <a:r>
              <a:rPr lang="en-US" dirty="0"/>
              <a:t>The following slides outline the steps to implement the program. </a:t>
            </a:r>
          </a:p>
        </p:txBody>
      </p:sp>
    </p:spTree>
    <p:extLst>
      <p:ext uri="{BB962C8B-B14F-4D97-AF65-F5344CB8AC3E}">
        <p14:creationId xmlns:p14="http://schemas.microsoft.com/office/powerpoint/2010/main" val="207381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2251380"/>
              </p:ext>
            </p:extLst>
          </p:nvPr>
        </p:nvGraphicFramePr>
        <p:xfrm>
          <a:off x="212943" y="648579"/>
          <a:ext cx="8730642" cy="3968886"/>
        </p:xfrm>
        <a:graphic>
          <a:graphicData uri="http://schemas.openxmlformats.org/drawingml/2006/table">
            <a:tbl>
              <a:tblPr firstRow="1" firstCol="1">
                <a:tableStyleId>{5C22544A-7EE6-4342-B048-85BDC9FD1C3A}</a:tableStyleId>
              </a:tblPr>
              <a:tblGrid>
                <a:gridCol w="296227">
                  <a:extLst>
                    <a:ext uri="{9D8B030D-6E8A-4147-A177-3AD203B41FA5}">
                      <a16:colId xmlns:a16="http://schemas.microsoft.com/office/drawing/2014/main" val="1227250820"/>
                    </a:ext>
                  </a:extLst>
                </a:gridCol>
                <a:gridCol w="1238341">
                  <a:extLst>
                    <a:ext uri="{9D8B030D-6E8A-4147-A177-3AD203B41FA5}">
                      <a16:colId xmlns:a16="http://schemas.microsoft.com/office/drawing/2014/main" val="899793544"/>
                    </a:ext>
                  </a:extLst>
                </a:gridCol>
                <a:gridCol w="123941">
                  <a:extLst>
                    <a:ext uri="{9D8B030D-6E8A-4147-A177-3AD203B41FA5}">
                      <a16:colId xmlns:a16="http://schemas.microsoft.com/office/drawing/2014/main" val="273964730"/>
                    </a:ext>
                  </a:extLst>
                </a:gridCol>
                <a:gridCol w="5681743">
                  <a:extLst>
                    <a:ext uri="{9D8B030D-6E8A-4147-A177-3AD203B41FA5}">
                      <a16:colId xmlns:a16="http://schemas.microsoft.com/office/drawing/2014/main" val="1292535437"/>
                    </a:ext>
                  </a:extLst>
                </a:gridCol>
                <a:gridCol w="726984">
                  <a:extLst>
                    <a:ext uri="{9D8B030D-6E8A-4147-A177-3AD203B41FA5}">
                      <a16:colId xmlns:a16="http://schemas.microsoft.com/office/drawing/2014/main" val="3148802293"/>
                    </a:ext>
                  </a:extLst>
                </a:gridCol>
                <a:gridCol w="663406">
                  <a:extLst>
                    <a:ext uri="{9D8B030D-6E8A-4147-A177-3AD203B41FA5}">
                      <a16:colId xmlns:a16="http://schemas.microsoft.com/office/drawing/2014/main" val="3256177610"/>
                    </a:ext>
                  </a:extLst>
                </a:gridCol>
              </a:tblGrid>
              <a:tr h="235086">
                <a:tc gridSpan="2">
                  <a:txBody>
                    <a:bodyPr/>
                    <a:lstStyle/>
                    <a:p>
                      <a:pPr algn="ctr"/>
                      <a:r>
                        <a:rPr lang="en-GB" sz="700" dirty="0"/>
                        <a:t>Topic</a:t>
                      </a:r>
                    </a:p>
                  </a:txBody>
                  <a:tcPr marL="36000" marR="36000" marT="18000" marB="18000" anchor="ctr">
                    <a:solidFill>
                      <a:schemeClr val="bg2">
                        <a:lumMod val="50000"/>
                      </a:schemeClr>
                    </a:solidFill>
                  </a:tcPr>
                </a:tc>
                <a:tc hMerge="1">
                  <a:txBody>
                    <a:bodyPr/>
                    <a:lstStyle/>
                    <a:p>
                      <a:endParaRPr lang="en-GB" sz="700" dirty="0"/>
                    </a:p>
                  </a:txBody>
                  <a:tcPr/>
                </a:tc>
                <a:tc gridSpan="2">
                  <a:txBody>
                    <a:bodyPr/>
                    <a:lstStyle/>
                    <a:p>
                      <a:pPr algn="ctr"/>
                      <a:r>
                        <a:rPr lang="en-GB" sz="700" dirty="0"/>
                        <a:t>Goal</a:t>
                      </a:r>
                    </a:p>
                  </a:txBody>
                  <a:tcPr marL="36000" marR="36000" marT="18000" marB="18000" anchor="ctr">
                    <a:solidFill>
                      <a:schemeClr val="bg2">
                        <a:lumMod val="50000"/>
                      </a:schemeClr>
                    </a:solidFill>
                  </a:tcPr>
                </a:tc>
                <a:tc hMerge="1">
                  <a:txBody>
                    <a:bodyPr/>
                    <a:lstStyle/>
                    <a:p>
                      <a:endParaRPr lang="en-GB"/>
                    </a:p>
                  </a:txBody>
                  <a:tcPr/>
                </a:tc>
                <a:tc>
                  <a:txBody>
                    <a:bodyPr/>
                    <a:lstStyle/>
                    <a:p>
                      <a:pPr algn="ctr"/>
                      <a:r>
                        <a:rPr lang="en-GB" sz="700" dirty="0"/>
                        <a:t>Actions/Details</a:t>
                      </a:r>
                    </a:p>
                  </a:txBody>
                  <a:tcPr marL="36000" marR="36000" marT="18000" marB="18000" anchor="ctr">
                    <a:solidFill>
                      <a:schemeClr val="bg2">
                        <a:lumMod val="50000"/>
                      </a:schemeClr>
                    </a:solidFill>
                  </a:tcPr>
                </a:tc>
                <a:tc>
                  <a:txBody>
                    <a:bodyPr/>
                    <a:lstStyle/>
                    <a:p>
                      <a:pPr algn="ctr"/>
                      <a:r>
                        <a:rPr lang="en-GB" sz="700" dirty="0"/>
                        <a:t>Timeframe</a:t>
                      </a:r>
                    </a:p>
                  </a:txBody>
                  <a:tcPr marL="36000" marR="36000" marT="18000" marB="18000" anchor="ctr">
                    <a:solidFill>
                      <a:schemeClr val="bg2">
                        <a:lumMod val="50000"/>
                      </a:schemeClr>
                    </a:solidFill>
                  </a:tcPr>
                </a:tc>
                <a:extLst>
                  <a:ext uri="{0D108BD9-81ED-4DB2-BD59-A6C34878D82A}">
                    <a16:rowId xmlns:a16="http://schemas.microsoft.com/office/drawing/2014/main" val="1575158138"/>
                  </a:ext>
                </a:extLst>
              </a:tr>
              <a:tr h="100573">
                <a:tc rowSpan="12">
                  <a:txBody>
                    <a:bodyPr/>
                    <a:lstStyle/>
                    <a:p>
                      <a:pPr algn="ctr"/>
                      <a:r>
                        <a:rPr lang="en-GB" sz="800" b="0" dirty="0"/>
                        <a:t>Engineer </a:t>
                      </a:r>
                      <a:br>
                        <a:rPr lang="en-GB" sz="800" b="0" dirty="0"/>
                      </a:br>
                      <a:r>
                        <a:rPr lang="en-GB" sz="800" b="0" dirty="0"/>
                        <a:t>Good Software</a:t>
                      </a:r>
                    </a:p>
                  </a:txBody>
                  <a:tcPr marL="36000" marR="36000" marT="18000" marB="18000" vert="vert270" anchor="ctr">
                    <a:lnB w="28575" cap="flat" cmpd="sng" algn="ctr">
                      <a:solidFill>
                        <a:schemeClr val="bg1"/>
                      </a:solidFill>
                      <a:prstDash val="solid"/>
                      <a:round/>
                      <a:headEnd type="none" w="med" len="med"/>
                      <a:tailEnd type="none" w="med" len="med"/>
                    </a:lnB>
                    <a:solidFill>
                      <a:schemeClr val="accent5">
                        <a:lumMod val="75000"/>
                      </a:schemeClr>
                    </a:solidFill>
                  </a:tcPr>
                </a:tc>
                <a:tc rowSpan="2">
                  <a:txBody>
                    <a:bodyPr/>
                    <a:lstStyle/>
                    <a:p>
                      <a:pPr algn="ctr">
                        <a:lnSpc>
                          <a:spcPts val="740"/>
                        </a:lnSpc>
                      </a:pPr>
                      <a:r>
                        <a:rPr lang="en-GB" sz="700" dirty="0"/>
                        <a:t>Requirements </a:t>
                      </a:r>
                      <a:br>
                        <a:rPr lang="en-GB" sz="700" dirty="0"/>
                      </a:br>
                      <a:r>
                        <a:rPr lang="en-GB" sz="700" dirty="0"/>
                        <a:t>Gathering and Tracking</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700" dirty="0"/>
                        <a:t>Processes for gathering, tracking</a:t>
                      </a:r>
                      <a:r>
                        <a:rPr lang="en-GB" sz="700" baseline="0" dirty="0"/>
                        <a:t> and managing requirements exist</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algn="ctr"/>
                      <a:r>
                        <a:rPr lang="en-GB" sz="800" dirty="0"/>
                        <a:t>Started</a:t>
                      </a:r>
                    </a:p>
                  </a:txBody>
                  <a:tcPr marL="36000" marR="36000" marT="18000" marB="18000" anchor="ctr">
                    <a:solidFill>
                      <a:schemeClr val="accent4"/>
                    </a:solidFill>
                  </a:tcPr>
                </a:tc>
                <a:extLst>
                  <a:ext uri="{0D108BD9-81ED-4DB2-BD59-A6C34878D82A}">
                    <a16:rowId xmlns:a16="http://schemas.microsoft.com/office/drawing/2014/main" val="3410273916"/>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Change</a:t>
                      </a:r>
                      <a:r>
                        <a:rPr lang="en-GB" sz="700" baseline="0" dirty="0"/>
                        <a:t> cost estimation and sign off processes exist</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002525696"/>
                  </a:ext>
                </a:extLst>
              </a:tr>
              <a:tr h="100573">
                <a:tc vMerge="1">
                  <a:txBody>
                    <a:bodyPr/>
                    <a:lstStyle/>
                    <a:p>
                      <a:endParaRPr lang="en-GB" dirty="0"/>
                    </a:p>
                  </a:txBody>
                  <a:tcPr/>
                </a:tc>
                <a:tc rowSpan="2">
                  <a:txBody>
                    <a:bodyPr/>
                    <a:lstStyle/>
                    <a:p>
                      <a:pPr algn="ctr">
                        <a:lnSpc>
                          <a:spcPts val="740"/>
                        </a:lnSpc>
                      </a:pPr>
                      <a:r>
                        <a:rPr lang="en-GB" sz="700" dirty="0"/>
                        <a:t>Design Reviews</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conducts iterative design reviews for all projects and has a process for capturing</a:t>
                      </a:r>
                      <a:r>
                        <a:rPr lang="en-GB" sz="700" baseline="0" dirty="0"/>
                        <a:t> and resolving issues found</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Incomplete</a:t>
                      </a:r>
                    </a:p>
                  </a:txBody>
                  <a:tcPr marL="36000" marR="36000" marT="18000" marB="18000" anchor="ctr">
                    <a:solidFill>
                      <a:schemeClr val="accent2"/>
                    </a:solidFill>
                  </a:tcPr>
                </a:tc>
                <a:extLst>
                  <a:ext uri="{0D108BD9-81ED-4DB2-BD59-A6C34878D82A}">
                    <a16:rowId xmlns:a16="http://schemas.microsoft.com/office/drawing/2014/main" val="2847880954"/>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400044666"/>
                  </a:ext>
                </a:extLst>
              </a:tr>
              <a:tr h="100573">
                <a:tc vMerge="1">
                  <a:txBody>
                    <a:bodyPr/>
                    <a:lstStyle/>
                    <a:p>
                      <a:endParaRPr lang="en-GB" dirty="0"/>
                    </a:p>
                  </a:txBody>
                  <a:tcPr/>
                </a:tc>
                <a:tc rowSpan="2">
                  <a:txBody>
                    <a:bodyPr/>
                    <a:lstStyle/>
                    <a:p>
                      <a:pPr algn="ctr">
                        <a:lnSpc>
                          <a:spcPts val="740"/>
                        </a:lnSpc>
                      </a:pPr>
                      <a:r>
                        <a:rPr lang="en-GB" sz="700" dirty="0"/>
                        <a:t>Code Reviews</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A style guide is used for code development</a:t>
                      </a:r>
                      <a:r>
                        <a:rPr lang="en-GB" sz="700" baseline="0" dirty="0"/>
                        <a:t> and a code review process exists which makes use of VI Analyser</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Incomplete</a:t>
                      </a:r>
                    </a:p>
                  </a:txBody>
                  <a:tcPr marL="36000" marR="36000" marT="18000" marB="18000" anchor="ctr">
                    <a:solidFill>
                      <a:schemeClr val="accent2"/>
                    </a:solidFill>
                  </a:tcPr>
                </a:tc>
                <a:extLst>
                  <a:ext uri="{0D108BD9-81ED-4DB2-BD59-A6C34878D82A}">
                    <a16:rowId xmlns:a16="http://schemas.microsoft.com/office/drawing/2014/main" val="48867027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Team specific additions</a:t>
                      </a:r>
                      <a:r>
                        <a:rPr lang="en-GB" sz="700" baseline="0" dirty="0"/>
                        <a:t> have been made to the NI Style Guide and VI Analyser test suite</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976039795"/>
                  </a:ext>
                </a:extLst>
              </a:tr>
              <a:tr h="100573">
                <a:tc vMerge="1">
                  <a:txBody>
                    <a:bodyPr/>
                    <a:lstStyle/>
                    <a:p>
                      <a:endParaRPr lang="en-GB" dirty="0"/>
                    </a:p>
                  </a:txBody>
                  <a:tcPr/>
                </a:tc>
                <a:tc rowSpan="2">
                  <a:txBody>
                    <a:bodyPr/>
                    <a:lstStyle/>
                    <a:p>
                      <a:pPr algn="ctr">
                        <a:lnSpc>
                          <a:spcPts val="740"/>
                        </a:lnSpc>
                      </a:pPr>
                      <a:r>
                        <a:rPr lang="en-GB" sz="700" dirty="0"/>
                        <a:t>Standard (Reuse) </a:t>
                      </a:r>
                      <a:br>
                        <a:rPr lang="en-GB" sz="700" dirty="0"/>
                      </a:br>
                      <a:r>
                        <a:rPr lang="en-GB" sz="700" dirty="0"/>
                        <a:t>Libraries and Templates</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Opportunities</a:t>
                      </a:r>
                      <a:r>
                        <a:rPr lang="en-GB" sz="700" baseline="0" dirty="0"/>
                        <a:t> for reuse are identified developed and maintained. Technical lead defines and executes tasks for automating</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1423140029"/>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The team style</a:t>
                      </a:r>
                      <a:r>
                        <a:rPr lang="en-GB" sz="700" baseline="0" dirty="0"/>
                        <a:t> guide includes a section which details how the team will document code and deliverables</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711995561"/>
                  </a:ext>
                </a:extLst>
              </a:tr>
              <a:tr h="100573">
                <a:tc vMerge="1">
                  <a:txBody>
                    <a:bodyPr/>
                    <a:lstStyle/>
                    <a:p>
                      <a:endParaRPr lang="en-GB" dirty="0"/>
                    </a:p>
                  </a:txBody>
                  <a:tcPr/>
                </a:tc>
                <a:tc rowSpan="2">
                  <a:txBody>
                    <a:bodyPr/>
                    <a:lstStyle/>
                    <a:p>
                      <a:pPr algn="ctr">
                        <a:lnSpc>
                          <a:spcPts val="740"/>
                        </a:lnSpc>
                      </a:pPr>
                      <a:r>
                        <a:rPr lang="en-GB" sz="700" dirty="0"/>
                        <a:t>Code Management </a:t>
                      </a:r>
                      <a:br>
                        <a:rPr lang="en-GB" sz="700" dirty="0"/>
                      </a:br>
                      <a:r>
                        <a:rPr lang="en-GB" sz="700" dirty="0"/>
                        <a:t>(Source Code Control)</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selected</a:t>
                      </a:r>
                      <a:r>
                        <a:rPr lang="en-GB" sz="700" baseline="0" dirty="0"/>
                        <a:t> an SCC solution, and determined a plan to implement it (structure/commit cadence/resolving conflicts)</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Started</a:t>
                      </a:r>
                    </a:p>
                  </a:txBody>
                  <a:tcPr marL="36000" marR="36000" marT="18000" marB="18000" anchor="ctr">
                    <a:solidFill>
                      <a:schemeClr val="accent4"/>
                    </a:solidFill>
                  </a:tcPr>
                </a:tc>
                <a:extLst>
                  <a:ext uri="{0D108BD9-81ED-4DB2-BD59-A6C34878D82A}">
                    <a16:rowId xmlns:a16="http://schemas.microsoft.com/office/drawing/2014/main" val="2718526103"/>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826118765"/>
                  </a:ext>
                </a:extLst>
              </a:tr>
              <a:tr h="100573">
                <a:tc vMerge="1">
                  <a:txBody>
                    <a:bodyPr/>
                    <a:lstStyle/>
                    <a:p>
                      <a:endParaRPr lang="en-GB" dirty="0"/>
                    </a:p>
                  </a:txBody>
                  <a:tcPr/>
                </a:tc>
                <a:tc rowSpan="2">
                  <a:txBody>
                    <a:bodyPr/>
                    <a:lstStyle/>
                    <a:p>
                      <a:pPr algn="ctr">
                        <a:lnSpc>
                          <a:spcPts val="740"/>
                        </a:lnSpc>
                      </a:pPr>
                      <a:r>
                        <a:rPr lang="en-GB" sz="700" dirty="0"/>
                        <a:t>Software Testing </a:t>
                      </a:r>
                      <a:br>
                        <a:rPr lang="en-GB" sz="700" dirty="0"/>
                      </a:br>
                      <a:r>
                        <a:rPr lang="en-GB" sz="700" dirty="0"/>
                        <a:t>and Release</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a test</a:t>
                      </a:r>
                      <a:r>
                        <a:rPr lang="en-GB" sz="700" baseline="0" dirty="0"/>
                        <a:t> plan which is implemented, and is automated where it is feasible</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Started</a:t>
                      </a:r>
                    </a:p>
                  </a:txBody>
                  <a:tcPr marL="36000" marR="36000" marT="18000" marB="18000" anchor="ctr">
                    <a:solidFill>
                      <a:schemeClr val="accent4"/>
                    </a:solidFill>
                  </a:tcPr>
                </a:tc>
                <a:extLst>
                  <a:ext uri="{0D108BD9-81ED-4DB2-BD59-A6C34878D82A}">
                    <a16:rowId xmlns:a16="http://schemas.microsoft.com/office/drawing/2014/main" val="3919259836"/>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Testing</a:t>
                      </a:r>
                      <a:r>
                        <a:rPr lang="en-GB" sz="700" baseline="0" dirty="0"/>
                        <a:t> processes and code exist for project and reuse code – unit testing, integration testing and DETT procedure</a:t>
                      </a:r>
                      <a:endParaRPr lang="en-GB" sz="700" dirty="0"/>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747540825"/>
                  </a:ext>
                </a:extLst>
              </a:tr>
              <a:tr h="100573">
                <a:tc rowSpan="10">
                  <a:txBody>
                    <a:bodyPr/>
                    <a:lstStyle/>
                    <a:p>
                      <a:pPr algn="ctr"/>
                      <a:r>
                        <a:rPr lang="en-GB" sz="800" b="0" dirty="0"/>
                        <a:t>Engage in Continuous Community Learning</a:t>
                      </a:r>
                    </a:p>
                  </a:txBody>
                  <a:tcPr marL="36000" marR="36000" marT="18000" marB="18000" vert="vert270" anchor="ctr">
                    <a:lnT w="28575" cap="flat" cmpd="sng" algn="ctr">
                      <a:solidFill>
                        <a:schemeClr val="bg1"/>
                      </a:solidFill>
                      <a:prstDash val="solid"/>
                      <a:round/>
                      <a:headEnd type="none" w="med" len="med"/>
                      <a:tailEnd type="none" w="med" len="med"/>
                    </a:lnT>
                    <a:solidFill>
                      <a:srgbClr val="0070C0"/>
                    </a:solidFill>
                  </a:tcPr>
                </a:tc>
                <a:tc rowSpan="2">
                  <a:txBody>
                    <a:bodyPr/>
                    <a:lstStyle/>
                    <a:p>
                      <a:pPr algn="ctr">
                        <a:lnSpc>
                          <a:spcPts val="740"/>
                        </a:lnSpc>
                      </a:pPr>
                      <a:r>
                        <a:rPr lang="en-GB" sz="700" dirty="0"/>
                        <a:t>Organisation</a:t>
                      </a:r>
                      <a:r>
                        <a:rPr lang="en-GB" sz="700" baseline="0" dirty="0"/>
                        <a:t>al </a:t>
                      </a:r>
                      <a:br>
                        <a:rPr lang="en-GB" sz="700" baseline="0" dirty="0"/>
                      </a:br>
                      <a:r>
                        <a:rPr lang="en-GB" sz="700" baseline="0" dirty="0"/>
                        <a:t>Proficiency Plan</a:t>
                      </a:r>
                      <a:endParaRPr lang="en-GB" sz="700" dirty="0"/>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R</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Team drafts and executes yearly proficiency plan – includes topics not sufficiently</a:t>
                      </a:r>
                      <a:r>
                        <a:rPr lang="en-GB" sz="700" baseline="0" dirty="0"/>
                        <a:t> covered by NI training and team specific processes</a:t>
                      </a:r>
                      <a:endParaRPr lang="en-GB" sz="700" dirty="0"/>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dirty="0"/>
                        <a:t>Incomplete</a:t>
                      </a:r>
                    </a:p>
                  </a:txBody>
                  <a:tcPr marL="36000" marR="36000" marT="18000" marB="18000" anchor="ctr">
                    <a:solidFill>
                      <a:schemeClr val="accent2"/>
                    </a:solidFill>
                  </a:tcPr>
                </a:tc>
                <a:extLst>
                  <a:ext uri="{0D108BD9-81ED-4DB2-BD59-A6C34878D82A}">
                    <a16:rowId xmlns:a16="http://schemas.microsoft.com/office/drawing/2014/main" val="4146339111"/>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Team conducts yearly skills</a:t>
                      </a:r>
                      <a:r>
                        <a:rPr lang="en-GB" sz="700" baseline="0" dirty="0"/>
                        <a:t> assessment</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201591990"/>
                  </a:ext>
                </a:extLst>
              </a:tr>
              <a:tr h="201146">
                <a:tc vMerge="1">
                  <a:txBody>
                    <a:bodyPr/>
                    <a:lstStyle/>
                    <a:p>
                      <a:endParaRPr lang="en-GB" dirty="0"/>
                    </a:p>
                  </a:txBody>
                  <a:tcPr/>
                </a:tc>
                <a:tc rowSpan="2">
                  <a:txBody>
                    <a:bodyPr/>
                    <a:lstStyle/>
                    <a:p>
                      <a:pPr algn="ctr">
                        <a:lnSpc>
                          <a:spcPts val="740"/>
                        </a:lnSpc>
                      </a:pPr>
                      <a:r>
                        <a:rPr lang="en-GB" sz="700" dirty="0"/>
                        <a:t>Internal </a:t>
                      </a:r>
                      <a:br>
                        <a:rPr lang="en-GB" sz="700" dirty="0"/>
                      </a:br>
                      <a:r>
                        <a:rPr lang="en-GB" sz="700" dirty="0"/>
                        <a:t>Onboarding</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Internal</a:t>
                      </a:r>
                      <a:r>
                        <a:rPr lang="en-GB" sz="700" baseline="0" dirty="0"/>
                        <a:t> training bridges the gap between NI training and productivity on the company LV team. </a:t>
                      </a:r>
                      <a:br>
                        <a:rPr lang="en-GB" sz="700" baseline="0" dirty="0"/>
                      </a:br>
                      <a:r>
                        <a:rPr lang="en-GB" sz="700" baseline="0" dirty="0"/>
                        <a:t>Processes under “Engineer Good Software” are clearly documented</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algn="ctr"/>
                      <a:r>
                        <a:rPr lang="en-GB" sz="800" dirty="0"/>
                        <a:t>Complete</a:t>
                      </a:r>
                    </a:p>
                  </a:txBody>
                  <a:tcPr marL="36000" marR="36000" marT="18000" marB="18000" anchor="ctr">
                    <a:solidFill>
                      <a:srgbClr val="92D050"/>
                    </a:solidFill>
                  </a:tcPr>
                </a:tc>
                <a:extLst>
                  <a:ext uri="{0D108BD9-81ED-4DB2-BD59-A6C34878D82A}">
                    <a16:rowId xmlns:a16="http://schemas.microsoft.com/office/drawing/2014/main" val="72256540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A</a:t>
                      </a:r>
                      <a:r>
                        <a:rPr lang="en-GB" sz="700" baseline="0" dirty="0"/>
                        <a:t> process exists to confirm that the new individual is ready to effectively contribute to the code base</a:t>
                      </a:r>
                      <a:endParaRPr lang="en-GB" sz="700" dirty="0"/>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351540925"/>
                  </a:ext>
                </a:extLst>
              </a:tr>
              <a:tr h="100573">
                <a:tc vMerge="1">
                  <a:txBody>
                    <a:bodyPr/>
                    <a:lstStyle/>
                    <a:p>
                      <a:endParaRPr lang="en-GB" dirty="0"/>
                    </a:p>
                  </a:txBody>
                  <a:tcPr/>
                </a:tc>
                <a:tc rowSpan="2">
                  <a:txBody>
                    <a:bodyPr/>
                    <a:lstStyle/>
                    <a:p>
                      <a:pPr algn="ctr">
                        <a:lnSpc>
                          <a:spcPts val="740"/>
                        </a:lnSpc>
                      </a:pPr>
                      <a:r>
                        <a:rPr lang="en-GB" sz="700" dirty="0"/>
                        <a:t>Internal User Group/Mentoring</a:t>
                      </a:r>
                      <a:r>
                        <a:rPr lang="en-GB" sz="700" baseline="0" dirty="0"/>
                        <a:t> Program</a:t>
                      </a:r>
                      <a:endParaRPr lang="en-GB" sz="700" dirty="0"/>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Meetings are conducted at least 6 times per year and agenda’s are driven by a designated</a:t>
                      </a:r>
                      <a:r>
                        <a:rPr lang="en-GB" sz="700" baseline="0" dirty="0"/>
                        <a:t> individual</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Incomplete</a:t>
                      </a:r>
                    </a:p>
                  </a:txBody>
                  <a:tcPr marL="36000" marR="36000" marT="18000" marB="18000" anchor="ctr">
                    <a:solidFill>
                      <a:schemeClr val="accent2"/>
                    </a:solidFill>
                  </a:tcPr>
                </a:tc>
                <a:extLst>
                  <a:ext uri="{0D108BD9-81ED-4DB2-BD59-A6C34878D82A}">
                    <a16:rowId xmlns:a16="http://schemas.microsoft.com/office/drawing/2014/main" val="2473974208"/>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84319428"/>
                  </a:ext>
                </a:extLst>
              </a:tr>
              <a:tr h="100573">
                <a:tc vMerge="1">
                  <a:txBody>
                    <a:bodyPr/>
                    <a:lstStyle/>
                    <a:p>
                      <a:endParaRPr lang="en-GB" dirty="0"/>
                    </a:p>
                  </a:txBody>
                  <a:tcPr/>
                </a:tc>
                <a:tc rowSpan="2">
                  <a:txBody>
                    <a:bodyPr/>
                    <a:lstStyle/>
                    <a:p>
                      <a:pPr algn="ctr">
                        <a:lnSpc>
                          <a:spcPts val="740"/>
                        </a:lnSpc>
                      </a:pPr>
                      <a:r>
                        <a:rPr lang="en-GB" sz="700" dirty="0"/>
                        <a:t>Learning and </a:t>
                      </a:r>
                      <a:br>
                        <a:rPr lang="en-GB" sz="700" dirty="0"/>
                      </a:br>
                      <a:r>
                        <a:rPr lang="en-GB" sz="700" dirty="0"/>
                        <a:t>Development Plan</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a training and certification plan for designated individuals and demonstrates execution of the plan</a:t>
                      </a:r>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Started</a:t>
                      </a:r>
                    </a:p>
                  </a:txBody>
                  <a:tcPr marL="36000" marR="36000" marT="18000" marB="18000" anchor="ctr">
                    <a:solidFill>
                      <a:schemeClr val="accent4"/>
                    </a:solidFill>
                  </a:tcPr>
                </a:tc>
                <a:extLst>
                  <a:ext uri="{0D108BD9-81ED-4DB2-BD59-A6C34878D82A}">
                    <a16:rowId xmlns:a16="http://schemas.microsoft.com/office/drawing/2014/main" val="3543973805"/>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826485122"/>
                  </a:ext>
                </a:extLst>
              </a:tr>
              <a:tr h="100573">
                <a:tc vMerge="1">
                  <a:txBody>
                    <a:bodyPr/>
                    <a:lstStyle/>
                    <a:p>
                      <a:endParaRPr lang="en-GB" dirty="0"/>
                    </a:p>
                  </a:txBody>
                  <a:tcPr/>
                </a:tc>
                <a:tc rowSpan="2">
                  <a:txBody>
                    <a:bodyPr/>
                    <a:lstStyle/>
                    <a:p>
                      <a:pPr algn="ctr">
                        <a:lnSpc>
                          <a:spcPts val="740"/>
                        </a:lnSpc>
                      </a:pPr>
                      <a:r>
                        <a:rPr lang="en-GB" sz="700" dirty="0"/>
                        <a:t>External and </a:t>
                      </a:r>
                      <a:br>
                        <a:rPr lang="en-GB" sz="700" dirty="0"/>
                      </a:br>
                      <a:r>
                        <a:rPr lang="en-GB" sz="700" dirty="0"/>
                        <a:t>Global Community</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Designated individuals attend regional user groups and NI events (NI Week, NI Days, Developer</a:t>
                      </a:r>
                      <a:r>
                        <a:rPr lang="en-GB" sz="700" baseline="0" dirty="0"/>
                        <a:t> Days)</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Started</a:t>
                      </a:r>
                    </a:p>
                  </a:txBody>
                  <a:tcPr marL="36000" marR="36000" marT="18000" marB="18000" anchor="ctr">
                    <a:solidFill>
                      <a:schemeClr val="accent4"/>
                    </a:solidFill>
                  </a:tcPr>
                </a:tc>
                <a:extLst>
                  <a:ext uri="{0D108BD9-81ED-4DB2-BD59-A6C34878D82A}">
                    <a16:rowId xmlns:a16="http://schemas.microsoft.com/office/drawing/2014/main" val="604312664"/>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a:txBody>
                    <a:bodyPr/>
                    <a:lstStyle/>
                    <a:p>
                      <a:pPr algn="ctr"/>
                      <a:r>
                        <a:rPr lang="en-GB" sz="700" dirty="0"/>
                        <a:t>Designated individuals engage in the forums or monitor relevant discussions</a:t>
                      </a:r>
                    </a:p>
                  </a:txBody>
                  <a:tcPr marL="0" marR="0" marT="0" marB="0" anchor="ctr">
                    <a:lnB w="28575" cap="flat" cmpd="sng" algn="ctr">
                      <a:solidFill>
                        <a:schemeClr val="bg1"/>
                      </a:solidFill>
                      <a:prstDash val="solid"/>
                      <a:round/>
                      <a:headEnd type="none" w="med" len="med"/>
                      <a:tailEnd type="none" w="med" len="med"/>
                    </a:lnB>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054630533"/>
                  </a:ext>
                </a:extLst>
              </a:tr>
              <a:tr h="100573">
                <a:tc rowSpan="10">
                  <a:txBody>
                    <a:bodyPr/>
                    <a:lstStyle/>
                    <a:p>
                      <a:pPr algn="ctr"/>
                      <a:r>
                        <a:rPr lang="en-GB" sz="800" b="0" dirty="0"/>
                        <a:t>Ensure </a:t>
                      </a:r>
                      <a:br>
                        <a:rPr lang="en-GB" sz="800" b="0" dirty="0"/>
                      </a:br>
                      <a:r>
                        <a:rPr lang="en-GB" sz="800" b="0" dirty="0"/>
                        <a:t>Technical Knowledge</a:t>
                      </a:r>
                    </a:p>
                  </a:txBody>
                  <a:tcPr marL="36000" marR="36000" marT="18000" marB="18000" vert="vert270" anchor="ctr">
                    <a:solidFill>
                      <a:schemeClr val="accent1">
                        <a:lumMod val="75000"/>
                      </a:schemeClr>
                    </a:solidFill>
                  </a:tcPr>
                </a:tc>
                <a:tc rowSpan="2">
                  <a:txBody>
                    <a:bodyPr/>
                    <a:lstStyle/>
                    <a:p>
                      <a:pPr algn="ctr">
                        <a:lnSpc>
                          <a:spcPts val="740"/>
                        </a:lnSpc>
                      </a:pPr>
                      <a:r>
                        <a:rPr lang="en-GB" sz="700" dirty="0"/>
                        <a:t>Designated Technical</a:t>
                      </a:r>
                      <a:r>
                        <a:rPr lang="en-GB" sz="700" baseline="0" dirty="0"/>
                        <a:t> Lead</a:t>
                      </a:r>
                      <a:endParaRPr lang="en-GB" sz="700" dirty="0"/>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R</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a:txBody>
                    <a:bodyPr/>
                    <a:lstStyle/>
                    <a:p>
                      <a:pPr algn="ctr"/>
                      <a:r>
                        <a:rPr lang="en-GB" sz="700" dirty="0"/>
                        <a:t>Individual(s) have been designated to be the technical lead and to drive software process standards</a:t>
                      </a:r>
                    </a:p>
                  </a:txBody>
                  <a:tcPr marL="0" marR="0" marT="0" marB="0" anchor="ctr">
                    <a:lnT w="28575" cap="flat" cmpd="sng" algn="ctr">
                      <a:solidFill>
                        <a:schemeClr val="bg1"/>
                      </a:solidFill>
                      <a:prstDash val="solid"/>
                      <a:round/>
                      <a:headEnd type="none" w="med" len="med"/>
                      <a:tailEnd type="none" w="med" len="med"/>
                    </a:lnT>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Incomplete</a:t>
                      </a:r>
                    </a:p>
                  </a:txBody>
                  <a:tcPr marL="36000" marR="36000" marT="18000" marB="18000" anchor="ctr">
                    <a:solidFill>
                      <a:schemeClr val="accent2"/>
                    </a:solidFill>
                  </a:tcPr>
                </a:tc>
                <a:extLst>
                  <a:ext uri="{0D108BD9-81ED-4DB2-BD59-A6C34878D82A}">
                    <a16:rowId xmlns:a16="http://schemas.microsoft.com/office/drawing/2014/main" val="11840655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Attaining CLA is part of the employees yearly review</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854834082"/>
                  </a:ext>
                </a:extLst>
              </a:tr>
              <a:tr h="201146">
                <a:tc vMerge="1">
                  <a:txBody>
                    <a:bodyPr/>
                    <a:lstStyle/>
                    <a:p>
                      <a:endParaRPr lang="en-GB" dirty="0"/>
                    </a:p>
                  </a:txBody>
                  <a:tcPr/>
                </a:tc>
                <a:tc rowSpan="2">
                  <a:txBody>
                    <a:bodyPr/>
                    <a:lstStyle/>
                    <a:p>
                      <a:pPr algn="ctr">
                        <a:lnSpc>
                          <a:spcPts val="740"/>
                        </a:lnSpc>
                      </a:pPr>
                      <a:r>
                        <a:rPr lang="en-GB" sz="700" dirty="0"/>
                        <a:t>Development Environment</a:t>
                      </a:r>
                      <a:r>
                        <a:rPr lang="en-GB" sz="700" baseline="0" dirty="0"/>
                        <a:t> and Core Concepts</a:t>
                      </a:r>
                      <a:endParaRPr lang="en-GB" sz="700" dirty="0"/>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Specific roles/team</a:t>
                      </a:r>
                      <a:r>
                        <a:rPr lang="en-GB" sz="700" baseline="0" dirty="0"/>
                        <a:t> members who only need Core 1-2 understanding are identified, process for </a:t>
                      </a:r>
                      <a:br>
                        <a:rPr lang="en-GB" sz="700" baseline="0" dirty="0"/>
                      </a:br>
                      <a:r>
                        <a:rPr lang="en-GB" sz="700" baseline="0" dirty="0"/>
                        <a:t>proving has been understanding identified and team members have proven such understanding</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dirty="0"/>
                        <a:t>Complete</a:t>
                      </a:r>
                    </a:p>
                  </a:txBody>
                  <a:tcPr marL="36000" marR="36000" marT="18000" marB="18000" anchor="ctr">
                    <a:solidFill>
                      <a:schemeClr val="accent3">
                        <a:lumMod val="20000"/>
                        <a:lumOff val="80000"/>
                      </a:schemeClr>
                    </a:solidFill>
                  </a:tcPr>
                </a:tc>
                <a:extLst>
                  <a:ext uri="{0D108BD9-81ED-4DB2-BD59-A6C34878D82A}">
                    <a16:rowId xmlns:a16="http://schemas.microsoft.com/office/drawing/2014/main" val="1605546289"/>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234457069"/>
                  </a:ext>
                </a:extLst>
              </a:tr>
              <a:tr h="100573">
                <a:tc vMerge="1">
                  <a:txBody>
                    <a:bodyPr/>
                    <a:lstStyle/>
                    <a:p>
                      <a:endParaRPr lang="en-GB" dirty="0"/>
                    </a:p>
                  </a:txBody>
                  <a:tcPr/>
                </a:tc>
                <a:tc rowSpan="2">
                  <a:txBody>
                    <a:bodyPr/>
                    <a:lstStyle/>
                    <a:p>
                      <a:pPr algn="ctr">
                        <a:lnSpc>
                          <a:spcPts val="740"/>
                        </a:lnSpc>
                      </a:pPr>
                      <a:r>
                        <a:rPr lang="en-GB" sz="700" dirty="0"/>
                        <a:t>CLD Mastery</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Two individuals have attached CLD, team has determined who else needs a CLD skill set</a:t>
                      </a:r>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dirty="0"/>
                        <a:t>Complete</a:t>
                      </a:r>
                    </a:p>
                  </a:txBody>
                  <a:tcPr marL="36000" marR="36000" marT="18000" marB="18000" anchor="ctr">
                    <a:solidFill>
                      <a:schemeClr val="accent3">
                        <a:lumMod val="20000"/>
                        <a:lumOff val="80000"/>
                      </a:schemeClr>
                    </a:solidFill>
                  </a:tcPr>
                </a:tc>
                <a:extLst>
                  <a:ext uri="{0D108BD9-81ED-4DB2-BD59-A6C34878D82A}">
                    <a16:rowId xmlns:a16="http://schemas.microsoft.com/office/drawing/2014/main" val="3238251858"/>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None</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858693936"/>
                  </a:ext>
                </a:extLst>
              </a:tr>
              <a:tr h="201146">
                <a:tc vMerge="1">
                  <a:txBody>
                    <a:bodyPr/>
                    <a:lstStyle/>
                    <a:p>
                      <a:endParaRPr lang="en-GB" dirty="0"/>
                    </a:p>
                  </a:txBody>
                  <a:tcPr/>
                </a:tc>
                <a:tc rowSpan="2">
                  <a:txBody>
                    <a:bodyPr/>
                    <a:lstStyle/>
                    <a:p>
                      <a:pPr algn="ctr">
                        <a:lnSpc>
                          <a:spcPts val="740"/>
                        </a:lnSpc>
                      </a:pPr>
                      <a:r>
                        <a:rPr lang="en-GB" sz="700" dirty="0"/>
                        <a:t>Architecture Mastery</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Designated technical</a:t>
                      </a:r>
                      <a:r>
                        <a:rPr lang="en-GB" sz="700" baseline="0" dirty="0"/>
                        <a:t> lead has attached a CLA. Existing code has been reviewed by </a:t>
                      </a:r>
                      <a:br>
                        <a:rPr lang="en-GB" sz="700" baseline="0" dirty="0"/>
                      </a:br>
                      <a:r>
                        <a:rPr lang="en-GB" sz="700" baseline="0" dirty="0"/>
                        <a:t>external coach, team has a process for managing/documenting changes and the ability to tackle them</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Incomplete</a:t>
                      </a:r>
                    </a:p>
                  </a:txBody>
                  <a:tcPr marL="36000" marR="36000" marT="18000" marB="18000" anchor="ctr">
                    <a:solidFill>
                      <a:srgbClr val="FF0000"/>
                    </a:solidFill>
                  </a:tcPr>
                </a:tc>
                <a:extLst>
                  <a:ext uri="{0D108BD9-81ED-4DB2-BD59-A6C34878D82A}">
                    <a16:rowId xmlns:a16="http://schemas.microsoft.com/office/drawing/2014/main" val="1075913550"/>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Team is using the best solution for the application</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4418821"/>
                  </a:ext>
                </a:extLst>
              </a:tr>
              <a:tr h="100573">
                <a:tc vMerge="1">
                  <a:txBody>
                    <a:bodyPr/>
                    <a:lstStyle/>
                    <a:p>
                      <a:endParaRPr lang="en-GB" dirty="0"/>
                    </a:p>
                  </a:txBody>
                  <a:tcPr/>
                </a:tc>
                <a:tc rowSpan="2">
                  <a:txBody>
                    <a:bodyPr/>
                    <a:lstStyle/>
                    <a:p>
                      <a:pPr algn="ctr">
                        <a:lnSpc>
                          <a:spcPts val="740"/>
                        </a:lnSpc>
                      </a:pPr>
                      <a:r>
                        <a:rPr lang="en-GB" sz="700" dirty="0"/>
                        <a:t>Software Deployment </a:t>
                      </a:r>
                      <a:br>
                        <a:rPr lang="en-GB" sz="700" dirty="0"/>
                      </a:br>
                      <a:r>
                        <a:rPr lang="en-GB" sz="700" dirty="0"/>
                        <a:t>and Distribution</a:t>
                      </a:r>
                    </a:p>
                  </a:txBody>
                  <a:tcPr marL="0" marR="0" marT="0" marB="0" anchor="ctr">
                    <a:solidFill>
                      <a:schemeClr val="bg2">
                        <a:lumMod val="90000"/>
                      </a:schemeClr>
                    </a:solidFill>
                  </a:tcPr>
                </a:tc>
                <a:tc>
                  <a:txBody>
                    <a:bodyPr/>
                    <a:lstStyle/>
                    <a:p>
                      <a:pPr algn="ctr"/>
                      <a:r>
                        <a:rPr lang="en-GB" sz="700" dirty="0"/>
                        <a:t>R</a:t>
                      </a:r>
                    </a:p>
                  </a:txBody>
                  <a:tcPr marL="0" marR="0" marT="0" marB="0" anchor="ctr">
                    <a:solidFill>
                      <a:schemeClr val="bg2">
                        <a:lumMod val="90000"/>
                      </a:schemeClr>
                    </a:solidFill>
                  </a:tcPr>
                </a:tc>
                <a:tc>
                  <a:txBody>
                    <a:bodyPr/>
                    <a:lstStyle/>
                    <a:p>
                      <a:pPr algn="ctr"/>
                      <a:r>
                        <a:rPr lang="en-GB" sz="700" dirty="0"/>
                        <a:t>Team has determined</a:t>
                      </a:r>
                      <a:r>
                        <a:rPr lang="en-GB" sz="700" baseline="0" dirty="0"/>
                        <a:t> and is using an effective deployment/distribution strategy and defined a regular cadence for builds</a:t>
                      </a:r>
                      <a:endParaRPr lang="en-GB" sz="700" dirty="0"/>
                    </a:p>
                  </a:txBody>
                  <a:tcPr marL="0" marR="0" marT="0" marB="0" anchor="ctr">
                    <a:solidFill>
                      <a:schemeClr val="bg2">
                        <a:lumMod val="90000"/>
                      </a:schemeClr>
                    </a:solidFill>
                  </a:tcPr>
                </a:tc>
                <a:tc rowSpan="2">
                  <a:txBody>
                    <a:bodyPr/>
                    <a:lstStyle/>
                    <a:p>
                      <a:pPr algn="ctr"/>
                      <a:endParaRPr lang="en-GB" sz="500" dirty="0"/>
                    </a:p>
                  </a:txBody>
                  <a:tcPr marL="36000" marR="36000" marT="18000" marB="18000" anchor="ctr">
                    <a:no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Arial" panose="020B0604020202020204"/>
                          <a:ea typeface="+mn-ea"/>
                          <a:cs typeface="+mn-cs"/>
                        </a:rPr>
                        <a:t>Incomplete</a:t>
                      </a:r>
                    </a:p>
                  </a:txBody>
                  <a:tcPr marL="36000" marR="36000" marT="18000" marB="18000" anchor="ctr">
                    <a:solidFill>
                      <a:srgbClr val="FF0000"/>
                    </a:solidFill>
                  </a:tcPr>
                </a:tc>
                <a:extLst>
                  <a:ext uri="{0D108BD9-81ED-4DB2-BD59-A6C34878D82A}">
                    <a16:rowId xmlns:a16="http://schemas.microsoft.com/office/drawing/2014/main" val="466958354"/>
                  </a:ext>
                </a:extLst>
              </a:tr>
              <a:tr h="100573">
                <a:tc vMerge="1">
                  <a:txBody>
                    <a:bodyPr/>
                    <a:lstStyle/>
                    <a:p>
                      <a:endParaRPr lang="en-GB"/>
                    </a:p>
                  </a:txBody>
                  <a:tcPr/>
                </a:tc>
                <a:tc vMerge="1">
                  <a:txBody>
                    <a:bodyPr/>
                    <a:lstStyle/>
                    <a:p>
                      <a:endParaRPr lang="en-GB"/>
                    </a:p>
                  </a:txBody>
                  <a:tcPr/>
                </a:tc>
                <a:tc>
                  <a:txBody>
                    <a:bodyPr/>
                    <a:lstStyle/>
                    <a:p>
                      <a:pPr algn="ctr"/>
                      <a:r>
                        <a:rPr lang="en-GB" sz="700" dirty="0"/>
                        <a:t>O</a:t>
                      </a:r>
                    </a:p>
                  </a:txBody>
                  <a:tcPr marL="0" marR="0" marT="0" marB="0" anchor="ctr">
                    <a:solidFill>
                      <a:schemeClr val="bg2">
                        <a:lumMod val="90000"/>
                      </a:schemeClr>
                    </a:solidFill>
                  </a:tcPr>
                </a:tc>
                <a:tc>
                  <a:txBody>
                    <a:bodyPr/>
                    <a:lstStyle/>
                    <a:p>
                      <a:pPr algn="ctr"/>
                      <a:r>
                        <a:rPr lang="en-GB" sz="700" dirty="0"/>
                        <a:t>The team has automated the build process</a:t>
                      </a:r>
                    </a:p>
                  </a:txBody>
                  <a:tcPr marL="0" marR="0" marT="0" marB="0" anchor="ctr">
                    <a:solidFill>
                      <a:schemeClr val="bg2">
                        <a:lumMod val="9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281351035"/>
                  </a:ext>
                </a:extLst>
              </a:tr>
            </a:tbl>
          </a:graphicData>
        </a:graphic>
      </p:graphicFrame>
      <p:grpSp>
        <p:nvGrpSpPr>
          <p:cNvPr id="13" name="Group 12"/>
          <p:cNvGrpSpPr/>
          <p:nvPr/>
        </p:nvGrpSpPr>
        <p:grpSpPr>
          <a:xfrm>
            <a:off x="363255" y="77892"/>
            <a:ext cx="7628355" cy="485316"/>
            <a:chOff x="118128" y="1550580"/>
            <a:chExt cx="2181226" cy="481745"/>
          </a:xfrm>
        </p:grpSpPr>
        <p:sp>
          <p:nvSpPr>
            <p:cNvPr id="16" name="Rectangle 15"/>
            <p:cNvSpPr/>
            <p:nvPr/>
          </p:nvSpPr>
          <p:spPr>
            <a:xfrm>
              <a:off x="219465" y="1560298"/>
              <a:ext cx="2079889" cy="472027"/>
            </a:xfrm>
            <a:prstGeom prst="rect">
              <a:avLst/>
            </a:prstGeom>
          </p:spPr>
          <p:txBody>
            <a:bodyPr wrap="square" lIns="45720" rIns="45720">
              <a:noAutofit/>
            </a:bodyPr>
            <a:lstStyle/>
            <a:p>
              <a:r>
                <a:rPr lang="en-US" sz="1600" b="1" dirty="0">
                  <a:solidFill>
                    <a:schemeClr val="accent2"/>
                  </a:solidFill>
                </a:rPr>
                <a:t>Perform Internal Assessment</a:t>
              </a:r>
              <a:br>
                <a:rPr lang="en-US" sz="1200" b="1" dirty="0">
                  <a:solidFill>
                    <a:schemeClr val="accent6"/>
                  </a:solidFill>
                </a:rPr>
              </a:br>
              <a:r>
                <a:rPr lang="en-US" sz="1200" dirty="0">
                  <a:solidFill>
                    <a:srgbClr val="4E4E50"/>
                  </a:solidFill>
                </a:rPr>
                <a:t>Download from ni.com/</a:t>
              </a:r>
              <a:r>
                <a:rPr lang="en-US" sz="1200" dirty="0" err="1">
                  <a:solidFill>
                    <a:srgbClr val="4E4E50"/>
                  </a:solidFill>
                </a:rPr>
                <a:t>center_of_excellence</a:t>
              </a:r>
              <a:r>
                <a:rPr lang="en-US" sz="1200" dirty="0">
                  <a:solidFill>
                    <a:srgbClr val="4E4E50"/>
                  </a:solidFill>
                </a:rPr>
                <a:t>.</a:t>
              </a:r>
            </a:p>
          </p:txBody>
        </p:sp>
        <p:sp>
          <p:nvSpPr>
            <p:cNvPr id="17" name="TextBox 16"/>
            <p:cNvSpPr txBox="1"/>
            <p:nvPr/>
          </p:nvSpPr>
          <p:spPr>
            <a:xfrm>
              <a:off x="118128" y="1550580"/>
              <a:ext cx="92383" cy="477363"/>
            </a:xfrm>
            <a:prstGeom prst="rect">
              <a:avLst/>
            </a:prstGeom>
            <a:noFill/>
          </p:spPr>
          <p:txBody>
            <a:bodyPr wrap="none" lIns="0" tIns="0" rIns="0" bIns="0" rtlCol="0">
              <a:noAutofit/>
            </a:bodyPr>
            <a:lstStyle/>
            <a:p>
              <a:pPr algn="ctr"/>
              <a:r>
                <a:rPr lang="en-US" sz="3200" dirty="0">
                  <a:solidFill>
                    <a:schemeClr val="accent2"/>
                  </a:solidFill>
                </a:rPr>
                <a:t>1</a:t>
              </a:r>
              <a:endParaRPr lang="en-US" sz="900" dirty="0">
                <a:solidFill>
                  <a:schemeClr val="accent2"/>
                </a:solidFill>
              </a:endParaRPr>
            </a:p>
          </p:txBody>
        </p:sp>
      </p:grpSp>
    </p:spTree>
    <p:extLst>
      <p:ext uri="{BB962C8B-B14F-4D97-AF65-F5344CB8AC3E}">
        <p14:creationId xmlns:p14="http://schemas.microsoft.com/office/powerpoint/2010/main" val="92474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UID" val="{6F41FC4C-FEC9-4FFC-B723-30DD96E7BE1E}"/>
  <p:tag name="ISPRING_RESOURCE_FOLDER" val="C:\Users\njones\OneDrive - National Instruments\For CoE Learning Portal\Program Overview\CoE Program Overvew 2018_1\"/>
  <p:tag name="ISPRING_RESOURCE_FOLDER_STATIC" val="C:\Users\njones\OneDrive - National Instruments\For CoE Learning Portal\Program Overview\CoE Program Overvew 2018_1\"/>
  <p:tag name="ISPRING_PRESENTATION_PATH" val="C:\Users\njones\OneDrive - National Instruments\For CoE Learning Portal\Program Overview\CoE Program Overvew 2018.pptx"/>
  <p:tag name="ISPRING_PROJECT_FOLDER_UPDATED" val="1"/>
</p:tagLst>
</file>

<file path=ppt/theme/theme1.xml><?xml version="1.0" encoding="utf-8"?>
<a:theme xmlns:a="http://schemas.openxmlformats.org/drawingml/2006/main" name="2017 Corporate 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2017 Corporate Template" id="{28331664-C023-C541-A80B-B2FC1F598E91}" vid="{36D5F756-5BA9-EB4E-AAF4-1242F18687D1}"/>
    </a:ext>
  </a:extLst>
</a:theme>
</file>

<file path=ppt/theme/theme2.xml><?xml version="1.0" encoding="utf-8"?>
<a:theme xmlns:a="http://schemas.openxmlformats.org/drawingml/2006/main" name="Confidential_Corporate Template_2017">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lIns="0" rIns="0" rtlCol="0" anchor="ct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4" id="{31D8D8F6-EB1F-ED40-9C3A-A6475362DB47}" vid="{88E14A6D-0EF7-604C-9F69-C747A874853F}"/>
    </a:ext>
  </a:extLst>
</a:theme>
</file>

<file path=ppt/theme/theme3.xml><?xml version="1.0" encoding="utf-8"?>
<a:theme xmlns:a="http://schemas.openxmlformats.org/drawingml/2006/main" name="Customer Confidential_Corporate Template_2017">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lIns="0" rIns="0" rtlCol="0" anchor="ct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4" id="{31D8D8F6-EB1F-ED40-9C3A-A6475362DB47}" vid="{651CEC8E-94E1-514B-B60B-6F5AA6D8254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560</TotalTime>
  <Words>2382</Words>
  <Application>Microsoft Office PowerPoint</Application>
  <PresentationFormat>On-screen Show (16:9)</PresentationFormat>
  <Paragraphs>444</Paragraphs>
  <Slides>13</Slides>
  <Notes>12</Notes>
  <HiddenSlides>2</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Arial Black</vt:lpstr>
      <vt:lpstr>Calibri</vt:lpstr>
      <vt:lpstr>Helvetica Neue Light</vt:lpstr>
      <vt:lpstr>Lucida Grande</vt:lpstr>
      <vt:lpstr>Univers LT Std 45 Light</vt:lpstr>
      <vt:lpstr>Wingdings</vt:lpstr>
      <vt:lpstr>2017 Corporate Template</vt:lpstr>
      <vt:lpstr>Confidential_Corporate Template_2017</vt:lpstr>
      <vt:lpstr>Customer Confidential_Corporate Template_2017</vt:lpstr>
      <vt:lpstr>NI Center of Excellence</vt:lpstr>
      <vt:lpstr>Types of Proficiency</vt:lpstr>
      <vt:lpstr>Components of Organizational Proficiency</vt:lpstr>
      <vt:lpstr>Center of Excellence</vt:lpstr>
      <vt:lpstr>Center of Excellence</vt:lpstr>
      <vt:lpstr>PowerPoint Presentation</vt:lpstr>
      <vt:lpstr>PowerPoint Presentation</vt:lpstr>
      <vt:lpstr>How to implement the program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 Buyo</dc:creator>
  <cp:lastModifiedBy>Nancy Henson</cp:lastModifiedBy>
  <cp:revision>43</cp:revision>
  <dcterms:created xsi:type="dcterms:W3CDTF">2018-01-16T15:42:34Z</dcterms:created>
  <dcterms:modified xsi:type="dcterms:W3CDTF">2018-02-07T16:36:39Z</dcterms:modified>
</cp:coreProperties>
</file>