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4" r:id="rId1"/>
  </p:sldMasterIdLst>
  <p:notesMasterIdLst>
    <p:notesMasterId r:id="rId34"/>
  </p:notesMasterIdLst>
  <p:sldIdLst>
    <p:sldId id="268" r:id="rId2"/>
    <p:sldId id="308" r:id="rId3"/>
    <p:sldId id="316" r:id="rId4"/>
    <p:sldId id="310" r:id="rId5"/>
    <p:sldId id="256" r:id="rId6"/>
    <p:sldId id="291" r:id="rId7"/>
    <p:sldId id="270" r:id="rId8"/>
    <p:sldId id="293" r:id="rId9"/>
    <p:sldId id="272" r:id="rId10"/>
    <p:sldId id="294" r:id="rId11"/>
    <p:sldId id="309" r:id="rId12"/>
    <p:sldId id="297" r:id="rId13"/>
    <p:sldId id="298" r:id="rId14"/>
    <p:sldId id="299" r:id="rId15"/>
    <p:sldId id="273" r:id="rId16"/>
    <p:sldId id="275" r:id="rId17"/>
    <p:sldId id="269" r:id="rId18"/>
    <p:sldId id="288" r:id="rId19"/>
    <p:sldId id="315" r:id="rId20"/>
    <p:sldId id="305" r:id="rId21"/>
    <p:sldId id="295" r:id="rId22"/>
    <p:sldId id="296" r:id="rId23"/>
    <p:sldId id="274" r:id="rId24"/>
    <p:sldId id="306" r:id="rId25"/>
    <p:sldId id="314" r:id="rId26"/>
    <p:sldId id="302" r:id="rId27"/>
    <p:sldId id="289" r:id="rId28"/>
    <p:sldId id="311" r:id="rId29"/>
    <p:sldId id="312" r:id="rId30"/>
    <p:sldId id="313" r:id="rId31"/>
    <p:sldId id="266" r:id="rId32"/>
    <p:sldId id="267"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Oswald" panose="00000500000000000000" pitchFamily="2"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D7844-83C3-48A6-B175-94CEE54076C9}">
  <a:tblStyle styleId="{8D1D7844-83C3-48A6-B175-94CEE54076C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70" autoAdjust="0"/>
  </p:normalViewPr>
  <p:slideViewPr>
    <p:cSldViewPr snapToGrid="0" showGuides="1">
      <p:cViewPr varScale="1">
        <p:scale>
          <a:sx n="64" d="100"/>
          <a:sy n="64" d="100"/>
        </p:scale>
        <p:origin x="20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120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64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257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451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6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07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109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68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65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167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22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29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87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0999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442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58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51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809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109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433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493893bd3_0_34:notes"/>
          <p:cNvSpPr txBox="1">
            <a:spLocks noGrp="1"/>
          </p:cNvSpPr>
          <p:nvPr>
            <p:ph type="body" idx="1"/>
          </p:nvPr>
        </p:nvSpPr>
        <p:spPr>
          <a:xfrm>
            <a:off x="685800" y="4343405"/>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b493893bd3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3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493893bd3_0_1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493893bd3_0_1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gb493893bd3_0_1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vi-VN"/>
              <a:t>31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575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3" name="Google Shape;29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74151"/>
                </a:solidFill>
                <a:effectLst/>
                <a:latin typeface="Söhne"/>
              </a:rPr>
              <a:t>- </a:t>
            </a:r>
            <a:r>
              <a:rPr lang="vi-VN" b="0" i="0" dirty="0">
                <a:solidFill>
                  <a:srgbClr val="374151"/>
                </a:solidFill>
                <a:effectLst/>
                <a:latin typeface="Söhne"/>
              </a:rPr>
              <a:t>FAT xuất hiện đầu tiên trong MS-DOS và đã được duy trì và mở rộng qua nhiều thế hệ hệ điều hành như Windows. Dù đã có sự xuất hiện của các hệ thống tệp mới, nhưng FAT vẫn tiếp tục tồn tại và được hỗ trợ trong nhiều tình huống sử dụng hiện đại.</a:t>
            </a:r>
            <a:endParaRPr lang="en-US" b="0" i="0" dirty="0">
              <a:solidFill>
                <a:srgbClr val="374151"/>
              </a:solidFill>
              <a:effectLst/>
              <a:latin typeface="Söhne"/>
            </a:endParaRPr>
          </a:p>
          <a:p>
            <a:pPr marL="0" lvl="0" indent="0" algn="l" rtl="0">
              <a:spcBef>
                <a:spcPts val="0"/>
              </a:spcBef>
              <a:spcAft>
                <a:spcPts val="0"/>
              </a:spcAft>
              <a:buNone/>
            </a:pPr>
            <a:r>
              <a:rPr lang="en-US" b="0" i="0" dirty="0">
                <a:solidFill>
                  <a:srgbClr val="374151"/>
                </a:solidFill>
                <a:effectLst/>
                <a:latin typeface="Söhne"/>
              </a:rPr>
              <a:t>- </a:t>
            </a:r>
            <a:r>
              <a:rPr lang="vi-VN" b="0" i="0" dirty="0">
                <a:solidFill>
                  <a:srgbClr val="374151"/>
                </a:solidFill>
                <a:effectLst/>
                <a:latin typeface="Söhne"/>
              </a:rPr>
              <a:t>Nó được thiết kế để quản lý cách dữ liệu được tổ chức và lưu trữ trên ổ đĩa, cung cấp một cấu trúc đơn giản và hiệu quả cho việc truy cập dữ liệu.</a:t>
            </a: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vi-VN" b="0" i="0" dirty="0">
                <a:solidFill>
                  <a:srgbClr val="374151"/>
                </a:solidFill>
                <a:effectLst/>
                <a:latin typeface="Söhne"/>
              </a:rPr>
              <a:t>Hệ thống tệp FAT sử dụng bảng phân chia (FAT) để theo dõi cụm dữ liệu trên đĩa. Bảng này chứa thông tin về vị trí vật lý của các khối dữ liệu trên đĩa và quyết định cách chúng được sắp xếp và kết nối với nhau.</a:t>
            </a: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22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97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34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417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4635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4" y="445202"/>
            <a:ext cx="7798575" cy="6412801"/>
          </a:xfrm>
          <a:prstGeom prst="rect">
            <a:avLst/>
          </a:prstGeom>
          <a:noFill/>
          <a:ln>
            <a:noFill/>
          </a:ln>
        </p:spPr>
      </p:pic>
      <p:sp>
        <p:nvSpPr>
          <p:cNvPr id="11" name="Google Shape;11;p2"/>
          <p:cNvSpPr txBox="1">
            <a:spLocks noGrp="1"/>
          </p:cNvSpPr>
          <p:nvPr>
            <p:ph type="ctrTitle"/>
          </p:nvPr>
        </p:nvSpPr>
        <p:spPr>
          <a:xfrm>
            <a:off x="1912651" y="2554167"/>
            <a:ext cx="5469600" cy="15464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r>
              <a:rPr lang="vi-VN"/>
              <a:t>Bấm để sửa kiểu tiêu đề Bản cái</a:t>
            </a:r>
            <a:endParaRPr/>
          </a:p>
        </p:txBody>
      </p:sp>
    </p:spTree>
    <p:extLst>
      <p:ext uri="{BB962C8B-B14F-4D97-AF65-F5344CB8AC3E}">
        <p14:creationId xmlns:p14="http://schemas.microsoft.com/office/powerpoint/2010/main" val="30862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14" name="Google Shape;14;p3"/>
          <p:cNvSpPr txBox="1">
            <a:spLocks noGrp="1"/>
          </p:cNvSpPr>
          <p:nvPr>
            <p:ph type="ctrTitle"/>
          </p:nvPr>
        </p:nvSpPr>
        <p:spPr>
          <a:xfrm>
            <a:off x="1912025" y="2822333"/>
            <a:ext cx="58026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vi-VN"/>
              <a:t>Bấm để sửa kiểu tiêu đề Bản cái</a:t>
            </a:r>
            <a:endParaRPr/>
          </a:p>
        </p:txBody>
      </p:sp>
      <p:sp>
        <p:nvSpPr>
          <p:cNvPr id="15" name="Google Shape;15;p3"/>
          <p:cNvSpPr txBox="1">
            <a:spLocks noGrp="1"/>
          </p:cNvSpPr>
          <p:nvPr>
            <p:ph type="subTitle" idx="1"/>
          </p:nvPr>
        </p:nvSpPr>
        <p:spPr>
          <a:xfrm>
            <a:off x="1912025" y="4193135"/>
            <a:ext cx="5802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r>
              <a:rPr lang="vi-VN"/>
              <a:t>Bấm để chỉnh sửa kiểu tiêu đề phụ của Bản cái</a:t>
            </a:r>
            <a:endParaRPr/>
          </a:p>
        </p:txBody>
      </p:sp>
      <p:sp>
        <p:nvSpPr>
          <p:cNvPr id="16" name="Google Shape;16;p3"/>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478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30" name="Google Shape;30;p6"/>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vi-VN"/>
              <a:t>Bấm để sửa kiểu tiêu đề Bản cái</a:t>
            </a:r>
            <a:endParaRPr/>
          </a:p>
        </p:txBody>
      </p:sp>
      <p:sp>
        <p:nvSpPr>
          <p:cNvPr id="31" name="Google Shape;31;p6"/>
          <p:cNvSpPr txBox="1">
            <a:spLocks noGrp="1"/>
          </p:cNvSpPr>
          <p:nvPr>
            <p:ph type="body" idx="1"/>
          </p:nvPr>
        </p:nvSpPr>
        <p:spPr>
          <a:xfrm>
            <a:off x="1556175" y="1972500"/>
            <a:ext cx="3211800" cy="4798400"/>
          </a:xfrm>
          <a:prstGeom prst="rect">
            <a:avLst/>
          </a:prstGeom>
        </p:spPr>
        <p:txBody>
          <a:bodyPr spcFirstLastPara="1" wrap="square" lIns="91425" tIns="91425" rIns="91425" bIns="91425" anchor="t" anchorCtr="0">
            <a:noAutofit/>
          </a:bodyPr>
          <a:lstStyle>
            <a:lvl1pPr marL="457189" lvl="0" indent="-368291">
              <a:spcBef>
                <a:spcPts val="600"/>
              </a:spcBef>
              <a:spcAft>
                <a:spcPts val="0"/>
              </a:spcAft>
              <a:buSzPts val="2200"/>
              <a:buChar char="◈"/>
              <a:defRPr sz="2200"/>
            </a:lvl1pPr>
            <a:lvl2pPr marL="914377" lvl="1" indent="-368291">
              <a:spcBef>
                <a:spcPts val="0"/>
              </a:spcBef>
              <a:spcAft>
                <a:spcPts val="0"/>
              </a:spcAft>
              <a:buSzPts val="2200"/>
              <a:buChar char="◆"/>
              <a:defRPr sz="2200"/>
            </a:lvl2pPr>
            <a:lvl3pPr marL="1371566" lvl="2" indent="-368291">
              <a:spcBef>
                <a:spcPts val="0"/>
              </a:spcBef>
              <a:spcAft>
                <a:spcPts val="0"/>
              </a:spcAft>
              <a:buSzPts val="2200"/>
              <a:buChar char="◇"/>
              <a:defRPr sz="2200"/>
            </a:lvl3pPr>
            <a:lvl4pPr marL="1828754" lvl="3" indent="-368291">
              <a:spcBef>
                <a:spcPts val="0"/>
              </a:spcBef>
              <a:spcAft>
                <a:spcPts val="0"/>
              </a:spcAft>
              <a:buSzPts val="2200"/>
              <a:buChar char="⬥"/>
              <a:defRPr sz="2200"/>
            </a:lvl4pPr>
            <a:lvl5pPr marL="2285943" lvl="4" indent="-368291">
              <a:spcBef>
                <a:spcPts val="0"/>
              </a:spcBef>
              <a:spcAft>
                <a:spcPts val="0"/>
              </a:spcAft>
              <a:buSzPts val="2200"/>
              <a:buChar char="⬦"/>
              <a:defRPr sz="2200"/>
            </a:lvl5pPr>
            <a:lvl6pPr marL="2743131" lvl="5" indent="-368291">
              <a:spcBef>
                <a:spcPts val="0"/>
              </a:spcBef>
              <a:spcAft>
                <a:spcPts val="0"/>
              </a:spcAft>
              <a:buSzPts val="2200"/>
              <a:buChar char="⬦"/>
              <a:defRPr sz="2200"/>
            </a:lvl6pPr>
            <a:lvl7pPr marL="3200320" lvl="6" indent="-368291">
              <a:spcBef>
                <a:spcPts val="0"/>
              </a:spcBef>
              <a:spcAft>
                <a:spcPts val="0"/>
              </a:spcAft>
              <a:buSzPts val="2200"/>
              <a:buChar char="⬦"/>
              <a:defRPr sz="2200"/>
            </a:lvl7pPr>
            <a:lvl8pPr marL="3657509" lvl="7" indent="-368291">
              <a:spcBef>
                <a:spcPts val="0"/>
              </a:spcBef>
              <a:spcAft>
                <a:spcPts val="0"/>
              </a:spcAft>
              <a:buSzPts val="2200"/>
              <a:buChar char="⬦"/>
              <a:defRPr sz="2200"/>
            </a:lvl8pPr>
            <a:lvl9pPr marL="4114697" lvl="8" indent="-368291">
              <a:spcBef>
                <a:spcPts val="0"/>
              </a:spcBef>
              <a:spcAft>
                <a:spcPts val="0"/>
              </a:spcAft>
              <a:buSzPts val="2200"/>
              <a:buChar char="⬦"/>
              <a:defRPr sz="2200"/>
            </a:lvl9pPr>
          </a:lstStyle>
          <a:p>
            <a:pPr lvl="0"/>
            <a:r>
              <a:rPr lang="vi-VN"/>
              <a:t>Bấm để chỉnh sửa kiểu văn bản của Bản cái</a:t>
            </a:r>
          </a:p>
        </p:txBody>
      </p:sp>
      <p:sp>
        <p:nvSpPr>
          <p:cNvPr id="32" name="Google Shape;32;p6"/>
          <p:cNvSpPr txBox="1">
            <a:spLocks noGrp="1"/>
          </p:cNvSpPr>
          <p:nvPr>
            <p:ph type="body" idx="2"/>
          </p:nvPr>
        </p:nvSpPr>
        <p:spPr>
          <a:xfrm>
            <a:off x="4961272" y="1972500"/>
            <a:ext cx="3211800" cy="4798400"/>
          </a:xfrm>
          <a:prstGeom prst="rect">
            <a:avLst/>
          </a:prstGeom>
        </p:spPr>
        <p:txBody>
          <a:bodyPr spcFirstLastPara="1" wrap="square" lIns="91425" tIns="91425" rIns="91425" bIns="91425" anchor="t" anchorCtr="0">
            <a:noAutofit/>
          </a:bodyPr>
          <a:lstStyle>
            <a:lvl1pPr marL="457189" lvl="0" indent="-368291">
              <a:spcBef>
                <a:spcPts val="600"/>
              </a:spcBef>
              <a:spcAft>
                <a:spcPts val="0"/>
              </a:spcAft>
              <a:buSzPts val="2200"/>
              <a:buChar char="◈"/>
              <a:defRPr sz="2200"/>
            </a:lvl1pPr>
            <a:lvl2pPr marL="914377" lvl="1" indent="-368291">
              <a:spcBef>
                <a:spcPts val="0"/>
              </a:spcBef>
              <a:spcAft>
                <a:spcPts val="0"/>
              </a:spcAft>
              <a:buSzPts val="2200"/>
              <a:buChar char="◆"/>
              <a:defRPr sz="2200"/>
            </a:lvl2pPr>
            <a:lvl3pPr marL="1371566" lvl="2" indent="-368291">
              <a:spcBef>
                <a:spcPts val="0"/>
              </a:spcBef>
              <a:spcAft>
                <a:spcPts val="0"/>
              </a:spcAft>
              <a:buSzPts val="2200"/>
              <a:buChar char="◇"/>
              <a:defRPr sz="2200"/>
            </a:lvl3pPr>
            <a:lvl4pPr marL="1828754" lvl="3" indent="-368291">
              <a:spcBef>
                <a:spcPts val="0"/>
              </a:spcBef>
              <a:spcAft>
                <a:spcPts val="0"/>
              </a:spcAft>
              <a:buSzPts val="2200"/>
              <a:buChar char="⬥"/>
              <a:defRPr sz="2200"/>
            </a:lvl4pPr>
            <a:lvl5pPr marL="2285943" lvl="4" indent="-368291">
              <a:spcBef>
                <a:spcPts val="0"/>
              </a:spcBef>
              <a:spcAft>
                <a:spcPts val="0"/>
              </a:spcAft>
              <a:buSzPts val="2200"/>
              <a:buChar char="⬦"/>
              <a:defRPr sz="2200"/>
            </a:lvl5pPr>
            <a:lvl6pPr marL="2743131" lvl="5" indent="-368291">
              <a:spcBef>
                <a:spcPts val="0"/>
              </a:spcBef>
              <a:spcAft>
                <a:spcPts val="0"/>
              </a:spcAft>
              <a:buSzPts val="2200"/>
              <a:buChar char="⬦"/>
              <a:defRPr sz="2200"/>
            </a:lvl6pPr>
            <a:lvl7pPr marL="3200320" lvl="6" indent="-368291">
              <a:spcBef>
                <a:spcPts val="0"/>
              </a:spcBef>
              <a:spcAft>
                <a:spcPts val="0"/>
              </a:spcAft>
              <a:buSzPts val="2200"/>
              <a:buChar char="⬦"/>
              <a:defRPr sz="2200"/>
            </a:lvl7pPr>
            <a:lvl8pPr marL="3657509" lvl="7" indent="-368291">
              <a:spcBef>
                <a:spcPts val="0"/>
              </a:spcBef>
              <a:spcAft>
                <a:spcPts val="0"/>
              </a:spcAft>
              <a:buSzPts val="2200"/>
              <a:buChar char="⬦"/>
              <a:defRPr sz="2200"/>
            </a:lvl8pPr>
            <a:lvl9pPr marL="4114697" lvl="8" indent="-368291">
              <a:spcBef>
                <a:spcPts val="0"/>
              </a:spcBef>
              <a:spcAft>
                <a:spcPts val="0"/>
              </a:spcAft>
              <a:buSzPts val="2200"/>
              <a:buChar char="⬦"/>
              <a:defRPr sz="2200"/>
            </a:lvl9pPr>
          </a:lstStyle>
          <a:p>
            <a:pPr lvl="0"/>
            <a:r>
              <a:rPr lang="vi-VN"/>
              <a:t>Bấm để chỉnh sửa kiểu văn bản của Bản cái</a:t>
            </a:r>
          </a:p>
        </p:txBody>
      </p:sp>
      <p:sp>
        <p:nvSpPr>
          <p:cNvPr id="33" name="Google Shape;33;p6"/>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34" name="Google Shape;34;p6"/>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89625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37" name="Google Shape;37;p7"/>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vi-VN"/>
              <a:t>Bấm để sửa kiểu tiêu đề Bản cái</a:t>
            </a:r>
            <a:endParaRPr/>
          </a:p>
        </p:txBody>
      </p:sp>
      <p:sp>
        <p:nvSpPr>
          <p:cNvPr id="38" name="Google Shape;38;p7"/>
          <p:cNvSpPr txBox="1">
            <a:spLocks noGrp="1"/>
          </p:cNvSpPr>
          <p:nvPr>
            <p:ph type="body" idx="1"/>
          </p:nvPr>
        </p:nvSpPr>
        <p:spPr>
          <a:xfrm>
            <a:off x="1556175"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39" name="Google Shape;39;p7"/>
          <p:cNvSpPr txBox="1">
            <a:spLocks noGrp="1"/>
          </p:cNvSpPr>
          <p:nvPr>
            <p:ph type="body" idx="2"/>
          </p:nvPr>
        </p:nvSpPr>
        <p:spPr>
          <a:xfrm>
            <a:off x="3798227"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40" name="Google Shape;40;p7"/>
          <p:cNvSpPr txBox="1">
            <a:spLocks noGrp="1"/>
          </p:cNvSpPr>
          <p:nvPr>
            <p:ph type="body" idx="3"/>
          </p:nvPr>
        </p:nvSpPr>
        <p:spPr>
          <a:xfrm>
            <a:off x="6040278" y="1892877"/>
            <a:ext cx="2132700" cy="4613600"/>
          </a:xfrm>
          <a:prstGeom prst="rect">
            <a:avLst/>
          </a:prstGeom>
        </p:spPr>
        <p:txBody>
          <a:bodyPr spcFirstLastPara="1" wrap="square" lIns="91425" tIns="91425" rIns="91425" bIns="91425" anchor="t" anchorCtr="0">
            <a:noAutofit/>
          </a:bodyPr>
          <a:lstStyle>
            <a:lvl1pPr marL="457189" lvl="0" indent="-330192" rtl="0">
              <a:spcBef>
                <a:spcPts val="600"/>
              </a:spcBef>
              <a:spcAft>
                <a:spcPts val="0"/>
              </a:spcAft>
              <a:buSzPts val="1600"/>
              <a:buChar char="◈"/>
              <a:defRPr sz="1600"/>
            </a:lvl1pPr>
            <a:lvl2pPr marL="914377" lvl="1" indent="-330192" rtl="0">
              <a:spcBef>
                <a:spcPts val="0"/>
              </a:spcBef>
              <a:spcAft>
                <a:spcPts val="0"/>
              </a:spcAft>
              <a:buSzPts val="1600"/>
              <a:buChar char="◆"/>
              <a:defRPr sz="1600"/>
            </a:lvl2pPr>
            <a:lvl3pPr marL="1371566" lvl="2" indent="-330192" rtl="0">
              <a:spcBef>
                <a:spcPts val="0"/>
              </a:spcBef>
              <a:spcAft>
                <a:spcPts val="0"/>
              </a:spcAft>
              <a:buSzPts val="1600"/>
              <a:buChar char="◇"/>
              <a:defRPr sz="1600"/>
            </a:lvl3pPr>
            <a:lvl4pPr marL="1828754" lvl="3" indent="-330192" rtl="0">
              <a:spcBef>
                <a:spcPts val="0"/>
              </a:spcBef>
              <a:spcAft>
                <a:spcPts val="0"/>
              </a:spcAft>
              <a:buSzPts val="1600"/>
              <a:buChar char="⬥"/>
              <a:defRPr sz="1600"/>
            </a:lvl4pPr>
            <a:lvl5pPr marL="2285943" lvl="4" indent="-330192" rtl="0">
              <a:spcBef>
                <a:spcPts val="0"/>
              </a:spcBef>
              <a:spcAft>
                <a:spcPts val="0"/>
              </a:spcAft>
              <a:buSzPts val="1600"/>
              <a:buChar char="⬦"/>
              <a:defRPr sz="1600"/>
            </a:lvl5pPr>
            <a:lvl6pPr marL="2743131" lvl="5" indent="-330192" rtl="0">
              <a:spcBef>
                <a:spcPts val="0"/>
              </a:spcBef>
              <a:spcAft>
                <a:spcPts val="0"/>
              </a:spcAft>
              <a:buSzPts val="1600"/>
              <a:buChar char="⬦"/>
              <a:defRPr sz="1600"/>
            </a:lvl6pPr>
            <a:lvl7pPr marL="3200320" lvl="6" indent="-330192" rtl="0">
              <a:spcBef>
                <a:spcPts val="0"/>
              </a:spcBef>
              <a:spcAft>
                <a:spcPts val="0"/>
              </a:spcAft>
              <a:buSzPts val="1600"/>
              <a:buChar char="⬦"/>
              <a:defRPr sz="1600"/>
            </a:lvl7pPr>
            <a:lvl8pPr marL="3657509" lvl="7" indent="-330192" rtl="0">
              <a:spcBef>
                <a:spcPts val="0"/>
              </a:spcBef>
              <a:spcAft>
                <a:spcPts val="0"/>
              </a:spcAft>
              <a:buSzPts val="1600"/>
              <a:buChar char="⬦"/>
              <a:defRPr sz="1600"/>
            </a:lvl8pPr>
            <a:lvl9pPr marL="4114697" lvl="8" indent="-330192" rtl="0">
              <a:spcBef>
                <a:spcPts val="0"/>
              </a:spcBef>
              <a:spcAft>
                <a:spcPts val="0"/>
              </a:spcAft>
              <a:buSzPts val="1600"/>
              <a:buChar char="⬦"/>
              <a:defRPr sz="1600"/>
            </a:lvl9pPr>
          </a:lstStyle>
          <a:p>
            <a:pPr lvl="0"/>
            <a:r>
              <a:rPr lang="vi-VN"/>
              <a:t>Bấm để chỉnh sửa kiểu văn bản của Bản cái</a:t>
            </a:r>
          </a:p>
        </p:txBody>
      </p:sp>
      <p:sp>
        <p:nvSpPr>
          <p:cNvPr id="41" name="Google Shape;41;p7"/>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42" name="Google Shape;42;p7"/>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16929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pic>
        <p:nvPicPr>
          <p:cNvPr id="44" name="Google Shape;44;p8"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45" name="Google Shape;45;p8"/>
          <p:cNvSpPr txBox="1">
            <a:spLocks noGrp="1"/>
          </p:cNvSpPr>
          <p:nvPr>
            <p:ph type="title"/>
          </p:nvPr>
        </p:nvSpPr>
        <p:spPr>
          <a:xfrm>
            <a:off x="1556175" y="959167"/>
            <a:ext cx="6616800" cy="93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vi-VN"/>
              <a:t>Bấm để sửa kiểu tiêu đề Bản cái</a:t>
            </a:r>
            <a:endParaRPr/>
          </a:p>
        </p:txBody>
      </p:sp>
      <p:sp>
        <p:nvSpPr>
          <p:cNvPr id="46" name="Google Shape;46;p8"/>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47" name="Google Shape;47;p8"/>
          <p:cNvCxnSpPr/>
          <p:nvPr/>
        </p:nvCxnSpPr>
        <p:spPr>
          <a:xfrm>
            <a:off x="1664751" y="1809500"/>
            <a:ext cx="65262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54142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50" name="Google Shape;50;p9"/>
          <p:cNvSpPr txBox="1">
            <a:spLocks noGrp="1"/>
          </p:cNvSpPr>
          <p:nvPr>
            <p:ph type="body" idx="1"/>
          </p:nvPr>
        </p:nvSpPr>
        <p:spPr>
          <a:xfrm>
            <a:off x="1592351" y="4853700"/>
            <a:ext cx="6562500" cy="692800"/>
          </a:xfrm>
          <a:prstGeom prst="rect">
            <a:avLst/>
          </a:prstGeom>
        </p:spPr>
        <p:txBody>
          <a:bodyPr spcFirstLastPara="1" wrap="square" lIns="91425" tIns="91425" rIns="91425" bIns="91425" anchor="t" anchorCtr="0">
            <a:noAutofit/>
          </a:bodyPr>
          <a:lstStyle>
            <a:lvl1pPr marL="457189" lvl="0" indent="-228594">
              <a:spcBef>
                <a:spcPts val="360"/>
              </a:spcBef>
              <a:spcAft>
                <a:spcPts val="0"/>
              </a:spcAft>
              <a:buClr>
                <a:srgbClr val="666666"/>
              </a:buClr>
              <a:buSzPts val="1600"/>
              <a:buNone/>
              <a:defRPr sz="1600" i="1">
                <a:solidFill>
                  <a:srgbClr val="666666"/>
                </a:solidFill>
              </a:defRPr>
            </a:lvl1pPr>
          </a:lstStyle>
          <a:p>
            <a:pPr lvl="0"/>
            <a:r>
              <a:rPr lang="vi-VN"/>
              <a:t>Bấm để chỉnh sửa kiểu văn bản của Bản cái</a:t>
            </a:r>
          </a:p>
        </p:txBody>
      </p:sp>
      <p:sp>
        <p:nvSpPr>
          <p:cNvPr id="51" name="Google Shape;51;p9"/>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cxnSp>
        <p:nvCxnSpPr>
          <p:cNvPr id="52" name="Google Shape;52;p9"/>
          <p:cNvCxnSpPr/>
          <p:nvPr/>
        </p:nvCxnSpPr>
        <p:spPr>
          <a:xfrm>
            <a:off x="1706951" y="4857500"/>
            <a:ext cx="63213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84887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6858000"/>
          </a:xfrm>
          <a:prstGeom prst="rect">
            <a:avLst/>
          </a:prstGeom>
          <a:noFill/>
          <a:ln>
            <a:noFill/>
          </a:ln>
        </p:spPr>
      </p:pic>
      <p:sp>
        <p:nvSpPr>
          <p:cNvPr id="60" name="Google Shape;60;p11"/>
          <p:cNvSpPr txBox="1">
            <a:spLocks noGrp="1"/>
          </p:cNvSpPr>
          <p:nvPr>
            <p:ph type="sldNum" idx="12"/>
          </p:nvPr>
        </p:nvSpPr>
        <p:spPr>
          <a:xfrm>
            <a:off x="7899351" y="5464568"/>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1981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sed book">
  <p:cSld name="Blank - Closed book">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a:stretch/>
        </p:blipFill>
        <p:spPr>
          <a:xfrm flipH="1">
            <a:off x="672714" y="445202"/>
            <a:ext cx="7798575" cy="6412801"/>
          </a:xfrm>
          <a:prstGeom prst="rect">
            <a:avLst/>
          </a:prstGeom>
          <a:noFill/>
          <a:ln>
            <a:noFill/>
          </a:ln>
        </p:spPr>
      </p:pic>
    </p:spTree>
    <p:extLst>
      <p:ext uri="{BB962C8B-B14F-4D97-AF65-F5344CB8AC3E}">
        <p14:creationId xmlns:p14="http://schemas.microsoft.com/office/powerpoint/2010/main" val="334524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838309" y="2410533"/>
            <a:ext cx="3148200" cy="6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vi-VN"/>
              <a:t>Bấm để sửa kiểu tiêu đề Bản cái</a:t>
            </a:r>
            <a:endParaRPr/>
          </a:p>
        </p:txBody>
      </p:sp>
      <p:sp>
        <p:nvSpPr>
          <p:cNvPr id="22" name="Google Shape;22;p4"/>
          <p:cNvSpPr txBox="1">
            <a:spLocks noGrp="1"/>
          </p:cNvSpPr>
          <p:nvPr>
            <p:ph type="body" idx="1"/>
          </p:nvPr>
        </p:nvSpPr>
        <p:spPr>
          <a:xfrm>
            <a:off x="838250" y="3225800"/>
            <a:ext cx="3148200" cy="30076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pPr lvl="0"/>
            <a:r>
              <a:rPr lang="vi-VN"/>
              <a:t>Bấm để chỉnh sửa kiểu văn bản của Bản cái</a:t>
            </a:r>
          </a:p>
        </p:txBody>
      </p:sp>
      <p:sp>
        <p:nvSpPr>
          <p:cNvPr id="23" name="Google Shape;23;p4"/>
          <p:cNvSpPr txBox="1">
            <a:spLocks noGrp="1"/>
          </p:cNvSpPr>
          <p:nvPr>
            <p:ph type="sldNum" idx="12"/>
          </p:nvPr>
        </p:nvSpPr>
        <p:spPr>
          <a:xfrm>
            <a:off x="8543227"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189823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959167"/>
            <a:ext cx="6616800" cy="93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838428"/>
            <a:ext cx="6616800" cy="40564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1" y="5464568"/>
            <a:ext cx="548700" cy="5248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vi-VN" smtClean="0"/>
              <a:t>‹#›</a:t>
            </a:fld>
            <a:endParaRPr lang="vi-VN"/>
          </a:p>
        </p:txBody>
      </p:sp>
    </p:spTree>
    <p:extLst>
      <p:ext uri="{BB962C8B-B14F-4D97-AF65-F5344CB8AC3E}">
        <p14:creationId xmlns:p14="http://schemas.microsoft.com/office/powerpoint/2010/main" val="473522603"/>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eit.lth.se/fileadmin/eit/courses/eitn50/Literature/fat12_description.pdf"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hyperlink" Target="https://en.wikipedia.org/wiki/Design_of_the_FAT_file_syste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1866414" y="79870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dirty="0">
                <a:solidFill>
                  <a:schemeClr val="accent6"/>
                </a:solidFill>
                <a:latin typeface="Oswald" panose="00000500000000000000" pitchFamily="2" charset="0"/>
                <a:sym typeface="Arial"/>
              </a:rPr>
              <a:t>HN23_FRF_EMB_07</a:t>
            </a:r>
          </a:p>
          <a:p>
            <a:pPr marL="0" marR="0" lvl="0" indent="0" algn="ctr" rtl="0">
              <a:spcBef>
                <a:spcPts val="0"/>
              </a:spcBef>
              <a:spcAft>
                <a:spcPts val="0"/>
              </a:spcAft>
              <a:buNone/>
            </a:pPr>
            <a:r>
              <a:rPr lang="en-US" sz="4400" b="1" dirty="0">
                <a:solidFill>
                  <a:schemeClr val="accent6"/>
                </a:solidFill>
                <a:latin typeface="Oswald" panose="00000500000000000000" pitchFamily="2" charset="0"/>
              </a:rPr>
              <a:t>MOCK 1</a:t>
            </a:r>
          </a:p>
          <a:p>
            <a:pPr marL="0" marR="0" lvl="0" indent="0" algn="ctr" rtl="0">
              <a:spcBef>
                <a:spcPts val="0"/>
              </a:spcBef>
              <a:spcAft>
                <a:spcPts val="0"/>
              </a:spcAft>
              <a:buNone/>
            </a:pPr>
            <a:r>
              <a:rPr lang="en-US" sz="4400" b="1" dirty="0">
                <a:solidFill>
                  <a:schemeClr val="accent6"/>
                </a:solidFill>
                <a:latin typeface="Oswald" panose="00000500000000000000" pitchFamily="2" charset="0"/>
              </a:rPr>
              <a:t>GROUP 1</a:t>
            </a:r>
            <a:endParaRPr sz="4400" dirty="0">
              <a:solidFill>
                <a:schemeClr val="accent6"/>
              </a:solidFill>
              <a:latin typeface="Oswald" panose="00000500000000000000" pitchFamily="2" charset="0"/>
            </a:endParaRPr>
          </a:p>
        </p:txBody>
      </p:sp>
      <p:sp>
        <p:nvSpPr>
          <p:cNvPr id="2" name="Google Shape;93;p13">
            <a:extLst>
              <a:ext uri="{FF2B5EF4-FFF2-40B4-BE49-F238E27FC236}">
                <a16:creationId xmlns:a16="http://schemas.microsoft.com/office/drawing/2014/main" id="{4A001004-791F-36D6-AB92-C908A26CD8B4}"/>
              </a:ext>
            </a:extLst>
          </p:cNvPr>
          <p:cNvSpPr txBox="1"/>
          <p:nvPr/>
        </p:nvSpPr>
        <p:spPr>
          <a:xfrm>
            <a:off x="1866414" y="4981993"/>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chemeClr val="accent6"/>
                </a:solidFill>
                <a:latin typeface="Oswald" panose="00000500000000000000" pitchFamily="2" charset="0"/>
                <a:sym typeface="Arial"/>
              </a:rPr>
              <a:t>Teacher: NGUYEN VAN NGHIA</a:t>
            </a:r>
          </a:p>
          <a:p>
            <a:pPr marL="0" marR="0" lvl="0" indent="0" algn="ctr" rtl="0">
              <a:spcBef>
                <a:spcPts val="0"/>
              </a:spcBef>
              <a:spcAft>
                <a:spcPts val="0"/>
              </a:spcAft>
              <a:buNone/>
            </a:pPr>
            <a:r>
              <a:rPr lang="en-US" sz="1800" b="1" dirty="0">
                <a:solidFill>
                  <a:schemeClr val="accent6"/>
                </a:solidFill>
                <a:latin typeface="Oswald" panose="00000500000000000000" pitchFamily="2" charset="0"/>
              </a:rPr>
              <a:t>Mentor: NGUYEN DUC BAN</a:t>
            </a:r>
            <a:endParaRPr sz="1800" dirty="0">
              <a:solidFill>
                <a:schemeClr val="accent6"/>
              </a:solidFill>
              <a:latin typeface="Oswald" panose="00000500000000000000" pitchFamily="2" charset="0"/>
            </a:endParaRPr>
          </a:p>
        </p:txBody>
      </p:sp>
      <p:sp>
        <p:nvSpPr>
          <p:cNvPr id="3" name="Google Shape;93;p13">
            <a:extLst>
              <a:ext uri="{FF2B5EF4-FFF2-40B4-BE49-F238E27FC236}">
                <a16:creationId xmlns:a16="http://schemas.microsoft.com/office/drawing/2014/main" id="{0FF91996-63EC-F350-C9D3-98525F28AC20}"/>
              </a:ext>
            </a:extLst>
          </p:cNvPr>
          <p:cNvSpPr txBox="1"/>
          <p:nvPr/>
        </p:nvSpPr>
        <p:spPr>
          <a:xfrm>
            <a:off x="2022825" y="3429000"/>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i="0" u="none" strike="noStrike" cap="none" dirty="0">
                <a:solidFill>
                  <a:schemeClr val="accent6"/>
                </a:solidFill>
                <a:latin typeface="Oswald" panose="00000500000000000000" pitchFamily="2" charset="0"/>
                <a:sym typeface="Arial"/>
              </a:rPr>
              <a:t>FAT12 FILE SYSTEM</a:t>
            </a:r>
            <a:endParaRPr sz="4400" dirty="0">
              <a:solidFill>
                <a:schemeClr val="accent6"/>
              </a:solidFill>
              <a:latin typeface="Oswald" panose="00000500000000000000" pitchFamily="2" charset="0"/>
            </a:endParaRPr>
          </a:p>
        </p:txBody>
      </p:sp>
    </p:spTree>
    <p:extLst>
      <p:ext uri="{BB962C8B-B14F-4D97-AF65-F5344CB8AC3E}">
        <p14:creationId xmlns:p14="http://schemas.microsoft.com/office/powerpoint/2010/main" val="168942952"/>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1273842101"/>
              </p:ext>
            </p:extLst>
          </p:nvPr>
        </p:nvGraphicFramePr>
        <p:xfrm>
          <a:off x="1396180" y="1438376"/>
          <a:ext cx="6961239" cy="4155092"/>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19-20</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in the file system; if 2 B is not large enough, set to 0 and use 4 B value in bytes 32-35 below</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Media type (0xf0=removable disk, 0xf8=fixed disk)</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22-23</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Size of each FAT, in sectors, for FAT12/16; 0 for FAT32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24-25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Sectors per track in storage device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26-27</a:t>
                      </a:r>
                    </a:p>
                  </a:txBody>
                  <a:tcPr marL="96897" marR="96897" marT="48449" marB="48449" anchor="ctr"/>
                </a:tc>
                <a:tc>
                  <a:txBody>
                    <a:bodyPr/>
                    <a:lstStyle/>
                    <a:p>
                      <a:pPr algn="ctr"/>
                      <a:r>
                        <a:rPr lang="en-US" sz="1600" dirty="0">
                          <a:latin typeface="Oswald" panose="00000500000000000000" pitchFamily="2" charset="0"/>
                        </a:rPr>
                        <a:t>Number of heads in storage device</a:t>
                      </a:r>
                    </a:p>
                  </a:txBody>
                  <a:tcPr marL="38100" marR="38100" marT="38100" marB="38100"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28-31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before the start partition</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32-35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sectors in the file system; this field will be 0 if the 2B field above (bytes 19-20) is non-zero</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
        <p:nvSpPr>
          <p:cNvPr id="2" name="Slide Number Placeholder 1">
            <a:extLst>
              <a:ext uri="{FF2B5EF4-FFF2-40B4-BE49-F238E27FC236}">
                <a16:creationId xmlns:a16="http://schemas.microsoft.com/office/drawing/2014/main" id="{A483398A-3581-A37D-4AB7-C63CED70FD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10</a:t>
            </a:fld>
            <a:endParaRPr lang="vi-VN"/>
          </a:p>
        </p:txBody>
      </p:sp>
    </p:spTree>
    <p:extLst>
      <p:ext uri="{BB962C8B-B14F-4D97-AF65-F5344CB8AC3E}">
        <p14:creationId xmlns:p14="http://schemas.microsoft.com/office/powerpoint/2010/main" val="1405173479"/>
      </p:ext>
    </p:extLst>
  </p:cSld>
  <p:clrMapOvr>
    <a:masterClrMapping/>
  </p:clrMapOvr>
  <p:transition spd="slow" advTm="7022">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3685200129"/>
              </p:ext>
            </p:extLst>
          </p:nvPr>
        </p:nvGraphicFramePr>
        <p:xfrm>
          <a:off x="1396180" y="1438376"/>
          <a:ext cx="6961239" cy="3981248"/>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36-37</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Physical drive number</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38</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Extended Boot Record Signature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39-42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Volume Serial Number</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43-53</a:t>
                      </a:r>
                    </a:p>
                  </a:txBody>
                  <a:tcPr marL="96897" marR="96897" marT="48449" marB="48449"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1200" cap="none" spc="0" normalizeH="0" baseline="0" noProof="0" dirty="0">
                          <a:ln>
                            <a:noFill/>
                          </a:ln>
                          <a:solidFill>
                            <a:srgbClr val="25212A"/>
                          </a:solidFill>
                          <a:effectLst/>
                          <a:uLnTx/>
                          <a:uFillTx/>
                          <a:latin typeface="Oswald" panose="00000500000000000000" pitchFamily="2" charset="0"/>
                          <a:ea typeface="+mn-ea"/>
                          <a:cs typeface="Arial"/>
                          <a:sym typeface="Arial"/>
                        </a:rPr>
                        <a:t>Volume Label</a:t>
                      </a:r>
                      <a:endParaRPr kumimoji="0" lang="en-US" sz="1600" b="0" i="0" u="none" strike="noStrike" kern="0" cap="none" spc="0" normalizeH="0" baseline="0" noProof="0" dirty="0">
                        <a:ln>
                          <a:noFill/>
                        </a:ln>
                        <a:solidFill>
                          <a:srgbClr val="25212A"/>
                        </a:solidFill>
                        <a:effectLst/>
                        <a:uLnTx/>
                        <a:uFillTx/>
                        <a:latin typeface="Oswald" panose="00000500000000000000" pitchFamily="2" charset="0"/>
                        <a:cs typeface="Sabon Next LT" panose="02000500000000000000" pitchFamily="2" charset="0"/>
                        <a:sym typeface="Arial"/>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54-61</a:t>
                      </a:r>
                    </a:p>
                  </a:txBody>
                  <a:tcPr marL="96897" marR="96897" marT="48449" marB="48449" anchor="ctr"/>
                </a:tc>
                <a:tc>
                  <a:txBody>
                    <a:bodyPr/>
                    <a:lstStyle/>
                    <a:p>
                      <a:pPr algn="ctr"/>
                      <a:r>
                        <a:rPr lang="en-US" sz="1600" dirty="0">
                          <a:latin typeface="Oswald" panose="00000500000000000000" pitchFamily="2" charset="0"/>
                        </a:rPr>
                        <a:t>File system identifier</a:t>
                      </a:r>
                    </a:p>
                  </a:txBody>
                  <a:tcPr marL="38100" marR="38100" marT="38100" marB="38100"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62-509</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The remainder of the bootstrap program</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510-511</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Boot sector 'signature'</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
        <p:nvSpPr>
          <p:cNvPr id="2" name="Slide Number Placeholder 1">
            <a:extLst>
              <a:ext uri="{FF2B5EF4-FFF2-40B4-BE49-F238E27FC236}">
                <a16:creationId xmlns:a16="http://schemas.microsoft.com/office/drawing/2014/main" id="{D6E2F613-7CE1-86F0-A341-A72FBECBA5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11</a:t>
            </a:fld>
            <a:endParaRPr lang="vi-VN"/>
          </a:p>
        </p:txBody>
      </p:sp>
    </p:spTree>
    <p:extLst>
      <p:ext uri="{BB962C8B-B14F-4D97-AF65-F5344CB8AC3E}">
        <p14:creationId xmlns:p14="http://schemas.microsoft.com/office/powerpoint/2010/main" val="1227609670"/>
      </p:ext>
    </p:extLst>
  </p:cSld>
  <p:clrMapOvr>
    <a:masterClrMapping/>
  </p:clrMapOvr>
  <p:transition spd="slow" advTm="7022">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480903" y="732576"/>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ROOT DIRECTORY</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6988162"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Oswald" panose="00000500000000000000" pitchFamily="2" charset="0"/>
              </a:rPr>
              <a:t>Contains file names and metadata</a:t>
            </a:r>
          </a:p>
          <a:p>
            <a:pPr marL="285750" indent="-285750" algn="just">
              <a:buFont typeface="Arial" panose="020B0604020202020204" pitchFamily="34" charset="0"/>
              <a:buChar char="•"/>
            </a:pPr>
            <a:r>
              <a:rPr lang="en-US" sz="2000" dirty="0">
                <a:latin typeface="Oswald" panose="00000500000000000000" pitchFamily="2" charset="0"/>
              </a:rPr>
              <a:t>Located immediately after FAT(s) in FAT12/16 or in a location specified in the FAT32 boot sector</a:t>
            </a:r>
          </a:p>
          <a:p>
            <a:pPr marL="285750" indent="-285750" algn="just">
              <a:buFont typeface="Arial" panose="020B0604020202020204" pitchFamily="34" charset="0"/>
              <a:buChar char="•"/>
            </a:pPr>
            <a:r>
              <a:rPr lang="en-US" sz="2000" dirty="0">
                <a:latin typeface="Oswald" panose="00000500000000000000" pitchFamily="2" charset="0"/>
              </a:rPr>
              <a:t>Supports names or long file names.</a:t>
            </a:r>
          </a:p>
        </p:txBody>
      </p:sp>
      <p:sp>
        <p:nvSpPr>
          <p:cNvPr id="4" name="Slide Number Placeholder 3">
            <a:extLst>
              <a:ext uri="{FF2B5EF4-FFF2-40B4-BE49-F238E27FC236}">
                <a16:creationId xmlns:a16="http://schemas.microsoft.com/office/drawing/2014/main" id="{AE50342F-AB24-FE31-EEB9-861DEF0E06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12</a:t>
            </a:fld>
            <a:endParaRPr lang="vi-VN"/>
          </a:p>
        </p:txBody>
      </p:sp>
    </p:spTree>
    <p:extLst>
      <p:ext uri="{BB962C8B-B14F-4D97-AF65-F5344CB8AC3E}">
        <p14:creationId xmlns:p14="http://schemas.microsoft.com/office/powerpoint/2010/main" val="2895791507"/>
      </p:ext>
    </p:extLst>
  </p:cSld>
  <p:clrMapOvr>
    <a:masterClrMapping/>
  </p:clrMapOvr>
  <p:transition spd="slow" advTm="7022">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374503" y="703079"/>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ROOT DIRECTORY ENTRIES</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7195458" cy="3170099"/>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Oswald" panose="00000500000000000000" pitchFamily="2" charset="0"/>
            </a:endParaRPr>
          </a:p>
          <a:p>
            <a:pPr marL="285750" indent="-285750">
              <a:buFont typeface="Arial" panose="020B0604020202020204" pitchFamily="34" charset="0"/>
              <a:buChar char="•"/>
            </a:pPr>
            <a:r>
              <a:rPr lang="en-US" sz="2000" dirty="0">
                <a:latin typeface="Oswald" panose="00000500000000000000" pitchFamily="2" charset="0"/>
              </a:rPr>
              <a:t>The Root Directory is a series of entries describing files</a:t>
            </a:r>
          </a:p>
          <a:p>
            <a:pPr marL="285750" indent="-285750">
              <a:buFont typeface="Arial" panose="020B0604020202020204" pitchFamily="34" charset="0"/>
              <a:buChar char="•"/>
            </a:pPr>
            <a:r>
              <a:rPr lang="en-US" sz="2000" dirty="0">
                <a:latin typeface="Oswald" panose="00000500000000000000" pitchFamily="2" charset="0"/>
              </a:rPr>
              <a:t>Each entry is 32 bytes and contains</a:t>
            </a:r>
          </a:p>
          <a:p>
            <a:pPr marL="342900" indent="-342900">
              <a:buFont typeface="Wingdings" panose="05000000000000000000" pitchFamily="2" charset="2"/>
              <a:buChar char="Ø"/>
            </a:pPr>
            <a:r>
              <a:rPr lang="en-US" sz="2000" dirty="0">
                <a:latin typeface="Oswald" panose="00000500000000000000" pitchFamily="2" charset="0"/>
              </a:rPr>
              <a:t>single short filename (SFN),</a:t>
            </a:r>
          </a:p>
          <a:p>
            <a:pPr marL="342900" indent="-342900">
              <a:buFont typeface="Wingdings" panose="05000000000000000000" pitchFamily="2" charset="2"/>
              <a:buChar char="Ø"/>
            </a:pPr>
            <a:r>
              <a:rPr lang="en-US" sz="2000" dirty="0">
                <a:latin typeface="Oswald" panose="00000500000000000000" pitchFamily="2" charset="0"/>
              </a:rPr>
              <a:t>attributes,</a:t>
            </a:r>
          </a:p>
          <a:p>
            <a:pPr marL="342900" indent="-342900">
              <a:buFont typeface="Wingdings" panose="05000000000000000000" pitchFamily="2" charset="2"/>
              <a:buChar char="Ø"/>
            </a:pPr>
            <a:r>
              <a:rPr lang="en-US" sz="2000" dirty="0">
                <a:latin typeface="Oswald" panose="00000500000000000000" pitchFamily="2" charset="0"/>
              </a:rPr>
              <a:t>Date and times,</a:t>
            </a:r>
          </a:p>
          <a:p>
            <a:pPr marL="342900" indent="-342900">
              <a:buFont typeface="Wingdings" panose="05000000000000000000" pitchFamily="2" charset="2"/>
              <a:buChar char="Ø"/>
            </a:pPr>
            <a:r>
              <a:rPr lang="en-US" sz="2000" dirty="0">
                <a:latin typeface="Oswald" panose="00000500000000000000" pitchFamily="2" charset="0"/>
              </a:rPr>
              <a:t>start cluster,</a:t>
            </a:r>
          </a:p>
          <a:p>
            <a:pPr marL="342900" indent="-342900">
              <a:buFont typeface="Wingdings" panose="05000000000000000000" pitchFamily="2" charset="2"/>
              <a:buChar char="Ø"/>
            </a:pPr>
            <a:r>
              <a:rPr lang="en-US" sz="2000" dirty="0">
                <a:latin typeface="Oswald" panose="00000500000000000000" pitchFamily="2" charset="0"/>
              </a:rPr>
              <a:t>size,</a:t>
            </a:r>
          </a:p>
          <a:p>
            <a:pPr marL="342900" indent="-342900">
              <a:buFont typeface="Wingdings" panose="05000000000000000000" pitchFamily="2" charset="2"/>
              <a:buChar char="Ø"/>
            </a:pPr>
            <a:r>
              <a:rPr lang="en-US" sz="2000" dirty="0">
                <a:latin typeface="Oswald" panose="00000500000000000000" pitchFamily="2" charset="0"/>
              </a:rPr>
              <a:t>and other metadata.</a:t>
            </a:r>
          </a:p>
          <a:p>
            <a:pPr marL="342900" indent="-342900">
              <a:buFont typeface="Wingdings" panose="05000000000000000000" pitchFamily="2" charset="2"/>
              <a:buChar char="Ø"/>
            </a:pPr>
            <a:r>
              <a:rPr lang="en-US" sz="2000" dirty="0">
                <a:latin typeface="Oswald" panose="00000500000000000000" pitchFamily="2" charset="0"/>
              </a:rPr>
              <a:t>Additional 32B entries contain the file's long filename (LFN)</a:t>
            </a:r>
          </a:p>
        </p:txBody>
      </p:sp>
      <p:sp>
        <p:nvSpPr>
          <p:cNvPr id="4" name="Slide Number Placeholder 3">
            <a:extLst>
              <a:ext uri="{FF2B5EF4-FFF2-40B4-BE49-F238E27FC236}">
                <a16:creationId xmlns:a16="http://schemas.microsoft.com/office/drawing/2014/main" id="{0A1CE4FE-2C55-1F0A-0DF6-805CC40363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13</a:t>
            </a:fld>
            <a:endParaRPr lang="vi-VN"/>
          </a:p>
        </p:txBody>
      </p:sp>
    </p:spTree>
    <p:extLst>
      <p:ext uri="{BB962C8B-B14F-4D97-AF65-F5344CB8AC3E}">
        <p14:creationId xmlns:p14="http://schemas.microsoft.com/office/powerpoint/2010/main" val="221242638"/>
      </p:ext>
    </p:extLst>
  </p:cSld>
  <p:clrMapOvr>
    <a:masterClrMapping/>
  </p:clrMapOvr>
  <p:transition spd="slow" advTm="7022">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2917931302"/>
              </p:ext>
            </p:extLst>
          </p:nvPr>
        </p:nvGraphicFramePr>
        <p:xfrm>
          <a:off x="1383988" y="1041666"/>
          <a:ext cx="6961239" cy="4478904"/>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0-7</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name(ASCII)</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8-10</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Filename extension</a:t>
                      </a:r>
                      <a:r>
                        <a:rPr lang="en-US" sz="1800" b="0" i="0" u="none" strike="noStrike" kern="1200" cap="none" dirty="0">
                          <a:solidFill>
                            <a:schemeClr val="dk1"/>
                          </a:solidFill>
                          <a:effectLst/>
                          <a:latin typeface="Oswald" panose="00000500000000000000" pitchFamily="2" charset="0"/>
                          <a:ea typeface="Arial"/>
                          <a:cs typeface="Arial"/>
                          <a:sym typeface="Arial"/>
                        </a:rPr>
                        <a:t>(ASCII)</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11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attributes(see File Attribute table)</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12-21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Reserved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22-23</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Time created or last updated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372674405"/>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24-25</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Date created or last updated</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26-27</a:t>
                      </a:r>
                    </a:p>
                  </a:txBody>
                  <a:tcPr marL="96897" marR="96897" marT="48449" marB="48449" anchor="ctr"/>
                </a:tc>
                <a:tc>
                  <a:txBody>
                    <a:bodyPr/>
                    <a:lstStyle/>
                    <a:p>
                      <a:pPr algn="ctr"/>
                      <a:r>
                        <a:rPr lang="en-US" sz="1800" dirty="0">
                          <a:latin typeface="Oswald" panose="00000500000000000000" pitchFamily="2" charset="0"/>
                        </a:rPr>
                        <a:t>Starting cluster number for file</a:t>
                      </a:r>
                    </a:p>
                  </a:txBody>
                  <a:tcPr marL="38100" marR="38100" marT="38100" marB="38100" anchor="ctr"/>
                </a:tc>
                <a:extLst>
                  <a:ext uri="{0D108BD9-81ED-4DB2-BD59-A6C34878D82A}">
                    <a16:rowId xmlns:a16="http://schemas.microsoft.com/office/drawing/2014/main" val="1525157358"/>
                  </a:ext>
                </a:extLst>
              </a:tr>
              <a:tr h="497656">
                <a:tc>
                  <a:txBody>
                    <a:bodyPr/>
                    <a:lstStyle/>
                    <a:p>
                      <a:pPr algn="ctr"/>
                      <a:r>
                        <a:rPr lang="en-US" sz="1900" dirty="0">
                          <a:solidFill>
                            <a:schemeClr val="tx1"/>
                          </a:solidFill>
                          <a:latin typeface="Oswald" panose="00000500000000000000" pitchFamily="2" charset="0"/>
                          <a:cs typeface="Sabon Next LT" panose="02000500000000000000" pitchFamily="2" charset="0"/>
                        </a:rPr>
                        <a:t>28-31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File size in bytes</a:t>
                      </a:r>
                      <a:endParaRPr lang="en-US" sz="19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293359968"/>
                  </a:ext>
                </a:extLst>
              </a:tr>
            </a:tbl>
          </a:graphicData>
        </a:graphic>
      </p:graphicFrame>
      <p:sp>
        <p:nvSpPr>
          <p:cNvPr id="2" name="Slide Number Placeholder 1">
            <a:extLst>
              <a:ext uri="{FF2B5EF4-FFF2-40B4-BE49-F238E27FC236}">
                <a16:creationId xmlns:a16="http://schemas.microsoft.com/office/drawing/2014/main" id="{B364D5B0-7E62-DB47-9BBA-74DD5FD8D1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14</a:t>
            </a:fld>
            <a:endParaRPr lang="vi-VN"/>
          </a:p>
        </p:txBody>
      </p:sp>
    </p:spTree>
    <p:extLst>
      <p:ext uri="{BB962C8B-B14F-4D97-AF65-F5344CB8AC3E}">
        <p14:creationId xmlns:p14="http://schemas.microsoft.com/office/powerpoint/2010/main" val="3365064153"/>
      </p:ext>
    </p:extLst>
  </p:cSld>
  <p:clrMapOvr>
    <a:masterClrMapping/>
  </p:clrMapOvr>
  <p:transition spd="slow" advTm="7022">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AEDE90E-56B9-131D-C6D9-2987FFCFDC72}"/>
              </a:ext>
            </a:extLst>
          </p:cNvPr>
          <p:cNvGraphicFramePr>
            <a:graphicFrameLocks noGrp="1"/>
          </p:cNvGraphicFramePr>
          <p:nvPr>
            <p:extLst>
              <p:ext uri="{D42A27DB-BD31-4B8C-83A1-F6EECF244321}">
                <p14:modId xmlns:p14="http://schemas.microsoft.com/office/powerpoint/2010/main" val="1804112749"/>
              </p:ext>
            </p:extLst>
          </p:nvPr>
        </p:nvGraphicFramePr>
        <p:xfrm>
          <a:off x="1524000" y="1397000"/>
          <a:ext cx="6764594" cy="3843595"/>
        </p:xfrm>
        <a:graphic>
          <a:graphicData uri="http://schemas.openxmlformats.org/drawingml/2006/table">
            <a:tbl>
              <a:tblPr firstRow="1" bandRow="1">
                <a:tableStyleId>{8D1D7844-83C3-48A6-B175-94CEE54076C9}</a:tableStyleId>
              </a:tblPr>
              <a:tblGrid>
                <a:gridCol w="3382297">
                  <a:extLst>
                    <a:ext uri="{9D8B030D-6E8A-4147-A177-3AD203B41FA5}">
                      <a16:colId xmlns:a16="http://schemas.microsoft.com/office/drawing/2014/main" val="1462798952"/>
                    </a:ext>
                  </a:extLst>
                </a:gridCol>
                <a:gridCol w="3382297">
                  <a:extLst>
                    <a:ext uri="{9D8B030D-6E8A-4147-A177-3AD203B41FA5}">
                      <a16:colId xmlns:a16="http://schemas.microsoft.com/office/drawing/2014/main" val="1843883692"/>
                    </a:ext>
                  </a:extLst>
                </a:gridCol>
              </a:tblGrid>
              <a:tr h="512787">
                <a:tc gridSpan="2">
                  <a:txBody>
                    <a:bodyPr/>
                    <a:lstStyle/>
                    <a:p>
                      <a:pPr algn="ctr"/>
                      <a:r>
                        <a:rPr lang="en-US" sz="2400" dirty="0">
                          <a:latin typeface="Oswald" panose="00000500000000000000" pitchFamily="2" charset="0"/>
                        </a:rPr>
                        <a:t>File Attributes</a:t>
                      </a:r>
                    </a:p>
                  </a:txBody>
                  <a:tcPr/>
                </a:tc>
                <a:tc hMerge="1">
                  <a:txBody>
                    <a:bodyPr/>
                    <a:lstStyle/>
                    <a:p>
                      <a:endParaRPr lang="en-US" dirty="0"/>
                    </a:p>
                  </a:txBody>
                  <a:tcPr/>
                </a:tc>
                <a:extLst>
                  <a:ext uri="{0D108BD9-81ED-4DB2-BD59-A6C34878D82A}">
                    <a16:rowId xmlns:a16="http://schemas.microsoft.com/office/drawing/2014/main" val="1153514825"/>
                  </a:ext>
                </a:extLst>
              </a:tr>
              <a:tr h="416351">
                <a:tc>
                  <a:txBody>
                    <a:bodyPr/>
                    <a:lstStyle/>
                    <a:p>
                      <a:pPr algn="ctr"/>
                      <a:r>
                        <a:rPr lang="en-US" sz="1800" b="1" dirty="0">
                          <a:solidFill>
                            <a:schemeClr val="tx1"/>
                          </a:solidFill>
                          <a:latin typeface="Oswald" panose="00000500000000000000" pitchFamily="2" charset="0"/>
                          <a:cs typeface="Sabon Next LT" panose="02000500000000000000" pitchFamily="2" charset="0"/>
                        </a:rPr>
                        <a:t>Flag Value</a:t>
                      </a:r>
                    </a:p>
                  </a:txBody>
                  <a:tcPr marL="96897" marR="96897" marT="48449" marB="48449" anchor="ctr"/>
                </a:tc>
                <a:tc>
                  <a:txBody>
                    <a:bodyPr/>
                    <a:lstStyle/>
                    <a:p>
                      <a:pPr algn="ctr"/>
                      <a:r>
                        <a:rPr lang="en-US" sz="1800" b="1" i="0" kern="1200" dirty="0">
                          <a:solidFill>
                            <a:schemeClr val="dk1"/>
                          </a:solidFill>
                          <a:effectLst/>
                          <a:latin typeface="Oswald" panose="00000500000000000000" pitchFamily="2" charset="0"/>
                          <a:ea typeface="+mn-ea"/>
                          <a:cs typeface="+mn-cs"/>
                        </a:rPr>
                        <a:t>Description</a:t>
                      </a:r>
                      <a:endParaRPr lang="en-US" sz="1800" b="1"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229274505"/>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0001 (0x01)</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Read-only</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81144553"/>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0010 (0x02)</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Hidden file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12958099"/>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0100 (0x04)</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System file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4267886110"/>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1000 (0x08)</a:t>
                      </a:r>
                    </a:p>
                  </a:txBody>
                  <a:tcPr marL="96897" marR="96897" marT="48449" marB="48449" anchor="ctr"/>
                </a:tc>
                <a:tc>
                  <a:txBody>
                    <a:bodyPr/>
                    <a:lstStyle/>
                    <a:p>
                      <a:pPr algn="ctr"/>
                      <a:r>
                        <a:rPr lang="en-US" sz="1800" dirty="0">
                          <a:latin typeface="Oswald" panose="00000500000000000000" pitchFamily="2" charset="0"/>
                        </a:rPr>
                        <a:t>Volume label</a:t>
                      </a:r>
                    </a:p>
                  </a:txBody>
                  <a:tcPr marL="38100" marR="38100" marT="38100" marB="38100" anchor="ctr"/>
                </a:tc>
                <a:extLst>
                  <a:ext uri="{0D108BD9-81ED-4DB2-BD59-A6C34878D82A}">
                    <a16:rowId xmlns:a16="http://schemas.microsoft.com/office/drawing/2014/main" val="3383556018"/>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0000 1111 (0x0f)</a:t>
                      </a:r>
                    </a:p>
                  </a:txBody>
                  <a:tcPr marL="96897" marR="96897" marT="48449" marB="48449" anchor="ctr"/>
                </a:tc>
                <a:tc>
                  <a:txBody>
                    <a:bodyPr/>
                    <a:lstStyle/>
                    <a:p>
                      <a:pPr algn="ctr"/>
                      <a:r>
                        <a:rPr lang="en-US" sz="1800" b="0" i="0" kern="1200" dirty="0">
                          <a:solidFill>
                            <a:schemeClr val="dk1"/>
                          </a:solidFill>
                          <a:effectLst/>
                          <a:latin typeface="Oswald" panose="00000500000000000000" pitchFamily="2" charset="0"/>
                          <a:ea typeface="+mn-ea"/>
                          <a:cs typeface="+mn-cs"/>
                        </a:rPr>
                        <a:t>Long file name</a:t>
                      </a:r>
                      <a:endParaRPr lang="en-US" sz="18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172707534"/>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0001 0000 (0x10)</a:t>
                      </a:r>
                    </a:p>
                  </a:txBody>
                  <a:tcPr marL="96897" marR="96897" marT="48449" marB="48449" anchor="ctr"/>
                </a:tc>
                <a:tc>
                  <a:txBody>
                    <a:bodyPr/>
                    <a:lstStyle/>
                    <a:p>
                      <a:pPr algn="ctr"/>
                      <a:r>
                        <a:rPr lang="en-US" sz="1800" dirty="0">
                          <a:solidFill>
                            <a:schemeClr val="tx1"/>
                          </a:solidFill>
                          <a:latin typeface="Oswald" panose="00000500000000000000" pitchFamily="2" charset="0"/>
                          <a:cs typeface="Sabon Next LT" panose="02000500000000000000" pitchFamily="2" charset="0"/>
                        </a:rPr>
                        <a:t>Directory</a:t>
                      </a:r>
                    </a:p>
                  </a:txBody>
                  <a:tcPr marL="96897" marR="96897" marT="48449" marB="48449" anchor="ctr"/>
                </a:tc>
                <a:extLst>
                  <a:ext uri="{0D108BD9-81ED-4DB2-BD59-A6C34878D82A}">
                    <a16:rowId xmlns:a16="http://schemas.microsoft.com/office/drawing/2014/main" val="4085297698"/>
                  </a:ext>
                </a:extLst>
              </a:tr>
              <a:tr h="416351">
                <a:tc>
                  <a:txBody>
                    <a:bodyPr/>
                    <a:lstStyle/>
                    <a:p>
                      <a:pPr algn="ctr"/>
                      <a:r>
                        <a:rPr lang="en-US" sz="1800" dirty="0">
                          <a:solidFill>
                            <a:schemeClr val="tx1"/>
                          </a:solidFill>
                          <a:latin typeface="Oswald" panose="00000500000000000000" pitchFamily="2" charset="0"/>
                          <a:cs typeface="Sabon Next LT" panose="02000500000000000000" pitchFamily="2" charset="0"/>
                        </a:rPr>
                        <a:t>0010 0000 (0x20)</a:t>
                      </a:r>
                    </a:p>
                  </a:txBody>
                  <a:tcPr marL="96897" marR="96897" marT="48449" marB="48449" anchor="ctr"/>
                </a:tc>
                <a:tc>
                  <a:txBody>
                    <a:bodyPr/>
                    <a:lstStyle/>
                    <a:p>
                      <a:pPr algn="ctr"/>
                      <a:r>
                        <a:rPr lang="en-US" sz="1800" dirty="0">
                          <a:solidFill>
                            <a:schemeClr val="tx1"/>
                          </a:solidFill>
                          <a:latin typeface="Oswald" panose="00000500000000000000" pitchFamily="2" charset="0"/>
                          <a:cs typeface="Sabon Next LT" panose="02000500000000000000" pitchFamily="2" charset="0"/>
                        </a:rPr>
                        <a:t>Archive</a:t>
                      </a:r>
                    </a:p>
                  </a:txBody>
                  <a:tcPr marL="96897" marR="96897" marT="48449" marB="48449" anchor="ctr"/>
                </a:tc>
                <a:extLst>
                  <a:ext uri="{0D108BD9-81ED-4DB2-BD59-A6C34878D82A}">
                    <a16:rowId xmlns:a16="http://schemas.microsoft.com/office/drawing/2014/main" val="2505982990"/>
                  </a:ext>
                </a:extLst>
              </a:tr>
            </a:tbl>
          </a:graphicData>
        </a:graphic>
      </p:graphicFrame>
      <p:sp>
        <p:nvSpPr>
          <p:cNvPr id="2" name="Slide Number Placeholder 1">
            <a:extLst>
              <a:ext uri="{FF2B5EF4-FFF2-40B4-BE49-F238E27FC236}">
                <a16:creationId xmlns:a16="http://schemas.microsoft.com/office/drawing/2014/main" id="{0A58DA6B-D003-B937-DE01-A36F78F701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15</a:t>
            </a:fld>
            <a:endParaRPr lang="vi-VN"/>
          </a:p>
        </p:txBody>
      </p:sp>
    </p:spTree>
    <p:extLst>
      <p:ext uri="{BB962C8B-B14F-4D97-AF65-F5344CB8AC3E}">
        <p14:creationId xmlns:p14="http://schemas.microsoft.com/office/powerpoint/2010/main" val="2541612926"/>
      </p:ext>
    </p:extLst>
  </p:cSld>
  <p:clrMapOvr>
    <a:masterClrMapping/>
  </p:clrMapOvr>
  <p:transition spd="slow" advTm="702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83097" y="780996"/>
            <a:ext cx="7195458" cy="646331"/>
          </a:xfrm>
          <a:prstGeom prst="rect">
            <a:avLst/>
          </a:prstGeom>
          <a:noFill/>
        </p:spPr>
        <p:txBody>
          <a:bodyPr wrap="square" rtlCol="0">
            <a:spAutoFit/>
          </a:bodyPr>
          <a:lstStyle/>
          <a:p>
            <a:pPr algn="ctr"/>
            <a:r>
              <a:rPr lang="vi-VN" sz="3600" b="1" dirty="0">
                <a:solidFill>
                  <a:schemeClr val="dk1"/>
                </a:solidFill>
                <a:latin typeface="Oswald" panose="00000500000000000000" pitchFamily="2" charset="0"/>
                <a:ea typeface="Roboto"/>
                <a:cs typeface="Calibri" panose="020F0502020204030204" pitchFamily="34" charset="0"/>
                <a:sym typeface="Roboto"/>
              </a:rPr>
              <a:t>FILE </a:t>
            </a:r>
            <a:r>
              <a:rPr lang="en-US" sz="3600" b="1" dirty="0">
                <a:solidFill>
                  <a:schemeClr val="dk1"/>
                </a:solidFill>
                <a:latin typeface="Oswald" panose="00000500000000000000" pitchFamily="2" charset="0"/>
                <a:ea typeface="Roboto"/>
                <a:cs typeface="Calibri" panose="020F0502020204030204" pitchFamily="34" charset="0"/>
                <a:sym typeface="Roboto"/>
              </a:rPr>
              <a:t>A</a:t>
            </a:r>
            <a:r>
              <a:rPr lang="vi-VN" sz="3600" b="1" dirty="0">
                <a:solidFill>
                  <a:schemeClr val="dk1"/>
                </a:solidFill>
                <a:latin typeface="Oswald" panose="00000500000000000000" pitchFamily="2" charset="0"/>
                <a:ea typeface="Roboto"/>
                <a:cs typeface="Calibri" panose="020F0502020204030204" pitchFamily="34" charset="0"/>
                <a:sym typeface="Roboto"/>
              </a:rPr>
              <a:t>LLOCATION </a:t>
            </a:r>
            <a:r>
              <a:rPr lang="en-US" sz="3600" b="1" dirty="0">
                <a:solidFill>
                  <a:schemeClr val="dk1"/>
                </a:solidFill>
                <a:latin typeface="Oswald" panose="00000500000000000000" pitchFamily="2" charset="0"/>
                <a:ea typeface="Roboto"/>
                <a:cs typeface="Calibri" panose="020F0502020204030204" pitchFamily="34" charset="0"/>
                <a:sym typeface="Roboto"/>
              </a:rPr>
              <a:t>T</a:t>
            </a:r>
            <a:r>
              <a:rPr lang="vi-VN" sz="3600" b="1" dirty="0">
                <a:solidFill>
                  <a:schemeClr val="dk1"/>
                </a:solidFill>
                <a:latin typeface="Oswald" panose="00000500000000000000" pitchFamily="2" charset="0"/>
                <a:ea typeface="Roboto"/>
                <a:cs typeface="Calibri" panose="020F0502020204030204" pitchFamily="34" charset="0"/>
                <a:sym typeface="Roboto"/>
              </a:rPr>
              <a:t>ABLE</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E46B6EA7-7EC0-E94F-1CC0-BFAA2119ABBC}"/>
              </a:ext>
            </a:extLst>
          </p:cNvPr>
          <p:cNvSpPr txBox="1"/>
          <p:nvPr/>
        </p:nvSpPr>
        <p:spPr>
          <a:xfrm>
            <a:off x="1292464" y="1528248"/>
            <a:ext cx="7104284" cy="3170099"/>
          </a:xfrm>
          <a:prstGeom prst="rect">
            <a:avLst/>
          </a:prstGeom>
          <a:noFill/>
        </p:spPr>
        <p:txBody>
          <a:bodyPr wrap="square" rtlCol="0">
            <a:spAutoFit/>
          </a:bodyPr>
          <a:lstStyle/>
          <a:p>
            <a:pPr marL="285750" indent="-285750" algn="just">
              <a:buFont typeface="Arial" panose="020B0604020202020204" pitchFamily="34" charset="0"/>
              <a:buChar char="•"/>
            </a:pPr>
            <a:endParaRPr lang="en-US" sz="2000" dirty="0">
              <a:solidFill>
                <a:schemeClr val="dk1"/>
              </a:solidFill>
              <a:latin typeface="Oswald" panose="00000500000000000000" pitchFamily="2" charset="0"/>
              <a:ea typeface="Roboto"/>
              <a:cs typeface="Calibri" panose="020F0502020204030204" pitchFamily="34" charset="0"/>
              <a:sym typeface="Roboto"/>
            </a:endParaRP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FAT table entries are packed so that two cluster entries occupy three bytes with the following general format:</a:t>
            </a:r>
          </a:p>
          <a:p>
            <a:pPr algn="just"/>
            <a:r>
              <a:rPr lang="en-US" sz="2000" dirty="0">
                <a:solidFill>
                  <a:schemeClr val="dk1"/>
                </a:solidFill>
                <a:latin typeface="Oswald" panose="00000500000000000000" pitchFamily="2" charset="0"/>
                <a:ea typeface="Roboto"/>
                <a:cs typeface="Calibri" panose="020F0502020204030204" pitchFamily="34" charset="0"/>
                <a:sym typeface="Roboto"/>
              </a:rPr>
              <a:t>	</a:t>
            </a:r>
            <a:r>
              <a:rPr lang="en-US" sz="2000" dirty="0" err="1">
                <a:solidFill>
                  <a:schemeClr val="dk1"/>
                </a:solidFill>
                <a:latin typeface="Oswald" panose="00000500000000000000" pitchFamily="2" charset="0"/>
                <a:ea typeface="Roboto"/>
                <a:cs typeface="Calibri" panose="020F0502020204030204" pitchFamily="34" charset="0"/>
                <a:sym typeface="Roboto"/>
              </a:rPr>
              <a:t>yz</a:t>
            </a:r>
            <a:r>
              <a:rPr lang="en-US" sz="2000" dirty="0">
                <a:solidFill>
                  <a:schemeClr val="dk1"/>
                </a:solidFill>
                <a:latin typeface="Oswald" panose="00000500000000000000" pitchFamily="2" charset="0"/>
                <a:ea typeface="Roboto"/>
                <a:cs typeface="Calibri" panose="020F0502020204030204" pitchFamily="34" charset="0"/>
                <a:sym typeface="Roboto"/>
              </a:rPr>
              <a:t>  </a:t>
            </a:r>
            <a:r>
              <a:rPr lang="en-US" sz="2000" dirty="0" err="1">
                <a:solidFill>
                  <a:schemeClr val="dk1"/>
                </a:solidFill>
                <a:latin typeface="Oswald" panose="00000500000000000000" pitchFamily="2" charset="0"/>
                <a:ea typeface="Roboto"/>
                <a:cs typeface="Calibri" panose="020F0502020204030204" pitchFamily="34" charset="0"/>
                <a:sym typeface="Roboto"/>
              </a:rPr>
              <a:t>Zx</a:t>
            </a:r>
            <a:r>
              <a:rPr lang="en-US" sz="2000" dirty="0">
                <a:solidFill>
                  <a:schemeClr val="dk1"/>
                </a:solidFill>
                <a:latin typeface="Oswald" panose="00000500000000000000" pitchFamily="2" charset="0"/>
                <a:ea typeface="Roboto"/>
                <a:cs typeface="Calibri" panose="020F0502020204030204" pitchFamily="34" charset="0"/>
                <a:sym typeface="Roboto"/>
              </a:rPr>
              <a:t>  XY</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Where </a:t>
            </a:r>
          </a:p>
          <a:p>
            <a:pPr marL="285750" lvl="3" indent="-285750" algn="just">
              <a:buFont typeface="Wingdings" panose="05000000000000000000" pitchFamily="2" charset="2"/>
              <a:buChar char="Ø"/>
            </a:pPr>
            <a:r>
              <a:rPr lang="en-US" sz="2000" dirty="0" err="1">
                <a:solidFill>
                  <a:schemeClr val="dk1"/>
                </a:solidFill>
                <a:latin typeface="Oswald" panose="00000500000000000000" pitchFamily="2" charset="0"/>
                <a:ea typeface="Roboto"/>
                <a:cs typeface="Calibri" panose="020F0502020204030204" pitchFamily="34" charset="0"/>
                <a:sym typeface="Roboto"/>
              </a:rPr>
              <a:t>xyz</a:t>
            </a:r>
            <a:r>
              <a:rPr lang="en-US" sz="2000" dirty="0">
                <a:solidFill>
                  <a:schemeClr val="dk1"/>
                </a:solidFill>
                <a:latin typeface="Oswald" panose="00000500000000000000" pitchFamily="2" charset="0"/>
                <a:ea typeface="Roboto"/>
                <a:cs typeface="Calibri" panose="020F0502020204030204" pitchFamily="34" charset="0"/>
                <a:sym typeface="Roboto"/>
              </a:rPr>
              <a:t> is the one pointer entry </a:t>
            </a:r>
          </a:p>
          <a:p>
            <a:pPr marL="285750" indent="-285750" algn="just">
              <a:buFont typeface="Wingdings" panose="05000000000000000000" pitchFamily="2" charset="2"/>
              <a:buChar char="Ø"/>
            </a:pPr>
            <a:r>
              <a:rPr lang="en-US" sz="2000" dirty="0">
                <a:solidFill>
                  <a:schemeClr val="dk1"/>
                </a:solidFill>
                <a:latin typeface="Oswald" panose="00000500000000000000" pitchFamily="2" charset="0"/>
                <a:ea typeface="Roboto"/>
                <a:cs typeface="Calibri" panose="020F0502020204030204" pitchFamily="34" charset="0"/>
                <a:sym typeface="Roboto"/>
              </a:rPr>
              <a:t>XYZ is the second pointer entry</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Primary FAT starts at sector 1, byte 0x200</a:t>
            </a:r>
          </a:p>
          <a:p>
            <a:pPr marL="285750" indent="-285750" algn="just">
              <a:buFont typeface="Arial" panose="020B0604020202020204" pitchFamily="34" charset="0"/>
              <a:buChar char="•"/>
            </a:pPr>
            <a:r>
              <a:rPr lang="en-US" sz="2000" dirty="0">
                <a:solidFill>
                  <a:schemeClr val="dk1"/>
                </a:solidFill>
                <a:latin typeface="Oswald" panose="00000500000000000000" pitchFamily="2" charset="0"/>
                <a:ea typeface="Roboto"/>
                <a:cs typeface="Calibri" panose="020F0502020204030204" pitchFamily="34" charset="0"/>
                <a:sym typeface="Roboto"/>
              </a:rPr>
              <a:t>The starting cluster in the directory is also a pointer into the FATs linking to the next cluster in the file</a:t>
            </a:r>
          </a:p>
        </p:txBody>
      </p:sp>
      <p:sp>
        <p:nvSpPr>
          <p:cNvPr id="4" name="Slide Number Placeholder 3">
            <a:extLst>
              <a:ext uri="{FF2B5EF4-FFF2-40B4-BE49-F238E27FC236}">
                <a16:creationId xmlns:a16="http://schemas.microsoft.com/office/drawing/2014/main" id="{6CD4A12F-6DB0-09CF-A245-52BD6F051F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16</a:t>
            </a:fld>
            <a:endParaRPr lang="vi-VN"/>
          </a:p>
        </p:txBody>
      </p:sp>
    </p:spTree>
    <p:extLst>
      <p:ext uri="{BB962C8B-B14F-4D97-AF65-F5344CB8AC3E}">
        <p14:creationId xmlns:p14="http://schemas.microsoft.com/office/powerpoint/2010/main" val="4193306959"/>
      </p:ext>
    </p:extLst>
  </p:cSld>
  <p:clrMapOvr>
    <a:masterClrMapping/>
  </p:clrMapOvr>
  <p:transition spd="slow" advTm="7022">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grpSp>
        <p:nvGrpSpPr>
          <p:cNvPr id="20" name="Group 19">
            <a:extLst>
              <a:ext uri="{FF2B5EF4-FFF2-40B4-BE49-F238E27FC236}">
                <a16:creationId xmlns:a16="http://schemas.microsoft.com/office/drawing/2014/main" id="{F17EA7A4-C290-AF00-B372-DE33AC13FC07}"/>
              </a:ext>
            </a:extLst>
          </p:cNvPr>
          <p:cNvGrpSpPr/>
          <p:nvPr/>
        </p:nvGrpSpPr>
        <p:grpSpPr>
          <a:xfrm>
            <a:off x="1378917" y="2145499"/>
            <a:ext cx="7062076" cy="3118915"/>
            <a:chOff x="631665" y="1624227"/>
            <a:chExt cx="8031630" cy="3555854"/>
          </a:xfrm>
        </p:grpSpPr>
        <p:sp>
          <p:nvSpPr>
            <p:cNvPr id="3" name="Rectangle 2">
              <a:extLst>
                <a:ext uri="{FF2B5EF4-FFF2-40B4-BE49-F238E27FC236}">
                  <a16:creationId xmlns:a16="http://schemas.microsoft.com/office/drawing/2014/main" id="{325047A1-3031-F57F-3DA8-7F4734A471A1}"/>
                </a:ext>
              </a:extLst>
            </p:cNvPr>
            <p:cNvSpPr/>
            <p:nvPr/>
          </p:nvSpPr>
          <p:spPr>
            <a:xfrm>
              <a:off x="631665" y="2264352"/>
              <a:ext cx="3864653" cy="768096"/>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9ADF445C-5B2A-45BC-1519-287B68253858}"/>
                </a:ext>
              </a:extLst>
            </p:cNvPr>
            <p:cNvSpPr/>
            <p:nvPr/>
          </p:nvSpPr>
          <p:spPr>
            <a:xfrm>
              <a:off x="4884507" y="2048692"/>
              <a:ext cx="1449238" cy="3131389"/>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96DD0CEC-4300-91DD-675C-7CEAE4FA05FA}"/>
                </a:ext>
              </a:extLst>
            </p:cNvPr>
            <p:cNvSpPr/>
            <p:nvPr/>
          </p:nvSpPr>
          <p:spPr>
            <a:xfrm>
              <a:off x="7136001" y="2083196"/>
              <a:ext cx="1319842" cy="2915729"/>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table">
              <a:extLst>
                <a:ext uri="{FF2B5EF4-FFF2-40B4-BE49-F238E27FC236}">
                  <a16:creationId xmlns:a16="http://schemas.microsoft.com/office/drawing/2014/main" id="{473855B9-C52A-D614-6E80-8ACDFD067862}"/>
                </a:ext>
              </a:extLst>
            </p:cNvPr>
            <p:cNvPicPr>
              <a:picLocks noChangeAspect="1"/>
            </p:cNvPicPr>
            <p:nvPr/>
          </p:nvPicPr>
          <p:blipFill>
            <a:blip r:embed="rId3"/>
            <a:stretch>
              <a:fillRect/>
            </a:stretch>
          </p:blipFill>
          <p:spPr>
            <a:xfrm>
              <a:off x="845417" y="2462980"/>
              <a:ext cx="3437148" cy="548640"/>
            </a:xfrm>
            <a:prstGeom prst="rect">
              <a:avLst/>
            </a:prstGeom>
          </p:spPr>
        </p:pic>
        <p:sp>
          <p:nvSpPr>
            <p:cNvPr id="8" name="Rectangle 7">
              <a:extLst>
                <a:ext uri="{FF2B5EF4-FFF2-40B4-BE49-F238E27FC236}">
                  <a16:creationId xmlns:a16="http://schemas.microsoft.com/office/drawing/2014/main" id="{552010BB-6310-6DD4-0537-AEFB69954BBE}"/>
                </a:ext>
              </a:extLst>
            </p:cNvPr>
            <p:cNvSpPr/>
            <p:nvPr/>
          </p:nvSpPr>
          <p:spPr>
            <a:xfrm>
              <a:off x="5022529" y="2462980"/>
              <a:ext cx="1164566" cy="991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Cluster 34</a:t>
              </a:r>
            </a:p>
          </p:txBody>
        </p:sp>
        <p:sp>
          <p:nvSpPr>
            <p:cNvPr id="9" name="Rectangle 8">
              <a:extLst>
                <a:ext uri="{FF2B5EF4-FFF2-40B4-BE49-F238E27FC236}">
                  <a16:creationId xmlns:a16="http://schemas.microsoft.com/office/drawing/2014/main" id="{A041C7A5-11C4-140F-185E-E5BB7D52F203}"/>
                </a:ext>
              </a:extLst>
            </p:cNvPr>
            <p:cNvSpPr/>
            <p:nvPr/>
          </p:nvSpPr>
          <p:spPr>
            <a:xfrm>
              <a:off x="5022529" y="3653205"/>
              <a:ext cx="1164566" cy="991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Cluster 35</a:t>
              </a:r>
            </a:p>
          </p:txBody>
        </p:sp>
        <p:cxnSp>
          <p:nvCxnSpPr>
            <p:cNvPr id="10" name="Straight Arrow Connector 9">
              <a:extLst>
                <a:ext uri="{FF2B5EF4-FFF2-40B4-BE49-F238E27FC236}">
                  <a16:creationId xmlns:a16="http://schemas.microsoft.com/office/drawing/2014/main" id="{F2D2CD91-06A6-248C-C321-D609D4F64B8E}"/>
                </a:ext>
              </a:extLst>
            </p:cNvPr>
            <p:cNvCxnSpPr>
              <a:cxnSpLocks/>
            </p:cNvCxnSpPr>
            <p:nvPr/>
          </p:nvCxnSpPr>
          <p:spPr>
            <a:xfrm>
              <a:off x="4282565" y="2648400"/>
              <a:ext cx="7399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table">
              <a:extLst>
                <a:ext uri="{FF2B5EF4-FFF2-40B4-BE49-F238E27FC236}">
                  <a16:creationId xmlns:a16="http://schemas.microsoft.com/office/drawing/2014/main" id="{117535FC-BF7D-6D33-2E0F-1D096A690984}"/>
                </a:ext>
              </a:extLst>
            </p:cNvPr>
            <p:cNvPicPr>
              <a:picLocks noChangeAspect="1"/>
            </p:cNvPicPr>
            <p:nvPr/>
          </p:nvPicPr>
          <p:blipFill>
            <a:blip r:embed="rId4"/>
            <a:stretch>
              <a:fillRect/>
            </a:stretch>
          </p:blipFill>
          <p:spPr>
            <a:xfrm>
              <a:off x="7522273" y="2220358"/>
              <a:ext cx="547298" cy="2468880"/>
            </a:xfrm>
            <a:prstGeom prst="rect">
              <a:avLst/>
            </a:prstGeom>
          </p:spPr>
        </p:pic>
        <p:cxnSp>
          <p:nvCxnSpPr>
            <p:cNvPr id="12" name="Straight Arrow Connector 11">
              <a:extLst>
                <a:ext uri="{FF2B5EF4-FFF2-40B4-BE49-F238E27FC236}">
                  <a16:creationId xmlns:a16="http://schemas.microsoft.com/office/drawing/2014/main" id="{9DCB0154-0476-A211-E3D5-833E84637604}"/>
                </a:ext>
              </a:extLst>
            </p:cNvPr>
            <p:cNvCxnSpPr>
              <a:cxnSpLocks/>
            </p:cNvCxnSpPr>
            <p:nvPr/>
          </p:nvCxnSpPr>
          <p:spPr>
            <a:xfrm>
              <a:off x="6187095" y="3187379"/>
              <a:ext cx="13351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7B615E-61D0-AACB-0858-139D3FC17136}"/>
                </a:ext>
              </a:extLst>
            </p:cNvPr>
            <p:cNvCxnSpPr>
              <a:cxnSpLocks/>
            </p:cNvCxnSpPr>
            <p:nvPr/>
          </p:nvCxnSpPr>
          <p:spPr>
            <a:xfrm flipH="1">
              <a:off x="6187095" y="3187379"/>
              <a:ext cx="1335178" cy="879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3">
              <a:extLst>
                <a:ext uri="{FF2B5EF4-FFF2-40B4-BE49-F238E27FC236}">
                  <a16:creationId xmlns:a16="http://schemas.microsoft.com/office/drawing/2014/main" id="{C623F614-1702-D074-C94A-C5DC17C2C8D2}"/>
                </a:ext>
              </a:extLst>
            </p:cNvPr>
            <p:cNvSpPr txBox="1"/>
            <p:nvPr/>
          </p:nvSpPr>
          <p:spPr>
            <a:xfrm>
              <a:off x="1015839" y="1756075"/>
              <a:ext cx="3402593" cy="46428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Directory Entry Structures</a:t>
              </a:r>
            </a:p>
          </p:txBody>
        </p:sp>
        <p:sp>
          <p:nvSpPr>
            <p:cNvPr id="15" name="TextBox 24">
              <a:extLst>
                <a:ext uri="{FF2B5EF4-FFF2-40B4-BE49-F238E27FC236}">
                  <a16:creationId xmlns:a16="http://schemas.microsoft.com/office/drawing/2014/main" id="{08B774E6-0C6C-2E4F-1492-34250585A621}"/>
                </a:ext>
              </a:extLst>
            </p:cNvPr>
            <p:cNvSpPr txBox="1"/>
            <p:nvPr/>
          </p:nvSpPr>
          <p:spPr>
            <a:xfrm>
              <a:off x="5037442" y="1624227"/>
              <a:ext cx="1272098" cy="4210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Clusters</a:t>
              </a:r>
            </a:p>
          </p:txBody>
        </p:sp>
        <p:sp>
          <p:nvSpPr>
            <p:cNvPr id="16" name="TextBox 25">
              <a:extLst>
                <a:ext uri="{FF2B5EF4-FFF2-40B4-BE49-F238E27FC236}">
                  <a16:creationId xmlns:a16="http://schemas.microsoft.com/office/drawing/2014/main" id="{6DB6EAFF-FE8E-1B79-E3BA-4E7B0824D0FD}"/>
                </a:ext>
              </a:extLst>
            </p:cNvPr>
            <p:cNvSpPr txBox="1"/>
            <p:nvPr/>
          </p:nvSpPr>
          <p:spPr>
            <a:xfrm>
              <a:off x="6928550" y="1642609"/>
              <a:ext cx="1734745" cy="42107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FAT </a:t>
              </a:r>
              <a:r>
                <a:rPr lang="en-US" dirty="0" err="1"/>
                <a:t>Struture</a:t>
              </a:r>
              <a:endParaRPr lang="en-US" dirty="0"/>
            </a:p>
          </p:txBody>
        </p:sp>
      </p:grpSp>
      <p:sp>
        <p:nvSpPr>
          <p:cNvPr id="21" name="TextBox 20">
            <a:extLst>
              <a:ext uri="{FF2B5EF4-FFF2-40B4-BE49-F238E27FC236}">
                <a16:creationId xmlns:a16="http://schemas.microsoft.com/office/drawing/2014/main" id="{5A968801-5878-2A98-9AF8-4259C31A0678}"/>
              </a:ext>
            </a:extLst>
          </p:cNvPr>
          <p:cNvSpPr txBox="1"/>
          <p:nvPr/>
        </p:nvSpPr>
        <p:spPr>
          <a:xfrm>
            <a:off x="1566866" y="816077"/>
            <a:ext cx="3781882" cy="646331"/>
          </a:xfrm>
          <a:prstGeom prst="rect">
            <a:avLst/>
          </a:prstGeom>
          <a:noFill/>
        </p:spPr>
        <p:txBody>
          <a:bodyPr wrap="square" rtlCol="0">
            <a:spAutoFit/>
          </a:bodyPr>
          <a:lstStyle/>
          <a:p>
            <a:r>
              <a:rPr lang="en-US" sz="3600" b="1" dirty="0">
                <a:latin typeface="Oswald" panose="00000500000000000000" pitchFamily="2" charset="0"/>
              </a:rPr>
              <a:t>CLUSTER CHAIN</a:t>
            </a:r>
          </a:p>
        </p:txBody>
      </p:sp>
      <p:sp>
        <p:nvSpPr>
          <p:cNvPr id="2" name="Slide Number Placeholder 1">
            <a:extLst>
              <a:ext uri="{FF2B5EF4-FFF2-40B4-BE49-F238E27FC236}">
                <a16:creationId xmlns:a16="http://schemas.microsoft.com/office/drawing/2014/main" id="{00916646-8780-6369-1CFD-5F99D48EE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17</a:t>
            </a:fld>
            <a:endParaRPr lang="vi-VN"/>
          </a:p>
        </p:txBody>
      </p:sp>
    </p:spTree>
    <p:extLst>
      <p:ext uri="{BB962C8B-B14F-4D97-AF65-F5344CB8AC3E}">
        <p14:creationId xmlns:p14="http://schemas.microsoft.com/office/powerpoint/2010/main" val="3253707251"/>
      </p:ext>
    </p:extLst>
  </p:cSld>
  <p:clrMapOvr>
    <a:masterClrMapping/>
  </p:clrMapOvr>
  <p:transition spd="slow" advTm="7022">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343585" y="717383"/>
            <a:ext cx="6859500" cy="5706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DATA AREA</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Google Shape;204;p20">
            <a:extLst>
              <a:ext uri="{FF2B5EF4-FFF2-40B4-BE49-F238E27FC236}">
                <a16:creationId xmlns:a16="http://schemas.microsoft.com/office/drawing/2014/main" id="{97902773-6BBD-AF9D-F75B-032059DE4807}"/>
              </a:ext>
            </a:extLst>
          </p:cNvPr>
          <p:cNvSpPr txBox="1"/>
          <p:nvPr/>
        </p:nvSpPr>
        <p:spPr>
          <a:xfrm>
            <a:off x="1287573" y="1405640"/>
            <a:ext cx="6971524" cy="39431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dirty="0">
                <a:latin typeface="Oswald" panose="00000500000000000000" pitchFamily="2" charset="0"/>
              </a:rPr>
              <a:t>The FAT works off logical data sector values. For the FAT12 system, while determining the logical sector number from the physical sector number, the following two factors need to be taken into account.</a:t>
            </a:r>
          </a:p>
          <a:p>
            <a:pPr marL="0" marR="0" lvl="0" indent="0" algn="just" rtl="0">
              <a:spcBef>
                <a:spcPts val="0"/>
              </a:spcBef>
              <a:spcAft>
                <a:spcPts val="0"/>
              </a:spcAft>
              <a:buNone/>
            </a:pPr>
            <a:r>
              <a:rPr lang="en-US" sz="2000" dirty="0">
                <a:latin typeface="Oswald" panose="00000500000000000000" pitchFamily="2" charset="0"/>
              </a:rPr>
              <a:t>• From the organization of the disk, it is seen that the first 33 sectors are predefined. The actual data sector that holds user data does not exist in these first 33 sectors and starts at sector number 33 (remember we start with 0).</a:t>
            </a:r>
          </a:p>
          <a:p>
            <a:pPr marL="0" marR="0" lvl="0" indent="0" algn="just" rtl="0">
              <a:spcBef>
                <a:spcPts val="0"/>
              </a:spcBef>
              <a:spcAft>
                <a:spcPts val="0"/>
              </a:spcAft>
              <a:buNone/>
            </a:pPr>
            <a:r>
              <a:rPr lang="en-US" sz="2000" dirty="0">
                <a:latin typeface="Oswald" panose="00000500000000000000" pitchFamily="2" charset="0"/>
              </a:rPr>
              <a:t>• The entries in positions 0 and 1 of the FAT are reserved. Therefore, it is entry 2 of the FAT that actually contains the description for physical sector number 33.</a:t>
            </a:r>
          </a:p>
          <a:p>
            <a:pPr marL="0" marR="0" lvl="0" indent="0" algn="just" rtl="0">
              <a:spcBef>
                <a:spcPts val="0"/>
              </a:spcBef>
              <a:spcAft>
                <a:spcPts val="0"/>
              </a:spcAft>
              <a:buNone/>
            </a:pPr>
            <a:r>
              <a:rPr lang="en-US" sz="2000" dirty="0">
                <a:solidFill>
                  <a:schemeClr val="tx1"/>
                </a:solidFill>
                <a:latin typeface="Oswald" panose="00000500000000000000" pitchFamily="2" charset="0"/>
                <a:ea typeface="Roboto" panose="02000000000000000000" pitchFamily="2" charset="0"/>
                <a:cs typeface="Calibri" panose="020F0502020204030204" pitchFamily="34" charset="0"/>
                <a:sym typeface="Wingdings" panose="05000000000000000000" pitchFamily="2" charset="2"/>
              </a:rPr>
              <a:t></a:t>
            </a:r>
            <a:r>
              <a:rPr lang="en-US" sz="2000" b="1" dirty="0">
                <a:solidFill>
                  <a:schemeClr val="tx1"/>
                </a:solidFill>
                <a:latin typeface="Oswald" panose="00000500000000000000" pitchFamily="2" charset="0"/>
                <a:ea typeface="Roboto" panose="02000000000000000000" pitchFamily="2" charset="0"/>
                <a:cs typeface="Calibri" panose="020F0502020204030204" pitchFamily="34" charset="0"/>
                <a:sym typeface="Wingdings" panose="05000000000000000000" pitchFamily="2" charset="2"/>
              </a:rPr>
              <a:t>Therefore, physical sector number = 33 + FAT entry number - 2 </a:t>
            </a:r>
            <a:endParaRPr sz="20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3" name="Slide Number Placeholder 2">
            <a:extLst>
              <a:ext uri="{FF2B5EF4-FFF2-40B4-BE49-F238E27FC236}">
                <a16:creationId xmlns:a16="http://schemas.microsoft.com/office/drawing/2014/main" id="{17CC0569-5898-001F-08FB-DF9D414F3A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18</a:t>
            </a:fld>
            <a:endParaRPr lang="vi-VN"/>
          </a:p>
        </p:txBody>
      </p:sp>
    </p:spTree>
    <p:extLst>
      <p:ext uri="{BB962C8B-B14F-4D97-AF65-F5344CB8AC3E}">
        <p14:creationId xmlns:p14="http://schemas.microsoft.com/office/powerpoint/2010/main" val="3163394657"/>
      </p:ext>
    </p:extLst>
  </p:cSld>
  <p:clrMapOvr>
    <a:masterClrMapping/>
  </p:clrMapOvr>
  <p:transition spd="slow" advTm="41734">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a:extLst>
              <a:ext uri="{FF2B5EF4-FFF2-40B4-BE49-F238E27FC236}">
                <a16:creationId xmlns:a16="http://schemas.microsoft.com/office/drawing/2014/main" id="{C0BFAED3-7C89-00CE-FCA9-6AE84A3EBC27}"/>
              </a:ext>
            </a:extLst>
          </p:cNvPr>
          <p:cNvGrpSpPr/>
          <p:nvPr/>
        </p:nvGrpSpPr>
        <p:grpSpPr>
          <a:xfrm>
            <a:off x="2757836" y="745028"/>
            <a:ext cx="6944292" cy="5170954"/>
            <a:chOff x="2300636" y="817218"/>
            <a:chExt cx="6944292" cy="5170954"/>
          </a:xfrm>
        </p:grpSpPr>
        <p:grpSp>
          <p:nvGrpSpPr>
            <p:cNvPr id="4" name="Group 3">
              <a:extLst>
                <a:ext uri="{FF2B5EF4-FFF2-40B4-BE49-F238E27FC236}">
                  <a16:creationId xmlns:a16="http://schemas.microsoft.com/office/drawing/2014/main" id="{84945420-11DB-9827-A525-34CB27BB0B79}"/>
                </a:ext>
              </a:extLst>
            </p:cNvPr>
            <p:cNvGrpSpPr/>
            <p:nvPr/>
          </p:nvGrpSpPr>
          <p:grpSpPr>
            <a:xfrm>
              <a:off x="3541854" y="817218"/>
              <a:ext cx="3368232" cy="365855"/>
              <a:chOff x="3541853" y="1493134"/>
              <a:chExt cx="4451516" cy="752355"/>
            </a:xfrm>
          </p:grpSpPr>
          <p:sp>
            <p:nvSpPr>
              <p:cNvPr id="2" name="TextBox 1">
                <a:extLst>
                  <a:ext uri="{FF2B5EF4-FFF2-40B4-BE49-F238E27FC236}">
                    <a16:creationId xmlns:a16="http://schemas.microsoft.com/office/drawing/2014/main" id="{745CC3EB-3A70-BE2B-43A3-8B8AB45F4F93}"/>
                  </a:ext>
                </a:extLst>
              </p:cNvPr>
              <p:cNvSpPr txBox="1"/>
              <p:nvPr/>
            </p:nvSpPr>
            <p:spPr>
              <a:xfrm>
                <a:off x="3697061" y="1493134"/>
                <a:ext cx="4296308" cy="537983"/>
              </a:xfrm>
              <a:prstGeom prst="rect">
                <a:avLst/>
              </a:prstGeom>
              <a:noFill/>
            </p:spPr>
            <p:txBody>
              <a:bodyPr wrap="square" rtlCol="0">
                <a:spAutoFit/>
              </a:bodyPr>
              <a:lstStyle/>
              <a:p>
                <a:r>
                  <a:rPr lang="en-US" sz="1100" dirty="0">
                    <a:latin typeface="Oswald" panose="00000500000000000000" pitchFamily="2" charset="0"/>
                  </a:rPr>
                  <a:t>File System Manager</a:t>
                </a:r>
              </a:p>
            </p:txBody>
          </p:sp>
          <p:sp>
            <p:nvSpPr>
              <p:cNvPr id="3" name="Rectangle 2">
                <a:extLst>
                  <a:ext uri="{FF2B5EF4-FFF2-40B4-BE49-F238E27FC236}">
                    <a16:creationId xmlns:a16="http://schemas.microsoft.com/office/drawing/2014/main" id="{0B5AB1E6-96D6-0F28-3C0C-810890B5BF60}"/>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5" name="Group 4">
              <a:extLst>
                <a:ext uri="{FF2B5EF4-FFF2-40B4-BE49-F238E27FC236}">
                  <a16:creationId xmlns:a16="http://schemas.microsoft.com/office/drawing/2014/main" id="{5000DF28-AC6B-78B8-71B7-986C85ACC29F}"/>
                </a:ext>
              </a:extLst>
            </p:cNvPr>
            <p:cNvGrpSpPr/>
            <p:nvPr/>
          </p:nvGrpSpPr>
          <p:grpSpPr>
            <a:xfrm>
              <a:off x="3532405" y="1336445"/>
              <a:ext cx="3726884" cy="364703"/>
              <a:chOff x="3541853" y="1493134"/>
              <a:chExt cx="4891029" cy="752355"/>
            </a:xfrm>
          </p:grpSpPr>
          <p:sp>
            <p:nvSpPr>
              <p:cNvPr id="6" name="TextBox 5">
                <a:extLst>
                  <a:ext uri="{FF2B5EF4-FFF2-40B4-BE49-F238E27FC236}">
                    <a16:creationId xmlns:a16="http://schemas.microsoft.com/office/drawing/2014/main" id="{E839DCEE-3191-DBDA-307B-77C31B5E8242}"/>
                  </a:ext>
                </a:extLst>
              </p:cNvPr>
              <p:cNvSpPr txBox="1"/>
              <p:nvPr/>
            </p:nvSpPr>
            <p:spPr>
              <a:xfrm>
                <a:off x="4179926" y="1505850"/>
                <a:ext cx="4252956" cy="539682"/>
              </a:xfrm>
              <a:prstGeom prst="rect">
                <a:avLst/>
              </a:prstGeom>
              <a:noFill/>
            </p:spPr>
            <p:txBody>
              <a:bodyPr wrap="square" rtlCol="0">
                <a:spAutoFit/>
              </a:bodyPr>
              <a:lstStyle/>
              <a:p>
                <a:r>
                  <a:rPr lang="en-US" sz="1100" dirty="0">
                    <a:latin typeface="Oswald" panose="00000500000000000000" pitchFamily="2" charset="0"/>
                  </a:rPr>
                  <a:t>Open File</a:t>
                </a:r>
              </a:p>
            </p:txBody>
          </p:sp>
          <p:sp>
            <p:nvSpPr>
              <p:cNvPr id="7" name="Rectangle 6">
                <a:extLst>
                  <a:ext uri="{FF2B5EF4-FFF2-40B4-BE49-F238E27FC236}">
                    <a16:creationId xmlns:a16="http://schemas.microsoft.com/office/drawing/2014/main" id="{70B13648-650C-DE42-18D0-D718AE7F5D70}"/>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8" name="Group 7">
              <a:extLst>
                <a:ext uri="{FF2B5EF4-FFF2-40B4-BE49-F238E27FC236}">
                  <a16:creationId xmlns:a16="http://schemas.microsoft.com/office/drawing/2014/main" id="{E33512DA-95F6-F804-821E-564C08A33CDC}"/>
                </a:ext>
              </a:extLst>
            </p:cNvPr>
            <p:cNvGrpSpPr/>
            <p:nvPr/>
          </p:nvGrpSpPr>
          <p:grpSpPr>
            <a:xfrm>
              <a:off x="3541853" y="1820889"/>
              <a:ext cx="3453325" cy="307778"/>
              <a:chOff x="3541853" y="1493134"/>
              <a:chExt cx="4569195" cy="752355"/>
            </a:xfrm>
          </p:grpSpPr>
          <p:sp>
            <p:nvSpPr>
              <p:cNvPr id="9" name="TextBox 8">
                <a:extLst>
                  <a:ext uri="{FF2B5EF4-FFF2-40B4-BE49-F238E27FC236}">
                    <a16:creationId xmlns:a16="http://schemas.microsoft.com/office/drawing/2014/main" id="{B93CFE59-66B8-699B-7642-3C141697A569}"/>
                  </a:ext>
                </a:extLst>
              </p:cNvPr>
              <p:cNvSpPr txBox="1"/>
              <p:nvPr/>
            </p:nvSpPr>
            <p:spPr>
              <a:xfrm>
                <a:off x="3814738" y="1543026"/>
                <a:ext cx="4296310" cy="639499"/>
              </a:xfrm>
              <a:prstGeom prst="rect">
                <a:avLst/>
              </a:prstGeom>
              <a:noFill/>
            </p:spPr>
            <p:txBody>
              <a:bodyPr wrap="square" rtlCol="0">
                <a:spAutoFit/>
              </a:bodyPr>
              <a:lstStyle/>
              <a:p>
                <a:r>
                  <a:rPr lang="en-US" sz="1100" dirty="0">
                    <a:latin typeface="Oswald" panose="00000500000000000000" pitchFamily="2" charset="0"/>
                  </a:rPr>
                  <a:t>Read Boot Sector</a:t>
                </a:r>
              </a:p>
            </p:txBody>
          </p:sp>
          <p:sp>
            <p:nvSpPr>
              <p:cNvPr id="10" name="Rectangle 9">
                <a:extLst>
                  <a:ext uri="{FF2B5EF4-FFF2-40B4-BE49-F238E27FC236}">
                    <a16:creationId xmlns:a16="http://schemas.microsoft.com/office/drawing/2014/main" id="{3FC8E674-27DE-2692-0896-0E03A7C02446}"/>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11" name="Group 10">
              <a:extLst>
                <a:ext uri="{FF2B5EF4-FFF2-40B4-BE49-F238E27FC236}">
                  <a16:creationId xmlns:a16="http://schemas.microsoft.com/office/drawing/2014/main" id="{D3E5F62A-CE3A-E102-A66C-AD3F2BEBC7FD}"/>
                </a:ext>
              </a:extLst>
            </p:cNvPr>
            <p:cNvGrpSpPr/>
            <p:nvPr/>
          </p:nvGrpSpPr>
          <p:grpSpPr>
            <a:xfrm>
              <a:off x="3532405" y="2358440"/>
              <a:ext cx="3726884" cy="307777"/>
              <a:chOff x="3541853" y="1493134"/>
              <a:chExt cx="4845968" cy="752355"/>
            </a:xfrm>
          </p:grpSpPr>
          <p:sp>
            <p:nvSpPr>
              <p:cNvPr id="12" name="TextBox 11">
                <a:extLst>
                  <a:ext uri="{FF2B5EF4-FFF2-40B4-BE49-F238E27FC236}">
                    <a16:creationId xmlns:a16="http://schemas.microsoft.com/office/drawing/2014/main" id="{6C16DA2C-0818-80AC-1B5D-B21F4C8CFB3B}"/>
                  </a:ext>
                </a:extLst>
              </p:cNvPr>
              <p:cNvSpPr txBox="1"/>
              <p:nvPr/>
            </p:nvSpPr>
            <p:spPr>
              <a:xfrm>
                <a:off x="4091512" y="1591717"/>
                <a:ext cx="4296309" cy="639501"/>
              </a:xfrm>
              <a:prstGeom prst="rect">
                <a:avLst/>
              </a:prstGeom>
              <a:noFill/>
            </p:spPr>
            <p:txBody>
              <a:bodyPr wrap="square" rtlCol="0">
                <a:spAutoFit/>
              </a:bodyPr>
              <a:lstStyle/>
              <a:p>
                <a:r>
                  <a:rPr lang="en-US" sz="1100" dirty="0">
                    <a:latin typeface="Oswald" panose="00000500000000000000" pitchFamily="2" charset="0"/>
                  </a:rPr>
                  <a:t>Update List</a:t>
                </a:r>
              </a:p>
            </p:txBody>
          </p:sp>
          <p:sp>
            <p:nvSpPr>
              <p:cNvPr id="13" name="Rectangle 12">
                <a:extLst>
                  <a:ext uri="{FF2B5EF4-FFF2-40B4-BE49-F238E27FC236}">
                    <a16:creationId xmlns:a16="http://schemas.microsoft.com/office/drawing/2014/main" id="{5E51C17B-C0C1-8272-7B26-0EFD450C82FB}"/>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14" name="Group 13">
              <a:extLst>
                <a:ext uri="{FF2B5EF4-FFF2-40B4-BE49-F238E27FC236}">
                  <a16:creationId xmlns:a16="http://schemas.microsoft.com/office/drawing/2014/main" id="{401562BA-0F81-4652-D17A-7D81CA3AD40C}"/>
                </a:ext>
              </a:extLst>
            </p:cNvPr>
            <p:cNvGrpSpPr/>
            <p:nvPr/>
          </p:nvGrpSpPr>
          <p:grpSpPr>
            <a:xfrm>
              <a:off x="3541853" y="2881692"/>
              <a:ext cx="3453325" cy="307777"/>
              <a:chOff x="3541853" y="1493134"/>
              <a:chExt cx="4490267" cy="752355"/>
            </a:xfrm>
          </p:grpSpPr>
          <p:sp>
            <p:nvSpPr>
              <p:cNvPr id="15" name="TextBox 14">
                <a:extLst>
                  <a:ext uri="{FF2B5EF4-FFF2-40B4-BE49-F238E27FC236}">
                    <a16:creationId xmlns:a16="http://schemas.microsoft.com/office/drawing/2014/main" id="{DF55145D-BA48-E83C-D5FA-8006B73396AD}"/>
                  </a:ext>
                </a:extLst>
              </p:cNvPr>
              <p:cNvSpPr txBox="1"/>
              <p:nvPr/>
            </p:nvSpPr>
            <p:spPr>
              <a:xfrm>
                <a:off x="3735811" y="1590928"/>
                <a:ext cx="4296309" cy="639501"/>
              </a:xfrm>
              <a:prstGeom prst="rect">
                <a:avLst/>
              </a:prstGeom>
              <a:noFill/>
            </p:spPr>
            <p:txBody>
              <a:bodyPr wrap="square" rtlCol="0">
                <a:spAutoFit/>
              </a:bodyPr>
              <a:lstStyle/>
              <a:p>
                <a:r>
                  <a:rPr lang="en-US" sz="1100" dirty="0">
                    <a:latin typeface="Oswald" panose="00000500000000000000" pitchFamily="2" charset="0"/>
                  </a:rPr>
                  <a:t>Read Entry &amp; Display</a:t>
                </a:r>
              </a:p>
            </p:txBody>
          </p:sp>
          <p:sp>
            <p:nvSpPr>
              <p:cNvPr id="16" name="Rectangle 15">
                <a:extLst>
                  <a:ext uri="{FF2B5EF4-FFF2-40B4-BE49-F238E27FC236}">
                    <a16:creationId xmlns:a16="http://schemas.microsoft.com/office/drawing/2014/main" id="{3670A4F0-1235-E4FB-09DA-4CDE7F5ED94E}"/>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grpSp>
          <p:nvGrpSpPr>
            <p:cNvPr id="20" name="Group 19">
              <a:extLst>
                <a:ext uri="{FF2B5EF4-FFF2-40B4-BE49-F238E27FC236}">
                  <a16:creationId xmlns:a16="http://schemas.microsoft.com/office/drawing/2014/main" id="{73F0F5BC-DFF5-41DB-98E3-5798AED6305D}"/>
                </a:ext>
              </a:extLst>
            </p:cNvPr>
            <p:cNvGrpSpPr/>
            <p:nvPr/>
          </p:nvGrpSpPr>
          <p:grpSpPr>
            <a:xfrm>
              <a:off x="3541853" y="3429000"/>
              <a:ext cx="3661289" cy="703162"/>
              <a:chOff x="3541853" y="3429000"/>
              <a:chExt cx="3661289" cy="703162"/>
            </a:xfrm>
          </p:grpSpPr>
          <p:sp>
            <p:nvSpPr>
              <p:cNvPr id="18" name="Diamond 17">
                <a:extLst>
                  <a:ext uri="{FF2B5EF4-FFF2-40B4-BE49-F238E27FC236}">
                    <a16:creationId xmlns:a16="http://schemas.microsoft.com/office/drawing/2014/main" id="{036F5EB4-045D-7509-7B2A-3CDCCE89674C}"/>
                  </a:ext>
                </a:extLst>
              </p:cNvPr>
              <p:cNvSpPr/>
              <p:nvPr/>
            </p:nvSpPr>
            <p:spPr>
              <a:xfrm>
                <a:off x="3541853" y="3429000"/>
                <a:ext cx="1771444" cy="70316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19" name="TextBox 18">
                <a:extLst>
                  <a:ext uri="{FF2B5EF4-FFF2-40B4-BE49-F238E27FC236}">
                    <a16:creationId xmlns:a16="http://schemas.microsoft.com/office/drawing/2014/main" id="{C771F3E6-6FA3-67F8-B9B0-DF58FDFB349B}"/>
                  </a:ext>
                </a:extLst>
              </p:cNvPr>
              <p:cNvSpPr txBox="1"/>
              <p:nvPr/>
            </p:nvSpPr>
            <p:spPr>
              <a:xfrm>
                <a:off x="3898984" y="3649776"/>
                <a:ext cx="3304158" cy="261610"/>
              </a:xfrm>
              <a:prstGeom prst="rect">
                <a:avLst/>
              </a:prstGeom>
              <a:noFill/>
            </p:spPr>
            <p:txBody>
              <a:bodyPr wrap="square" rtlCol="0">
                <a:spAutoFit/>
              </a:bodyPr>
              <a:lstStyle/>
              <a:p>
                <a:r>
                  <a:rPr lang="en-US" sz="1100" dirty="0">
                    <a:latin typeface="Oswald" panose="00000500000000000000" pitchFamily="2" charset="0"/>
                  </a:rPr>
                  <a:t>Check Option</a:t>
                </a:r>
              </a:p>
            </p:txBody>
          </p:sp>
        </p:grpSp>
        <p:grpSp>
          <p:nvGrpSpPr>
            <p:cNvPr id="21" name="Group 20">
              <a:extLst>
                <a:ext uri="{FF2B5EF4-FFF2-40B4-BE49-F238E27FC236}">
                  <a16:creationId xmlns:a16="http://schemas.microsoft.com/office/drawing/2014/main" id="{B98D21D7-7199-96B6-B463-C4E16E34D61C}"/>
                </a:ext>
              </a:extLst>
            </p:cNvPr>
            <p:cNvGrpSpPr/>
            <p:nvPr/>
          </p:nvGrpSpPr>
          <p:grpSpPr>
            <a:xfrm>
              <a:off x="5282697" y="4549202"/>
              <a:ext cx="3861303" cy="703162"/>
              <a:chOff x="3541853" y="3429000"/>
              <a:chExt cx="3861303" cy="703162"/>
            </a:xfrm>
          </p:grpSpPr>
          <p:sp>
            <p:nvSpPr>
              <p:cNvPr id="22" name="Diamond 21">
                <a:extLst>
                  <a:ext uri="{FF2B5EF4-FFF2-40B4-BE49-F238E27FC236}">
                    <a16:creationId xmlns:a16="http://schemas.microsoft.com/office/drawing/2014/main" id="{75041899-57A9-8024-611D-4806D77F560B}"/>
                  </a:ext>
                </a:extLst>
              </p:cNvPr>
              <p:cNvSpPr/>
              <p:nvPr/>
            </p:nvSpPr>
            <p:spPr>
              <a:xfrm>
                <a:off x="3541853" y="3429000"/>
                <a:ext cx="1771444" cy="703162"/>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23" name="TextBox 22">
                <a:extLst>
                  <a:ext uri="{FF2B5EF4-FFF2-40B4-BE49-F238E27FC236}">
                    <a16:creationId xmlns:a16="http://schemas.microsoft.com/office/drawing/2014/main" id="{0BD70A58-EE6F-CBE3-9AD9-98A38407513E}"/>
                  </a:ext>
                </a:extLst>
              </p:cNvPr>
              <p:cNvSpPr txBox="1"/>
              <p:nvPr/>
            </p:nvSpPr>
            <p:spPr>
              <a:xfrm>
                <a:off x="4098998" y="3649776"/>
                <a:ext cx="3304158" cy="261610"/>
              </a:xfrm>
              <a:prstGeom prst="rect">
                <a:avLst/>
              </a:prstGeom>
              <a:noFill/>
            </p:spPr>
            <p:txBody>
              <a:bodyPr wrap="square" rtlCol="0">
                <a:spAutoFit/>
              </a:bodyPr>
              <a:lstStyle/>
              <a:p>
                <a:r>
                  <a:rPr lang="en-US" sz="1100" dirty="0">
                    <a:latin typeface="Oswald" panose="00000500000000000000" pitchFamily="2" charset="0"/>
                  </a:rPr>
                  <a:t>Exit = ?</a:t>
                </a:r>
              </a:p>
            </p:txBody>
          </p:sp>
        </p:grpSp>
        <p:grpSp>
          <p:nvGrpSpPr>
            <p:cNvPr id="24" name="Group 23">
              <a:extLst>
                <a:ext uri="{FF2B5EF4-FFF2-40B4-BE49-F238E27FC236}">
                  <a16:creationId xmlns:a16="http://schemas.microsoft.com/office/drawing/2014/main" id="{EABD71CF-F686-AAE2-908F-CC2D13B45EBA}"/>
                </a:ext>
              </a:extLst>
            </p:cNvPr>
            <p:cNvGrpSpPr/>
            <p:nvPr/>
          </p:nvGrpSpPr>
          <p:grpSpPr>
            <a:xfrm>
              <a:off x="3556034" y="5208864"/>
              <a:ext cx="3453325" cy="307777"/>
              <a:chOff x="3541853" y="1493134"/>
              <a:chExt cx="4490267" cy="752355"/>
            </a:xfrm>
          </p:grpSpPr>
          <p:sp>
            <p:nvSpPr>
              <p:cNvPr id="25" name="TextBox 24">
                <a:extLst>
                  <a:ext uri="{FF2B5EF4-FFF2-40B4-BE49-F238E27FC236}">
                    <a16:creationId xmlns:a16="http://schemas.microsoft.com/office/drawing/2014/main" id="{4B685AF6-1316-8DC8-06C0-F0BFDDB28BA7}"/>
                  </a:ext>
                </a:extLst>
              </p:cNvPr>
              <p:cNvSpPr txBox="1"/>
              <p:nvPr/>
            </p:nvSpPr>
            <p:spPr>
              <a:xfrm>
                <a:off x="3735811" y="1590928"/>
                <a:ext cx="4296309" cy="639501"/>
              </a:xfrm>
              <a:prstGeom prst="rect">
                <a:avLst/>
              </a:prstGeom>
              <a:noFill/>
            </p:spPr>
            <p:txBody>
              <a:bodyPr wrap="square" rtlCol="0">
                <a:spAutoFit/>
              </a:bodyPr>
              <a:lstStyle/>
              <a:p>
                <a:r>
                  <a:rPr lang="en-US" sz="1100" dirty="0">
                    <a:latin typeface="Oswald" panose="00000500000000000000" pitchFamily="2" charset="0"/>
                  </a:rPr>
                  <a:t>Create/Delete File</a:t>
                </a:r>
              </a:p>
            </p:txBody>
          </p:sp>
          <p:sp>
            <p:nvSpPr>
              <p:cNvPr id="26" name="Rectangle 25">
                <a:extLst>
                  <a:ext uri="{FF2B5EF4-FFF2-40B4-BE49-F238E27FC236}">
                    <a16:creationId xmlns:a16="http://schemas.microsoft.com/office/drawing/2014/main" id="{DA9A5B43-B74F-F854-A624-A91F8859B611}"/>
                  </a:ext>
                </a:extLst>
              </p:cNvPr>
              <p:cNvSpPr/>
              <p:nvPr/>
            </p:nvSpPr>
            <p:spPr>
              <a:xfrm>
                <a:off x="3541853" y="1493134"/>
                <a:ext cx="2303362" cy="752355"/>
              </a:xfrm>
              <a:prstGeom prst="rect">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100">
                  <a:latin typeface="Oswald" panose="00000500000000000000" pitchFamily="2" charset="0"/>
                </a:endParaRPr>
              </a:p>
            </p:txBody>
          </p:sp>
        </p:grpSp>
        <p:cxnSp>
          <p:nvCxnSpPr>
            <p:cNvPr id="28" name="Connector: Elbow 27">
              <a:extLst>
                <a:ext uri="{FF2B5EF4-FFF2-40B4-BE49-F238E27FC236}">
                  <a16:creationId xmlns:a16="http://schemas.microsoft.com/office/drawing/2014/main" id="{DE84B014-3F5A-ADBE-D287-3E68F83148B2}"/>
                </a:ext>
              </a:extLst>
            </p:cNvPr>
            <p:cNvCxnSpPr>
              <a:cxnSpLocks/>
              <a:stCxn id="18" idx="1"/>
            </p:cNvCxnSpPr>
            <p:nvPr/>
          </p:nvCxnSpPr>
          <p:spPr>
            <a:xfrm rot="10800000" flipH="1">
              <a:off x="3541853" y="3296869"/>
              <a:ext cx="885722" cy="483713"/>
            </a:xfrm>
            <a:prstGeom prst="bentConnector3">
              <a:avLst>
                <a:gd name="adj1" fmla="val -25809"/>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8D34AB9A-7056-DCF4-405A-9116DC9B25DD}"/>
                </a:ext>
              </a:extLst>
            </p:cNvPr>
            <p:cNvCxnSpPr>
              <a:endCxn id="22" idx="0"/>
            </p:cNvCxnSpPr>
            <p:nvPr/>
          </p:nvCxnSpPr>
          <p:spPr>
            <a:xfrm>
              <a:off x="5313297" y="3780581"/>
              <a:ext cx="855122" cy="7686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4F10E386-6DA3-7909-4FD3-9A2A8D1462EA}"/>
                </a:ext>
              </a:extLst>
            </p:cNvPr>
            <p:cNvSpPr/>
            <p:nvPr/>
          </p:nvSpPr>
          <p:spPr>
            <a:xfrm>
              <a:off x="5516980" y="5453587"/>
              <a:ext cx="1302876" cy="534585"/>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latin typeface="Oswald" panose="00000500000000000000" pitchFamily="2" charset="0"/>
              </a:endParaRPr>
            </a:p>
          </p:txBody>
        </p:sp>
        <p:sp>
          <p:nvSpPr>
            <p:cNvPr id="34" name="TextBox 33">
              <a:extLst>
                <a:ext uri="{FF2B5EF4-FFF2-40B4-BE49-F238E27FC236}">
                  <a16:creationId xmlns:a16="http://schemas.microsoft.com/office/drawing/2014/main" id="{FBD6C9CE-E6BF-5443-329F-B32BD74D3971}"/>
                </a:ext>
              </a:extLst>
            </p:cNvPr>
            <p:cNvSpPr txBox="1"/>
            <p:nvPr/>
          </p:nvSpPr>
          <p:spPr>
            <a:xfrm>
              <a:off x="5940770" y="5590074"/>
              <a:ext cx="3304158" cy="261610"/>
            </a:xfrm>
            <a:prstGeom prst="rect">
              <a:avLst/>
            </a:prstGeom>
            <a:noFill/>
          </p:spPr>
          <p:txBody>
            <a:bodyPr wrap="square" rtlCol="0">
              <a:spAutoFit/>
            </a:bodyPr>
            <a:lstStyle/>
            <a:p>
              <a:r>
                <a:rPr lang="en-US" sz="1100" dirty="0">
                  <a:latin typeface="Oswald" panose="00000500000000000000" pitchFamily="2" charset="0"/>
                </a:rPr>
                <a:t>End</a:t>
              </a:r>
            </a:p>
          </p:txBody>
        </p:sp>
        <p:cxnSp>
          <p:nvCxnSpPr>
            <p:cNvPr id="36" name="Straight Arrow Connector 35">
              <a:extLst>
                <a:ext uri="{FF2B5EF4-FFF2-40B4-BE49-F238E27FC236}">
                  <a16:creationId xmlns:a16="http://schemas.microsoft.com/office/drawing/2014/main" id="{253C1053-8F0D-32D6-4DAC-C884037A5915}"/>
                </a:ext>
              </a:extLst>
            </p:cNvPr>
            <p:cNvCxnSpPr>
              <a:cxnSpLocks/>
              <a:stCxn id="18" idx="2"/>
              <a:endCxn id="26" idx="0"/>
            </p:cNvCxnSpPr>
            <p:nvPr/>
          </p:nvCxnSpPr>
          <p:spPr>
            <a:xfrm>
              <a:off x="4427575" y="4132162"/>
              <a:ext cx="14181" cy="1076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1EAF99D1-7A25-1BD9-C47D-ED0B967907C6}"/>
                </a:ext>
              </a:extLst>
            </p:cNvPr>
            <p:cNvCxnSpPr>
              <a:cxnSpLocks/>
              <a:endCxn id="13" idx="1"/>
            </p:cNvCxnSpPr>
            <p:nvPr/>
          </p:nvCxnSpPr>
          <p:spPr>
            <a:xfrm rot="16200000" flipV="1">
              <a:off x="3075146" y="2969589"/>
              <a:ext cx="1499601" cy="585082"/>
            </a:xfrm>
            <a:prstGeom prst="bentConnector4">
              <a:avLst>
                <a:gd name="adj1" fmla="val 280"/>
                <a:gd name="adj2" fmla="val 214284"/>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6C865C3B-BCDC-53E1-019B-965A5EF41D4F}"/>
                </a:ext>
              </a:extLst>
            </p:cNvPr>
            <p:cNvCxnSpPr>
              <a:endCxn id="13" idx="3"/>
            </p:cNvCxnSpPr>
            <p:nvPr/>
          </p:nvCxnSpPr>
          <p:spPr>
            <a:xfrm rot="16200000" flipV="1">
              <a:off x="4984768" y="2831410"/>
              <a:ext cx="2388454" cy="17502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08A124B1-B720-2FF4-297A-D0D8446F12CF}"/>
                </a:ext>
              </a:extLst>
            </p:cNvPr>
            <p:cNvCxnSpPr>
              <a:stCxn id="3" idx="2"/>
              <a:endCxn id="7" idx="0"/>
            </p:cNvCxnSpPr>
            <p:nvPr/>
          </p:nvCxnSpPr>
          <p:spPr>
            <a:xfrm flipH="1">
              <a:off x="4409967" y="1183073"/>
              <a:ext cx="3305" cy="153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FD1E97B-9305-9D70-0B17-5A0305499873}"/>
                </a:ext>
              </a:extLst>
            </p:cNvPr>
            <p:cNvCxnSpPr>
              <a:stCxn id="7" idx="2"/>
              <a:endCxn id="10" idx="0"/>
            </p:cNvCxnSpPr>
            <p:nvPr/>
          </p:nvCxnSpPr>
          <p:spPr>
            <a:xfrm>
              <a:off x="4409967" y="1701148"/>
              <a:ext cx="2308" cy="11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D540AAB1-D827-90B7-3E06-0E149720B78C}"/>
                </a:ext>
              </a:extLst>
            </p:cNvPr>
            <p:cNvCxnSpPr>
              <a:stCxn id="10" idx="2"/>
              <a:endCxn id="13" idx="0"/>
            </p:cNvCxnSpPr>
            <p:nvPr/>
          </p:nvCxnSpPr>
          <p:spPr>
            <a:xfrm rot="16200000" flipH="1">
              <a:off x="4300315" y="2240627"/>
              <a:ext cx="229773" cy="5852"/>
            </a:xfrm>
            <a:prstGeom prst="bentConnector3">
              <a:avLst>
                <a:gd name="adj1" fmla="val 255"/>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09488A7-138E-5F6A-BC51-C5EB1D70DBD6}"/>
                </a:ext>
              </a:extLst>
            </p:cNvPr>
            <p:cNvCxnSpPr>
              <a:cxnSpLocks/>
              <a:stCxn id="13" idx="2"/>
            </p:cNvCxnSpPr>
            <p:nvPr/>
          </p:nvCxnSpPr>
          <p:spPr>
            <a:xfrm>
              <a:off x="4418127" y="2666217"/>
              <a:ext cx="1288" cy="210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B7921B4F-AE10-1B9B-B5CB-055628B9C1D2}"/>
                </a:ext>
              </a:extLst>
            </p:cNvPr>
            <p:cNvCxnSpPr>
              <a:stCxn id="16" idx="2"/>
              <a:endCxn id="18" idx="0"/>
            </p:cNvCxnSpPr>
            <p:nvPr/>
          </p:nvCxnSpPr>
          <p:spPr>
            <a:xfrm>
              <a:off x="4427575" y="3189469"/>
              <a:ext cx="0" cy="239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5CEDE31E-83C4-9F72-1FF7-1301CE66D4EE}"/>
                </a:ext>
              </a:extLst>
            </p:cNvPr>
            <p:cNvCxnSpPr>
              <a:stCxn id="22" idx="2"/>
              <a:endCxn id="33" idx="0"/>
            </p:cNvCxnSpPr>
            <p:nvPr/>
          </p:nvCxnSpPr>
          <p:spPr>
            <a:xfrm flipH="1">
              <a:off x="6168418" y="5252364"/>
              <a:ext cx="1" cy="201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Connector: Elbow 88">
              <a:extLst>
                <a:ext uri="{FF2B5EF4-FFF2-40B4-BE49-F238E27FC236}">
                  <a16:creationId xmlns:a16="http://schemas.microsoft.com/office/drawing/2014/main" id="{A62424E3-1706-3449-6623-8CEFFC437FEE}"/>
                </a:ext>
              </a:extLst>
            </p:cNvPr>
            <p:cNvCxnSpPr>
              <a:cxnSpLocks/>
              <a:stCxn id="26" idx="1"/>
              <a:endCxn id="13" idx="1"/>
            </p:cNvCxnSpPr>
            <p:nvPr/>
          </p:nvCxnSpPr>
          <p:spPr>
            <a:xfrm rot="10800000">
              <a:off x="3532406" y="2512329"/>
              <a:ext cx="23629" cy="2850424"/>
            </a:xfrm>
            <a:prstGeom prst="bentConnector3">
              <a:avLst>
                <a:gd name="adj1" fmla="val 7024944"/>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7C33CE7-8146-0A02-6328-2686040D3DB5}"/>
                </a:ext>
              </a:extLst>
            </p:cNvPr>
            <p:cNvSpPr txBox="1"/>
            <p:nvPr/>
          </p:nvSpPr>
          <p:spPr>
            <a:xfrm>
              <a:off x="5607210" y="3466643"/>
              <a:ext cx="859757" cy="261610"/>
            </a:xfrm>
            <a:prstGeom prst="rect">
              <a:avLst/>
            </a:prstGeom>
            <a:noFill/>
          </p:spPr>
          <p:txBody>
            <a:bodyPr wrap="square" rtlCol="0">
              <a:spAutoFit/>
            </a:bodyPr>
            <a:lstStyle/>
            <a:p>
              <a:r>
                <a:rPr lang="en-US" sz="1100" dirty="0">
                  <a:latin typeface="Oswald" panose="00000500000000000000" pitchFamily="2" charset="0"/>
                </a:rPr>
                <a:t>= 0</a:t>
              </a:r>
            </a:p>
          </p:txBody>
        </p:sp>
        <p:sp>
          <p:nvSpPr>
            <p:cNvPr id="93" name="TextBox 92">
              <a:extLst>
                <a:ext uri="{FF2B5EF4-FFF2-40B4-BE49-F238E27FC236}">
                  <a16:creationId xmlns:a16="http://schemas.microsoft.com/office/drawing/2014/main" id="{DA621671-306A-69DB-A8FA-3B57C289E031}"/>
                </a:ext>
              </a:extLst>
            </p:cNvPr>
            <p:cNvSpPr txBox="1"/>
            <p:nvPr/>
          </p:nvSpPr>
          <p:spPr>
            <a:xfrm>
              <a:off x="7078818" y="4267480"/>
              <a:ext cx="958277" cy="430887"/>
            </a:xfrm>
            <a:prstGeom prst="rect">
              <a:avLst/>
            </a:prstGeom>
            <a:noFill/>
          </p:spPr>
          <p:txBody>
            <a:bodyPr wrap="square" rtlCol="0">
              <a:spAutoFit/>
            </a:bodyPr>
            <a:lstStyle/>
            <a:p>
              <a:r>
                <a:rPr lang="en-US" sz="1100" dirty="0">
                  <a:latin typeface="Oswald" panose="00000500000000000000" pitchFamily="2" charset="0"/>
                </a:rPr>
                <a:t>0: Back to parent</a:t>
              </a:r>
            </a:p>
          </p:txBody>
        </p:sp>
        <p:sp>
          <p:nvSpPr>
            <p:cNvPr id="94" name="TextBox 93">
              <a:extLst>
                <a:ext uri="{FF2B5EF4-FFF2-40B4-BE49-F238E27FC236}">
                  <a16:creationId xmlns:a16="http://schemas.microsoft.com/office/drawing/2014/main" id="{D823BFFF-0A07-434A-0B92-44047C0536B9}"/>
                </a:ext>
              </a:extLst>
            </p:cNvPr>
            <p:cNvSpPr txBox="1"/>
            <p:nvPr/>
          </p:nvSpPr>
          <p:spPr>
            <a:xfrm>
              <a:off x="6252925" y="5166720"/>
              <a:ext cx="859757" cy="261610"/>
            </a:xfrm>
            <a:prstGeom prst="rect">
              <a:avLst/>
            </a:prstGeom>
            <a:noFill/>
          </p:spPr>
          <p:txBody>
            <a:bodyPr wrap="square" rtlCol="0">
              <a:spAutoFit/>
            </a:bodyPr>
            <a:lstStyle/>
            <a:p>
              <a:r>
                <a:rPr lang="en-US" sz="1100" dirty="0">
                  <a:latin typeface="Oswald" panose="00000500000000000000" pitchFamily="2" charset="0"/>
                </a:rPr>
                <a:t>= 1</a:t>
              </a:r>
            </a:p>
          </p:txBody>
        </p:sp>
        <p:sp>
          <p:nvSpPr>
            <p:cNvPr id="95" name="TextBox 94">
              <a:extLst>
                <a:ext uri="{FF2B5EF4-FFF2-40B4-BE49-F238E27FC236}">
                  <a16:creationId xmlns:a16="http://schemas.microsoft.com/office/drawing/2014/main" id="{4480F4E1-4189-FA7F-7DE2-2AC56FAC30D5}"/>
                </a:ext>
              </a:extLst>
            </p:cNvPr>
            <p:cNvSpPr txBox="1"/>
            <p:nvPr/>
          </p:nvSpPr>
          <p:spPr>
            <a:xfrm>
              <a:off x="3323338" y="3290708"/>
              <a:ext cx="859757" cy="261610"/>
            </a:xfrm>
            <a:prstGeom prst="rect">
              <a:avLst/>
            </a:prstGeom>
            <a:noFill/>
          </p:spPr>
          <p:txBody>
            <a:bodyPr wrap="square" rtlCol="0">
              <a:spAutoFit/>
            </a:bodyPr>
            <a:lstStyle/>
            <a:p>
              <a:r>
                <a:rPr lang="en-US" sz="1100" dirty="0">
                  <a:latin typeface="Oswald" panose="00000500000000000000" pitchFamily="2" charset="0"/>
                </a:rPr>
                <a:t>invalid</a:t>
              </a:r>
            </a:p>
          </p:txBody>
        </p:sp>
        <p:sp>
          <p:nvSpPr>
            <p:cNvPr id="96" name="TextBox 95">
              <a:extLst>
                <a:ext uri="{FF2B5EF4-FFF2-40B4-BE49-F238E27FC236}">
                  <a16:creationId xmlns:a16="http://schemas.microsoft.com/office/drawing/2014/main" id="{32C85066-CFD6-2C7A-A00A-3CE13036259C}"/>
                </a:ext>
              </a:extLst>
            </p:cNvPr>
            <p:cNvSpPr txBox="1"/>
            <p:nvPr/>
          </p:nvSpPr>
          <p:spPr>
            <a:xfrm>
              <a:off x="3613380" y="4767049"/>
              <a:ext cx="1027925" cy="261610"/>
            </a:xfrm>
            <a:prstGeom prst="rect">
              <a:avLst/>
            </a:prstGeom>
            <a:noFill/>
          </p:spPr>
          <p:txBody>
            <a:bodyPr wrap="square" rtlCol="0">
              <a:spAutoFit/>
            </a:bodyPr>
            <a:lstStyle/>
            <a:p>
              <a:r>
                <a:rPr lang="en-US" sz="1100" dirty="0">
                  <a:latin typeface="Oswald" panose="00000500000000000000" pitchFamily="2" charset="0"/>
                </a:rPr>
                <a:t>&gt; entries</a:t>
              </a:r>
            </a:p>
          </p:txBody>
        </p:sp>
        <p:sp>
          <p:nvSpPr>
            <p:cNvPr id="97" name="TextBox 96">
              <a:extLst>
                <a:ext uri="{FF2B5EF4-FFF2-40B4-BE49-F238E27FC236}">
                  <a16:creationId xmlns:a16="http://schemas.microsoft.com/office/drawing/2014/main" id="{1B4DAE77-0FB3-4BF4-0751-7AD28FC745CB}"/>
                </a:ext>
              </a:extLst>
            </p:cNvPr>
            <p:cNvSpPr txBox="1"/>
            <p:nvPr/>
          </p:nvSpPr>
          <p:spPr>
            <a:xfrm>
              <a:off x="2300636" y="4041175"/>
              <a:ext cx="1826707" cy="261610"/>
            </a:xfrm>
            <a:prstGeom prst="rect">
              <a:avLst/>
            </a:prstGeom>
            <a:noFill/>
          </p:spPr>
          <p:txBody>
            <a:bodyPr wrap="square" rtlCol="0">
              <a:spAutoFit/>
            </a:bodyPr>
            <a:lstStyle/>
            <a:p>
              <a:r>
                <a:rPr lang="en-US" sz="1100" dirty="0">
                  <a:latin typeface="Oswald" panose="00000500000000000000" pitchFamily="2" charset="0"/>
                </a:rPr>
                <a:t>1 ≤ option ≤ entries </a:t>
              </a:r>
            </a:p>
          </p:txBody>
        </p:sp>
      </p:grpSp>
      <p:sp>
        <p:nvSpPr>
          <p:cNvPr id="17" name="Slide Number Placeholder 16">
            <a:extLst>
              <a:ext uri="{FF2B5EF4-FFF2-40B4-BE49-F238E27FC236}">
                <a16:creationId xmlns:a16="http://schemas.microsoft.com/office/drawing/2014/main" id="{9A98969B-B02C-E16D-4EC2-3F9A06F6B4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19</a:t>
            </a:fld>
            <a:endParaRPr lang="vi-VN"/>
          </a:p>
        </p:txBody>
      </p:sp>
    </p:spTree>
    <p:extLst>
      <p:ext uri="{BB962C8B-B14F-4D97-AF65-F5344CB8AC3E}">
        <p14:creationId xmlns:p14="http://schemas.microsoft.com/office/powerpoint/2010/main" val="68582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INTRODUCTION</a:t>
            </a:r>
            <a:endParaRPr lang="vi-VN" sz="3600" b="1" dirty="0">
              <a:latin typeface="Oswald" panose="00000500000000000000" pitchFamily="2" charset="0"/>
            </a:endParaRPr>
          </a:p>
        </p:txBody>
      </p:sp>
      <p:grpSp>
        <p:nvGrpSpPr>
          <p:cNvPr id="14" name="Group 13">
            <a:extLst>
              <a:ext uri="{FF2B5EF4-FFF2-40B4-BE49-F238E27FC236}">
                <a16:creationId xmlns:a16="http://schemas.microsoft.com/office/drawing/2014/main" id="{A126BA8E-F0C0-0BDA-A356-1B542768311A}"/>
              </a:ext>
            </a:extLst>
          </p:cNvPr>
          <p:cNvGrpSpPr/>
          <p:nvPr/>
        </p:nvGrpSpPr>
        <p:grpSpPr>
          <a:xfrm>
            <a:off x="2457073" y="3042659"/>
            <a:ext cx="4645643" cy="2614060"/>
            <a:chOff x="1452630" y="3300411"/>
            <a:chExt cx="5812059" cy="3286520"/>
          </a:xfrm>
        </p:grpSpPr>
        <p:sp>
          <p:nvSpPr>
            <p:cNvPr id="3" name="Text Placeholder 1">
              <a:extLst>
                <a:ext uri="{FF2B5EF4-FFF2-40B4-BE49-F238E27FC236}">
                  <a16:creationId xmlns:a16="http://schemas.microsoft.com/office/drawing/2014/main" id="{9F0CF8CA-D0BA-DF57-F2DC-91D9070E1B38}"/>
                </a:ext>
              </a:extLst>
            </p:cNvPr>
            <p:cNvSpPr txBox="1">
              <a:spLocks/>
            </p:cNvSpPr>
            <p:nvPr/>
          </p:nvSpPr>
          <p:spPr>
            <a:xfrm>
              <a:off x="1452630" y="3335450"/>
              <a:ext cx="2029968"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cs typeface="Times New Roman" panose="02020603050405020304" pitchFamily="18" charset="0"/>
                </a:rPr>
                <a:t>VU DUY PHUC</a:t>
              </a:r>
            </a:p>
          </p:txBody>
        </p:sp>
        <p:sp>
          <p:nvSpPr>
            <p:cNvPr id="4" name="Text Placeholder 4">
              <a:extLst>
                <a:ext uri="{FF2B5EF4-FFF2-40B4-BE49-F238E27FC236}">
                  <a16:creationId xmlns:a16="http://schemas.microsoft.com/office/drawing/2014/main" id="{6652E577-374E-9B71-34AA-56C3C60DB5FE}"/>
                </a:ext>
              </a:extLst>
            </p:cNvPr>
            <p:cNvSpPr txBox="1">
              <a:spLocks/>
            </p:cNvSpPr>
            <p:nvPr/>
          </p:nvSpPr>
          <p:spPr>
            <a:xfrm>
              <a:off x="1452630" y="3594270"/>
              <a:ext cx="2029968" cy="3650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Leader</a:t>
              </a:r>
            </a:p>
          </p:txBody>
        </p:sp>
        <p:sp>
          <p:nvSpPr>
            <p:cNvPr id="5" name="Text Placeholder 158">
              <a:extLst>
                <a:ext uri="{FF2B5EF4-FFF2-40B4-BE49-F238E27FC236}">
                  <a16:creationId xmlns:a16="http://schemas.microsoft.com/office/drawing/2014/main" id="{23EC0B94-6D93-AC29-F8D1-1F6AE180B848}"/>
                </a:ext>
              </a:extLst>
            </p:cNvPr>
            <p:cNvSpPr txBox="1">
              <a:spLocks/>
            </p:cNvSpPr>
            <p:nvPr/>
          </p:nvSpPr>
          <p:spPr>
            <a:xfrm>
              <a:off x="1452630" y="5862970"/>
              <a:ext cx="2211583"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NGUYEN HUU TRI</a:t>
              </a:r>
            </a:p>
          </p:txBody>
        </p:sp>
        <p:sp>
          <p:nvSpPr>
            <p:cNvPr id="6" name="Text Placeholder 159">
              <a:extLst>
                <a:ext uri="{FF2B5EF4-FFF2-40B4-BE49-F238E27FC236}">
                  <a16:creationId xmlns:a16="http://schemas.microsoft.com/office/drawing/2014/main" id="{61CE854E-A412-098C-A496-04B493A9DBA8}"/>
                </a:ext>
              </a:extLst>
            </p:cNvPr>
            <p:cNvSpPr txBox="1">
              <a:spLocks/>
            </p:cNvSpPr>
            <p:nvPr/>
          </p:nvSpPr>
          <p:spPr>
            <a:xfrm>
              <a:off x="1452630" y="6213006"/>
              <a:ext cx="2029968" cy="33115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sp>
          <p:nvSpPr>
            <p:cNvPr id="7" name="Text Placeholder 5">
              <a:extLst>
                <a:ext uri="{FF2B5EF4-FFF2-40B4-BE49-F238E27FC236}">
                  <a16:creationId xmlns:a16="http://schemas.microsoft.com/office/drawing/2014/main" id="{96E49C79-049C-E090-26BB-33FFB10F22B4}"/>
                </a:ext>
              </a:extLst>
            </p:cNvPr>
            <p:cNvSpPr txBox="1">
              <a:spLocks/>
            </p:cNvSpPr>
            <p:nvPr/>
          </p:nvSpPr>
          <p:spPr>
            <a:xfrm>
              <a:off x="5224766" y="3300411"/>
              <a:ext cx="2029968" cy="40743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cs typeface="Times New Roman" panose="02020603050405020304" pitchFamily="18" charset="0"/>
                </a:rPr>
                <a:t>LE VAN HUNG</a:t>
              </a:r>
            </a:p>
          </p:txBody>
        </p:sp>
        <p:sp>
          <p:nvSpPr>
            <p:cNvPr id="8" name="Text Placeholder 7">
              <a:extLst>
                <a:ext uri="{FF2B5EF4-FFF2-40B4-BE49-F238E27FC236}">
                  <a16:creationId xmlns:a16="http://schemas.microsoft.com/office/drawing/2014/main" id="{6CAE7B79-26D7-D730-2B94-811A4333983E}"/>
                </a:ext>
              </a:extLst>
            </p:cNvPr>
            <p:cNvSpPr txBox="1">
              <a:spLocks/>
            </p:cNvSpPr>
            <p:nvPr/>
          </p:nvSpPr>
          <p:spPr>
            <a:xfrm>
              <a:off x="5224766" y="3616961"/>
              <a:ext cx="2029968" cy="3650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sp>
          <p:nvSpPr>
            <p:cNvPr id="9" name="Text Placeholder 185">
              <a:extLst>
                <a:ext uri="{FF2B5EF4-FFF2-40B4-BE49-F238E27FC236}">
                  <a16:creationId xmlns:a16="http://schemas.microsoft.com/office/drawing/2014/main" id="{45009697-2075-1B31-D06D-27D19ECAFEC6}"/>
                </a:ext>
              </a:extLst>
            </p:cNvPr>
            <p:cNvSpPr txBox="1">
              <a:spLocks/>
            </p:cNvSpPr>
            <p:nvPr/>
          </p:nvSpPr>
          <p:spPr>
            <a:xfrm>
              <a:off x="5234721" y="5874118"/>
              <a:ext cx="2029968" cy="441334"/>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VU HAI DANG</a:t>
              </a:r>
            </a:p>
          </p:txBody>
        </p:sp>
        <p:sp>
          <p:nvSpPr>
            <p:cNvPr id="10" name="Text Placeholder 186">
              <a:extLst>
                <a:ext uri="{FF2B5EF4-FFF2-40B4-BE49-F238E27FC236}">
                  <a16:creationId xmlns:a16="http://schemas.microsoft.com/office/drawing/2014/main" id="{8D587170-7480-7FAC-F894-B77E18E476CC}"/>
                </a:ext>
              </a:extLst>
            </p:cNvPr>
            <p:cNvSpPr txBox="1">
              <a:spLocks/>
            </p:cNvSpPr>
            <p:nvPr/>
          </p:nvSpPr>
          <p:spPr>
            <a:xfrm>
              <a:off x="5234721" y="6179496"/>
              <a:ext cx="2029968" cy="40743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Oswald" panose="00000500000000000000" pitchFamily="2" charset="0"/>
                </a:rPr>
                <a:t>Member</a:t>
              </a:r>
            </a:p>
          </p:txBody>
        </p:sp>
      </p:grpSp>
      <p:pic>
        <p:nvPicPr>
          <p:cNvPr id="1034" name="Picture 10" descr="Tổng hợp 50 hình ảnh đại diện facebook ý nghĩa, đẹp, độc đáo có 1 0 2">
            <a:extLst>
              <a:ext uri="{FF2B5EF4-FFF2-40B4-BE49-F238E27FC236}">
                <a16:creationId xmlns:a16="http://schemas.microsoft.com/office/drawing/2014/main" id="{22516DDC-B1DB-6191-7274-43CAF305B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27" y="1528256"/>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Tổng hợp 50 hình ảnh đại diện facebook ý nghĩa, đẹp, độc đáo có 1 0 2">
            <a:extLst>
              <a:ext uri="{FF2B5EF4-FFF2-40B4-BE49-F238E27FC236}">
                <a16:creationId xmlns:a16="http://schemas.microsoft.com/office/drawing/2014/main" id="{DC725FE1-9C96-F5AE-A7C2-FD8EEDC64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127" y="3566731"/>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Tổng hợp 50 hình ảnh đại diện facebook ý nghĩa, đẹp, độc đáo có 1 0 2">
            <a:extLst>
              <a:ext uri="{FF2B5EF4-FFF2-40B4-BE49-F238E27FC236}">
                <a16:creationId xmlns:a16="http://schemas.microsoft.com/office/drawing/2014/main" id="{BC4B9EB8-56E3-CBEB-7E9B-347160169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071" y="1528256"/>
            <a:ext cx="1514404" cy="15144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0" descr="Tổng hợp 50 hình ảnh đại diện facebook ý nghĩa, đẹp, độc đáo có 1 0 2">
            <a:extLst>
              <a:ext uri="{FF2B5EF4-FFF2-40B4-BE49-F238E27FC236}">
                <a16:creationId xmlns:a16="http://schemas.microsoft.com/office/drawing/2014/main" id="{FE5FE237-DD70-67C6-44EA-B1DD3CC1E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071" y="3566485"/>
            <a:ext cx="1514404" cy="1514404"/>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81508CC-B2B7-39D9-363D-2D64F603B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a:t>
            </a:fld>
            <a:endParaRPr lang="vi-VN" dirty="0"/>
          </a:p>
        </p:txBody>
      </p:sp>
    </p:spTree>
    <p:extLst>
      <p:ext uri="{BB962C8B-B14F-4D97-AF65-F5344CB8AC3E}">
        <p14:creationId xmlns:p14="http://schemas.microsoft.com/office/powerpoint/2010/main" val="1567019447"/>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5" name="Picture 4">
            <a:extLst>
              <a:ext uri="{FF2B5EF4-FFF2-40B4-BE49-F238E27FC236}">
                <a16:creationId xmlns:a16="http://schemas.microsoft.com/office/drawing/2014/main" id="{6208B2E5-187E-A429-D172-2A93264BA117}"/>
              </a:ext>
            </a:extLst>
          </p:cNvPr>
          <p:cNvPicPr>
            <a:picLocks noChangeAspect="1"/>
          </p:cNvPicPr>
          <p:nvPr/>
        </p:nvPicPr>
        <p:blipFill>
          <a:blip r:embed="rId3"/>
          <a:stretch>
            <a:fillRect/>
          </a:stretch>
        </p:blipFill>
        <p:spPr>
          <a:xfrm>
            <a:off x="1248638" y="1553449"/>
            <a:ext cx="7221594" cy="3751101"/>
          </a:xfrm>
          <a:prstGeom prst="rect">
            <a:avLst/>
          </a:prstGeom>
        </p:spPr>
      </p:pic>
      <p:sp>
        <p:nvSpPr>
          <p:cNvPr id="22" name="TextBox 21">
            <a:extLst>
              <a:ext uri="{FF2B5EF4-FFF2-40B4-BE49-F238E27FC236}">
                <a16:creationId xmlns:a16="http://schemas.microsoft.com/office/drawing/2014/main" id="{59F31015-F759-AB53-A018-224453021832}"/>
              </a:ext>
            </a:extLst>
          </p:cNvPr>
          <p:cNvSpPr txBox="1"/>
          <p:nvPr/>
        </p:nvSpPr>
        <p:spPr>
          <a:xfrm>
            <a:off x="-323587" y="722744"/>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READ 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2" name="Slide Number Placeholder 1">
            <a:extLst>
              <a:ext uri="{FF2B5EF4-FFF2-40B4-BE49-F238E27FC236}">
                <a16:creationId xmlns:a16="http://schemas.microsoft.com/office/drawing/2014/main" id="{4D1B4A20-421D-E03B-0BD4-CF93DCD705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20</a:t>
            </a:fld>
            <a:endParaRPr lang="vi-VN"/>
          </a:p>
        </p:txBody>
      </p:sp>
    </p:spTree>
    <p:extLst>
      <p:ext uri="{BB962C8B-B14F-4D97-AF65-F5344CB8AC3E}">
        <p14:creationId xmlns:p14="http://schemas.microsoft.com/office/powerpoint/2010/main" val="2966572705"/>
      </p:ext>
    </p:extLst>
  </p:cSld>
  <p:clrMapOvr>
    <a:masterClrMapping/>
  </p:clrMapOvr>
  <p:transition spd="slow" advTm="7022">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323587" y="722744"/>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READ 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402159" y="2938245"/>
            <a:ext cx="719545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FAT12 allocates 12 bits per FAT entry</a:t>
            </a:r>
          </a:p>
          <a:p>
            <a:pPr marL="285750" indent="-285750">
              <a:buFont typeface="Arial" panose="020B0604020202020204" pitchFamily="34" charset="0"/>
              <a:buChar char="•"/>
            </a:pPr>
            <a:r>
              <a:rPr lang="en-US" sz="2000" dirty="0">
                <a:latin typeface="Oswald" panose="00000500000000000000" pitchFamily="2" charset="0"/>
              </a:rPr>
              <a:t>1 cluster = 1 sector</a:t>
            </a:r>
          </a:p>
          <a:p>
            <a:pPr marL="285750" indent="-285750">
              <a:buFont typeface="Arial" panose="020B0604020202020204" pitchFamily="34" charset="0"/>
              <a:buChar char="•"/>
            </a:pPr>
            <a:r>
              <a:rPr lang="en-US" sz="2000" dirty="0">
                <a:latin typeface="Oswald" panose="00000500000000000000" pitchFamily="2" charset="0"/>
              </a:rPr>
              <a:t>1 sector = 512 B</a:t>
            </a:r>
          </a:p>
          <a:p>
            <a:pPr marL="285750" indent="-285750">
              <a:buFont typeface="Arial" panose="020B0604020202020204" pitchFamily="34" charset="0"/>
              <a:buChar char="•"/>
            </a:pPr>
            <a:r>
              <a:rPr lang="en-US" sz="2000" dirty="0">
                <a:latin typeface="Oswald" panose="00000500000000000000" pitchFamily="2" charset="0"/>
              </a:rPr>
              <a:t>FAT = 9 sectors</a:t>
            </a:r>
          </a:p>
          <a:p>
            <a:pPr marL="285750" indent="-285750">
              <a:buFont typeface="Arial" panose="020B0604020202020204" pitchFamily="34" charset="0"/>
              <a:buChar char="•"/>
            </a:pPr>
            <a:r>
              <a:rPr lang="en-US" sz="2000" dirty="0">
                <a:latin typeface="Oswald" panose="00000500000000000000" pitchFamily="2" charset="0"/>
              </a:rPr>
              <a:t>This device has 2 880 sectors </a:t>
            </a:r>
          </a:p>
        </p:txBody>
      </p:sp>
      <p:grpSp>
        <p:nvGrpSpPr>
          <p:cNvPr id="4" name="Group 3">
            <a:extLst>
              <a:ext uri="{FF2B5EF4-FFF2-40B4-BE49-F238E27FC236}">
                <a16:creationId xmlns:a16="http://schemas.microsoft.com/office/drawing/2014/main" id="{AB80C7C2-1ABC-0AD7-4F60-7A3D282B65E9}"/>
              </a:ext>
            </a:extLst>
          </p:cNvPr>
          <p:cNvGrpSpPr/>
          <p:nvPr/>
        </p:nvGrpSpPr>
        <p:grpSpPr>
          <a:xfrm>
            <a:off x="1400320" y="1300698"/>
            <a:ext cx="6893183" cy="1287467"/>
            <a:chOff x="1449873" y="1376519"/>
            <a:chExt cx="6893183" cy="1287467"/>
          </a:xfrm>
        </p:grpSpPr>
        <p:pic>
          <p:nvPicPr>
            <p:cNvPr id="5" name="Picture 4">
              <a:extLst>
                <a:ext uri="{FF2B5EF4-FFF2-40B4-BE49-F238E27FC236}">
                  <a16:creationId xmlns:a16="http://schemas.microsoft.com/office/drawing/2014/main" id="{8AA8408D-80F9-21E7-937C-023AAC561E23}"/>
                </a:ext>
              </a:extLst>
            </p:cNvPr>
            <p:cNvPicPr>
              <a:picLocks noChangeAspect="1"/>
            </p:cNvPicPr>
            <p:nvPr/>
          </p:nvPicPr>
          <p:blipFill>
            <a:blip r:embed="rId3"/>
            <a:stretch>
              <a:fillRect/>
            </a:stretch>
          </p:blipFill>
          <p:spPr>
            <a:xfrm>
              <a:off x="1449873" y="1427541"/>
              <a:ext cx="6893183" cy="1236445"/>
            </a:xfrm>
            <a:prstGeom prst="rect">
              <a:avLst/>
            </a:prstGeom>
          </p:spPr>
        </p:pic>
        <p:sp>
          <p:nvSpPr>
            <p:cNvPr id="6" name="Rectangle 5">
              <a:extLst>
                <a:ext uri="{FF2B5EF4-FFF2-40B4-BE49-F238E27FC236}">
                  <a16:creationId xmlns:a16="http://schemas.microsoft.com/office/drawing/2014/main" id="{416FC735-C530-4400-BAA9-94A25B0CABAC}"/>
                </a:ext>
              </a:extLst>
            </p:cNvPr>
            <p:cNvSpPr/>
            <p:nvPr/>
          </p:nvSpPr>
          <p:spPr>
            <a:xfrm>
              <a:off x="3052918" y="1661653"/>
              <a:ext cx="757082" cy="2851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B0092B-B031-82B0-9A1F-4BAB1E16FDDB}"/>
                </a:ext>
              </a:extLst>
            </p:cNvPr>
            <p:cNvSpPr/>
            <p:nvPr/>
          </p:nvSpPr>
          <p:spPr>
            <a:xfrm>
              <a:off x="7187379" y="1407645"/>
              <a:ext cx="329381" cy="25400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19C171-5DF6-8D33-563C-74C52BDAC274}"/>
                </a:ext>
              </a:extLst>
            </p:cNvPr>
            <p:cNvSpPr/>
            <p:nvPr/>
          </p:nvSpPr>
          <p:spPr>
            <a:xfrm>
              <a:off x="6430297" y="1376519"/>
              <a:ext cx="757082" cy="285134"/>
            </a:xfrm>
            <a:prstGeom prst="rect">
              <a:avLst/>
            </a:prstGeom>
            <a:noFill/>
            <a:ln w="190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6CB6A4-4551-BE93-AE14-7DEBEB6C3D31}"/>
                </a:ext>
              </a:extLst>
            </p:cNvPr>
            <p:cNvSpPr/>
            <p:nvPr/>
          </p:nvSpPr>
          <p:spPr>
            <a:xfrm>
              <a:off x="2723537" y="1661653"/>
              <a:ext cx="329381" cy="254008"/>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1C5173-C408-D18B-333E-00F4B0BA606A}"/>
                </a:ext>
              </a:extLst>
            </p:cNvPr>
            <p:cNvSpPr/>
            <p:nvPr/>
          </p:nvSpPr>
          <p:spPr>
            <a:xfrm>
              <a:off x="4741607" y="1661653"/>
              <a:ext cx="757082" cy="285134"/>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441DB7-46EE-0B72-5182-22B341451985}"/>
                </a:ext>
              </a:extLst>
            </p:cNvPr>
            <p:cNvSpPr/>
            <p:nvPr/>
          </p:nvSpPr>
          <p:spPr>
            <a:xfrm>
              <a:off x="7516760" y="1402731"/>
              <a:ext cx="329381" cy="254008"/>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Slide Number Placeholder 11">
            <a:extLst>
              <a:ext uri="{FF2B5EF4-FFF2-40B4-BE49-F238E27FC236}">
                <a16:creationId xmlns:a16="http://schemas.microsoft.com/office/drawing/2014/main" id="{8BADE5F6-32B7-7DD7-23B6-17D32C9AA6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21</a:t>
            </a:fld>
            <a:endParaRPr lang="vi-VN"/>
          </a:p>
        </p:txBody>
      </p:sp>
    </p:spTree>
    <p:extLst>
      <p:ext uri="{BB962C8B-B14F-4D97-AF65-F5344CB8AC3E}">
        <p14:creationId xmlns:p14="http://schemas.microsoft.com/office/powerpoint/2010/main" val="378897383"/>
      </p:ext>
    </p:extLst>
  </p:cSld>
  <p:clrMapOvr>
    <a:masterClrMapping/>
  </p:clrMapOvr>
  <p:transition spd="slow" advTm="7022">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0" y="703061"/>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SECTOR ASSIGNMENTS</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23316" y="4249142"/>
            <a:ext cx="7195458"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Oswald" panose="00000500000000000000" pitchFamily="2" charset="0"/>
              </a:rPr>
              <a:t>NOTES:</a:t>
            </a:r>
          </a:p>
          <a:p>
            <a:pPr marL="285750" indent="-285750">
              <a:buFont typeface="Arial" panose="020B0604020202020204" pitchFamily="34" charset="0"/>
              <a:buChar char="•"/>
            </a:pPr>
            <a:r>
              <a:rPr lang="en-US" sz="1800" dirty="0">
                <a:latin typeface="Oswald" panose="00000500000000000000" pitchFamily="2" charset="0"/>
              </a:rPr>
              <a:t>Boot Sector is sector 0</a:t>
            </a:r>
          </a:p>
          <a:p>
            <a:pPr marL="285750" indent="-285750">
              <a:buFont typeface="Arial" panose="020B0604020202020204" pitchFamily="34" charset="0"/>
              <a:buChar char="•"/>
            </a:pPr>
            <a:r>
              <a:rPr lang="en-US" sz="1800" dirty="0">
                <a:latin typeface="Oswald" panose="00000500000000000000" pitchFamily="2" charset="0"/>
              </a:rPr>
              <a:t>There are two FATs, each 9 sectors </a:t>
            </a:r>
          </a:p>
          <a:p>
            <a:pPr marL="285750" indent="-285750">
              <a:buFont typeface="Arial" panose="020B0604020202020204" pitchFamily="34" charset="0"/>
              <a:buChar char="•"/>
            </a:pPr>
            <a:r>
              <a:rPr lang="en-US" sz="1800" dirty="0">
                <a:latin typeface="Oswald" panose="00000500000000000000" pitchFamily="2" charset="0"/>
              </a:rPr>
              <a:t>The Root Directory can contain 224 entries, each 32 bytes (14 sectors)</a:t>
            </a:r>
          </a:p>
          <a:p>
            <a:pPr marL="285750" indent="-285750">
              <a:buFont typeface="Arial" panose="020B0604020202020204" pitchFamily="34" charset="0"/>
              <a:buChar char="•"/>
            </a:pPr>
            <a:r>
              <a:rPr lang="en-US" sz="1800" dirty="0">
                <a:latin typeface="Oswald" panose="00000500000000000000" pitchFamily="2" charset="0"/>
              </a:rPr>
              <a:t>File storage starts at sector #33 (1+9+9+14), byte #0x4200</a:t>
            </a:r>
          </a:p>
        </p:txBody>
      </p:sp>
      <p:graphicFrame>
        <p:nvGraphicFramePr>
          <p:cNvPr id="4" name="Table 3">
            <a:extLst>
              <a:ext uri="{FF2B5EF4-FFF2-40B4-BE49-F238E27FC236}">
                <a16:creationId xmlns:a16="http://schemas.microsoft.com/office/drawing/2014/main" id="{9E280C6A-03BA-1FE0-6B68-9D285A15FAD5}"/>
              </a:ext>
            </a:extLst>
          </p:cNvPr>
          <p:cNvGraphicFramePr>
            <a:graphicFrameLocks noGrp="1"/>
          </p:cNvGraphicFramePr>
          <p:nvPr>
            <p:extLst>
              <p:ext uri="{D42A27DB-BD31-4B8C-83A1-F6EECF244321}">
                <p14:modId xmlns:p14="http://schemas.microsoft.com/office/powerpoint/2010/main" val="1612799515"/>
              </p:ext>
            </p:extLst>
          </p:nvPr>
        </p:nvGraphicFramePr>
        <p:xfrm>
          <a:off x="1524000" y="1397000"/>
          <a:ext cx="6794091" cy="2611120"/>
        </p:xfrm>
        <a:graphic>
          <a:graphicData uri="http://schemas.openxmlformats.org/drawingml/2006/table">
            <a:tbl>
              <a:tblPr firstRow="1" bandRow="1">
                <a:tableStyleId>{8D1D7844-83C3-48A6-B175-94CEE54076C9}</a:tableStyleId>
              </a:tblPr>
              <a:tblGrid>
                <a:gridCol w="2264697">
                  <a:extLst>
                    <a:ext uri="{9D8B030D-6E8A-4147-A177-3AD203B41FA5}">
                      <a16:colId xmlns:a16="http://schemas.microsoft.com/office/drawing/2014/main" val="1780898109"/>
                    </a:ext>
                  </a:extLst>
                </a:gridCol>
                <a:gridCol w="2264697">
                  <a:extLst>
                    <a:ext uri="{9D8B030D-6E8A-4147-A177-3AD203B41FA5}">
                      <a16:colId xmlns:a16="http://schemas.microsoft.com/office/drawing/2014/main" val="1227678140"/>
                    </a:ext>
                  </a:extLst>
                </a:gridCol>
                <a:gridCol w="2264697">
                  <a:extLst>
                    <a:ext uri="{9D8B030D-6E8A-4147-A177-3AD203B41FA5}">
                      <a16:colId xmlns:a16="http://schemas.microsoft.com/office/drawing/2014/main" val="3907192641"/>
                    </a:ext>
                  </a:extLst>
                </a:gridCol>
              </a:tblGrid>
              <a:tr h="370840">
                <a:tc>
                  <a:txBody>
                    <a:bodyPr/>
                    <a:lstStyle/>
                    <a:p>
                      <a:pPr algn="ctr"/>
                      <a:r>
                        <a:rPr lang="en-US" sz="1600" dirty="0">
                          <a:solidFill>
                            <a:schemeClr val="tx1"/>
                          </a:solidFill>
                          <a:latin typeface="Oswald" panose="00000500000000000000" pitchFamily="2" charset="0"/>
                        </a:rPr>
                        <a:t>Sector(s)</a:t>
                      </a:r>
                    </a:p>
                  </a:txBody>
                  <a:tcPr/>
                </a:tc>
                <a:tc>
                  <a:txBody>
                    <a:bodyPr/>
                    <a:lstStyle/>
                    <a:p>
                      <a:pPr algn="ctr"/>
                      <a:r>
                        <a:rPr lang="en-US" sz="1600" dirty="0">
                          <a:solidFill>
                            <a:schemeClr val="tx1"/>
                          </a:solidFill>
                          <a:latin typeface="Oswald" panose="00000500000000000000" pitchFamily="2" charset="0"/>
                        </a:rPr>
                        <a:t>Address</a:t>
                      </a:r>
                    </a:p>
                  </a:txBody>
                  <a:tcPr/>
                </a:tc>
                <a:tc>
                  <a:txBody>
                    <a:bodyPr/>
                    <a:lstStyle/>
                    <a:p>
                      <a:pPr algn="ctr"/>
                      <a:r>
                        <a:rPr lang="en-US" sz="1600" dirty="0">
                          <a:solidFill>
                            <a:schemeClr val="tx1"/>
                          </a:solidFill>
                          <a:latin typeface="Oswald" panose="00000500000000000000" pitchFamily="2" charset="0"/>
                        </a:rPr>
                        <a:t>Function</a:t>
                      </a:r>
                    </a:p>
                  </a:txBody>
                  <a:tcPr/>
                </a:tc>
                <a:extLst>
                  <a:ext uri="{0D108BD9-81ED-4DB2-BD59-A6C34878D82A}">
                    <a16:rowId xmlns:a16="http://schemas.microsoft.com/office/drawing/2014/main" val="483640031"/>
                  </a:ext>
                </a:extLst>
              </a:tr>
              <a:tr h="370840">
                <a:tc>
                  <a:txBody>
                    <a:bodyPr/>
                    <a:lstStyle/>
                    <a:p>
                      <a:pPr algn="ctr"/>
                      <a:r>
                        <a:rPr lang="en-US" sz="1600" dirty="0">
                          <a:latin typeface="Oswald" panose="00000500000000000000" pitchFamily="2" charset="0"/>
                        </a:rPr>
                        <a:t>0</a:t>
                      </a:r>
                    </a:p>
                  </a:txBody>
                  <a:tcPr marL="38100" marR="38100" marT="38100" marB="38100" anchor="ctr"/>
                </a:tc>
                <a:tc>
                  <a:txBody>
                    <a:bodyPr/>
                    <a:lstStyle/>
                    <a:p>
                      <a:pPr algn="ctr"/>
                      <a:r>
                        <a:rPr lang="en-US" sz="1600" dirty="0">
                          <a:latin typeface="Oswald" panose="00000500000000000000" pitchFamily="2" charset="0"/>
                        </a:rPr>
                        <a:t>0x0000-0x01ff</a:t>
                      </a:r>
                    </a:p>
                  </a:txBody>
                  <a:tcPr marL="38100" marR="38100" marT="38100" marB="38100" anchor="ctr"/>
                </a:tc>
                <a:tc>
                  <a:txBody>
                    <a:bodyPr/>
                    <a:lstStyle/>
                    <a:p>
                      <a:pPr algn="ctr"/>
                      <a:r>
                        <a:rPr lang="en-US" sz="1600">
                          <a:latin typeface="Oswald" panose="00000500000000000000" pitchFamily="2" charset="0"/>
                        </a:rPr>
                        <a:t>Boot Sector</a:t>
                      </a:r>
                    </a:p>
                  </a:txBody>
                  <a:tcPr marL="38100" marR="38100" marT="38100" marB="38100" anchor="ctr"/>
                </a:tc>
                <a:extLst>
                  <a:ext uri="{0D108BD9-81ED-4DB2-BD59-A6C34878D82A}">
                    <a16:rowId xmlns:a16="http://schemas.microsoft.com/office/drawing/2014/main" val="3404438661"/>
                  </a:ext>
                </a:extLst>
              </a:tr>
              <a:tr h="370840">
                <a:tc>
                  <a:txBody>
                    <a:bodyPr/>
                    <a:lstStyle/>
                    <a:p>
                      <a:pPr algn="ctr"/>
                      <a:r>
                        <a:rPr lang="en-US" sz="1600" dirty="0">
                          <a:latin typeface="Oswald" panose="00000500000000000000" pitchFamily="2" charset="0"/>
                        </a:rPr>
                        <a:t>1-9</a:t>
                      </a:r>
                    </a:p>
                  </a:txBody>
                  <a:tcPr marL="38100" marR="38100" marT="38100" marB="38100" anchor="ctr"/>
                </a:tc>
                <a:tc>
                  <a:txBody>
                    <a:bodyPr/>
                    <a:lstStyle/>
                    <a:p>
                      <a:pPr algn="ctr"/>
                      <a:r>
                        <a:rPr lang="en-US" sz="1600" dirty="0">
                          <a:latin typeface="Oswald" panose="00000500000000000000" pitchFamily="2" charset="0"/>
                        </a:rPr>
                        <a:t>0x0200-0x13ff</a:t>
                      </a:r>
                    </a:p>
                  </a:txBody>
                  <a:tcPr marL="38100" marR="38100" marT="38100" marB="38100" anchor="ctr"/>
                </a:tc>
                <a:tc>
                  <a:txBody>
                    <a:bodyPr/>
                    <a:lstStyle/>
                    <a:p>
                      <a:pPr algn="ctr"/>
                      <a:r>
                        <a:rPr lang="en-US" sz="1600">
                          <a:latin typeface="Oswald" panose="00000500000000000000" pitchFamily="2" charset="0"/>
                        </a:rPr>
                        <a:t>File Allocation Table (primary)</a:t>
                      </a:r>
                    </a:p>
                  </a:txBody>
                  <a:tcPr marL="38100" marR="38100" marT="38100" marB="38100" anchor="ctr"/>
                </a:tc>
                <a:extLst>
                  <a:ext uri="{0D108BD9-81ED-4DB2-BD59-A6C34878D82A}">
                    <a16:rowId xmlns:a16="http://schemas.microsoft.com/office/drawing/2014/main" val="2742343005"/>
                  </a:ext>
                </a:extLst>
              </a:tr>
              <a:tr h="370840">
                <a:tc>
                  <a:txBody>
                    <a:bodyPr/>
                    <a:lstStyle/>
                    <a:p>
                      <a:pPr algn="ctr"/>
                      <a:r>
                        <a:rPr lang="en-US" sz="1600" dirty="0">
                          <a:latin typeface="Oswald" panose="00000500000000000000" pitchFamily="2" charset="0"/>
                        </a:rPr>
                        <a:t>10-18</a:t>
                      </a:r>
                    </a:p>
                  </a:txBody>
                  <a:tcPr marL="38100" marR="38100" marT="38100" marB="38100" anchor="ctr"/>
                </a:tc>
                <a:tc>
                  <a:txBody>
                    <a:bodyPr/>
                    <a:lstStyle/>
                    <a:p>
                      <a:pPr algn="ctr"/>
                      <a:r>
                        <a:rPr lang="en-US" sz="1600" dirty="0">
                          <a:latin typeface="Oswald" panose="00000500000000000000" pitchFamily="2" charset="0"/>
                        </a:rPr>
                        <a:t>0x1400-0x25ff</a:t>
                      </a:r>
                    </a:p>
                  </a:txBody>
                  <a:tcPr marL="38100" marR="38100" marT="38100" marB="38100" anchor="ctr"/>
                </a:tc>
                <a:tc>
                  <a:txBody>
                    <a:bodyPr/>
                    <a:lstStyle/>
                    <a:p>
                      <a:pPr algn="ctr"/>
                      <a:r>
                        <a:rPr lang="en-US" sz="1600" dirty="0">
                          <a:latin typeface="Oswald" panose="00000500000000000000" pitchFamily="2" charset="0"/>
                        </a:rPr>
                        <a:t>File Allocation Table (secondary)</a:t>
                      </a:r>
                    </a:p>
                  </a:txBody>
                  <a:tcPr marL="38100" marR="38100" marT="38100" marB="38100" anchor="ctr"/>
                </a:tc>
                <a:extLst>
                  <a:ext uri="{0D108BD9-81ED-4DB2-BD59-A6C34878D82A}">
                    <a16:rowId xmlns:a16="http://schemas.microsoft.com/office/drawing/2014/main" val="696858516"/>
                  </a:ext>
                </a:extLst>
              </a:tr>
              <a:tr h="370840">
                <a:tc>
                  <a:txBody>
                    <a:bodyPr/>
                    <a:lstStyle/>
                    <a:p>
                      <a:pPr algn="ctr"/>
                      <a:r>
                        <a:rPr lang="en-US" sz="1600" dirty="0">
                          <a:latin typeface="Oswald" panose="00000500000000000000" pitchFamily="2" charset="0"/>
                        </a:rPr>
                        <a:t>19-32</a:t>
                      </a:r>
                    </a:p>
                  </a:txBody>
                  <a:tcPr marL="38100" marR="38100" marT="38100" marB="38100" anchor="ctr"/>
                </a:tc>
                <a:tc>
                  <a:txBody>
                    <a:bodyPr/>
                    <a:lstStyle/>
                    <a:p>
                      <a:pPr algn="ctr"/>
                      <a:r>
                        <a:rPr lang="en-US" sz="1600" dirty="0">
                          <a:latin typeface="Oswald" panose="00000500000000000000" pitchFamily="2" charset="0"/>
                        </a:rPr>
                        <a:t>0x2600-0x41ff</a:t>
                      </a:r>
                    </a:p>
                  </a:txBody>
                  <a:tcPr marL="38100" marR="38100" marT="38100" marB="38100" anchor="ctr"/>
                </a:tc>
                <a:tc>
                  <a:txBody>
                    <a:bodyPr/>
                    <a:lstStyle/>
                    <a:p>
                      <a:pPr algn="ctr"/>
                      <a:r>
                        <a:rPr lang="en-US" sz="1600" dirty="0">
                          <a:latin typeface="Oswald" panose="00000500000000000000" pitchFamily="2" charset="0"/>
                        </a:rPr>
                        <a:t>Root Directory</a:t>
                      </a:r>
                    </a:p>
                  </a:txBody>
                  <a:tcPr marL="38100" marR="38100" marT="38100" marB="38100" anchor="ctr"/>
                </a:tc>
                <a:extLst>
                  <a:ext uri="{0D108BD9-81ED-4DB2-BD59-A6C34878D82A}">
                    <a16:rowId xmlns:a16="http://schemas.microsoft.com/office/drawing/2014/main" val="1701701510"/>
                  </a:ext>
                </a:extLst>
              </a:tr>
              <a:tr h="370840">
                <a:tc>
                  <a:txBody>
                    <a:bodyPr/>
                    <a:lstStyle/>
                    <a:p>
                      <a:pPr algn="ctr"/>
                      <a:r>
                        <a:rPr lang="en-US" sz="1600">
                          <a:latin typeface="Oswald" panose="00000500000000000000" pitchFamily="2" charset="0"/>
                        </a:rPr>
                        <a:t>33-2879</a:t>
                      </a:r>
                    </a:p>
                  </a:txBody>
                  <a:tcPr marL="38100" marR="38100" marT="38100" marB="38100" anchor="ctr"/>
                </a:tc>
                <a:tc>
                  <a:txBody>
                    <a:bodyPr/>
                    <a:lstStyle/>
                    <a:p>
                      <a:pPr algn="ctr"/>
                      <a:r>
                        <a:rPr lang="en-US" sz="1600" dirty="0">
                          <a:latin typeface="Oswald" panose="00000500000000000000" pitchFamily="2" charset="0"/>
                        </a:rPr>
                        <a:t>0x4200-0x167fff</a:t>
                      </a:r>
                    </a:p>
                  </a:txBody>
                  <a:tcPr marL="38100" marR="38100" marT="38100" marB="38100" anchor="ctr"/>
                </a:tc>
                <a:tc>
                  <a:txBody>
                    <a:bodyPr/>
                    <a:lstStyle/>
                    <a:p>
                      <a:pPr algn="ctr"/>
                      <a:r>
                        <a:rPr lang="en-US" sz="1600" dirty="0">
                          <a:latin typeface="Oswald" panose="00000500000000000000" pitchFamily="2" charset="0"/>
                        </a:rPr>
                        <a:t>File storage space</a:t>
                      </a:r>
                    </a:p>
                  </a:txBody>
                  <a:tcPr marL="38100" marR="38100" marT="38100" marB="38100" anchor="ctr"/>
                </a:tc>
                <a:extLst>
                  <a:ext uri="{0D108BD9-81ED-4DB2-BD59-A6C34878D82A}">
                    <a16:rowId xmlns:a16="http://schemas.microsoft.com/office/drawing/2014/main" val="1596076743"/>
                  </a:ext>
                </a:extLst>
              </a:tr>
            </a:tbl>
          </a:graphicData>
        </a:graphic>
      </p:graphicFrame>
      <p:sp>
        <p:nvSpPr>
          <p:cNvPr id="5" name="Slide Number Placeholder 4">
            <a:extLst>
              <a:ext uri="{FF2B5EF4-FFF2-40B4-BE49-F238E27FC236}">
                <a16:creationId xmlns:a16="http://schemas.microsoft.com/office/drawing/2014/main" id="{A3BC9B6D-D9F0-1B77-EA1A-3EA322BB57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22</a:t>
            </a:fld>
            <a:endParaRPr lang="vi-VN"/>
          </a:p>
        </p:txBody>
      </p:sp>
    </p:spTree>
    <p:extLst>
      <p:ext uri="{BB962C8B-B14F-4D97-AF65-F5344CB8AC3E}">
        <p14:creationId xmlns:p14="http://schemas.microsoft.com/office/powerpoint/2010/main" val="1494833848"/>
      </p:ext>
    </p:extLst>
  </p:cSld>
  <p:clrMapOvr>
    <a:masterClrMapping/>
  </p:clrMapOvr>
  <p:transition spd="slow" advTm="7022">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177928" y="679357"/>
            <a:ext cx="7195458" cy="646331"/>
          </a:xfrm>
          <a:prstGeom prst="rect">
            <a:avLst/>
          </a:prstGeom>
          <a:noFill/>
        </p:spPr>
        <p:txBody>
          <a:bodyPr wrap="square" rtlCol="0">
            <a:spAutoFit/>
          </a:bodyPr>
          <a:lstStyle/>
          <a:p>
            <a:pPr algn="ctr"/>
            <a:r>
              <a:rPr lang="en-US" sz="3600" b="1" dirty="0">
                <a:solidFill>
                  <a:schemeClr val="dk1"/>
                </a:solidFill>
                <a:latin typeface="Oswald" panose="00000500000000000000" pitchFamily="2" charset="0"/>
                <a:ea typeface="Roboto"/>
                <a:cs typeface="Calibri" panose="020F0502020204030204" pitchFamily="34" charset="0"/>
                <a:sym typeface="Roboto"/>
              </a:rPr>
              <a:t>READ </a:t>
            </a:r>
            <a:r>
              <a:rPr lang="vi-VN" sz="3600" b="1" dirty="0">
                <a:solidFill>
                  <a:schemeClr val="dk1"/>
                </a:solidFill>
                <a:latin typeface="Oswald" panose="00000500000000000000" pitchFamily="2" charset="0"/>
                <a:ea typeface="Roboto"/>
                <a:cs typeface="Calibri" panose="020F0502020204030204" pitchFamily="34" charset="0"/>
                <a:sym typeface="Roboto"/>
              </a:rPr>
              <a:t>ROOT DIRECTORY</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grpSp>
        <p:nvGrpSpPr>
          <p:cNvPr id="16" name="Group 15">
            <a:extLst>
              <a:ext uri="{FF2B5EF4-FFF2-40B4-BE49-F238E27FC236}">
                <a16:creationId xmlns:a16="http://schemas.microsoft.com/office/drawing/2014/main" id="{85095290-0E98-580D-3FD4-DABDA0C9E646}"/>
              </a:ext>
            </a:extLst>
          </p:cNvPr>
          <p:cNvGrpSpPr/>
          <p:nvPr/>
        </p:nvGrpSpPr>
        <p:grpSpPr>
          <a:xfrm>
            <a:off x="1543745" y="1407664"/>
            <a:ext cx="6607113" cy="4435224"/>
            <a:chOff x="1543745" y="1407664"/>
            <a:chExt cx="6607113" cy="4435224"/>
          </a:xfrm>
        </p:grpSpPr>
        <p:pic>
          <p:nvPicPr>
            <p:cNvPr id="7" name="Picture 6">
              <a:extLst>
                <a:ext uri="{FF2B5EF4-FFF2-40B4-BE49-F238E27FC236}">
                  <a16:creationId xmlns:a16="http://schemas.microsoft.com/office/drawing/2014/main" id="{76957AFD-2372-0B36-7727-7EB7DDBF0CB6}"/>
                </a:ext>
              </a:extLst>
            </p:cNvPr>
            <p:cNvPicPr>
              <a:picLocks noChangeAspect="1"/>
            </p:cNvPicPr>
            <p:nvPr/>
          </p:nvPicPr>
          <p:blipFill>
            <a:blip r:embed="rId3"/>
            <a:stretch>
              <a:fillRect/>
            </a:stretch>
          </p:blipFill>
          <p:spPr>
            <a:xfrm>
              <a:off x="1543745" y="1407664"/>
              <a:ext cx="6607113" cy="4435224"/>
            </a:xfrm>
            <a:prstGeom prst="rect">
              <a:avLst/>
            </a:prstGeom>
          </p:spPr>
        </p:pic>
        <p:sp>
          <p:nvSpPr>
            <p:cNvPr id="9" name="Rectangle 8">
              <a:extLst>
                <a:ext uri="{FF2B5EF4-FFF2-40B4-BE49-F238E27FC236}">
                  <a16:creationId xmlns:a16="http://schemas.microsoft.com/office/drawing/2014/main" id="{5424ABA6-BFEC-3CA7-DA36-5D4E350E760D}"/>
                </a:ext>
              </a:extLst>
            </p:cNvPr>
            <p:cNvSpPr/>
            <p:nvPr/>
          </p:nvSpPr>
          <p:spPr>
            <a:xfrm>
              <a:off x="2418737" y="1966453"/>
              <a:ext cx="2025444" cy="27246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BAAA16-CA8F-235C-52BB-EB07C0225B76}"/>
                </a:ext>
              </a:extLst>
            </p:cNvPr>
            <p:cNvSpPr/>
            <p:nvPr/>
          </p:nvSpPr>
          <p:spPr>
            <a:xfrm>
              <a:off x="4503174" y="1966453"/>
              <a:ext cx="727587" cy="2632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43E0AB-3ACC-4F61-26DB-E7AF6A72CCEF}"/>
                </a:ext>
              </a:extLst>
            </p:cNvPr>
            <p:cNvSpPr/>
            <p:nvPr/>
          </p:nvSpPr>
          <p:spPr>
            <a:xfrm>
              <a:off x="4955458" y="2176302"/>
              <a:ext cx="540696" cy="26322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1DE7A0-8D4A-23C5-25E0-E1A1C31615D6}"/>
                </a:ext>
              </a:extLst>
            </p:cNvPr>
            <p:cNvSpPr/>
            <p:nvPr/>
          </p:nvSpPr>
          <p:spPr>
            <a:xfrm>
              <a:off x="5486400" y="2176303"/>
              <a:ext cx="1008364" cy="263225"/>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D45A92-7BBF-52A8-D9CB-2FBF42AB45FA}"/>
                </a:ext>
              </a:extLst>
            </p:cNvPr>
            <p:cNvSpPr/>
            <p:nvPr/>
          </p:nvSpPr>
          <p:spPr>
            <a:xfrm>
              <a:off x="4955458" y="4886632"/>
              <a:ext cx="540696" cy="192857"/>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D1AF93-4846-F4FD-9F20-4E06940CB9AE}"/>
                </a:ext>
              </a:extLst>
            </p:cNvPr>
            <p:cNvSpPr/>
            <p:nvPr/>
          </p:nvSpPr>
          <p:spPr>
            <a:xfrm>
              <a:off x="5230761" y="1571615"/>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5EAA6E-0F15-21B2-40C8-69383F4D95FA}"/>
                </a:ext>
              </a:extLst>
            </p:cNvPr>
            <p:cNvSpPr/>
            <p:nvPr/>
          </p:nvSpPr>
          <p:spPr>
            <a:xfrm>
              <a:off x="5230761" y="4623406"/>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3392C9FB-D8FA-3076-B4D5-92728A89F8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23</a:t>
            </a:fld>
            <a:endParaRPr lang="vi-VN"/>
          </a:p>
        </p:txBody>
      </p:sp>
      <p:grpSp>
        <p:nvGrpSpPr>
          <p:cNvPr id="4" name="Group 3">
            <a:extLst>
              <a:ext uri="{FF2B5EF4-FFF2-40B4-BE49-F238E27FC236}">
                <a16:creationId xmlns:a16="http://schemas.microsoft.com/office/drawing/2014/main" id="{A1C7ACC7-CD55-E7C2-234D-304F64C55738}"/>
              </a:ext>
            </a:extLst>
          </p:cNvPr>
          <p:cNvGrpSpPr/>
          <p:nvPr/>
        </p:nvGrpSpPr>
        <p:grpSpPr>
          <a:xfrm>
            <a:off x="1268443" y="1078480"/>
            <a:ext cx="6607113" cy="4435224"/>
            <a:chOff x="1543745" y="1407664"/>
            <a:chExt cx="6607113" cy="4435224"/>
          </a:xfrm>
        </p:grpSpPr>
        <p:pic>
          <p:nvPicPr>
            <p:cNvPr id="5" name="Picture 4">
              <a:extLst>
                <a:ext uri="{FF2B5EF4-FFF2-40B4-BE49-F238E27FC236}">
                  <a16:creationId xmlns:a16="http://schemas.microsoft.com/office/drawing/2014/main" id="{D00BA0F5-45BE-FC15-8049-3770B8AFA911}"/>
                </a:ext>
              </a:extLst>
            </p:cNvPr>
            <p:cNvPicPr>
              <a:picLocks noChangeAspect="1"/>
            </p:cNvPicPr>
            <p:nvPr/>
          </p:nvPicPr>
          <p:blipFill>
            <a:blip r:embed="rId3"/>
            <a:stretch>
              <a:fillRect/>
            </a:stretch>
          </p:blipFill>
          <p:spPr>
            <a:xfrm>
              <a:off x="1543745" y="1407664"/>
              <a:ext cx="6607113" cy="4435224"/>
            </a:xfrm>
            <a:prstGeom prst="rect">
              <a:avLst/>
            </a:prstGeom>
          </p:spPr>
        </p:pic>
        <p:sp>
          <p:nvSpPr>
            <p:cNvPr id="6" name="Rectangle 5">
              <a:extLst>
                <a:ext uri="{FF2B5EF4-FFF2-40B4-BE49-F238E27FC236}">
                  <a16:creationId xmlns:a16="http://schemas.microsoft.com/office/drawing/2014/main" id="{F102E704-C119-61C7-76C7-C3E28848B3D8}"/>
                </a:ext>
              </a:extLst>
            </p:cNvPr>
            <p:cNvSpPr/>
            <p:nvPr/>
          </p:nvSpPr>
          <p:spPr>
            <a:xfrm>
              <a:off x="2418737" y="1966453"/>
              <a:ext cx="2025444" cy="27246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DA86E7-411D-5623-2FB5-8903C8CF0C55}"/>
                </a:ext>
              </a:extLst>
            </p:cNvPr>
            <p:cNvSpPr/>
            <p:nvPr/>
          </p:nvSpPr>
          <p:spPr>
            <a:xfrm>
              <a:off x="4503174" y="1966453"/>
              <a:ext cx="727587" cy="26322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302836-E929-C868-FE71-85FCE007DCB7}"/>
                </a:ext>
              </a:extLst>
            </p:cNvPr>
            <p:cNvSpPr/>
            <p:nvPr/>
          </p:nvSpPr>
          <p:spPr>
            <a:xfrm>
              <a:off x="4955458" y="2176302"/>
              <a:ext cx="540696" cy="26322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6FD7EA-DBC6-43A6-F66B-39515398F90A}"/>
                </a:ext>
              </a:extLst>
            </p:cNvPr>
            <p:cNvSpPr/>
            <p:nvPr/>
          </p:nvSpPr>
          <p:spPr>
            <a:xfrm>
              <a:off x="5486400" y="2176303"/>
              <a:ext cx="1008364" cy="263225"/>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C3E16ED-F0BB-331D-F02F-FB5800DA79D2}"/>
                </a:ext>
              </a:extLst>
            </p:cNvPr>
            <p:cNvSpPr/>
            <p:nvPr/>
          </p:nvSpPr>
          <p:spPr>
            <a:xfrm>
              <a:off x="4955458" y="4886632"/>
              <a:ext cx="540696" cy="192857"/>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A1790B0-2BDF-67DC-C65F-5AF6E8936034}"/>
                </a:ext>
              </a:extLst>
            </p:cNvPr>
            <p:cNvSpPr/>
            <p:nvPr/>
          </p:nvSpPr>
          <p:spPr>
            <a:xfrm>
              <a:off x="5230761" y="1571615"/>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B508DB-DBED-9B8A-D1F4-EF0AB97CDD2F}"/>
                </a:ext>
              </a:extLst>
            </p:cNvPr>
            <p:cNvSpPr/>
            <p:nvPr/>
          </p:nvSpPr>
          <p:spPr>
            <a:xfrm>
              <a:off x="5230761" y="4623406"/>
              <a:ext cx="265393" cy="263225"/>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540569"/>
      </p:ext>
    </p:extLst>
  </p:cSld>
  <p:clrMapOvr>
    <a:masterClrMapping/>
  </p:clrMapOvr>
  <p:transition spd="slow" advTm="7022">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 name="Picture 3">
            <a:extLst>
              <a:ext uri="{FF2B5EF4-FFF2-40B4-BE49-F238E27FC236}">
                <a16:creationId xmlns:a16="http://schemas.microsoft.com/office/drawing/2014/main" id="{C296D210-8DAF-5753-0FF2-88426647BD68}"/>
              </a:ext>
            </a:extLst>
          </p:cNvPr>
          <p:cNvPicPr>
            <a:picLocks noChangeAspect="1"/>
          </p:cNvPicPr>
          <p:nvPr/>
        </p:nvPicPr>
        <p:blipFill>
          <a:blip r:embed="rId3"/>
          <a:stretch>
            <a:fillRect/>
          </a:stretch>
        </p:blipFill>
        <p:spPr>
          <a:xfrm>
            <a:off x="1413583" y="682895"/>
            <a:ext cx="6977636" cy="1814497"/>
          </a:xfrm>
          <a:prstGeom prst="rect">
            <a:avLst/>
          </a:prstGeom>
        </p:spPr>
      </p:pic>
      <p:sp>
        <p:nvSpPr>
          <p:cNvPr id="5" name="Rectangle 4">
            <a:extLst>
              <a:ext uri="{FF2B5EF4-FFF2-40B4-BE49-F238E27FC236}">
                <a16:creationId xmlns:a16="http://schemas.microsoft.com/office/drawing/2014/main" id="{581DB187-472D-6586-7A15-C207788FF61F}"/>
              </a:ext>
            </a:extLst>
          </p:cNvPr>
          <p:cNvSpPr/>
          <p:nvPr/>
        </p:nvSpPr>
        <p:spPr>
          <a:xfrm>
            <a:off x="3342964" y="2652250"/>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6" name="TextBox 5">
            <a:extLst>
              <a:ext uri="{FF2B5EF4-FFF2-40B4-BE49-F238E27FC236}">
                <a16:creationId xmlns:a16="http://schemas.microsoft.com/office/drawing/2014/main" id="{656FDE62-133B-7AC4-87FC-11139FD90015}"/>
              </a:ext>
            </a:extLst>
          </p:cNvPr>
          <p:cNvSpPr txBox="1"/>
          <p:nvPr/>
        </p:nvSpPr>
        <p:spPr>
          <a:xfrm>
            <a:off x="3800160" y="2768523"/>
            <a:ext cx="1347019" cy="307777"/>
          </a:xfrm>
          <a:prstGeom prst="rect">
            <a:avLst/>
          </a:prstGeom>
          <a:noFill/>
        </p:spPr>
        <p:txBody>
          <a:bodyPr wrap="square" rtlCol="0">
            <a:spAutoFit/>
          </a:bodyPr>
          <a:lstStyle/>
          <a:p>
            <a:r>
              <a:rPr lang="en-US" dirty="0" err="1">
                <a:latin typeface="Oswald" panose="00000500000000000000" pitchFamily="2" charset="0"/>
              </a:rPr>
              <a:t>Read_Entry</a:t>
            </a:r>
            <a:endParaRPr lang="en-US" dirty="0">
              <a:latin typeface="Oswald" panose="00000500000000000000" pitchFamily="2" charset="0"/>
            </a:endParaRPr>
          </a:p>
        </p:txBody>
      </p:sp>
      <p:sp>
        <p:nvSpPr>
          <p:cNvPr id="7" name="Diamond 6">
            <a:extLst>
              <a:ext uri="{FF2B5EF4-FFF2-40B4-BE49-F238E27FC236}">
                <a16:creationId xmlns:a16="http://schemas.microsoft.com/office/drawing/2014/main" id="{3032F623-8087-184F-9650-DE874F5678CA}"/>
              </a:ext>
            </a:extLst>
          </p:cNvPr>
          <p:cNvSpPr/>
          <p:nvPr/>
        </p:nvSpPr>
        <p:spPr>
          <a:xfrm>
            <a:off x="3342964" y="3415509"/>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sp>
        <p:nvSpPr>
          <p:cNvPr id="8" name="TextBox 7">
            <a:extLst>
              <a:ext uri="{FF2B5EF4-FFF2-40B4-BE49-F238E27FC236}">
                <a16:creationId xmlns:a16="http://schemas.microsoft.com/office/drawing/2014/main" id="{F4C2E656-0A0A-D572-0625-9CFEF501D939}"/>
              </a:ext>
            </a:extLst>
          </p:cNvPr>
          <p:cNvSpPr txBox="1"/>
          <p:nvPr/>
        </p:nvSpPr>
        <p:spPr>
          <a:xfrm>
            <a:off x="3773128" y="3800469"/>
            <a:ext cx="1347019" cy="307777"/>
          </a:xfrm>
          <a:prstGeom prst="rect">
            <a:avLst/>
          </a:prstGeom>
          <a:noFill/>
        </p:spPr>
        <p:txBody>
          <a:bodyPr wrap="square" rtlCol="0">
            <a:spAutoFit/>
          </a:bodyPr>
          <a:lstStyle/>
          <a:p>
            <a:r>
              <a:rPr lang="en-US" dirty="0">
                <a:latin typeface="Oswald" panose="00000500000000000000" pitchFamily="2" charset="0"/>
              </a:rPr>
              <a:t>Check Entry</a:t>
            </a:r>
          </a:p>
        </p:txBody>
      </p:sp>
      <p:cxnSp>
        <p:nvCxnSpPr>
          <p:cNvPr id="10" name="Straight Arrow Connector 9">
            <a:extLst>
              <a:ext uri="{FF2B5EF4-FFF2-40B4-BE49-F238E27FC236}">
                <a16:creationId xmlns:a16="http://schemas.microsoft.com/office/drawing/2014/main" id="{C6848E39-D8F9-38E0-7B19-4FB5B7626C4D}"/>
              </a:ext>
            </a:extLst>
          </p:cNvPr>
          <p:cNvCxnSpPr>
            <a:cxnSpLocks/>
          </p:cNvCxnSpPr>
          <p:nvPr/>
        </p:nvCxnSpPr>
        <p:spPr>
          <a:xfrm>
            <a:off x="2212258" y="3077270"/>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FE98D44-080E-98DF-C65C-6DB28E9CDFEB}"/>
              </a:ext>
            </a:extLst>
          </p:cNvPr>
          <p:cNvSpPr txBox="1"/>
          <p:nvPr/>
        </p:nvSpPr>
        <p:spPr>
          <a:xfrm>
            <a:off x="2212258" y="2768523"/>
            <a:ext cx="1347019" cy="307777"/>
          </a:xfrm>
          <a:prstGeom prst="rect">
            <a:avLst/>
          </a:prstGeom>
          <a:noFill/>
        </p:spPr>
        <p:txBody>
          <a:bodyPr wrap="square" rtlCol="0">
            <a:spAutoFit/>
          </a:bodyPr>
          <a:lstStyle/>
          <a:p>
            <a:r>
              <a:rPr lang="en-US" dirty="0">
                <a:latin typeface="Oswald" panose="00000500000000000000" pitchFamily="2" charset="0"/>
              </a:rPr>
              <a:t>Address</a:t>
            </a:r>
          </a:p>
        </p:txBody>
      </p:sp>
      <p:sp>
        <p:nvSpPr>
          <p:cNvPr id="12" name="Rectangle 11">
            <a:extLst>
              <a:ext uri="{FF2B5EF4-FFF2-40B4-BE49-F238E27FC236}">
                <a16:creationId xmlns:a16="http://schemas.microsoft.com/office/drawing/2014/main" id="{DC724F66-BF97-1ABF-668C-861C08A521E1}"/>
              </a:ext>
            </a:extLst>
          </p:cNvPr>
          <p:cNvSpPr/>
          <p:nvPr/>
        </p:nvSpPr>
        <p:spPr>
          <a:xfrm>
            <a:off x="3342964" y="461213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13" name="TextBox 12">
            <a:extLst>
              <a:ext uri="{FF2B5EF4-FFF2-40B4-BE49-F238E27FC236}">
                <a16:creationId xmlns:a16="http://schemas.microsoft.com/office/drawing/2014/main" id="{815B3496-5475-1DDA-9B13-DD2DE19EC0F1}"/>
              </a:ext>
            </a:extLst>
          </p:cNvPr>
          <p:cNvSpPr txBox="1"/>
          <p:nvPr/>
        </p:nvSpPr>
        <p:spPr>
          <a:xfrm>
            <a:off x="3559277" y="4621654"/>
            <a:ext cx="1347019" cy="523220"/>
          </a:xfrm>
          <a:prstGeom prst="rect">
            <a:avLst/>
          </a:prstGeom>
          <a:noFill/>
        </p:spPr>
        <p:txBody>
          <a:bodyPr wrap="square" rtlCol="0">
            <a:spAutoFit/>
          </a:bodyPr>
          <a:lstStyle/>
          <a:p>
            <a:pPr algn="ctr"/>
            <a:r>
              <a:rPr lang="en-US" dirty="0">
                <a:latin typeface="Oswald" panose="00000500000000000000" pitchFamily="2" charset="0"/>
              </a:rPr>
              <a:t>Save entries into Array</a:t>
            </a:r>
          </a:p>
        </p:txBody>
      </p:sp>
      <p:cxnSp>
        <p:nvCxnSpPr>
          <p:cNvPr id="15" name="Straight Arrow Connector 14">
            <a:extLst>
              <a:ext uri="{FF2B5EF4-FFF2-40B4-BE49-F238E27FC236}">
                <a16:creationId xmlns:a16="http://schemas.microsoft.com/office/drawing/2014/main" id="{782C3D6F-47EF-1415-9388-9356EEE01BCC}"/>
              </a:ext>
            </a:extLst>
          </p:cNvPr>
          <p:cNvCxnSpPr>
            <a:stCxn id="5" idx="2"/>
            <a:endCxn id="7" idx="0"/>
          </p:cNvCxnSpPr>
          <p:nvPr/>
        </p:nvCxnSpPr>
        <p:spPr>
          <a:xfrm>
            <a:off x="4259823" y="3194511"/>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3A63A54-F6F1-6E7E-3D37-61C88A27CA08}"/>
              </a:ext>
            </a:extLst>
          </p:cNvPr>
          <p:cNvCxnSpPr>
            <a:stCxn id="7" idx="2"/>
          </p:cNvCxnSpPr>
          <p:nvPr/>
        </p:nvCxnSpPr>
        <p:spPr>
          <a:xfrm flipH="1">
            <a:off x="4259822" y="4433376"/>
            <a:ext cx="1" cy="188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7C8CF47-3799-BD49-E56D-2A7BCC70B68D}"/>
              </a:ext>
            </a:extLst>
          </p:cNvPr>
          <p:cNvCxnSpPr>
            <a:stCxn id="13" idx="2"/>
          </p:cNvCxnSpPr>
          <p:nvPr/>
        </p:nvCxnSpPr>
        <p:spPr>
          <a:xfrm flipH="1">
            <a:off x="4232786" y="5144874"/>
            <a:ext cx="1" cy="636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3EBBA5CF-5407-38B7-7595-4EB874174EA9}"/>
              </a:ext>
            </a:extLst>
          </p:cNvPr>
          <p:cNvSpPr txBox="1"/>
          <p:nvPr/>
        </p:nvSpPr>
        <p:spPr>
          <a:xfrm>
            <a:off x="4328648" y="5333153"/>
            <a:ext cx="1347019" cy="523220"/>
          </a:xfrm>
          <a:prstGeom prst="rect">
            <a:avLst/>
          </a:prstGeom>
          <a:noFill/>
        </p:spPr>
        <p:txBody>
          <a:bodyPr wrap="square" rtlCol="0">
            <a:spAutoFit/>
          </a:bodyPr>
          <a:lstStyle/>
          <a:p>
            <a:r>
              <a:rPr lang="en-US" dirty="0" err="1">
                <a:latin typeface="Oswald" panose="00000500000000000000" pitchFamily="2" charset="0"/>
              </a:rPr>
              <a:t>Ptr</a:t>
            </a:r>
            <a:r>
              <a:rPr lang="en-US" dirty="0">
                <a:latin typeface="Oswald" panose="00000500000000000000" pitchFamily="2" charset="0"/>
              </a:rPr>
              <a:t> to Array &amp; Entry num</a:t>
            </a:r>
          </a:p>
        </p:txBody>
      </p:sp>
      <p:grpSp>
        <p:nvGrpSpPr>
          <p:cNvPr id="21" name="Group 20">
            <a:extLst>
              <a:ext uri="{FF2B5EF4-FFF2-40B4-BE49-F238E27FC236}">
                <a16:creationId xmlns:a16="http://schemas.microsoft.com/office/drawing/2014/main" id="{D58F2DC2-0CD5-25B8-B704-567BFD15C5A9}"/>
              </a:ext>
            </a:extLst>
          </p:cNvPr>
          <p:cNvGrpSpPr/>
          <p:nvPr/>
        </p:nvGrpSpPr>
        <p:grpSpPr>
          <a:xfrm>
            <a:off x="7138219" y="3838004"/>
            <a:ext cx="1061884" cy="307777"/>
            <a:chOff x="2979174" y="1698004"/>
            <a:chExt cx="1061884" cy="307777"/>
          </a:xfrm>
        </p:grpSpPr>
        <p:sp>
          <p:nvSpPr>
            <p:cNvPr id="22" name="Rectangle 21">
              <a:extLst>
                <a:ext uri="{FF2B5EF4-FFF2-40B4-BE49-F238E27FC236}">
                  <a16:creationId xmlns:a16="http://schemas.microsoft.com/office/drawing/2014/main" id="{12E832A6-8E8B-9809-BDAC-A2570EC991C6}"/>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3" name="TextBox 22">
              <a:extLst>
                <a:ext uri="{FF2B5EF4-FFF2-40B4-BE49-F238E27FC236}">
                  <a16:creationId xmlns:a16="http://schemas.microsoft.com/office/drawing/2014/main" id="{DECACE41-3DBF-9E93-3DF8-89935CF4CC55}"/>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24" name="Group 23">
            <a:extLst>
              <a:ext uri="{FF2B5EF4-FFF2-40B4-BE49-F238E27FC236}">
                <a16:creationId xmlns:a16="http://schemas.microsoft.com/office/drawing/2014/main" id="{D48EE042-D1D9-31AA-EFD0-724088412FEE}"/>
              </a:ext>
            </a:extLst>
          </p:cNvPr>
          <p:cNvGrpSpPr/>
          <p:nvPr/>
        </p:nvGrpSpPr>
        <p:grpSpPr>
          <a:xfrm>
            <a:off x="7138219" y="3543036"/>
            <a:ext cx="1061884" cy="307777"/>
            <a:chOff x="2979174" y="1698004"/>
            <a:chExt cx="1061884" cy="307777"/>
          </a:xfrm>
        </p:grpSpPr>
        <p:sp>
          <p:nvSpPr>
            <p:cNvPr id="25" name="Rectangle 24">
              <a:extLst>
                <a:ext uri="{FF2B5EF4-FFF2-40B4-BE49-F238E27FC236}">
                  <a16:creationId xmlns:a16="http://schemas.microsoft.com/office/drawing/2014/main" id="{2CAA2B25-F140-B16E-24AA-45EC8446A6FD}"/>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6" name="TextBox 25">
              <a:extLst>
                <a:ext uri="{FF2B5EF4-FFF2-40B4-BE49-F238E27FC236}">
                  <a16:creationId xmlns:a16="http://schemas.microsoft.com/office/drawing/2014/main" id="{BA55D976-F1C8-6F8F-F8EF-9BD01D937E38}"/>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27" name="Group 26">
            <a:extLst>
              <a:ext uri="{FF2B5EF4-FFF2-40B4-BE49-F238E27FC236}">
                <a16:creationId xmlns:a16="http://schemas.microsoft.com/office/drawing/2014/main" id="{AD26C200-6DAB-E50D-ED7A-3E5EFA1B18CC}"/>
              </a:ext>
            </a:extLst>
          </p:cNvPr>
          <p:cNvGrpSpPr/>
          <p:nvPr/>
        </p:nvGrpSpPr>
        <p:grpSpPr>
          <a:xfrm>
            <a:off x="7138219" y="3260877"/>
            <a:ext cx="1061884" cy="307777"/>
            <a:chOff x="2979174" y="1698004"/>
            <a:chExt cx="1061884" cy="307777"/>
          </a:xfrm>
        </p:grpSpPr>
        <p:sp>
          <p:nvSpPr>
            <p:cNvPr id="28" name="Rectangle 27">
              <a:extLst>
                <a:ext uri="{FF2B5EF4-FFF2-40B4-BE49-F238E27FC236}">
                  <a16:creationId xmlns:a16="http://schemas.microsoft.com/office/drawing/2014/main" id="{84707AF3-DC88-C06D-96F6-B96009106415}"/>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29" name="TextBox 28">
              <a:extLst>
                <a:ext uri="{FF2B5EF4-FFF2-40B4-BE49-F238E27FC236}">
                  <a16:creationId xmlns:a16="http://schemas.microsoft.com/office/drawing/2014/main" id="{D2BE6058-7179-4A0B-9609-CE41E7CB1BAE}"/>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30" name="Group 29">
            <a:extLst>
              <a:ext uri="{FF2B5EF4-FFF2-40B4-BE49-F238E27FC236}">
                <a16:creationId xmlns:a16="http://schemas.microsoft.com/office/drawing/2014/main" id="{07D3DF6F-CF3D-6021-9403-28AEAD1B9E5F}"/>
              </a:ext>
            </a:extLst>
          </p:cNvPr>
          <p:cNvGrpSpPr/>
          <p:nvPr/>
        </p:nvGrpSpPr>
        <p:grpSpPr>
          <a:xfrm>
            <a:off x="7138219" y="4418558"/>
            <a:ext cx="1061884" cy="307777"/>
            <a:chOff x="2979174" y="1698004"/>
            <a:chExt cx="1061884" cy="307777"/>
          </a:xfrm>
        </p:grpSpPr>
        <p:sp>
          <p:nvSpPr>
            <p:cNvPr id="31" name="Rectangle 30">
              <a:extLst>
                <a:ext uri="{FF2B5EF4-FFF2-40B4-BE49-F238E27FC236}">
                  <a16:creationId xmlns:a16="http://schemas.microsoft.com/office/drawing/2014/main" id="{BEC30FEB-89D5-93FE-E5EB-A1EA5C188CD9}"/>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32" name="TextBox 31">
              <a:extLst>
                <a:ext uri="{FF2B5EF4-FFF2-40B4-BE49-F238E27FC236}">
                  <a16:creationId xmlns:a16="http://schemas.microsoft.com/office/drawing/2014/main" id="{E60315EA-8722-EAEB-3CD8-F115EF880025}"/>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grpSp>
        <p:nvGrpSpPr>
          <p:cNvPr id="33" name="Group 32">
            <a:extLst>
              <a:ext uri="{FF2B5EF4-FFF2-40B4-BE49-F238E27FC236}">
                <a16:creationId xmlns:a16="http://schemas.microsoft.com/office/drawing/2014/main" id="{CA89B12F-FFC4-0AEF-1BE6-592293A9C56D}"/>
              </a:ext>
            </a:extLst>
          </p:cNvPr>
          <p:cNvGrpSpPr/>
          <p:nvPr/>
        </p:nvGrpSpPr>
        <p:grpSpPr>
          <a:xfrm>
            <a:off x="7138219" y="4120163"/>
            <a:ext cx="1061884" cy="307777"/>
            <a:chOff x="2979174" y="1698004"/>
            <a:chExt cx="1061884" cy="307777"/>
          </a:xfrm>
        </p:grpSpPr>
        <p:sp>
          <p:nvSpPr>
            <p:cNvPr id="34" name="Rectangle 33">
              <a:extLst>
                <a:ext uri="{FF2B5EF4-FFF2-40B4-BE49-F238E27FC236}">
                  <a16:creationId xmlns:a16="http://schemas.microsoft.com/office/drawing/2014/main" id="{A359704A-7CBF-DB45-8F13-D36B7BCFD3A6}"/>
                </a:ext>
              </a:extLst>
            </p:cNvPr>
            <p:cNvSpPr/>
            <p:nvPr/>
          </p:nvSpPr>
          <p:spPr>
            <a:xfrm>
              <a:off x="2979174" y="1710813"/>
              <a:ext cx="1061884" cy="2949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35" name="TextBox 34">
              <a:extLst>
                <a:ext uri="{FF2B5EF4-FFF2-40B4-BE49-F238E27FC236}">
                  <a16:creationId xmlns:a16="http://schemas.microsoft.com/office/drawing/2014/main" id="{D4A40993-07AF-8905-ED2D-8D915316EC98}"/>
                </a:ext>
              </a:extLst>
            </p:cNvPr>
            <p:cNvSpPr txBox="1"/>
            <p:nvPr/>
          </p:nvSpPr>
          <p:spPr>
            <a:xfrm>
              <a:off x="3208591" y="1698004"/>
              <a:ext cx="519694" cy="307777"/>
            </a:xfrm>
            <a:prstGeom prst="rect">
              <a:avLst/>
            </a:prstGeom>
            <a:noFill/>
          </p:spPr>
          <p:txBody>
            <a:bodyPr wrap="none" rtlCol="0">
              <a:spAutoFit/>
            </a:bodyPr>
            <a:lstStyle/>
            <a:p>
              <a:r>
                <a:rPr lang="en-US" dirty="0">
                  <a:latin typeface="Oswald" panose="00000500000000000000" pitchFamily="2" charset="0"/>
                </a:rPr>
                <a:t>Entry</a:t>
              </a:r>
            </a:p>
          </p:txBody>
        </p:sp>
      </p:grpSp>
      <p:cxnSp>
        <p:nvCxnSpPr>
          <p:cNvPr id="36" name="Straight Arrow Connector 35">
            <a:extLst>
              <a:ext uri="{FF2B5EF4-FFF2-40B4-BE49-F238E27FC236}">
                <a16:creationId xmlns:a16="http://schemas.microsoft.com/office/drawing/2014/main" id="{6215058B-976D-721D-FEC6-290F1F999E3D}"/>
              </a:ext>
            </a:extLst>
          </p:cNvPr>
          <p:cNvCxnSpPr>
            <a:endCxn id="22" idx="1"/>
          </p:cNvCxnSpPr>
          <p:nvPr/>
        </p:nvCxnSpPr>
        <p:spPr>
          <a:xfrm>
            <a:off x="6440129" y="3998297"/>
            <a:ext cx="69809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D58C523A-B176-2B11-6BAA-5495FEED7D20}"/>
              </a:ext>
            </a:extLst>
          </p:cNvPr>
          <p:cNvSpPr txBox="1"/>
          <p:nvPr/>
        </p:nvSpPr>
        <p:spPr>
          <a:xfrm>
            <a:off x="6410632" y="3631299"/>
            <a:ext cx="698090" cy="338554"/>
          </a:xfrm>
          <a:prstGeom prst="rect">
            <a:avLst/>
          </a:prstGeom>
          <a:noFill/>
        </p:spPr>
        <p:txBody>
          <a:bodyPr wrap="square" rtlCol="0">
            <a:spAutoFit/>
          </a:bodyPr>
          <a:lstStyle/>
          <a:p>
            <a:r>
              <a:rPr lang="en-US" sz="1600" dirty="0" err="1">
                <a:latin typeface="Oswald" panose="00000500000000000000" pitchFamily="2" charset="0"/>
              </a:rPr>
              <a:t>ptr</a:t>
            </a:r>
            <a:endParaRPr lang="en-US" sz="1600" dirty="0">
              <a:latin typeface="Oswald" panose="00000500000000000000" pitchFamily="2" charset="0"/>
            </a:endParaRPr>
          </a:p>
        </p:txBody>
      </p:sp>
      <p:sp>
        <p:nvSpPr>
          <p:cNvPr id="2" name="Slide Number Placeholder 1">
            <a:extLst>
              <a:ext uri="{FF2B5EF4-FFF2-40B4-BE49-F238E27FC236}">
                <a16:creationId xmlns:a16="http://schemas.microsoft.com/office/drawing/2014/main" id="{47531F20-8064-C206-45ED-350FA2C9AD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24</a:t>
            </a:fld>
            <a:endParaRPr lang="vi-VN"/>
          </a:p>
        </p:txBody>
      </p:sp>
    </p:spTree>
    <p:extLst>
      <p:ext uri="{BB962C8B-B14F-4D97-AF65-F5344CB8AC3E}">
        <p14:creationId xmlns:p14="http://schemas.microsoft.com/office/powerpoint/2010/main" val="2804653958"/>
      </p:ext>
    </p:extLst>
  </p:cSld>
  <p:clrMapOvr>
    <a:masterClrMapping/>
  </p:clrMapOvr>
  <p:transition spd="slow" advTm="7022">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7"/>
        <p:cNvGrpSpPr/>
        <p:nvPr/>
      </p:nvGrpSpPr>
      <p:grpSpPr>
        <a:xfrm>
          <a:off x="0" y="0"/>
          <a:ext cx="0" cy="0"/>
          <a:chOff x="0" y="0"/>
          <a:chExt cx="0" cy="0"/>
        </a:xfrm>
      </p:grpSpPr>
      <p:sp>
        <p:nvSpPr>
          <p:cNvPr id="21" name="TextBox 20">
            <a:extLst>
              <a:ext uri="{FF2B5EF4-FFF2-40B4-BE49-F238E27FC236}">
                <a16:creationId xmlns:a16="http://schemas.microsoft.com/office/drawing/2014/main" id="{5A968801-5878-2A98-9AF8-4259C31A0678}"/>
              </a:ext>
            </a:extLst>
          </p:cNvPr>
          <p:cNvSpPr txBox="1"/>
          <p:nvPr/>
        </p:nvSpPr>
        <p:spPr>
          <a:xfrm>
            <a:off x="1566866" y="816077"/>
            <a:ext cx="5291134" cy="646331"/>
          </a:xfrm>
          <a:prstGeom prst="rect">
            <a:avLst/>
          </a:prstGeom>
          <a:noFill/>
        </p:spPr>
        <p:txBody>
          <a:bodyPr wrap="square" rtlCol="0">
            <a:spAutoFit/>
          </a:bodyPr>
          <a:lstStyle/>
          <a:p>
            <a:r>
              <a:rPr lang="en-US" sz="3600" b="1" dirty="0">
                <a:latin typeface="Oswald" panose="00000500000000000000" pitchFamily="2" charset="0"/>
              </a:rPr>
              <a:t>FIND NEXT CLUSTER</a:t>
            </a:r>
          </a:p>
        </p:txBody>
      </p:sp>
      <p:sp>
        <p:nvSpPr>
          <p:cNvPr id="2" name="Rectangle 1">
            <a:extLst>
              <a:ext uri="{FF2B5EF4-FFF2-40B4-BE49-F238E27FC236}">
                <a16:creationId xmlns:a16="http://schemas.microsoft.com/office/drawing/2014/main" id="{C1BA03DB-10BF-A3A2-CB11-6CBDA39252FA}"/>
              </a:ext>
            </a:extLst>
          </p:cNvPr>
          <p:cNvSpPr/>
          <p:nvPr/>
        </p:nvSpPr>
        <p:spPr>
          <a:xfrm>
            <a:off x="3991893" y="164787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469194-B620-6F2E-DBD7-BB21098FBC32}"/>
              </a:ext>
            </a:extLst>
          </p:cNvPr>
          <p:cNvSpPr txBox="1"/>
          <p:nvPr/>
        </p:nvSpPr>
        <p:spPr>
          <a:xfrm>
            <a:off x="4304069" y="1765117"/>
            <a:ext cx="1347019" cy="307777"/>
          </a:xfrm>
          <a:prstGeom prst="rect">
            <a:avLst/>
          </a:prstGeom>
          <a:noFill/>
        </p:spPr>
        <p:txBody>
          <a:bodyPr wrap="square" rtlCol="0">
            <a:spAutoFit/>
          </a:bodyPr>
          <a:lstStyle/>
          <a:p>
            <a:r>
              <a:rPr lang="en-US" dirty="0" err="1"/>
              <a:t>Read_FAT</a:t>
            </a:r>
            <a:endParaRPr lang="en-US" dirty="0"/>
          </a:p>
        </p:txBody>
      </p:sp>
      <p:sp>
        <p:nvSpPr>
          <p:cNvPr id="17" name="Diamond 16">
            <a:extLst>
              <a:ext uri="{FF2B5EF4-FFF2-40B4-BE49-F238E27FC236}">
                <a16:creationId xmlns:a16="http://schemas.microsoft.com/office/drawing/2014/main" id="{6E47857F-3F8F-1DD6-0032-CB87EC62D598}"/>
              </a:ext>
            </a:extLst>
          </p:cNvPr>
          <p:cNvSpPr/>
          <p:nvPr/>
        </p:nvSpPr>
        <p:spPr>
          <a:xfrm>
            <a:off x="3991893" y="2411133"/>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1662202-7B70-C40F-9EB7-475B9BD88F14}"/>
              </a:ext>
            </a:extLst>
          </p:cNvPr>
          <p:cNvSpPr txBox="1"/>
          <p:nvPr/>
        </p:nvSpPr>
        <p:spPr>
          <a:xfrm>
            <a:off x="4485961" y="2639410"/>
            <a:ext cx="1347019" cy="523220"/>
          </a:xfrm>
          <a:prstGeom prst="rect">
            <a:avLst/>
          </a:prstGeom>
          <a:noFill/>
        </p:spPr>
        <p:txBody>
          <a:bodyPr wrap="square" rtlCol="0">
            <a:spAutoFit/>
          </a:bodyPr>
          <a:lstStyle/>
          <a:p>
            <a:r>
              <a:rPr lang="en-US" dirty="0"/>
              <a:t>Check </a:t>
            </a:r>
            <a:r>
              <a:rPr lang="en-US" dirty="0" err="1"/>
              <a:t>nCluster</a:t>
            </a:r>
            <a:endParaRPr lang="en-US" dirty="0"/>
          </a:p>
        </p:txBody>
      </p:sp>
      <p:cxnSp>
        <p:nvCxnSpPr>
          <p:cNvPr id="19" name="Straight Arrow Connector 18">
            <a:extLst>
              <a:ext uri="{FF2B5EF4-FFF2-40B4-BE49-F238E27FC236}">
                <a16:creationId xmlns:a16="http://schemas.microsoft.com/office/drawing/2014/main" id="{BB60E33E-F502-DBC3-BFCA-FBB850D13D45}"/>
              </a:ext>
            </a:extLst>
          </p:cNvPr>
          <p:cNvCxnSpPr>
            <a:cxnSpLocks/>
          </p:cNvCxnSpPr>
          <p:nvPr/>
        </p:nvCxnSpPr>
        <p:spPr>
          <a:xfrm>
            <a:off x="2861187" y="2072894"/>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F15218-1CF6-8941-D377-24E9C659AC1F}"/>
              </a:ext>
            </a:extLst>
          </p:cNvPr>
          <p:cNvSpPr txBox="1"/>
          <p:nvPr/>
        </p:nvSpPr>
        <p:spPr>
          <a:xfrm>
            <a:off x="2861187" y="1764147"/>
            <a:ext cx="1347019" cy="307777"/>
          </a:xfrm>
          <a:prstGeom prst="rect">
            <a:avLst/>
          </a:prstGeom>
          <a:noFill/>
        </p:spPr>
        <p:txBody>
          <a:bodyPr wrap="square" rtlCol="0">
            <a:spAutoFit/>
          </a:bodyPr>
          <a:lstStyle/>
          <a:p>
            <a:r>
              <a:rPr lang="en-US" dirty="0" err="1"/>
              <a:t>nCluster</a:t>
            </a:r>
            <a:endParaRPr lang="en-US" dirty="0"/>
          </a:p>
        </p:txBody>
      </p:sp>
      <p:sp>
        <p:nvSpPr>
          <p:cNvPr id="23" name="Rectangle 22">
            <a:extLst>
              <a:ext uri="{FF2B5EF4-FFF2-40B4-BE49-F238E27FC236}">
                <a16:creationId xmlns:a16="http://schemas.microsoft.com/office/drawing/2014/main" id="{189E9CE9-6945-CD96-755F-5D405EB3D03D}"/>
              </a:ext>
            </a:extLst>
          </p:cNvPr>
          <p:cNvSpPr/>
          <p:nvPr/>
        </p:nvSpPr>
        <p:spPr>
          <a:xfrm>
            <a:off x="2374489" y="3869367"/>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17463E0-540A-ACF1-5EA0-77A968562373}"/>
              </a:ext>
            </a:extLst>
          </p:cNvPr>
          <p:cNvSpPr txBox="1"/>
          <p:nvPr/>
        </p:nvSpPr>
        <p:spPr>
          <a:xfrm>
            <a:off x="2627668" y="3986826"/>
            <a:ext cx="1347019" cy="307777"/>
          </a:xfrm>
          <a:prstGeom prst="rect">
            <a:avLst/>
          </a:prstGeom>
          <a:noFill/>
        </p:spPr>
        <p:txBody>
          <a:bodyPr wrap="square" rtlCol="0">
            <a:spAutoFit/>
          </a:bodyPr>
          <a:lstStyle/>
          <a:p>
            <a:pPr algn="ctr"/>
            <a:r>
              <a:rPr lang="en-US" dirty="0"/>
              <a:t>Process</a:t>
            </a:r>
          </a:p>
        </p:txBody>
      </p:sp>
      <p:cxnSp>
        <p:nvCxnSpPr>
          <p:cNvPr id="25" name="Straight Arrow Connector 24">
            <a:extLst>
              <a:ext uri="{FF2B5EF4-FFF2-40B4-BE49-F238E27FC236}">
                <a16:creationId xmlns:a16="http://schemas.microsoft.com/office/drawing/2014/main" id="{A2E0C3BD-E142-06B3-1E31-3D7C26E5FAF7}"/>
              </a:ext>
            </a:extLst>
          </p:cNvPr>
          <p:cNvCxnSpPr>
            <a:stCxn id="2" idx="2"/>
            <a:endCxn id="17" idx="0"/>
          </p:cNvCxnSpPr>
          <p:nvPr/>
        </p:nvCxnSpPr>
        <p:spPr>
          <a:xfrm>
            <a:off x="4908752" y="2190135"/>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E60846F-6BD6-0B08-818D-CEBEDE118B07}"/>
              </a:ext>
            </a:extLst>
          </p:cNvPr>
          <p:cNvCxnSpPr>
            <a:stCxn id="17" idx="2"/>
          </p:cNvCxnSpPr>
          <p:nvPr/>
        </p:nvCxnSpPr>
        <p:spPr>
          <a:xfrm flipH="1">
            <a:off x="4908751" y="3429000"/>
            <a:ext cx="1" cy="188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3A6C5A4-7C8F-B6E5-4901-A9D66CE62419}"/>
              </a:ext>
            </a:extLst>
          </p:cNvPr>
          <p:cNvCxnSpPr>
            <a:cxnSpLocks/>
            <a:stCxn id="23" idx="2"/>
          </p:cNvCxnSpPr>
          <p:nvPr/>
        </p:nvCxnSpPr>
        <p:spPr>
          <a:xfrm>
            <a:off x="3291348" y="4411628"/>
            <a:ext cx="9829" cy="73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0EA816B-E7B4-7969-DB0F-83863DD46F84}"/>
              </a:ext>
            </a:extLst>
          </p:cNvPr>
          <p:cNvSpPr txBox="1"/>
          <p:nvPr/>
        </p:nvSpPr>
        <p:spPr>
          <a:xfrm>
            <a:off x="2753030" y="5210126"/>
            <a:ext cx="1347019" cy="307777"/>
          </a:xfrm>
          <a:prstGeom prst="rect">
            <a:avLst/>
          </a:prstGeom>
          <a:noFill/>
        </p:spPr>
        <p:txBody>
          <a:bodyPr wrap="square" rtlCol="0">
            <a:spAutoFit/>
          </a:bodyPr>
          <a:lstStyle/>
          <a:p>
            <a:r>
              <a:rPr lang="en-US" dirty="0"/>
              <a:t>Next Cluster</a:t>
            </a:r>
          </a:p>
        </p:txBody>
      </p:sp>
      <p:sp>
        <p:nvSpPr>
          <p:cNvPr id="29" name="Rectangle 28">
            <a:extLst>
              <a:ext uri="{FF2B5EF4-FFF2-40B4-BE49-F238E27FC236}">
                <a16:creationId xmlns:a16="http://schemas.microsoft.com/office/drawing/2014/main" id="{A6416E16-EF82-A87F-C5D8-8E080E5BF1E6}"/>
              </a:ext>
            </a:extLst>
          </p:cNvPr>
          <p:cNvSpPr/>
          <p:nvPr/>
        </p:nvSpPr>
        <p:spPr>
          <a:xfrm>
            <a:off x="5550308" y="3859234"/>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A4A19FF-5418-DA76-D048-064F759A04B0}"/>
              </a:ext>
            </a:extLst>
          </p:cNvPr>
          <p:cNvCxnSpPr>
            <a:cxnSpLocks/>
          </p:cNvCxnSpPr>
          <p:nvPr/>
        </p:nvCxnSpPr>
        <p:spPr>
          <a:xfrm>
            <a:off x="3318383" y="3617278"/>
            <a:ext cx="315124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20B520B-39DE-1CE0-9DF1-9D31CCDAA667}"/>
              </a:ext>
            </a:extLst>
          </p:cNvPr>
          <p:cNvCxnSpPr>
            <a:cxnSpLocks/>
          </p:cNvCxnSpPr>
          <p:nvPr/>
        </p:nvCxnSpPr>
        <p:spPr>
          <a:xfrm>
            <a:off x="3315923" y="3607144"/>
            <a:ext cx="1" cy="25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2C38D93-39B2-557C-C221-E9869814AE46}"/>
              </a:ext>
            </a:extLst>
          </p:cNvPr>
          <p:cNvCxnSpPr/>
          <p:nvPr/>
        </p:nvCxnSpPr>
        <p:spPr>
          <a:xfrm>
            <a:off x="6469625" y="3607145"/>
            <a:ext cx="1" cy="25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056B419-3C5B-D3AA-3290-8803B4063D1E}"/>
              </a:ext>
            </a:extLst>
          </p:cNvPr>
          <p:cNvSpPr txBox="1"/>
          <p:nvPr/>
        </p:nvSpPr>
        <p:spPr>
          <a:xfrm>
            <a:off x="5793656" y="3977329"/>
            <a:ext cx="1347019" cy="307777"/>
          </a:xfrm>
          <a:prstGeom prst="rect">
            <a:avLst/>
          </a:prstGeom>
          <a:noFill/>
        </p:spPr>
        <p:txBody>
          <a:bodyPr wrap="square" rtlCol="0">
            <a:spAutoFit/>
          </a:bodyPr>
          <a:lstStyle/>
          <a:p>
            <a:pPr algn="ctr"/>
            <a:r>
              <a:rPr lang="en-US" dirty="0"/>
              <a:t>Process</a:t>
            </a:r>
          </a:p>
        </p:txBody>
      </p:sp>
      <p:cxnSp>
        <p:nvCxnSpPr>
          <p:cNvPr id="40" name="Straight Arrow Connector 39">
            <a:extLst>
              <a:ext uri="{FF2B5EF4-FFF2-40B4-BE49-F238E27FC236}">
                <a16:creationId xmlns:a16="http://schemas.microsoft.com/office/drawing/2014/main" id="{51A0F415-A627-E493-5E63-6C514CA2294F}"/>
              </a:ext>
            </a:extLst>
          </p:cNvPr>
          <p:cNvCxnSpPr>
            <a:cxnSpLocks/>
          </p:cNvCxnSpPr>
          <p:nvPr/>
        </p:nvCxnSpPr>
        <p:spPr>
          <a:xfrm>
            <a:off x="6472084" y="4411628"/>
            <a:ext cx="9829" cy="73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9EEFE3A3-08E7-577F-C6A9-715D5258FAE8}"/>
              </a:ext>
            </a:extLst>
          </p:cNvPr>
          <p:cNvSpPr txBox="1"/>
          <p:nvPr/>
        </p:nvSpPr>
        <p:spPr>
          <a:xfrm>
            <a:off x="5933766" y="5210126"/>
            <a:ext cx="1347019" cy="307777"/>
          </a:xfrm>
          <a:prstGeom prst="rect">
            <a:avLst/>
          </a:prstGeom>
          <a:noFill/>
        </p:spPr>
        <p:txBody>
          <a:bodyPr wrap="square" rtlCol="0">
            <a:spAutoFit/>
          </a:bodyPr>
          <a:lstStyle/>
          <a:p>
            <a:r>
              <a:rPr lang="en-US" dirty="0"/>
              <a:t>Next Cluster</a:t>
            </a:r>
          </a:p>
        </p:txBody>
      </p:sp>
      <p:sp>
        <p:nvSpPr>
          <p:cNvPr id="42" name="TextBox 41">
            <a:extLst>
              <a:ext uri="{FF2B5EF4-FFF2-40B4-BE49-F238E27FC236}">
                <a16:creationId xmlns:a16="http://schemas.microsoft.com/office/drawing/2014/main" id="{C61A8637-C6E1-1696-4A8A-E71850D10B62}"/>
              </a:ext>
            </a:extLst>
          </p:cNvPr>
          <p:cNvSpPr txBox="1"/>
          <p:nvPr/>
        </p:nvSpPr>
        <p:spPr>
          <a:xfrm>
            <a:off x="3291347" y="3267574"/>
            <a:ext cx="862771" cy="307777"/>
          </a:xfrm>
          <a:prstGeom prst="rect">
            <a:avLst/>
          </a:prstGeom>
          <a:noFill/>
        </p:spPr>
        <p:txBody>
          <a:bodyPr wrap="square" rtlCol="0">
            <a:spAutoFit/>
          </a:bodyPr>
          <a:lstStyle/>
          <a:p>
            <a:r>
              <a:rPr lang="en-US" dirty="0"/>
              <a:t>n is odd</a:t>
            </a:r>
          </a:p>
        </p:txBody>
      </p:sp>
      <p:sp>
        <p:nvSpPr>
          <p:cNvPr id="43" name="TextBox 42">
            <a:extLst>
              <a:ext uri="{FF2B5EF4-FFF2-40B4-BE49-F238E27FC236}">
                <a16:creationId xmlns:a16="http://schemas.microsoft.com/office/drawing/2014/main" id="{4CE2027D-A4E6-2A78-3960-ABF006182317}"/>
              </a:ext>
            </a:extLst>
          </p:cNvPr>
          <p:cNvSpPr txBox="1"/>
          <p:nvPr/>
        </p:nvSpPr>
        <p:spPr>
          <a:xfrm>
            <a:off x="5761708" y="3250855"/>
            <a:ext cx="1096292" cy="307777"/>
          </a:xfrm>
          <a:prstGeom prst="rect">
            <a:avLst/>
          </a:prstGeom>
          <a:noFill/>
        </p:spPr>
        <p:txBody>
          <a:bodyPr wrap="square" rtlCol="0">
            <a:spAutoFit/>
          </a:bodyPr>
          <a:lstStyle/>
          <a:p>
            <a:r>
              <a:rPr lang="en-US" dirty="0"/>
              <a:t>n is even</a:t>
            </a:r>
          </a:p>
        </p:txBody>
      </p:sp>
      <p:sp>
        <p:nvSpPr>
          <p:cNvPr id="3" name="Slide Number Placeholder 2">
            <a:extLst>
              <a:ext uri="{FF2B5EF4-FFF2-40B4-BE49-F238E27FC236}">
                <a16:creationId xmlns:a16="http://schemas.microsoft.com/office/drawing/2014/main" id="{52FA8E6F-F402-0572-0F34-3C2BAB9712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25</a:t>
            </a:fld>
            <a:endParaRPr lang="vi-VN"/>
          </a:p>
        </p:txBody>
      </p:sp>
    </p:spTree>
    <p:extLst>
      <p:ext uri="{BB962C8B-B14F-4D97-AF65-F5344CB8AC3E}">
        <p14:creationId xmlns:p14="http://schemas.microsoft.com/office/powerpoint/2010/main" val="523908044"/>
      </p:ext>
    </p:extLst>
  </p:cSld>
  <p:clrMapOvr>
    <a:masterClrMapping/>
  </p:clrMapOvr>
  <p:transition spd="slow" advTm="7022">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TextBox 2">
            <a:extLst>
              <a:ext uri="{FF2B5EF4-FFF2-40B4-BE49-F238E27FC236}">
                <a16:creationId xmlns:a16="http://schemas.microsoft.com/office/drawing/2014/main" id="{E46B6EA7-7EC0-E94F-1CC0-BFAA2119ABBC}"/>
              </a:ext>
            </a:extLst>
          </p:cNvPr>
          <p:cNvSpPr txBox="1"/>
          <p:nvPr/>
        </p:nvSpPr>
        <p:spPr>
          <a:xfrm>
            <a:off x="1292464" y="1528248"/>
            <a:ext cx="7017602" cy="3970318"/>
          </a:xfrm>
          <a:prstGeom prst="rect">
            <a:avLst/>
          </a:prstGeom>
          <a:noFill/>
        </p:spPr>
        <p:txBody>
          <a:bodyPr wrap="square" rtlCol="0">
            <a:spAutoFit/>
          </a:bodyPr>
          <a:lstStyle/>
          <a:p>
            <a:pPr marL="285750" indent="-285750" algn="just">
              <a:buFont typeface="Arial" panose="020B0604020202020204" pitchFamily="34" charset="0"/>
              <a:buChar char="•"/>
            </a:pPr>
            <a:endParaRPr lang="en-US" sz="1800" b="1" dirty="0">
              <a:solidFill>
                <a:schemeClr val="dk1"/>
              </a:solidFill>
              <a:latin typeface="Oswald" panose="00000500000000000000" pitchFamily="2" charset="0"/>
              <a:ea typeface="Roboto"/>
              <a:cs typeface="Calibri" panose="020F0502020204030204" pitchFamily="34" charset="0"/>
              <a:sym typeface="Roboto"/>
            </a:endParaRPr>
          </a:p>
          <a:p>
            <a:pPr marL="285750" indent="-285750" algn="just">
              <a:buFont typeface="Arial" panose="020B0604020202020204" pitchFamily="34" charset="0"/>
              <a:buChar char="•"/>
            </a:pPr>
            <a:endParaRPr lang="en-US" sz="1800" b="1" dirty="0">
              <a:solidFill>
                <a:schemeClr val="dk1"/>
              </a:solidFill>
              <a:latin typeface="Oswald" panose="00000500000000000000" pitchFamily="2" charset="0"/>
              <a:ea typeface="Roboto"/>
              <a:cs typeface="Calibri" panose="020F0502020204030204" pitchFamily="34" charset="0"/>
              <a:sym typeface="Roboto"/>
            </a:endParaRPr>
          </a:p>
          <a:p>
            <a:pPr algn="just"/>
            <a:r>
              <a:rPr lang="en-US" sz="1800" b="1" dirty="0">
                <a:solidFill>
                  <a:schemeClr val="dk1"/>
                </a:solidFill>
                <a:latin typeface="Oswald" panose="00000500000000000000" pitchFamily="2" charset="0"/>
                <a:ea typeface="Roboto"/>
                <a:cs typeface="Calibri" panose="020F0502020204030204" pitchFamily="34" charset="0"/>
                <a:sym typeface="Roboto"/>
              </a:rPr>
              <a:t>Example:</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Primary FAT starts at Sector 1, byte 0x200.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Suppose a file has a starting cluster of 0x04EC (1260).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file starts on the media at cluster #1260</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The FAT entry pointing to the next cluster is in the FAT at byte (1260*1.5) = 1890(0x762)</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Since the FAT starts at 0x200, the FAT entry for this file is at 0x962</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1st cluster is 0x4EC(1260). FAT entry starts at high-order nibble of 0x962 = 0x4ED (1261)</a:t>
            </a:r>
          </a:p>
          <a:p>
            <a:pPr marL="285750" indent="-285750" algn="just">
              <a:buFont typeface="Arial" panose="020B0604020202020204" pitchFamily="34" charset="0"/>
              <a:buChar char="•"/>
            </a:pPr>
            <a:r>
              <a:rPr lang="en-US" sz="1800" b="1" dirty="0">
                <a:solidFill>
                  <a:schemeClr val="dk1"/>
                </a:solidFill>
                <a:latin typeface="Oswald" panose="00000500000000000000" pitchFamily="2" charset="0"/>
                <a:ea typeface="Roboto"/>
                <a:cs typeface="Calibri" panose="020F0502020204030204" pitchFamily="34" charset="0"/>
                <a:sym typeface="Roboto"/>
              </a:rPr>
              <a:t>2nd cluster is 0x4ED(1261). FAT entry starts at low-order nibble of 0x963 = 0xFFF(end of list)</a:t>
            </a:r>
          </a:p>
          <a:p>
            <a:pPr algn="just"/>
            <a:endParaRPr lang="en-US" sz="1800" b="1" dirty="0">
              <a:solidFill>
                <a:schemeClr val="dk1"/>
              </a:solidFill>
              <a:latin typeface="Oswald" panose="00000500000000000000" pitchFamily="2" charset="0"/>
              <a:ea typeface="Roboto"/>
              <a:cs typeface="Calibri" panose="020F0502020204030204" pitchFamily="34" charset="0"/>
              <a:sym typeface="Roboto"/>
            </a:endParaRPr>
          </a:p>
        </p:txBody>
      </p:sp>
      <p:pic>
        <p:nvPicPr>
          <p:cNvPr id="5" name="Picture 4">
            <a:extLst>
              <a:ext uri="{FF2B5EF4-FFF2-40B4-BE49-F238E27FC236}">
                <a16:creationId xmlns:a16="http://schemas.microsoft.com/office/drawing/2014/main" id="{BC05390B-4F2D-4607-19CB-D9C4227EB98B}"/>
              </a:ext>
            </a:extLst>
          </p:cNvPr>
          <p:cNvPicPr>
            <a:picLocks noChangeAspect="1"/>
          </p:cNvPicPr>
          <p:nvPr/>
        </p:nvPicPr>
        <p:blipFill>
          <a:blip r:embed="rId3"/>
          <a:stretch>
            <a:fillRect/>
          </a:stretch>
        </p:blipFill>
        <p:spPr>
          <a:xfrm>
            <a:off x="1470320" y="1446992"/>
            <a:ext cx="6839746" cy="531749"/>
          </a:xfrm>
          <a:prstGeom prst="rect">
            <a:avLst/>
          </a:prstGeom>
        </p:spPr>
      </p:pic>
      <p:sp>
        <p:nvSpPr>
          <p:cNvPr id="6" name="Rectangle 5">
            <a:extLst>
              <a:ext uri="{FF2B5EF4-FFF2-40B4-BE49-F238E27FC236}">
                <a16:creationId xmlns:a16="http://schemas.microsoft.com/office/drawing/2014/main" id="{E0945B10-4626-82F7-E67E-37E008FBEE95}"/>
              </a:ext>
            </a:extLst>
          </p:cNvPr>
          <p:cNvSpPr/>
          <p:nvPr/>
        </p:nvSpPr>
        <p:spPr>
          <a:xfrm>
            <a:off x="3411794" y="1691148"/>
            <a:ext cx="1091380" cy="3282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FA0DF5B-BFB1-8D12-1D30-F2B21A20F985}"/>
              </a:ext>
            </a:extLst>
          </p:cNvPr>
          <p:cNvSpPr txBox="1"/>
          <p:nvPr/>
        </p:nvSpPr>
        <p:spPr>
          <a:xfrm>
            <a:off x="1470320" y="713103"/>
            <a:ext cx="5291134" cy="646331"/>
          </a:xfrm>
          <a:prstGeom prst="rect">
            <a:avLst/>
          </a:prstGeom>
          <a:noFill/>
        </p:spPr>
        <p:txBody>
          <a:bodyPr wrap="square" rtlCol="0">
            <a:spAutoFit/>
          </a:bodyPr>
          <a:lstStyle/>
          <a:p>
            <a:r>
              <a:rPr lang="en-US" sz="3600" b="1" dirty="0">
                <a:latin typeface="Oswald" panose="00000500000000000000" pitchFamily="2" charset="0"/>
              </a:rPr>
              <a:t>FIND NEXT CLUSTER</a:t>
            </a:r>
          </a:p>
        </p:txBody>
      </p:sp>
      <p:sp>
        <p:nvSpPr>
          <p:cNvPr id="2" name="Slide Number Placeholder 1">
            <a:extLst>
              <a:ext uri="{FF2B5EF4-FFF2-40B4-BE49-F238E27FC236}">
                <a16:creationId xmlns:a16="http://schemas.microsoft.com/office/drawing/2014/main" id="{56393349-8A39-5842-65E5-5572828B08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26</a:t>
            </a:fld>
            <a:endParaRPr lang="vi-VN"/>
          </a:p>
        </p:txBody>
      </p:sp>
    </p:spTree>
    <p:extLst>
      <p:ext uri="{BB962C8B-B14F-4D97-AF65-F5344CB8AC3E}">
        <p14:creationId xmlns:p14="http://schemas.microsoft.com/office/powerpoint/2010/main" val="1437409046"/>
      </p:ext>
    </p:extLst>
  </p:cSld>
  <p:clrMapOvr>
    <a:masterClrMapping/>
  </p:clrMapOvr>
  <p:transition spd="slow" advTm="7022">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5"/>
            <a:ext cx="6859500" cy="6099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DISPLAY LIST (ROOT &amp; FOLDER)</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13" name="Rectangle 12">
            <a:extLst>
              <a:ext uri="{FF2B5EF4-FFF2-40B4-BE49-F238E27FC236}">
                <a16:creationId xmlns:a16="http://schemas.microsoft.com/office/drawing/2014/main" id="{3E0FB5D3-48DB-D65F-19A9-4C97BDA81037}"/>
              </a:ext>
            </a:extLst>
          </p:cNvPr>
          <p:cNvSpPr/>
          <p:nvPr/>
        </p:nvSpPr>
        <p:spPr>
          <a:xfrm>
            <a:off x="3740006" y="1701755"/>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sp>
        <p:nvSpPr>
          <p:cNvPr id="14" name="TextBox 13">
            <a:extLst>
              <a:ext uri="{FF2B5EF4-FFF2-40B4-BE49-F238E27FC236}">
                <a16:creationId xmlns:a16="http://schemas.microsoft.com/office/drawing/2014/main" id="{8CD661AF-5B1A-3118-0DE6-711112EDE0C4}"/>
              </a:ext>
            </a:extLst>
          </p:cNvPr>
          <p:cNvSpPr txBox="1"/>
          <p:nvPr/>
        </p:nvSpPr>
        <p:spPr>
          <a:xfrm>
            <a:off x="3926820" y="1818028"/>
            <a:ext cx="1833717" cy="307777"/>
          </a:xfrm>
          <a:prstGeom prst="rect">
            <a:avLst/>
          </a:prstGeom>
          <a:noFill/>
        </p:spPr>
        <p:txBody>
          <a:bodyPr wrap="square" rtlCol="0">
            <a:spAutoFit/>
          </a:bodyPr>
          <a:lstStyle/>
          <a:p>
            <a:r>
              <a:rPr lang="en-US" dirty="0" err="1">
                <a:latin typeface="Oswald" panose="00000500000000000000" pitchFamily="2" charset="0"/>
              </a:rPr>
              <a:t>Read_Info</a:t>
            </a:r>
            <a:r>
              <a:rPr lang="en-US" dirty="0">
                <a:latin typeface="Oswald" panose="00000500000000000000" pitchFamily="2" charset="0"/>
              </a:rPr>
              <a:t> from Array</a:t>
            </a:r>
          </a:p>
        </p:txBody>
      </p:sp>
      <p:sp>
        <p:nvSpPr>
          <p:cNvPr id="15" name="Diamond 14">
            <a:extLst>
              <a:ext uri="{FF2B5EF4-FFF2-40B4-BE49-F238E27FC236}">
                <a16:creationId xmlns:a16="http://schemas.microsoft.com/office/drawing/2014/main" id="{EFC2D687-FE9C-760B-3A5F-FCDFF0A88CA1}"/>
              </a:ext>
            </a:extLst>
          </p:cNvPr>
          <p:cNvSpPr/>
          <p:nvPr/>
        </p:nvSpPr>
        <p:spPr>
          <a:xfrm>
            <a:off x="3740006" y="2465014"/>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sp>
        <p:nvSpPr>
          <p:cNvPr id="16" name="TextBox 15">
            <a:extLst>
              <a:ext uri="{FF2B5EF4-FFF2-40B4-BE49-F238E27FC236}">
                <a16:creationId xmlns:a16="http://schemas.microsoft.com/office/drawing/2014/main" id="{6F16338E-86D6-78F5-9120-C47E199994DE}"/>
              </a:ext>
            </a:extLst>
          </p:cNvPr>
          <p:cNvSpPr txBox="1"/>
          <p:nvPr/>
        </p:nvSpPr>
        <p:spPr>
          <a:xfrm>
            <a:off x="3961396" y="2814397"/>
            <a:ext cx="1476394" cy="307777"/>
          </a:xfrm>
          <a:prstGeom prst="rect">
            <a:avLst/>
          </a:prstGeom>
          <a:noFill/>
        </p:spPr>
        <p:txBody>
          <a:bodyPr wrap="square" rtlCol="0">
            <a:spAutoFit/>
          </a:bodyPr>
          <a:lstStyle/>
          <a:p>
            <a:r>
              <a:rPr lang="en-US" dirty="0">
                <a:latin typeface="Oswald" panose="00000500000000000000" pitchFamily="2" charset="0"/>
              </a:rPr>
              <a:t>Check First </a:t>
            </a:r>
            <a:r>
              <a:rPr lang="en-US" dirty="0" err="1">
                <a:latin typeface="Oswald" panose="00000500000000000000" pitchFamily="2" charset="0"/>
              </a:rPr>
              <a:t>CLuster</a:t>
            </a:r>
            <a:endParaRPr lang="en-US" dirty="0">
              <a:latin typeface="Oswald" panose="00000500000000000000" pitchFamily="2" charset="0"/>
            </a:endParaRPr>
          </a:p>
        </p:txBody>
      </p:sp>
      <p:cxnSp>
        <p:nvCxnSpPr>
          <p:cNvPr id="17" name="Straight Arrow Connector 16">
            <a:extLst>
              <a:ext uri="{FF2B5EF4-FFF2-40B4-BE49-F238E27FC236}">
                <a16:creationId xmlns:a16="http://schemas.microsoft.com/office/drawing/2014/main" id="{A411CD99-D336-F62B-F231-227B7CA7A34B}"/>
              </a:ext>
            </a:extLst>
          </p:cNvPr>
          <p:cNvCxnSpPr>
            <a:cxnSpLocks/>
          </p:cNvCxnSpPr>
          <p:nvPr/>
        </p:nvCxnSpPr>
        <p:spPr>
          <a:xfrm>
            <a:off x="2609300" y="2126775"/>
            <a:ext cx="11307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8C054CF-174E-546C-BA6D-C3D8488772B5}"/>
              </a:ext>
            </a:extLst>
          </p:cNvPr>
          <p:cNvSpPr txBox="1"/>
          <p:nvPr/>
        </p:nvSpPr>
        <p:spPr>
          <a:xfrm>
            <a:off x="2609300" y="1818028"/>
            <a:ext cx="1347019" cy="307777"/>
          </a:xfrm>
          <a:prstGeom prst="rect">
            <a:avLst/>
          </a:prstGeom>
          <a:noFill/>
        </p:spPr>
        <p:txBody>
          <a:bodyPr wrap="square" rtlCol="0">
            <a:spAutoFit/>
          </a:bodyPr>
          <a:lstStyle/>
          <a:p>
            <a:r>
              <a:rPr lang="en-US" dirty="0">
                <a:latin typeface="Oswald" panose="00000500000000000000" pitchFamily="2" charset="0"/>
              </a:rPr>
              <a:t>Address</a:t>
            </a:r>
          </a:p>
        </p:txBody>
      </p:sp>
      <p:sp>
        <p:nvSpPr>
          <p:cNvPr id="19" name="Rectangle 18">
            <a:extLst>
              <a:ext uri="{FF2B5EF4-FFF2-40B4-BE49-F238E27FC236}">
                <a16:creationId xmlns:a16="http://schemas.microsoft.com/office/drawing/2014/main" id="{52BECF3A-E036-65BF-8CA1-7B11C8A05895}"/>
              </a:ext>
            </a:extLst>
          </p:cNvPr>
          <p:cNvSpPr/>
          <p:nvPr/>
        </p:nvSpPr>
        <p:spPr>
          <a:xfrm>
            <a:off x="3740005" y="3703879"/>
            <a:ext cx="1833717" cy="54226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anose="00000500000000000000" pitchFamily="2" charset="0"/>
            </a:endParaRPr>
          </a:p>
        </p:txBody>
      </p:sp>
      <p:cxnSp>
        <p:nvCxnSpPr>
          <p:cNvPr id="21" name="Straight Arrow Connector 20">
            <a:extLst>
              <a:ext uri="{FF2B5EF4-FFF2-40B4-BE49-F238E27FC236}">
                <a16:creationId xmlns:a16="http://schemas.microsoft.com/office/drawing/2014/main" id="{7944FC79-263D-34F6-A11E-9C62A06D8A48}"/>
              </a:ext>
            </a:extLst>
          </p:cNvPr>
          <p:cNvCxnSpPr>
            <a:stCxn id="13" idx="2"/>
            <a:endCxn id="15" idx="0"/>
          </p:cNvCxnSpPr>
          <p:nvPr/>
        </p:nvCxnSpPr>
        <p:spPr>
          <a:xfrm>
            <a:off x="4656865" y="2244016"/>
            <a:ext cx="0"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EFF381-B489-B2E1-FF29-42D1AE6DBA8A}"/>
              </a:ext>
            </a:extLst>
          </p:cNvPr>
          <p:cNvCxnSpPr>
            <a:cxnSpLocks/>
            <a:stCxn id="15" idx="2"/>
            <a:endCxn id="19" idx="0"/>
          </p:cNvCxnSpPr>
          <p:nvPr/>
        </p:nvCxnSpPr>
        <p:spPr>
          <a:xfrm flipH="1">
            <a:off x="4656864" y="3482881"/>
            <a:ext cx="1" cy="220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1E45FE4D-146E-973F-F0F0-AF8CFB882C1C}"/>
              </a:ext>
            </a:extLst>
          </p:cNvPr>
          <p:cNvSpPr txBox="1"/>
          <p:nvPr/>
        </p:nvSpPr>
        <p:spPr>
          <a:xfrm>
            <a:off x="3956319" y="4887225"/>
            <a:ext cx="1576663" cy="307777"/>
          </a:xfrm>
          <a:prstGeom prst="rect">
            <a:avLst/>
          </a:prstGeom>
          <a:noFill/>
        </p:spPr>
        <p:txBody>
          <a:bodyPr wrap="square" rtlCol="0">
            <a:spAutoFit/>
          </a:bodyPr>
          <a:lstStyle/>
          <a:p>
            <a:r>
              <a:rPr lang="en-US" dirty="0">
                <a:latin typeface="Oswald" panose="00000500000000000000" pitchFamily="2" charset="0"/>
              </a:rPr>
              <a:t>Check Next Cluster </a:t>
            </a:r>
          </a:p>
        </p:txBody>
      </p:sp>
      <p:sp>
        <p:nvSpPr>
          <p:cNvPr id="27" name="TextBox 26">
            <a:extLst>
              <a:ext uri="{FF2B5EF4-FFF2-40B4-BE49-F238E27FC236}">
                <a16:creationId xmlns:a16="http://schemas.microsoft.com/office/drawing/2014/main" id="{9F96807E-305E-C929-AC02-B55BBC0B0538}"/>
              </a:ext>
            </a:extLst>
          </p:cNvPr>
          <p:cNvSpPr txBox="1"/>
          <p:nvPr/>
        </p:nvSpPr>
        <p:spPr>
          <a:xfrm>
            <a:off x="4132635" y="3837926"/>
            <a:ext cx="1833717" cy="307777"/>
          </a:xfrm>
          <a:prstGeom prst="rect">
            <a:avLst/>
          </a:prstGeom>
          <a:noFill/>
        </p:spPr>
        <p:txBody>
          <a:bodyPr wrap="square" rtlCol="0">
            <a:spAutoFit/>
          </a:bodyPr>
          <a:lstStyle/>
          <a:p>
            <a:r>
              <a:rPr lang="en-US" dirty="0">
                <a:latin typeface="Oswald" panose="00000500000000000000" pitchFamily="2" charset="0"/>
              </a:rPr>
              <a:t>Display data</a:t>
            </a:r>
          </a:p>
        </p:txBody>
      </p:sp>
      <p:sp>
        <p:nvSpPr>
          <p:cNvPr id="32" name="Diamond 31">
            <a:extLst>
              <a:ext uri="{FF2B5EF4-FFF2-40B4-BE49-F238E27FC236}">
                <a16:creationId xmlns:a16="http://schemas.microsoft.com/office/drawing/2014/main" id="{C98AC8C7-032C-6B5A-8D82-637F4592BFB9}"/>
              </a:ext>
            </a:extLst>
          </p:cNvPr>
          <p:cNvSpPr/>
          <p:nvPr/>
        </p:nvSpPr>
        <p:spPr>
          <a:xfrm>
            <a:off x="3740004" y="4500748"/>
            <a:ext cx="1833717" cy="1017867"/>
          </a:xfrm>
          <a:prstGeom prst="diamond">
            <a:avLst/>
          </a:prstGeom>
          <a:no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Oswald" panose="00000500000000000000" pitchFamily="2" charset="0"/>
            </a:endParaRPr>
          </a:p>
        </p:txBody>
      </p:sp>
      <p:cxnSp>
        <p:nvCxnSpPr>
          <p:cNvPr id="34" name="Straight Arrow Connector 33">
            <a:extLst>
              <a:ext uri="{FF2B5EF4-FFF2-40B4-BE49-F238E27FC236}">
                <a16:creationId xmlns:a16="http://schemas.microsoft.com/office/drawing/2014/main" id="{58DFA7F9-F23B-F5FA-E441-4807D43DDBE4}"/>
              </a:ext>
            </a:extLst>
          </p:cNvPr>
          <p:cNvCxnSpPr>
            <a:cxnSpLocks/>
            <a:stCxn id="19" idx="2"/>
            <a:endCxn id="32" idx="0"/>
          </p:cNvCxnSpPr>
          <p:nvPr/>
        </p:nvCxnSpPr>
        <p:spPr>
          <a:xfrm flipH="1">
            <a:off x="4656863" y="4246140"/>
            <a:ext cx="1" cy="254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30709A76-4886-D0E7-CBF3-F62F6FCA11D7}"/>
              </a:ext>
            </a:extLst>
          </p:cNvPr>
          <p:cNvCxnSpPr>
            <a:stCxn id="32" idx="2"/>
            <a:endCxn id="19" idx="1"/>
          </p:cNvCxnSpPr>
          <p:nvPr/>
        </p:nvCxnSpPr>
        <p:spPr>
          <a:xfrm rot="5400000" flipH="1">
            <a:off x="3426631" y="4288384"/>
            <a:ext cx="1543605" cy="916858"/>
          </a:xfrm>
          <a:prstGeom prst="bentConnector4">
            <a:avLst>
              <a:gd name="adj1" fmla="val -14809"/>
              <a:gd name="adj2" fmla="val 124933"/>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DCF9582-B1AE-FDEF-07FE-F49370E47424}"/>
              </a:ext>
            </a:extLst>
          </p:cNvPr>
          <p:cNvCxnSpPr>
            <a:stCxn id="32" idx="3"/>
          </p:cNvCxnSpPr>
          <p:nvPr/>
        </p:nvCxnSpPr>
        <p:spPr>
          <a:xfrm flipV="1">
            <a:off x="5573721" y="5009681"/>
            <a:ext cx="10677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3B1C759E-B6B9-B854-2FD3-07878D163029}"/>
              </a:ext>
            </a:extLst>
          </p:cNvPr>
          <p:cNvSpPr txBox="1"/>
          <p:nvPr/>
        </p:nvSpPr>
        <p:spPr>
          <a:xfrm>
            <a:off x="7071469" y="4887225"/>
            <a:ext cx="1275347" cy="307777"/>
          </a:xfrm>
          <a:prstGeom prst="rect">
            <a:avLst/>
          </a:prstGeom>
          <a:noFill/>
        </p:spPr>
        <p:txBody>
          <a:bodyPr wrap="square" rtlCol="0">
            <a:spAutoFit/>
          </a:bodyPr>
          <a:lstStyle/>
          <a:p>
            <a:r>
              <a:rPr lang="en-US" dirty="0">
                <a:latin typeface="Oswald" panose="00000500000000000000" pitchFamily="2" charset="0"/>
              </a:rPr>
              <a:t>End</a:t>
            </a:r>
          </a:p>
        </p:txBody>
      </p:sp>
      <p:sp>
        <p:nvSpPr>
          <p:cNvPr id="44" name="Oval 43">
            <a:extLst>
              <a:ext uri="{FF2B5EF4-FFF2-40B4-BE49-F238E27FC236}">
                <a16:creationId xmlns:a16="http://schemas.microsoft.com/office/drawing/2014/main" id="{E45B184E-DF2A-B52E-F4B7-AD7883BA7D74}"/>
              </a:ext>
            </a:extLst>
          </p:cNvPr>
          <p:cNvSpPr/>
          <p:nvPr/>
        </p:nvSpPr>
        <p:spPr>
          <a:xfrm>
            <a:off x="6641432" y="4704700"/>
            <a:ext cx="1275344" cy="60996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ACE5A56-6E6C-8353-680C-7DD5F1F77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27</a:t>
            </a:fld>
            <a:endParaRPr lang="vi-VN"/>
          </a:p>
        </p:txBody>
      </p:sp>
    </p:spTree>
    <p:extLst>
      <p:ext uri="{BB962C8B-B14F-4D97-AF65-F5344CB8AC3E}">
        <p14:creationId xmlns:p14="http://schemas.microsoft.com/office/powerpoint/2010/main" val="4253038576"/>
      </p:ext>
    </p:extLst>
  </p:cSld>
  <p:clrMapOvr>
    <a:masterClrMapping/>
  </p:clrMapOvr>
  <p:transition spd="slow" advTm="41734">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CREATE FILE</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25202DE0-BA70-3A72-F948-3D1835A42047}"/>
              </a:ext>
            </a:extLst>
          </p:cNvPr>
          <p:cNvSpPr txBox="1"/>
          <p:nvPr/>
        </p:nvSpPr>
        <p:spPr>
          <a:xfrm>
            <a:off x="1828800" y="1681316"/>
            <a:ext cx="580103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Calculate the number of entries to save the file name, N entries</a:t>
            </a:r>
          </a:p>
          <a:p>
            <a:pPr marL="285750" indent="-285750">
              <a:buFont typeface="Arial" panose="020B0604020202020204" pitchFamily="34" charset="0"/>
              <a:buChar char="•"/>
            </a:pPr>
            <a:r>
              <a:rPr lang="en-US" sz="2000" dirty="0">
                <a:latin typeface="Oswald" panose="00000500000000000000" pitchFamily="2" charset="0"/>
              </a:rPr>
              <a:t>Calculate the number of clusters to store file content, M clusters  Determine the location to add (RDET or SDET)  </a:t>
            </a:r>
          </a:p>
          <a:p>
            <a:pPr marL="285750" indent="-285750">
              <a:buFont typeface="Arial" panose="020B0604020202020204" pitchFamily="34" charset="0"/>
              <a:buChar char="•"/>
            </a:pPr>
            <a:r>
              <a:rPr lang="en-US" sz="2000" dirty="0">
                <a:latin typeface="Oswald" panose="00000500000000000000" pitchFamily="2" charset="0"/>
              </a:rPr>
              <a:t>Check if there is enough memory to store N entries?  </a:t>
            </a:r>
          </a:p>
          <a:p>
            <a:pPr marL="285750" indent="-285750">
              <a:buFont typeface="Arial" panose="020B0604020202020204" pitchFamily="34" charset="0"/>
              <a:buChar char="•"/>
            </a:pPr>
            <a:r>
              <a:rPr lang="en-US" sz="2000" dirty="0">
                <a:latin typeface="Oswald" panose="00000500000000000000" pitchFamily="2" charset="0"/>
              </a:rPr>
              <a:t>FAT: check enough empty clusters to store files? </a:t>
            </a:r>
            <a:r>
              <a:rPr lang="en-US" sz="2000" dirty="0" err="1">
                <a:latin typeface="Oswald" panose="00000500000000000000" pitchFamily="2" charset="0"/>
              </a:rPr>
              <a:t>nameList</a:t>
            </a:r>
            <a:r>
              <a:rPr lang="en-US" sz="2000" dirty="0">
                <a:latin typeface="Oswald" panose="00000500000000000000" pitchFamily="2" charset="0"/>
              </a:rPr>
              <a:t> of clusters that store file content  </a:t>
            </a:r>
          </a:p>
          <a:p>
            <a:pPr marL="285750" indent="-285750">
              <a:buFont typeface="Arial" panose="020B0604020202020204" pitchFamily="34" charset="0"/>
              <a:buChar char="•"/>
            </a:pPr>
            <a:r>
              <a:rPr lang="en-US" sz="2000" dirty="0">
                <a:latin typeface="Oswald" panose="00000500000000000000" pitchFamily="2" charset="0"/>
              </a:rPr>
              <a:t>Add N entries to the corresponding RDET/SDET  </a:t>
            </a:r>
          </a:p>
          <a:p>
            <a:pPr marL="285750" indent="-285750">
              <a:buFont typeface="Arial" panose="020B0604020202020204" pitchFamily="34" charset="0"/>
              <a:buChar char="•"/>
            </a:pPr>
            <a:r>
              <a:rPr lang="en-US" sz="2000" dirty="0">
                <a:latin typeface="Oswald" panose="00000500000000000000" pitchFamily="2" charset="0"/>
              </a:rPr>
              <a:t>FAT: update the status of clusters that store volume </a:t>
            </a:r>
            <a:r>
              <a:rPr lang="en-US" sz="2000" dirty="0" err="1">
                <a:latin typeface="Oswald" panose="00000500000000000000" pitchFamily="2" charset="0"/>
              </a:rPr>
              <a:t>contentbelieveDATA</a:t>
            </a:r>
            <a:r>
              <a:rPr lang="en-US" sz="2000" dirty="0">
                <a:latin typeface="Oswald" panose="00000500000000000000" pitchFamily="2" charset="0"/>
              </a:rPr>
              <a:t>: writes file content to corresponding clusters</a:t>
            </a:r>
          </a:p>
        </p:txBody>
      </p:sp>
      <p:sp>
        <p:nvSpPr>
          <p:cNvPr id="3" name="Slide Number Placeholder 2">
            <a:extLst>
              <a:ext uri="{FF2B5EF4-FFF2-40B4-BE49-F238E27FC236}">
                <a16:creationId xmlns:a16="http://schemas.microsoft.com/office/drawing/2014/main" id="{BBAA83F1-8138-C5EB-1903-9981501ED2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28</a:t>
            </a:fld>
            <a:endParaRPr lang="vi-VN"/>
          </a:p>
        </p:txBody>
      </p:sp>
    </p:spTree>
    <p:extLst>
      <p:ext uri="{BB962C8B-B14F-4D97-AF65-F5344CB8AC3E}">
        <p14:creationId xmlns:p14="http://schemas.microsoft.com/office/powerpoint/2010/main" val="1637083871"/>
      </p:ext>
    </p:extLst>
  </p:cSld>
  <p:clrMapOvr>
    <a:masterClrMapping/>
  </p:clrMapOvr>
  <p:transition spd="slow" advTm="41734">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CREATE FOLDER</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ED090A8C-AC1E-58AF-A674-5B03E23789EB}"/>
              </a:ext>
            </a:extLst>
          </p:cNvPr>
          <p:cNvSpPr txBox="1"/>
          <p:nvPr/>
        </p:nvSpPr>
        <p:spPr>
          <a:xfrm>
            <a:off x="1592826" y="1602658"/>
            <a:ext cx="6086168"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Calculate the number of entries to store in the folder name, N entries</a:t>
            </a:r>
          </a:p>
          <a:p>
            <a:pPr marL="285750" indent="-285750">
              <a:buFont typeface="Arial" panose="020B0604020202020204" pitchFamily="34" charset="0"/>
              <a:buChar char="•"/>
            </a:pPr>
            <a:r>
              <a:rPr lang="en-US" sz="2000" dirty="0">
                <a:latin typeface="Oswald" panose="00000500000000000000" pitchFamily="2" charset="0"/>
              </a:rPr>
              <a:t>Number of clusters to store SDET table, 1 cluster</a:t>
            </a:r>
          </a:p>
          <a:p>
            <a:r>
              <a:rPr lang="en-US" sz="2000" dirty="0">
                <a:latin typeface="Oswald" panose="00000500000000000000" pitchFamily="2" charset="0"/>
              </a:rPr>
              <a:t>     Determine the location to add (RDET or SDET)</a:t>
            </a:r>
          </a:p>
          <a:p>
            <a:pPr marL="285750" indent="-285750">
              <a:buFont typeface="Arial" panose="020B0604020202020204" pitchFamily="34" charset="0"/>
              <a:buChar char="•"/>
            </a:pPr>
            <a:r>
              <a:rPr lang="en-US" sz="2000" dirty="0">
                <a:latin typeface="Oswald" panose="00000500000000000000" pitchFamily="2" charset="0"/>
              </a:rPr>
              <a:t>Check if there is enough memory to store N entries?</a:t>
            </a:r>
          </a:p>
          <a:p>
            <a:pPr marL="285750" indent="-285750">
              <a:buFont typeface="Arial" panose="020B0604020202020204" pitchFamily="34" charset="0"/>
              <a:buChar char="•"/>
            </a:pPr>
            <a:r>
              <a:rPr lang="en-US" sz="2000" dirty="0">
                <a:latin typeface="Oswald" panose="00000500000000000000" pitchFamily="2" charset="0"/>
              </a:rPr>
              <a:t>FAT: check enough empty clusters to store SDET? cluster. </a:t>
            </a:r>
            <a:r>
              <a:rPr lang="en-US" sz="2000" dirty="0" err="1">
                <a:latin typeface="Oswald" panose="00000500000000000000" pitchFamily="2" charset="0"/>
              </a:rPr>
              <a:t>clustersave</a:t>
            </a:r>
            <a:r>
              <a:rPr lang="en-US" sz="2000" dirty="0">
                <a:latin typeface="Oswald" panose="00000500000000000000" pitchFamily="2" charset="0"/>
              </a:rPr>
              <a:t> SDET</a:t>
            </a:r>
          </a:p>
          <a:p>
            <a:pPr marL="285750" indent="-285750">
              <a:buFont typeface="Arial" panose="020B0604020202020204" pitchFamily="34" charset="0"/>
              <a:buChar char="•"/>
            </a:pPr>
            <a:r>
              <a:rPr lang="en-US" sz="2000" dirty="0">
                <a:latin typeface="Oswald" panose="00000500000000000000" pitchFamily="2" charset="0"/>
              </a:rPr>
              <a:t>Add N entries to the corresponding RDET/SDET</a:t>
            </a:r>
          </a:p>
          <a:p>
            <a:r>
              <a:rPr lang="en-US" sz="2000" dirty="0">
                <a:latin typeface="Oswald" panose="00000500000000000000" pitchFamily="2" charset="0"/>
              </a:rPr>
              <a:t>     Main entry attribute field: Turn on the Directory bit</a:t>
            </a:r>
          </a:p>
          <a:p>
            <a:pPr marL="285750" indent="-285750">
              <a:buFont typeface="Arial" panose="020B0604020202020204" pitchFamily="34" charset="0"/>
              <a:buChar char="•"/>
            </a:pPr>
            <a:r>
              <a:rPr lang="en-US" sz="2000" dirty="0">
                <a:latin typeface="Oswald" panose="00000500000000000000" pitchFamily="2" charset="0"/>
              </a:rPr>
              <a:t>FAT: update the status of clusters storing SDET (EOF)</a:t>
            </a:r>
          </a:p>
          <a:p>
            <a:pPr marL="285750" indent="-285750">
              <a:buFont typeface="Arial" panose="020B0604020202020204" pitchFamily="34" charset="0"/>
              <a:buChar char="•"/>
            </a:pPr>
            <a:r>
              <a:rPr lang="en-US" sz="2000" dirty="0">
                <a:latin typeface="Oswald" panose="00000500000000000000" pitchFamily="2" charset="0"/>
              </a:rPr>
              <a:t>DATA: write SDET table</a:t>
            </a:r>
          </a:p>
          <a:p>
            <a:r>
              <a:rPr lang="en-US" sz="2000" dirty="0">
                <a:latin typeface="Oswald" panose="00000500000000000000" pitchFamily="2" charset="0"/>
              </a:rPr>
              <a:t>     Create 2 entries “.” and “..” in the first 2 entries in SDET</a:t>
            </a:r>
          </a:p>
        </p:txBody>
      </p:sp>
      <p:sp>
        <p:nvSpPr>
          <p:cNvPr id="3" name="Slide Number Placeholder 2">
            <a:extLst>
              <a:ext uri="{FF2B5EF4-FFF2-40B4-BE49-F238E27FC236}">
                <a16:creationId xmlns:a16="http://schemas.microsoft.com/office/drawing/2014/main" id="{0ED8AD6D-40E9-C802-E816-0F42DD427F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29</a:t>
            </a:fld>
            <a:endParaRPr lang="vi-VN"/>
          </a:p>
        </p:txBody>
      </p:sp>
    </p:spTree>
    <p:extLst>
      <p:ext uri="{BB962C8B-B14F-4D97-AF65-F5344CB8AC3E}">
        <p14:creationId xmlns:p14="http://schemas.microsoft.com/office/powerpoint/2010/main" val="583090972"/>
      </p:ext>
    </p:extLst>
  </p:cSld>
  <p:clrMapOvr>
    <a:masterClrMapping/>
  </p:clrMapOvr>
  <p:transition spd="slow" advTm="41734">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8AD56D-DDD6-D319-B95A-FC5D4010DC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3</a:t>
            </a:fld>
            <a:endParaRPr lang="vi-VN"/>
          </a:p>
        </p:txBody>
      </p:sp>
      <p:sp>
        <p:nvSpPr>
          <p:cNvPr id="3" name="Google Shape;93;p13">
            <a:extLst>
              <a:ext uri="{FF2B5EF4-FFF2-40B4-BE49-F238E27FC236}">
                <a16:creationId xmlns:a16="http://schemas.microsoft.com/office/drawing/2014/main" id="{37327740-7E70-6BB6-7248-32F879274D06}"/>
              </a:ext>
            </a:extLst>
          </p:cNvPr>
          <p:cNvSpPr txBox="1"/>
          <p:nvPr/>
        </p:nvSpPr>
        <p:spPr>
          <a:xfrm>
            <a:off x="138009" y="804991"/>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ASSIGN WORK</a:t>
            </a:r>
            <a:endParaRPr lang="vi-VN" sz="3600" b="1" dirty="0">
              <a:latin typeface="Oswald" panose="00000500000000000000" pitchFamily="2" charset="0"/>
            </a:endParaRPr>
          </a:p>
        </p:txBody>
      </p:sp>
      <p:graphicFrame>
        <p:nvGraphicFramePr>
          <p:cNvPr id="4" name="Table 3">
            <a:extLst>
              <a:ext uri="{FF2B5EF4-FFF2-40B4-BE49-F238E27FC236}">
                <a16:creationId xmlns:a16="http://schemas.microsoft.com/office/drawing/2014/main" id="{1C9E5FC4-E8AD-995B-CAF5-FB3E15ABF804}"/>
              </a:ext>
            </a:extLst>
          </p:cNvPr>
          <p:cNvGraphicFramePr>
            <a:graphicFrameLocks noGrp="1"/>
          </p:cNvGraphicFramePr>
          <p:nvPr>
            <p:extLst>
              <p:ext uri="{D42A27DB-BD31-4B8C-83A1-F6EECF244321}">
                <p14:modId xmlns:p14="http://schemas.microsoft.com/office/powerpoint/2010/main" val="2788198945"/>
              </p:ext>
            </p:extLst>
          </p:nvPr>
        </p:nvGraphicFramePr>
        <p:xfrm>
          <a:off x="1547148" y="1810867"/>
          <a:ext cx="6659300" cy="2982334"/>
        </p:xfrm>
        <a:graphic>
          <a:graphicData uri="http://schemas.openxmlformats.org/drawingml/2006/table">
            <a:tbl>
              <a:tblPr firstRow="1" bandRow="1">
                <a:tableStyleId>{8D1D7844-83C3-48A6-B175-94CEE54076C9}</a:tableStyleId>
              </a:tblPr>
              <a:tblGrid>
                <a:gridCol w="1664825">
                  <a:extLst>
                    <a:ext uri="{9D8B030D-6E8A-4147-A177-3AD203B41FA5}">
                      <a16:colId xmlns:a16="http://schemas.microsoft.com/office/drawing/2014/main" val="4010055031"/>
                    </a:ext>
                  </a:extLst>
                </a:gridCol>
                <a:gridCol w="1664825">
                  <a:extLst>
                    <a:ext uri="{9D8B030D-6E8A-4147-A177-3AD203B41FA5}">
                      <a16:colId xmlns:a16="http://schemas.microsoft.com/office/drawing/2014/main" val="1885222462"/>
                    </a:ext>
                  </a:extLst>
                </a:gridCol>
                <a:gridCol w="1664825">
                  <a:extLst>
                    <a:ext uri="{9D8B030D-6E8A-4147-A177-3AD203B41FA5}">
                      <a16:colId xmlns:a16="http://schemas.microsoft.com/office/drawing/2014/main" val="4078928371"/>
                    </a:ext>
                  </a:extLst>
                </a:gridCol>
                <a:gridCol w="1664825">
                  <a:extLst>
                    <a:ext uri="{9D8B030D-6E8A-4147-A177-3AD203B41FA5}">
                      <a16:colId xmlns:a16="http://schemas.microsoft.com/office/drawing/2014/main" val="2747028357"/>
                    </a:ext>
                  </a:extLst>
                </a:gridCol>
              </a:tblGrid>
              <a:tr h="535972">
                <a:tc>
                  <a:txBody>
                    <a:bodyPr/>
                    <a:lstStyle/>
                    <a:p>
                      <a:pPr algn="ctr"/>
                      <a:r>
                        <a:rPr lang="en-US" sz="1800" dirty="0">
                          <a:latin typeface="Oswald" panose="00000500000000000000" pitchFamily="2" charset="0"/>
                        </a:rPr>
                        <a:t>PHUC</a:t>
                      </a:r>
                    </a:p>
                  </a:txBody>
                  <a:tcPr/>
                </a:tc>
                <a:tc>
                  <a:txBody>
                    <a:bodyPr/>
                    <a:lstStyle/>
                    <a:p>
                      <a:pPr algn="ctr"/>
                      <a:r>
                        <a:rPr lang="en-US" sz="1800" dirty="0">
                          <a:latin typeface="Oswald" panose="00000500000000000000" pitchFamily="2" charset="0"/>
                        </a:rPr>
                        <a:t>HUNG</a:t>
                      </a:r>
                    </a:p>
                  </a:txBody>
                  <a:tcPr/>
                </a:tc>
                <a:tc>
                  <a:txBody>
                    <a:bodyPr/>
                    <a:lstStyle/>
                    <a:p>
                      <a:pPr algn="ctr"/>
                      <a:r>
                        <a:rPr lang="en-US" sz="1800" dirty="0">
                          <a:latin typeface="Oswald" panose="00000500000000000000" pitchFamily="2" charset="0"/>
                        </a:rPr>
                        <a:t>DANG</a:t>
                      </a:r>
                    </a:p>
                  </a:txBody>
                  <a:tcPr/>
                </a:tc>
                <a:tc>
                  <a:txBody>
                    <a:bodyPr/>
                    <a:lstStyle/>
                    <a:p>
                      <a:pPr algn="ctr"/>
                      <a:r>
                        <a:rPr lang="en-US" sz="1800" dirty="0">
                          <a:latin typeface="Oswald" panose="00000500000000000000" pitchFamily="2" charset="0"/>
                        </a:rPr>
                        <a:t>TRI</a:t>
                      </a:r>
                    </a:p>
                  </a:txBody>
                  <a:tcPr/>
                </a:tc>
                <a:extLst>
                  <a:ext uri="{0D108BD9-81ED-4DB2-BD59-A6C34878D82A}">
                    <a16:rowId xmlns:a16="http://schemas.microsoft.com/office/drawing/2014/main" val="461407728"/>
                  </a:ext>
                </a:extLst>
              </a:tr>
              <a:tr h="2446362">
                <a:tc>
                  <a:txBody>
                    <a:bodyPr/>
                    <a:lstStyle/>
                    <a:p>
                      <a:pPr marL="342900" indent="-342900">
                        <a:buFont typeface="+mj-lt"/>
                        <a:buAutoNum type="arabicPeriod"/>
                      </a:pPr>
                      <a:r>
                        <a:rPr lang="en-US" sz="1800" dirty="0">
                          <a:latin typeface="Oswald" panose="00000500000000000000" pitchFamily="2" charset="0"/>
                        </a:rPr>
                        <a:t>Slide</a:t>
                      </a:r>
                    </a:p>
                    <a:p>
                      <a:pPr marL="342900" indent="-342900">
                        <a:buFont typeface="+mj-lt"/>
                        <a:buAutoNum type="arabicPeriod"/>
                      </a:pPr>
                      <a:r>
                        <a:rPr lang="en-US" sz="1800" dirty="0">
                          <a:latin typeface="Oswald" panose="00000500000000000000" pitchFamily="2" charset="0"/>
                        </a:rPr>
                        <a:t>FAT parse</a:t>
                      </a:r>
                    </a:p>
                    <a:p>
                      <a:pPr marL="342900" indent="-342900">
                        <a:buFont typeface="+mj-lt"/>
                        <a:buAutoNum type="arabicPeriod"/>
                      </a:pPr>
                      <a:r>
                        <a:rPr lang="en-US" sz="1800" dirty="0">
                          <a:latin typeface="Oswald" panose="00000500000000000000" pitchFamily="2" charset="0"/>
                        </a:rPr>
                        <a:t>Display</a:t>
                      </a:r>
                    </a:p>
                    <a:p>
                      <a:pPr marL="342900" indent="-342900">
                        <a:buFont typeface="+mj-lt"/>
                        <a:buAutoNum type="arabicPeriod"/>
                      </a:pPr>
                      <a:r>
                        <a:rPr lang="en-US" sz="1800" dirty="0">
                          <a:latin typeface="Oswald" panose="00000500000000000000" pitchFamily="2" charset="0"/>
                        </a:rPr>
                        <a:t>IO</a:t>
                      </a:r>
                    </a:p>
                  </a:txBody>
                  <a:tcPr/>
                </a:tc>
                <a:tc>
                  <a:txBody>
                    <a:bodyPr/>
                    <a:lstStyle/>
                    <a:p>
                      <a:pPr marL="342900" indent="-342900">
                        <a:buFont typeface="+mj-lt"/>
                        <a:buAutoNum type="arabicPeriod"/>
                      </a:pPr>
                      <a:r>
                        <a:rPr lang="en-US" sz="1800" dirty="0">
                          <a:latin typeface="Oswald" panose="00000500000000000000" pitchFamily="2" charset="0"/>
                        </a:rPr>
                        <a:t>Display</a:t>
                      </a:r>
                    </a:p>
                    <a:p>
                      <a:pPr marL="342900" indent="-342900">
                        <a:buFont typeface="+mj-lt"/>
                        <a:buAutoNum type="arabicPeriod"/>
                      </a:pPr>
                      <a:r>
                        <a:rPr lang="en-US" sz="1800" dirty="0">
                          <a:latin typeface="Oswald" panose="00000500000000000000" pitchFamily="2" charset="0"/>
                        </a:rPr>
                        <a:t>File system manager</a:t>
                      </a:r>
                    </a:p>
                    <a:p>
                      <a:pPr marL="342900" indent="-342900">
                        <a:buFont typeface="+mj-lt"/>
                        <a:buAutoNum type="arabicPeriod"/>
                      </a:pPr>
                      <a:r>
                        <a:rPr lang="en-US" sz="1800" dirty="0">
                          <a:latin typeface="Oswald" panose="00000500000000000000" pitchFamily="2" charset="0"/>
                        </a:rPr>
                        <a:t>Create File</a:t>
                      </a:r>
                    </a:p>
                    <a:p>
                      <a:pPr marL="342900" indent="-342900">
                        <a:buFont typeface="+mj-lt"/>
                        <a:buAutoNum type="arabicPeriod"/>
                      </a:pPr>
                      <a:r>
                        <a:rPr lang="en-US" sz="1800" dirty="0">
                          <a:latin typeface="Oswald" panose="00000500000000000000" pitchFamily="2" charset="0"/>
                        </a:rPr>
                        <a:t>IO</a:t>
                      </a:r>
                    </a:p>
                  </a:txBody>
                  <a:tcPr/>
                </a:tc>
                <a:tc>
                  <a:txBody>
                    <a:bodyPr/>
                    <a:lstStyle/>
                    <a:p>
                      <a:pPr marL="342900" indent="-342900">
                        <a:buFont typeface="+mj-lt"/>
                        <a:buAutoNum type="arabicPeriod"/>
                      </a:pPr>
                      <a:r>
                        <a:rPr lang="en-US" sz="1800" dirty="0">
                          <a:latin typeface="Oswald" panose="00000500000000000000" pitchFamily="2" charset="0"/>
                        </a:rPr>
                        <a:t>Root Directory</a:t>
                      </a:r>
                    </a:p>
                    <a:p>
                      <a:pPr marL="342900" indent="-342900">
                        <a:buFont typeface="+mj-lt"/>
                        <a:buAutoNum type="arabicPeriod"/>
                      </a:pPr>
                      <a:r>
                        <a:rPr lang="en-US" sz="1800" dirty="0">
                          <a:latin typeface="Oswald" panose="00000500000000000000" pitchFamily="2" charset="0"/>
                        </a:rPr>
                        <a:t>Slide</a:t>
                      </a:r>
                    </a:p>
                    <a:p>
                      <a:pPr marL="342900" indent="-342900">
                        <a:buFont typeface="+mj-lt"/>
                        <a:buAutoNum type="arabicPeriod"/>
                      </a:pPr>
                      <a:r>
                        <a:rPr lang="en-US" sz="1800" dirty="0">
                          <a:latin typeface="Oswald" panose="00000500000000000000" pitchFamily="2" charset="0"/>
                        </a:rPr>
                        <a:t>Read Entry</a:t>
                      </a:r>
                    </a:p>
                    <a:p>
                      <a:pPr marL="342900" indent="-342900">
                        <a:buFont typeface="+mj-lt"/>
                        <a:buAutoNum type="arabicPeriod"/>
                      </a:pPr>
                      <a:r>
                        <a:rPr lang="en-US" sz="1800" dirty="0">
                          <a:latin typeface="Oswald" panose="00000500000000000000" pitchFamily="2" charset="0"/>
                        </a:rPr>
                        <a:t>Create folder</a:t>
                      </a:r>
                    </a:p>
                  </a:txBody>
                  <a:tcPr/>
                </a:tc>
                <a:tc>
                  <a:txBody>
                    <a:bodyPr/>
                    <a:lstStyle/>
                    <a:p>
                      <a:pPr marL="342900" indent="-342900">
                        <a:buFont typeface="+mj-lt"/>
                        <a:buAutoNum type="arabicPeriod"/>
                      </a:pPr>
                      <a:r>
                        <a:rPr lang="en-US" sz="1800" dirty="0">
                          <a:latin typeface="Oswald" panose="00000500000000000000" pitchFamily="2" charset="0"/>
                        </a:rPr>
                        <a:t>Boot Sector</a:t>
                      </a:r>
                    </a:p>
                    <a:p>
                      <a:pPr marL="342900" indent="-342900">
                        <a:buFont typeface="+mj-lt"/>
                        <a:buAutoNum type="arabicPeriod"/>
                      </a:pPr>
                      <a:r>
                        <a:rPr lang="en-US" sz="1800" dirty="0">
                          <a:latin typeface="Oswald" panose="00000500000000000000" pitchFamily="2" charset="0"/>
                        </a:rPr>
                        <a:t>Linked List</a:t>
                      </a:r>
                    </a:p>
                    <a:p>
                      <a:pPr marL="342900" indent="-342900">
                        <a:buFont typeface="+mj-lt"/>
                        <a:buAutoNum type="arabicPeriod"/>
                      </a:pPr>
                      <a:r>
                        <a:rPr lang="en-US" sz="1800" dirty="0">
                          <a:latin typeface="Oswald" panose="00000500000000000000" pitchFamily="2" charset="0"/>
                        </a:rPr>
                        <a:t>Delete File</a:t>
                      </a:r>
                    </a:p>
                  </a:txBody>
                  <a:tcPr/>
                </a:tc>
                <a:extLst>
                  <a:ext uri="{0D108BD9-81ED-4DB2-BD59-A6C34878D82A}">
                    <a16:rowId xmlns:a16="http://schemas.microsoft.com/office/drawing/2014/main" val="3775016573"/>
                  </a:ext>
                </a:extLst>
              </a:tr>
            </a:tbl>
          </a:graphicData>
        </a:graphic>
      </p:graphicFrame>
    </p:spTree>
    <p:extLst>
      <p:ext uri="{BB962C8B-B14F-4D97-AF65-F5344CB8AC3E}">
        <p14:creationId xmlns:p14="http://schemas.microsoft.com/office/powerpoint/2010/main" val="3008830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4" name="Google Shape;204;p20"/>
          <p:cNvSpPr txBox="1"/>
          <p:nvPr/>
        </p:nvSpPr>
        <p:spPr>
          <a:xfrm>
            <a:off x="1269843" y="727216"/>
            <a:ext cx="6859500" cy="5804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tx1"/>
                </a:solidFill>
                <a:latin typeface="Oswald" panose="00000500000000000000" pitchFamily="2" charset="0"/>
                <a:ea typeface="Roboto" panose="02000000000000000000" pitchFamily="2" charset="0"/>
                <a:cs typeface="Calibri" panose="020F0502020204030204" pitchFamily="34" charset="0"/>
                <a:sym typeface="Roboto"/>
              </a:rPr>
              <a:t>DELETE FILE</a:t>
            </a:r>
            <a:endParaRPr lang="en-US" sz="3600" dirty="0">
              <a:solidFill>
                <a:schemeClr val="tx1"/>
              </a:solidFill>
              <a:latin typeface="Oswald" panose="00000500000000000000" pitchFamily="2" charset="0"/>
              <a:ea typeface="Roboto" panose="02000000000000000000" pitchFamily="2" charset="0"/>
              <a:cs typeface="Calibri" panose="020F0502020204030204" pitchFamily="34" charset="0"/>
              <a:sym typeface="Roboto"/>
            </a:endParaRPr>
          </a:p>
        </p:txBody>
      </p:sp>
      <p:sp>
        <p:nvSpPr>
          <p:cNvPr id="2" name="TextBox 1">
            <a:extLst>
              <a:ext uri="{FF2B5EF4-FFF2-40B4-BE49-F238E27FC236}">
                <a16:creationId xmlns:a16="http://schemas.microsoft.com/office/drawing/2014/main" id="{6A2FFE6C-313E-A7F3-D6DE-22CB47FE24FF}"/>
              </a:ext>
            </a:extLst>
          </p:cNvPr>
          <p:cNvSpPr txBox="1"/>
          <p:nvPr/>
        </p:nvSpPr>
        <p:spPr>
          <a:xfrm>
            <a:off x="1691148" y="1592826"/>
            <a:ext cx="617465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Oswald" panose="00000500000000000000" pitchFamily="2" charset="0"/>
              </a:rPr>
              <a:t>Based on RDET/SDET find file entries</a:t>
            </a:r>
          </a:p>
          <a:p>
            <a:r>
              <a:rPr lang="en-US" sz="2000" dirty="0">
                <a:latin typeface="Oswald" panose="00000500000000000000" pitchFamily="2" charset="0"/>
              </a:rPr>
              <a:t>-    First sector + size</a:t>
            </a:r>
          </a:p>
          <a:p>
            <a:r>
              <a:rPr lang="en-US" sz="2000" dirty="0">
                <a:latin typeface="Oswald" panose="00000500000000000000" pitchFamily="2" charset="0"/>
              </a:rPr>
              <a:t>-    Cancel these entries</a:t>
            </a:r>
          </a:p>
          <a:p>
            <a:pPr marL="285750" indent="-285750">
              <a:buFont typeface="Arial" panose="020B0604020202020204" pitchFamily="34" charset="0"/>
              <a:buChar char="•"/>
            </a:pPr>
            <a:r>
              <a:rPr lang="en-US" sz="2000" dirty="0">
                <a:latin typeface="Oswald" panose="00000500000000000000" pitchFamily="2" charset="0"/>
              </a:rPr>
              <a:t>FAT: find clusters containing file content</a:t>
            </a:r>
          </a:p>
          <a:p>
            <a:r>
              <a:rPr lang="en-US" sz="2000" dirty="0">
                <a:latin typeface="Oswald" panose="00000500000000000000" pitchFamily="2" charset="0"/>
              </a:rPr>
              <a:t>-    Set the cluster status to FREE</a:t>
            </a:r>
          </a:p>
        </p:txBody>
      </p:sp>
      <p:sp>
        <p:nvSpPr>
          <p:cNvPr id="3" name="Slide Number Placeholder 2">
            <a:extLst>
              <a:ext uri="{FF2B5EF4-FFF2-40B4-BE49-F238E27FC236}">
                <a16:creationId xmlns:a16="http://schemas.microsoft.com/office/drawing/2014/main" id="{DFF8C7CD-C6D0-6FC2-09F1-7E2D19099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30</a:t>
            </a:fld>
            <a:endParaRPr lang="vi-VN"/>
          </a:p>
        </p:txBody>
      </p:sp>
    </p:spTree>
    <p:extLst>
      <p:ext uri="{BB962C8B-B14F-4D97-AF65-F5344CB8AC3E}">
        <p14:creationId xmlns:p14="http://schemas.microsoft.com/office/powerpoint/2010/main" val="1442332312"/>
      </p:ext>
    </p:extLst>
  </p:cSld>
  <p:clrMapOvr>
    <a:masterClrMapping/>
  </p:clrMapOvr>
  <p:transition spd="slow" advTm="41734">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23"/>
          <p:cNvSpPr txBox="1"/>
          <p:nvPr/>
        </p:nvSpPr>
        <p:spPr>
          <a:xfrm>
            <a:off x="1299205" y="1282522"/>
            <a:ext cx="6979556" cy="14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Oswald" panose="00000500000000000000" pitchFamily="2" charset="0"/>
                <a:ea typeface="Roboto"/>
                <a:cs typeface="Calibri" panose="020F0502020204030204" pitchFamily="34" charset="0"/>
                <a:sym typeface="Roboto"/>
              </a:rPr>
              <a:t>https://www.tavi.co.uk/phobos/fat.html</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r>
              <a:rPr lang="en-US" dirty="0">
                <a:latin typeface="Oswald" panose="00000500000000000000" pitchFamily="2" charset="0"/>
                <a:ea typeface="Roboto"/>
                <a:cs typeface="Calibri" panose="020F0502020204030204" pitchFamily="34" charset="0"/>
                <a:sym typeface="Roboto"/>
                <a:hlinkClick r:id="rId3"/>
              </a:rPr>
              <a:t>https://www.eit.lth.se/fileadmin/eit/courses/eitn50/Literature/fat12_description.pdf</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r>
              <a:rPr lang="en-US" dirty="0">
                <a:latin typeface="Oswald" panose="00000500000000000000" pitchFamily="2" charset="0"/>
                <a:ea typeface="Roboto"/>
                <a:cs typeface="Calibri" panose="020F0502020204030204" pitchFamily="34" charset="0"/>
                <a:sym typeface="Roboto"/>
                <a:hlinkClick r:id="rId4"/>
              </a:rPr>
              <a:t>https://en.wikipedia.org/wiki/Design_of_the_FAT_file_system</a:t>
            </a:r>
            <a:endParaRPr lang="en-US" dirty="0">
              <a:latin typeface="Oswald" panose="00000500000000000000" pitchFamily="2" charset="0"/>
              <a:ea typeface="Roboto"/>
              <a:cs typeface="Calibri" panose="020F0502020204030204" pitchFamily="34" charset="0"/>
              <a:sym typeface="Roboto"/>
            </a:endParaRPr>
          </a:p>
          <a:p>
            <a:pPr marL="0" lvl="0" indent="0" algn="l" rtl="0">
              <a:spcBef>
                <a:spcPts val="0"/>
              </a:spcBef>
              <a:spcAft>
                <a:spcPts val="0"/>
              </a:spcAft>
              <a:buNone/>
            </a:pPr>
            <a:endParaRPr dirty="0">
              <a:latin typeface="Oswald" panose="00000500000000000000" pitchFamily="2" charset="0"/>
              <a:ea typeface="Roboto"/>
              <a:cs typeface="Calibri" panose="020F0502020204030204" pitchFamily="34" charset="0"/>
              <a:sym typeface="Roboto"/>
            </a:endParaRPr>
          </a:p>
        </p:txBody>
      </p:sp>
      <p:sp>
        <p:nvSpPr>
          <p:cNvPr id="290" name="Google Shape;290;p23"/>
          <p:cNvSpPr txBox="1"/>
          <p:nvPr/>
        </p:nvSpPr>
        <p:spPr>
          <a:xfrm>
            <a:off x="1299205" y="661000"/>
            <a:ext cx="848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000000"/>
                </a:solidFill>
                <a:latin typeface="Oswald" panose="00000500000000000000" pitchFamily="2" charset="0"/>
                <a:ea typeface="Roboto"/>
                <a:cs typeface="Calibri" panose="020F0502020204030204" pitchFamily="34" charset="0"/>
                <a:sym typeface="Roboto"/>
              </a:rPr>
              <a:t>REFERENCES</a:t>
            </a:r>
            <a:endParaRPr sz="2400" b="1" dirty="0">
              <a:solidFill>
                <a:srgbClr val="000000"/>
              </a:solidFill>
              <a:latin typeface="Oswald" panose="00000500000000000000" pitchFamily="2" charset="0"/>
              <a:ea typeface="Roboto"/>
              <a:cs typeface="Calibri" panose="020F0502020204030204" pitchFamily="34" charset="0"/>
              <a:sym typeface="Roboto"/>
            </a:endParaRPr>
          </a:p>
        </p:txBody>
      </p:sp>
      <p:sp>
        <p:nvSpPr>
          <p:cNvPr id="2" name="Slide Number Placeholder 1">
            <a:extLst>
              <a:ext uri="{FF2B5EF4-FFF2-40B4-BE49-F238E27FC236}">
                <a16:creationId xmlns:a16="http://schemas.microsoft.com/office/drawing/2014/main" id="{31910D1A-257F-0DDA-79C7-3E0613073A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31</a:t>
            </a:fld>
            <a:endParaRPr lang="vi-VN"/>
          </a:p>
        </p:txBody>
      </p:sp>
    </p:spTree>
  </p:cSld>
  <p:clrMapOvr>
    <a:masterClrMapping/>
  </p:clrMapOvr>
  <p:transition spd="slow" advTm="19908">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06" name="Google Shape;306;p24"/>
          <p:cNvSpPr txBox="1"/>
          <p:nvPr/>
        </p:nvSpPr>
        <p:spPr>
          <a:xfrm>
            <a:off x="1459998" y="2921168"/>
            <a:ext cx="5855202"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dirty="0">
                <a:solidFill>
                  <a:schemeClr val="accent6"/>
                </a:solidFill>
                <a:latin typeface="Oswald" panose="00000500000000000000" pitchFamily="2" charset="0"/>
                <a:ea typeface="Roboto"/>
                <a:cs typeface="Calibri" panose="020F0502020204030204" pitchFamily="34" charset="0"/>
                <a:sym typeface="Roboto"/>
              </a:rPr>
              <a:t>THANK FOR WATCHING</a:t>
            </a:r>
            <a:r>
              <a:rPr lang="vi-VN" sz="4400" b="1" dirty="0">
                <a:solidFill>
                  <a:schemeClr val="accent6"/>
                </a:solidFill>
                <a:latin typeface="Oswald" panose="00000500000000000000" pitchFamily="2" charset="0"/>
                <a:ea typeface="Roboto"/>
                <a:cs typeface="Calibri" panose="020F0502020204030204" pitchFamily="34" charset="0"/>
                <a:sym typeface="Roboto"/>
              </a:rPr>
              <a:t>!</a:t>
            </a:r>
            <a:endParaRPr sz="4400" dirty="0">
              <a:solidFill>
                <a:schemeClr val="accent6"/>
              </a:solidFill>
              <a:latin typeface="Oswald" panose="00000500000000000000" pitchFamily="2" charset="0"/>
              <a:cs typeface="Calibri" panose="020F0502020204030204" pitchFamily="34" charset="0"/>
            </a:endParaRPr>
          </a:p>
        </p:txBody>
      </p:sp>
    </p:spTree>
  </p:cSld>
  <p:clrMapOvr>
    <a:masterClrMapping/>
  </p:clrMapOvr>
  <p:transition spd="slow" advTm="11456">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TABLE OF CONTENTS</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marL="457200" indent="-457200">
              <a:lnSpc>
                <a:spcPct val="150000"/>
              </a:lnSpc>
              <a:buFont typeface="+mj-lt"/>
              <a:buAutoNum type="arabicPeriod"/>
            </a:pPr>
            <a:r>
              <a:rPr lang="en-US" sz="2000" b="1" dirty="0">
                <a:latin typeface="Oswald" panose="00000500000000000000" pitchFamily="2" charset="0"/>
              </a:rPr>
              <a:t>OVERVIEW OF FAT</a:t>
            </a:r>
          </a:p>
          <a:p>
            <a:pPr marL="457200" indent="-457200">
              <a:lnSpc>
                <a:spcPct val="150000"/>
              </a:lnSpc>
              <a:buFont typeface="+mj-lt"/>
              <a:buAutoNum type="arabicPeriod"/>
            </a:pPr>
            <a:r>
              <a:rPr lang="en-US" sz="2000" b="1" dirty="0">
                <a:latin typeface="Oswald" panose="00000500000000000000" pitchFamily="2" charset="0"/>
              </a:rPr>
              <a:t>FAT STRUCTURE</a:t>
            </a:r>
          </a:p>
          <a:p>
            <a:pPr marL="457200" indent="-457200">
              <a:lnSpc>
                <a:spcPct val="150000"/>
              </a:lnSpc>
              <a:buFont typeface="+mj-lt"/>
              <a:buAutoNum type="arabicPeriod"/>
            </a:pPr>
            <a:r>
              <a:rPr lang="en-US" sz="2000" b="1" dirty="0">
                <a:latin typeface="Oswald" panose="00000500000000000000" pitchFamily="2" charset="0"/>
              </a:rPr>
              <a:t>BOOT SECTOR</a:t>
            </a:r>
          </a:p>
          <a:p>
            <a:pPr marL="457200" indent="-457200">
              <a:lnSpc>
                <a:spcPct val="150000"/>
              </a:lnSpc>
              <a:buFont typeface="+mj-lt"/>
              <a:buAutoNum type="arabicPeriod"/>
            </a:pPr>
            <a:r>
              <a:rPr lang="en-US" sz="2000" b="1" dirty="0">
                <a:latin typeface="Oswald" panose="00000500000000000000" pitchFamily="2" charset="0"/>
              </a:rPr>
              <a:t>FILE ALLOCATION TABLES (FAT)</a:t>
            </a:r>
          </a:p>
          <a:p>
            <a:pPr marL="457200" indent="-457200">
              <a:lnSpc>
                <a:spcPct val="150000"/>
              </a:lnSpc>
              <a:buFont typeface="+mj-lt"/>
              <a:buAutoNum type="arabicPeriod"/>
            </a:pPr>
            <a:r>
              <a:rPr lang="en-US" sz="2000" b="1" dirty="0">
                <a:latin typeface="Oswald" panose="00000500000000000000" pitchFamily="2" charset="0"/>
              </a:rPr>
              <a:t>ROOT DIRECTORY</a:t>
            </a:r>
          </a:p>
          <a:p>
            <a:pPr marL="457200" indent="-457200">
              <a:lnSpc>
                <a:spcPct val="150000"/>
              </a:lnSpc>
              <a:buFont typeface="+mj-lt"/>
              <a:buAutoNum type="arabicPeriod"/>
            </a:pPr>
            <a:r>
              <a:rPr lang="en-US" sz="2000" b="1" dirty="0">
                <a:latin typeface="Oswald" panose="00000500000000000000" pitchFamily="2" charset="0"/>
              </a:rPr>
              <a:t>DATA AREA</a:t>
            </a:r>
          </a:p>
          <a:p>
            <a:pPr marL="457200" indent="-457200">
              <a:lnSpc>
                <a:spcPct val="150000"/>
              </a:lnSpc>
              <a:buFont typeface="+mj-lt"/>
              <a:buAutoNum type="arabicPeriod"/>
            </a:pPr>
            <a:r>
              <a:rPr lang="en-US" sz="2000" b="1" dirty="0">
                <a:latin typeface="Oswald" panose="00000500000000000000" pitchFamily="2" charset="0"/>
              </a:rPr>
              <a:t>IMPLEMENT</a:t>
            </a:r>
          </a:p>
          <a:p>
            <a:pPr>
              <a:lnSpc>
                <a:spcPct val="150000"/>
              </a:lnSpc>
            </a:pPr>
            <a:endParaRPr lang="en-US" sz="2000" dirty="0">
              <a:latin typeface="Oswald" panose="00000500000000000000" pitchFamily="2" charset="0"/>
            </a:endParaRPr>
          </a:p>
        </p:txBody>
      </p:sp>
      <p:sp>
        <p:nvSpPr>
          <p:cNvPr id="3" name="Slide Number Placeholder 2">
            <a:extLst>
              <a:ext uri="{FF2B5EF4-FFF2-40B4-BE49-F238E27FC236}">
                <a16:creationId xmlns:a16="http://schemas.microsoft.com/office/drawing/2014/main" id="{46EE47EC-4232-3780-930E-E04502C75A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4</a:t>
            </a:fld>
            <a:endParaRPr lang="vi-VN" dirty="0"/>
          </a:p>
        </p:txBody>
      </p:sp>
    </p:spTree>
    <p:extLst>
      <p:ext uri="{BB962C8B-B14F-4D97-AF65-F5344CB8AC3E}">
        <p14:creationId xmlns:p14="http://schemas.microsoft.com/office/powerpoint/2010/main" val="1029828489"/>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612571" y="770267"/>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WHAT IS THE FAT FILE?</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marL="285750" indent="-285750" algn="just">
              <a:buFont typeface="Arial" panose="020B0604020202020204" pitchFamily="34" charset="0"/>
              <a:buChar char="•"/>
            </a:pPr>
            <a:r>
              <a:rPr lang="en-US" sz="2000" dirty="0">
                <a:latin typeface="Oswald" panose="00000500000000000000" pitchFamily="2" charset="0"/>
              </a:rPr>
              <a:t>The FAT file system (File Allocation Table) is heavily based on the file map model in terms of its on-disk layout</a:t>
            </a:r>
          </a:p>
          <a:p>
            <a:pPr marL="285750" indent="-285750" algn="just">
              <a:buFont typeface="Arial" panose="020B0604020202020204" pitchFamily="34" charset="0"/>
              <a:buChar char="•"/>
            </a:pPr>
            <a:r>
              <a:rPr lang="en-US" sz="2000" dirty="0">
                <a:latin typeface="Oswald" panose="00000500000000000000" pitchFamily="2" charset="0"/>
              </a:rPr>
              <a:t>This file system was used on all versions of MS-DOS and PC-DOS, and o early versions of Windows</a:t>
            </a:r>
          </a:p>
          <a:p>
            <a:pPr marL="285750" indent="-285750" algn="just">
              <a:buFont typeface="Arial" panose="020B0604020202020204" pitchFamily="34" charset="0"/>
              <a:buChar char="•"/>
            </a:pPr>
            <a:r>
              <a:rPr lang="en-US" sz="2000" dirty="0">
                <a:latin typeface="Oswald" panose="00000500000000000000" pitchFamily="2" charset="0"/>
              </a:rPr>
              <a:t>It is a reasonably simple, reasonably robust file system.</a:t>
            </a:r>
          </a:p>
          <a:p>
            <a:pPr marL="285750" indent="-285750" algn="just">
              <a:buFont typeface="Arial" panose="020B0604020202020204" pitchFamily="34" charset="0"/>
              <a:buChar char="•"/>
            </a:pPr>
            <a:r>
              <a:rPr lang="en-US" sz="2000" dirty="0">
                <a:latin typeface="Oswald" panose="00000500000000000000" pitchFamily="2" charset="0"/>
              </a:rPr>
              <a:t>Three basic variants of the FAT file system:</a:t>
            </a:r>
          </a:p>
          <a:p>
            <a:pPr marL="0" indent="0" algn="just">
              <a:buNone/>
            </a:pPr>
            <a:r>
              <a:rPr lang="en-US" sz="2000" dirty="0">
                <a:latin typeface="Oswald" panose="00000500000000000000" pitchFamily="2" charset="0"/>
              </a:rPr>
              <a:t>	Floppy disks and small hard disks usually use the 12-bit version, which was superseded by the 16-bit version as hard disks became bigger, This is turn was superseded by the 32-bit version as disks became bigger still.</a:t>
            </a:r>
          </a:p>
          <a:p>
            <a:pPr algn="just"/>
            <a:endParaRPr lang="en-US" sz="1800" dirty="0">
              <a:latin typeface="Oswald" panose="00000500000000000000" pitchFamily="2" charset="0"/>
            </a:endParaRPr>
          </a:p>
        </p:txBody>
      </p:sp>
      <p:sp>
        <p:nvSpPr>
          <p:cNvPr id="3" name="Slide Number Placeholder 2">
            <a:extLst>
              <a:ext uri="{FF2B5EF4-FFF2-40B4-BE49-F238E27FC236}">
                <a16:creationId xmlns:a16="http://schemas.microsoft.com/office/drawing/2014/main" id="{05A6C57A-BDA4-CFE4-C4D1-3AC6B26C29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5</a:t>
            </a:fld>
            <a:endParaRPr lang="vi-VN"/>
          </a:p>
        </p:txBody>
      </p:sp>
    </p:spTree>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7"/>
        <p:cNvGrpSpPr/>
        <p:nvPr/>
      </p:nvGrpSpPr>
      <p:grpSpPr>
        <a:xfrm>
          <a:off x="0" y="0"/>
          <a:ext cx="0" cy="0"/>
          <a:chOff x="0" y="0"/>
          <a:chExt cx="0" cy="0"/>
        </a:xfrm>
      </p:grpSpPr>
      <p:sp>
        <p:nvSpPr>
          <p:cNvPr id="93" name="Google Shape;93;p13"/>
          <p:cNvSpPr txBox="1"/>
          <p:nvPr/>
        </p:nvSpPr>
        <p:spPr>
          <a:xfrm>
            <a:off x="406093" y="790343"/>
            <a:ext cx="56709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latin typeface="Oswald" panose="00000500000000000000" pitchFamily="2" charset="0"/>
              </a:rPr>
              <a:t>FAT FILE OVERVIEW</a:t>
            </a:r>
            <a:endParaRPr lang="vi-VN" sz="3600" b="1" dirty="0">
              <a:latin typeface="Oswald" panose="00000500000000000000" pitchFamily="2" charset="0"/>
            </a:endParaRPr>
          </a:p>
        </p:txBody>
      </p:sp>
      <p:sp>
        <p:nvSpPr>
          <p:cNvPr id="2" name="Google Shape;93;p13">
            <a:extLst>
              <a:ext uri="{FF2B5EF4-FFF2-40B4-BE49-F238E27FC236}">
                <a16:creationId xmlns:a16="http://schemas.microsoft.com/office/drawing/2014/main" id="{B8B2A61D-2986-4D1D-25F9-5D9AE197FF66}"/>
              </a:ext>
            </a:extLst>
          </p:cNvPr>
          <p:cNvSpPr txBox="1"/>
          <p:nvPr/>
        </p:nvSpPr>
        <p:spPr>
          <a:xfrm>
            <a:off x="1635125" y="1655170"/>
            <a:ext cx="6771456" cy="3536262"/>
          </a:xfrm>
          <a:prstGeom prst="rect">
            <a:avLst/>
          </a:prstGeom>
          <a:noFill/>
          <a:ln>
            <a:noFill/>
          </a:ln>
        </p:spPr>
        <p:txBody>
          <a:bodyPr spcFirstLastPara="1" wrap="square" lIns="91425" tIns="45700" rIns="91425" bIns="45700" anchor="t" anchorCtr="0">
            <a:noAutofit/>
          </a:bodyPr>
          <a:lstStyle/>
          <a:p>
            <a:pPr algn="just"/>
            <a:r>
              <a:rPr lang="en-US" sz="2000" dirty="0">
                <a:latin typeface="Oswald" panose="00000500000000000000" pitchFamily="2" charset="0"/>
              </a:rPr>
              <a:t>Simple – and common – file system</a:t>
            </a:r>
          </a:p>
          <a:p>
            <a:pPr algn="just"/>
            <a:r>
              <a:rPr lang="en-US" sz="2000" dirty="0">
                <a:latin typeface="Oswald" panose="00000500000000000000" pitchFamily="2" charset="0"/>
              </a:rPr>
              <a:t>Found on all Windows OS and many devices</a:t>
            </a:r>
          </a:p>
          <a:p>
            <a:pPr marL="0" indent="0" algn="just">
              <a:buNone/>
            </a:pPr>
            <a:r>
              <a:rPr lang="en-US" sz="2000" dirty="0">
                <a:latin typeface="Oswald" panose="00000500000000000000" pitchFamily="2" charset="0"/>
              </a:rPr>
              <a:t>	+ FAT12: Developed 1977 (MS Disk BASIC)</a:t>
            </a:r>
          </a:p>
          <a:p>
            <a:pPr marL="0" indent="0" algn="just">
              <a:buNone/>
            </a:pPr>
            <a:r>
              <a:rPr lang="en-US" sz="2000" dirty="0">
                <a:latin typeface="Oswald" panose="00000500000000000000" pitchFamily="2" charset="0"/>
              </a:rPr>
              <a:t>	+ FAT16: Developed 1987 (MS-DOS 3.31)</a:t>
            </a:r>
          </a:p>
          <a:p>
            <a:pPr marL="0" indent="0" algn="just">
              <a:buNone/>
            </a:pPr>
            <a:r>
              <a:rPr lang="en-US" sz="2000" dirty="0">
                <a:latin typeface="Oswald" panose="00000500000000000000" pitchFamily="2" charset="0"/>
              </a:rPr>
              <a:t>	+ FAT32: Developed 1996 (Win95 OSR2)</a:t>
            </a:r>
          </a:p>
          <a:p>
            <a:pPr algn="just"/>
            <a:r>
              <a:rPr lang="en-US" sz="2000" dirty="0">
                <a:latin typeface="Oswald" panose="00000500000000000000" pitchFamily="2" charset="0"/>
              </a:rPr>
              <a:t>Few data structures supported:</a:t>
            </a:r>
          </a:p>
          <a:p>
            <a:pPr marL="338328" lvl="1" indent="0" algn="just">
              <a:buNone/>
            </a:pPr>
            <a:r>
              <a:rPr lang="en-US" sz="2000" dirty="0">
                <a:latin typeface="Oswald" panose="00000500000000000000" pitchFamily="2" charset="0"/>
              </a:rPr>
              <a:t>	+ Cluster: Basic storage unit for files</a:t>
            </a:r>
          </a:p>
          <a:p>
            <a:pPr marL="338328" lvl="1" indent="0" algn="just">
              <a:buNone/>
            </a:pPr>
            <a:r>
              <a:rPr lang="en-US" sz="2000" dirty="0">
                <a:latin typeface="Oswald" panose="00000500000000000000" pitchFamily="2" charset="0"/>
              </a:rPr>
              <a:t>	+ Directory: Lists file name, starting cluster, and length</a:t>
            </a:r>
          </a:p>
          <a:p>
            <a:pPr marL="338328" lvl="1" indent="0" algn="just">
              <a:buNone/>
            </a:pPr>
            <a:r>
              <a:rPr lang="en-US" sz="2000" dirty="0">
                <a:latin typeface="Oswald" panose="00000500000000000000" pitchFamily="2" charset="0"/>
              </a:rPr>
              <a:t>	+ File Allocation Table: Contains cluster status and pointer to next cluster in chain</a:t>
            </a:r>
          </a:p>
          <a:p>
            <a:pPr algn="just"/>
            <a:endParaRPr lang="en-US" sz="2000" dirty="0">
              <a:latin typeface="Oswald" panose="00000500000000000000" pitchFamily="2" charset="0"/>
            </a:endParaRPr>
          </a:p>
        </p:txBody>
      </p:sp>
      <p:sp>
        <p:nvSpPr>
          <p:cNvPr id="3" name="Slide Number Placeholder 2">
            <a:extLst>
              <a:ext uri="{FF2B5EF4-FFF2-40B4-BE49-F238E27FC236}">
                <a16:creationId xmlns:a16="http://schemas.microsoft.com/office/drawing/2014/main" id="{A1E2EB81-8E60-8D94-870C-7D4DE6B4D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6</a:t>
            </a:fld>
            <a:endParaRPr lang="vi-VN"/>
          </a:p>
        </p:txBody>
      </p:sp>
    </p:spTree>
    <p:extLst>
      <p:ext uri="{BB962C8B-B14F-4D97-AF65-F5344CB8AC3E}">
        <p14:creationId xmlns:p14="http://schemas.microsoft.com/office/powerpoint/2010/main" val="232262236"/>
      </p:ext>
    </p:extLst>
  </p:cSld>
  <p:clrMapOvr>
    <a:masterClrMapping/>
  </p:clrMapOvr>
  <mc:AlternateContent xmlns:mc="http://schemas.openxmlformats.org/markup-compatibility/2006" xmlns:p14="http://schemas.microsoft.com/office/powerpoint/2010/main">
    <mc:Choice Requires="p14">
      <p:transition spd="slow" p14:dur="2000" advTm="14893"/>
    </mc:Choice>
    <mc:Fallback xmlns="">
      <p:transition spd="slow" advTm="148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40" name="Group 39">
            <a:extLst>
              <a:ext uri="{FF2B5EF4-FFF2-40B4-BE49-F238E27FC236}">
                <a16:creationId xmlns:a16="http://schemas.microsoft.com/office/drawing/2014/main" id="{0C5ED255-E0A5-C393-46BD-1082845F97BB}"/>
              </a:ext>
            </a:extLst>
          </p:cNvPr>
          <p:cNvGrpSpPr/>
          <p:nvPr/>
        </p:nvGrpSpPr>
        <p:grpSpPr>
          <a:xfrm>
            <a:off x="1319908" y="1343183"/>
            <a:ext cx="7116169" cy="4425630"/>
            <a:chOff x="387978" y="1073876"/>
            <a:chExt cx="8314643" cy="4997039"/>
          </a:xfrm>
        </p:grpSpPr>
        <p:pic>
          <p:nvPicPr>
            <p:cNvPr id="3" name="table">
              <a:extLst>
                <a:ext uri="{FF2B5EF4-FFF2-40B4-BE49-F238E27FC236}">
                  <a16:creationId xmlns:a16="http://schemas.microsoft.com/office/drawing/2014/main" id="{3D5BE21B-52D9-911C-11E5-42F84EA4D402}"/>
                </a:ext>
              </a:extLst>
            </p:cNvPr>
            <p:cNvPicPr>
              <a:picLocks noChangeAspect="1"/>
            </p:cNvPicPr>
            <p:nvPr/>
          </p:nvPicPr>
          <p:blipFill>
            <a:blip r:embed="rId3"/>
            <a:stretch>
              <a:fillRect/>
            </a:stretch>
          </p:blipFill>
          <p:spPr>
            <a:xfrm>
              <a:off x="555825" y="1833392"/>
              <a:ext cx="8128000" cy="370840"/>
            </a:xfrm>
            <a:prstGeom prst="rect">
              <a:avLst/>
            </a:prstGeom>
          </p:spPr>
        </p:pic>
        <p:sp>
          <p:nvSpPr>
            <p:cNvPr id="5" name="TextBox 6">
              <a:extLst>
                <a:ext uri="{FF2B5EF4-FFF2-40B4-BE49-F238E27FC236}">
                  <a16:creationId xmlns:a16="http://schemas.microsoft.com/office/drawing/2014/main" id="{8F523475-D118-CEB2-F47D-8A967A50D13D}"/>
                </a:ext>
              </a:extLst>
            </p:cNvPr>
            <p:cNvSpPr txBox="1"/>
            <p:nvPr/>
          </p:nvSpPr>
          <p:spPr>
            <a:xfrm>
              <a:off x="468037" y="1397606"/>
              <a:ext cx="76655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Reserved</a:t>
              </a:r>
            </a:p>
            <a:p>
              <a:pPr algn="ctr"/>
              <a:r>
                <a:rPr lang="en-US" sz="1200" dirty="0"/>
                <a:t>Area</a:t>
              </a:r>
            </a:p>
          </p:txBody>
        </p:sp>
        <p:sp>
          <p:nvSpPr>
            <p:cNvPr id="6" name="TextBox 7">
              <a:extLst>
                <a:ext uri="{FF2B5EF4-FFF2-40B4-BE49-F238E27FC236}">
                  <a16:creationId xmlns:a16="http://schemas.microsoft.com/office/drawing/2014/main" id="{D5CD655F-AF60-2021-1E14-D7A71852DDC3}"/>
                </a:ext>
              </a:extLst>
            </p:cNvPr>
            <p:cNvSpPr txBox="1"/>
            <p:nvPr/>
          </p:nvSpPr>
          <p:spPr>
            <a:xfrm>
              <a:off x="1614717" y="1397606"/>
              <a:ext cx="48603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FAT </a:t>
              </a:r>
            </a:p>
            <a:p>
              <a:pPr algn="ctr"/>
              <a:r>
                <a:rPr lang="en-US" sz="1200" dirty="0"/>
                <a:t>Area</a:t>
              </a:r>
            </a:p>
          </p:txBody>
        </p:sp>
        <p:sp>
          <p:nvSpPr>
            <p:cNvPr id="7" name="TextBox 8">
              <a:extLst>
                <a:ext uri="{FF2B5EF4-FFF2-40B4-BE49-F238E27FC236}">
                  <a16:creationId xmlns:a16="http://schemas.microsoft.com/office/drawing/2014/main" id="{A33EC793-AF0F-112F-FB50-C83BBD66D984}"/>
                </a:ext>
              </a:extLst>
            </p:cNvPr>
            <p:cNvSpPr txBox="1"/>
            <p:nvPr/>
          </p:nvSpPr>
          <p:spPr>
            <a:xfrm>
              <a:off x="2669470" y="1397606"/>
              <a:ext cx="803425"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a:t>
              </a:r>
            </a:p>
            <a:p>
              <a:pPr algn="ctr"/>
              <a:r>
                <a:rPr lang="en-US" sz="1200" dirty="0"/>
                <a:t>Directory</a:t>
              </a:r>
            </a:p>
          </p:txBody>
        </p:sp>
        <p:sp>
          <p:nvSpPr>
            <p:cNvPr id="8" name="TextBox 9">
              <a:extLst>
                <a:ext uri="{FF2B5EF4-FFF2-40B4-BE49-F238E27FC236}">
                  <a16:creationId xmlns:a16="http://schemas.microsoft.com/office/drawing/2014/main" id="{4D6E3B40-1ACE-B2E9-489C-3686542761F4}"/>
                </a:ext>
              </a:extLst>
            </p:cNvPr>
            <p:cNvSpPr txBox="1"/>
            <p:nvPr/>
          </p:nvSpPr>
          <p:spPr>
            <a:xfrm>
              <a:off x="5832939" y="1397605"/>
              <a:ext cx="490839"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Data</a:t>
              </a:r>
            </a:p>
            <a:p>
              <a:pPr algn="ctr"/>
              <a:r>
                <a:rPr lang="en-US" sz="1200" dirty="0"/>
                <a:t>Area</a:t>
              </a:r>
            </a:p>
          </p:txBody>
        </p:sp>
        <p:cxnSp>
          <p:nvCxnSpPr>
            <p:cNvPr id="9" name="Straight Arrow Connector 8">
              <a:extLst>
                <a:ext uri="{FF2B5EF4-FFF2-40B4-BE49-F238E27FC236}">
                  <a16:creationId xmlns:a16="http://schemas.microsoft.com/office/drawing/2014/main" id="{698912FD-AD43-B6D1-8980-1959D7E5DA29}"/>
                </a:ext>
              </a:extLst>
            </p:cNvPr>
            <p:cNvCxnSpPr/>
            <p:nvPr/>
          </p:nvCxnSpPr>
          <p:spPr>
            <a:xfrm>
              <a:off x="555825" y="2436938"/>
              <a:ext cx="6787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EC7303-244A-0494-3F9D-204B1FD035FD}"/>
                </a:ext>
              </a:extLst>
            </p:cNvPr>
            <p:cNvCxnSpPr/>
            <p:nvPr/>
          </p:nvCxnSpPr>
          <p:spPr>
            <a:xfrm>
              <a:off x="1234594" y="2436938"/>
              <a:ext cx="13641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F386304-60CA-55F0-218B-D65F328D8E69}"/>
                </a:ext>
              </a:extLst>
            </p:cNvPr>
            <p:cNvCxnSpPr/>
            <p:nvPr/>
          </p:nvCxnSpPr>
          <p:spPr>
            <a:xfrm>
              <a:off x="2669470" y="2436938"/>
              <a:ext cx="86957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F82410-C197-CBFC-AFB5-958F280831BF}"/>
                </a:ext>
              </a:extLst>
            </p:cNvPr>
            <p:cNvCxnSpPr>
              <a:cxnSpLocks/>
            </p:cNvCxnSpPr>
            <p:nvPr/>
          </p:nvCxnSpPr>
          <p:spPr>
            <a:xfrm flipV="1">
              <a:off x="555825" y="2713187"/>
              <a:ext cx="8146796" cy="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21">
              <a:extLst>
                <a:ext uri="{FF2B5EF4-FFF2-40B4-BE49-F238E27FC236}">
                  <a16:creationId xmlns:a16="http://schemas.microsoft.com/office/drawing/2014/main" id="{FAB03795-49FE-2088-CDA8-30951ACFCBF7}"/>
                </a:ext>
              </a:extLst>
            </p:cNvPr>
            <p:cNvSpPr txBox="1"/>
            <p:nvPr/>
          </p:nvSpPr>
          <p:spPr>
            <a:xfrm>
              <a:off x="484024" y="2947770"/>
              <a:ext cx="734579" cy="52127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Boot</a:t>
              </a:r>
            </a:p>
            <a:p>
              <a:pPr algn="ctr"/>
              <a:r>
                <a:rPr lang="en-US" sz="1200" dirty="0"/>
                <a:t>Sector</a:t>
              </a:r>
            </a:p>
          </p:txBody>
        </p:sp>
        <p:sp>
          <p:nvSpPr>
            <p:cNvPr id="14" name="TextBox 22">
              <a:extLst>
                <a:ext uri="{FF2B5EF4-FFF2-40B4-BE49-F238E27FC236}">
                  <a16:creationId xmlns:a16="http://schemas.microsoft.com/office/drawing/2014/main" id="{56CABD8D-DC10-7BD4-5CC5-30C436FA428D}"/>
                </a:ext>
              </a:extLst>
            </p:cNvPr>
            <p:cNvSpPr txBox="1"/>
            <p:nvPr/>
          </p:nvSpPr>
          <p:spPr>
            <a:xfrm>
              <a:off x="1291800" y="2945894"/>
              <a:ext cx="1306961"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FAT *</a:t>
              </a:r>
            </a:p>
            <a:p>
              <a:pPr algn="ctr"/>
              <a:r>
                <a:rPr lang="en-US" sz="1200" dirty="0"/>
                <a:t>Size of FAT</a:t>
              </a:r>
            </a:p>
          </p:txBody>
        </p:sp>
        <p:sp>
          <p:nvSpPr>
            <p:cNvPr id="15" name="TextBox 23">
              <a:extLst>
                <a:ext uri="{FF2B5EF4-FFF2-40B4-BE49-F238E27FC236}">
                  <a16:creationId xmlns:a16="http://schemas.microsoft.com/office/drawing/2014/main" id="{CC69661F-CE4C-A8EA-01AC-48C4F4A2A0F9}"/>
                </a:ext>
              </a:extLst>
            </p:cNvPr>
            <p:cNvSpPr txBox="1"/>
            <p:nvPr/>
          </p:nvSpPr>
          <p:spPr>
            <a:xfrm>
              <a:off x="2671292" y="2945894"/>
              <a:ext cx="1276311"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root </a:t>
              </a:r>
            </a:p>
            <a:p>
              <a:pPr algn="ctr"/>
              <a:r>
                <a:rPr lang="en-US" sz="1200" dirty="0"/>
                <a:t>Directory entries</a:t>
              </a:r>
            </a:p>
          </p:txBody>
        </p:sp>
        <p:sp>
          <p:nvSpPr>
            <p:cNvPr id="16" name="TextBox 24">
              <a:extLst>
                <a:ext uri="{FF2B5EF4-FFF2-40B4-BE49-F238E27FC236}">
                  <a16:creationId xmlns:a16="http://schemas.microsoft.com/office/drawing/2014/main" id="{C6C4F635-7D37-6D20-B6F9-D83CD21CAD42}"/>
                </a:ext>
              </a:extLst>
            </p:cNvPr>
            <p:cNvSpPr txBox="1"/>
            <p:nvPr/>
          </p:nvSpPr>
          <p:spPr>
            <a:xfrm>
              <a:off x="4379810" y="2945893"/>
              <a:ext cx="2270173" cy="27699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sectors in file system</a:t>
              </a:r>
            </a:p>
          </p:txBody>
        </p:sp>
        <p:cxnSp>
          <p:nvCxnSpPr>
            <p:cNvPr id="17" name="Straight Connector 16">
              <a:extLst>
                <a:ext uri="{FF2B5EF4-FFF2-40B4-BE49-F238E27FC236}">
                  <a16:creationId xmlns:a16="http://schemas.microsoft.com/office/drawing/2014/main" id="{6145782A-F250-7627-9E55-4EF5A604AF14}"/>
                </a:ext>
              </a:extLst>
            </p:cNvPr>
            <p:cNvCxnSpPr/>
            <p:nvPr/>
          </p:nvCxnSpPr>
          <p:spPr>
            <a:xfrm>
              <a:off x="968369" y="2436938"/>
              <a:ext cx="0" cy="51083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F9B81C-E940-0F79-C8C9-5FD9EA3C1EC7}"/>
                </a:ext>
              </a:extLst>
            </p:cNvPr>
            <p:cNvCxnSpPr>
              <a:endCxn id="14" idx="0"/>
            </p:cNvCxnSpPr>
            <p:nvPr/>
          </p:nvCxnSpPr>
          <p:spPr>
            <a:xfrm>
              <a:off x="1945280" y="2436938"/>
              <a:ext cx="1" cy="508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D683F8-222F-5A25-9D50-F826383D3F0F}"/>
                </a:ext>
              </a:extLst>
            </p:cNvPr>
            <p:cNvCxnSpPr>
              <a:endCxn id="15" idx="0"/>
            </p:cNvCxnSpPr>
            <p:nvPr/>
          </p:nvCxnSpPr>
          <p:spPr>
            <a:xfrm>
              <a:off x="3309444" y="2436937"/>
              <a:ext cx="4" cy="50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20669F-A221-0BA7-32FC-018664EA774F}"/>
                </a:ext>
              </a:extLst>
            </p:cNvPr>
            <p:cNvCxnSpPr>
              <a:endCxn id="16" idx="0"/>
            </p:cNvCxnSpPr>
            <p:nvPr/>
          </p:nvCxnSpPr>
          <p:spPr>
            <a:xfrm flipH="1">
              <a:off x="5514897" y="2721610"/>
              <a:ext cx="8566" cy="224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8FBD4D7-9467-5CAF-CE0D-DD37292BEDF4}"/>
                </a:ext>
              </a:extLst>
            </p:cNvPr>
            <p:cNvCxnSpPr/>
            <p:nvPr/>
          </p:nvCxnSpPr>
          <p:spPr>
            <a:xfrm>
              <a:off x="555825" y="3670723"/>
              <a:ext cx="80281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36">
              <a:extLst>
                <a:ext uri="{FF2B5EF4-FFF2-40B4-BE49-F238E27FC236}">
                  <a16:creationId xmlns:a16="http://schemas.microsoft.com/office/drawing/2014/main" id="{A995014A-0542-B3D2-E54B-F13E1A3F8426}"/>
                </a:ext>
              </a:extLst>
            </p:cNvPr>
            <p:cNvSpPr txBox="1"/>
            <p:nvPr/>
          </p:nvSpPr>
          <p:spPr>
            <a:xfrm>
              <a:off x="468036" y="1073876"/>
              <a:ext cx="1579600"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a:t>FAT12 and FAT16</a:t>
              </a:r>
            </a:p>
          </p:txBody>
        </p:sp>
        <p:sp>
          <p:nvSpPr>
            <p:cNvPr id="23" name="TextBox 37">
              <a:extLst>
                <a:ext uri="{FF2B5EF4-FFF2-40B4-BE49-F238E27FC236}">
                  <a16:creationId xmlns:a16="http://schemas.microsoft.com/office/drawing/2014/main" id="{CD38DD97-CA7C-46D9-D9A9-8B41136CABB0}"/>
                </a:ext>
              </a:extLst>
            </p:cNvPr>
            <p:cNvSpPr txBox="1"/>
            <p:nvPr/>
          </p:nvSpPr>
          <p:spPr>
            <a:xfrm>
              <a:off x="606035" y="3668847"/>
              <a:ext cx="685765"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b="1" dirty="0"/>
                <a:t>FAT32</a:t>
              </a:r>
            </a:p>
          </p:txBody>
        </p:sp>
        <p:pic>
          <p:nvPicPr>
            <p:cNvPr id="24" name="table">
              <a:extLst>
                <a:ext uri="{FF2B5EF4-FFF2-40B4-BE49-F238E27FC236}">
                  <a16:creationId xmlns:a16="http://schemas.microsoft.com/office/drawing/2014/main" id="{4A364F1C-3CE1-E004-1A77-8D1C79B8B754}"/>
                </a:ext>
              </a:extLst>
            </p:cNvPr>
            <p:cNvPicPr>
              <a:picLocks noChangeAspect="1"/>
            </p:cNvPicPr>
            <p:nvPr/>
          </p:nvPicPr>
          <p:blipFill>
            <a:blip r:embed="rId4"/>
            <a:stretch>
              <a:fillRect/>
            </a:stretch>
          </p:blipFill>
          <p:spPr>
            <a:xfrm>
              <a:off x="518233" y="4472219"/>
              <a:ext cx="8128000" cy="370840"/>
            </a:xfrm>
            <a:prstGeom prst="rect">
              <a:avLst/>
            </a:prstGeom>
          </p:spPr>
        </p:pic>
        <p:sp>
          <p:nvSpPr>
            <p:cNvPr id="25" name="TextBox 39">
              <a:extLst>
                <a:ext uri="{FF2B5EF4-FFF2-40B4-BE49-F238E27FC236}">
                  <a16:creationId xmlns:a16="http://schemas.microsoft.com/office/drawing/2014/main" id="{E1AEC3C9-0316-0EEC-C8A2-EE5EC0288491}"/>
                </a:ext>
              </a:extLst>
            </p:cNvPr>
            <p:cNvSpPr txBox="1"/>
            <p:nvPr/>
          </p:nvSpPr>
          <p:spPr>
            <a:xfrm>
              <a:off x="1702265" y="4023910"/>
              <a:ext cx="48603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FAT</a:t>
              </a:r>
            </a:p>
            <a:p>
              <a:pPr algn="ctr"/>
              <a:r>
                <a:rPr lang="en-US" sz="1200" dirty="0"/>
                <a:t>Area</a:t>
              </a:r>
            </a:p>
          </p:txBody>
        </p:sp>
        <p:sp>
          <p:nvSpPr>
            <p:cNvPr id="26" name="TextBox 40">
              <a:extLst>
                <a:ext uri="{FF2B5EF4-FFF2-40B4-BE49-F238E27FC236}">
                  <a16:creationId xmlns:a16="http://schemas.microsoft.com/office/drawing/2014/main" id="{F0EE6572-6602-BE7D-2BDE-1DB2F1B22440}"/>
                </a:ext>
              </a:extLst>
            </p:cNvPr>
            <p:cNvSpPr txBox="1"/>
            <p:nvPr/>
          </p:nvSpPr>
          <p:spPr>
            <a:xfrm>
              <a:off x="441380" y="3953562"/>
              <a:ext cx="76655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Reserved</a:t>
              </a:r>
            </a:p>
            <a:p>
              <a:pPr algn="ctr"/>
              <a:r>
                <a:rPr lang="en-US" sz="1200" dirty="0"/>
                <a:t>Area</a:t>
              </a:r>
            </a:p>
          </p:txBody>
        </p:sp>
        <p:sp>
          <p:nvSpPr>
            <p:cNvPr id="27" name="TextBox 41">
              <a:extLst>
                <a:ext uri="{FF2B5EF4-FFF2-40B4-BE49-F238E27FC236}">
                  <a16:creationId xmlns:a16="http://schemas.microsoft.com/office/drawing/2014/main" id="{10723994-CBEC-7BCC-D863-44DFCC452E60}"/>
                </a:ext>
              </a:extLst>
            </p:cNvPr>
            <p:cNvSpPr txBox="1"/>
            <p:nvPr/>
          </p:nvSpPr>
          <p:spPr>
            <a:xfrm>
              <a:off x="2798902" y="4027014"/>
              <a:ext cx="841897"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a:t>
              </a:r>
            </a:p>
            <a:p>
              <a:pPr algn="ctr"/>
              <a:r>
                <a:rPr lang="en-US" sz="1200" dirty="0"/>
                <a:t>Directory </a:t>
              </a:r>
            </a:p>
          </p:txBody>
        </p:sp>
        <p:sp>
          <p:nvSpPr>
            <p:cNvPr id="28" name="TextBox 42">
              <a:extLst>
                <a:ext uri="{FF2B5EF4-FFF2-40B4-BE49-F238E27FC236}">
                  <a16:creationId xmlns:a16="http://schemas.microsoft.com/office/drawing/2014/main" id="{D4437207-8525-9B89-F921-AF8E51782E07}"/>
                </a:ext>
              </a:extLst>
            </p:cNvPr>
            <p:cNvSpPr txBox="1"/>
            <p:nvPr/>
          </p:nvSpPr>
          <p:spPr>
            <a:xfrm>
              <a:off x="5832937" y="4032092"/>
              <a:ext cx="49084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Data</a:t>
              </a:r>
            </a:p>
            <a:p>
              <a:pPr algn="ctr"/>
              <a:r>
                <a:rPr lang="en-US" sz="1200" dirty="0"/>
                <a:t>Area</a:t>
              </a:r>
            </a:p>
          </p:txBody>
        </p:sp>
        <p:sp>
          <p:nvSpPr>
            <p:cNvPr id="29" name="TextBox 43">
              <a:extLst>
                <a:ext uri="{FF2B5EF4-FFF2-40B4-BE49-F238E27FC236}">
                  <a16:creationId xmlns:a16="http://schemas.microsoft.com/office/drawing/2014/main" id="{F441C026-0E8E-655A-8BF8-AE8F236C1683}"/>
                </a:ext>
              </a:extLst>
            </p:cNvPr>
            <p:cNvSpPr txBox="1"/>
            <p:nvPr/>
          </p:nvSpPr>
          <p:spPr>
            <a:xfrm>
              <a:off x="1322794" y="5543062"/>
              <a:ext cx="130696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FAT *</a:t>
              </a:r>
            </a:p>
            <a:p>
              <a:pPr algn="ctr"/>
              <a:r>
                <a:rPr lang="en-US" sz="1200" dirty="0"/>
                <a:t>Size of FAT</a:t>
              </a:r>
            </a:p>
          </p:txBody>
        </p:sp>
        <p:sp>
          <p:nvSpPr>
            <p:cNvPr id="30" name="TextBox 45">
              <a:extLst>
                <a:ext uri="{FF2B5EF4-FFF2-40B4-BE49-F238E27FC236}">
                  <a16:creationId xmlns:a16="http://schemas.microsoft.com/office/drawing/2014/main" id="{90C41F6E-BCD2-5D36-3435-91FE9CE3E6C8}"/>
                </a:ext>
              </a:extLst>
            </p:cNvPr>
            <p:cNvSpPr txBox="1"/>
            <p:nvPr/>
          </p:nvSpPr>
          <p:spPr>
            <a:xfrm>
              <a:off x="3185947" y="5535001"/>
              <a:ext cx="1314784"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Root Directory</a:t>
              </a:r>
            </a:p>
            <a:p>
              <a:pPr algn="ctr"/>
              <a:r>
                <a:rPr lang="en-US" sz="1200" dirty="0"/>
                <a:t>Starting Location</a:t>
              </a:r>
            </a:p>
          </p:txBody>
        </p:sp>
        <p:sp>
          <p:nvSpPr>
            <p:cNvPr id="31" name="TextBox 46">
              <a:extLst>
                <a:ext uri="{FF2B5EF4-FFF2-40B4-BE49-F238E27FC236}">
                  <a16:creationId xmlns:a16="http://schemas.microsoft.com/office/drawing/2014/main" id="{1E4611D1-ABF7-F355-38C2-521FD21D6215}"/>
                </a:ext>
              </a:extLst>
            </p:cNvPr>
            <p:cNvSpPr txBox="1"/>
            <p:nvPr/>
          </p:nvSpPr>
          <p:spPr>
            <a:xfrm>
              <a:off x="5567836" y="5543062"/>
              <a:ext cx="1592103"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Number of sectors in </a:t>
              </a:r>
            </a:p>
            <a:p>
              <a:pPr algn="ctr"/>
              <a:r>
                <a:rPr lang="en-US" sz="1200" dirty="0"/>
                <a:t>File system</a:t>
              </a:r>
            </a:p>
          </p:txBody>
        </p:sp>
        <p:cxnSp>
          <p:nvCxnSpPr>
            <p:cNvPr id="32" name="Straight Arrow Connector 31">
              <a:extLst>
                <a:ext uri="{FF2B5EF4-FFF2-40B4-BE49-F238E27FC236}">
                  <a16:creationId xmlns:a16="http://schemas.microsoft.com/office/drawing/2014/main" id="{D047AF69-A504-1C73-E749-7E3C73E51E5A}"/>
                </a:ext>
              </a:extLst>
            </p:cNvPr>
            <p:cNvCxnSpPr/>
            <p:nvPr/>
          </p:nvCxnSpPr>
          <p:spPr>
            <a:xfrm>
              <a:off x="511929" y="5190501"/>
              <a:ext cx="813430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AEABB1-0E60-50D8-1F80-E9EF64E71E99}"/>
                </a:ext>
              </a:extLst>
            </p:cNvPr>
            <p:cNvCxnSpPr/>
            <p:nvPr/>
          </p:nvCxnSpPr>
          <p:spPr>
            <a:xfrm flipH="1">
              <a:off x="518233" y="4924278"/>
              <a:ext cx="22806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D9FE5B-30D5-8E8A-6588-6BBC5D2C65BC}"/>
                </a:ext>
              </a:extLst>
            </p:cNvPr>
            <p:cNvCxnSpPr/>
            <p:nvPr/>
          </p:nvCxnSpPr>
          <p:spPr>
            <a:xfrm flipH="1">
              <a:off x="1137389" y="5040025"/>
              <a:ext cx="146137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1FD6316-9FBA-2345-B7F4-987FD17AEB82}"/>
                </a:ext>
              </a:extLst>
            </p:cNvPr>
            <p:cNvCxnSpPr/>
            <p:nvPr/>
          </p:nvCxnSpPr>
          <p:spPr>
            <a:xfrm>
              <a:off x="511930" y="5040025"/>
              <a:ext cx="6254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F943E8-D34E-A656-4FAA-CDB325C08C92}"/>
                </a:ext>
              </a:extLst>
            </p:cNvPr>
            <p:cNvCxnSpPr>
              <a:cxnSpLocks/>
              <a:stCxn id="41" idx="0"/>
            </p:cNvCxnSpPr>
            <p:nvPr/>
          </p:nvCxnSpPr>
          <p:spPr>
            <a:xfrm flipV="1">
              <a:off x="755268" y="5040025"/>
              <a:ext cx="139940" cy="509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9543D7-5640-92DF-7125-6E41384DAC7A}"/>
                </a:ext>
              </a:extLst>
            </p:cNvPr>
            <p:cNvCxnSpPr>
              <a:cxnSpLocks/>
              <a:stCxn id="29" idx="0"/>
            </p:cNvCxnSpPr>
            <p:nvPr/>
          </p:nvCxnSpPr>
          <p:spPr>
            <a:xfrm flipH="1" flipV="1">
              <a:off x="1976273" y="5039986"/>
              <a:ext cx="1" cy="503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1336586-DCB3-9C74-B8E6-0916134C352A}"/>
                </a:ext>
              </a:extLst>
            </p:cNvPr>
            <p:cNvCxnSpPr>
              <a:cxnSpLocks/>
              <a:stCxn id="30" idx="0"/>
            </p:cNvCxnSpPr>
            <p:nvPr/>
          </p:nvCxnSpPr>
          <p:spPr>
            <a:xfrm flipH="1" flipV="1">
              <a:off x="2564278" y="4924278"/>
              <a:ext cx="1279061" cy="610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A782E5-2195-87AA-BDE4-2BE9ADD98109}"/>
                </a:ext>
              </a:extLst>
            </p:cNvPr>
            <p:cNvCxnSpPr>
              <a:stCxn id="31" idx="0"/>
            </p:cNvCxnSpPr>
            <p:nvPr/>
          </p:nvCxnSpPr>
          <p:spPr>
            <a:xfrm flipH="1" flipV="1">
              <a:off x="6363884" y="5190542"/>
              <a:ext cx="4" cy="352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3">
              <a:extLst>
                <a:ext uri="{FF2B5EF4-FFF2-40B4-BE49-F238E27FC236}">
                  <a16:creationId xmlns:a16="http://schemas.microsoft.com/office/drawing/2014/main" id="{86046A33-E365-1FCB-7E38-D661EC865F82}"/>
                </a:ext>
              </a:extLst>
            </p:cNvPr>
            <p:cNvSpPr txBox="1"/>
            <p:nvPr/>
          </p:nvSpPr>
          <p:spPr>
            <a:xfrm>
              <a:off x="387978" y="5549643"/>
              <a:ext cx="734579" cy="52127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dirty="0"/>
                <a:t>Boot</a:t>
              </a:r>
            </a:p>
            <a:p>
              <a:pPr algn="ctr"/>
              <a:r>
                <a:rPr lang="en-US" sz="1200" dirty="0"/>
                <a:t>Sector</a:t>
              </a:r>
            </a:p>
          </p:txBody>
        </p:sp>
      </p:grpSp>
      <p:sp>
        <p:nvSpPr>
          <p:cNvPr id="46" name="TextBox 45">
            <a:extLst>
              <a:ext uri="{FF2B5EF4-FFF2-40B4-BE49-F238E27FC236}">
                <a16:creationId xmlns:a16="http://schemas.microsoft.com/office/drawing/2014/main" id="{FA71D91C-7AC1-A980-A0C7-9B7990C46326}"/>
              </a:ext>
            </a:extLst>
          </p:cNvPr>
          <p:cNvSpPr txBox="1"/>
          <p:nvPr/>
        </p:nvSpPr>
        <p:spPr>
          <a:xfrm>
            <a:off x="1361633" y="717452"/>
            <a:ext cx="6956429" cy="523220"/>
          </a:xfrm>
          <a:prstGeom prst="rect">
            <a:avLst/>
          </a:prstGeom>
          <a:noFill/>
        </p:spPr>
        <p:txBody>
          <a:bodyPr wrap="square" rtlCol="0">
            <a:spAutoFit/>
          </a:bodyPr>
          <a:lstStyle/>
          <a:p>
            <a:r>
              <a:rPr lang="en-US" sz="2800" b="1" dirty="0">
                <a:latin typeface="Oswald" panose="00000500000000000000" pitchFamily="2" charset="0"/>
                <a:cs typeface="Aharoni" panose="02010803020104030203" pitchFamily="2" charset="-79"/>
              </a:rPr>
              <a:t>FAT12/16 AND FAT32 LAYOUT COMPARED</a:t>
            </a:r>
            <a:endParaRPr lang="en-US" sz="2800" b="1" dirty="0">
              <a:latin typeface="Oswald" panose="00000500000000000000" pitchFamily="2" charset="0"/>
            </a:endParaRPr>
          </a:p>
        </p:txBody>
      </p:sp>
      <p:sp>
        <p:nvSpPr>
          <p:cNvPr id="2" name="Slide Number Placeholder 1">
            <a:extLst>
              <a:ext uri="{FF2B5EF4-FFF2-40B4-BE49-F238E27FC236}">
                <a16:creationId xmlns:a16="http://schemas.microsoft.com/office/drawing/2014/main" id="{1F73CDE6-5A31-CF3A-3A81-F1791DAA1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7</a:t>
            </a:fld>
            <a:endParaRPr lang="vi-VN"/>
          </a:p>
        </p:txBody>
      </p:sp>
    </p:spTree>
    <p:extLst>
      <p:ext uri="{BB962C8B-B14F-4D97-AF65-F5344CB8AC3E}">
        <p14:creationId xmlns:p14="http://schemas.microsoft.com/office/powerpoint/2010/main" val="2707363604"/>
      </p:ext>
    </p:extLst>
  </p:cSld>
  <p:clrMapOvr>
    <a:masterClrMapping/>
  </p:clrMapOvr>
  <p:transition spd="slow" advTm="702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A5FFA903-2EDD-49FF-9B58-7D5DD37FD013}"/>
              </a:ext>
            </a:extLst>
          </p:cNvPr>
          <p:cNvSpPr txBox="1"/>
          <p:nvPr/>
        </p:nvSpPr>
        <p:spPr>
          <a:xfrm>
            <a:off x="-844697" y="712912"/>
            <a:ext cx="7195458" cy="646331"/>
          </a:xfrm>
          <a:prstGeom prst="rect">
            <a:avLst/>
          </a:prstGeom>
          <a:noFill/>
        </p:spPr>
        <p:txBody>
          <a:bodyPr wrap="square" rtlCol="0">
            <a:spAutoFit/>
          </a:bodyPr>
          <a:lstStyle/>
          <a:p>
            <a:pPr algn="ctr"/>
            <a:r>
              <a:rPr lang="en-US" sz="3600" b="1" dirty="0">
                <a:latin typeface="Oswald" panose="00000500000000000000" pitchFamily="2" charset="0"/>
                <a:cs typeface="Aharoni" panose="02010803020104030203" pitchFamily="2" charset="-79"/>
              </a:rPr>
              <a:t>BOOT SECTOR</a:t>
            </a:r>
            <a:endParaRPr lang="vi-VN" sz="3600" b="1" i="0" u="none" strike="noStrike" cap="none" dirty="0">
              <a:solidFill>
                <a:schemeClr val="dk1"/>
              </a:solidFill>
              <a:latin typeface="Oswald" panose="00000500000000000000" pitchFamily="2" charset="0"/>
              <a:ea typeface="Roboto"/>
              <a:cs typeface="Calibri" panose="020F0502020204030204" pitchFamily="34" charset="0"/>
              <a:sym typeface="Roboto"/>
            </a:endParaRPr>
          </a:p>
        </p:txBody>
      </p:sp>
      <p:sp>
        <p:nvSpPr>
          <p:cNvPr id="3" name="TextBox 2">
            <a:extLst>
              <a:ext uri="{FF2B5EF4-FFF2-40B4-BE49-F238E27FC236}">
                <a16:creationId xmlns:a16="http://schemas.microsoft.com/office/drawing/2014/main" id="{1B87ED46-75CA-1C87-49EE-339AF0DEDC71}"/>
              </a:ext>
            </a:extLst>
          </p:cNvPr>
          <p:cNvSpPr txBox="1"/>
          <p:nvPr/>
        </p:nvSpPr>
        <p:spPr>
          <a:xfrm>
            <a:off x="1349593" y="1659279"/>
            <a:ext cx="7195458"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Oswald" panose="00000500000000000000" pitchFamily="2" charset="0"/>
              </a:rPr>
              <a:t>First sector of a FAT system is the boot sector</a:t>
            </a:r>
          </a:p>
          <a:p>
            <a:pPr marL="285750" indent="-285750" algn="just">
              <a:buFont typeface="Arial" panose="020B0604020202020204" pitchFamily="34" charset="0"/>
              <a:buChar char="•"/>
            </a:pPr>
            <a:r>
              <a:rPr lang="en-US" sz="2000" dirty="0">
                <a:latin typeface="Oswald" panose="00000500000000000000" pitchFamily="2" charset="0"/>
              </a:rPr>
              <a:t>Contains most of the information with which to determine</a:t>
            </a:r>
          </a:p>
          <a:p>
            <a:pPr algn="just"/>
            <a:r>
              <a:rPr lang="en-US" sz="2000" dirty="0">
                <a:latin typeface="Oswald" panose="00000500000000000000" pitchFamily="2" charset="0"/>
              </a:rPr>
              <a:t>-   The file system type</a:t>
            </a:r>
          </a:p>
          <a:p>
            <a:pPr algn="just"/>
            <a:r>
              <a:rPr lang="en-US" sz="2000" dirty="0">
                <a:latin typeface="Oswald" panose="00000500000000000000" pitchFamily="2" charset="0"/>
              </a:rPr>
              <a:t>-   Size and location of data structures</a:t>
            </a:r>
          </a:p>
          <a:p>
            <a:pPr marL="285750" indent="-285750" algn="just">
              <a:buFont typeface="Arial" panose="020B0604020202020204" pitchFamily="34" charset="0"/>
              <a:buChar char="•"/>
            </a:pPr>
            <a:r>
              <a:rPr lang="en-US" sz="2000" dirty="0">
                <a:latin typeface="Oswald" panose="00000500000000000000" pitchFamily="2" charset="0"/>
              </a:rPr>
              <a:t>Boot sector format is different for FAT12/16 and FAT32	</a:t>
            </a:r>
          </a:p>
        </p:txBody>
      </p:sp>
      <p:sp>
        <p:nvSpPr>
          <p:cNvPr id="4" name="Slide Number Placeholder 3">
            <a:extLst>
              <a:ext uri="{FF2B5EF4-FFF2-40B4-BE49-F238E27FC236}">
                <a16:creationId xmlns:a16="http://schemas.microsoft.com/office/drawing/2014/main" id="{92406479-5C5C-E669-D710-E3EB8778A0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8</a:t>
            </a:fld>
            <a:endParaRPr lang="vi-VN"/>
          </a:p>
        </p:txBody>
      </p:sp>
    </p:spTree>
    <p:extLst>
      <p:ext uri="{BB962C8B-B14F-4D97-AF65-F5344CB8AC3E}">
        <p14:creationId xmlns:p14="http://schemas.microsoft.com/office/powerpoint/2010/main" val="1578753858"/>
      </p:ext>
    </p:extLst>
  </p:cSld>
  <p:clrMapOvr>
    <a:masterClrMapping/>
  </p:clrMapOvr>
  <p:transition spd="slow" advTm="7022">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EC0511E-D3A1-67A6-01D4-1BF5797AC50D}"/>
              </a:ext>
            </a:extLst>
          </p:cNvPr>
          <p:cNvGraphicFramePr>
            <a:graphicFrameLocks noGrp="1"/>
          </p:cNvGraphicFramePr>
          <p:nvPr>
            <p:extLst>
              <p:ext uri="{D42A27DB-BD31-4B8C-83A1-F6EECF244321}">
                <p14:modId xmlns:p14="http://schemas.microsoft.com/office/powerpoint/2010/main" val="327783930"/>
              </p:ext>
            </p:extLst>
          </p:nvPr>
        </p:nvGraphicFramePr>
        <p:xfrm>
          <a:off x="1396180" y="1438376"/>
          <a:ext cx="6961239" cy="4068170"/>
        </p:xfrm>
        <a:graphic>
          <a:graphicData uri="http://schemas.openxmlformats.org/drawingml/2006/table">
            <a:tbl>
              <a:tblPr firstRow="1" bandRow="1">
                <a:tableStyleId>{8D1D7844-83C3-48A6-B175-94CEE54076C9}</a:tableStyleId>
              </a:tblPr>
              <a:tblGrid>
                <a:gridCol w="1100325">
                  <a:extLst>
                    <a:ext uri="{9D8B030D-6E8A-4147-A177-3AD203B41FA5}">
                      <a16:colId xmlns:a16="http://schemas.microsoft.com/office/drawing/2014/main" val="4073210174"/>
                    </a:ext>
                  </a:extLst>
                </a:gridCol>
                <a:gridCol w="5860914">
                  <a:extLst>
                    <a:ext uri="{9D8B030D-6E8A-4147-A177-3AD203B41FA5}">
                      <a16:colId xmlns:a16="http://schemas.microsoft.com/office/drawing/2014/main" val="1087396236"/>
                    </a:ext>
                  </a:extLst>
                </a:gridCol>
              </a:tblGrid>
              <a:tr h="497656">
                <a:tc>
                  <a:txBody>
                    <a:bodyPr/>
                    <a:lstStyle/>
                    <a:p>
                      <a:pPr algn="ctr"/>
                      <a:r>
                        <a:rPr lang="en-US" sz="1600" dirty="0">
                          <a:latin typeface="Oswald" panose="00000500000000000000" pitchFamily="2" charset="0"/>
                        </a:rPr>
                        <a:t>Bytes</a:t>
                      </a:r>
                    </a:p>
                  </a:txBody>
                  <a:tcPr>
                    <a:solidFill>
                      <a:schemeClr val="bg1">
                        <a:lumMod val="50000"/>
                      </a:schemeClr>
                    </a:solidFill>
                  </a:tcPr>
                </a:tc>
                <a:tc>
                  <a:txBody>
                    <a:bodyPr/>
                    <a:lstStyle/>
                    <a:p>
                      <a:pPr algn="ctr"/>
                      <a:r>
                        <a:rPr lang="en-US" sz="1600" dirty="0">
                          <a:latin typeface="Oswald" panose="00000500000000000000" pitchFamily="2" charset="0"/>
                        </a:rPr>
                        <a:t>Purpose</a:t>
                      </a:r>
                    </a:p>
                  </a:txBody>
                  <a:tcPr>
                    <a:solidFill>
                      <a:schemeClr val="bg1">
                        <a:lumMod val="50000"/>
                      </a:schemeClr>
                    </a:solidFill>
                  </a:tcPr>
                </a:tc>
                <a:extLst>
                  <a:ext uri="{0D108BD9-81ED-4DB2-BD59-A6C34878D82A}">
                    <a16:rowId xmlns:a16="http://schemas.microsoft.com/office/drawing/2014/main" val="3366653997"/>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0-2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Assembly code instructions to jump to boot code (mandatory in bootable partition)</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58051572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3-10</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OEM name in ASCII</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420908674"/>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11-12</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Bytes per sector (512, 1024, 2048, or 4096)</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56866107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13</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Sectors per cluster (Must be a power of 2 and cluster size </a:t>
                      </a:r>
                      <a:r>
                        <a:rPr lang="en-US" sz="1600" b="0" i="0" kern="1200" dirty="0" err="1">
                          <a:solidFill>
                            <a:schemeClr val="dk1"/>
                          </a:solidFill>
                          <a:effectLst/>
                          <a:latin typeface="Oswald" panose="00000500000000000000" pitchFamily="2" charset="0"/>
                          <a:ea typeface="+mn-ea"/>
                          <a:cs typeface="+mn-cs"/>
                        </a:rPr>
                        <a:t>mustbe</a:t>
                      </a:r>
                      <a:r>
                        <a:rPr lang="en-US" sz="1600" b="0" i="0" kern="1200" dirty="0">
                          <a:solidFill>
                            <a:schemeClr val="dk1"/>
                          </a:solidFill>
                          <a:effectLst/>
                          <a:latin typeface="Oswald" panose="00000500000000000000" pitchFamily="2" charset="0"/>
                          <a:ea typeface="+mn-ea"/>
                          <a:cs typeface="+mn-cs"/>
                        </a:rPr>
                        <a:t> &lt;=32KB)</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794547510"/>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14-15</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Size of reserved area, in sectors</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2372674405"/>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16</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Number of FATs (usually 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3941329119"/>
                  </a:ext>
                </a:extLst>
              </a:tr>
              <a:tr h="497656">
                <a:tc>
                  <a:txBody>
                    <a:bodyPr/>
                    <a:lstStyle/>
                    <a:p>
                      <a:pPr algn="ctr"/>
                      <a:r>
                        <a:rPr lang="en-US" sz="1600" dirty="0">
                          <a:solidFill>
                            <a:schemeClr val="tx1"/>
                          </a:solidFill>
                          <a:latin typeface="Oswald" panose="00000500000000000000" pitchFamily="2" charset="0"/>
                          <a:cs typeface="Sabon Next LT" panose="02000500000000000000" pitchFamily="2" charset="0"/>
                        </a:rPr>
                        <a:t>17-18</a:t>
                      </a:r>
                    </a:p>
                  </a:txBody>
                  <a:tcPr marL="96897" marR="96897" marT="48449" marB="48449" anchor="ctr"/>
                </a:tc>
                <a:tc>
                  <a:txBody>
                    <a:bodyPr/>
                    <a:lstStyle/>
                    <a:p>
                      <a:pPr algn="ctr"/>
                      <a:r>
                        <a:rPr lang="en-US" sz="1600" b="0" i="0" kern="1200" dirty="0">
                          <a:solidFill>
                            <a:schemeClr val="dk1"/>
                          </a:solidFill>
                          <a:effectLst/>
                          <a:latin typeface="Oswald" panose="00000500000000000000" pitchFamily="2" charset="0"/>
                          <a:ea typeface="+mn-ea"/>
                          <a:cs typeface="+mn-cs"/>
                        </a:rPr>
                        <a:t>Maximum number of files in the root directory (FAT12/16; 0 for FAT32)</a:t>
                      </a:r>
                      <a:endParaRPr lang="en-US" sz="1600" dirty="0">
                        <a:solidFill>
                          <a:schemeClr val="tx1"/>
                        </a:solidFill>
                        <a:latin typeface="Oswald" panose="00000500000000000000" pitchFamily="2" charset="0"/>
                        <a:cs typeface="Sabon Next LT" panose="02000500000000000000" pitchFamily="2" charset="0"/>
                      </a:endParaRPr>
                    </a:p>
                  </a:txBody>
                  <a:tcPr marL="96897" marR="96897" marT="48449" marB="48449" anchor="ctr"/>
                </a:tc>
                <a:extLst>
                  <a:ext uri="{0D108BD9-81ED-4DB2-BD59-A6C34878D82A}">
                    <a16:rowId xmlns:a16="http://schemas.microsoft.com/office/drawing/2014/main" val="1525157358"/>
                  </a:ext>
                </a:extLst>
              </a:tr>
            </a:tbl>
          </a:graphicData>
        </a:graphic>
      </p:graphicFrame>
      <p:sp>
        <p:nvSpPr>
          <p:cNvPr id="2" name="Slide Number Placeholder 1">
            <a:extLst>
              <a:ext uri="{FF2B5EF4-FFF2-40B4-BE49-F238E27FC236}">
                <a16:creationId xmlns:a16="http://schemas.microsoft.com/office/drawing/2014/main" id="{6BC57067-9CAC-1750-E7DF-FEBD84A816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VN" smtClean="0"/>
              <a:t>9</a:t>
            </a:fld>
            <a:endParaRPr lang="vi-VN"/>
          </a:p>
        </p:txBody>
      </p:sp>
    </p:spTree>
    <p:extLst>
      <p:ext uri="{BB962C8B-B14F-4D97-AF65-F5344CB8AC3E}">
        <p14:creationId xmlns:p14="http://schemas.microsoft.com/office/powerpoint/2010/main" val="4027105422"/>
      </p:ext>
    </p:extLst>
  </p:cSld>
  <p:clrMapOvr>
    <a:masterClrMapping/>
  </p:clrMapOvr>
  <p:transition spd="slow" advTm="7022">
    <p:push dir="u"/>
  </p:transition>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Safety Global</Template>
  <TotalTime>3404</TotalTime>
  <Words>1853</Words>
  <Application>Microsoft Office PowerPoint</Application>
  <PresentationFormat>On-screen Show (4:3)</PresentationFormat>
  <Paragraphs>368</Paragraphs>
  <Slides>32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Oswald</vt:lpstr>
      <vt:lpstr>Tinos</vt:lpstr>
      <vt:lpstr>Arial</vt:lpstr>
      <vt:lpstr>Söhne</vt:lpstr>
      <vt:lpstr>Calibri</vt:lpstr>
      <vt:lpstr>Wingdings</vt:lpstr>
      <vt:lpstr>Quintus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ADMIN01</dc:creator>
  <cp:lastModifiedBy>Duy Phúc Vũ</cp:lastModifiedBy>
  <cp:revision>52</cp:revision>
  <dcterms:modified xsi:type="dcterms:W3CDTF">2023-12-01T04:18:25Z</dcterms:modified>
</cp:coreProperties>
</file>