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3" r:id="rId17"/>
    <p:sldId id="274" r:id="rId18"/>
    <p:sldId id="300" r:id="rId19"/>
    <p:sldId id="275" r:id="rId20"/>
    <p:sldId id="277" r:id="rId21"/>
    <p:sldId id="278" r:id="rId22"/>
    <p:sldId id="279" r:id="rId23"/>
    <p:sldId id="302" r:id="rId24"/>
    <p:sldId id="301" r:id="rId25"/>
    <p:sldId id="280" r:id="rId26"/>
    <p:sldId id="303" r:id="rId27"/>
    <p:sldId id="281" r:id="rId28"/>
    <p:sldId id="282" r:id="rId29"/>
    <p:sldId id="283" r:id="rId30"/>
    <p:sldId id="304" r:id="rId31"/>
    <p:sldId id="284" r:id="rId32"/>
    <p:sldId id="285" r:id="rId33"/>
    <p:sldId id="286" r:id="rId34"/>
    <p:sldId id="287" r:id="rId35"/>
    <p:sldId id="288" r:id="rId36"/>
    <p:sldId id="305" r:id="rId37"/>
    <p:sldId id="289" r:id="rId38"/>
    <p:sldId id="290" r:id="rId39"/>
    <p:sldId id="291" r:id="rId40"/>
    <p:sldId id="292"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FFFFCC"/>
    <a:srgbClr val="FF0066"/>
    <a:srgbClr val="FF33CC"/>
    <a:srgbClr val="FFFF99"/>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60EC7-1251-4C39-946B-D215D54219C1}" type="datetimeFigureOut">
              <a:rPr lang="en-US" smtClean="0"/>
              <a:pPr/>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D8B6A-0FFC-4A01-8448-AC68D6A8AA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32B126-37B4-4F36-A736-D6B53646EA3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at</a:t>
            </a:r>
            <a:endParaRPr lang="en-US"/>
          </a:p>
        </p:txBody>
      </p:sp>
      <p:sp>
        <p:nvSpPr>
          <p:cNvPr id="4" name="Slide Number Placeholder 3"/>
          <p:cNvSpPr>
            <a:spLocks noGrp="1"/>
          </p:cNvSpPr>
          <p:nvPr>
            <p:ph type="sldNum" sz="quarter" idx="10"/>
          </p:nvPr>
        </p:nvSpPr>
        <p:spPr/>
        <p:txBody>
          <a:bodyPr/>
          <a:lstStyle/>
          <a:p>
            <a:fld id="{1D32B126-37B4-4F36-A736-D6B53646EA33}"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000" b="1">
                <a:ln>
                  <a:noFill/>
                </a:ln>
                <a:solidFill>
                  <a:schemeClr val="accent3">
                    <a:tint val="90000"/>
                    <a:satMod val="120000"/>
                  </a:schemeClr>
                </a:solidFill>
                <a:effectLst>
                  <a:outerShdw blurRad="38100" dist="25400" dir="5400000" algn="tl" rotWithShape="0">
                    <a:srgbClr val="000000">
                      <a:alpha val="43000"/>
                    </a:srgbClr>
                  </a:outerShdw>
                </a:effectLst>
                <a:latin typeface="Times New Roman" pitchFamily="18" charset="0"/>
                <a:ea typeface="+mj-ea"/>
                <a:cs typeface="Times New Roman" pitchFamily="18" charset="0"/>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43CAF03-F5FD-443B-AD0B-79C4D71A16C1}" type="datetime1">
              <a:rPr lang="en-US" smtClean="0"/>
              <a:pPr/>
              <a:t>11/16/2022</a:t>
            </a:fld>
            <a:endParaRPr lang="en-US"/>
          </a:p>
        </p:txBody>
      </p:sp>
      <p:sp>
        <p:nvSpPr>
          <p:cNvPr id="19" name="Footer Placeholder 18"/>
          <p:cNvSpPr>
            <a:spLocks noGrp="1"/>
          </p:cNvSpPr>
          <p:nvPr>
            <p:ph type="ftr" sz="quarter" idx="11"/>
          </p:nvPr>
        </p:nvSpPr>
        <p:spPr/>
        <p:txBody>
          <a:bodyPr/>
          <a:lstStyle/>
          <a:p>
            <a:r>
              <a:rPr kumimoji="0" lang="en-US" smtClean="0"/>
              <a:t>Trees - Part 1</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6F1D2-65D9-480C-A7F4-0F427179A92C}" type="datetime1">
              <a:rPr lang="en-US" smtClean="0"/>
              <a:pPr/>
              <a:t>11/16/2022</a:t>
            </a:fld>
            <a:endParaRPr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882E3F-8776-4F1C-A4DF-2AA9E905C0A7}" type="datetime1">
              <a:rPr lang="en-US" smtClean="0"/>
              <a:pPr/>
              <a:t>11/16/2022</a:t>
            </a:fld>
            <a:endParaRPr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9E52A-7D47-4565-9A60-BEF3FCB1ACD5}" type="datetime1">
              <a:rPr lang="en-US" smtClean="0"/>
              <a:pPr/>
              <a:t>11/16/2022</a:t>
            </a:fld>
            <a:endParaRPr lang="en-US"/>
          </a:p>
        </p:txBody>
      </p:sp>
      <p:sp>
        <p:nvSpPr>
          <p:cNvPr id="5" name="Footer Placeholder 4"/>
          <p:cNvSpPr>
            <a:spLocks noGrp="1"/>
          </p:cNvSpPr>
          <p:nvPr>
            <p:ph type="ftr" sz="quarter" idx="11"/>
          </p:nvPr>
        </p:nvSpPr>
        <p:spPr/>
        <p:txBody>
          <a:bodyPr/>
          <a:lstStyle>
            <a:lvl1pPr algn="ctr">
              <a:defRPr/>
            </a:lvl1pPr>
          </a:lstStyle>
          <a:p>
            <a:r>
              <a:rPr lang="en-US" smtClean="0"/>
              <a:t>Trees - Part 1</a:t>
            </a:r>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086D01-2BD3-4F29-98B3-4D1C7A4CBAC4}" type="datetime1">
              <a:rPr lang="en-US" smtClean="0"/>
              <a:pPr/>
              <a:t>11/16/2022</a:t>
            </a:fld>
            <a:endParaRPr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6FAC60-2AC8-4B0E-827A-54F437E6548D}" type="datetime1">
              <a:rPr lang="en-US" smtClean="0"/>
              <a:pPr/>
              <a:t>11/16/2022</a:t>
            </a:fld>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10BF95-DDA3-4549-B7A2-DFBB537398BB}" type="datetime1">
              <a:rPr lang="en-US" smtClean="0"/>
              <a:pPr/>
              <a:t>11/16/2022</a:t>
            </a:fld>
            <a:endParaRPr lang="en-US"/>
          </a:p>
        </p:txBody>
      </p:sp>
      <p:sp>
        <p:nvSpPr>
          <p:cNvPr id="8" name="Footer Placeholder 7"/>
          <p:cNvSpPr>
            <a:spLocks noGrp="1"/>
          </p:cNvSpPr>
          <p:nvPr>
            <p:ph type="ftr" sz="quarter" idx="11"/>
          </p:nvPr>
        </p:nvSpPr>
        <p:spPr/>
        <p:txBody>
          <a:bodyPr/>
          <a:lstStyle/>
          <a:p>
            <a:r>
              <a:rPr kumimoji="0" lang="en-US" smtClean="0"/>
              <a:t>Trees - Part 1</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40BB60-10C3-4FB3-8F3C-22F50D29E06F}" type="datetime1">
              <a:rPr lang="en-US" smtClean="0"/>
              <a:pPr/>
              <a:t>11/16/2022</a:t>
            </a:fld>
            <a:endParaRPr lang="en-US"/>
          </a:p>
        </p:txBody>
      </p:sp>
      <p:sp>
        <p:nvSpPr>
          <p:cNvPr id="4" name="Footer Placeholder 3"/>
          <p:cNvSpPr>
            <a:spLocks noGrp="1"/>
          </p:cNvSpPr>
          <p:nvPr>
            <p:ph type="ftr" sz="quarter" idx="11"/>
          </p:nvPr>
        </p:nvSpPr>
        <p:spPr/>
        <p:txBody>
          <a:bodyPr/>
          <a:lstStyle/>
          <a:p>
            <a:r>
              <a:rPr kumimoji="0" lang="en-US" smtClean="0"/>
              <a:t>Trees - Part 1</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6E88E-BB5B-4CB8-831D-68C313BA1A1F}" type="datetime1">
              <a:rPr lang="en-US" smtClean="0"/>
              <a:pPr/>
              <a:t>11/16/2022</a:t>
            </a:fld>
            <a:endParaRPr lang="en-US"/>
          </a:p>
        </p:txBody>
      </p:sp>
      <p:sp>
        <p:nvSpPr>
          <p:cNvPr id="3" name="Footer Placeholder 2"/>
          <p:cNvSpPr>
            <a:spLocks noGrp="1"/>
          </p:cNvSpPr>
          <p:nvPr>
            <p:ph type="ftr" sz="quarter" idx="11"/>
          </p:nvPr>
        </p:nvSpPr>
        <p:spPr/>
        <p:txBody>
          <a:bodyPr/>
          <a:lstStyle/>
          <a:p>
            <a:r>
              <a:rPr kumimoji="0" lang="en-US" smtClean="0"/>
              <a:t>Trees - Part 1</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2D1AA5-0440-43C2-898F-50511D9522BE}" type="datetime1">
              <a:rPr lang="en-US" smtClean="0"/>
              <a:pPr/>
              <a:t>11/16/2022</a:t>
            </a:fld>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066548-7AC5-4676-9B8C-6C082159392F}" type="datetime1">
              <a:rPr lang="en-US" smtClean="0"/>
              <a:pPr/>
              <a:t>11/16/2022</a:t>
            </a:fld>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blipFill>
            <a:blip r:embed="rId1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6200"/>
            <a:ext cx="8534400" cy="6675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60020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553200"/>
            <a:ext cx="914400" cy="228600"/>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fld id="{030E12CE-4F7C-4D6E-BF84-5AFFCECF49B9}" type="datetime1">
              <a:rPr lang="en-US" smtClean="0"/>
              <a:pPr/>
              <a:t>11/16/2022</a:t>
            </a:fld>
            <a:endParaRPr lang="en-US" dirty="0"/>
          </a:p>
        </p:txBody>
      </p:sp>
      <p:sp>
        <p:nvSpPr>
          <p:cNvPr id="22" name="Footer Placeholder 21"/>
          <p:cNvSpPr>
            <a:spLocks noGrp="1"/>
          </p:cNvSpPr>
          <p:nvPr>
            <p:ph type="ftr" sz="quarter" idx="3"/>
          </p:nvPr>
        </p:nvSpPr>
        <p:spPr>
          <a:xfrm>
            <a:off x="2667000" y="6553200"/>
            <a:ext cx="4495800" cy="244475"/>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r>
              <a:rPr lang="en-US" smtClean="0"/>
              <a:t>Trees - Part 1</a:t>
            </a:r>
            <a:endParaRPr lang="en-US" dirty="0"/>
          </a:p>
        </p:txBody>
      </p:sp>
      <p:sp>
        <p:nvSpPr>
          <p:cNvPr id="18" name="Slide Number Placeholder 17"/>
          <p:cNvSpPr>
            <a:spLocks noGrp="1"/>
          </p:cNvSpPr>
          <p:nvPr>
            <p:ph type="sldNum" sz="quarter" idx="4"/>
          </p:nvPr>
        </p:nvSpPr>
        <p:spPr>
          <a:xfrm>
            <a:off x="8458200" y="6553200"/>
            <a:ext cx="533400" cy="228600"/>
          </a:xfrm>
          <a:prstGeom prst="rect">
            <a:avLst/>
          </a:prstGeom>
        </p:spPr>
        <p:txBody>
          <a:bodyPr vert="horz" lIns="0" tIns="0" rIns="0" bIns="0" anchor="b"/>
          <a:lstStyle>
            <a:lvl1pPr algn="r" eaLnBrk="1" latinLnBrk="0" hangingPunct="1">
              <a:defRPr kumimoji="0" sz="1200">
                <a:solidFill>
                  <a:schemeClr val="bg1"/>
                </a:solidFill>
                <a:latin typeface="Times New Roman" pitchFamily="18" charset="0"/>
                <a:cs typeface="Times New Roman" pitchFamily="18" charset="0"/>
              </a:defRPr>
            </a:lvl1pPr>
          </a:lstStyle>
          <a:p>
            <a:fld id="{042AED99-7FB4-404E-8A97-64753DCE42E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grpSp>
      <p:pic>
        <p:nvPicPr>
          <p:cNvPr id="14" name="Picture 13"/>
          <p:cNvPicPr>
            <a:picLocks noChangeAspect="1" noChangeArrowheads="1"/>
          </p:cNvPicPr>
          <p:nvPr userDrawn="1"/>
        </p:nvPicPr>
        <p:blipFill>
          <a:blip r:embed="rId14" cstate="print"/>
          <a:srcRect/>
          <a:stretch>
            <a:fillRect/>
          </a:stretch>
        </p:blipFill>
        <p:spPr bwMode="auto">
          <a:xfrm>
            <a:off x="0" y="0"/>
            <a:ext cx="7620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latinLnBrk="0" hangingPunct="1">
        <a:spcBef>
          <a:spcPct val="0"/>
        </a:spcBef>
        <a:buNone/>
        <a:defRPr kumimoji="0" sz="3600" b="1" kern="1200">
          <a:ln>
            <a:noFill/>
          </a:ln>
          <a:solidFill>
            <a:schemeClr val="bg1"/>
          </a:solidFill>
          <a:effectLst/>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3"/>
        </a:buClr>
        <a:buSzPct val="95000"/>
        <a:buFont typeface="Wingdings 2"/>
        <a:buChar char=""/>
        <a:defRPr kumimoji="0" sz="2400" kern="1200">
          <a:solidFill>
            <a:schemeClr val="bg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bg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bg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bg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400" kern="1200">
          <a:solidFill>
            <a:schemeClr val="bg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Trees and Binary Trees</a:t>
            </a:r>
            <a:endParaRPr lang="en-US" dirty="0"/>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308839" y="3904086"/>
            <a:ext cx="2106472" cy="2543178"/>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rot="10800000">
            <a:off x="2667193" y="3823243"/>
            <a:ext cx="2133406" cy="2575696"/>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029200" y="4038600"/>
            <a:ext cx="3933825" cy="19907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8" name="Footer Placeholder 7"/>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990600"/>
            <a:ext cx="8229600" cy="18287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381000" y="1295400"/>
            <a:ext cx="8382000" cy="867930"/>
          </a:xfrm>
          <a:prstGeom prst="rect">
            <a:avLst/>
          </a:prstGeom>
        </p:spPr>
        <p:txBody>
          <a:bodyPr wrap="square">
            <a:spAutoFit/>
          </a:bodyPr>
          <a:lstStyle/>
          <a:p>
            <a:pPr>
              <a:lnSpc>
                <a:spcPct val="90000"/>
              </a:lnSpc>
              <a:buFont typeface="Arial" pitchFamily="34" charset="0"/>
              <a:buChar char="•"/>
            </a:pPr>
            <a:r>
              <a:rPr lang="en-US" sz="2800" dirty="0" smtClean="0">
                <a:solidFill>
                  <a:srgbClr val="FFFF00"/>
                </a:solidFill>
              </a:rPr>
              <a:t> Tree Height</a:t>
            </a:r>
            <a:r>
              <a:rPr lang="en-US" sz="2800" dirty="0" smtClean="0">
                <a:solidFill>
                  <a:schemeClr val="bg1"/>
                </a:solidFill>
              </a:rPr>
              <a:t>: maximum level of nodes</a:t>
            </a:r>
          </a:p>
          <a:p>
            <a:pPr>
              <a:lnSpc>
                <a:spcPct val="90000"/>
              </a:lnSpc>
              <a:buFont typeface="Arial" pitchFamily="34" charset="0"/>
              <a:buChar char="•"/>
            </a:pPr>
            <a:r>
              <a:rPr lang="en-US" sz="2800" dirty="0">
                <a:solidFill>
                  <a:schemeClr val="bg1"/>
                </a:solidFill>
              </a:rPr>
              <a:t> </a:t>
            </a:r>
            <a:r>
              <a:rPr lang="en-US" sz="2800" dirty="0" smtClean="0">
                <a:solidFill>
                  <a:schemeClr val="bg1"/>
                </a:solidFill>
              </a:rPr>
              <a:t>The height of the following tree is 6</a:t>
            </a:r>
          </a:p>
        </p:txBody>
      </p:sp>
      <p:grpSp>
        <p:nvGrpSpPr>
          <p:cNvPr id="20" name="Group 20"/>
          <p:cNvGrpSpPr/>
          <p:nvPr/>
        </p:nvGrpSpPr>
        <p:grpSpPr>
          <a:xfrm>
            <a:off x="914400" y="2362200"/>
            <a:ext cx="5105400" cy="3628184"/>
            <a:chOff x="304800" y="3124200"/>
            <a:chExt cx="5105400" cy="3628184"/>
          </a:xfrm>
        </p:grpSpPr>
        <p:pic>
          <p:nvPicPr>
            <p:cNvPr id="21"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23" name="Rectangle 22"/>
            <p:cNvSpPr/>
            <p:nvPr/>
          </p:nvSpPr>
          <p:spPr>
            <a:xfrm>
              <a:off x="3429000" y="31242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Level  1</a:t>
              </a:r>
              <a:endParaRPr lang="en-US" sz="1600" dirty="0">
                <a:solidFill>
                  <a:schemeClr val="tx1"/>
                </a:solidFill>
                <a:latin typeface="Times New Roman" pitchFamily="18" charset="0"/>
                <a:cs typeface="Times New Roman" pitchFamily="18" charset="0"/>
              </a:endParaRPr>
            </a:p>
          </p:txBody>
        </p:sp>
        <p:sp>
          <p:nvSpPr>
            <p:cNvPr id="24" name="Rectangle 23"/>
            <p:cNvSpPr/>
            <p:nvPr/>
          </p:nvSpPr>
          <p:spPr>
            <a:xfrm>
              <a:off x="4038600" y="3810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2</a:t>
              </a:r>
              <a:endParaRPr lang="en-US" sz="1600">
                <a:solidFill>
                  <a:schemeClr val="tx1"/>
                </a:solidFill>
                <a:latin typeface="Times New Roman" pitchFamily="18" charset="0"/>
                <a:cs typeface="Times New Roman" pitchFamily="18" charset="0"/>
              </a:endParaRPr>
            </a:p>
          </p:txBody>
        </p:sp>
        <p:sp>
          <p:nvSpPr>
            <p:cNvPr id="25" name="Rectangle 24"/>
            <p:cNvSpPr/>
            <p:nvPr/>
          </p:nvSpPr>
          <p:spPr>
            <a:xfrm>
              <a:off x="4495800" y="44958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3</a:t>
              </a:r>
              <a:endParaRPr lang="en-US" sz="1600">
                <a:solidFill>
                  <a:schemeClr val="tx1"/>
                </a:solidFill>
                <a:latin typeface="Times New Roman" pitchFamily="18" charset="0"/>
                <a:cs typeface="Times New Roman" pitchFamily="18" charset="0"/>
              </a:endParaRPr>
            </a:p>
          </p:txBody>
        </p:sp>
        <p:sp>
          <p:nvSpPr>
            <p:cNvPr id="26" name="Rectangle 25"/>
            <p:cNvSpPr/>
            <p:nvPr/>
          </p:nvSpPr>
          <p:spPr>
            <a:xfrm>
              <a:off x="1752600" y="5105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4</a:t>
              </a:r>
              <a:endParaRPr lang="en-US" sz="1600">
                <a:solidFill>
                  <a:schemeClr val="tx1"/>
                </a:solidFill>
                <a:latin typeface="Times New Roman" pitchFamily="18" charset="0"/>
                <a:cs typeface="Times New Roman" pitchFamily="18" charset="0"/>
              </a:endParaRPr>
            </a:p>
          </p:txBody>
        </p:sp>
        <p:sp>
          <p:nvSpPr>
            <p:cNvPr id="27" name="Rectangle 26"/>
            <p:cNvSpPr/>
            <p:nvPr/>
          </p:nvSpPr>
          <p:spPr>
            <a:xfrm>
              <a:off x="1295400" y="5715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5</a:t>
              </a:r>
              <a:endParaRPr lang="en-US" sz="1600">
                <a:solidFill>
                  <a:schemeClr val="tx1"/>
                </a:solidFill>
                <a:latin typeface="Times New Roman" pitchFamily="18" charset="0"/>
                <a:cs typeface="Times New Roman" pitchFamily="18" charset="0"/>
              </a:endParaRPr>
            </a:p>
          </p:txBody>
        </p:sp>
        <p:sp>
          <p:nvSpPr>
            <p:cNvPr id="28" name="Rectangle 27"/>
            <p:cNvSpPr/>
            <p:nvPr/>
          </p:nvSpPr>
          <p:spPr>
            <a:xfrm>
              <a:off x="1524000" y="6248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6</a:t>
              </a:r>
              <a:endParaRPr lang="en-US" sz="1600">
                <a:solidFill>
                  <a:schemeClr val="tx1"/>
                </a:solidFill>
                <a:latin typeface="Times New Roman" pitchFamily="18" charset="0"/>
                <a:cs typeface="Times New Roman" pitchFamily="18" charset="0"/>
              </a:endParaRPr>
            </a:p>
          </p:txBody>
        </p:sp>
      </p:grpSp>
      <p:sp>
        <p:nvSpPr>
          <p:cNvPr id="29" name="Rectangle 28"/>
          <p:cNvSpPr/>
          <p:nvPr/>
        </p:nvSpPr>
        <p:spPr>
          <a:xfrm>
            <a:off x="6248400" y="2362200"/>
            <a:ext cx="2743200" cy="2031325"/>
          </a:xfrm>
          <a:prstGeom prst="rect">
            <a:avLst/>
          </a:prstGeom>
        </p:spPr>
        <p:txBody>
          <a:bodyPr wrap="square">
            <a:spAutoFit/>
          </a:bodyPr>
          <a:lstStyle/>
          <a:p>
            <a:pPr>
              <a:lnSpc>
                <a:spcPct val="90000"/>
              </a:lnSpc>
            </a:pPr>
            <a:r>
              <a:rPr lang="en-US" sz="2800" dirty="0" smtClean="0">
                <a:solidFill>
                  <a:srgbClr val="FFC000"/>
                </a:solidFill>
              </a:rPr>
              <a:t>Tree Height tells us complexity of search operation when a path is chosen.</a:t>
            </a:r>
            <a:endParaRPr lang="en-US" sz="2800" dirty="0">
              <a:solidFill>
                <a:srgbClr val="FFC000"/>
              </a:solidFill>
            </a:endParaRPr>
          </a:p>
        </p:txBody>
      </p:sp>
      <p:sp>
        <p:nvSpPr>
          <p:cNvPr id="30" name="Slide Number Placeholder 29"/>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31" name="Footer Placeholder 30"/>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152400" y="1524000"/>
            <a:ext cx="3124200" cy="1255728"/>
          </a:xfrm>
          <a:prstGeom prst="rect">
            <a:avLst/>
          </a:prstGeom>
        </p:spPr>
        <p:txBody>
          <a:bodyPr wrap="square">
            <a:spAutoFit/>
          </a:bodyPr>
          <a:lstStyle/>
          <a:p>
            <a:pPr>
              <a:lnSpc>
                <a:spcPct val="90000"/>
              </a:lnSpc>
              <a:buFont typeface="Arial" pitchFamily="34" charset="0"/>
              <a:buChar char="•"/>
            </a:pPr>
            <a:r>
              <a:rPr lang="en-US" sz="2800" dirty="0" smtClean="0">
                <a:solidFill>
                  <a:srgbClr val="FFFF00"/>
                </a:solidFill>
              </a:rPr>
              <a:t>Ancestors/ predecessors of current node</a:t>
            </a:r>
          </a:p>
        </p:txBody>
      </p:sp>
      <p:sp>
        <p:nvSpPr>
          <p:cNvPr id="20" name="Rectangle 19"/>
          <p:cNvSpPr/>
          <p:nvPr/>
        </p:nvSpPr>
        <p:spPr>
          <a:xfrm>
            <a:off x="228600" y="4648200"/>
            <a:ext cx="2286000" cy="1643527"/>
          </a:xfrm>
          <a:prstGeom prst="rect">
            <a:avLst/>
          </a:prstGeom>
        </p:spPr>
        <p:txBody>
          <a:bodyPr wrap="square">
            <a:spAutoFit/>
          </a:bodyPr>
          <a:lstStyle/>
          <a:p>
            <a:pPr>
              <a:lnSpc>
                <a:spcPct val="90000"/>
              </a:lnSpc>
              <a:buFont typeface="Arial" pitchFamily="34" charset="0"/>
              <a:buChar char="•"/>
            </a:pPr>
            <a:r>
              <a:rPr lang="en-US" sz="2800" dirty="0" smtClean="0">
                <a:solidFill>
                  <a:srgbClr val="FFC000"/>
                </a:solidFill>
              </a:rPr>
              <a:t>Descendants/ successors of current node</a:t>
            </a:r>
          </a:p>
        </p:txBody>
      </p:sp>
      <p:sp>
        <p:nvSpPr>
          <p:cNvPr id="21" name="Rectangle 20"/>
          <p:cNvSpPr/>
          <p:nvPr/>
        </p:nvSpPr>
        <p:spPr>
          <a:xfrm>
            <a:off x="381000" y="3429000"/>
            <a:ext cx="3733800" cy="535531"/>
          </a:xfrm>
          <a:prstGeom prst="rect">
            <a:avLst/>
          </a:prstGeom>
        </p:spPr>
        <p:txBody>
          <a:bodyPr wrap="square">
            <a:spAutoFit/>
          </a:bodyPr>
          <a:lstStyle/>
          <a:p>
            <a:pPr>
              <a:lnSpc>
                <a:spcPct val="90000"/>
              </a:lnSpc>
              <a:buFont typeface="Arial" pitchFamily="34" charset="0"/>
              <a:buChar char="•"/>
            </a:pPr>
            <a:r>
              <a:rPr lang="en-US" sz="3200" dirty="0" smtClean="0">
                <a:solidFill>
                  <a:srgbClr val="FF0000"/>
                </a:solidFill>
              </a:rPr>
              <a:t> Current node</a:t>
            </a:r>
          </a:p>
        </p:txBody>
      </p:sp>
      <p:grpSp>
        <p:nvGrpSpPr>
          <p:cNvPr id="4" name="Group 39"/>
          <p:cNvGrpSpPr/>
          <p:nvPr/>
        </p:nvGrpSpPr>
        <p:grpSpPr>
          <a:xfrm>
            <a:off x="2209800" y="1552574"/>
            <a:ext cx="6507239" cy="4619626"/>
            <a:chOff x="2438400" y="1552574"/>
            <a:chExt cx="6507239" cy="4619626"/>
          </a:xfrm>
        </p:grpSpPr>
        <p:grpSp>
          <p:nvGrpSpPr>
            <p:cNvPr id="5" name="Group 36"/>
            <p:cNvGrpSpPr/>
            <p:nvPr/>
          </p:nvGrpSpPr>
          <p:grpSpPr>
            <a:xfrm>
              <a:off x="2438400" y="1552574"/>
              <a:ext cx="6507239" cy="4619626"/>
              <a:chOff x="2438400" y="1552574"/>
              <a:chExt cx="6507239" cy="4619626"/>
            </a:xfrm>
          </p:grpSpPr>
          <p:pic>
            <p:nvPicPr>
              <p:cNvPr id="2051" name="Picture 3"/>
              <p:cNvPicPr>
                <a:picLocks noChangeAspect="1" noChangeArrowheads="1"/>
              </p:cNvPicPr>
              <p:nvPr/>
            </p:nvPicPr>
            <p:blipFill>
              <a:blip r:embed="rId2" cstate="print"/>
              <a:srcRect/>
              <a:stretch>
                <a:fillRect/>
              </a:stretch>
            </p:blipFill>
            <p:spPr bwMode="auto">
              <a:xfrm>
                <a:off x="3827387" y="1552574"/>
                <a:ext cx="5118252" cy="4619626"/>
              </a:xfrm>
              <a:prstGeom prst="rect">
                <a:avLst/>
              </a:prstGeom>
              <a:noFill/>
              <a:ln w="9525">
                <a:noFill/>
                <a:miter lim="800000"/>
                <a:headEnd/>
                <a:tailEnd/>
              </a:ln>
              <a:effectLst/>
            </p:spPr>
          </p:pic>
          <p:cxnSp>
            <p:nvCxnSpPr>
              <p:cNvPr id="24" name="Straight Arrow Connector 23"/>
              <p:cNvCxnSpPr/>
              <p:nvPr/>
            </p:nvCxnSpPr>
            <p:spPr>
              <a:xfrm>
                <a:off x="2971800" y="1828800"/>
                <a:ext cx="2743200"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24200" y="1981200"/>
                <a:ext cx="1447800" cy="4572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286000"/>
                <a:ext cx="1905000" cy="10668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438400" y="5257800"/>
                <a:ext cx="1371600" cy="76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3200400" y="3733800"/>
              <a:ext cx="1447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16" name="Footer Placeholder 1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Application Demo.</a:t>
            </a:r>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1219200"/>
            <a:ext cx="8116888" cy="2428875"/>
          </a:xfrm>
          <a:prstGeom prst="rect">
            <a:avLst/>
          </a:prstGeom>
          <a:noFill/>
          <a:ln w="9525">
            <a:noFill/>
            <a:miter lim="800000"/>
            <a:headEnd/>
            <a:tailEnd/>
          </a:ln>
        </p:spPr>
      </p:pic>
      <p:sp>
        <p:nvSpPr>
          <p:cNvPr id="5" name="Text Box 7"/>
          <p:cNvSpPr txBox="1">
            <a:spLocks noChangeArrowheads="1"/>
          </p:cNvSpPr>
          <p:nvPr/>
        </p:nvSpPr>
        <p:spPr bwMode="auto">
          <a:xfrm>
            <a:off x="1447800" y="3733800"/>
            <a:ext cx="6486776" cy="400110"/>
          </a:xfrm>
          <a:prstGeom prst="rect">
            <a:avLst/>
          </a:prstGeom>
          <a:noFill/>
          <a:ln w="9525">
            <a:noFill/>
            <a:miter lim="800000"/>
            <a:headEnd/>
            <a:tailEnd/>
          </a:ln>
        </p:spPr>
        <p:txBody>
          <a:bodyPr wrap="none">
            <a:spAutoFit/>
          </a:bodyPr>
          <a:lstStyle/>
          <a:p>
            <a:pPr>
              <a:spcBef>
                <a:spcPct val="20000"/>
              </a:spcBef>
            </a:pPr>
            <a:r>
              <a:rPr lang="en-US" sz="2000" b="1" dirty="0" smtClean="0">
                <a:solidFill>
                  <a:schemeClr val="bg1"/>
                </a:solidFill>
              </a:rPr>
              <a:t>Hierarchical </a:t>
            </a:r>
            <a:r>
              <a:rPr lang="en-US" sz="2000" b="1" dirty="0">
                <a:solidFill>
                  <a:schemeClr val="bg1"/>
                </a:solidFill>
              </a:rPr>
              <a:t>structure of a university shown as a tree</a:t>
            </a:r>
          </a:p>
        </p:txBody>
      </p:sp>
      <p:sp>
        <p:nvSpPr>
          <p:cNvPr id="6" name="Rectangle 5"/>
          <p:cNvSpPr/>
          <p:nvPr/>
        </p:nvSpPr>
        <p:spPr>
          <a:xfrm>
            <a:off x="533400" y="4343400"/>
            <a:ext cx="8229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400" dirty="0" smtClean="0"/>
              <a:t>You can draw your family</a:t>
            </a:r>
          </a:p>
          <a:p>
            <a:r>
              <a:rPr lang="en-US" sz="2400" dirty="0" smtClean="0"/>
              <a:t>- You can draw states of 3-checker game, two-player board chess game, China chess, … </a:t>
            </a:r>
            <a:endParaRPr lang="en-US" sz="2400" dirty="0"/>
          </a:p>
        </p:txBody>
      </p:sp>
      <p:sp>
        <p:nvSpPr>
          <p:cNvPr id="7" name="Rectangle 6"/>
          <p:cNvSpPr/>
          <p:nvPr/>
        </p:nvSpPr>
        <p:spPr>
          <a:xfrm>
            <a:off x="457200" y="5715000"/>
            <a:ext cx="8229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FF00"/>
                </a:solidFill>
              </a:rPr>
              <a:t>In a tree, there are some paths which can be used to move from one node to others </a:t>
            </a:r>
            <a:r>
              <a:rPr lang="en-US" sz="2000" b="1" dirty="0" smtClean="0">
                <a:solidFill>
                  <a:srgbClr val="FFFF00"/>
                </a:solidFill>
                <a:sym typeface="Wingdings" pitchFamily="2" charset="2"/>
              </a:rPr>
              <a:t> Non-linear data structure.</a:t>
            </a:r>
            <a:endParaRPr lang="en-US" sz="2000" b="1" dirty="0">
              <a:solidFill>
                <a:srgbClr val="FFFF00"/>
              </a:solidFill>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Trees: Definitions</a:t>
            </a:r>
            <a:endParaRPr lang="en-US" dirty="0"/>
          </a:p>
        </p:txBody>
      </p:sp>
      <p:sp>
        <p:nvSpPr>
          <p:cNvPr id="3" name="Content Placeholder 2"/>
          <p:cNvSpPr>
            <a:spLocks noGrp="1"/>
          </p:cNvSpPr>
          <p:nvPr>
            <p:ph idx="1"/>
          </p:nvPr>
        </p:nvSpPr>
        <p:spPr>
          <a:xfrm>
            <a:off x="381000" y="1143000"/>
            <a:ext cx="5334000" cy="4983163"/>
          </a:xfrm>
        </p:spPr>
        <p:txBody>
          <a:bodyPr>
            <a:normAutofit fontScale="92500" lnSpcReduction="10000"/>
          </a:bodyPr>
          <a:lstStyle/>
          <a:p>
            <a:r>
              <a:rPr lang="en-US" b="1" dirty="0" smtClean="0">
                <a:solidFill>
                  <a:srgbClr val="FFFF00"/>
                </a:solidFill>
              </a:rPr>
              <a:t>Degree of a tree</a:t>
            </a:r>
            <a:r>
              <a:rPr lang="en-US" dirty="0" smtClean="0"/>
              <a:t>: Maximum number of children of each node </a:t>
            </a:r>
            <a:r>
              <a:rPr lang="en-US" dirty="0" smtClean="0">
                <a:sym typeface="Wingdings" pitchFamily="2" charset="2"/>
              </a:rPr>
              <a:t> Branching ability  Number of references to children in the structure of each tree node.</a:t>
            </a:r>
            <a:endParaRPr lang="en-US" dirty="0" smtClean="0"/>
          </a:p>
          <a:p>
            <a:pPr>
              <a:buNone/>
            </a:pPr>
            <a:r>
              <a:rPr lang="en-US" b="1" dirty="0" smtClean="0"/>
              <a:t>class </a:t>
            </a:r>
            <a:r>
              <a:rPr lang="en-US" b="1" dirty="0" err="1" smtClean="0"/>
              <a:t>TreeNode</a:t>
            </a:r>
            <a:r>
              <a:rPr lang="en-US" dirty="0" smtClean="0"/>
              <a:t> {</a:t>
            </a:r>
          </a:p>
          <a:p>
            <a:pPr>
              <a:buNone/>
            </a:pPr>
            <a:r>
              <a:rPr lang="en-US" dirty="0" smtClean="0"/>
              <a:t>     Object data;</a:t>
            </a:r>
          </a:p>
          <a:p>
            <a:pPr>
              <a:buNone/>
            </a:pPr>
            <a:r>
              <a:rPr lang="en-US" dirty="0" smtClean="0">
                <a:solidFill>
                  <a:srgbClr val="FF0000"/>
                </a:solidFill>
              </a:rPr>
              <a:t>     </a:t>
            </a:r>
            <a:r>
              <a:rPr lang="en-US" dirty="0" err="1" smtClean="0">
                <a:solidFill>
                  <a:srgbClr val="FFFF00"/>
                </a:solidFill>
              </a:rPr>
              <a:t>TreeNode</a:t>
            </a:r>
            <a:r>
              <a:rPr lang="en-US" dirty="0" smtClean="0">
                <a:solidFill>
                  <a:srgbClr val="FFFF00"/>
                </a:solidFill>
              </a:rPr>
              <a:t> child1;</a:t>
            </a:r>
          </a:p>
          <a:p>
            <a:pPr>
              <a:buNone/>
            </a:pPr>
            <a:r>
              <a:rPr lang="en-US" dirty="0" smtClean="0">
                <a:solidFill>
                  <a:srgbClr val="FFFF00"/>
                </a:solidFill>
              </a:rPr>
              <a:t>     </a:t>
            </a:r>
            <a:r>
              <a:rPr lang="en-US" dirty="0" err="1" smtClean="0">
                <a:solidFill>
                  <a:srgbClr val="FFFF00"/>
                </a:solidFill>
              </a:rPr>
              <a:t>TreeNode</a:t>
            </a:r>
            <a:r>
              <a:rPr lang="en-US" dirty="0" smtClean="0">
                <a:solidFill>
                  <a:srgbClr val="FFFF00"/>
                </a:solidFill>
              </a:rPr>
              <a:t> child2;</a:t>
            </a:r>
          </a:p>
          <a:p>
            <a:pPr>
              <a:buNone/>
            </a:pPr>
            <a:r>
              <a:rPr lang="en-US" dirty="0" smtClean="0">
                <a:solidFill>
                  <a:srgbClr val="FFFF00"/>
                </a:solidFill>
              </a:rPr>
              <a:t>     </a:t>
            </a:r>
            <a:r>
              <a:rPr lang="en-US" dirty="0" err="1" smtClean="0">
                <a:solidFill>
                  <a:srgbClr val="FFFF00"/>
                </a:solidFill>
              </a:rPr>
              <a:t>TreeNode</a:t>
            </a:r>
            <a:r>
              <a:rPr lang="en-US" dirty="0" smtClean="0">
                <a:solidFill>
                  <a:srgbClr val="FFFF00"/>
                </a:solidFill>
              </a:rPr>
              <a:t> child3;</a:t>
            </a:r>
          </a:p>
          <a:p>
            <a:pPr>
              <a:buNone/>
            </a:pPr>
            <a:r>
              <a:rPr lang="en-US" dirty="0" smtClean="0">
                <a:solidFill>
                  <a:srgbClr val="FFFF00"/>
                </a:solidFill>
              </a:rPr>
              <a:t>      ….</a:t>
            </a:r>
          </a:p>
          <a:p>
            <a:pPr>
              <a:buNone/>
            </a:pPr>
            <a:r>
              <a:rPr lang="en-US" dirty="0" smtClean="0">
                <a:solidFill>
                  <a:srgbClr val="FFFF00"/>
                </a:solidFill>
              </a:rPr>
              <a:t>     </a:t>
            </a:r>
            <a:r>
              <a:rPr lang="en-US" dirty="0" err="1" smtClean="0">
                <a:solidFill>
                  <a:srgbClr val="FFFF00"/>
                </a:solidFill>
              </a:rPr>
              <a:t>TreeNode</a:t>
            </a:r>
            <a:r>
              <a:rPr lang="en-US" dirty="0" smtClean="0">
                <a:solidFill>
                  <a:srgbClr val="FFFF00"/>
                </a:solidFill>
              </a:rPr>
              <a:t> </a:t>
            </a:r>
            <a:r>
              <a:rPr lang="en-US" dirty="0" err="1" smtClean="0">
                <a:solidFill>
                  <a:srgbClr val="FFFF00"/>
                </a:solidFill>
              </a:rPr>
              <a:t>childn</a:t>
            </a:r>
            <a:r>
              <a:rPr lang="en-US" dirty="0" smtClean="0">
                <a:solidFill>
                  <a:srgbClr val="FFFF00"/>
                </a:solidFill>
              </a:rPr>
              <a:t>;</a:t>
            </a:r>
          </a:p>
          <a:p>
            <a:pPr>
              <a:buNone/>
            </a:pPr>
            <a:endParaRPr lang="en-US" dirty="0" smtClean="0"/>
          </a:p>
          <a:p>
            <a:pPr>
              <a:buNone/>
            </a:pPr>
            <a:r>
              <a:rPr lang="en-US" dirty="0" smtClean="0"/>
              <a:t>}</a:t>
            </a:r>
            <a:endParaRPr lang="en-US" dirty="0"/>
          </a:p>
        </p:txBody>
      </p:sp>
      <p:graphicFrame>
        <p:nvGraphicFramePr>
          <p:cNvPr id="4" name="Table 3"/>
          <p:cNvGraphicFramePr>
            <a:graphicFrameLocks noGrp="1"/>
          </p:cNvGraphicFramePr>
          <p:nvPr/>
        </p:nvGraphicFramePr>
        <p:xfrm>
          <a:off x="6096000" y="1371600"/>
          <a:ext cx="2819400" cy="1705936"/>
        </p:xfrm>
        <a:graphic>
          <a:graphicData uri="http://schemas.openxmlformats.org/drawingml/2006/table">
            <a:tbl>
              <a:tblPr firstRow="1" bandRow="1">
                <a:tableStyleId>{5C22544A-7EE6-4342-B048-85BDC9FD1C3A}</a:tableStyleId>
              </a:tblPr>
              <a:tblGrid>
                <a:gridCol w="845820"/>
                <a:gridCol w="1973580"/>
              </a:tblGrid>
              <a:tr h="456728">
                <a:tc>
                  <a:txBody>
                    <a:bodyPr/>
                    <a:lstStyle/>
                    <a:p>
                      <a:r>
                        <a:rPr lang="en-US" sz="2000" dirty="0" smtClean="0"/>
                        <a:t>Deg.</a:t>
                      </a:r>
                      <a:endParaRPr lang="en-US" sz="2000" dirty="0"/>
                    </a:p>
                  </a:txBody>
                  <a:tcPr/>
                </a:tc>
                <a:tc>
                  <a:txBody>
                    <a:bodyPr/>
                    <a:lstStyle/>
                    <a:p>
                      <a:r>
                        <a:rPr lang="en-US" sz="2000" smtClean="0"/>
                        <a:t>Tree</a:t>
                      </a:r>
                      <a:endParaRPr lang="en-US" sz="2000"/>
                    </a:p>
                  </a:txBody>
                  <a:tcPr/>
                </a:tc>
              </a:tr>
              <a:tr h="343372">
                <a:tc>
                  <a:txBody>
                    <a:bodyPr/>
                    <a:lstStyle/>
                    <a:p>
                      <a:r>
                        <a:rPr lang="en-US" sz="2000" smtClean="0"/>
                        <a:t>n</a:t>
                      </a:r>
                      <a:endParaRPr lang="en-US" sz="2000"/>
                    </a:p>
                  </a:txBody>
                  <a:tcPr/>
                </a:tc>
                <a:tc>
                  <a:txBody>
                    <a:bodyPr/>
                    <a:lstStyle/>
                    <a:p>
                      <a:r>
                        <a:rPr lang="en-US" sz="2000" dirty="0" smtClean="0"/>
                        <a:t>N-</a:t>
                      </a:r>
                      <a:r>
                        <a:rPr lang="en-US" sz="2000" dirty="0" err="1" smtClean="0"/>
                        <a:t>ary</a:t>
                      </a:r>
                      <a:r>
                        <a:rPr lang="en-US" sz="2000" dirty="0" smtClean="0"/>
                        <a:t> tree</a:t>
                      </a:r>
                      <a:endParaRPr lang="en-US" sz="2000" dirty="0"/>
                    </a:p>
                  </a:txBody>
                  <a:tcPr/>
                </a:tc>
              </a:tr>
              <a:tr h="343372">
                <a:tc>
                  <a:txBody>
                    <a:bodyPr/>
                    <a:lstStyle/>
                    <a:p>
                      <a:r>
                        <a:rPr lang="en-US" sz="2000" dirty="0" smtClean="0"/>
                        <a:t>2</a:t>
                      </a:r>
                      <a:endParaRPr lang="en-US" sz="2000" dirty="0"/>
                    </a:p>
                  </a:txBody>
                  <a:tcPr/>
                </a:tc>
                <a:tc>
                  <a:txBody>
                    <a:bodyPr/>
                    <a:lstStyle/>
                    <a:p>
                      <a:r>
                        <a:rPr lang="en-US" sz="2000" dirty="0" smtClean="0"/>
                        <a:t>Binary tree</a:t>
                      </a:r>
                      <a:endParaRPr lang="en-US" sz="2000" dirty="0"/>
                    </a:p>
                  </a:txBody>
                  <a:tcPr/>
                </a:tc>
              </a:tr>
              <a:tr h="456728">
                <a:tc>
                  <a:txBody>
                    <a:bodyPr/>
                    <a:lstStyle/>
                    <a:p>
                      <a:r>
                        <a:rPr lang="en-US" sz="2000" dirty="0" smtClean="0"/>
                        <a:t>3</a:t>
                      </a:r>
                      <a:endParaRPr lang="en-US" sz="2000" dirty="0"/>
                    </a:p>
                  </a:txBody>
                  <a:tcPr/>
                </a:tc>
                <a:tc>
                  <a:txBody>
                    <a:bodyPr/>
                    <a:lstStyle/>
                    <a:p>
                      <a:r>
                        <a:rPr lang="en-US" sz="2000" dirty="0" smtClean="0"/>
                        <a:t>Ternary tree</a:t>
                      </a:r>
                      <a:endParaRPr lang="en-US" sz="2000" dirty="0"/>
                    </a:p>
                  </a:txBody>
                  <a:tcPr/>
                </a:tc>
              </a:tr>
            </a:tbl>
          </a:graphicData>
        </a:graphic>
      </p:graphicFrame>
      <p:sp>
        <p:nvSpPr>
          <p:cNvPr id="5" name="Rectangle 4"/>
          <p:cNvSpPr/>
          <p:nvPr/>
        </p:nvSpPr>
        <p:spPr>
          <a:xfrm>
            <a:off x="2133600" y="5562600"/>
            <a:ext cx="662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More child references more  memory must be allocated. </a:t>
            </a:r>
            <a:endParaRPr lang="en-US" sz="2000" dirty="0" smtClean="0">
              <a:sym typeface="Wingdings" pitchFamily="2" charset="2"/>
            </a:endParaRPr>
          </a:p>
          <a:p>
            <a:pPr algn="ctr"/>
            <a:r>
              <a:rPr lang="en-US" sz="2000" dirty="0" smtClean="0">
                <a:sym typeface="Wingdings" pitchFamily="2" charset="2"/>
              </a:rPr>
              <a:t>How to save memory?  </a:t>
            </a:r>
            <a:endParaRPr lang="en-US" sz="2000" dirty="0"/>
          </a:p>
        </p:txBody>
      </p:sp>
      <p:sp>
        <p:nvSpPr>
          <p:cNvPr id="6" name="Content Placeholder 2"/>
          <p:cNvSpPr txBox="1">
            <a:spLocks/>
          </p:cNvSpPr>
          <p:nvPr/>
        </p:nvSpPr>
        <p:spPr>
          <a:xfrm>
            <a:off x="3810000" y="3429000"/>
            <a:ext cx="3505200" cy="2057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class </a:t>
            </a:r>
            <a:r>
              <a:rPr kumimoji="0" lang="en-US" sz="2400" b="1" i="0" u="none" strike="noStrike" kern="1200" cap="none" spc="0" normalizeH="0" baseline="0" noProof="0" dirty="0" err="1" smtClean="0">
                <a:ln>
                  <a:noFill/>
                </a:ln>
                <a:solidFill>
                  <a:schemeClr val="bg1"/>
                </a:solidFill>
                <a:effectLst/>
                <a:uLnTx/>
                <a:uFillTx/>
                <a:latin typeface="+mn-lt"/>
                <a:ea typeface="+mn-ea"/>
                <a:cs typeface="+mn-cs"/>
              </a:rPr>
              <a:t>BinTreeNode</a:t>
            </a:r>
            <a:r>
              <a:rPr kumimoji="0" lang="en-US" sz="2400" b="1" i="0" u="none" strike="noStrike" kern="1200" cap="none" spc="0" normalizeH="0" baseline="0" noProof="0" dirty="0" smtClean="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left;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right;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7429500" y="3505200"/>
            <a:ext cx="1257300" cy="1428750"/>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General Trees: Definitions…</a:t>
            </a:r>
            <a:endParaRPr lang="en-US" dirty="0"/>
          </a:p>
        </p:txBody>
      </p:sp>
      <p:sp>
        <p:nvSpPr>
          <p:cNvPr id="3" name="Content Placeholder 2"/>
          <p:cNvSpPr>
            <a:spLocks noGrp="1"/>
          </p:cNvSpPr>
          <p:nvPr>
            <p:ph idx="1"/>
          </p:nvPr>
        </p:nvSpPr>
        <p:spPr>
          <a:xfrm>
            <a:off x="76200" y="2133601"/>
            <a:ext cx="6019800" cy="3124199"/>
          </a:xfrm>
        </p:spPr>
        <p:txBody>
          <a:bodyPr>
            <a:normAutofit/>
          </a:bodyPr>
          <a:lstStyle/>
          <a:p>
            <a:pPr>
              <a:buNone/>
            </a:pPr>
            <a:r>
              <a:rPr lang="en-US" sz="2400" dirty="0" smtClean="0"/>
              <a:t>class </a:t>
            </a:r>
            <a:r>
              <a:rPr lang="en-US" sz="2400" dirty="0" err="1" smtClean="0"/>
              <a:t>BinTreeNode</a:t>
            </a:r>
            <a:r>
              <a:rPr lang="en-US" sz="2400" dirty="0" smtClean="0"/>
              <a:t>{</a:t>
            </a:r>
          </a:p>
          <a:p>
            <a:pPr>
              <a:buNone/>
            </a:pPr>
            <a:r>
              <a:rPr lang="en-US" sz="2400" dirty="0" smtClean="0"/>
              <a:t>     Object data;</a:t>
            </a:r>
          </a:p>
          <a:p>
            <a:pPr>
              <a:buNone/>
            </a:pPr>
            <a:r>
              <a:rPr lang="en-US" sz="2400" dirty="0" smtClean="0"/>
              <a:t>     </a:t>
            </a:r>
            <a:r>
              <a:rPr lang="en-US" sz="2400" dirty="0" err="1" smtClean="0"/>
              <a:t>BinTreeNode</a:t>
            </a:r>
            <a:r>
              <a:rPr lang="en-US" sz="2400" dirty="0" smtClean="0"/>
              <a:t>  </a:t>
            </a:r>
            <a:r>
              <a:rPr lang="en-US" sz="2400" dirty="0" smtClean="0">
                <a:solidFill>
                  <a:srgbClr val="FFFF00"/>
                </a:solidFill>
              </a:rPr>
              <a:t>left;  </a:t>
            </a:r>
            <a:r>
              <a:rPr lang="en-US" sz="2400" dirty="0" smtClean="0">
                <a:solidFill>
                  <a:srgbClr val="FFFF00"/>
                </a:solidFill>
                <a:sym typeface="Wingdings" pitchFamily="2" charset="2"/>
              </a:rPr>
              <a:t> The first child</a:t>
            </a:r>
            <a:endParaRPr lang="en-US" sz="2400" dirty="0" smtClean="0">
              <a:solidFill>
                <a:srgbClr val="FFFF00"/>
              </a:solidFill>
            </a:endParaRPr>
          </a:p>
          <a:p>
            <a:pPr>
              <a:buNone/>
            </a:pPr>
            <a:r>
              <a:rPr lang="en-US" sz="2400" dirty="0" smtClean="0"/>
              <a:t>     </a:t>
            </a:r>
            <a:r>
              <a:rPr lang="en-US" sz="2400" dirty="0" err="1" smtClean="0"/>
              <a:t>BinTreeNode</a:t>
            </a:r>
            <a:r>
              <a:rPr lang="en-US" sz="2400" dirty="0" smtClean="0"/>
              <a:t>  </a:t>
            </a:r>
            <a:r>
              <a:rPr lang="en-US" sz="2400" dirty="0" smtClean="0">
                <a:solidFill>
                  <a:srgbClr val="FFC000"/>
                </a:solidFill>
              </a:rPr>
              <a:t>right; </a:t>
            </a:r>
            <a:r>
              <a:rPr lang="en-US" sz="2400" dirty="0" smtClean="0">
                <a:solidFill>
                  <a:srgbClr val="FFC000"/>
                </a:solidFill>
                <a:sym typeface="Wingdings" pitchFamily="2" charset="2"/>
              </a:rPr>
              <a:t> The next sibling</a:t>
            </a:r>
            <a:endParaRPr lang="en-US" sz="2400" dirty="0" smtClean="0">
              <a:solidFill>
                <a:srgbClr val="FFC000"/>
              </a:solidFill>
            </a:endParaRPr>
          </a:p>
          <a:p>
            <a:pPr>
              <a:buNone/>
            </a:pPr>
            <a:r>
              <a:rPr lang="en-US" sz="2400" dirty="0" smtClean="0"/>
              <a:t>}</a:t>
            </a:r>
            <a:endParaRPr lang="en-US" sz="2400" dirty="0"/>
          </a:p>
        </p:txBody>
      </p:sp>
      <p:sp>
        <p:nvSpPr>
          <p:cNvPr id="4" name="Rectangle 3"/>
          <p:cNvSpPr/>
          <p:nvPr/>
        </p:nvSpPr>
        <p:spPr>
          <a:xfrm>
            <a:off x="762000" y="5715000"/>
            <a:ext cx="75438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 algorithms on binary tree  will be introduced.</a:t>
            </a:r>
            <a:endParaRPr lang="en-US" sz="2400" dirty="0"/>
          </a:p>
        </p:txBody>
      </p:sp>
      <p:sp>
        <p:nvSpPr>
          <p:cNvPr id="5" name="TextBox 4"/>
          <p:cNvSpPr txBox="1"/>
          <p:nvPr/>
        </p:nvSpPr>
        <p:spPr>
          <a:xfrm>
            <a:off x="4495800" y="4161472"/>
            <a:ext cx="4495800" cy="1477328"/>
          </a:xfrm>
          <a:prstGeom prst="rect">
            <a:avLst/>
          </a:prstGeom>
          <a:solidFill>
            <a:srgbClr val="0000CC"/>
          </a:solidFill>
        </p:spPr>
        <p:txBody>
          <a:bodyPr wrap="square" rtlCol="0">
            <a:spAutoFit/>
          </a:bodyPr>
          <a:lstStyle/>
          <a:p>
            <a:r>
              <a:rPr lang="en-US" dirty="0" smtClean="0">
                <a:solidFill>
                  <a:schemeClr val="bg1"/>
                </a:solidFill>
              </a:rPr>
              <a:t>t = </a:t>
            </a:r>
            <a:r>
              <a:rPr lang="en-US" dirty="0" err="1" smtClean="0">
                <a:solidFill>
                  <a:schemeClr val="bg1"/>
                </a:solidFill>
              </a:rPr>
              <a:t>root.left</a:t>
            </a:r>
            <a:r>
              <a:rPr lang="en-US" dirty="0" smtClean="0">
                <a:solidFill>
                  <a:schemeClr val="bg1"/>
                </a:solidFill>
              </a:rPr>
              <a:t>; // con </a:t>
            </a:r>
            <a:r>
              <a:rPr lang="en-US" dirty="0" err="1" smtClean="0">
                <a:solidFill>
                  <a:schemeClr val="bg1"/>
                </a:solidFill>
              </a:rPr>
              <a:t>cả</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ông</a:t>
            </a:r>
            <a:r>
              <a:rPr lang="en-US" dirty="0" smtClean="0">
                <a:solidFill>
                  <a:schemeClr val="bg1"/>
                </a:solidFill>
              </a:rPr>
              <a:t> </a:t>
            </a:r>
            <a:r>
              <a:rPr lang="en-US" dirty="0" err="1" smtClean="0">
                <a:solidFill>
                  <a:schemeClr val="bg1"/>
                </a:solidFill>
              </a:rPr>
              <a:t>tổ</a:t>
            </a:r>
            <a:endParaRPr lang="en-US" dirty="0" smtClean="0">
              <a:solidFill>
                <a:schemeClr val="bg1"/>
              </a:solidFill>
            </a:endParaRPr>
          </a:p>
          <a:p>
            <a:r>
              <a:rPr lang="en-US" dirty="0" smtClean="0">
                <a:solidFill>
                  <a:schemeClr val="bg1"/>
                </a:solidFill>
              </a:rPr>
              <a:t>while( t!= null) {</a:t>
            </a:r>
          </a:p>
          <a:p>
            <a:r>
              <a:rPr lang="en-US" dirty="0" smtClean="0">
                <a:solidFill>
                  <a:schemeClr val="bg1"/>
                </a:solidFill>
              </a:rPr>
              <a:t>    process (t); //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cây</a:t>
            </a:r>
            <a:r>
              <a:rPr lang="en-US" dirty="0" smtClean="0">
                <a:solidFill>
                  <a:schemeClr val="bg1"/>
                </a:solidFill>
              </a:rPr>
              <a:t> con </a:t>
            </a:r>
            <a:r>
              <a:rPr lang="en-US" dirty="0" err="1" smtClean="0">
                <a:solidFill>
                  <a:schemeClr val="bg1"/>
                </a:solidFill>
              </a:rPr>
              <a:t>cả</a:t>
            </a:r>
            <a:endParaRPr lang="en-US" dirty="0" smtClean="0">
              <a:solidFill>
                <a:schemeClr val="bg1"/>
              </a:solidFill>
            </a:endParaRPr>
          </a:p>
          <a:p>
            <a:r>
              <a:rPr lang="en-US" dirty="0" smtClean="0">
                <a:solidFill>
                  <a:schemeClr val="bg1"/>
                </a:solidFill>
              </a:rPr>
              <a:t>    t = </a:t>
            </a:r>
            <a:r>
              <a:rPr lang="en-US" dirty="0" err="1" smtClean="0">
                <a:solidFill>
                  <a:schemeClr val="bg1"/>
                </a:solidFill>
              </a:rPr>
              <a:t>t.right</a:t>
            </a:r>
            <a:r>
              <a:rPr lang="en-US" dirty="0" smtClean="0">
                <a:solidFill>
                  <a:schemeClr val="bg1"/>
                </a:solidFill>
              </a:rPr>
              <a:t>; // sang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cây</a:t>
            </a:r>
            <a:r>
              <a:rPr lang="en-US" dirty="0" smtClean="0">
                <a:solidFill>
                  <a:schemeClr val="bg1"/>
                </a:solidFill>
              </a:rPr>
              <a:t> con </a:t>
            </a:r>
            <a:r>
              <a:rPr lang="en-US" dirty="0" err="1" smtClean="0">
                <a:solidFill>
                  <a:schemeClr val="bg1"/>
                </a:solidFill>
              </a:rPr>
              <a:t>kế</a:t>
            </a:r>
            <a:endParaRPr lang="en-US" dirty="0" smtClean="0">
              <a:solidFill>
                <a:schemeClr val="bg1"/>
              </a:solidFill>
            </a:endParaRPr>
          </a:p>
          <a:p>
            <a:r>
              <a:rPr lang="en-US" dirty="0" smtClean="0">
                <a:solidFill>
                  <a:schemeClr val="bg1"/>
                </a:solidFill>
              </a:rPr>
              <a:t>}</a:t>
            </a:r>
            <a:endParaRPr lang="en-US" dirty="0">
              <a:solidFill>
                <a:schemeClr val="bg1"/>
              </a:solidFill>
            </a:endParaRPr>
          </a:p>
        </p:txBody>
      </p:sp>
      <p:grpSp>
        <p:nvGrpSpPr>
          <p:cNvPr id="29" name="Group 28"/>
          <p:cNvGrpSpPr/>
          <p:nvPr/>
        </p:nvGrpSpPr>
        <p:grpSpPr>
          <a:xfrm>
            <a:off x="6248400" y="2286000"/>
            <a:ext cx="2514600" cy="1524000"/>
            <a:chOff x="6248400" y="2057400"/>
            <a:chExt cx="2514600" cy="1524000"/>
          </a:xfrm>
        </p:grpSpPr>
        <p:sp>
          <p:nvSpPr>
            <p:cNvPr id="7" name="Oval 6"/>
            <p:cNvSpPr/>
            <p:nvPr/>
          </p:nvSpPr>
          <p:spPr>
            <a:xfrm>
              <a:off x="6248400" y="2057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484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18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486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820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818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152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486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7" idx="4"/>
              <a:endCxn id="8" idx="0"/>
            </p:cNvCxnSpPr>
            <p:nvPr/>
          </p:nvCxnSpPr>
          <p:spPr>
            <a:xfrm>
              <a:off x="6438900" y="2438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9" idx="2"/>
            </p:cNvCxnSpPr>
            <p:nvPr/>
          </p:nvCxnSpPr>
          <p:spPr>
            <a:xfrm>
              <a:off x="6629400" y="27813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28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962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2296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4"/>
              <a:endCxn id="13" idx="0"/>
            </p:cNvCxnSpPr>
            <p:nvPr/>
          </p:nvCxnSpPr>
          <p:spPr>
            <a:xfrm>
              <a:off x="6972300" y="2971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6"/>
              <a:endCxn id="14" idx="2"/>
            </p:cNvCxnSpPr>
            <p:nvPr/>
          </p:nvCxnSpPr>
          <p:spPr>
            <a:xfrm>
              <a:off x="7162800" y="33909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696200" y="34290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25" name="Footer Placeholder 24"/>
          <p:cNvSpPr>
            <a:spLocks noGrp="1"/>
          </p:cNvSpPr>
          <p:nvPr>
            <p:ph type="ftr" sz="quarter" idx="11"/>
          </p:nvPr>
        </p:nvSpPr>
        <p:spPr/>
        <p:txBody>
          <a:bodyPr/>
          <a:lstStyle/>
          <a:p>
            <a:r>
              <a:rPr kumimoji="0" lang="en-US" smtClean="0"/>
              <a:t>Trees - Part 1</a:t>
            </a:r>
            <a:endParaRPr kumimoji="0" lang="en-US"/>
          </a:p>
        </p:txBody>
      </p:sp>
      <p:sp>
        <p:nvSpPr>
          <p:cNvPr id="28" name="Rectangle 27"/>
          <p:cNvSpPr/>
          <p:nvPr/>
        </p:nvSpPr>
        <p:spPr>
          <a:xfrm>
            <a:off x="381000" y="1219200"/>
            <a:ext cx="8305800" cy="830997"/>
          </a:xfrm>
          <a:prstGeom prst="rect">
            <a:avLst/>
          </a:prstGeom>
        </p:spPr>
        <p:txBody>
          <a:bodyPr wrap="square">
            <a:spAutoFit/>
          </a:bodyPr>
          <a:lstStyle/>
          <a:p>
            <a:r>
              <a:rPr lang="en-US" sz="2400" dirty="0" smtClean="0">
                <a:solidFill>
                  <a:schemeClr val="bg1"/>
                </a:solidFill>
              </a:rPr>
              <a:t>Binary tree can be used instead of n-</a:t>
            </a:r>
            <a:r>
              <a:rPr lang="en-US" sz="2400" dirty="0" err="1" smtClean="0">
                <a:solidFill>
                  <a:schemeClr val="bg1"/>
                </a:solidFill>
              </a:rPr>
              <a:t>ary</a:t>
            </a:r>
            <a:r>
              <a:rPr lang="en-US" sz="2400" dirty="0" smtClean="0">
                <a:solidFill>
                  <a:schemeClr val="bg1"/>
                </a:solidFill>
              </a:rPr>
              <a:t> tree:</a:t>
            </a:r>
          </a:p>
          <a:p>
            <a:r>
              <a:rPr lang="en-US" sz="2400" dirty="0" smtClean="0">
                <a:solidFill>
                  <a:schemeClr val="bg1"/>
                </a:solidFill>
              </a:rPr>
              <a:t>  - References to children have their own meaning. </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Orderly Trees</a:t>
            </a:r>
            <a:endParaRPr lang="en-US"/>
          </a:p>
        </p:txBody>
      </p:sp>
      <p:sp>
        <p:nvSpPr>
          <p:cNvPr id="3" name="Content Placeholder 2"/>
          <p:cNvSpPr>
            <a:spLocks noGrp="1"/>
          </p:cNvSpPr>
          <p:nvPr>
            <p:ph idx="1"/>
          </p:nvPr>
        </p:nvSpPr>
        <p:spPr>
          <a:xfrm>
            <a:off x="457200" y="1600201"/>
            <a:ext cx="8229600" cy="1676400"/>
          </a:xfrm>
        </p:spPr>
        <p:txBody>
          <a:bodyPr/>
          <a:lstStyle/>
          <a:p>
            <a:r>
              <a:rPr lang="en-US" dirty="0" smtClean="0"/>
              <a:t>An </a:t>
            </a:r>
            <a:r>
              <a:rPr lang="en-US" b="1" dirty="0" smtClean="0"/>
              <a:t>orderly tree</a:t>
            </a:r>
            <a:r>
              <a:rPr lang="en-US" i="1" dirty="0" smtClean="0"/>
              <a:t> </a:t>
            </a:r>
            <a:r>
              <a:rPr lang="en-US" dirty="0" smtClean="0"/>
              <a:t>is</a:t>
            </a:r>
            <a:r>
              <a:rPr lang="en-US" i="1" dirty="0" smtClean="0"/>
              <a:t> </a:t>
            </a:r>
            <a:r>
              <a:rPr lang="en-US" dirty="0" smtClean="0"/>
              <a:t>where all elements are stored according to some predetermined criterion of ordering</a:t>
            </a:r>
          </a:p>
        </p:txBody>
      </p:sp>
      <p:pic>
        <p:nvPicPr>
          <p:cNvPr id="3074" name="Picture 2"/>
          <p:cNvPicPr>
            <a:picLocks noChangeAspect="1" noChangeArrowheads="1"/>
          </p:cNvPicPr>
          <p:nvPr/>
        </p:nvPicPr>
        <p:blipFill>
          <a:blip r:embed="rId2" cstate="print"/>
          <a:srcRect/>
          <a:stretch>
            <a:fillRect/>
          </a:stretch>
        </p:blipFill>
        <p:spPr bwMode="auto">
          <a:xfrm>
            <a:off x="304800" y="2514600"/>
            <a:ext cx="5665200" cy="3086100"/>
          </a:xfrm>
          <a:prstGeom prst="rect">
            <a:avLst/>
          </a:prstGeom>
          <a:noFill/>
          <a:ln w="9525">
            <a:noFill/>
            <a:miter lim="800000"/>
            <a:headEnd/>
            <a:tailEnd/>
          </a:ln>
          <a:effectLst/>
        </p:spPr>
      </p:pic>
      <p:sp>
        <p:nvSpPr>
          <p:cNvPr id="5" name="Rectangle 4"/>
          <p:cNvSpPr/>
          <p:nvPr/>
        </p:nvSpPr>
        <p:spPr>
          <a:xfrm>
            <a:off x="6324600" y="2590800"/>
            <a:ext cx="2667000" cy="3048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Char char="-"/>
              <a:defRPr/>
            </a:pPr>
            <a:r>
              <a:rPr lang="en-US" sz="2800">
                <a:solidFill>
                  <a:schemeClr val="tx1"/>
                </a:solidFill>
              </a:rPr>
              <a:t>Ternary tree</a:t>
            </a:r>
          </a:p>
          <a:p>
            <a:pPr>
              <a:buFontTx/>
              <a:buChar char="-"/>
              <a:defRPr/>
            </a:pPr>
            <a:r>
              <a:rPr lang="en-US" sz="2800" b="1" u="sng">
                <a:solidFill>
                  <a:schemeClr val="tx1"/>
                </a:solidFill>
              </a:rPr>
              <a:t> Criterion</a:t>
            </a:r>
            <a:r>
              <a:rPr lang="en-US" sz="2800">
                <a:solidFill>
                  <a:schemeClr val="tx1"/>
                </a:solidFill>
              </a:rPr>
              <a:t>: </a:t>
            </a:r>
            <a:r>
              <a:rPr lang="en-US" sz="2800" smtClean="0">
                <a:solidFill>
                  <a:schemeClr val="tx1"/>
                </a:solidFill>
              </a:rPr>
              <a:t>value </a:t>
            </a:r>
            <a:r>
              <a:rPr lang="en-US" sz="2800">
                <a:solidFill>
                  <a:schemeClr val="tx1"/>
                </a:solidFill>
              </a:rPr>
              <a:t>in father node must be less than those in </a:t>
            </a:r>
            <a:r>
              <a:rPr lang="en-US" sz="2800" smtClean="0">
                <a:solidFill>
                  <a:schemeClr val="tx1"/>
                </a:solidFill>
              </a:rPr>
              <a:t>children.</a:t>
            </a:r>
            <a:endParaRPr lang="en-US" sz="2800">
              <a:solidFill>
                <a:schemeClr val="tx1"/>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Binary Tree (Binary Trees)</a:t>
            </a:r>
            <a:endParaRPr lang="en-US"/>
          </a:p>
        </p:txBody>
      </p:sp>
      <p:sp>
        <p:nvSpPr>
          <p:cNvPr id="3" name="Content Placeholder 2"/>
          <p:cNvSpPr>
            <a:spLocks noGrp="1"/>
          </p:cNvSpPr>
          <p:nvPr>
            <p:ph idx="1"/>
          </p:nvPr>
        </p:nvSpPr>
        <p:spPr>
          <a:xfrm>
            <a:off x="457200" y="1143000"/>
            <a:ext cx="8229600" cy="2133599"/>
          </a:xfrm>
        </p:spPr>
        <p:txBody>
          <a:bodyPr>
            <a:normAutofit/>
          </a:bodyPr>
          <a:lstStyle/>
          <a:p>
            <a:r>
              <a:rPr lang="en-US" dirty="0" smtClean="0"/>
              <a:t>A </a:t>
            </a:r>
            <a:r>
              <a:rPr lang="en-US" b="1" dirty="0" smtClean="0"/>
              <a:t>binary tree</a:t>
            </a:r>
            <a:r>
              <a:rPr lang="en-US" i="1" dirty="0" smtClean="0"/>
              <a:t> </a:t>
            </a:r>
            <a:r>
              <a:rPr lang="en-US" dirty="0" smtClean="0"/>
              <a:t>is a tree whose nodes have two children (possibly empty), and each child is designated as either a left child or a right child</a:t>
            </a:r>
          </a:p>
          <a:p>
            <a:pPr>
              <a:buNone/>
            </a:pPr>
            <a:r>
              <a:rPr lang="en-US" dirty="0" smtClean="0">
                <a:sym typeface="Wingdings" pitchFamily="2" charset="2"/>
              </a:rPr>
              <a:t> In </a:t>
            </a:r>
            <a:r>
              <a:rPr lang="en-US" dirty="0" smtClean="0"/>
              <a:t>Binary tree, each </a:t>
            </a:r>
            <a:r>
              <a:rPr lang="en-US" b="1" dirty="0" smtClean="0"/>
              <a:t>node may have </a:t>
            </a:r>
            <a:r>
              <a:rPr lang="en-US" b="1" u="sng" dirty="0" smtClean="0">
                <a:solidFill>
                  <a:srgbClr val="FFFF00"/>
                </a:solidFill>
              </a:rPr>
              <a:t>at most two children</a:t>
            </a:r>
            <a:r>
              <a:rPr lang="en-US" dirty="0" smtClean="0"/>
              <a:t>.</a:t>
            </a:r>
            <a:endParaRPr lang="en-US" dirty="0"/>
          </a:p>
        </p:txBody>
      </p:sp>
      <p:sp>
        <p:nvSpPr>
          <p:cNvPr id="5" name="Rectangle 4"/>
          <p:cNvSpPr/>
          <p:nvPr/>
        </p:nvSpPr>
        <p:spPr>
          <a:xfrm>
            <a:off x="1143000" y="5257799"/>
            <a:ext cx="2854115" cy="369332"/>
          </a:xfrm>
          <a:prstGeom prst="rect">
            <a:avLst/>
          </a:prstGeom>
        </p:spPr>
        <p:txBody>
          <a:bodyPr wrap="none">
            <a:spAutoFit/>
          </a:bodyPr>
          <a:lstStyle/>
          <a:p>
            <a:r>
              <a:rPr lang="en-US" b="1" dirty="0" smtClean="0">
                <a:solidFill>
                  <a:schemeClr val="bg1"/>
                </a:solidFill>
              </a:rPr>
              <a:t>Examples of binary trees</a:t>
            </a:r>
            <a:endParaRPr lang="en-US" dirty="0">
              <a:solidFill>
                <a:schemeClr val="bg1"/>
              </a:solidFill>
            </a:endParaRPr>
          </a:p>
        </p:txBody>
      </p:sp>
      <p:sp>
        <p:nvSpPr>
          <p:cNvPr id="6" name="Content Placeholder 2"/>
          <p:cNvSpPr txBox="1">
            <a:spLocks/>
          </p:cNvSpPr>
          <p:nvPr/>
        </p:nvSpPr>
        <p:spPr>
          <a:xfrm>
            <a:off x="5105400" y="3276600"/>
            <a:ext cx="3733800" cy="2285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FFF00"/>
                </a:solidFill>
                <a:effectLst/>
                <a:uLnTx/>
                <a:uFillTx/>
                <a:latin typeface="+mn-lt"/>
                <a:ea typeface="+mn-ea"/>
                <a:cs typeface="+mn-cs"/>
              </a:rPr>
              <a:t>class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left;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right;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t>
            </a: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533400" y="3505199"/>
            <a:ext cx="3905250" cy="15430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8" name="Footer Placeholder 7"/>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3429000"/>
            <a:ext cx="3933825" cy="1990725"/>
          </a:xfrm>
          <a:prstGeom prst="rect">
            <a:avLst/>
          </a:prstGeom>
          <a:noFill/>
          <a:ln w="9525">
            <a:noFill/>
            <a:miter lim="800000"/>
            <a:headEnd/>
            <a:tailEnd/>
          </a:ln>
          <a:effectLst/>
        </p:spPr>
      </p:pic>
      <p:sp>
        <p:nvSpPr>
          <p:cNvPr id="5" name="Rectangle 4"/>
          <p:cNvSpPr/>
          <p:nvPr/>
        </p:nvSpPr>
        <p:spPr>
          <a:xfrm>
            <a:off x="304800" y="1219200"/>
            <a:ext cx="5562600" cy="2246769"/>
          </a:xfrm>
          <a:prstGeom prst="rect">
            <a:avLst/>
          </a:prstGeom>
        </p:spPr>
        <p:txBody>
          <a:bodyPr wrap="square">
            <a:spAutoFit/>
          </a:bodyPr>
          <a:lstStyle/>
          <a:p>
            <a:r>
              <a:rPr lang="en-US" sz="2000" dirty="0" smtClean="0">
                <a:solidFill>
                  <a:schemeClr val="bg1"/>
                </a:solidFill>
              </a:rPr>
              <a:t>In a </a:t>
            </a:r>
            <a:r>
              <a:rPr lang="en-US" sz="2000" b="1" dirty="0" smtClean="0">
                <a:solidFill>
                  <a:schemeClr val="bg1"/>
                </a:solidFill>
              </a:rPr>
              <a:t>perfect (</a:t>
            </a:r>
            <a:r>
              <a:rPr lang="en-US" sz="2000" b="1" dirty="0" err="1" smtClean="0">
                <a:solidFill>
                  <a:schemeClr val="bg1"/>
                </a:solidFill>
              </a:rPr>
              <a:t>hoàn</a:t>
            </a:r>
            <a:r>
              <a:rPr lang="en-US" sz="2000" b="1" dirty="0" smtClean="0">
                <a:solidFill>
                  <a:schemeClr val="bg1"/>
                </a:solidFill>
              </a:rPr>
              <a:t> </a:t>
            </a:r>
            <a:r>
              <a:rPr lang="en-US" sz="2000" b="1" dirty="0" err="1" smtClean="0">
                <a:solidFill>
                  <a:schemeClr val="bg1"/>
                </a:solidFill>
              </a:rPr>
              <a:t>hảo</a:t>
            </a:r>
            <a:r>
              <a:rPr lang="en-US" sz="2000" b="1" dirty="0" smtClean="0">
                <a:solidFill>
                  <a:schemeClr val="bg1"/>
                </a:solidFill>
              </a:rPr>
              <a:t>) binary tree</a:t>
            </a:r>
            <a:r>
              <a:rPr lang="en-US" sz="2000" dirty="0" smtClean="0">
                <a:solidFill>
                  <a:schemeClr val="bg1"/>
                </a:solidFill>
              </a:rPr>
              <a:t>, </a:t>
            </a:r>
            <a:r>
              <a:rPr lang="en-US" sz="2000" dirty="0" smtClean="0">
                <a:solidFill>
                  <a:srgbClr val="FFFF00"/>
                </a:solidFill>
              </a:rPr>
              <a:t>all non-terminal nodes have both their children</a:t>
            </a:r>
            <a:r>
              <a:rPr lang="en-US" sz="2000" dirty="0" smtClean="0">
                <a:solidFill>
                  <a:schemeClr val="bg1"/>
                </a:solidFill>
              </a:rPr>
              <a:t>, and </a:t>
            </a:r>
            <a:r>
              <a:rPr lang="en-US" sz="2000" b="1" dirty="0" smtClean="0">
                <a:solidFill>
                  <a:srgbClr val="FF0000"/>
                </a:solidFill>
              </a:rPr>
              <a:t>all leaves are at the same leve</a:t>
            </a:r>
            <a:r>
              <a:rPr lang="en-US" sz="2000" dirty="0" smtClean="0">
                <a:solidFill>
                  <a:srgbClr val="FF0000"/>
                </a:solidFill>
              </a:rPr>
              <a:t>l</a:t>
            </a:r>
            <a:r>
              <a:rPr lang="en-US" sz="2000" dirty="0" smtClean="0">
                <a:solidFill>
                  <a:schemeClr val="bg1"/>
                </a:solidFill>
              </a:rPr>
              <a:t> </a:t>
            </a:r>
            <a:r>
              <a:rPr lang="en-US" sz="2000" dirty="0" smtClean="0">
                <a:solidFill>
                  <a:schemeClr val="bg1"/>
                </a:solidFill>
                <a:sym typeface="Wingdings" pitchFamily="2" charset="2"/>
              </a:rPr>
              <a:t> </a:t>
            </a:r>
            <a:r>
              <a:rPr lang="en-US" sz="2000" b="1" dirty="0" smtClean="0">
                <a:solidFill>
                  <a:schemeClr val="bg1"/>
                </a:solidFill>
                <a:sym typeface="Wingdings" pitchFamily="2" charset="2"/>
              </a:rPr>
              <a:t>Shortest tree, all path lengths from the root to leaves are the same. </a:t>
            </a:r>
          </a:p>
          <a:p>
            <a:r>
              <a:rPr lang="en-US" sz="2000" b="1" dirty="0" smtClean="0">
                <a:solidFill>
                  <a:schemeClr val="bg1"/>
                </a:solidFill>
                <a:sym typeface="Wingdings" pitchFamily="2" charset="2"/>
              </a:rPr>
              <a:t>- Complete (</a:t>
            </a:r>
            <a:r>
              <a:rPr lang="en-US" sz="2000" b="1" dirty="0" err="1" smtClean="0">
                <a:solidFill>
                  <a:schemeClr val="bg1"/>
                </a:solidFill>
                <a:sym typeface="Wingdings" pitchFamily="2" charset="2"/>
              </a:rPr>
              <a:t>đầy</a:t>
            </a:r>
            <a:r>
              <a:rPr lang="en-US" sz="2000" b="1" dirty="0" smtClean="0">
                <a:solidFill>
                  <a:schemeClr val="bg1"/>
                </a:solidFill>
                <a:sym typeface="Wingdings" pitchFamily="2" charset="2"/>
              </a:rPr>
              <a:t> </a:t>
            </a:r>
            <a:r>
              <a:rPr lang="en-US" sz="2000" b="1" dirty="0" err="1" smtClean="0">
                <a:solidFill>
                  <a:schemeClr val="bg1"/>
                </a:solidFill>
                <a:sym typeface="Wingdings" pitchFamily="2" charset="2"/>
              </a:rPr>
              <a:t>đủ</a:t>
            </a:r>
            <a:r>
              <a:rPr lang="en-US" sz="2000" b="1" dirty="0" smtClean="0">
                <a:solidFill>
                  <a:schemeClr val="bg1"/>
                </a:solidFill>
                <a:sym typeface="Wingdings" pitchFamily="2" charset="2"/>
              </a:rPr>
              <a:t>) binary tree: </a:t>
            </a:r>
            <a:r>
              <a:rPr lang="en-US" sz="2000" dirty="0" smtClean="0">
                <a:solidFill>
                  <a:srgbClr val="FFFF00"/>
                </a:solidFill>
              </a:rPr>
              <a:t>all non-terminal nodes have both their children.</a:t>
            </a:r>
            <a:endParaRPr lang="en-US" sz="2000" b="1" dirty="0">
              <a:solidFill>
                <a:srgbClr val="FFFF00"/>
              </a:solidFill>
            </a:endParaRPr>
          </a:p>
        </p:txBody>
      </p:sp>
      <p:pic>
        <p:nvPicPr>
          <p:cNvPr id="5123" name="Picture 3"/>
          <p:cNvPicPr>
            <a:picLocks noChangeAspect="1" noChangeArrowheads="1"/>
          </p:cNvPicPr>
          <p:nvPr/>
        </p:nvPicPr>
        <p:blipFill>
          <a:blip r:embed="rId3" cstate="print"/>
          <a:srcRect/>
          <a:stretch>
            <a:fillRect/>
          </a:stretch>
        </p:blipFill>
        <p:spPr bwMode="auto">
          <a:xfrm>
            <a:off x="5915025" y="1371600"/>
            <a:ext cx="3152775" cy="4695825"/>
          </a:xfrm>
          <a:prstGeom prst="rect">
            <a:avLst/>
          </a:prstGeom>
          <a:noFill/>
          <a:ln w="9525">
            <a:noFill/>
            <a:miter lim="800000"/>
            <a:headEnd/>
            <a:tailEnd/>
          </a:ln>
          <a:effectLst/>
        </p:spPr>
      </p:pic>
      <p:sp>
        <p:nvSpPr>
          <p:cNvPr id="7" name="Rectangle 6"/>
          <p:cNvSpPr/>
          <p:nvPr/>
        </p:nvSpPr>
        <p:spPr>
          <a:xfrm>
            <a:off x="6096000" y="3352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Degraded tree</a:t>
            </a:r>
          </a:p>
          <a:p>
            <a:pPr algn="ctr"/>
            <a:r>
              <a:rPr lang="en-US" sz="2000" smtClean="0"/>
              <a:t>Cây suy biến</a:t>
            </a:r>
            <a:endParaRPr lang="en-US" sz="2000"/>
          </a:p>
        </p:txBody>
      </p:sp>
      <p:sp>
        <p:nvSpPr>
          <p:cNvPr id="8" name="Rectangle 7"/>
          <p:cNvSpPr/>
          <p:nvPr/>
        </p:nvSpPr>
        <p:spPr>
          <a:xfrm>
            <a:off x="304800" y="5562600"/>
            <a:ext cx="6477000" cy="838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What do you think about search operations which are applied to perfect or complete binary trees?</a:t>
            </a:r>
            <a:endParaRPr lang="en-US" sz="2000" b="1" dirty="0">
              <a:solidFill>
                <a:srgbClr val="FF0000"/>
              </a:solidFill>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sp>
        <p:nvSpPr>
          <p:cNvPr id="11" name="TextBox 10"/>
          <p:cNvSpPr txBox="1"/>
          <p:nvPr/>
        </p:nvSpPr>
        <p:spPr>
          <a:xfrm>
            <a:off x="7010400" y="6096000"/>
            <a:ext cx="1676400" cy="461665"/>
          </a:xfrm>
          <a:prstGeom prst="rect">
            <a:avLst/>
          </a:prstGeom>
          <a:noFill/>
        </p:spPr>
        <p:txBody>
          <a:bodyPr wrap="square" rtlCol="0">
            <a:spAutoFit/>
          </a:bodyPr>
          <a:lstStyle/>
          <a:p>
            <a:r>
              <a:rPr lang="en-US" sz="2400" b="1" dirty="0" smtClean="0">
                <a:solidFill>
                  <a:srgbClr val="FFC000"/>
                </a:solidFill>
              </a:rPr>
              <a:t>Break</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 </a:t>
            </a:r>
            <a:endParaRPr lang="en-US" dirty="0"/>
          </a:p>
        </p:txBody>
      </p:sp>
      <p:sp>
        <p:nvSpPr>
          <p:cNvPr id="5" name="Rectangle 4"/>
          <p:cNvSpPr/>
          <p:nvPr/>
        </p:nvSpPr>
        <p:spPr>
          <a:xfrm>
            <a:off x="304800" y="1219200"/>
            <a:ext cx="8458200" cy="461665"/>
          </a:xfrm>
          <a:prstGeom prst="rect">
            <a:avLst/>
          </a:prstGeom>
        </p:spPr>
        <p:txBody>
          <a:bodyPr wrap="square">
            <a:spAutoFit/>
          </a:bodyPr>
          <a:lstStyle/>
          <a:p>
            <a:r>
              <a:rPr lang="en-US" sz="2400" b="1" dirty="0" smtClean="0">
                <a:solidFill>
                  <a:srgbClr val="FFFF00"/>
                </a:solidFill>
              </a:rPr>
              <a:t>Perfect binary tree: Number of nodes and tree’s height</a:t>
            </a:r>
            <a:endParaRPr lang="en-US" sz="2400" b="1" dirty="0">
              <a:solidFill>
                <a:srgbClr val="FFFF00"/>
              </a:solidFill>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pic>
        <p:nvPicPr>
          <p:cNvPr id="11" name="Picture 2"/>
          <p:cNvPicPr>
            <a:picLocks noChangeAspect="1" noChangeArrowheads="1"/>
          </p:cNvPicPr>
          <p:nvPr/>
        </p:nvPicPr>
        <p:blipFill>
          <a:blip r:embed="rId2" cstate="print"/>
          <a:srcRect/>
          <a:stretch>
            <a:fillRect/>
          </a:stretch>
        </p:blipFill>
        <p:spPr bwMode="auto">
          <a:xfrm>
            <a:off x="304800" y="2057400"/>
            <a:ext cx="3933825" cy="1990725"/>
          </a:xfrm>
          <a:prstGeom prst="rect">
            <a:avLst/>
          </a:prstGeom>
          <a:noFill/>
          <a:ln w="9525">
            <a:noFill/>
            <a:miter lim="800000"/>
            <a:headEnd/>
            <a:tailEnd/>
          </a:ln>
          <a:effectLst/>
        </p:spPr>
      </p:pic>
      <p:graphicFrame>
        <p:nvGraphicFramePr>
          <p:cNvPr id="12" name="Table 11"/>
          <p:cNvGraphicFramePr>
            <a:graphicFrameLocks noGrp="1"/>
          </p:cNvGraphicFramePr>
          <p:nvPr/>
        </p:nvGraphicFramePr>
        <p:xfrm>
          <a:off x="4495800" y="1828800"/>
          <a:ext cx="2286000" cy="2494280"/>
        </p:xfrm>
        <a:graphic>
          <a:graphicData uri="http://schemas.openxmlformats.org/drawingml/2006/table">
            <a:tbl>
              <a:tblPr firstRow="1" bandRow="1">
                <a:tableStyleId>{5C22544A-7EE6-4342-B048-85BDC9FD1C3A}</a:tableStyleId>
              </a:tblPr>
              <a:tblGrid>
                <a:gridCol w="1219200"/>
                <a:gridCol w="1066800"/>
              </a:tblGrid>
              <a:tr h="370840">
                <a:tc>
                  <a:txBody>
                    <a:bodyPr/>
                    <a:lstStyle/>
                    <a:p>
                      <a:r>
                        <a:rPr lang="en-US" dirty="0" smtClean="0"/>
                        <a:t>No. of nodes (n)</a:t>
                      </a:r>
                      <a:endParaRPr lang="en-US" dirty="0"/>
                    </a:p>
                  </a:txBody>
                  <a:tcPr/>
                </a:tc>
                <a:tc>
                  <a:txBody>
                    <a:bodyPr/>
                    <a:lstStyle/>
                    <a:p>
                      <a:r>
                        <a:rPr lang="en-US" dirty="0" err="1" smtClean="0"/>
                        <a:t>Heigh</a:t>
                      </a:r>
                      <a:endParaRPr lang="en-US" dirty="0" smtClean="0"/>
                    </a:p>
                    <a:p>
                      <a:r>
                        <a:rPr lang="en-US" dirty="0" smtClean="0"/>
                        <a:t>(H)</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3</a:t>
                      </a:r>
                      <a:endParaRPr lang="en-US" dirty="0"/>
                    </a:p>
                  </a:txBody>
                  <a:tcPr/>
                </a:tc>
              </a:tr>
              <a:tr h="370840">
                <a:tc>
                  <a:txBody>
                    <a:bodyPr/>
                    <a:lstStyle/>
                    <a:p>
                      <a:r>
                        <a:rPr lang="en-US" dirty="0" smtClean="0"/>
                        <a:t>15</a:t>
                      </a:r>
                      <a:endParaRPr lang="en-US" dirty="0"/>
                    </a:p>
                  </a:txBody>
                  <a:tcPr/>
                </a:tc>
                <a:tc>
                  <a:txBody>
                    <a:bodyPr/>
                    <a:lstStyle/>
                    <a:p>
                      <a:r>
                        <a:rPr lang="en-US" dirty="0" smtClean="0"/>
                        <a:t>4</a:t>
                      </a:r>
                      <a:endParaRPr lang="en-US" dirty="0"/>
                    </a:p>
                  </a:txBody>
                  <a:tcPr/>
                </a:tc>
              </a:tr>
              <a:tr h="370840">
                <a:tc>
                  <a:txBody>
                    <a:bodyPr/>
                    <a:lstStyle/>
                    <a:p>
                      <a:r>
                        <a:rPr lang="en-US" dirty="0" smtClean="0"/>
                        <a:t>31</a:t>
                      </a:r>
                      <a:endParaRPr lang="en-US" dirty="0"/>
                    </a:p>
                  </a:txBody>
                  <a:tcPr/>
                </a:tc>
                <a:tc>
                  <a:txBody>
                    <a:bodyPr/>
                    <a:lstStyle/>
                    <a:p>
                      <a:r>
                        <a:rPr lang="en-US" dirty="0" smtClean="0"/>
                        <a:t>5</a:t>
                      </a:r>
                      <a:endParaRPr lang="en-US" dirty="0"/>
                    </a:p>
                  </a:txBody>
                  <a:tcPr/>
                </a:tc>
              </a:tr>
            </a:tbl>
          </a:graphicData>
        </a:graphic>
      </p:graphicFrame>
      <p:sp>
        <p:nvSpPr>
          <p:cNvPr id="13" name="TextBox 12"/>
          <p:cNvSpPr txBox="1"/>
          <p:nvPr/>
        </p:nvSpPr>
        <p:spPr>
          <a:xfrm>
            <a:off x="6934200" y="2514600"/>
            <a:ext cx="2057400" cy="461665"/>
          </a:xfrm>
          <a:prstGeom prst="rect">
            <a:avLst/>
          </a:prstGeom>
          <a:noFill/>
        </p:spPr>
        <p:txBody>
          <a:bodyPr wrap="square" rtlCol="0">
            <a:spAutoFit/>
          </a:bodyPr>
          <a:lstStyle/>
          <a:p>
            <a:r>
              <a:rPr lang="en-US" sz="2400" b="1" dirty="0" smtClean="0">
                <a:solidFill>
                  <a:srgbClr val="FFFF00"/>
                </a:solidFill>
              </a:rPr>
              <a:t>H = log</a:t>
            </a:r>
            <a:r>
              <a:rPr lang="en-US" sz="2400" b="1" baseline="-25000" dirty="0" smtClean="0">
                <a:solidFill>
                  <a:srgbClr val="FFFF00"/>
                </a:solidFill>
              </a:rPr>
              <a:t>2</a:t>
            </a:r>
            <a:r>
              <a:rPr lang="en-US" sz="2400" b="1" dirty="0" smtClean="0">
                <a:solidFill>
                  <a:srgbClr val="FFFF00"/>
                </a:solidFill>
              </a:rPr>
              <a:t>(n+1)</a:t>
            </a:r>
            <a:endParaRPr lang="en-US" sz="2400" b="1" dirty="0">
              <a:solidFill>
                <a:srgbClr val="FFFF00"/>
              </a:solidFill>
            </a:endParaRPr>
          </a:p>
        </p:txBody>
      </p:sp>
      <p:sp>
        <p:nvSpPr>
          <p:cNvPr id="14" name="Content Placeholder 2"/>
          <p:cNvSpPr>
            <a:spLocks noGrp="1"/>
          </p:cNvSpPr>
          <p:nvPr>
            <p:ph idx="1"/>
          </p:nvPr>
        </p:nvSpPr>
        <p:spPr>
          <a:xfrm>
            <a:off x="457200" y="4572000"/>
            <a:ext cx="8153400" cy="1295400"/>
          </a:xfrm>
        </p:spPr>
        <p:txBody>
          <a:bodyPr>
            <a:normAutofit/>
          </a:bodyPr>
          <a:lstStyle/>
          <a:p>
            <a:pPr>
              <a:buNone/>
            </a:pPr>
            <a:r>
              <a:rPr lang="en-US" dirty="0" smtClean="0">
                <a:sym typeface="Wingdings" pitchFamily="2" charset="2"/>
              </a:rPr>
              <a:t> </a:t>
            </a:r>
            <a:r>
              <a:rPr lang="en-US" dirty="0" err="1" smtClean="0"/>
              <a:t>Cây</a:t>
            </a:r>
            <a:r>
              <a:rPr lang="en-US" dirty="0" smtClean="0"/>
              <a:t> BT 20 nodes </a:t>
            </a:r>
            <a:r>
              <a:rPr lang="en-US" dirty="0" err="1" smtClean="0"/>
              <a:t>có</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trong</a:t>
            </a:r>
            <a:r>
              <a:rPr lang="en-US" dirty="0" smtClean="0"/>
              <a:t> </a:t>
            </a:r>
            <a:r>
              <a:rPr lang="en-US" dirty="0" err="1" smtClean="0"/>
              <a:t>khoảng</a:t>
            </a:r>
            <a:r>
              <a:rPr lang="en-US" dirty="0" smtClean="0"/>
              <a:t> [5, 20]</a:t>
            </a:r>
          </a:p>
          <a:p>
            <a:r>
              <a:rPr lang="en-US" dirty="0" err="1" smtClean="0"/>
              <a:t>Cây</a:t>
            </a:r>
            <a:r>
              <a:rPr lang="en-US" dirty="0" smtClean="0"/>
              <a:t> BT </a:t>
            </a:r>
            <a:r>
              <a:rPr lang="en-US" dirty="0" err="1" smtClean="0"/>
              <a:t>có</a:t>
            </a:r>
            <a:r>
              <a:rPr lang="en-US" dirty="0" smtClean="0"/>
              <a:t> 15/30/52/100/110 </a:t>
            </a:r>
            <a:r>
              <a:rPr lang="en-US" dirty="0" err="1" smtClean="0"/>
              <a:t>nút</a:t>
            </a:r>
            <a:r>
              <a:rPr lang="en-US" dirty="0" smtClean="0"/>
              <a:t>, </a:t>
            </a:r>
            <a:r>
              <a:rPr lang="en-US" dirty="0" err="1" smtClean="0"/>
              <a:t>hỏi</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tối</a:t>
            </a:r>
            <a:r>
              <a:rPr lang="en-US" dirty="0" smtClean="0"/>
              <a:t> </a:t>
            </a:r>
            <a:r>
              <a:rPr lang="en-US" dirty="0" err="1" smtClean="0"/>
              <a:t>thiểu</a:t>
            </a: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81001" y="2133600"/>
            <a:ext cx="8382000" cy="4295622"/>
          </a:xfrm>
          <a:prstGeom prst="rect">
            <a:avLst/>
          </a:prstGeom>
          <a:noFill/>
          <a:ln w="9525">
            <a:noFill/>
            <a:miter lim="800000"/>
            <a:headEnd/>
            <a:tailEnd/>
          </a:ln>
          <a:effectLst/>
        </p:spPr>
      </p:pic>
      <p:sp>
        <p:nvSpPr>
          <p:cNvPr id="7" name="Rectangle 6"/>
          <p:cNvSpPr/>
          <p:nvPr/>
        </p:nvSpPr>
        <p:spPr>
          <a:xfrm>
            <a:off x="2362200" y="1600200"/>
            <a:ext cx="3962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smtClean="0">
                <a:solidFill>
                  <a:srgbClr val="FF0000"/>
                </a:solidFill>
              </a:rPr>
              <a:t> leaves</a:t>
            </a:r>
            <a:r>
              <a:rPr lang="en-US" sz="2000" b="1" dirty="0">
                <a:solidFill>
                  <a:srgbClr val="FF0000"/>
                </a:solidFill>
              </a:rPr>
              <a:t>= </a:t>
            </a:r>
            <a:r>
              <a:rPr lang="en-US" sz="2000" b="1" dirty="0" smtClean="0">
                <a:solidFill>
                  <a:srgbClr val="FF0000"/>
                </a:solidFill>
              </a:rPr>
              <a:t>non-terminals </a:t>
            </a:r>
            <a:r>
              <a:rPr lang="en-US" sz="2000" b="1" dirty="0">
                <a:solidFill>
                  <a:srgbClr val="FF0000"/>
                </a:solidFill>
              </a:rPr>
              <a:t>+ 1</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8" name="Rectangle 7"/>
          <p:cNvSpPr/>
          <p:nvPr/>
        </p:nvSpPr>
        <p:spPr>
          <a:xfrm>
            <a:off x="304800" y="1219200"/>
            <a:ext cx="8458200" cy="400110"/>
          </a:xfrm>
          <a:prstGeom prst="rect">
            <a:avLst/>
          </a:prstGeom>
        </p:spPr>
        <p:txBody>
          <a:bodyPr wrap="square">
            <a:spAutoFit/>
          </a:bodyPr>
          <a:lstStyle/>
          <a:p>
            <a:r>
              <a:rPr lang="en-US" sz="2000" b="1" dirty="0" smtClean="0">
                <a:solidFill>
                  <a:srgbClr val="FFFF00"/>
                </a:solidFill>
              </a:rPr>
              <a:t>Complete BT: Relation between leaves and non-terminal nodes</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Trees needed?</a:t>
            </a:r>
            <a:endParaRPr lang="en-US" dirty="0"/>
          </a:p>
        </p:txBody>
      </p:sp>
      <p:sp>
        <p:nvSpPr>
          <p:cNvPr id="3" name="Content Placeholder 2"/>
          <p:cNvSpPr>
            <a:spLocks noGrp="1"/>
          </p:cNvSpPr>
          <p:nvPr>
            <p:ph idx="1"/>
          </p:nvPr>
        </p:nvSpPr>
        <p:spPr/>
        <p:txBody>
          <a:bodyPr>
            <a:normAutofit/>
          </a:bodyPr>
          <a:lstStyle/>
          <a:p>
            <a:r>
              <a:rPr lang="en-US" dirty="0" smtClean="0"/>
              <a:t>Linked lists and Arrays: LLs support some more efficient algorithms including operations: memory allocating, add new elements (O(1)), remove elements(O(1)) but they do not improve search operations (O(n)).</a:t>
            </a:r>
          </a:p>
          <a:p>
            <a:r>
              <a:rPr lang="en-US" dirty="0"/>
              <a:t>R</a:t>
            </a:r>
            <a:r>
              <a:rPr lang="en-US" dirty="0" smtClean="0"/>
              <a:t>elations between nodes must be described such as:  </a:t>
            </a:r>
            <a:r>
              <a:rPr lang="en-US" b="1" dirty="0" smtClean="0"/>
              <a:t>Parent-Child relations</a:t>
            </a:r>
            <a:r>
              <a:rPr lang="en-US" dirty="0" smtClean="0"/>
              <a:t> in family problem. </a:t>
            </a:r>
            <a:r>
              <a:rPr lang="en-US" b="1" dirty="0" smtClean="0"/>
              <a:t>Generated/created-from relations</a:t>
            </a:r>
            <a:r>
              <a:rPr lang="en-US" dirty="0" smtClean="0"/>
              <a:t> in chess problem.</a:t>
            </a:r>
          </a:p>
          <a:p>
            <a:r>
              <a:rPr lang="en-US" dirty="0" smtClean="0"/>
              <a:t>Performance of search operation needs to be improved.</a:t>
            </a:r>
          </a:p>
          <a:p>
            <a:pPr>
              <a:buNone/>
            </a:pPr>
            <a:r>
              <a:rPr lang="en-US" b="1" dirty="0" smtClean="0">
                <a:sym typeface="Wingdings" pitchFamily="2" charset="2"/>
              </a:rPr>
              <a:t> Tree structure is introduced.</a:t>
            </a:r>
            <a:endParaRPr lang="en-US"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Trees: Decision Trees</a:t>
            </a:r>
            <a:endParaRPr lang="en-US"/>
          </a:p>
        </p:txBody>
      </p:sp>
      <p:sp>
        <p:nvSpPr>
          <p:cNvPr id="3" name="Content Placeholder 2"/>
          <p:cNvSpPr>
            <a:spLocks noGrp="1"/>
          </p:cNvSpPr>
          <p:nvPr>
            <p:ph idx="1"/>
          </p:nvPr>
        </p:nvSpPr>
        <p:spPr>
          <a:xfrm>
            <a:off x="457200" y="1219200"/>
            <a:ext cx="8229600" cy="1371600"/>
          </a:xfrm>
        </p:spPr>
        <p:txBody>
          <a:bodyPr>
            <a:normAutofit/>
          </a:bodyPr>
          <a:lstStyle/>
          <a:p>
            <a:r>
              <a:rPr lang="en-US" dirty="0" smtClean="0"/>
              <a:t>A </a:t>
            </a:r>
            <a:r>
              <a:rPr lang="en-US" b="1" dirty="0" smtClean="0"/>
              <a:t>decision tree</a:t>
            </a:r>
            <a:r>
              <a:rPr lang="en-US" i="1" dirty="0" smtClean="0"/>
              <a:t> </a:t>
            </a:r>
            <a:r>
              <a:rPr lang="en-US" dirty="0" smtClean="0"/>
              <a:t>is a binary tree in which all nodes have either zero or two nonempty children.</a:t>
            </a:r>
          </a:p>
          <a:p>
            <a:r>
              <a:rPr lang="en-US" dirty="0" smtClean="0"/>
              <a:t>Decision tree is a means to model a real-world decision</a:t>
            </a:r>
          </a:p>
        </p:txBody>
      </p:sp>
      <p:pic>
        <p:nvPicPr>
          <p:cNvPr id="7170" name="Picture 2"/>
          <p:cNvPicPr>
            <a:picLocks noChangeAspect="1" noChangeArrowheads="1"/>
          </p:cNvPicPr>
          <p:nvPr/>
        </p:nvPicPr>
        <p:blipFill>
          <a:blip r:embed="rId2" cstate="print"/>
          <a:srcRect/>
          <a:stretch>
            <a:fillRect/>
          </a:stretch>
        </p:blipFill>
        <p:spPr bwMode="auto">
          <a:xfrm>
            <a:off x="457200" y="2971800"/>
            <a:ext cx="4591050" cy="289435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
        <p:nvSpPr>
          <p:cNvPr id="8" name="TextBox 7"/>
          <p:cNvSpPr txBox="1"/>
          <p:nvPr/>
        </p:nvSpPr>
        <p:spPr>
          <a:xfrm>
            <a:off x="5410200" y="3048000"/>
            <a:ext cx="3429000" cy="369332"/>
          </a:xfrm>
          <a:prstGeom prst="rect">
            <a:avLst/>
          </a:prstGeom>
          <a:noFill/>
        </p:spPr>
        <p:txBody>
          <a:bodyPr wrap="square" rtlCol="0">
            <a:spAutoFit/>
          </a:bodyPr>
          <a:lstStyle/>
          <a:p>
            <a:r>
              <a:rPr lang="en-US" dirty="0" smtClean="0">
                <a:solidFill>
                  <a:srgbClr val="FFFF00"/>
                </a:solidFill>
              </a:rPr>
              <a:t>Root: Start the decision process</a:t>
            </a:r>
            <a:endParaRPr lang="en-US" dirty="0">
              <a:solidFill>
                <a:srgbClr val="FFFF00"/>
              </a:solidFill>
            </a:endParaRPr>
          </a:p>
        </p:txBody>
      </p:sp>
      <p:sp>
        <p:nvSpPr>
          <p:cNvPr id="9" name="TextBox 8"/>
          <p:cNvSpPr txBox="1"/>
          <p:nvPr/>
        </p:nvSpPr>
        <p:spPr>
          <a:xfrm>
            <a:off x="5410200" y="4355068"/>
            <a:ext cx="3429000" cy="369332"/>
          </a:xfrm>
          <a:prstGeom prst="rect">
            <a:avLst/>
          </a:prstGeom>
          <a:noFill/>
        </p:spPr>
        <p:txBody>
          <a:bodyPr wrap="square" rtlCol="0">
            <a:spAutoFit/>
          </a:bodyPr>
          <a:lstStyle/>
          <a:p>
            <a:r>
              <a:rPr lang="en-US" dirty="0" smtClean="0">
                <a:solidFill>
                  <a:srgbClr val="FFFF00"/>
                </a:solidFill>
              </a:rPr>
              <a:t>Non-terminal node is a test</a:t>
            </a:r>
            <a:endParaRPr lang="en-US" dirty="0">
              <a:solidFill>
                <a:srgbClr val="FFFF00"/>
              </a:solidFill>
            </a:endParaRPr>
          </a:p>
        </p:txBody>
      </p:sp>
      <p:sp>
        <p:nvSpPr>
          <p:cNvPr id="10" name="TextBox 9"/>
          <p:cNvSpPr txBox="1"/>
          <p:nvPr/>
        </p:nvSpPr>
        <p:spPr>
          <a:xfrm>
            <a:off x="5410200" y="5498068"/>
            <a:ext cx="3429000" cy="369332"/>
          </a:xfrm>
          <a:prstGeom prst="rect">
            <a:avLst/>
          </a:prstGeom>
          <a:noFill/>
        </p:spPr>
        <p:txBody>
          <a:bodyPr wrap="square" rtlCol="0">
            <a:spAutoFit/>
          </a:bodyPr>
          <a:lstStyle/>
          <a:p>
            <a:r>
              <a:rPr lang="en-US" dirty="0" smtClean="0">
                <a:solidFill>
                  <a:srgbClr val="FFFF00"/>
                </a:solidFill>
              </a:rPr>
              <a:t>A leaf is a specific final decision</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Search Trees (BST)</a:t>
            </a:r>
            <a:endParaRPr lang="en-US"/>
          </a:p>
        </p:txBody>
      </p:sp>
      <p:sp>
        <p:nvSpPr>
          <p:cNvPr id="3" name="Content Placeholder 2"/>
          <p:cNvSpPr>
            <a:spLocks noGrp="1"/>
          </p:cNvSpPr>
          <p:nvPr>
            <p:ph idx="1"/>
          </p:nvPr>
        </p:nvSpPr>
        <p:spPr>
          <a:xfrm>
            <a:off x="457200" y="1295401"/>
            <a:ext cx="8229600" cy="1752600"/>
          </a:xfrm>
        </p:spPr>
        <p:txBody>
          <a:bodyPr>
            <a:normAutofit/>
          </a:bodyPr>
          <a:lstStyle/>
          <a:p>
            <a:r>
              <a:rPr lang="en-US" dirty="0" smtClean="0"/>
              <a:t>BST is a binary tree in which all nodes are designated at exact positions based on pre-defined criteria.</a:t>
            </a:r>
          </a:p>
          <a:p>
            <a:r>
              <a:rPr lang="en-US" dirty="0" smtClean="0"/>
              <a:t>Natural orders: numeric order , dictionary order</a:t>
            </a:r>
          </a:p>
          <a:p>
            <a:r>
              <a:rPr lang="en-US" dirty="0" smtClean="0"/>
              <a:t>Normal Position:  Left to right/ smaller to greater </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534670" y="3271836"/>
            <a:ext cx="8074660" cy="2671764"/>
          </a:xfrm>
          <a:prstGeom prst="rect">
            <a:avLst/>
          </a:prstGeom>
          <a:noFill/>
          <a:ln w="9525">
            <a:noFill/>
            <a:miter lim="800000"/>
            <a:headEnd/>
            <a:tailEnd/>
          </a:ln>
        </p:spPr>
      </p:pic>
      <p:sp>
        <p:nvSpPr>
          <p:cNvPr id="5" name="Rectangle 4"/>
          <p:cNvSpPr/>
          <p:nvPr/>
        </p:nvSpPr>
        <p:spPr>
          <a:xfrm>
            <a:off x="2969830" y="6096000"/>
            <a:ext cx="3610412" cy="369332"/>
          </a:xfrm>
          <a:prstGeom prst="rect">
            <a:avLst/>
          </a:prstGeom>
        </p:spPr>
        <p:txBody>
          <a:bodyPr wrap="none">
            <a:spAutoFit/>
          </a:bodyPr>
          <a:lstStyle/>
          <a:p>
            <a:r>
              <a:rPr lang="en-US" b="1" dirty="0" smtClean="0">
                <a:solidFill>
                  <a:schemeClr val="bg1"/>
                </a:solidFill>
              </a:rPr>
              <a:t>Examples of binary search trees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r>
              <a:rPr lang="en-US" dirty="0" smtClean="0"/>
              <a:t>Binary Tree: Implementations</a:t>
            </a:r>
            <a:endParaRPr lang="en-US" dirty="0"/>
          </a:p>
        </p:txBody>
      </p:sp>
      <p:sp>
        <p:nvSpPr>
          <p:cNvPr id="3" name="Content Placeholder 2"/>
          <p:cNvSpPr>
            <a:spLocks noGrp="1"/>
          </p:cNvSpPr>
          <p:nvPr>
            <p:ph idx="1"/>
          </p:nvPr>
        </p:nvSpPr>
        <p:spPr>
          <a:xfrm>
            <a:off x="381000" y="1981200"/>
            <a:ext cx="8229600" cy="3200400"/>
          </a:xfrm>
        </p:spPr>
        <p:txBody>
          <a:bodyPr>
            <a:noAutofit/>
          </a:bodyPr>
          <a:lstStyle/>
          <a:p>
            <a:r>
              <a:rPr lang="en-US" sz="2800" dirty="0" smtClean="0"/>
              <a:t>Approach 1: Using one-dimensional array </a:t>
            </a:r>
          </a:p>
          <a:p>
            <a:pPr marL="1541463" indent="-1077913">
              <a:buNone/>
            </a:pPr>
            <a:r>
              <a:rPr lang="en-US" sz="2800" dirty="0" smtClean="0"/>
              <a:t>Case 1: There are rules to specify father-child relations</a:t>
            </a:r>
          </a:p>
          <a:p>
            <a:pPr marL="1541463" indent="-1077913">
              <a:buNone/>
            </a:pPr>
            <a:r>
              <a:rPr lang="en-US" sz="2800" dirty="0" smtClean="0"/>
              <a:t>Case 2: There is no rule to specify father-child relations</a:t>
            </a:r>
          </a:p>
          <a:p>
            <a:r>
              <a:rPr lang="en-US" sz="2800" dirty="0" smtClean="0"/>
              <a:t>Approach 2: Using a linked data structure</a:t>
            </a:r>
            <a:endParaRPr lang="en-US" sz="2800"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1143000"/>
          </a:xfrm>
        </p:spPr>
        <p:txBody>
          <a:bodyPr>
            <a:normAutofit/>
          </a:bodyPr>
          <a:lstStyle/>
          <a:p>
            <a:r>
              <a:rPr lang="en-US" dirty="0" smtClean="0"/>
              <a:t>BT Imp. : An Array as a Binary Tree</a:t>
            </a:r>
            <a:endParaRPr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graphicFrame>
        <p:nvGraphicFramePr>
          <p:cNvPr id="8" name="Table 7"/>
          <p:cNvGraphicFramePr>
            <a:graphicFrameLocks noGrp="1"/>
          </p:cNvGraphicFramePr>
          <p:nvPr/>
        </p:nvGraphicFramePr>
        <p:xfrm>
          <a:off x="152396" y="1600200"/>
          <a:ext cx="8839204" cy="716280"/>
        </p:xfrm>
        <a:graphic>
          <a:graphicData uri="http://schemas.openxmlformats.org/drawingml/2006/table">
            <a:tbl>
              <a:tblPr firstRow="1" bandRow="1">
                <a:tableStyleId>{5C22544A-7EE6-4342-B048-85BDC9FD1C3A}</a:tableStyleId>
              </a:tblPr>
              <a:tblGrid>
                <a:gridCol w="803564"/>
                <a:gridCol w="803564"/>
                <a:gridCol w="803564"/>
                <a:gridCol w="803564"/>
                <a:gridCol w="803564"/>
                <a:gridCol w="803564"/>
                <a:gridCol w="803564"/>
                <a:gridCol w="803564"/>
                <a:gridCol w="803564"/>
                <a:gridCol w="803564"/>
                <a:gridCol w="803564"/>
              </a:tblGrid>
              <a:tr h="381000">
                <a:tc>
                  <a:txBody>
                    <a:bodyPr/>
                    <a:lstStyle/>
                    <a:p>
                      <a:pPr algn="ctr"/>
                      <a:r>
                        <a:rPr lang="en-US" sz="1600" b="1" dirty="0" smtClean="0"/>
                        <a:t>Index</a:t>
                      </a:r>
                      <a:endParaRPr lang="en-US" sz="1600" b="1" dirty="0"/>
                    </a:p>
                  </a:txBody>
                  <a:tcPr/>
                </a:tc>
                <a:tc>
                  <a:txBody>
                    <a:bodyPr/>
                    <a:lstStyle/>
                    <a:p>
                      <a:pPr algn="ctr"/>
                      <a:r>
                        <a:rPr lang="en-US" sz="1600" b="1" dirty="0" smtClean="0">
                          <a:latin typeface="Times New Roman" pitchFamily="18" charset="0"/>
                          <a:cs typeface="Times New Roman" pitchFamily="18" charset="0"/>
                        </a:rPr>
                        <a:t>0</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1</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2</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3</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4</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5</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6</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7</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8</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9</a:t>
                      </a:r>
                      <a:endParaRPr lang="en-US" sz="1600" b="1" dirty="0">
                        <a:latin typeface="Times New Roman" pitchFamily="18" charset="0"/>
                        <a:cs typeface="Times New Roman" pitchFamily="18" charset="0"/>
                      </a:endParaRPr>
                    </a:p>
                  </a:txBody>
                  <a:tcPr>
                    <a:noFill/>
                  </a:tcPr>
                </a:tc>
              </a:tr>
              <a:tr h="168058">
                <a:tc>
                  <a:txBody>
                    <a:bodyPr/>
                    <a:lstStyle/>
                    <a:p>
                      <a:pPr algn="ctr"/>
                      <a:r>
                        <a:rPr lang="en-US" sz="1600" b="1" dirty="0" smtClean="0"/>
                        <a:t>Array</a:t>
                      </a:r>
                      <a:endParaRPr lang="en-US" sz="1600" b="1" dirty="0"/>
                    </a:p>
                  </a:txBody>
                  <a:tcPr/>
                </a:tc>
                <a:tc>
                  <a:txBody>
                    <a:bodyPr/>
                    <a:lstStyle/>
                    <a:p>
                      <a:pPr algn="ctr"/>
                      <a:r>
                        <a:rPr lang="en-US" sz="1600" b="1" dirty="0" smtClean="0">
                          <a:latin typeface="Times New Roman" pitchFamily="18" charset="0"/>
                          <a:cs typeface="Times New Roman" pitchFamily="18" charset="0"/>
                        </a:rPr>
                        <a:t>20</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10</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15</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8</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7</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13</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14</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2</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5</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6</a:t>
                      </a:r>
                      <a:endParaRPr lang="en-US" sz="1600" b="1" dirty="0">
                        <a:latin typeface="Times New Roman" pitchFamily="18" charset="0"/>
                        <a:cs typeface="Times New Roman" pitchFamily="18" charset="0"/>
                      </a:endParaRPr>
                    </a:p>
                  </a:txBody>
                  <a:tcPr/>
                </a:tc>
              </a:tr>
            </a:tbl>
          </a:graphicData>
        </a:graphic>
      </p:graphicFrame>
      <p:sp>
        <p:nvSpPr>
          <p:cNvPr id="10" name="TextBox 9"/>
          <p:cNvSpPr txBox="1"/>
          <p:nvPr/>
        </p:nvSpPr>
        <p:spPr>
          <a:xfrm>
            <a:off x="152400" y="2590800"/>
            <a:ext cx="7543800" cy="2308324"/>
          </a:xfrm>
          <a:prstGeom prst="rect">
            <a:avLst/>
          </a:prstGeom>
          <a:noFill/>
        </p:spPr>
        <p:txBody>
          <a:bodyPr wrap="square" rtlCol="0">
            <a:spAutoFit/>
          </a:bodyPr>
          <a:lstStyle/>
          <a:p>
            <a:r>
              <a:rPr lang="en-US" sz="2400" b="1" u="sng" dirty="0" smtClean="0">
                <a:solidFill>
                  <a:srgbClr val="FFFF00"/>
                </a:solidFill>
                <a:latin typeface="Times New Roman" pitchFamily="18" charset="0"/>
                <a:cs typeface="Times New Roman" pitchFamily="18" charset="0"/>
              </a:rPr>
              <a:t>Case 1</a:t>
            </a:r>
            <a:r>
              <a:rPr lang="en-US" sz="2400" b="1" dirty="0" smtClean="0">
                <a:solidFill>
                  <a:srgbClr val="FFFF00"/>
                </a:solidFill>
                <a:latin typeface="Times New Roman" pitchFamily="18" charset="0"/>
                <a:cs typeface="Times New Roman" pitchFamily="18" charset="0"/>
              </a:rPr>
              <a:t>: </a:t>
            </a:r>
            <a:r>
              <a:rPr lang="en-US" sz="2400" dirty="0" smtClean="0">
                <a:solidFill>
                  <a:schemeClr val="bg1"/>
                </a:solidFill>
              </a:rPr>
              <a:t>There are rules to specify father-child relations</a:t>
            </a:r>
            <a:endParaRPr lang="en-US" sz="2400" b="1" u="sng" dirty="0" smtClean="0">
              <a:solidFill>
                <a:schemeClr val="bg1"/>
              </a:solidFill>
              <a:latin typeface="Times New Roman" pitchFamily="18" charset="0"/>
              <a:cs typeface="Times New Roman" pitchFamily="18" charset="0"/>
            </a:endParaRPr>
          </a:p>
          <a:p>
            <a:r>
              <a:rPr lang="en-US" sz="2400" dirty="0" smtClean="0">
                <a:solidFill>
                  <a:srgbClr val="FFFF00"/>
                </a:solidFill>
                <a:latin typeface="Times New Roman" pitchFamily="18" charset="0"/>
                <a:cs typeface="Times New Roman" pitchFamily="18" charset="0"/>
              </a:rPr>
              <a:t>Root: Element at the position 0.</a:t>
            </a:r>
          </a:p>
          <a:p>
            <a:r>
              <a:rPr lang="en-US" sz="2400" dirty="0" smtClean="0">
                <a:solidFill>
                  <a:srgbClr val="FFFF00"/>
                </a:solidFill>
                <a:latin typeface="Times New Roman" pitchFamily="18" charset="0"/>
                <a:cs typeface="Times New Roman" pitchFamily="18" charset="0"/>
              </a:rPr>
              <a:t>Relations between father index and child index:</a:t>
            </a:r>
          </a:p>
          <a:p>
            <a:r>
              <a:rPr lang="en-US" sz="2400" dirty="0" smtClean="0">
                <a:solidFill>
                  <a:srgbClr val="FFFF00"/>
                </a:solidFill>
                <a:latin typeface="Times New Roman" pitchFamily="18" charset="0"/>
                <a:cs typeface="Times New Roman" pitchFamily="18" charset="0"/>
              </a:rPr>
              <a:t>     Left child index = 2* father index + 1</a:t>
            </a:r>
          </a:p>
          <a:p>
            <a:r>
              <a:rPr lang="en-US" sz="2400" dirty="0" smtClean="0">
                <a:solidFill>
                  <a:srgbClr val="FFFF00"/>
                </a:solidFill>
                <a:latin typeface="Times New Roman" pitchFamily="18" charset="0"/>
                <a:cs typeface="Times New Roman" pitchFamily="18" charset="0"/>
              </a:rPr>
              <a:t>     Right child index = 2* father index  + 2</a:t>
            </a:r>
          </a:p>
          <a:p>
            <a:r>
              <a:rPr lang="en-US" sz="2400" dirty="0" smtClean="0">
                <a:solidFill>
                  <a:srgbClr val="FFFF00"/>
                </a:solidFill>
                <a:latin typeface="Times New Roman" pitchFamily="18" charset="0"/>
                <a:cs typeface="Times New Roman" pitchFamily="18" charset="0"/>
              </a:rPr>
              <a:t>     Father index = floor(child index/2)</a:t>
            </a:r>
            <a:endParaRPr lang="en-US" sz="2400" dirty="0">
              <a:solidFill>
                <a:srgbClr val="FFFF00"/>
              </a:solidFill>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cstate="print"/>
          <a:srcRect/>
          <a:stretch>
            <a:fillRect/>
          </a:stretch>
        </p:blipFill>
        <p:spPr bwMode="auto">
          <a:xfrm>
            <a:off x="5782936" y="3733800"/>
            <a:ext cx="3284864" cy="2163838"/>
          </a:xfrm>
          <a:prstGeom prst="rect">
            <a:avLst/>
          </a:prstGeom>
          <a:noFill/>
          <a:ln w="9525">
            <a:noFill/>
            <a:miter lim="800000"/>
            <a:headEnd/>
            <a:tailEnd/>
          </a:ln>
          <a:effectLst/>
        </p:spPr>
      </p:pic>
      <p:sp>
        <p:nvSpPr>
          <p:cNvPr id="12" name="TextBox 11"/>
          <p:cNvSpPr txBox="1"/>
          <p:nvPr/>
        </p:nvSpPr>
        <p:spPr>
          <a:xfrm>
            <a:off x="6019800" y="5909306"/>
            <a:ext cx="2819400" cy="369332"/>
          </a:xfrm>
          <a:prstGeom prst="rect">
            <a:avLst/>
          </a:prstGeom>
          <a:noFill/>
        </p:spPr>
        <p:txBody>
          <a:bodyPr wrap="square" rtlCol="0">
            <a:spAutoFit/>
          </a:bodyPr>
          <a:lstStyle/>
          <a:p>
            <a:r>
              <a:rPr lang="en-US" dirty="0" smtClean="0">
                <a:solidFill>
                  <a:schemeClr val="bg1"/>
                </a:solidFill>
              </a:rPr>
              <a:t>The equivalent binary tree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normAutofit/>
          </a:bodyPr>
          <a:lstStyle/>
          <a:p>
            <a:r>
              <a:rPr lang="en-US" dirty="0" smtClean="0"/>
              <a:t>BT Imp. : An Array as a Binary Tree</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182562" y="2308940"/>
            <a:ext cx="5456238" cy="424426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6172200" y="3054854"/>
            <a:ext cx="2466976" cy="235534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
        <p:nvSpPr>
          <p:cNvPr id="12" name="TextBox 11"/>
          <p:cNvSpPr txBox="1"/>
          <p:nvPr/>
        </p:nvSpPr>
        <p:spPr>
          <a:xfrm>
            <a:off x="152400" y="1143000"/>
            <a:ext cx="8763000" cy="1200329"/>
          </a:xfrm>
          <a:prstGeom prst="rect">
            <a:avLst/>
          </a:prstGeom>
          <a:noFill/>
        </p:spPr>
        <p:txBody>
          <a:bodyPr wrap="square" rtlCol="0">
            <a:spAutoFit/>
          </a:bodyPr>
          <a:lstStyle/>
          <a:p>
            <a:r>
              <a:rPr lang="en-US" sz="2400" b="1" u="sng" dirty="0" smtClean="0">
                <a:solidFill>
                  <a:srgbClr val="FFFF00"/>
                </a:solidFill>
                <a:latin typeface="Times New Roman" pitchFamily="18" charset="0"/>
                <a:cs typeface="Times New Roman" pitchFamily="18" charset="0"/>
              </a:rPr>
              <a:t>Case 2</a:t>
            </a:r>
            <a:r>
              <a:rPr lang="en-US" sz="2400" b="1" dirty="0" smtClean="0">
                <a:solidFill>
                  <a:srgbClr val="FFFF00"/>
                </a:solidFill>
                <a:latin typeface="Times New Roman" pitchFamily="18" charset="0"/>
                <a:cs typeface="Times New Roman" pitchFamily="18" charset="0"/>
              </a:rPr>
              <a:t>: </a:t>
            </a:r>
            <a:r>
              <a:rPr lang="en-US" sz="2400" dirty="0" smtClean="0">
                <a:solidFill>
                  <a:schemeClr val="bg1"/>
                </a:solidFill>
              </a:rPr>
              <a:t>There is NO rule to specify father-child relations</a:t>
            </a:r>
            <a:endParaRPr lang="en-US" sz="2400" b="1" u="sng" dirty="0" smtClean="0">
              <a:solidFill>
                <a:schemeClr val="bg1"/>
              </a:solidFill>
              <a:latin typeface="Times New Roman" pitchFamily="18" charset="0"/>
              <a:cs typeface="Times New Roman" pitchFamily="18" charset="0"/>
            </a:endParaRPr>
          </a:p>
          <a:p>
            <a:r>
              <a:rPr lang="en-US" sz="2400" dirty="0" smtClean="0">
                <a:solidFill>
                  <a:srgbClr val="FFFF00"/>
                </a:solidFill>
                <a:latin typeface="Times New Roman" pitchFamily="18" charset="0"/>
                <a:cs typeface="Times New Roman" pitchFamily="18" charset="0"/>
              </a:rPr>
              <a:t>Root: Element at the position 0.</a:t>
            </a:r>
          </a:p>
          <a:p>
            <a:r>
              <a:rPr lang="en-US" sz="2400" dirty="0" smtClean="0">
                <a:solidFill>
                  <a:srgbClr val="FFFF00"/>
                </a:solidFill>
                <a:latin typeface="Times New Roman" pitchFamily="18" charset="0"/>
                <a:cs typeface="Times New Roman" pitchFamily="18" charset="0"/>
              </a:rPr>
              <a:t>Child indices must be stored  </a:t>
            </a:r>
            <a:r>
              <a:rPr lang="en-US" sz="2400" dirty="0" smtClean="0">
                <a:solidFill>
                  <a:srgbClr val="FFFF00"/>
                </a:solidFill>
                <a:latin typeface="Times New Roman" pitchFamily="18" charset="0"/>
                <a:cs typeface="Times New Roman" pitchFamily="18" charset="0"/>
                <a:sym typeface="Wingdings" pitchFamily="2" charset="2"/>
              </a:rPr>
              <a:t> 3 arrays (Info, Left, Right)</a:t>
            </a:r>
            <a:r>
              <a:rPr lang="en-US" sz="2400" dirty="0" smtClean="0">
                <a:solidFill>
                  <a:srgbClr val="FFFF00"/>
                </a:solidFill>
                <a:latin typeface="Times New Roman" pitchFamily="18" charset="0"/>
                <a:cs typeface="Times New Roman" pitchFamily="18" charset="0"/>
              </a:rPr>
              <a:t> </a:t>
            </a:r>
          </a:p>
        </p:txBody>
      </p:sp>
      <p:sp>
        <p:nvSpPr>
          <p:cNvPr id="13" name="TextBox 12"/>
          <p:cNvSpPr txBox="1"/>
          <p:nvPr/>
        </p:nvSpPr>
        <p:spPr>
          <a:xfrm>
            <a:off x="6019800" y="5486400"/>
            <a:ext cx="2819400" cy="369332"/>
          </a:xfrm>
          <a:prstGeom prst="rect">
            <a:avLst/>
          </a:prstGeom>
          <a:noFill/>
        </p:spPr>
        <p:txBody>
          <a:bodyPr wrap="square" rtlCol="0">
            <a:spAutoFit/>
          </a:bodyPr>
          <a:lstStyle/>
          <a:p>
            <a:r>
              <a:rPr lang="en-US" dirty="0" smtClean="0">
                <a:solidFill>
                  <a:schemeClr val="bg1"/>
                </a:solidFill>
              </a:rPr>
              <a:t>The equivalent binary tree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Linked-Structured BT</a:t>
            </a:r>
            <a:endParaRPr lang="en-US" dirty="0"/>
          </a:p>
        </p:txBody>
      </p:sp>
      <p:grpSp>
        <p:nvGrpSpPr>
          <p:cNvPr id="13" name="Group 12"/>
          <p:cNvGrpSpPr/>
          <p:nvPr/>
        </p:nvGrpSpPr>
        <p:grpSpPr>
          <a:xfrm>
            <a:off x="1066800" y="1828800"/>
            <a:ext cx="7162800" cy="2667000"/>
            <a:chOff x="228600" y="1981200"/>
            <a:chExt cx="7162800" cy="2667000"/>
          </a:xfrm>
        </p:grpSpPr>
        <p:sp>
          <p:nvSpPr>
            <p:cNvPr id="9" name="Rectangle 8"/>
            <p:cNvSpPr/>
            <p:nvPr/>
          </p:nvSpPr>
          <p:spPr>
            <a:xfrm>
              <a:off x="228600" y="1981200"/>
              <a:ext cx="38100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C000"/>
                  </a:solidFill>
                </a:rPr>
                <a:t>class  </a:t>
              </a:r>
              <a:r>
                <a:rPr lang="en-US" sz="3200" dirty="0" err="1" smtClean="0">
                  <a:solidFill>
                    <a:srgbClr val="FFC000"/>
                  </a:solidFill>
                </a:rPr>
                <a:t>BTNode</a:t>
              </a:r>
              <a:r>
                <a:rPr lang="en-US" sz="3200" dirty="0" smtClean="0">
                  <a:solidFill>
                    <a:srgbClr val="FFC000"/>
                  </a:solidFill>
                </a:rPr>
                <a:t> &lt;T&gt;</a:t>
              </a:r>
              <a:r>
                <a:rPr lang="en-US" sz="3200" dirty="0" smtClean="0"/>
                <a:t>{</a:t>
              </a:r>
            </a:p>
            <a:p>
              <a:r>
                <a:rPr lang="en-US" sz="3200" dirty="0" smtClean="0"/>
                <a:t>      T data;</a:t>
              </a:r>
            </a:p>
            <a:p>
              <a:r>
                <a:rPr lang="en-US" sz="3200" dirty="0" smtClean="0"/>
                <a:t>      </a:t>
              </a:r>
              <a:r>
                <a:rPr lang="en-US" sz="3200" dirty="0" err="1" smtClean="0">
                  <a:solidFill>
                    <a:srgbClr val="FFC000"/>
                  </a:solidFill>
                </a:rPr>
                <a:t>BTNode</a:t>
              </a:r>
              <a:r>
                <a:rPr lang="en-US" sz="3200" dirty="0" smtClean="0">
                  <a:solidFill>
                    <a:srgbClr val="FFC000"/>
                  </a:solidFill>
                </a:rPr>
                <a:t> </a:t>
              </a:r>
              <a:r>
                <a:rPr lang="en-US" sz="3200" dirty="0" smtClean="0">
                  <a:solidFill>
                    <a:schemeClr val="bg1"/>
                  </a:solidFill>
                </a:rPr>
                <a:t>left;</a:t>
              </a:r>
            </a:p>
            <a:p>
              <a:r>
                <a:rPr lang="en-US" sz="3200" dirty="0" smtClean="0">
                  <a:solidFill>
                    <a:srgbClr val="FFC000"/>
                  </a:solidFill>
                </a:rPr>
                <a:t>      </a:t>
              </a:r>
              <a:r>
                <a:rPr lang="en-US" sz="3200" dirty="0" err="1" smtClean="0">
                  <a:solidFill>
                    <a:srgbClr val="FFC000"/>
                  </a:solidFill>
                </a:rPr>
                <a:t>BTNode</a:t>
              </a:r>
              <a:r>
                <a:rPr lang="en-US" sz="3200" dirty="0" smtClean="0">
                  <a:solidFill>
                    <a:srgbClr val="FFC000"/>
                  </a:solidFill>
                </a:rPr>
                <a:t> </a:t>
              </a:r>
              <a:r>
                <a:rPr lang="en-US" sz="3200" dirty="0" smtClean="0">
                  <a:solidFill>
                    <a:schemeClr val="bg1"/>
                  </a:solidFill>
                </a:rPr>
                <a:t>right;</a:t>
              </a:r>
            </a:p>
            <a:p>
              <a:r>
                <a:rPr lang="en-US" sz="3200" dirty="0" smtClean="0"/>
                <a:t>}</a:t>
              </a:r>
              <a:endParaRPr lang="en-US" sz="3200" dirty="0"/>
            </a:p>
          </p:txBody>
        </p:sp>
        <p:sp>
          <p:nvSpPr>
            <p:cNvPr id="10" name="Rectangle 9"/>
            <p:cNvSpPr/>
            <p:nvPr/>
          </p:nvSpPr>
          <p:spPr>
            <a:xfrm>
              <a:off x="4191000" y="1981200"/>
              <a:ext cx="32004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FF00"/>
                  </a:solidFill>
                </a:rPr>
                <a:t>class  </a:t>
              </a:r>
              <a:r>
                <a:rPr lang="en-US" sz="3200" dirty="0" err="1" smtClean="0">
                  <a:solidFill>
                    <a:srgbClr val="FFFF00"/>
                  </a:solidFill>
                </a:rPr>
                <a:t>BTree</a:t>
              </a:r>
              <a:r>
                <a:rPr lang="en-US" sz="3200" dirty="0" smtClean="0">
                  <a:solidFill>
                    <a:srgbClr val="FFFF00"/>
                  </a:solidFill>
                </a:rPr>
                <a:t> &lt;T&gt;</a:t>
              </a:r>
              <a:r>
                <a:rPr lang="en-US" sz="3200" dirty="0" smtClean="0"/>
                <a:t>{</a:t>
              </a:r>
            </a:p>
            <a:p>
              <a:r>
                <a:rPr lang="en-US" sz="3200" dirty="0" smtClean="0"/>
                <a:t>      </a:t>
              </a:r>
              <a:r>
                <a:rPr lang="en-US" sz="3200" dirty="0" err="1" smtClean="0">
                  <a:solidFill>
                    <a:srgbClr val="FFC000"/>
                  </a:solidFill>
                </a:rPr>
                <a:t>BTNode</a:t>
              </a:r>
              <a:r>
                <a:rPr lang="en-US" sz="3200" dirty="0" smtClean="0"/>
                <a:t> root;</a:t>
              </a:r>
            </a:p>
            <a:p>
              <a:r>
                <a:rPr lang="en-US" sz="3200" dirty="0" smtClean="0"/>
                <a:t>      ……..</a:t>
              </a:r>
            </a:p>
            <a:p>
              <a:r>
                <a:rPr lang="en-US" sz="3200" dirty="0" smtClean="0"/>
                <a:t>}  </a:t>
              </a:r>
              <a:endParaRPr lang="en-US" sz="3200" dirty="0"/>
            </a:p>
          </p:txBody>
        </p:sp>
      </p:grpSp>
      <p:sp>
        <p:nvSpPr>
          <p:cNvPr id="7" name="Slide Number Placeholder 6"/>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8" name="Footer Placeholder 7"/>
          <p:cNvSpPr>
            <a:spLocks noGrp="1"/>
          </p:cNvSpPr>
          <p:nvPr>
            <p:ph type="ftr" sz="quarter" idx="11"/>
          </p:nvPr>
        </p:nvSpPr>
        <p:spPr/>
        <p:txBody>
          <a:bodyPr/>
          <a:lstStyle/>
          <a:p>
            <a:r>
              <a:rPr kumimoji="0" lang="en-US" smtClean="0"/>
              <a:t>Trees - Part 1</a:t>
            </a:r>
            <a:endParaRPr kumimoji="0" lang="en-US"/>
          </a:p>
        </p:txBody>
      </p:sp>
      <p:sp>
        <p:nvSpPr>
          <p:cNvPr id="11" name="TextBox 10"/>
          <p:cNvSpPr txBox="1"/>
          <p:nvPr/>
        </p:nvSpPr>
        <p:spPr>
          <a:xfrm>
            <a:off x="990600" y="4876800"/>
            <a:ext cx="3886200" cy="369332"/>
          </a:xfrm>
          <a:prstGeom prst="rect">
            <a:avLst/>
          </a:prstGeom>
          <a:noFill/>
        </p:spPr>
        <p:txBody>
          <a:bodyPr wrap="square" rtlCol="0">
            <a:spAutoFit/>
          </a:bodyPr>
          <a:lstStyle/>
          <a:p>
            <a:pPr algn="ctr"/>
            <a:r>
              <a:rPr lang="en-US" b="1" dirty="0" smtClean="0">
                <a:solidFill>
                  <a:schemeClr val="bg1"/>
                </a:solidFill>
              </a:rPr>
              <a:t>Structure of a Node in Binary Tree </a:t>
            </a:r>
            <a:endParaRPr lang="en-US" b="1" dirty="0">
              <a:solidFill>
                <a:schemeClr val="bg1"/>
              </a:solidFill>
            </a:endParaRPr>
          </a:p>
        </p:txBody>
      </p:sp>
      <p:sp>
        <p:nvSpPr>
          <p:cNvPr id="12" name="TextBox 11"/>
          <p:cNvSpPr txBox="1"/>
          <p:nvPr/>
        </p:nvSpPr>
        <p:spPr>
          <a:xfrm>
            <a:off x="4953000" y="4876800"/>
            <a:ext cx="3352800" cy="369332"/>
          </a:xfrm>
          <a:prstGeom prst="rect">
            <a:avLst/>
          </a:prstGeom>
          <a:noFill/>
        </p:spPr>
        <p:txBody>
          <a:bodyPr wrap="square" rtlCol="0">
            <a:spAutoFit/>
          </a:bodyPr>
          <a:lstStyle/>
          <a:p>
            <a:pPr algn="ctr"/>
            <a:r>
              <a:rPr lang="en-US" b="1" dirty="0" smtClean="0">
                <a:solidFill>
                  <a:schemeClr val="bg1"/>
                </a:solidFill>
              </a:rPr>
              <a:t>Structure of a Binary Tree </a:t>
            </a:r>
            <a:endParaRPr lang="en-US" b="1" dirty="0">
              <a:solidFill>
                <a:schemeClr val="bg1"/>
              </a:solidFill>
            </a:endParaRPr>
          </a:p>
        </p:txBody>
      </p:sp>
      <p:sp>
        <p:nvSpPr>
          <p:cNvPr id="14" name="TextBox 13"/>
          <p:cNvSpPr txBox="1"/>
          <p:nvPr/>
        </p:nvSpPr>
        <p:spPr>
          <a:xfrm>
            <a:off x="304800" y="1295400"/>
            <a:ext cx="2514600" cy="461665"/>
          </a:xfrm>
          <a:prstGeom prst="rect">
            <a:avLst/>
          </a:prstGeom>
          <a:noFill/>
        </p:spPr>
        <p:txBody>
          <a:bodyPr wrap="square" rtlCol="0">
            <a:spAutoFit/>
          </a:bodyPr>
          <a:lstStyle/>
          <a:p>
            <a:r>
              <a:rPr lang="en-US" sz="2400" b="1" dirty="0" smtClean="0">
                <a:solidFill>
                  <a:schemeClr val="bg1"/>
                </a:solidFill>
              </a:rPr>
              <a:t>Declarations:</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3" name="Content Placeholder 2"/>
          <p:cNvSpPr>
            <a:spLocks noGrp="1"/>
          </p:cNvSpPr>
          <p:nvPr>
            <p:ph idx="1"/>
          </p:nvPr>
        </p:nvSpPr>
        <p:spPr>
          <a:xfrm>
            <a:off x="457200" y="1600200"/>
            <a:ext cx="8229600" cy="2743200"/>
          </a:xfrm>
        </p:spPr>
        <p:txBody>
          <a:bodyPr/>
          <a:lstStyle/>
          <a:p>
            <a:pPr marL="0" indent="0">
              <a:buNone/>
            </a:pPr>
            <a:r>
              <a:rPr lang="en-US" dirty="0" smtClean="0"/>
              <a:t>Common and basic algorithms on BT using linked data structure are introduced:</a:t>
            </a:r>
          </a:p>
          <a:p>
            <a:r>
              <a:rPr lang="en-US" dirty="0" smtClean="0"/>
              <a:t>Add new node</a:t>
            </a:r>
          </a:p>
          <a:p>
            <a:r>
              <a:rPr lang="en-US" dirty="0" smtClean="0"/>
              <a:t>Traversing a BT</a:t>
            </a:r>
          </a:p>
          <a:p>
            <a:r>
              <a:rPr lang="en-US" dirty="0" smtClean="0"/>
              <a:t>Search a data in BT</a:t>
            </a:r>
          </a:p>
          <a:p>
            <a:r>
              <a:rPr lang="en-US" dirty="0" smtClean="0"/>
              <a:t>Remove a data in BT</a:t>
            </a:r>
          </a:p>
          <a:p>
            <a:endParaRPr lang="en-US" dirty="0"/>
          </a:p>
        </p:txBody>
      </p:sp>
      <p:sp>
        <p:nvSpPr>
          <p:cNvPr id="4" name="Footer Placeholder 3"/>
          <p:cNvSpPr>
            <a:spLocks noGrp="1"/>
          </p:cNvSpPr>
          <p:nvPr>
            <p:ph type="ftr" sz="quarter" idx="11"/>
          </p:nvPr>
        </p:nvSpPr>
        <p:spPr/>
        <p:txBody>
          <a:bodyPr/>
          <a:lstStyle/>
          <a:p>
            <a:r>
              <a:rPr lang="en-US" smtClean="0"/>
              <a:t>Trees - Part 1</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3" name="Content Placeholder 2"/>
          <p:cNvSpPr>
            <a:spLocks noGrp="1"/>
          </p:cNvSpPr>
          <p:nvPr>
            <p:ph idx="1"/>
          </p:nvPr>
        </p:nvSpPr>
        <p:spPr>
          <a:xfrm>
            <a:off x="381000" y="1828800"/>
            <a:ext cx="8229600" cy="3916363"/>
          </a:xfrm>
        </p:spPr>
        <p:txBody>
          <a:bodyPr>
            <a:normAutofit lnSpcReduction="10000"/>
          </a:bodyPr>
          <a:lstStyle/>
          <a:p>
            <a:pPr>
              <a:buNone/>
            </a:pPr>
            <a:r>
              <a:rPr lang="en-US" sz="2800" u="sng" dirty="0" smtClean="0">
                <a:solidFill>
                  <a:srgbClr val="FFFF00"/>
                </a:solidFill>
              </a:rPr>
              <a:t>Add  new node to BT</a:t>
            </a:r>
            <a:r>
              <a:rPr lang="en-US" u="sng" dirty="0" smtClean="0">
                <a:solidFill>
                  <a:srgbClr val="FFFF00"/>
                </a:solidFill>
              </a:rPr>
              <a:t>:</a:t>
            </a:r>
            <a:r>
              <a:rPr lang="en-US" dirty="0" smtClean="0"/>
              <a:t> </a:t>
            </a:r>
          </a:p>
          <a:p>
            <a:pPr>
              <a:buNone/>
            </a:pPr>
            <a:r>
              <a:rPr lang="en-US" dirty="0" err="1" smtClean="0"/>
              <a:t>BTNode</a:t>
            </a:r>
            <a:r>
              <a:rPr lang="en-US" dirty="0" smtClean="0"/>
              <a:t>  </a:t>
            </a:r>
            <a:r>
              <a:rPr lang="en-US" dirty="0" err="1" smtClean="0">
                <a:solidFill>
                  <a:srgbClr val="FFFF00"/>
                </a:solidFill>
              </a:rPr>
              <a:t>newNode</a:t>
            </a:r>
            <a:r>
              <a:rPr lang="en-US" dirty="0" smtClean="0"/>
              <a:t> = new </a:t>
            </a:r>
            <a:r>
              <a:rPr lang="en-US" dirty="0" err="1" smtClean="0"/>
              <a:t>BTNode</a:t>
            </a:r>
            <a:r>
              <a:rPr lang="en-US" dirty="0" smtClean="0"/>
              <a:t>(data);</a:t>
            </a:r>
          </a:p>
          <a:p>
            <a:pPr>
              <a:buNone/>
            </a:pPr>
            <a:r>
              <a:rPr lang="en-US" dirty="0" smtClean="0"/>
              <a:t>If (root==null) root = </a:t>
            </a:r>
            <a:r>
              <a:rPr lang="en-US" dirty="0" err="1" smtClean="0"/>
              <a:t>newNode</a:t>
            </a:r>
            <a:r>
              <a:rPr lang="en-US" dirty="0" smtClean="0"/>
              <a:t>;</a:t>
            </a:r>
          </a:p>
          <a:p>
            <a:pPr>
              <a:buNone/>
            </a:pPr>
            <a:r>
              <a:rPr lang="en-US" dirty="0" smtClean="0"/>
              <a:t>Else {</a:t>
            </a:r>
          </a:p>
          <a:p>
            <a:pPr>
              <a:buNone/>
            </a:pPr>
            <a:r>
              <a:rPr lang="en-US" dirty="0" smtClean="0"/>
              <a:t>     Determine the </a:t>
            </a:r>
            <a:r>
              <a:rPr lang="en-US" dirty="0" err="1" smtClean="0">
                <a:solidFill>
                  <a:srgbClr val="FFFF00"/>
                </a:solidFill>
              </a:rPr>
              <a:t>father_node</a:t>
            </a:r>
            <a:endParaRPr lang="en-US" dirty="0" smtClean="0">
              <a:solidFill>
                <a:srgbClr val="FFFF00"/>
              </a:solidFill>
            </a:endParaRPr>
          </a:p>
          <a:p>
            <a:pPr>
              <a:buNone/>
            </a:pPr>
            <a:r>
              <a:rPr lang="en-US" dirty="0" smtClean="0"/>
              <a:t>     Determine direction;</a:t>
            </a:r>
          </a:p>
          <a:p>
            <a:pPr>
              <a:buNone/>
            </a:pPr>
            <a:r>
              <a:rPr lang="en-US" dirty="0" smtClean="0"/>
              <a:t>     if (direction==left) </a:t>
            </a:r>
            <a:r>
              <a:rPr lang="en-US" dirty="0" err="1" smtClean="0">
                <a:solidFill>
                  <a:srgbClr val="FFFF00"/>
                </a:solidFill>
              </a:rPr>
              <a:t>father_node</a:t>
            </a:r>
            <a:r>
              <a:rPr lang="en-US" dirty="0" err="1" smtClean="0"/>
              <a:t>.left</a:t>
            </a:r>
            <a:r>
              <a:rPr lang="en-US" dirty="0" smtClean="0"/>
              <a:t> = </a:t>
            </a:r>
            <a:r>
              <a:rPr lang="en-US" dirty="0" err="1" smtClean="0">
                <a:solidFill>
                  <a:srgbClr val="FFFF00"/>
                </a:solidFill>
              </a:rPr>
              <a:t>newNode</a:t>
            </a:r>
            <a:r>
              <a:rPr lang="en-US" dirty="0" smtClean="0"/>
              <a:t>;</a:t>
            </a:r>
          </a:p>
          <a:p>
            <a:pPr>
              <a:buNone/>
            </a:pPr>
            <a:r>
              <a:rPr lang="en-US" dirty="0" smtClean="0"/>
              <a:t>     else </a:t>
            </a:r>
            <a:r>
              <a:rPr lang="en-US" dirty="0" err="1" smtClean="0">
                <a:solidFill>
                  <a:srgbClr val="FFFF00"/>
                </a:solidFill>
              </a:rPr>
              <a:t>father_node</a:t>
            </a:r>
            <a:r>
              <a:rPr lang="en-US" dirty="0" err="1" smtClean="0"/>
              <a:t>.right</a:t>
            </a:r>
            <a:r>
              <a:rPr lang="en-US" dirty="0" smtClean="0"/>
              <a:t>= </a:t>
            </a:r>
            <a:r>
              <a:rPr lang="en-US" dirty="0" err="1" smtClean="0">
                <a:solidFill>
                  <a:srgbClr val="FFFF00"/>
                </a:solidFill>
              </a:rPr>
              <a:t>newNode</a:t>
            </a:r>
            <a:r>
              <a:rPr lang="en-US" dirty="0" smtClean="0"/>
              <a:t>;</a:t>
            </a:r>
          </a:p>
          <a:p>
            <a:pPr>
              <a:buNone/>
            </a:pPr>
            <a:r>
              <a:rPr lang="en-US" dirty="0" smtClean="0"/>
              <a:t>}</a:t>
            </a:r>
            <a:endParaRPr lang="en-US" dirty="0"/>
          </a:p>
        </p:txBody>
      </p:sp>
      <p:sp>
        <p:nvSpPr>
          <p:cNvPr id="4" name="Rectangle 3"/>
          <p:cNvSpPr/>
          <p:nvPr/>
        </p:nvSpPr>
        <p:spPr>
          <a:xfrm>
            <a:off x="5334000" y="3048000"/>
            <a:ext cx="3733800" cy="1143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Adding a new node to a general binary tree depends on the problem data property</a:t>
            </a:r>
            <a:endParaRPr lang="en-US" sz="2000" b="1" dirty="0">
              <a:solidFill>
                <a:srgbClr val="FF0000"/>
              </a:solidFill>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cxnSp>
        <p:nvCxnSpPr>
          <p:cNvPr id="8" name="Straight Arrow Connector 7"/>
          <p:cNvCxnSpPr>
            <a:stCxn id="4" idx="1"/>
          </p:cNvCxnSpPr>
          <p:nvPr/>
        </p:nvCxnSpPr>
        <p:spPr>
          <a:xfrm flipH="1">
            <a:off x="4572000" y="3619500"/>
            <a:ext cx="762000" cy="381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57600" y="3657600"/>
            <a:ext cx="1600200" cy="3810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3" name="Content Placeholder 2"/>
          <p:cNvSpPr>
            <a:spLocks noGrp="1"/>
          </p:cNvSpPr>
          <p:nvPr>
            <p:ph idx="1"/>
          </p:nvPr>
        </p:nvSpPr>
        <p:spPr/>
        <p:txBody>
          <a:bodyPr>
            <a:normAutofit lnSpcReduction="10000"/>
          </a:bodyPr>
          <a:lstStyle/>
          <a:p>
            <a:pPr>
              <a:buNone/>
            </a:pPr>
            <a:r>
              <a:rPr lang="en-US" sz="2800" b="1" dirty="0" smtClean="0">
                <a:solidFill>
                  <a:srgbClr val="FFFF00"/>
                </a:solidFill>
              </a:rPr>
              <a:t>Tree Traversal</a:t>
            </a:r>
            <a:r>
              <a:rPr lang="en-US" b="1" dirty="0" smtClean="0"/>
              <a:t>:</a:t>
            </a:r>
          </a:p>
          <a:p>
            <a:pPr marL="0" indent="0">
              <a:buNone/>
            </a:pPr>
            <a:r>
              <a:rPr lang="en-US" b="1" dirty="0" smtClean="0"/>
              <a:t>Tree traversal</a:t>
            </a:r>
            <a:r>
              <a:rPr lang="en-US" i="1" dirty="0" smtClean="0"/>
              <a:t> </a:t>
            </a:r>
            <a:r>
              <a:rPr lang="en-US" dirty="0" smtClean="0"/>
              <a:t>is the process of visiting each node in the tree exactly one time </a:t>
            </a:r>
            <a:r>
              <a:rPr lang="en-US" dirty="0" smtClean="0">
                <a:sym typeface="Wingdings" pitchFamily="2" charset="2"/>
              </a:rPr>
              <a:t> O(number of nodes)</a:t>
            </a:r>
            <a:endParaRPr lang="en-US" dirty="0" smtClean="0"/>
          </a:p>
          <a:p>
            <a:r>
              <a:rPr lang="en-US" b="1" dirty="0" smtClean="0">
                <a:solidFill>
                  <a:srgbClr val="FFC000"/>
                </a:solidFill>
              </a:rPr>
              <a:t>Breadth-first traversal</a:t>
            </a:r>
            <a:r>
              <a:rPr lang="en-US" i="1" dirty="0" smtClean="0"/>
              <a:t> </a:t>
            </a:r>
            <a:r>
              <a:rPr lang="en-US" dirty="0" smtClean="0"/>
              <a:t>is visiting each node starting from the lowest (or highest) level and moving down (or up) level by level, visiting nodes on each level from left to right (or from right to left)</a:t>
            </a:r>
          </a:p>
          <a:p>
            <a:r>
              <a:rPr lang="en-US" b="1" dirty="0" smtClean="0">
                <a:solidFill>
                  <a:srgbClr val="FFC000"/>
                </a:solidFill>
              </a:rPr>
              <a:t>Depth-first traversal</a:t>
            </a:r>
            <a:r>
              <a:rPr lang="en-US" i="1" dirty="0" smtClean="0"/>
              <a:t> </a:t>
            </a:r>
            <a:r>
              <a:rPr lang="en-US" dirty="0" smtClean="0"/>
              <a:t>proceeds as far as possible to the left (or right), then backs up until the first crossroad, goes one step to the right (or left), and again as far as possible to the left (or right)</a:t>
            </a:r>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19" name="Slide Number Placeholder 18"/>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21" name="Footer Placeholder 20"/>
          <p:cNvSpPr>
            <a:spLocks noGrp="1"/>
          </p:cNvSpPr>
          <p:nvPr>
            <p:ph type="ftr" sz="quarter" idx="11"/>
          </p:nvPr>
        </p:nvSpPr>
        <p:spPr/>
        <p:txBody>
          <a:bodyPr/>
          <a:lstStyle/>
          <a:p>
            <a:r>
              <a:rPr kumimoji="0" lang="en-US" smtClean="0"/>
              <a:t>Trees - Part 1</a:t>
            </a:r>
            <a:endParaRPr kumimoji="0" lang="en-US"/>
          </a:p>
        </p:txBody>
      </p:sp>
      <p:sp>
        <p:nvSpPr>
          <p:cNvPr id="22" name="TextBox 21"/>
          <p:cNvSpPr txBox="1"/>
          <p:nvPr/>
        </p:nvSpPr>
        <p:spPr>
          <a:xfrm>
            <a:off x="304800" y="1066800"/>
            <a:ext cx="8534400" cy="1200329"/>
          </a:xfrm>
          <a:prstGeom prst="rect">
            <a:avLst/>
          </a:prstGeom>
          <a:noFill/>
        </p:spPr>
        <p:txBody>
          <a:bodyPr wrap="square" rtlCol="0">
            <a:spAutoFit/>
          </a:bodyPr>
          <a:lstStyle/>
          <a:p>
            <a:r>
              <a:rPr lang="en-US" sz="2400" dirty="0" smtClean="0">
                <a:solidFill>
                  <a:srgbClr val="FFFF00"/>
                </a:solidFill>
              </a:rPr>
              <a:t>Breadth-First Traversal </a:t>
            </a:r>
            <a:r>
              <a:rPr lang="en-US" sz="2400" dirty="0" smtClean="0">
                <a:solidFill>
                  <a:schemeClr val="bg1"/>
                </a:solidFill>
              </a:rPr>
              <a:t>is called as level-based traversal also.</a:t>
            </a:r>
          </a:p>
          <a:p>
            <a:r>
              <a:rPr lang="en-US" sz="2400" dirty="0" smtClean="0">
                <a:solidFill>
                  <a:schemeClr val="bg1"/>
                </a:solidFill>
              </a:rPr>
              <a:t>Levels will be traversed in top-down direction.</a:t>
            </a:r>
          </a:p>
          <a:p>
            <a:r>
              <a:rPr lang="en-US" sz="2400" dirty="0" smtClean="0">
                <a:solidFill>
                  <a:schemeClr val="bg1"/>
                </a:solidFill>
              </a:rPr>
              <a:t>Nodes in a level will be traversed in left-to-right direction.</a:t>
            </a:r>
            <a:endParaRPr lang="en-US" sz="2400" dirty="0">
              <a:solidFill>
                <a:schemeClr val="bg1"/>
              </a:solidFill>
            </a:endParaRPr>
          </a:p>
        </p:txBody>
      </p:sp>
      <p:grpSp>
        <p:nvGrpSpPr>
          <p:cNvPr id="37" name="Group 36"/>
          <p:cNvGrpSpPr/>
          <p:nvPr/>
        </p:nvGrpSpPr>
        <p:grpSpPr>
          <a:xfrm>
            <a:off x="381000" y="2438400"/>
            <a:ext cx="8382000" cy="3688414"/>
            <a:chOff x="457200" y="2438400"/>
            <a:chExt cx="8382000" cy="3688414"/>
          </a:xfrm>
        </p:grpSpPr>
        <p:grpSp>
          <p:nvGrpSpPr>
            <p:cNvPr id="33" name="Group 32"/>
            <p:cNvGrpSpPr/>
            <p:nvPr/>
          </p:nvGrpSpPr>
          <p:grpSpPr>
            <a:xfrm>
              <a:off x="457200" y="3124200"/>
              <a:ext cx="8382000" cy="3002614"/>
              <a:chOff x="457200" y="2636186"/>
              <a:chExt cx="8382000" cy="3002614"/>
            </a:xfrm>
          </p:grpSpPr>
          <p:sp>
            <p:nvSpPr>
              <p:cNvPr id="23" name="TextBox 22"/>
              <p:cNvSpPr txBox="1"/>
              <p:nvPr/>
            </p:nvSpPr>
            <p:spPr>
              <a:xfrm>
                <a:off x="4724400" y="2855893"/>
                <a:ext cx="4114800" cy="954107"/>
              </a:xfrm>
              <a:prstGeom prst="rect">
                <a:avLst/>
              </a:prstGeom>
              <a:noFill/>
            </p:spPr>
            <p:txBody>
              <a:bodyPr wrap="square" rtlCol="0">
                <a:spAutoFit/>
              </a:bodyPr>
              <a:lstStyle/>
              <a:p>
                <a:r>
                  <a:rPr lang="en-US" sz="2800" dirty="0" smtClean="0">
                    <a:solidFill>
                      <a:srgbClr val="FFFF00"/>
                    </a:solidFill>
                  </a:rPr>
                  <a:t>Result:</a:t>
                </a:r>
              </a:p>
              <a:p>
                <a:r>
                  <a:rPr lang="en-US" sz="2800" dirty="0" smtClean="0">
                    <a:solidFill>
                      <a:srgbClr val="FFFF00"/>
                    </a:solidFill>
                  </a:rPr>
                  <a:t>13, 10, 25, 2, 12, 20, 31, 29</a:t>
                </a:r>
                <a:endParaRPr lang="en-US" sz="2800" dirty="0">
                  <a:solidFill>
                    <a:srgbClr val="FFFF00"/>
                  </a:solidFill>
                </a:endParaRPr>
              </a:p>
            </p:txBody>
          </p:sp>
          <p:grpSp>
            <p:nvGrpSpPr>
              <p:cNvPr id="29" name="Group 28"/>
              <p:cNvGrpSpPr/>
              <p:nvPr/>
            </p:nvGrpSpPr>
            <p:grpSpPr>
              <a:xfrm>
                <a:off x="457200" y="2636186"/>
                <a:ext cx="3962400" cy="3002614"/>
                <a:chOff x="457200" y="2636186"/>
                <a:chExt cx="3962400" cy="3002614"/>
              </a:xfrm>
            </p:grpSpPr>
            <p:grpSp>
              <p:nvGrpSpPr>
                <p:cNvPr id="3" name="Group 15"/>
                <p:cNvGrpSpPr/>
                <p:nvPr/>
              </p:nvGrpSpPr>
              <p:grpSpPr>
                <a:xfrm>
                  <a:off x="914400" y="2636186"/>
                  <a:ext cx="3505200" cy="3002614"/>
                  <a:chOff x="457200" y="1828800"/>
                  <a:chExt cx="3505200" cy="3002614"/>
                </a:xfrm>
              </p:grpSpPr>
              <p:pic>
                <p:nvPicPr>
                  <p:cNvPr id="4" name="Picture 35"/>
                  <p:cNvPicPr>
                    <a:picLocks noChangeAspect="1" noChangeArrowheads="1"/>
                  </p:cNvPicPr>
                  <p:nvPr/>
                </p:nvPicPr>
                <p:blipFill>
                  <a:blip r:embed="rId2" cstate="print"/>
                  <a:srcRect/>
                  <a:stretch>
                    <a:fillRect/>
                  </a:stretch>
                </p:blipFill>
                <p:spPr bwMode="auto">
                  <a:xfrm>
                    <a:off x="457200" y="1828800"/>
                    <a:ext cx="3505200" cy="3002614"/>
                  </a:xfrm>
                  <a:prstGeom prst="rect">
                    <a:avLst/>
                  </a:prstGeom>
                  <a:noFill/>
                  <a:ln w="9525">
                    <a:noFill/>
                    <a:miter lim="800000"/>
                    <a:headEnd/>
                    <a:tailEnd/>
                  </a:ln>
                </p:spPr>
              </p:pic>
              <p:sp>
                <p:nvSpPr>
                  <p:cNvPr id="7" name="TextBox 6"/>
                  <p:cNvSpPr txBox="1"/>
                  <p:nvPr/>
                </p:nvSpPr>
                <p:spPr>
                  <a:xfrm>
                    <a:off x="1219200" y="2057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1000</a:t>
                    </a:r>
                    <a:endParaRPr lang="en-US" sz="1600" dirty="0">
                      <a:solidFill>
                        <a:srgbClr val="0000CC"/>
                      </a:solidFill>
                      <a:latin typeface="Times New Roman" pitchFamily="18" charset="0"/>
                      <a:cs typeface="Times New Roman" pitchFamily="18" charset="0"/>
                    </a:endParaRPr>
                  </a:p>
                </p:txBody>
              </p:sp>
              <p:sp>
                <p:nvSpPr>
                  <p:cNvPr id="8" name="TextBox 7"/>
                  <p:cNvSpPr txBox="1"/>
                  <p:nvPr/>
                </p:nvSpPr>
                <p:spPr>
                  <a:xfrm>
                    <a:off x="838200" y="25570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500</a:t>
                    </a:r>
                    <a:endParaRPr lang="en-US" sz="1600" dirty="0">
                      <a:solidFill>
                        <a:srgbClr val="0000CC"/>
                      </a:solidFill>
                      <a:latin typeface="Times New Roman" pitchFamily="18" charset="0"/>
                      <a:cs typeface="Times New Roman" pitchFamily="18" charset="0"/>
                    </a:endParaRPr>
                  </a:p>
                </p:txBody>
              </p:sp>
              <p:sp>
                <p:nvSpPr>
                  <p:cNvPr id="9" name="TextBox 8"/>
                  <p:cNvSpPr txBox="1"/>
                  <p:nvPr/>
                </p:nvSpPr>
                <p:spPr>
                  <a:xfrm>
                    <a:off x="2362200" y="2590800"/>
                    <a:ext cx="8382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2000</a:t>
                    </a:r>
                    <a:endParaRPr lang="en-US" sz="1600" dirty="0">
                      <a:solidFill>
                        <a:srgbClr val="0000CC"/>
                      </a:solidFill>
                      <a:latin typeface="Times New Roman" pitchFamily="18" charset="0"/>
                      <a:cs typeface="Times New Roman" pitchFamily="18" charset="0"/>
                    </a:endParaRPr>
                  </a:p>
                </p:txBody>
              </p:sp>
              <p:sp>
                <p:nvSpPr>
                  <p:cNvPr id="10" name="TextBox 9"/>
                  <p:cNvSpPr txBox="1"/>
                  <p:nvPr/>
                </p:nvSpPr>
                <p:spPr>
                  <a:xfrm>
                    <a:off x="457200" y="32428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a:t>
                    </a:r>
                    <a:endParaRPr lang="en-US" sz="1600" dirty="0">
                      <a:solidFill>
                        <a:srgbClr val="0000CC"/>
                      </a:solidFill>
                      <a:latin typeface="Times New Roman" pitchFamily="18" charset="0"/>
                      <a:cs typeface="Times New Roman" pitchFamily="18" charset="0"/>
                    </a:endParaRPr>
                  </a:p>
                </p:txBody>
              </p:sp>
              <p:sp>
                <p:nvSpPr>
                  <p:cNvPr id="11" name="TextBox 10"/>
                  <p:cNvSpPr txBox="1"/>
                  <p:nvPr/>
                </p:nvSpPr>
                <p:spPr>
                  <a:xfrm>
                    <a:off x="12954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a:t>
                    </a:r>
                    <a:endParaRPr lang="en-US" sz="1600" dirty="0">
                      <a:solidFill>
                        <a:srgbClr val="0000CC"/>
                      </a:solidFill>
                      <a:latin typeface="Times New Roman" pitchFamily="18" charset="0"/>
                      <a:cs typeface="Times New Roman" pitchFamily="18" charset="0"/>
                    </a:endParaRPr>
                  </a:p>
                </p:txBody>
              </p:sp>
              <p:sp>
                <p:nvSpPr>
                  <p:cNvPr id="12" name="TextBox 11"/>
                  <p:cNvSpPr txBox="1"/>
                  <p:nvPr/>
                </p:nvSpPr>
                <p:spPr>
                  <a:xfrm>
                    <a:off x="19050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800</a:t>
                    </a:r>
                    <a:endParaRPr lang="en-US" sz="1600" dirty="0">
                      <a:solidFill>
                        <a:srgbClr val="0000CC"/>
                      </a:solidFill>
                      <a:latin typeface="Times New Roman" pitchFamily="18" charset="0"/>
                      <a:cs typeface="Times New Roman" pitchFamily="18" charset="0"/>
                    </a:endParaRPr>
                  </a:p>
                </p:txBody>
              </p:sp>
              <p:sp>
                <p:nvSpPr>
                  <p:cNvPr id="13" name="TextBox 12"/>
                  <p:cNvSpPr txBox="1"/>
                  <p:nvPr/>
                </p:nvSpPr>
                <p:spPr>
                  <a:xfrm>
                    <a:off x="2819400" y="3200400"/>
                    <a:ext cx="5334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a:t>
                    </a:r>
                    <a:endParaRPr lang="en-US" sz="1600" dirty="0">
                      <a:solidFill>
                        <a:srgbClr val="0000CC"/>
                      </a:solidFill>
                      <a:latin typeface="Times New Roman" pitchFamily="18" charset="0"/>
                      <a:cs typeface="Times New Roman" pitchFamily="18" charset="0"/>
                    </a:endParaRPr>
                  </a:p>
                </p:txBody>
              </p:sp>
              <p:sp>
                <p:nvSpPr>
                  <p:cNvPr id="14" name="TextBox 13"/>
                  <p:cNvSpPr txBox="1"/>
                  <p:nvPr/>
                </p:nvSpPr>
                <p:spPr>
                  <a:xfrm>
                    <a:off x="2286000" y="3928646"/>
                    <a:ext cx="6858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3000</a:t>
                    </a:r>
                    <a:endParaRPr lang="en-US" sz="1600" dirty="0">
                      <a:solidFill>
                        <a:srgbClr val="0000CC"/>
                      </a:solidFill>
                      <a:latin typeface="Times New Roman" pitchFamily="18" charset="0"/>
                      <a:cs typeface="Times New Roman" pitchFamily="18" charset="0"/>
                    </a:endParaRPr>
                  </a:p>
                </p:txBody>
              </p:sp>
            </p:grpSp>
            <p:cxnSp>
              <p:nvCxnSpPr>
                <p:cNvPr id="25" name="Straight Arrow Connector 24"/>
                <p:cNvCxnSpPr/>
                <p:nvPr/>
              </p:nvCxnSpPr>
              <p:spPr>
                <a:xfrm>
                  <a:off x="457200" y="32004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7200" y="38100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7200" y="44958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7200" y="51054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H="1">
                <a:off x="4876800" y="3962400"/>
                <a:ext cx="3581400"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05400" y="4038600"/>
                <a:ext cx="2743200" cy="369332"/>
              </a:xfrm>
              <a:prstGeom prst="rect">
                <a:avLst/>
              </a:prstGeom>
              <a:noFill/>
            </p:spPr>
            <p:txBody>
              <a:bodyPr wrap="square" rtlCol="0">
                <a:spAutoFit/>
              </a:bodyPr>
              <a:lstStyle/>
              <a:p>
                <a:pPr algn="ctr"/>
                <a:r>
                  <a:rPr lang="en-US" dirty="0" smtClean="0">
                    <a:solidFill>
                      <a:schemeClr val="bg1"/>
                    </a:solidFill>
                  </a:rPr>
                  <a:t>A figure of a queue </a:t>
                </a:r>
                <a:endParaRPr lang="en-US" dirty="0">
                  <a:solidFill>
                    <a:schemeClr val="bg1"/>
                  </a:solidFill>
                </a:endParaRPr>
              </a:p>
            </p:txBody>
          </p:sp>
        </p:grpSp>
        <p:sp>
          <p:nvSpPr>
            <p:cNvPr id="34" name="TextBox 33"/>
            <p:cNvSpPr txBox="1"/>
            <p:nvPr/>
          </p:nvSpPr>
          <p:spPr>
            <a:xfrm>
              <a:off x="609600" y="2438400"/>
              <a:ext cx="2133600" cy="369332"/>
            </a:xfrm>
            <a:prstGeom prst="rect">
              <a:avLst/>
            </a:prstGeom>
            <a:noFill/>
          </p:spPr>
          <p:txBody>
            <a:bodyPr wrap="square" rtlCol="0">
              <a:spAutoFit/>
            </a:bodyPr>
            <a:lstStyle/>
            <a:p>
              <a:pPr algn="ctr"/>
              <a:r>
                <a:rPr lang="en-US" dirty="0" smtClean="0">
                  <a:solidFill>
                    <a:schemeClr val="bg1"/>
                  </a:solidFill>
                </a:rPr>
                <a:t>Node’s Address</a:t>
              </a:r>
              <a:endParaRPr lang="en-US" dirty="0">
                <a:solidFill>
                  <a:schemeClr val="bg1"/>
                </a:solidFill>
              </a:endParaRPr>
            </a:p>
          </p:txBody>
        </p:sp>
        <p:cxnSp>
          <p:nvCxnSpPr>
            <p:cNvPr id="36" name="Straight Arrow Connector 35"/>
            <p:cNvCxnSpPr>
              <a:stCxn id="34" idx="2"/>
              <a:endCxn id="7" idx="0"/>
            </p:cNvCxnSpPr>
            <p:nvPr/>
          </p:nvCxnSpPr>
          <p:spPr>
            <a:xfrm>
              <a:off x="1676400" y="2807732"/>
              <a:ext cx="304800" cy="5450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10000"/>
          </a:bodyPr>
          <a:lstStyle/>
          <a:p>
            <a:pPr>
              <a:buNone/>
            </a:pPr>
            <a:r>
              <a:rPr lang="en-US" dirty="0" smtClean="0"/>
              <a:t>LO4.1  Define general tree, Binary Tree and Binary Search Tree (BST).</a:t>
            </a:r>
          </a:p>
          <a:p>
            <a:pPr>
              <a:buNone/>
            </a:pPr>
            <a:r>
              <a:rPr lang="en-US" dirty="0" smtClean="0"/>
              <a:t>LO4.2 Given a BST , draw resulted tree after an insert/ delete operations </a:t>
            </a:r>
          </a:p>
          <a:p>
            <a:pPr>
              <a:buNone/>
            </a:pPr>
            <a:r>
              <a:rPr lang="en-US" dirty="0" smtClean="0"/>
              <a:t>LO4.3  Find the smallest and largest elements, number of nodes in a  </a:t>
            </a:r>
          </a:p>
          <a:p>
            <a:pPr>
              <a:buNone/>
            </a:pPr>
            <a:r>
              <a:rPr lang="en-US" dirty="0" smtClean="0"/>
              <a:t>tree and its’ height. </a:t>
            </a:r>
          </a:p>
          <a:p>
            <a:pPr>
              <a:buNone/>
            </a:pPr>
            <a:r>
              <a:rPr lang="en-US" dirty="0" smtClean="0"/>
              <a:t>LO4.4  Write code to implement features of a binary search tree, such as insertion, deletion, searching, traversals, nodes and height calculation, rotation ... </a:t>
            </a:r>
          </a:p>
          <a:p>
            <a:pPr>
              <a:buNone/>
            </a:pPr>
            <a:r>
              <a:rPr lang="en-US" dirty="0" smtClean="0"/>
              <a:t>LO4.5  Derive the time complexities for the above operations on a BST.</a:t>
            </a:r>
          </a:p>
          <a:p>
            <a:pPr>
              <a:buNone/>
            </a:pPr>
            <a:r>
              <a:rPr lang="en-US" dirty="0" smtClean="0"/>
              <a:t>LO4.6: Compare a BST over other data structures</a:t>
            </a:r>
          </a:p>
          <a:p>
            <a:pPr>
              <a:buNone/>
            </a:pPr>
            <a:r>
              <a:rPr lang="en-US" dirty="0" smtClean="0"/>
              <a:t>LO4.7: Identify applications where a binary search tree will be useful. </a:t>
            </a:r>
          </a:p>
          <a:p>
            <a:pPr>
              <a:buNone/>
            </a:pPr>
            <a:r>
              <a:rPr lang="en-US" dirty="0" smtClean="0"/>
              <a:t>LO4.8: Define balanced BST and explain simple balancing algorithm</a:t>
            </a:r>
          </a:p>
          <a:p>
            <a:pPr>
              <a:buNone/>
            </a:pPr>
            <a:r>
              <a:rPr lang="en-US" dirty="0" smtClean="0"/>
              <a:t>LO4.9: Define AVL Tree and explain by examples the insertion and deletion operations in it.</a:t>
            </a:r>
          </a:p>
          <a:p>
            <a:pPr>
              <a:buNone/>
            </a:pPr>
            <a:r>
              <a:rPr lang="en-US" dirty="0" smtClean="0"/>
              <a:t>LO4.10: Define heap and explain its’ application.</a:t>
            </a:r>
          </a:p>
          <a:p>
            <a:pPr>
              <a:buNone/>
            </a:pPr>
            <a:endParaRPr lang="en-US"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5" name="Rectangle 4"/>
          <p:cNvSpPr/>
          <p:nvPr/>
        </p:nvSpPr>
        <p:spPr>
          <a:xfrm>
            <a:off x="4038600" y="1828800"/>
            <a:ext cx="48768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00"/>
                </a:solidFill>
              </a:rPr>
              <a:t>q = new Queue();</a:t>
            </a:r>
            <a:r>
              <a:rPr lang="en-US" sz="2000" dirty="0" smtClean="0">
                <a:solidFill>
                  <a:schemeClr val="bg1"/>
                </a:solidFill>
              </a:rPr>
              <a:t> // Initialize a queue</a:t>
            </a:r>
            <a:endParaRPr lang="en-US" sz="2000" dirty="0" smtClean="0">
              <a:solidFill>
                <a:srgbClr val="FFFF00"/>
              </a:solidFill>
            </a:endParaRPr>
          </a:p>
          <a:p>
            <a:r>
              <a:rPr lang="en-US" sz="2000" dirty="0" err="1" smtClean="0">
                <a:solidFill>
                  <a:srgbClr val="FFFF00"/>
                </a:solidFill>
              </a:rPr>
              <a:t>q.enqueue</a:t>
            </a:r>
            <a:r>
              <a:rPr lang="en-US" sz="2000" dirty="0" smtClean="0">
                <a:solidFill>
                  <a:srgbClr val="FFFF00"/>
                </a:solidFill>
              </a:rPr>
              <a:t>(root);</a:t>
            </a:r>
          </a:p>
          <a:p>
            <a:r>
              <a:rPr lang="en-US" sz="2000" dirty="0" smtClean="0">
                <a:solidFill>
                  <a:srgbClr val="FFFF00"/>
                </a:solidFill>
              </a:rPr>
              <a:t> while (!</a:t>
            </a:r>
            <a:r>
              <a:rPr lang="en-US" sz="2000" dirty="0" err="1" smtClean="0">
                <a:solidFill>
                  <a:srgbClr val="FFFF00"/>
                </a:solidFill>
              </a:rPr>
              <a:t>q.empty</a:t>
            </a:r>
            <a:r>
              <a:rPr lang="en-US" sz="2000" dirty="0" smtClean="0">
                <a:solidFill>
                  <a:srgbClr val="FFFF00"/>
                </a:solidFill>
              </a:rPr>
              <a:t>()){</a:t>
            </a:r>
          </a:p>
          <a:p>
            <a:r>
              <a:rPr lang="en-US" sz="2000" dirty="0" smtClean="0">
                <a:solidFill>
                  <a:srgbClr val="FFFF00"/>
                </a:solidFill>
              </a:rPr>
              <a:t>   </a:t>
            </a:r>
            <a:r>
              <a:rPr lang="en-US" sz="2000" dirty="0" err="1" smtClean="0">
                <a:solidFill>
                  <a:srgbClr val="FFFF00"/>
                </a:solidFill>
              </a:rPr>
              <a:t>BTNode</a:t>
            </a:r>
            <a:r>
              <a:rPr lang="en-US" sz="2000" dirty="0" smtClean="0">
                <a:solidFill>
                  <a:srgbClr val="FFFF00"/>
                </a:solidFill>
              </a:rPr>
              <a:t> v = </a:t>
            </a:r>
            <a:r>
              <a:rPr lang="en-US" sz="2000" dirty="0" err="1" smtClean="0">
                <a:solidFill>
                  <a:srgbClr val="FFFF00"/>
                </a:solidFill>
              </a:rPr>
              <a:t>q.dequeue</a:t>
            </a:r>
            <a:r>
              <a:rPr lang="en-US" sz="2000" dirty="0" smtClean="0">
                <a:solidFill>
                  <a:srgbClr val="FFFF00"/>
                </a:solidFill>
              </a:rPr>
              <a:t>();</a:t>
            </a:r>
          </a:p>
          <a:p>
            <a:r>
              <a:rPr lang="en-US" sz="2000" dirty="0" smtClean="0">
                <a:solidFill>
                  <a:srgbClr val="FFFF00"/>
                </a:solidFill>
              </a:rPr>
              <a:t>   if (</a:t>
            </a:r>
            <a:r>
              <a:rPr lang="en-US" sz="2000" dirty="0" err="1" smtClean="0">
                <a:solidFill>
                  <a:srgbClr val="FFFF00"/>
                </a:solidFill>
              </a:rPr>
              <a:t>v.left</a:t>
            </a:r>
            <a:r>
              <a:rPr lang="en-US" sz="2000" dirty="0" smtClean="0">
                <a:solidFill>
                  <a:srgbClr val="FFFF00"/>
                </a:solidFill>
              </a:rPr>
              <a:t>!=null) </a:t>
            </a:r>
            <a:r>
              <a:rPr lang="en-US" sz="2000" dirty="0" err="1" smtClean="0">
                <a:solidFill>
                  <a:srgbClr val="FFFF00"/>
                </a:solidFill>
              </a:rPr>
              <a:t>q.enqueue</a:t>
            </a:r>
            <a:r>
              <a:rPr lang="en-US" sz="2000" dirty="0" smtClean="0">
                <a:solidFill>
                  <a:srgbClr val="FFFF00"/>
                </a:solidFill>
              </a:rPr>
              <a:t>(</a:t>
            </a:r>
            <a:r>
              <a:rPr lang="en-US" sz="2000" dirty="0" err="1" smtClean="0">
                <a:solidFill>
                  <a:srgbClr val="FFFF00"/>
                </a:solidFill>
              </a:rPr>
              <a:t>v.left</a:t>
            </a:r>
            <a:r>
              <a:rPr lang="en-US" sz="2000" dirty="0" smtClean="0">
                <a:solidFill>
                  <a:srgbClr val="FFFF00"/>
                </a:solidFill>
              </a:rPr>
              <a:t>);</a:t>
            </a:r>
          </a:p>
          <a:p>
            <a:r>
              <a:rPr lang="en-US" sz="2000" dirty="0" smtClean="0">
                <a:solidFill>
                  <a:srgbClr val="FFFF00"/>
                </a:solidFill>
              </a:rPr>
              <a:t>   if (</a:t>
            </a:r>
            <a:r>
              <a:rPr lang="en-US" sz="2000" dirty="0" err="1" smtClean="0">
                <a:solidFill>
                  <a:srgbClr val="FFFF00"/>
                </a:solidFill>
              </a:rPr>
              <a:t>v.right</a:t>
            </a:r>
            <a:r>
              <a:rPr lang="en-US" sz="2000" dirty="0" smtClean="0">
                <a:solidFill>
                  <a:srgbClr val="FFFF00"/>
                </a:solidFill>
              </a:rPr>
              <a:t>!=null) </a:t>
            </a:r>
            <a:r>
              <a:rPr lang="en-US" sz="2000" dirty="0" err="1" smtClean="0">
                <a:solidFill>
                  <a:srgbClr val="FFFF00"/>
                </a:solidFill>
              </a:rPr>
              <a:t>q.enqueue</a:t>
            </a:r>
            <a:r>
              <a:rPr lang="en-US" sz="2000" dirty="0" smtClean="0">
                <a:solidFill>
                  <a:srgbClr val="FFFF00"/>
                </a:solidFill>
              </a:rPr>
              <a:t>(</a:t>
            </a:r>
            <a:r>
              <a:rPr lang="en-US" sz="2000" dirty="0" err="1" smtClean="0">
                <a:solidFill>
                  <a:srgbClr val="FFFF00"/>
                </a:solidFill>
              </a:rPr>
              <a:t>v.right</a:t>
            </a:r>
            <a:r>
              <a:rPr lang="en-US" sz="2000" dirty="0" smtClean="0">
                <a:solidFill>
                  <a:srgbClr val="FFFF00"/>
                </a:solidFill>
              </a:rPr>
              <a:t>);</a:t>
            </a:r>
          </a:p>
          <a:p>
            <a:r>
              <a:rPr lang="en-US" sz="2000" dirty="0" smtClean="0">
                <a:solidFill>
                  <a:srgbClr val="FFFF00"/>
                </a:solidFill>
              </a:rPr>
              <a:t>   visit(v);</a:t>
            </a:r>
          </a:p>
          <a:p>
            <a:r>
              <a:rPr lang="en-US" sz="2000" dirty="0" smtClean="0">
                <a:solidFill>
                  <a:srgbClr val="FFFF00"/>
                </a:solidFill>
              </a:rPr>
              <a:t>}</a:t>
            </a:r>
            <a:endParaRPr lang="en-US" sz="2000" dirty="0">
              <a:solidFill>
                <a:srgbClr val="FFFF00"/>
              </a:solidFill>
            </a:endParaRPr>
          </a:p>
        </p:txBody>
      </p:sp>
      <p:sp>
        <p:nvSpPr>
          <p:cNvPr id="6" name="Rectangle 5"/>
          <p:cNvSpPr/>
          <p:nvPr/>
        </p:nvSpPr>
        <p:spPr>
          <a:xfrm>
            <a:off x="76200" y="5791200"/>
            <a:ext cx="3886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itchFamily="18" charset="0"/>
                <a:cs typeface="Times New Roman" pitchFamily="18" charset="0"/>
              </a:rPr>
              <a:t>Result:</a:t>
            </a:r>
          </a:p>
          <a:p>
            <a:pPr algn="ctr"/>
            <a:r>
              <a:rPr lang="en-US" sz="2400" b="1" dirty="0" smtClean="0">
                <a:latin typeface="Times New Roman" pitchFamily="18" charset="0"/>
                <a:cs typeface="Times New Roman" pitchFamily="18" charset="0"/>
              </a:rPr>
              <a:t>13, 10, 25, 2, 12, 20, 31, 29</a:t>
            </a:r>
            <a:endParaRPr lang="en-US" sz="2400" b="1" dirty="0">
              <a:latin typeface="Times New Roman" pitchFamily="18" charset="0"/>
              <a:cs typeface="Times New Roman" pitchFamily="18" charset="0"/>
            </a:endParaRPr>
          </a:p>
        </p:txBody>
      </p:sp>
      <p:grpSp>
        <p:nvGrpSpPr>
          <p:cNvPr id="3" name="Group 15"/>
          <p:cNvGrpSpPr/>
          <p:nvPr/>
        </p:nvGrpSpPr>
        <p:grpSpPr>
          <a:xfrm>
            <a:off x="228600" y="1828800"/>
            <a:ext cx="3505200" cy="3002614"/>
            <a:chOff x="457200" y="1828800"/>
            <a:chExt cx="3505200" cy="3002614"/>
          </a:xfrm>
        </p:grpSpPr>
        <p:pic>
          <p:nvPicPr>
            <p:cNvPr id="4" name="Picture 35"/>
            <p:cNvPicPr>
              <a:picLocks noChangeAspect="1" noChangeArrowheads="1"/>
            </p:cNvPicPr>
            <p:nvPr/>
          </p:nvPicPr>
          <p:blipFill>
            <a:blip r:embed="rId2" cstate="print"/>
            <a:srcRect/>
            <a:stretch>
              <a:fillRect/>
            </a:stretch>
          </p:blipFill>
          <p:spPr bwMode="auto">
            <a:xfrm>
              <a:off x="457200" y="1828800"/>
              <a:ext cx="3505200" cy="3002614"/>
            </a:xfrm>
            <a:prstGeom prst="rect">
              <a:avLst/>
            </a:prstGeom>
            <a:noFill/>
            <a:ln w="9525">
              <a:noFill/>
              <a:miter lim="800000"/>
              <a:headEnd/>
              <a:tailEnd/>
            </a:ln>
          </p:spPr>
        </p:pic>
        <p:sp>
          <p:nvSpPr>
            <p:cNvPr id="7" name="TextBox 6"/>
            <p:cNvSpPr txBox="1"/>
            <p:nvPr/>
          </p:nvSpPr>
          <p:spPr>
            <a:xfrm>
              <a:off x="1219200" y="2057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1000</a:t>
              </a:r>
              <a:endParaRPr lang="en-US" sz="1600" dirty="0">
                <a:solidFill>
                  <a:srgbClr val="0000CC"/>
                </a:solidFill>
                <a:latin typeface="Times New Roman" pitchFamily="18" charset="0"/>
                <a:cs typeface="Times New Roman" pitchFamily="18" charset="0"/>
              </a:endParaRPr>
            </a:p>
          </p:txBody>
        </p:sp>
        <p:sp>
          <p:nvSpPr>
            <p:cNvPr id="8" name="TextBox 7"/>
            <p:cNvSpPr txBox="1"/>
            <p:nvPr/>
          </p:nvSpPr>
          <p:spPr>
            <a:xfrm>
              <a:off x="838200" y="25570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500</a:t>
              </a:r>
              <a:endParaRPr lang="en-US" sz="1600" dirty="0">
                <a:solidFill>
                  <a:srgbClr val="0000CC"/>
                </a:solidFill>
                <a:latin typeface="Times New Roman" pitchFamily="18" charset="0"/>
                <a:cs typeface="Times New Roman" pitchFamily="18" charset="0"/>
              </a:endParaRPr>
            </a:p>
          </p:txBody>
        </p:sp>
        <p:sp>
          <p:nvSpPr>
            <p:cNvPr id="9" name="TextBox 8"/>
            <p:cNvSpPr txBox="1"/>
            <p:nvPr/>
          </p:nvSpPr>
          <p:spPr>
            <a:xfrm>
              <a:off x="2362200" y="2590800"/>
              <a:ext cx="8382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2000</a:t>
              </a:r>
              <a:endParaRPr lang="en-US" sz="1600" dirty="0">
                <a:solidFill>
                  <a:srgbClr val="0000CC"/>
                </a:solidFill>
                <a:latin typeface="Times New Roman" pitchFamily="18" charset="0"/>
                <a:cs typeface="Times New Roman" pitchFamily="18" charset="0"/>
              </a:endParaRPr>
            </a:p>
          </p:txBody>
        </p:sp>
        <p:sp>
          <p:nvSpPr>
            <p:cNvPr id="10" name="TextBox 9"/>
            <p:cNvSpPr txBox="1"/>
            <p:nvPr/>
          </p:nvSpPr>
          <p:spPr>
            <a:xfrm>
              <a:off x="457200" y="32428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a:t>
              </a:r>
              <a:endParaRPr lang="en-US" sz="1600" dirty="0">
                <a:solidFill>
                  <a:srgbClr val="0000CC"/>
                </a:solidFill>
                <a:latin typeface="Times New Roman" pitchFamily="18" charset="0"/>
                <a:cs typeface="Times New Roman" pitchFamily="18" charset="0"/>
              </a:endParaRPr>
            </a:p>
          </p:txBody>
        </p:sp>
        <p:sp>
          <p:nvSpPr>
            <p:cNvPr id="11" name="TextBox 10"/>
            <p:cNvSpPr txBox="1"/>
            <p:nvPr/>
          </p:nvSpPr>
          <p:spPr>
            <a:xfrm>
              <a:off x="12954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a:t>
              </a:r>
              <a:endParaRPr lang="en-US" sz="1600" dirty="0">
                <a:solidFill>
                  <a:srgbClr val="0000CC"/>
                </a:solidFill>
                <a:latin typeface="Times New Roman" pitchFamily="18" charset="0"/>
                <a:cs typeface="Times New Roman" pitchFamily="18" charset="0"/>
              </a:endParaRPr>
            </a:p>
          </p:txBody>
        </p:sp>
        <p:sp>
          <p:nvSpPr>
            <p:cNvPr id="12" name="TextBox 11"/>
            <p:cNvSpPr txBox="1"/>
            <p:nvPr/>
          </p:nvSpPr>
          <p:spPr>
            <a:xfrm>
              <a:off x="20574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800</a:t>
              </a:r>
              <a:endParaRPr lang="en-US" sz="1600" dirty="0">
                <a:solidFill>
                  <a:srgbClr val="0000CC"/>
                </a:solidFill>
                <a:latin typeface="Times New Roman" pitchFamily="18" charset="0"/>
                <a:cs typeface="Times New Roman" pitchFamily="18" charset="0"/>
              </a:endParaRPr>
            </a:p>
          </p:txBody>
        </p:sp>
        <p:sp>
          <p:nvSpPr>
            <p:cNvPr id="13" name="TextBox 12"/>
            <p:cNvSpPr txBox="1"/>
            <p:nvPr/>
          </p:nvSpPr>
          <p:spPr>
            <a:xfrm>
              <a:off x="2819400" y="3200400"/>
              <a:ext cx="5334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a:t>
              </a:r>
              <a:endParaRPr lang="en-US" sz="1600" dirty="0">
                <a:solidFill>
                  <a:srgbClr val="0000CC"/>
                </a:solidFill>
                <a:latin typeface="Times New Roman" pitchFamily="18" charset="0"/>
                <a:cs typeface="Times New Roman" pitchFamily="18" charset="0"/>
              </a:endParaRPr>
            </a:p>
          </p:txBody>
        </p:sp>
        <p:sp>
          <p:nvSpPr>
            <p:cNvPr id="14" name="TextBox 13"/>
            <p:cNvSpPr txBox="1"/>
            <p:nvPr/>
          </p:nvSpPr>
          <p:spPr>
            <a:xfrm>
              <a:off x="2286000" y="3928646"/>
              <a:ext cx="6858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3000</a:t>
              </a:r>
              <a:endParaRPr lang="en-US" sz="1600" dirty="0">
                <a:solidFill>
                  <a:srgbClr val="0000CC"/>
                </a:solidFill>
                <a:latin typeface="Times New Roman" pitchFamily="18" charset="0"/>
                <a:cs typeface="Times New Roman" pitchFamily="18" charset="0"/>
              </a:endParaRPr>
            </a:p>
          </p:txBody>
        </p:sp>
      </p:grpSp>
      <p:sp>
        <p:nvSpPr>
          <p:cNvPr id="15" name="Rectangle 14"/>
          <p:cNvSpPr/>
          <p:nvPr/>
        </p:nvSpPr>
        <p:spPr>
          <a:xfrm>
            <a:off x="76200" y="4953000"/>
            <a:ext cx="3886200" cy="3048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CC"/>
                </a:solidFill>
                <a:latin typeface="Times New Roman" pitchFamily="18" charset="0"/>
                <a:cs typeface="Times New Roman" pitchFamily="18" charset="0"/>
              </a:rPr>
              <a:t>1000   500  2000  200  100  800  300   3000</a:t>
            </a:r>
            <a:endParaRPr lang="en-US" sz="1600" dirty="0">
              <a:solidFill>
                <a:srgbClr val="0000CC"/>
              </a:solidFill>
              <a:latin typeface="Times New Roman" pitchFamily="18" charset="0"/>
              <a:cs typeface="Times New Roman" pitchFamily="18" charset="0"/>
            </a:endParaRPr>
          </a:p>
        </p:txBody>
      </p:sp>
      <p:cxnSp>
        <p:nvCxnSpPr>
          <p:cNvPr id="18" name="Straight Arrow Connector 17"/>
          <p:cNvCxnSpPr/>
          <p:nvPr/>
        </p:nvCxnSpPr>
        <p:spPr>
          <a:xfrm flipH="1">
            <a:off x="381000" y="5410200"/>
            <a:ext cx="32766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5334000"/>
            <a:ext cx="1371600" cy="369332"/>
          </a:xfrm>
          <a:prstGeom prst="rect">
            <a:avLst/>
          </a:prstGeom>
          <a:noFill/>
        </p:spPr>
        <p:txBody>
          <a:bodyPr wrap="square" rtlCol="0">
            <a:spAutoFit/>
          </a:bodyPr>
          <a:lstStyle/>
          <a:p>
            <a:pPr algn="ctr"/>
            <a:r>
              <a:rPr lang="en-US" b="1" dirty="0" smtClean="0">
                <a:solidFill>
                  <a:schemeClr val="bg1"/>
                </a:solidFill>
              </a:rPr>
              <a:t>Queue</a:t>
            </a:r>
            <a:endParaRPr lang="en-US" b="1" dirty="0">
              <a:solidFill>
                <a:schemeClr val="bg1"/>
              </a:solidFill>
            </a:endParaRPr>
          </a:p>
        </p:txBody>
      </p:sp>
      <p:sp>
        <p:nvSpPr>
          <p:cNvPr id="19" name="Slide Number Placeholder 18"/>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21" name="Footer Placeholder 20"/>
          <p:cNvSpPr>
            <a:spLocks noGrp="1"/>
          </p:cNvSpPr>
          <p:nvPr>
            <p:ph type="ftr" sz="quarter" idx="11"/>
          </p:nvPr>
        </p:nvSpPr>
        <p:spPr/>
        <p:txBody>
          <a:bodyPr/>
          <a:lstStyle/>
          <a:p>
            <a:r>
              <a:rPr kumimoji="0" lang="en-US" smtClean="0"/>
              <a:t>Trees - Part 1</a:t>
            </a:r>
            <a:endParaRPr kumimoji="0" lang="en-US"/>
          </a:p>
        </p:txBody>
      </p:sp>
      <p:sp>
        <p:nvSpPr>
          <p:cNvPr id="22" name="Rectangle 21"/>
          <p:cNvSpPr/>
          <p:nvPr/>
        </p:nvSpPr>
        <p:spPr>
          <a:xfrm>
            <a:off x="152400" y="1154668"/>
            <a:ext cx="3576492" cy="461665"/>
          </a:xfrm>
          <a:prstGeom prst="rect">
            <a:avLst/>
          </a:prstGeom>
        </p:spPr>
        <p:txBody>
          <a:bodyPr wrap="none">
            <a:spAutoFit/>
          </a:bodyPr>
          <a:lstStyle/>
          <a:p>
            <a:r>
              <a:rPr lang="en-US" sz="2400" b="1" dirty="0" smtClean="0">
                <a:solidFill>
                  <a:srgbClr val="FFFF00"/>
                </a:solidFill>
              </a:rPr>
              <a:t>Breadth-First Traversal </a:t>
            </a:r>
            <a:endParaRPr 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dirty="0" smtClean="0"/>
              <a:t>BT Imp. : Algorithms on BT…</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038350" y="2174966"/>
            <a:ext cx="4743450" cy="4336868"/>
          </a:xfrm>
          <a:prstGeom prst="rect">
            <a:avLst/>
          </a:prstGeom>
          <a:noFill/>
          <a:ln w="9525">
            <a:noFill/>
            <a:miter lim="800000"/>
            <a:headEnd/>
            <a:tailEnd/>
          </a:ln>
          <a:effectLst/>
        </p:spPr>
      </p:pic>
      <p:sp>
        <p:nvSpPr>
          <p:cNvPr id="5" name="Rectangle 4"/>
          <p:cNvSpPr/>
          <p:nvPr/>
        </p:nvSpPr>
        <p:spPr>
          <a:xfrm>
            <a:off x="0" y="2971800"/>
            <a:ext cx="19812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Traversing the tree </a:t>
            </a:r>
            <a:r>
              <a:rPr lang="en-US" b="1" dirty="0" smtClean="0"/>
              <a:t>root</a:t>
            </a:r>
            <a:r>
              <a:rPr lang="en-US" sz="2000" b="1" dirty="0" smtClean="0"/>
              <a:t> p</a:t>
            </a:r>
            <a:endParaRPr lang="en-US" sz="2000" b="1" dirty="0"/>
          </a:p>
        </p:txBody>
      </p:sp>
      <p:sp>
        <p:nvSpPr>
          <p:cNvPr id="6" name="Rectangle 5"/>
          <p:cNvSpPr/>
          <p:nvPr/>
        </p:nvSpPr>
        <p:spPr>
          <a:xfrm>
            <a:off x="0" y="3886200"/>
            <a:ext cx="1981200" cy="990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Traversing the tree root </a:t>
            </a:r>
            <a:r>
              <a:rPr lang="en-US" b="1" dirty="0" err="1" smtClean="0"/>
              <a:t>p.left</a:t>
            </a:r>
            <a:endParaRPr lang="en-US" b="1" dirty="0" smtClean="0"/>
          </a:p>
          <a:p>
            <a:pPr algn="ctr"/>
            <a:r>
              <a:rPr lang="en-US" b="1" dirty="0" smtClean="0"/>
              <a:t>(L)</a:t>
            </a:r>
            <a:endParaRPr lang="en-US" b="1" dirty="0"/>
          </a:p>
        </p:txBody>
      </p:sp>
      <p:sp>
        <p:nvSpPr>
          <p:cNvPr id="7" name="Rectangle 6"/>
          <p:cNvSpPr/>
          <p:nvPr/>
        </p:nvSpPr>
        <p:spPr>
          <a:xfrm>
            <a:off x="0" y="5105400"/>
            <a:ext cx="1981200" cy="914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Traversing the tree root </a:t>
            </a:r>
            <a:r>
              <a:rPr lang="en-US" b="1" dirty="0" err="1" smtClean="0"/>
              <a:t>p.right</a:t>
            </a:r>
            <a:endParaRPr lang="en-US" b="1" dirty="0" smtClean="0"/>
          </a:p>
          <a:p>
            <a:pPr algn="ctr"/>
            <a:r>
              <a:rPr lang="en-US" b="1" dirty="0" smtClean="0"/>
              <a:t>(R)</a:t>
            </a:r>
            <a:endParaRPr lang="en-US" b="1" dirty="0"/>
          </a:p>
        </p:txBody>
      </p:sp>
      <p:sp>
        <p:nvSpPr>
          <p:cNvPr id="8" name="Rectangle 7"/>
          <p:cNvSpPr/>
          <p:nvPr/>
        </p:nvSpPr>
        <p:spPr>
          <a:xfrm>
            <a:off x="7010400" y="2209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Visiting the node p: (N)</a:t>
            </a:r>
            <a:endParaRPr lang="en-US" sz="2000" b="1" dirty="0"/>
          </a:p>
        </p:txBody>
      </p:sp>
      <p:cxnSp>
        <p:nvCxnSpPr>
          <p:cNvPr id="10" name="Straight Arrow Connector 9"/>
          <p:cNvCxnSpPr>
            <a:stCxn id="5" idx="3"/>
          </p:cNvCxnSpPr>
          <p:nvPr/>
        </p:nvCxnSpPr>
        <p:spPr>
          <a:xfrm>
            <a:off x="1981200" y="3314700"/>
            <a:ext cx="53340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981200" y="4381500"/>
            <a:ext cx="609600" cy="381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1981200" y="5486400"/>
            <a:ext cx="23622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p:cNvCxnSpPr>
          <p:nvPr/>
        </p:nvCxnSpPr>
        <p:spPr>
          <a:xfrm flipH="1">
            <a:off x="4495800" y="2705100"/>
            <a:ext cx="251460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81000" y="2133600"/>
            <a:ext cx="1371600" cy="685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a:t>
            </a:r>
          </a:p>
          <a:p>
            <a:pPr algn="ctr"/>
            <a:r>
              <a:rPr lang="en-US" b="1" dirty="0" smtClean="0">
                <a:solidFill>
                  <a:schemeClr val="bg1"/>
                </a:solidFill>
              </a:rPr>
              <a:t>p != null</a:t>
            </a:r>
            <a:endParaRPr lang="en-US" b="1" dirty="0">
              <a:solidFill>
                <a:schemeClr val="bg1"/>
              </a:solidFill>
            </a:endParaRPr>
          </a:p>
        </p:txBody>
      </p:sp>
      <p:sp>
        <p:nvSpPr>
          <p:cNvPr id="13" name="Slide Number Placeholder 12"/>
          <p:cNvSpPr>
            <a:spLocks noGrp="1"/>
          </p:cNvSpPr>
          <p:nvPr>
            <p:ph type="sldNum" sz="quarter" idx="12"/>
          </p:nvPr>
        </p:nvSpPr>
        <p:spPr/>
        <p:txBody>
          <a:bodyPr/>
          <a:lstStyle/>
          <a:p>
            <a:fld id="{042AED99-7FB4-404E-8A97-64753DCE42EC}" type="slidenum">
              <a:rPr kumimoji="0" lang="en-US" smtClean="0"/>
              <a:pPr/>
              <a:t>31</a:t>
            </a:fld>
            <a:endParaRPr kumimoji="0" lang="en-US"/>
          </a:p>
        </p:txBody>
      </p:sp>
      <p:sp>
        <p:nvSpPr>
          <p:cNvPr id="15" name="Footer Placeholder 14"/>
          <p:cNvSpPr>
            <a:spLocks noGrp="1"/>
          </p:cNvSpPr>
          <p:nvPr>
            <p:ph type="ftr" sz="quarter" idx="11"/>
          </p:nvPr>
        </p:nvSpPr>
        <p:spPr/>
        <p:txBody>
          <a:bodyPr/>
          <a:lstStyle/>
          <a:p>
            <a:r>
              <a:rPr kumimoji="0" lang="en-US" smtClean="0"/>
              <a:t>Trees - Part 1</a:t>
            </a:r>
            <a:endParaRPr kumimoji="0" lang="en-US"/>
          </a:p>
        </p:txBody>
      </p:sp>
      <p:sp>
        <p:nvSpPr>
          <p:cNvPr id="28" name="Rectangle 27"/>
          <p:cNvSpPr/>
          <p:nvPr/>
        </p:nvSpPr>
        <p:spPr>
          <a:xfrm>
            <a:off x="304800" y="1295400"/>
            <a:ext cx="8606587" cy="533400"/>
          </a:xfrm>
          <a:prstGeom prst="rect">
            <a:avLst/>
          </a:prstGeom>
        </p:spPr>
        <p:txBody>
          <a:bodyPr wrap="square">
            <a:spAutoFit/>
          </a:bodyPr>
          <a:lstStyle/>
          <a:p>
            <a:r>
              <a:rPr lang="en-US" sz="2800" b="1" dirty="0" smtClean="0">
                <a:solidFill>
                  <a:srgbClr val="FFFF00"/>
                </a:solidFill>
              </a:rPr>
              <a:t>Depth-First Traversal: Recursive implementations</a:t>
            </a:r>
            <a:endParaRPr lang="en-US" sz="2800" b="1" dirty="0">
              <a:solidFill>
                <a:srgbClr val="FFFF00"/>
              </a:solidFill>
            </a:endParaRPr>
          </a:p>
        </p:txBody>
      </p:sp>
      <p:sp>
        <p:nvSpPr>
          <p:cNvPr id="39" name="TextBox 38"/>
          <p:cNvSpPr txBox="1"/>
          <p:nvPr/>
        </p:nvSpPr>
        <p:spPr>
          <a:xfrm>
            <a:off x="6858000" y="3733800"/>
            <a:ext cx="2286000" cy="1477328"/>
          </a:xfrm>
          <a:prstGeom prst="rect">
            <a:avLst/>
          </a:prstGeom>
          <a:noFill/>
        </p:spPr>
        <p:txBody>
          <a:bodyPr wrap="square" rtlCol="0">
            <a:spAutoFit/>
          </a:bodyPr>
          <a:lstStyle/>
          <a:p>
            <a:r>
              <a:rPr lang="en-US" dirty="0" smtClean="0">
                <a:solidFill>
                  <a:schemeClr val="bg1"/>
                </a:solidFill>
              </a:rPr>
              <a:t>3 operations: N, L, R.</a:t>
            </a:r>
          </a:p>
          <a:p>
            <a:r>
              <a:rPr lang="en-US" dirty="0" smtClean="0">
                <a:solidFill>
                  <a:schemeClr val="bg1"/>
                </a:solidFill>
              </a:rPr>
              <a:t>An specific order of  3 operations gives us a specific traversal such as NLR, RNL, …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5" name="Rectangle 4"/>
          <p:cNvSpPr/>
          <p:nvPr/>
        </p:nvSpPr>
        <p:spPr>
          <a:xfrm>
            <a:off x="228600" y="762000"/>
            <a:ext cx="3581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FF00"/>
                </a:solidFill>
              </a:rPr>
              <a:t>Depth-First Traversals: Some recursive implementations:</a:t>
            </a:r>
            <a:endParaRPr lang="en-US" sz="2400" b="1" dirty="0">
              <a:solidFill>
                <a:srgbClr val="FFFF00"/>
              </a:solidFill>
            </a:endParaRPr>
          </a:p>
        </p:txBody>
      </p:sp>
      <p:grpSp>
        <p:nvGrpSpPr>
          <p:cNvPr id="11" name="Group 10"/>
          <p:cNvGrpSpPr/>
          <p:nvPr/>
        </p:nvGrpSpPr>
        <p:grpSpPr>
          <a:xfrm>
            <a:off x="3429000" y="1285875"/>
            <a:ext cx="5486400" cy="5114925"/>
            <a:chOff x="3429000" y="1133475"/>
            <a:chExt cx="5486400" cy="5114925"/>
          </a:xfrm>
        </p:grpSpPr>
        <p:pic>
          <p:nvPicPr>
            <p:cNvPr id="1026" name="Picture 2"/>
            <p:cNvPicPr>
              <a:picLocks noChangeAspect="1" noChangeArrowheads="1"/>
            </p:cNvPicPr>
            <p:nvPr/>
          </p:nvPicPr>
          <p:blipFill>
            <a:blip r:embed="rId2" cstate="print"/>
            <a:srcRect/>
            <a:stretch>
              <a:fillRect/>
            </a:stretch>
          </p:blipFill>
          <p:spPr bwMode="auto">
            <a:xfrm>
              <a:off x="4419600" y="1133475"/>
              <a:ext cx="4495800" cy="5114925"/>
            </a:xfrm>
            <a:prstGeom prst="rect">
              <a:avLst/>
            </a:prstGeom>
            <a:noFill/>
            <a:ln w="9525">
              <a:noFill/>
              <a:miter lim="800000"/>
              <a:headEnd/>
              <a:tailEnd/>
            </a:ln>
          </p:spPr>
        </p:pic>
        <p:sp>
          <p:nvSpPr>
            <p:cNvPr id="6" name="Rectangle 5"/>
            <p:cNvSpPr/>
            <p:nvPr/>
          </p:nvSpPr>
          <p:spPr>
            <a:xfrm>
              <a:off x="3429000" y="1752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N</a:t>
              </a:r>
              <a:r>
                <a:rPr lang="en-US" sz="2800" b="1" dirty="0" smtClean="0"/>
                <a:t>LR</a:t>
              </a:r>
              <a:endParaRPr lang="en-US" sz="2800" b="1" dirty="0"/>
            </a:p>
          </p:txBody>
        </p:sp>
        <p:sp>
          <p:nvSpPr>
            <p:cNvPr id="7" name="Rectangle 6"/>
            <p:cNvSpPr/>
            <p:nvPr/>
          </p:nvSpPr>
          <p:spPr>
            <a:xfrm>
              <a:off x="3429000" y="3505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a:t>
              </a:r>
              <a:r>
                <a:rPr lang="en-US" sz="2800" b="1" dirty="0" smtClean="0">
                  <a:solidFill>
                    <a:srgbClr val="FF0000"/>
                  </a:solidFill>
                </a:rPr>
                <a:t>N</a:t>
              </a:r>
              <a:r>
                <a:rPr lang="en-US" sz="2800" b="1" dirty="0" smtClean="0"/>
                <a:t>R</a:t>
              </a:r>
              <a:endParaRPr lang="en-US" sz="2800" b="1" dirty="0"/>
            </a:p>
          </p:txBody>
        </p:sp>
        <p:sp>
          <p:nvSpPr>
            <p:cNvPr id="8" name="Rectangle 7"/>
            <p:cNvSpPr/>
            <p:nvPr/>
          </p:nvSpPr>
          <p:spPr>
            <a:xfrm>
              <a:off x="3429000" y="5029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LR</a:t>
              </a:r>
              <a:r>
                <a:rPr lang="en-US" sz="2800" b="1" dirty="0" smtClean="0">
                  <a:solidFill>
                    <a:srgbClr val="FF0000"/>
                  </a:solidFill>
                </a:rPr>
                <a:t>N</a:t>
              </a:r>
              <a:endParaRPr lang="en-US" sz="2800" b="1" dirty="0">
                <a:solidFill>
                  <a:srgbClr val="FF0000"/>
                </a:solidFill>
              </a:endParaRPr>
            </a:p>
          </p:txBody>
        </p:sp>
      </p:grpSp>
      <p:sp>
        <p:nvSpPr>
          <p:cNvPr id="9" name="Slide Number Placeholder 8"/>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sp>
        <p:nvSpPr>
          <p:cNvPr id="12" name="TextBox 11"/>
          <p:cNvSpPr txBox="1"/>
          <p:nvPr/>
        </p:nvSpPr>
        <p:spPr>
          <a:xfrm>
            <a:off x="228600" y="3352801"/>
            <a:ext cx="2743200" cy="2585323"/>
          </a:xfrm>
          <a:prstGeom prst="rect">
            <a:avLst/>
          </a:prstGeom>
          <a:noFill/>
        </p:spPr>
        <p:txBody>
          <a:bodyPr wrap="square" rtlCol="0">
            <a:spAutoFit/>
          </a:bodyPr>
          <a:lstStyle/>
          <a:p>
            <a:r>
              <a:rPr lang="en-US" dirty="0" err="1" smtClean="0">
                <a:solidFill>
                  <a:schemeClr val="bg1"/>
                </a:solidFill>
              </a:rPr>
              <a:t>Duyệt</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trước</a:t>
            </a:r>
            <a:endParaRPr lang="en-US" dirty="0" smtClean="0">
              <a:solidFill>
                <a:schemeClr val="bg1"/>
              </a:solidFill>
            </a:endParaRPr>
          </a:p>
          <a:p>
            <a:r>
              <a:rPr lang="en-US" dirty="0" smtClean="0">
                <a:solidFill>
                  <a:schemeClr val="bg1"/>
                </a:solidFill>
              </a:rPr>
              <a:t>NLR: Pre-order traversal</a:t>
            </a:r>
          </a:p>
          <a:p>
            <a:endParaRPr lang="en-US" dirty="0" smtClean="0">
              <a:solidFill>
                <a:schemeClr val="bg1"/>
              </a:solidFill>
            </a:endParaRPr>
          </a:p>
          <a:p>
            <a:r>
              <a:rPr lang="en-US" dirty="0" err="1" smtClean="0">
                <a:solidFill>
                  <a:schemeClr val="bg1"/>
                </a:solidFill>
              </a:rPr>
              <a:t>Duyệt</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giữa</a:t>
            </a:r>
            <a:endParaRPr lang="en-US" dirty="0" smtClean="0">
              <a:solidFill>
                <a:schemeClr val="bg1"/>
              </a:solidFill>
            </a:endParaRPr>
          </a:p>
          <a:p>
            <a:r>
              <a:rPr lang="en-US" dirty="0" smtClean="0">
                <a:solidFill>
                  <a:schemeClr val="bg1"/>
                </a:solidFill>
              </a:rPr>
              <a:t>LNR: In-order traversal</a:t>
            </a:r>
          </a:p>
          <a:p>
            <a:endParaRPr lang="en-US" dirty="0" smtClean="0">
              <a:solidFill>
                <a:schemeClr val="bg1"/>
              </a:solidFill>
            </a:endParaRPr>
          </a:p>
          <a:p>
            <a:r>
              <a:rPr lang="en-US" dirty="0" err="1" smtClean="0">
                <a:solidFill>
                  <a:schemeClr val="bg1"/>
                </a:solidFill>
              </a:rPr>
              <a:t>Duyệt</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sau</a:t>
            </a:r>
            <a:endParaRPr lang="en-US" dirty="0" smtClean="0">
              <a:solidFill>
                <a:schemeClr val="bg1"/>
              </a:solidFill>
            </a:endParaRPr>
          </a:p>
          <a:p>
            <a:r>
              <a:rPr lang="en-US" dirty="0" smtClean="0">
                <a:solidFill>
                  <a:schemeClr val="bg1"/>
                </a:solidFill>
              </a:rPr>
              <a:t>LRN: Post-order traversal</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 y="1675438"/>
            <a:ext cx="4657726" cy="4344362"/>
          </a:xfrm>
          <a:prstGeom prst="rect">
            <a:avLst/>
          </a:prstGeom>
          <a:noFill/>
          <a:ln w="9525">
            <a:noFill/>
            <a:miter lim="800000"/>
            <a:headEnd/>
            <a:tailEnd/>
          </a:ln>
          <a:effectLst/>
        </p:spPr>
      </p:pic>
      <p:sp>
        <p:nvSpPr>
          <p:cNvPr id="5" name="Rectangle 4"/>
          <p:cNvSpPr/>
          <p:nvPr/>
        </p:nvSpPr>
        <p:spPr>
          <a:xfrm>
            <a:off x="4953000" y="2362200"/>
            <a:ext cx="39624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Times New Roman" pitchFamily="18" charset="0"/>
                <a:cs typeface="Times New Roman" pitchFamily="18" charset="0"/>
              </a:rPr>
              <a:t>Results:</a:t>
            </a:r>
          </a:p>
          <a:p>
            <a:r>
              <a:rPr lang="en-US" sz="2400" b="1" u="sng" dirty="0" smtClean="0">
                <a:latin typeface="Times New Roman" pitchFamily="18" charset="0"/>
                <a:cs typeface="Times New Roman" pitchFamily="18" charset="0"/>
              </a:rPr>
              <a:t>NLR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7, 1, 3, 8, 9, 2, 15, 6, 13, 14, 5</a:t>
            </a:r>
          </a:p>
          <a:p>
            <a:r>
              <a:rPr lang="en-US" sz="2400" b="1" u="sng" dirty="0" smtClean="0">
                <a:latin typeface="Times New Roman" pitchFamily="18" charset="0"/>
                <a:cs typeface="Times New Roman" pitchFamily="18" charset="0"/>
              </a:rPr>
              <a:t>LNR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3, 1, 9, 8, 7, 15, 2, 13, 6, 5, 14</a:t>
            </a:r>
          </a:p>
          <a:p>
            <a:r>
              <a:rPr lang="en-US" sz="2400" b="1" u="sng" dirty="0" smtClean="0">
                <a:latin typeface="Times New Roman" pitchFamily="18" charset="0"/>
                <a:cs typeface="Times New Roman" pitchFamily="18" charset="0"/>
              </a:rPr>
              <a:t>LRN</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3, 9, 8, 1, 15, 13, 5, 14, 6, 2, 7</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33</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
        <p:nvSpPr>
          <p:cNvPr id="8" name="Rectangle 7"/>
          <p:cNvSpPr/>
          <p:nvPr/>
        </p:nvSpPr>
        <p:spPr>
          <a:xfrm>
            <a:off x="228600" y="914400"/>
            <a:ext cx="7467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FF00"/>
                </a:solidFill>
              </a:rPr>
              <a:t>Depth-First Traversals: Practice</a:t>
            </a:r>
            <a:endParaRPr lang="en-US" sz="2400" b="1" dirty="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3" name="Content Placeholder 2"/>
          <p:cNvSpPr>
            <a:spLocks noGrp="1"/>
          </p:cNvSpPr>
          <p:nvPr>
            <p:ph idx="1"/>
          </p:nvPr>
        </p:nvSpPr>
        <p:spPr>
          <a:xfrm>
            <a:off x="457200" y="1600200"/>
            <a:ext cx="8229600" cy="1981200"/>
          </a:xfrm>
        </p:spPr>
        <p:txBody>
          <a:bodyPr/>
          <a:lstStyle/>
          <a:p>
            <a:pPr>
              <a:buNone/>
            </a:pPr>
            <a:r>
              <a:rPr lang="en-US" sz="2800" b="1" dirty="0" smtClean="0">
                <a:solidFill>
                  <a:srgbClr val="FFFF00"/>
                </a:solidFill>
              </a:rPr>
              <a:t>Practice:</a:t>
            </a:r>
          </a:p>
          <a:p>
            <a:r>
              <a:rPr lang="en-US" dirty="0" smtClean="0"/>
              <a:t>Give yourself 3 binary trees then write down results of:</a:t>
            </a:r>
          </a:p>
          <a:p>
            <a:pPr lvl="1"/>
            <a:r>
              <a:rPr lang="en-US" dirty="0" smtClean="0"/>
              <a:t>Breadth-First traversals</a:t>
            </a:r>
          </a:p>
          <a:p>
            <a:pPr lvl="1"/>
            <a:r>
              <a:rPr lang="en-US" dirty="0" smtClean="0"/>
              <a:t>Depth-First traversals</a:t>
            </a:r>
          </a:p>
          <a:p>
            <a:pPr lvl="1">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 </a:t>
            </a:r>
            <a:endParaRPr lang="en-US" dirty="0"/>
          </a:p>
        </p:txBody>
      </p:sp>
      <p:sp>
        <p:nvSpPr>
          <p:cNvPr id="7" name="Rectangle 6"/>
          <p:cNvSpPr/>
          <p:nvPr/>
        </p:nvSpPr>
        <p:spPr>
          <a:xfrm>
            <a:off x="381000" y="5867400"/>
            <a:ext cx="8229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00"/>
                </a:solidFill>
              </a:rPr>
              <a:t>Give yourself algorithms of in-order and post-order traversals</a:t>
            </a:r>
            <a:endParaRPr lang="en-US" sz="2000" dirty="0">
              <a:solidFill>
                <a:srgbClr val="FFFF00"/>
              </a:solidFill>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35</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
        <p:nvSpPr>
          <p:cNvPr id="10" name="Rectangle 9"/>
          <p:cNvSpPr/>
          <p:nvPr/>
        </p:nvSpPr>
        <p:spPr>
          <a:xfrm>
            <a:off x="304800" y="990600"/>
            <a:ext cx="8077200" cy="830997"/>
          </a:xfrm>
          <a:prstGeom prst="rect">
            <a:avLst/>
          </a:prstGeom>
        </p:spPr>
        <p:txBody>
          <a:bodyPr wrap="square">
            <a:spAutoFit/>
          </a:bodyPr>
          <a:lstStyle/>
          <a:p>
            <a:r>
              <a:rPr lang="en-US" sz="2400" b="1" dirty="0" smtClean="0">
                <a:solidFill>
                  <a:srgbClr val="FFFF00"/>
                </a:solidFill>
              </a:rPr>
              <a:t>Depth-First Traversals: Implementation using stacks</a:t>
            </a:r>
          </a:p>
          <a:p>
            <a:r>
              <a:rPr lang="en-US" sz="2400" b="1" dirty="0" smtClean="0">
                <a:solidFill>
                  <a:srgbClr val="FFFF00"/>
                </a:solidFill>
              </a:rPr>
              <a:t>(Eliminating recursion)</a:t>
            </a:r>
            <a:endParaRPr lang="en-US" sz="2400" b="1" dirty="0">
              <a:solidFill>
                <a:srgbClr val="FFFF00"/>
              </a:solidFill>
            </a:endParaRPr>
          </a:p>
        </p:txBody>
      </p:sp>
      <p:pic>
        <p:nvPicPr>
          <p:cNvPr id="2050" name="Picture 2"/>
          <p:cNvPicPr>
            <a:picLocks noChangeAspect="1" noChangeArrowheads="1"/>
          </p:cNvPicPr>
          <p:nvPr/>
        </p:nvPicPr>
        <p:blipFill>
          <a:blip r:embed="rId2" cstate="print"/>
          <a:srcRect/>
          <a:stretch>
            <a:fillRect/>
          </a:stretch>
        </p:blipFill>
        <p:spPr bwMode="auto">
          <a:xfrm>
            <a:off x="76200" y="1828800"/>
            <a:ext cx="4324350" cy="1676400"/>
          </a:xfrm>
          <a:prstGeom prst="rect">
            <a:avLst/>
          </a:prstGeom>
          <a:noFill/>
          <a:ln w="9525">
            <a:noFill/>
            <a:miter lim="800000"/>
            <a:headEnd/>
            <a:tailEnd/>
          </a:ln>
        </p:spPr>
      </p:pic>
      <p:sp>
        <p:nvSpPr>
          <p:cNvPr id="6" name="Rectangle 5"/>
          <p:cNvSpPr/>
          <p:nvPr/>
        </p:nvSpPr>
        <p:spPr>
          <a:xfrm>
            <a:off x="3581400" y="2286000"/>
            <a:ext cx="5181600" cy="320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If (root==null) return;</a:t>
            </a:r>
          </a:p>
          <a:p>
            <a:r>
              <a:rPr lang="en-US" sz="2000" dirty="0" smtClean="0">
                <a:solidFill>
                  <a:schemeClr val="tx1"/>
                </a:solidFill>
              </a:rPr>
              <a:t>Stack </a:t>
            </a:r>
            <a:r>
              <a:rPr lang="en-US" sz="2000" dirty="0" err="1" smtClean="0">
                <a:solidFill>
                  <a:schemeClr val="tx1"/>
                </a:solidFill>
              </a:rPr>
              <a:t>stk</a:t>
            </a:r>
            <a:r>
              <a:rPr lang="en-US" sz="2000" dirty="0" smtClean="0">
                <a:solidFill>
                  <a:schemeClr val="tx1"/>
                </a:solidFill>
              </a:rPr>
              <a:t>= new Stack();</a:t>
            </a:r>
          </a:p>
          <a:p>
            <a:r>
              <a:rPr lang="en-US" sz="2000" dirty="0" err="1" smtClean="0">
                <a:solidFill>
                  <a:schemeClr val="tx1"/>
                </a:solidFill>
              </a:rPr>
              <a:t>BTNode</a:t>
            </a:r>
            <a:r>
              <a:rPr lang="en-US" sz="2000" dirty="0" smtClean="0">
                <a:solidFill>
                  <a:schemeClr val="tx1"/>
                </a:solidFill>
              </a:rPr>
              <a:t> node;</a:t>
            </a:r>
          </a:p>
          <a:p>
            <a:r>
              <a:rPr lang="en-US" sz="2000" dirty="0" err="1" smtClean="0">
                <a:solidFill>
                  <a:schemeClr val="tx1"/>
                </a:solidFill>
              </a:rPr>
              <a:t>stk.push</a:t>
            </a:r>
            <a:r>
              <a:rPr lang="en-US" sz="2000" dirty="0" smtClean="0">
                <a:solidFill>
                  <a:schemeClr val="tx1"/>
                </a:solidFill>
              </a:rPr>
              <a:t>(root);</a:t>
            </a:r>
          </a:p>
          <a:p>
            <a:r>
              <a:rPr lang="en-US" sz="2000" dirty="0" smtClean="0">
                <a:solidFill>
                  <a:schemeClr val="tx1"/>
                </a:solidFill>
              </a:rPr>
              <a:t>while (!</a:t>
            </a:r>
            <a:r>
              <a:rPr lang="en-US" sz="2000" dirty="0" err="1" smtClean="0">
                <a:solidFill>
                  <a:schemeClr val="tx1"/>
                </a:solidFill>
              </a:rPr>
              <a:t>stk.empty</a:t>
            </a:r>
            <a:r>
              <a:rPr lang="en-US" sz="2000" dirty="0" smtClean="0">
                <a:solidFill>
                  <a:schemeClr val="tx1"/>
                </a:solidFill>
              </a:rPr>
              <a:t>()) {</a:t>
            </a:r>
          </a:p>
          <a:p>
            <a:r>
              <a:rPr lang="en-US" sz="2000" dirty="0" smtClean="0">
                <a:solidFill>
                  <a:schemeClr val="tx1"/>
                </a:solidFill>
              </a:rPr>
              <a:t>     node= stk.pop();</a:t>
            </a:r>
          </a:p>
          <a:p>
            <a:r>
              <a:rPr lang="en-US" sz="2000" dirty="0" smtClean="0">
                <a:solidFill>
                  <a:schemeClr val="tx1"/>
                </a:solidFill>
              </a:rPr>
              <a:t>     visit (node);</a:t>
            </a:r>
          </a:p>
          <a:p>
            <a:r>
              <a:rPr lang="en-US" sz="2000" dirty="0" smtClean="0">
                <a:solidFill>
                  <a:schemeClr val="tx1"/>
                </a:solidFill>
              </a:rPr>
              <a:t>    if (</a:t>
            </a:r>
            <a:r>
              <a:rPr lang="en-US" sz="2000" dirty="0" err="1" smtClean="0">
                <a:solidFill>
                  <a:schemeClr val="tx1"/>
                </a:solidFill>
              </a:rPr>
              <a:t>node.right</a:t>
            </a:r>
            <a:r>
              <a:rPr lang="en-US" sz="2000" dirty="0" smtClean="0">
                <a:solidFill>
                  <a:schemeClr val="tx1"/>
                </a:solidFill>
              </a:rPr>
              <a:t>!=null)  </a:t>
            </a:r>
            <a:r>
              <a:rPr lang="en-US" sz="2000" dirty="0" err="1" smtClean="0">
                <a:solidFill>
                  <a:schemeClr val="tx1"/>
                </a:solidFill>
              </a:rPr>
              <a:t>stk.push</a:t>
            </a:r>
            <a:r>
              <a:rPr lang="en-US" sz="2000" dirty="0" smtClean="0">
                <a:solidFill>
                  <a:schemeClr val="tx1"/>
                </a:solidFill>
              </a:rPr>
              <a:t>(</a:t>
            </a:r>
            <a:r>
              <a:rPr lang="en-US" sz="2000" dirty="0" err="1" smtClean="0">
                <a:solidFill>
                  <a:schemeClr val="tx1"/>
                </a:solidFill>
              </a:rPr>
              <a:t>node.right</a:t>
            </a:r>
            <a:r>
              <a:rPr lang="en-US" sz="2000" dirty="0" smtClean="0">
                <a:solidFill>
                  <a:schemeClr val="tx1"/>
                </a:solidFill>
              </a:rPr>
              <a:t>);</a:t>
            </a:r>
          </a:p>
          <a:p>
            <a:r>
              <a:rPr lang="en-US" sz="2000" dirty="0" smtClean="0">
                <a:solidFill>
                  <a:schemeClr val="tx1"/>
                </a:solidFill>
              </a:rPr>
              <a:t>    if (</a:t>
            </a:r>
            <a:r>
              <a:rPr lang="en-US" sz="2000" dirty="0" err="1" smtClean="0">
                <a:solidFill>
                  <a:schemeClr val="tx1"/>
                </a:solidFill>
              </a:rPr>
              <a:t>node.left</a:t>
            </a:r>
            <a:r>
              <a:rPr lang="en-US" sz="2000" dirty="0" smtClean="0">
                <a:solidFill>
                  <a:schemeClr val="tx1"/>
                </a:solidFill>
              </a:rPr>
              <a:t>!=null)  </a:t>
            </a:r>
            <a:r>
              <a:rPr lang="en-US" sz="2000" dirty="0" err="1" smtClean="0">
                <a:solidFill>
                  <a:schemeClr val="tx1"/>
                </a:solidFill>
              </a:rPr>
              <a:t>stk.push</a:t>
            </a:r>
            <a:r>
              <a:rPr lang="en-US" sz="2000" dirty="0" smtClean="0">
                <a:solidFill>
                  <a:schemeClr val="tx1"/>
                </a:solidFill>
              </a:rPr>
              <a:t>(</a:t>
            </a:r>
            <a:r>
              <a:rPr lang="en-US" sz="2000" dirty="0" err="1" smtClean="0">
                <a:solidFill>
                  <a:schemeClr val="tx1"/>
                </a:solidFill>
              </a:rPr>
              <a:t>node.left</a:t>
            </a:r>
            <a:r>
              <a:rPr lang="en-US" sz="2000" dirty="0" smtClean="0">
                <a:solidFill>
                  <a:schemeClr val="tx1"/>
                </a:solidFill>
              </a:rPr>
              <a:t>); </a:t>
            </a:r>
          </a:p>
          <a:p>
            <a:r>
              <a:rPr lang="en-US" sz="2000" dirty="0" smtClean="0">
                <a:solidFill>
                  <a:schemeClr val="tx1"/>
                </a:solidFill>
              </a:rPr>
              <a:t>}</a:t>
            </a:r>
            <a:endParaRPr lang="en-US" sz="2000" dirty="0">
              <a:solidFill>
                <a:schemeClr val="tx1"/>
              </a:solidFill>
            </a:endParaRPr>
          </a:p>
        </p:txBody>
      </p:sp>
      <p:sp>
        <p:nvSpPr>
          <p:cNvPr id="11" name="TextBox 10"/>
          <p:cNvSpPr txBox="1"/>
          <p:nvPr/>
        </p:nvSpPr>
        <p:spPr>
          <a:xfrm>
            <a:off x="1143000" y="4267200"/>
            <a:ext cx="762000" cy="369332"/>
          </a:xfrm>
          <a:prstGeom prst="rect">
            <a:avLst/>
          </a:prstGeom>
          <a:noFill/>
        </p:spPr>
        <p:txBody>
          <a:bodyPr wrap="square" rtlCol="0">
            <a:spAutoFit/>
          </a:bodyPr>
          <a:lstStyle/>
          <a:p>
            <a:r>
              <a:rPr lang="en-US" dirty="0" smtClean="0">
                <a:solidFill>
                  <a:srgbClr val="FFFF00"/>
                </a:solidFill>
              </a:rPr>
              <a:t>LIFO</a:t>
            </a:r>
            <a:endParaRPr lang="en-US" dirty="0">
              <a:solidFill>
                <a:srgbClr val="FFFF00"/>
              </a:solidFill>
            </a:endParaRPr>
          </a:p>
        </p:txBody>
      </p:sp>
      <p:cxnSp>
        <p:nvCxnSpPr>
          <p:cNvPr id="13" name="Straight Arrow Connector 12"/>
          <p:cNvCxnSpPr>
            <a:stCxn id="11" idx="0"/>
          </p:cNvCxnSpPr>
          <p:nvPr/>
        </p:nvCxnSpPr>
        <p:spPr>
          <a:xfrm flipV="1">
            <a:off x="1524000" y="3048000"/>
            <a:ext cx="914400" cy="1219200"/>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76400" y="4419600"/>
            <a:ext cx="2133600" cy="228600"/>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3" name="Content Placeholder 2"/>
          <p:cNvSpPr>
            <a:spLocks noGrp="1"/>
          </p:cNvSpPr>
          <p:nvPr>
            <p:ph idx="1"/>
          </p:nvPr>
        </p:nvSpPr>
        <p:spPr>
          <a:xfrm>
            <a:off x="457200" y="1600200"/>
            <a:ext cx="8229600" cy="4038600"/>
          </a:xfrm>
        </p:spPr>
        <p:txBody>
          <a:bodyPr>
            <a:normAutofit fontScale="92500"/>
          </a:bodyPr>
          <a:lstStyle/>
          <a:p>
            <a:pPr>
              <a:buNone/>
            </a:pPr>
            <a:r>
              <a:rPr lang="en-US" sz="2800" b="1" dirty="0" smtClean="0">
                <a:solidFill>
                  <a:srgbClr val="FFFF00"/>
                </a:solidFill>
              </a:rPr>
              <a:t>Modifying traverse algorithms to utilities:</a:t>
            </a:r>
          </a:p>
          <a:p>
            <a:r>
              <a:rPr lang="en-US" dirty="0" smtClean="0"/>
              <a:t>A general binary tree is not orderly. So, traversals are  the core of  all algorithms on a tree. </a:t>
            </a:r>
          </a:p>
          <a:p>
            <a:r>
              <a:rPr lang="en-US" dirty="0" smtClean="0"/>
              <a:t>We can modify a traversal algorithm to create other algorithm, the breadth-first traversal is usually chosen, such as:</a:t>
            </a:r>
          </a:p>
          <a:p>
            <a:pPr marL="736600" indent="-273050"/>
            <a:r>
              <a:rPr lang="en-US" dirty="0" smtClean="0"/>
              <a:t>Counting number of nodes</a:t>
            </a:r>
          </a:p>
          <a:p>
            <a:pPr marL="736600" indent="-273050"/>
            <a:r>
              <a:rPr lang="en-US" dirty="0" smtClean="0"/>
              <a:t>Get maximum value in a tree</a:t>
            </a:r>
          </a:p>
          <a:p>
            <a:pPr marL="736600" indent="-273050"/>
            <a:r>
              <a:rPr lang="en-US" dirty="0" smtClean="0"/>
              <a:t>Get minimum value in a tree</a:t>
            </a:r>
          </a:p>
          <a:p>
            <a:pPr marL="736600" indent="-273050"/>
            <a:r>
              <a:rPr lang="en-US" dirty="0" smtClean="0"/>
              <a:t>Get the tree’s height</a:t>
            </a:r>
          </a:p>
          <a:p>
            <a:pPr marL="736600" indent="-273050"/>
            <a:r>
              <a:rPr lang="en-US" dirty="0" smtClean="0"/>
              <a:t>Searching on a tree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 </a:t>
            </a:r>
            <a:endParaRPr lang="en-US" dirty="0"/>
          </a:p>
        </p:txBody>
      </p:sp>
      <p:sp>
        <p:nvSpPr>
          <p:cNvPr id="3" name="Content Placeholder 2"/>
          <p:cNvSpPr>
            <a:spLocks noGrp="1"/>
          </p:cNvSpPr>
          <p:nvPr>
            <p:ph idx="1"/>
          </p:nvPr>
        </p:nvSpPr>
        <p:spPr>
          <a:xfrm>
            <a:off x="228600" y="1981201"/>
            <a:ext cx="3048000" cy="1600199"/>
          </a:xfrm>
        </p:spPr>
        <p:txBody>
          <a:bodyPr>
            <a:normAutofit/>
          </a:bodyPr>
          <a:lstStyle/>
          <a:p>
            <a:pPr marL="0" indent="0">
              <a:buNone/>
            </a:pPr>
            <a:r>
              <a:rPr lang="en-US" dirty="0" smtClean="0"/>
              <a:t>The breadth-first traversal is modified to count number of tree’s nodes.</a:t>
            </a:r>
          </a:p>
        </p:txBody>
      </p:sp>
      <p:sp>
        <p:nvSpPr>
          <p:cNvPr id="4" name="Content Placeholder 2"/>
          <p:cNvSpPr txBox="1">
            <a:spLocks/>
          </p:cNvSpPr>
          <p:nvPr/>
        </p:nvSpPr>
        <p:spPr>
          <a:xfrm>
            <a:off x="4114800" y="1600200"/>
            <a:ext cx="4800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int</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sym typeface="Wingdings" pitchFamily="2" charset="2"/>
              </a:rPr>
              <a:t>countNodes</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int</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count=0;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if (root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BTNode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q.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enqueue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while (!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q.empty</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v =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q.dequeue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count = count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if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v.left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 null)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v.left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if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v.right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 null)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v.right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return count;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endParaRPr kumimoji="0" lang="en-US" b="0"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Rectangle 6"/>
          <p:cNvSpPr/>
          <p:nvPr/>
        </p:nvSpPr>
        <p:spPr>
          <a:xfrm>
            <a:off x="381000" y="1066800"/>
            <a:ext cx="5962401" cy="523220"/>
          </a:xfrm>
          <a:prstGeom prst="rect">
            <a:avLst/>
          </a:prstGeom>
        </p:spPr>
        <p:txBody>
          <a:bodyPr wrap="none">
            <a:spAutoFit/>
          </a:bodyPr>
          <a:lstStyle/>
          <a:p>
            <a:r>
              <a:rPr lang="en-US" sz="2800" b="1" dirty="0" smtClean="0">
                <a:solidFill>
                  <a:srgbClr val="FFFF00"/>
                </a:solidFill>
              </a:rPr>
              <a:t>Counting number of nodes in a BT</a:t>
            </a:r>
            <a:endParaRPr lang="en-US" sz="2800" b="1" dirty="0">
              <a:solidFill>
                <a:srgbClr val="FFFF00"/>
              </a:solidFill>
            </a:endParaRPr>
          </a:p>
        </p:txBody>
      </p:sp>
      <p:sp>
        <p:nvSpPr>
          <p:cNvPr id="8" name="TextBox 7"/>
          <p:cNvSpPr txBox="1"/>
          <p:nvPr/>
        </p:nvSpPr>
        <p:spPr>
          <a:xfrm>
            <a:off x="1143000" y="3962400"/>
            <a:ext cx="1143000" cy="369332"/>
          </a:xfrm>
          <a:prstGeom prst="rect">
            <a:avLst/>
          </a:prstGeom>
          <a:noFill/>
          <a:ln>
            <a:solidFill>
              <a:schemeClr val="bg1"/>
            </a:solidFill>
          </a:ln>
        </p:spPr>
        <p:txBody>
          <a:bodyPr wrap="square" rtlCol="0">
            <a:spAutoFit/>
          </a:bodyPr>
          <a:lstStyle/>
          <a:p>
            <a:r>
              <a:rPr lang="en-US" dirty="0" smtClean="0">
                <a:solidFill>
                  <a:schemeClr val="bg1"/>
                </a:solidFill>
              </a:rPr>
              <a:t>Visit(v)</a:t>
            </a:r>
            <a:endParaRPr lang="en-US" dirty="0">
              <a:solidFill>
                <a:schemeClr val="bg1"/>
              </a:solidFill>
            </a:endParaRPr>
          </a:p>
        </p:txBody>
      </p:sp>
      <p:cxnSp>
        <p:nvCxnSpPr>
          <p:cNvPr id="10" name="Straight Arrow Connector 9"/>
          <p:cNvCxnSpPr>
            <a:stCxn id="8" idx="3"/>
          </p:cNvCxnSpPr>
          <p:nvPr/>
        </p:nvCxnSpPr>
        <p:spPr>
          <a:xfrm>
            <a:off x="2286000" y="4147066"/>
            <a:ext cx="2590800" cy="2725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4" name="Content Placeholder 2"/>
          <p:cNvSpPr txBox="1">
            <a:spLocks/>
          </p:cNvSpPr>
          <p:nvPr/>
        </p:nvSpPr>
        <p:spPr>
          <a:xfrm>
            <a:off x="3048000" y="1524000"/>
            <a:ext cx="58674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smtClean="0">
                <a:ln>
                  <a:noFill/>
                </a:ln>
                <a:solidFill>
                  <a:schemeClr val="bg1"/>
                </a:solidFill>
                <a:effectLst/>
                <a:uLnTx/>
                <a:uFillTx/>
                <a:latin typeface="+mn-lt"/>
                <a:ea typeface="+mn-ea"/>
                <a:cs typeface="+mn-cs"/>
              </a:rPr>
              <a:t>&lt;T&gt; </a:t>
            </a:r>
            <a:r>
              <a:rPr kumimoji="0" lang="en-US" b="1" i="0" u="sng" strike="noStrike" kern="1200" cap="none" spc="0" normalizeH="0" baseline="0" noProof="0" dirty="0" err="1" smtClean="0">
                <a:ln>
                  <a:noFill/>
                </a:ln>
                <a:solidFill>
                  <a:schemeClr val="bg1"/>
                </a:solidFill>
                <a:effectLst/>
                <a:uLnTx/>
                <a:uFillTx/>
                <a:latin typeface="+mn-lt"/>
                <a:ea typeface="+mn-ea"/>
                <a:cs typeface="+mn-cs"/>
              </a:rPr>
              <a:t>getMax</a:t>
            </a:r>
            <a:r>
              <a:rPr kumimoji="0" lang="en-US" b="1" i="0" u="sng" strike="noStrike" kern="1200" cap="none" spc="0" normalizeH="0" baseline="0" noProof="0" dirty="0" smtClean="0">
                <a:ln>
                  <a:noFill/>
                </a:ln>
                <a:solidFill>
                  <a:schemeClr val="bg1"/>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bg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if (root == null) throws</a:t>
            </a:r>
            <a:r>
              <a:rPr kumimoji="0" lang="en-US" b="0" i="0" u="none" strike="noStrike" kern="1200" cap="none" spc="0" normalizeH="0" noProof="0" dirty="0" smtClean="0">
                <a:ln>
                  <a:noFill/>
                </a:ln>
                <a:solidFill>
                  <a:schemeClr val="bg1"/>
                </a:solidFill>
                <a:effectLst/>
                <a:uLnTx/>
                <a:uFillTx/>
                <a:latin typeface="+mn-lt"/>
                <a:ea typeface="+mn-ea"/>
                <a:cs typeface="+mn-cs"/>
              </a:rPr>
              <a:t> new Exception (“Empty tree”);</a:t>
            </a:r>
            <a:r>
              <a:rPr kumimoji="0" lang="en-US" b="0" i="0" u="none" strike="noStrike" kern="1200" cap="none" spc="0" normalizeH="0" baseline="0" noProof="0" dirty="0" smtClean="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&lt;T&gt; result = </a:t>
            </a:r>
            <a:r>
              <a:rPr kumimoji="0" lang="en-US" b="0" i="0" u="none" strike="noStrike" kern="1200" cap="none" spc="0" normalizeH="0" baseline="0" noProof="0" dirty="0" err="1" smtClean="0">
                <a:ln>
                  <a:noFill/>
                </a:ln>
                <a:solidFill>
                  <a:schemeClr val="bg1"/>
                </a:solidFill>
                <a:effectLst/>
                <a:uLnTx/>
                <a:uFillTx/>
                <a:latin typeface="+mn-lt"/>
                <a:ea typeface="+mn-ea"/>
                <a:cs typeface="+mn-cs"/>
              </a:rPr>
              <a:t>root.data</a:t>
            </a:r>
            <a:r>
              <a:rPr kumimoji="0" lang="en-US" b="0" i="0" u="none" strike="noStrike" kern="1200" cap="none" spc="0" normalizeH="0" baseline="0" noProof="0" dirty="0" smtClean="0">
                <a:ln>
                  <a:noFill/>
                </a:ln>
                <a:solidFill>
                  <a:schemeClr val="bg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a:t>
            </a:r>
            <a:r>
              <a:rPr kumimoji="0" lang="en-US" b="0" i="0" u="none" strike="noStrike" kern="1200" cap="none" spc="0" normalizeH="0" baseline="0" noProof="0" dirty="0" smtClean="0">
                <a:ln>
                  <a:noFill/>
                </a:ln>
                <a:solidFill>
                  <a:srgbClr val="FFFF00"/>
                </a:solidFill>
                <a:effectLst/>
                <a:uLnTx/>
                <a:uFillTx/>
                <a:latin typeface="+mn-lt"/>
                <a:ea typeface="+mn-ea"/>
                <a:cs typeface="+mn-cs"/>
              </a:rPr>
              <a:t>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BTNode</a:t>
            </a:r>
            <a:r>
              <a:rPr kumimoji="0" lang="en-US" b="0" i="0" u="none" strike="noStrike" kern="1200" cap="none" spc="0" normalizeH="0" baseline="0" noProof="0" dirty="0" smtClean="0">
                <a:ln>
                  <a:noFill/>
                </a:ln>
                <a:solidFill>
                  <a:srgbClr val="FFFF00"/>
                </a:solidFill>
                <a:effectLst/>
                <a:uLnTx/>
                <a:uFillTx/>
                <a:latin typeface="+mn-lt"/>
                <a:ea typeface="+mn-ea"/>
                <a:cs typeface="+mn-cs"/>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q.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enqueue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q.empty</a:t>
            </a:r>
            <a:r>
              <a:rPr kumimoji="0" lang="en-US" b="0" i="0" u="none" strike="noStrike" kern="120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if (result &lt;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v.data</a:t>
            </a:r>
            <a:r>
              <a:rPr kumimoji="0" lang="en-US" b="0" i="0" u="none" strike="noStrike" kern="1200" cap="none" spc="0" normalizeH="0" baseline="0" noProof="0" dirty="0" smtClean="0">
                <a:ln>
                  <a:noFill/>
                </a:ln>
                <a:solidFill>
                  <a:srgbClr val="FFFF00"/>
                </a:solidFill>
                <a:effectLst/>
                <a:uLnTx/>
                <a:uFillTx/>
                <a:latin typeface="+mn-lt"/>
                <a:ea typeface="+mn-ea"/>
                <a:cs typeface="+mn-cs"/>
              </a:rPr>
              <a:t>) result =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v.data</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v.left</a:t>
            </a:r>
            <a:r>
              <a:rPr kumimoji="0" lang="en-US" b="0" i="0" u="none" strike="noStrike" kern="1200" cap="none" spc="0" normalizeH="0" baseline="0" noProof="0" dirty="0" smtClean="0">
                <a:ln>
                  <a:noFill/>
                </a:ln>
                <a:solidFill>
                  <a:srgbClr val="FFFF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v.left</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v.right</a:t>
            </a:r>
            <a:r>
              <a:rPr kumimoji="0" lang="en-US" b="0" i="0" u="none" strike="noStrike" kern="1200" cap="none" spc="0" normalizeH="0" baseline="0" noProof="0" dirty="0" smtClean="0">
                <a:ln>
                  <a:noFill/>
                </a:ln>
                <a:solidFill>
                  <a:srgbClr val="FFFF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v.right</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return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a:t>
            </a:r>
            <a:endParaRPr kumimoji="0" lang="en-US" b="0" i="0" u="none" strike="noStrike" kern="1200" cap="none" spc="0" normalizeH="0" baseline="0" noProof="0" dirty="0">
              <a:ln>
                <a:noFill/>
              </a:ln>
              <a:solidFill>
                <a:schemeClr val="bg1"/>
              </a:solidFill>
              <a:effectLst/>
              <a:uLnTx/>
              <a:uFillTx/>
              <a:latin typeface="+mn-lt"/>
              <a:ea typeface="+mn-ea"/>
              <a:cs typeface="+mn-cs"/>
            </a:endParaRPr>
          </a:p>
        </p:txBody>
      </p:sp>
      <p:sp>
        <p:nvSpPr>
          <p:cNvPr id="5" name="Rectangle 4"/>
          <p:cNvSpPr/>
          <p:nvPr/>
        </p:nvSpPr>
        <p:spPr>
          <a:xfrm>
            <a:off x="228600" y="4876800"/>
            <a:ext cx="2362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Give yourself the algorithm for getting minimum data in a tree.</a:t>
            </a:r>
            <a:endParaRPr lang="en-US" b="1"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38</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
        <p:nvSpPr>
          <p:cNvPr id="8" name="TextBox 7"/>
          <p:cNvSpPr txBox="1"/>
          <p:nvPr/>
        </p:nvSpPr>
        <p:spPr>
          <a:xfrm>
            <a:off x="228600" y="3962400"/>
            <a:ext cx="1143000" cy="369332"/>
          </a:xfrm>
          <a:prstGeom prst="rect">
            <a:avLst/>
          </a:prstGeom>
          <a:noFill/>
          <a:ln>
            <a:solidFill>
              <a:schemeClr val="bg1"/>
            </a:solidFill>
          </a:ln>
        </p:spPr>
        <p:txBody>
          <a:bodyPr wrap="square" rtlCol="0">
            <a:spAutoFit/>
          </a:bodyPr>
          <a:lstStyle/>
          <a:p>
            <a:r>
              <a:rPr lang="en-US" dirty="0" smtClean="0">
                <a:solidFill>
                  <a:schemeClr val="bg1"/>
                </a:solidFill>
              </a:rPr>
              <a:t>Visit(v)</a:t>
            </a:r>
            <a:endParaRPr lang="en-US" dirty="0">
              <a:solidFill>
                <a:schemeClr val="bg1"/>
              </a:solidFill>
            </a:endParaRPr>
          </a:p>
        </p:txBody>
      </p:sp>
      <p:cxnSp>
        <p:nvCxnSpPr>
          <p:cNvPr id="9" name="Straight Arrow Connector 8"/>
          <p:cNvCxnSpPr>
            <a:stCxn id="8" idx="3"/>
          </p:cNvCxnSpPr>
          <p:nvPr/>
        </p:nvCxnSpPr>
        <p:spPr>
          <a:xfrm>
            <a:off x="1371600" y="4147066"/>
            <a:ext cx="2438400" cy="1963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990600"/>
            <a:ext cx="5262787" cy="523220"/>
          </a:xfrm>
          <a:prstGeom prst="rect">
            <a:avLst/>
          </a:prstGeom>
        </p:spPr>
        <p:txBody>
          <a:bodyPr wrap="none">
            <a:spAutoFit/>
          </a:bodyPr>
          <a:lstStyle/>
          <a:p>
            <a:r>
              <a:rPr lang="en-US" sz="2800" b="1" dirty="0" smtClean="0">
                <a:solidFill>
                  <a:srgbClr val="FFFF00"/>
                </a:solidFill>
              </a:rPr>
              <a:t>Get maximum/minimum data</a:t>
            </a:r>
            <a:endParaRPr lang="en-US" sz="2800" b="1" dirty="0">
              <a:solidFill>
                <a:srgbClr val="FFFF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685800"/>
          </a:xfrm>
        </p:spPr>
        <p:txBody>
          <a:bodyPr>
            <a:normAutofit/>
          </a:bodyPr>
          <a:lstStyle/>
          <a:p>
            <a:r>
              <a:rPr lang="en-US" dirty="0" smtClean="0"/>
              <a:t>BT Imp. : Algorithms on BT…</a:t>
            </a:r>
            <a:endParaRPr lang="en-US" dirty="0"/>
          </a:p>
        </p:txBody>
      </p:sp>
      <p:sp>
        <p:nvSpPr>
          <p:cNvPr id="4" name="Content Placeholder 2"/>
          <p:cNvSpPr txBox="1">
            <a:spLocks/>
          </p:cNvSpPr>
          <p:nvPr/>
        </p:nvSpPr>
        <p:spPr>
          <a:xfrm>
            <a:off x="3733800" y="762000"/>
            <a:ext cx="53340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int</a:t>
            </a:r>
            <a:r>
              <a:rPr kumimoji="0" lang="en-US" b="1" i="0" u="sng" strike="noStrike" kern="1200" cap="none" spc="0" normalizeH="0" noProof="0" dirty="0" smtClean="0">
                <a:ln>
                  <a:noFill/>
                </a:ln>
                <a:solidFill>
                  <a:schemeClr val="bg1"/>
                </a:solidFill>
                <a:effectLst/>
                <a:uLnTx/>
                <a:uFillTx/>
                <a:latin typeface="Times New Roman" pitchFamily="18" charset="0"/>
                <a:cs typeface="Times New Roman" pitchFamily="18" charset="0"/>
              </a:rPr>
              <a:t> </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&lt;T&gt; </a:t>
            </a: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getHeight</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if (root == null) return 0;</a:t>
            </a:r>
          </a:p>
          <a:p>
            <a:pPr marL="342900" lvl="0" indent="-342900">
              <a:spcBef>
                <a:spcPct val="20000"/>
              </a:spcBef>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int</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maxLevel</a:t>
            </a:r>
            <a:r>
              <a:rPr lang="en-US" dirty="0" smtClean="0">
                <a:solidFill>
                  <a:schemeClr val="bg1"/>
                </a:solidFill>
                <a:latin typeface="Times New Roman" pitchFamily="18" charset="0"/>
                <a:cs typeface="Times New Roman" pitchFamily="18" charset="0"/>
              </a:rPr>
              <a:t>=0, </a:t>
            </a:r>
            <a:r>
              <a:rPr lang="en-US" dirty="0" err="1" smtClean="0">
                <a:solidFill>
                  <a:schemeClr val="bg1"/>
                </a:solidFill>
                <a:latin typeface="Times New Roman" pitchFamily="18" charset="0"/>
                <a:cs typeface="Times New Roman" pitchFamily="18" charset="0"/>
              </a:rPr>
              <a:t>curL</a:t>
            </a:r>
            <a:r>
              <a:rPr lang="en-US" dirty="0" smtClean="0">
                <a:solidFill>
                  <a:schemeClr val="bg1"/>
                </a:solidFill>
                <a:latin typeface="Times New Roman" pitchFamily="18" charset="0"/>
                <a:cs typeface="Times New Roman" pitchFamily="18" charset="0"/>
              </a:rPr>
              <a:t>;</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lvl="0" indent="-342900">
              <a:spcBef>
                <a:spcPct val="20000"/>
              </a:spcBef>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Queue q = new Queue&lt;</a:t>
            </a:r>
            <a:r>
              <a:rPr lang="en-US" dirty="0" err="1" smtClean="0">
                <a:solidFill>
                  <a:schemeClr val="bg1"/>
                </a:solidFill>
                <a:latin typeface="Times New Roman" pitchFamily="18" charset="0"/>
                <a:cs typeface="Times New Roman" pitchFamily="18" charset="0"/>
              </a:rPr>
              <a:t>Node_Level</a:t>
            </a:r>
            <a:r>
              <a:rPr lang="en-US" dirty="0" smtClean="0">
                <a:solidFill>
                  <a:schemeClr val="bg1"/>
                </a:solidFill>
                <a:latin typeface="Times New Roman" pitchFamily="18" charset="0"/>
                <a:cs typeface="Times New Roman" pitchFamily="18" charset="0"/>
              </a:rPr>
              <a:t>&gt;(); </a:t>
            </a:r>
            <a:endPar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Node_Level</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nv</a:t>
            </a:r>
            <a:r>
              <a:rPr lang="en-US" dirty="0" smtClean="0">
                <a:solidFill>
                  <a:schemeClr val="bg1"/>
                </a:solidFill>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q.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enqueue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(new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Node_Level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(root,</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1</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while (!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q.empty</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nv</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q.dequeue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curL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nv.level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p>
          <a:p>
            <a:pPr marL="342900" lvl="0" indent="-342900">
              <a:spcBef>
                <a:spcPct val="20000"/>
              </a:spcBef>
              <a:defRPr/>
            </a:pPr>
            <a:r>
              <a:rPr lang="en-US" dirty="0" smtClean="0">
                <a:solidFill>
                  <a:schemeClr val="bg1"/>
                </a:solidFill>
                <a:latin typeface="Times New Roman" pitchFamily="18" charset="0"/>
                <a:cs typeface="Times New Roman" pitchFamily="18" charset="0"/>
              </a:rPr>
              <a:t>              if (</a:t>
            </a:r>
            <a:r>
              <a:rPr lang="en-US" dirty="0" err="1" smtClean="0">
                <a:solidFill>
                  <a:schemeClr val="bg1"/>
                </a:solidFill>
                <a:latin typeface="Times New Roman" pitchFamily="18" charset="0"/>
                <a:cs typeface="Times New Roman" pitchFamily="18" charset="0"/>
              </a:rPr>
              <a:t>maxLevel</a:t>
            </a:r>
            <a:r>
              <a:rPr lang="en-US" dirty="0" smtClean="0">
                <a:solidFill>
                  <a:schemeClr val="bg1"/>
                </a:solidFill>
                <a:latin typeface="Times New Roman" pitchFamily="18" charset="0"/>
                <a:cs typeface="Times New Roman" pitchFamily="18" charset="0"/>
              </a:rPr>
              <a:t> &lt; </a:t>
            </a:r>
            <a:r>
              <a:rPr lang="en-US" dirty="0" err="1" smtClean="0">
                <a:solidFill>
                  <a:schemeClr val="bg1"/>
                </a:solidFill>
                <a:latin typeface="Times New Roman" pitchFamily="18" charset="0"/>
                <a:cs typeface="Times New Roman" pitchFamily="18" charset="0"/>
              </a:rPr>
              <a:t>curL</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maxLevel</a:t>
            </a:r>
            <a:r>
              <a:rPr lang="en-US" dirty="0" smtClean="0">
                <a:solidFill>
                  <a:schemeClr val="bg1"/>
                </a:solidFill>
                <a:latin typeface="Times New Roman" pitchFamily="18" charset="0"/>
                <a:cs typeface="Times New Roman" pitchFamily="18" charset="0"/>
              </a:rPr>
              <a:t> = </a:t>
            </a:r>
            <a:r>
              <a:rPr lang="en-US" dirty="0" err="1" smtClean="0">
                <a:solidFill>
                  <a:schemeClr val="bg1"/>
                </a:solidFill>
                <a:latin typeface="Times New Roman" pitchFamily="18" charset="0"/>
                <a:cs typeface="Times New Roman" pitchFamily="18" charset="0"/>
              </a:rPr>
              <a:t>curL</a:t>
            </a:r>
            <a:r>
              <a:rPr lang="en-US" dirty="0" smtClean="0">
                <a:solidFill>
                  <a:schemeClr val="bg1"/>
                </a:solidFill>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BTNode</a:t>
            </a:r>
            <a:r>
              <a:rPr lang="en-US" dirty="0" smtClean="0">
                <a:solidFill>
                  <a:schemeClr val="bg1"/>
                </a:solidFill>
                <a:latin typeface="Times New Roman" pitchFamily="18" charset="0"/>
                <a:cs typeface="Times New Roman" pitchFamily="18" charset="0"/>
              </a:rPr>
              <a:t> left = </a:t>
            </a:r>
            <a:r>
              <a:rPr lang="en-US" dirty="0" err="1" smtClean="0">
                <a:solidFill>
                  <a:schemeClr val="bg1"/>
                </a:solidFill>
                <a:latin typeface="Times New Roman" pitchFamily="18" charset="0"/>
                <a:cs typeface="Times New Roman" pitchFamily="18" charset="0"/>
              </a:rPr>
              <a:t>nv.node.left</a:t>
            </a:r>
            <a:r>
              <a:rPr lang="en-US" dirty="0" smtClean="0">
                <a:solidFill>
                  <a:schemeClr val="bg1"/>
                </a:solidFill>
                <a:latin typeface="Times New Roman" pitchFamily="18" charset="0"/>
                <a:cs typeface="Times New Roman" pitchFamily="18" charset="0"/>
              </a:rPr>
              <a:t>;</a:t>
            </a:r>
          </a:p>
          <a:p>
            <a:pPr marL="342900" lvl="0" indent="-342900">
              <a:spcBef>
                <a:spcPct val="20000"/>
              </a:spcBef>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BTNode</a:t>
            </a:r>
            <a:r>
              <a:rPr lang="en-US" dirty="0" smtClean="0">
                <a:solidFill>
                  <a:schemeClr val="bg1"/>
                </a:solidFill>
                <a:latin typeface="Times New Roman" pitchFamily="18" charset="0"/>
                <a:cs typeface="Times New Roman" pitchFamily="18" charset="0"/>
              </a:rPr>
              <a:t> right = </a:t>
            </a:r>
            <a:r>
              <a:rPr lang="en-US" dirty="0" err="1" smtClean="0">
                <a:solidFill>
                  <a:schemeClr val="bg1"/>
                </a:solidFill>
                <a:latin typeface="Times New Roman" pitchFamily="18" charset="0"/>
                <a:cs typeface="Times New Roman" pitchFamily="18" charset="0"/>
              </a:rPr>
              <a:t>nv.node.right</a:t>
            </a:r>
            <a:r>
              <a:rPr lang="en-US" dirty="0" smtClean="0">
                <a:solidFill>
                  <a:schemeClr val="bg1"/>
                </a:solidFill>
                <a:latin typeface="Times New Roman" pitchFamily="18" charset="0"/>
                <a:cs typeface="Times New Roman" pitchFamily="18" charset="0"/>
              </a:rPr>
              <a:t>;</a:t>
            </a:r>
            <a:endPar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if (left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(new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Node_Level</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left,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curL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if (right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(new</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bg1"/>
                </a:solidFill>
                <a:effectLst/>
                <a:uLnTx/>
                <a:uFillTx/>
                <a:latin typeface="Times New Roman" pitchFamily="18" charset="0"/>
                <a:cs typeface="Times New Roman" pitchFamily="18" charset="0"/>
              </a:rPr>
              <a:t>Node_Level</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right,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curL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lvl="0" indent="-342900">
              <a:spcBef>
                <a:spcPct val="20000"/>
              </a:spcBef>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return </a:t>
            </a:r>
            <a:r>
              <a:rPr lang="en-US" smtClean="0">
                <a:solidFill>
                  <a:schemeClr val="bg1"/>
                </a:solidFill>
                <a:latin typeface="Times New Roman" pitchFamily="18" charset="0"/>
                <a:cs typeface="Times New Roman" pitchFamily="18" charset="0"/>
              </a:rPr>
              <a:t>maxLevel</a:t>
            </a:r>
            <a:r>
              <a:rPr kumimoji="0" lang="en-US" b="0" i="0" u="none" strike="noStrike" kern="1200" cap="none" spc="0" normalizeH="0" baseline="0" noProof="0" smtClean="0">
                <a:ln>
                  <a:noFill/>
                </a:ln>
                <a:solidFill>
                  <a:schemeClr val="bg1"/>
                </a:solidFill>
                <a:effectLst/>
                <a:uLnTx/>
                <a:uFillTx/>
                <a:latin typeface="Times New Roman" pitchFamily="18" charset="0"/>
                <a:cs typeface="Times New Roman" pitchFamily="18" charset="0"/>
              </a:rPr>
              <a:t>;</a:t>
            </a:r>
            <a:endPar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endParaRPr kumimoji="0" lang="en-US" b="0"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7" name="Rectangle 6"/>
          <p:cNvSpPr/>
          <p:nvPr/>
        </p:nvSpPr>
        <p:spPr>
          <a:xfrm>
            <a:off x="0" y="2286000"/>
            <a:ext cx="3657600" cy="2362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class </a:t>
            </a:r>
            <a:r>
              <a:rPr lang="en-US" b="1" dirty="0" err="1" smtClean="0">
                <a:solidFill>
                  <a:srgbClr val="FFFF00"/>
                </a:solidFill>
              </a:rPr>
              <a:t>Node_Level</a:t>
            </a:r>
            <a:r>
              <a:rPr lang="en-US" dirty="0" smtClean="0">
                <a:solidFill>
                  <a:schemeClr val="bg1"/>
                </a:solidFill>
              </a:rPr>
              <a:t> { // utility class</a:t>
            </a:r>
          </a:p>
          <a:p>
            <a:r>
              <a:rPr lang="en-US" dirty="0" smtClean="0">
                <a:solidFill>
                  <a:schemeClr val="bg1"/>
                </a:solidFill>
              </a:rPr>
              <a:t>     </a:t>
            </a:r>
            <a:r>
              <a:rPr lang="en-US" dirty="0" err="1" smtClean="0">
                <a:solidFill>
                  <a:schemeClr val="bg1"/>
                </a:solidFill>
              </a:rPr>
              <a:t>BTNode</a:t>
            </a:r>
            <a:r>
              <a:rPr lang="en-US" dirty="0" smtClean="0">
                <a:solidFill>
                  <a:schemeClr val="bg1"/>
                </a:solidFill>
              </a:rPr>
              <a:t> node</a:t>
            </a:r>
          </a:p>
          <a:p>
            <a:r>
              <a:rPr lang="en-US" dirty="0" smtClean="0">
                <a:solidFill>
                  <a:schemeClr val="bg1"/>
                </a:solidFill>
              </a:rPr>
              <a:t>     </a:t>
            </a:r>
            <a:r>
              <a:rPr lang="en-US" dirty="0" err="1" smtClean="0">
                <a:solidFill>
                  <a:schemeClr val="bg1"/>
                </a:solidFill>
              </a:rPr>
              <a:t>int</a:t>
            </a:r>
            <a:r>
              <a:rPr lang="en-US" dirty="0" smtClean="0">
                <a:solidFill>
                  <a:schemeClr val="bg1"/>
                </a:solidFill>
              </a:rPr>
              <a:t> level;</a:t>
            </a:r>
          </a:p>
          <a:p>
            <a:r>
              <a:rPr lang="en-US" dirty="0" smtClean="0">
                <a:solidFill>
                  <a:schemeClr val="bg1"/>
                </a:solidFill>
              </a:rPr>
              <a:t>     </a:t>
            </a:r>
            <a:r>
              <a:rPr lang="en-US" dirty="0" err="1" smtClean="0">
                <a:solidFill>
                  <a:srgbClr val="FFFF00"/>
                </a:solidFill>
              </a:rPr>
              <a:t>Node_Level</a:t>
            </a:r>
            <a:r>
              <a:rPr lang="en-US" dirty="0" smtClean="0">
                <a:solidFill>
                  <a:srgbClr val="FFFF00"/>
                </a:solidFill>
              </a:rPr>
              <a:t> </a:t>
            </a:r>
            <a:r>
              <a:rPr lang="en-US" dirty="0" smtClean="0">
                <a:solidFill>
                  <a:schemeClr val="bg1"/>
                </a:solidFill>
              </a:rPr>
              <a:t>(</a:t>
            </a:r>
            <a:r>
              <a:rPr lang="en-US" dirty="0" err="1" smtClean="0">
                <a:solidFill>
                  <a:schemeClr val="bg1"/>
                </a:solidFill>
              </a:rPr>
              <a:t>BTNode</a:t>
            </a:r>
            <a:r>
              <a:rPr lang="en-US" dirty="0" smtClean="0">
                <a:solidFill>
                  <a:schemeClr val="bg1"/>
                </a:solidFill>
              </a:rPr>
              <a:t> p, </a:t>
            </a:r>
            <a:r>
              <a:rPr lang="en-US" dirty="0" err="1" smtClean="0">
                <a:solidFill>
                  <a:schemeClr val="bg1"/>
                </a:solidFill>
              </a:rPr>
              <a:t>int</a:t>
            </a:r>
            <a:r>
              <a:rPr lang="en-US" dirty="0" smtClean="0">
                <a:solidFill>
                  <a:schemeClr val="bg1"/>
                </a:solidFill>
              </a:rPr>
              <a:t> L) {</a:t>
            </a:r>
          </a:p>
          <a:p>
            <a:r>
              <a:rPr lang="en-US" dirty="0" smtClean="0">
                <a:solidFill>
                  <a:schemeClr val="bg1"/>
                </a:solidFill>
              </a:rPr>
              <a:t>         node = p;</a:t>
            </a:r>
          </a:p>
          <a:p>
            <a:r>
              <a:rPr lang="en-US" dirty="0" smtClean="0">
                <a:solidFill>
                  <a:schemeClr val="bg1"/>
                </a:solidFill>
              </a:rPr>
              <a:t>         level = L;</a:t>
            </a:r>
          </a:p>
          <a:p>
            <a:r>
              <a:rPr lang="en-US" dirty="0" smtClean="0">
                <a:solidFill>
                  <a:schemeClr val="bg1"/>
                </a:solidFill>
              </a:rPr>
              <a:t>     }</a:t>
            </a:r>
          </a:p>
          <a:p>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1828800" y="3648075"/>
            <a:ext cx="1743075" cy="1533525"/>
          </a:xfrm>
          <a:prstGeom prst="rect">
            <a:avLst/>
          </a:prstGeom>
          <a:noFill/>
          <a:ln w="9525">
            <a:noFill/>
            <a:miter lim="800000"/>
            <a:headEnd/>
            <a:tailEnd/>
          </a:ln>
          <a:effectLst/>
        </p:spPr>
      </p:pic>
      <p:sp>
        <p:nvSpPr>
          <p:cNvPr id="12" name="Rectangle 11"/>
          <p:cNvSpPr/>
          <p:nvPr/>
        </p:nvSpPr>
        <p:spPr>
          <a:xfrm>
            <a:off x="0" y="5257800"/>
            <a:ext cx="419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FF00"/>
                </a:solidFill>
                <a:latin typeface="Times New Roman" pitchFamily="18" charset="0"/>
                <a:cs typeface="Times New Roman" pitchFamily="18" charset="0"/>
              </a:rPr>
              <a:t>(13,1), (10,2), (25,2), (2,3), (12,3), (20,3), (31,3), (29,4)</a:t>
            </a:r>
            <a:endParaRPr lang="en-US" sz="1400" b="1" dirty="0">
              <a:solidFill>
                <a:srgbClr val="FFFF00"/>
              </a:solidFill>
              <a:latin typeface="Times New Roman" pitchFamily="18" charset="0"/>
              <a:cs typeface="Times New Roman" pitchFamily="18" charset="0"/>
            </a:endParaRPr>
          </a:p>
        </p:txBody>
      </p:sp>
      <p:sp>
        <p:nvSpPr>
          <p:cNvPr id="13" name="Rectangle 12"/>
          <p:cNvSpPr/>
          <p:nvPr/>
        </p:nvSpPr>
        <p:spPr>
          <a:xfrm>
            <a:off x="1371600" y="5562600"/>
            <a:ext cx="1219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Queue</a:t>
            </a:r>
            <a:endParaRPr lang="en-US" dirty="0">
              <a:solidFill>
                <a:srgbClr val="FFFF00"/>
              </a:solidFill>
            </a:endParaRPr>
          </a:p>
        </p:txBody>
      </p:sp>
      <p:cxnSp>
        <p:nvCxnSpPr>
          <p:cNvPr id="15" name="Straight Arrow Connector 14"/>
          <p:cNvCxnSpPr/>
          <p:nvPr/>
        </p:nvCxnSpPr>
        <p:spPr>
          <a:xfrm flipH="1">
            <a:off x="533400" y="4114800"/>
            <a:ext cx="381000"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39</a:t>
            </a:fld>
            <a:endParaRPr kumimoji="0" lang="en-US"/>
          </a:p>
        </p:txBody>
      </p:sp>
      <p:sp>
        <p:nvSpPr>
          <p:cNvPr id="11" name="Footer Placeholder 10"/>
          <p:cNvSpPr>
            <a:spLocks noGrp="1"/>
          </p:cNvSpPr>
          <p:nvPr>
            <p:ph type="ftr" sz="quarter" idx="11"/>
          </p:nvPr>
        </p:nvSpPr>
        <p:spPr/>
        <p:txBody>
          <a:bodyPr/>
          <a:lstStyle/>
          <a:p>
            <a:r>
              <a:rPr kumimoji="0" lang="en-US" smtClean="0"/>
              <a:t>Trees - Part 1</a:t>
            </a:r>
            <a:endParaRPr kumimoji="0" lang="en-US"/>
          </a:p>
        </p:txBody>
      </p:sp>
      <p:sp>
        <p:nvSpPr>
          <p:cNvPr id="18" name="Rectangle 17"/>
          <p:cNvSpPr/>
          <p:nvPr/>
        </p:nvSpPr>
        <p:spPr>
          <a:xfrm>
            <a:off x="228600" y="990600"/>
            <a:ext cx="3054362" cy="523220"/>
          </a:xfrm>
          <a:prstGeom prst="rect">
            <a:avLst/>
          </a:prstGeom>
        </p:spPr>
        <p:txBody>
          <a:bodyPr wrap="none">
            <a:spAutoFit/>
          </a:bodyPr>
          <a:lstStyle/>
          <a:p>
            <a:r>
              <a:rPr lang="en-US" sz="2800" b="1" dirty="0" smtClean="0">
                <a:solidFill>
                  <a:srgbClr val="FFFF00"/>
                </a:solidFill>
              </a:rPr>
              <a:t>Get Tree’s Height</a:t>
            </a:r>
            <a:endParaRPr lang="en-US" sz="2800" b="1" dirty="0">
              <a:solidFill>
                <a:srgbClr val="FFFF00"/>
              </a:solidFill>
            </a:endParaRPr>
          </a:p>
        </p:txBody>
      </p:sp>
      <p:sp>
        <p:nvSpPr>
          <p:cNvPr id="19" name="TextBox 18"/>
          <p:cNvSpPr txBox="1"/>
          <p:nvPr/>
        </p:nvSpPr>
        <p:spPr>
          <a:xfrm>
            <a:off x="228600" y="1447800"/>
            <a:ext cx="3581400" cy="646331"/>
          </a:xfrm>
          <a:prstGeom prst="rect">
            <a:avLst/>
          </a:prstGeom>
          <a:noFill/>
        </p:spPr>
        <p:txBody>
          <a:bodyPr wrap="square" rtlCol="0">
            <a:spAutoFit/>
          </a:bodyPr>
          <a:lstStyle/>
          <a:p>
            <a:r>
              <a:rPr lang="en-US" dirty="0" smtClean="0">
                <a:solidFill>
                  <a:srgbClr val="FFFF00"/>
                </a:solidFill>
              </a:rPr>
              <a:t>Tree’s height = max level of nodes.</a:t>
            </a:r>
          </a:p>
          <a:p>
            <a:r>
              <a:rPr lang="en-US" dirty="0" smtClean="0">
                <a:solidFill>
                  <a:srgbClr val="FFFF00"/>
                </a:solidFill>
              </a:rPr>
              <a:t>Root has level 1</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762000" y="1874837"/>
            <a:ext cx="7620000" cy="4525963"/>
          </a:xfrm>
        </p:spPr>
        <p:txBody>
          <a:bodyPr>
            <a:normAutofit/>
          </a:bodyPr>
          <a:lstStyle/>
          <a:p>
            <a:r>
              <a:rPr lang="en-US" dirty="0" smtClean="0"/>
              <a:t>8 Trees 307</a:t>
            </a:r>
          </a:p>
          <a:p>
            <a:r>
              <a:rPr lang="en-US" dirty="0" smtClean="0"/>
              <a:t>8.1 General Trees   -  308</a:t>
            </a:r>
          </a:p>
          <a:p>
            <a:r>
              <a:rPr lang="en-US" dirty="0" smtClean="0"/>
              <a:t>8.1.1 Tree Definitions and Properties  -    309</a:t>
            </a:r>
          </a:p>
          <a:p>
            <a:r>
              <a:rPr lang="en-US" dirty="0" smtClean="0"/>
              <a:t>8.1.2 The Tree Abstract Data Type  -    312</a:t>
            </a:r>
          </a:p>
          <a:p>
            <a:r>
              <a:rPr lang="en-US" dirty="0" smtClean="0"/>
              <a:t>8.2 Binary Trees   -  317</a:t>
            </a:r>
          </a:p>
          <a:p>
            <a:r>
              <a:rPr lang="en-US" dirty="0" smtClean="0"/>
              <a:t>8.2.1 The Binary Tree Abstract Data Type  -  319</a:t>
            </a:r>
          </a:p>
          <a:p>
            <a:r>
              <a:rPr lang="en-US" dirty="0" smtClean="0"/>
              <a:t>8.2.2 Properties of Binary Trees  -  321</a:t>
            </a:r>
          </a:p>
          <a:p>
            <a:r>
              <a:rPr lang="en-US" dirty="0" smtClean="0"/>
              <a:t>8.3 Implementing Trees   -   323</a:t>
            </a:r>
          </a:p>
          <a:p>
            <a:r>
              <a:rPr lang="en-US" dirty="0" smtClean="0"/>
              <a:t>8.4 Tree Traversal Algorithms   -  334</a:t>
            </a:r>
            <a:endParaRPr lang="en-US" dirty="0"/>
          </a:p>
        </p:txBody>
      </p:sp>
      <p:sp>
        <p:nvSpPr>
          <p:cNvPr id="4" name="Rectangle 3"/>
          <p:cNvSpPr/>
          <p:nvPr/>
        </p:nvSpPr>
        <p:spPr>
          <a:xfrm>
            <a:off x="381000" y="1295400"/>
            <a:ext cx="541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1: General Trees</a:t>
            </a:r>
            <a:endParaRPr lang="en-US" sz="36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FFFF00"/>
                </a:solidFill>
              </a:rPr>
              <a:t>Search the data x in a binary tree:</a:t>
            </a:r>
          </a:p>
          <a:p>
            <a:r>
              <a:rPr lang="en-US" dirty="0" smtClean="0"/>
              <a:t>Based on previous demonstrations you can do yourself the search algorithm</a:t>
            </a:r>
          </a:p>
          <a:p>
            <a:pPr>
              <a:buNone/>
            </a:pPr>
            <a:r>
              <a:rPr lang="en-US" b="1" dirty="0" smtClean="0">
                <a:solidFill>
                  <a:srgbClr val="FFFF00"/>
                </a:solidFill>
              </a:rPr>
              <a:t>Deleting the data x in a binary tree:</a:t>
            </a:r>
          </a:p>
          <a:p>
            <a:r>
              <a:rPr lang="en-US" dirty="0" smtClean="0"/>
              <a:t>When a node is removed, it’s children need to be linked from some other chosen nodes. So, deleting operation depends on the specific problem. There is no common way to implement this operation.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40</a:t>
            </a:fld>
            <a:endParaRPr kumimoji="0" lang="en-US"/>
          </a:p>
        </p:txBody>
      </p:sp>
      <p:sp>
        <p:nvSpPr>
          <p:cNvPr id="5" name="Footer Placeholder 4"/>
          <p:cNvSpPr>
            <a:spLocks noGrp="1"/>
          </p:cNvSpPr>
          <p:nvPr>
            <p:ph type="ftr" sz="quarter" idx="11"/>
          </p:nvPr>
        </p:nvSpPr>
        <p:spPr/>
        <p:txBody>
          <a:bodyPr/>
          <a:lstStyle/>
          <a:p>
            <a:r>
              <a:rPr kumimoji="0" lang="en-US" dirty="0" smtClean="0"/>
              <a:t>Trees - Part 1</a:t>
            </a:r>
            <a:endParaRPr kumimoji="0"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685800" y="1371600"/>
            <a:ext cx="8001000" cy="4754563"/>
          </a:xfrm>
        </p:spPr>
        <p:txBody>
          <a:bodyPr>
            <a:normAutofit fontScale="92500"/>
          </a:bodyPr>
          <a:lstStyle/>
          <a:p>
            <a:pPr>
              <a:buNone/>
            </a:pPr>
            <a:r>
              <a:rPr lang="en-US" dirty="0" smtClean="0">
                <a:solidFill>
                  <a:srgbClr val="FFFF00"/>
                </a:solidFill>
              </a:rPr>
              <a:t>LO4.1  Define </a:t>
            </a:r>
            <a:r>
              <a:rPr lang="en-US" b="1" u="sng" dirty="0" smtClean="0">
                <a:solidFill>
                  <a:srgbClr val="FFFF00"/>
                </a:solidFill>
              </a:rPr>
              <a:t>general tree</a:t>
            </a:r>
            <a:r>
              <a:rPr lang="en-US" dirty="0" smtClean="0">
                <a:solidFill>
                  <a:srgbClr val="FFFF00"/>
                </a:solidFill>
              </a:rPr>
              <a:t>, Binary Tree (and Binary Search) </a:t>
            </a:r>
          </a:p>
          <a:p>
            <a:r>
              <a:rPr lang="en-US" dirty="0" smtClean="0"/>
              <a:t>Tree: Trees are a non-linear data structures including nodes and arcs and they are usually implemented using linked structures.</a:t>
            </a:r>
          </a:p>
          <a:p>
            <a:r>
              <a:rPr lang="en-US" dirty="0" smtClean="0"/>
              <a:t>A tree node is described: data + references to related others. References describe relationship between some nodes. </a:t>
            </a:r>
          </a:p>
          <a:p>
            <a:r>
              <a:rPr lang="en-US" dirty="0" smtClean="0"/>
              <a:t>A tree can be managed using only one reference to the root of the tree. </a:t>
            </a:r>
          </a:p>
          <a:p>
            <a:r>
              <a:rPr lang="en-US" b="1" dirty="0" smtClean="0"/>
              <a:t>Definitions</a:t>
            </a:r>
            <a:r>
              <a:rPr lang="en-US" dirty="0" smtClean="0"/>
              <a:t>: root, leaf, father, child, </a:t>
            </a:r>
            <a:r>
              <a:rPr lang="en-US" dirty="0" err="1" smtClean="0"/>
              <a:t>accessors</a:t>
            </a:r>
            <a:r>
              <a:rPr lang="en-US" dirty="0" smtClean="0"/>
              <a:t>/predecessor, descendants/ successor, path, path length, node level, tree’s height,  tree’s degree, complete tree</a:t>
            </a:r>
          </a:p>
          <a:p>
            <a:r>
              <a:rPr lang="en-US" dirty="0" smtClean="0"/>
              <a:t>We can use binary tree instead of n-</a:t>
            </a:r>
            <a:r>
              <a:rPr lang="en-US" dirty="0" err="1" smtClean="0"/>
              <a:t>ary</a:t>
            </a:r>
            <a:r>
              <a:rPr lang="en-US" dirty="0" smtClean="0"/>
              <a:t> tree.</a:t>
            </a:r>
          </a:p>
        </p:txBody>
      </p:sp>
      <p:sp>
        <p:nvSpPr>
          <p:cNvPr id="4" name="Slide Number Placeholder 3"/>
          <p:cNvSpPr>
            <a:spLocks noGrp="1"/>
          </p:cNvSpPr>
          <p:nvPr>
            <p:ph type="sldNum" sz="quarter" idx="10"/>
          </p:nvPr>
        </p:nvSpPr>
        <p:spPr/>
        <p:txBody>
          <a:bodyPr/>
          <a:lstStyle/>
          <a:p>
            <a:pPr>
              <a:defRPr/>
            </a:pPr>
            <a:r>
              <a:rPr lang="en-US" dirty="0" smtClean="0"/>
              <a:t> </a:t>
            </a:r>
            <a:fld id="{0AEDEB2A-EB67-4CBF-8C4A-234CD959EE50}" type="slidenum">
              <a:rPr lang="en-US" smtClean="0"/>
              <a:pPr>
                <a:defRPr/>
              </a:pPr>
              <a:t>41</a:t>
            </a:fld>
            <a:endParaRPr lang="en-US" dirty="0"/>
          </a:p>
        </p:txBody>
      </p:sp>
      <p:sp>
        <p:nvSpPr>
          <p:cNvPr id="5" name="TextBox 9"/>
          <p:cNvSpPr txBox="1"/>
          <p:nvPr/>
        </p:nvSpPr>
        <p:spPr>
          <a:xfrm>
            <a:off x="0" y="1219200"/>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dirty="0" smtClean="0">
                <a:solidFill>
                  <a:srgbClr val="FFFF00"/>
                </a:solidFill>
                <a:sym typeface="Wingdings"/>
              </a:rPr>
              <a:t> </a:t>
            </a:r>
            <a:endParaRPr lang="en-US" dirty="0">
              <a:solidFill>
                <a:srgbClr val="FFFF00"/>
              </a:solidFill>
            </a:endParaRPr>
          </a:p>
        </p:txBody>
      </p:sp>
      <p:sp>
        <p:nvSpPr>
          <p:cNvPr id="6" name="Footer Placeholder 5"/>
          <p:cNvSpPr>
            <a:spLocks noGrp="1"/>
          </p:cNvSpPr>
          <p:nvPr>
            <p:ph type="ftr" sz="quarter" idx="11"/>
          </p:nvPr>
        </p:nvSpPr>
        <p:spPr/>
        <p:txBody>
          <a:bodyPr/>
          <a:lstStyle/>
          <a:p>
            <a:r>
              <a:rPr kumimoji="0" lang="en-US" dirty="0" smtClean="0"/>
              <a:t>Trees - Part 1</a:t>
            </a:r>
            <a:endParaRPr kumimoji="0"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762000" y="1295400"/>
            <a:ext cx="8229600" cy="4830763"/>
          </a:xfrm>
        </p:spPr>
        <p:txBody>
          <a:bodyPr>
            <a:normAutofit fontScale="92500" lnSpcReduction="20000"/>
          </a:bodyPr>
          <a:lstStyle/>
          <a:p>
            <a:r>
              <a:rPr lang="en-US" dirty="0" smtClean="0"/>
              <a:t>Tree can be used to manage </a:t>
            </a:r>
            <a:r>
              <a:rPr lang="en-US" dirty="0" err="1" smtClean="0"/>
              <a:t>unorderly</a:t>
            </a:r>
            <a:r>
              <a:rPr lang="en-US" dirty="0" smtClean="0"/>
              <a:t> related nodes. Problems in which data in current state are created from previous state (chess, human family,  manager-staff relations,…)</a:t>
            </a:r>
          </a:p>
          <a:p>
            <a:r>
              <a:rPr lang="en-US" dirty="0" smtClean="0"/>
              <a:t>Orderly tree is a tree whose nodes are designated their positions based on a pre-defined </a:t>
            </a:r>
            <a:r>
              <a:rPr lang="en-US" dirty="0" err="1" smtClean="0"/>
              <a:t>comparisional</a:t>
            </a:r>
            <a:r>
              <a:rPr lang="en-US" dirty="0" smtClean="0"/>
              <a:t> criteria.</a:t>
            </a:r>
          </a:p>
          <a:p>
            <a:pPr>
              <a:buNone/>
            </a:pPr>
            <a:r>
              <a:rPr lang="en-US" b="1" dirty="0" smtClean="0">
                <a:solidFill>
                  <a:srgbClr val="FFFF00"/>
                </a:solidFill>
              </a:rPr>
              <a:t>LO4.3  Find the smallest and largest elements, number of nodes in a  tree and its’ height.</a:t>
            </a:r>
          </a:p>
          <a:p>
            <a:r>
              <a:rPr lang="en-US" dirty="0" smtClean="0"/>
              <a:t>Tree traversal is central algorithm of almost all algorithms applied to trees </a:t>
            </a:r>
            <a:r>
              <a:rPr lang="en-US" dirty="0" smtClean="0">
                <a:sym typeface="Wingdings" pitchFamily="2" charset="2"/>
              </a:rPr>
              <a:t> </a:t>
            </a:r>
            <a:r>
              <a:rPr lang="en-US" b="1" dirty="0" smtClean="0">
                <a:sym typeface="Wingdings" pitchFamily="2" charset="2"/>
              </a:rPr>
              <a:t>O(n)  General binary  tree do not improve any  operations  when it is compared over other structures including  arrays, linked lists.</a:t>
            </a:r>
            <a:endParaRPr lang="en-US" b="1" dirty="0" smtClean="0"/>
          </a:p>
          <a:p>
            <a:r>
              <a:rPr lang="en-US" dirty="0" smtClean="0"/>
              <a:t>2  traversals: breadth-first (level-based, using queue) traversal, depth-first traversal (recursive or using stack implementations).</a:t>
            </a:r>
          </a:p>
          <a:p>
            <a:r>
              <a:rPr lang="en-US" dirty="0" smtClean="0"/>
              <a:t>Threaded tree is a tree in which node’s references are used to point to node’s predecessor or successor. So,  stack is not needed in depth-first traversals. </a:t>
            </a:r>
            <a:endParaRPr lang="en-US" dirty="0"/>
          </a:p>
        </p:txBody>
      </p:sp>
      <p:sp>
        <p:nvSpPr>
          <p:cNvPr id="4" name="Slide Number Placeholder 3"/>
          <p:cNvSpPr>
            <a:spLocks noGrp="1"/>
          </p:cNvSpPr>
          <p:nvPr>
            <p:ph type="sldNum" sz="quarter" idx="10"/>
          </p:nvPr>
        </p:nvSpPr>
        <p:spPr>
          <a:xfrm>
            <a:off x="8229600" y="6553200"/>
            <a:ext cx="914400" cy="228600"/>
          </a:xfrm>
        </p:spPr>
        <p:txBody>
          <a:bodyPr/>
          <a:lstStyle/>
          <a:p>
            <a:pPr>
              <a:defRPr/>
            </a:pPr>
            <a:r>
              <a:rPr lang="en-US" smtClean="0"/>
              <a:t> </a:t>
            </a:r>
            <a:fld id="{0AEDEB2A-EB67-4CBF-8C4A-234CD959EE50}" type="slidenum">
              <a:rPr lang="en-US" smtClean="0"/>
              <a:pPr>
                <a:defRPr/>
              </a:pPr>
              <a:t>42</a:t>
            </a:fld>
            <a:endParaRPr lang="en-US"/>
          </a:p>
        </p:txBody>
      </p:sp>
      <p:sp>
        <p:nvSpPr>
          <p:cNvPr id="5" name="TextBox 9"/>
          <p:cNvSpPr txBox="1"/>
          <p:nvPr/>
        </p:nvSpPr>
        <p:spPr>
          <a:xfrm>
            <a:off x="0" y="2674203"/>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dirty="0" smtClean="0">
                <a:solidFill>
                  <a:srgbClr val="FF0000"/>
                </a:solidFill>
                <a:sym typeface="Wingdings"/>
              </a:rPr>
              <a:t> </a:t>
            </a:r>
            <a:r>
              <a:rPr lang="en-US" sz="4800" dirty="0" smtClean="0">
                <a:solidFill>
                  <a:srgbClr val="FFFF00"/>
                </a:solidFill>
                <a:sym typeface="Wingdings"/>
              </a:rPr>
              <a:t></a:t>
            </a:r>
            <a:endParaRPr lang="en-US" dirty="0">
              <a:solidFill>
                <a:srgbClr val="FFFF00"/>
              </a:solidFill>
            </a:endParaRPr>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err="1" smtClean="0"/>
              <a:t>Ôn</a:t>
            </a:r>
            <a:r>
              <a:rPr lang="en-US" sz="3200" dirty="0" smtClean="0"/>
              <a:t> </a:t>
            </a:r>
            <a:r>
              <a:rPr lang="en-US" sz="3200" dirty="0" err="1" smtClean="0"/>
              <a:t>tập</a:t>
            </a:r>
            <a:r>
              <a:rPr lang="en-US" sz="3200" dirty="0" smtClean="0"/>
              <a:t>- </a:t>
            </a:r>
            <a:r>
              <a:rPr lang="en-US" sz="3200" dirty="0" err="1" smtClean="0"/>
              <a:t>Viết</a:t>
            </a:r>
            <a:r>
              <a:rPr lang="en-US" sz="3200" dirty="0" smtClean="0"/>
              <a:t> </a:t>
            </a:r>
            <a:r>
              <a:rPr lang="en-US" sz="3200" dirty="0" err="1" smtClean="0"/>
              <a:t>vào</a:t>
            </a:r>
            <a:r>
              <a:rPr lang="en-US" sz="3200" dirty="0" smtClean="0"/>
              <a:t> </a:t>
            </a:r>
            <a:r>
              <a:rPr lang="en-US" sz="3200" dirty="0" err="1" smtClean="0"/>
              <a:t>vở</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buNone/>
            </a:pPr>
            <a:r>
              <a:rPr lang="en-US" sz="2000" dirty="0" smtClean="0"/>
              <a:t>1-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2-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liên</a:t>
            </a:r>
            <a:r>
              <a:rPr lang="en-US" sz="2000" dirty="0" smtClean="0"/>
              <a:t> </a:t>
            </a:r>
            <a:r>
              <a:rPr lang="en-US" sz="2000" dirty="0" err="1" smtClean="0"/>
              <a:t>kết</a:t>
            </a:r>
            <a:r>
              <a:rPr lang="en-US" sz="2000" dirty="0" smtClean="0"/>
              <a:t> phi </a:t>
            </a:r>
            <a:r>
              <a:rPr lang="en-US" sz="2000" dirty="0" err="1" smtClean="0"/>
              <a:t>tuyến</a:t>
            </a:r>
            <a:r>
              <a:rPr lang="en-US" sz="2000" dirty="0" smtClean="0"/>
              <a:t>?</a:t>
            </a:r>
          </a:p>
          <a:p>
            <a:pPr>
              <a:buNone/>
            </a:pPr>
            <a:r>
              <a:rPr lang="en-US" sz="2000" dirty="0" smtClean="0"/>
              <a:t>3-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phân</a:t>
            </a:r>
            <a:r>
              <a:rPr lang="en-US" sz="2000" dirty="0" smtClean="0"/>
              <a:t> </a:t>
            </a:r>
            <a:r>
              <a:rPr lang="en-US" sz="2000" dirty="0" err="1" smtClean="0"/>
              <a:t>lớp</a:t>
            </a:r>
            <a:r>
              <a:rPr lang="en-US" sz="2000" dirty="0" smtClean="0"/>
              <a:t> (</a:t>
            </a:r>
            <a:r>
              <a:rPr lang="en-US" sz="2000" dirty="0" err="1" smtClean="0"/>
              <a:t>hierachical</a:t>
            </a:r>
            <a:r>
              <a:rPr lang="en-US" sz="2000" dirty="0" smtClean="0"/>
              <a:t> structure)?</a:t>
            </a:r>
          </a:p>
          <a:p>
            <a:pPr>
              <a:buNone/>
            </a:pPr>
            <a:r>
              <a:rPr lang="en-US" sz="2000" dirty="0" smtClean="0"/>
              <a:t>4- </a:t>
            </a:r>
            <a:r>
              <a:rPr lang="en-US" sz="2000" dirty="0" err="1" smtClean="0"/>
              <a:t>Hãy</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liên</a:t>
            </a:r>
            <a:r>
              <a:rPr lang="en-US" sz="2000" dirty="0" smtClean="0"/>
              <a:t> </a:t>
            </a:r>
            <a:r>
              <a:rPr lang="en-US" sz="2000" dirty="0" err="1" smtClean="0"/>
              <a:t>quan</a:t>
            </a:r>
            <a:r>
              <a:rPr lang="en-US" sz="2000" dirty="0" smtClean="0"/>
              <a:t> </a:t>
            </a:r>
            <a:r>
              <a:rPr lang="en-US" sz="2000" dirty="0" err="1" smtClean="0"/>
              <a:t>đến</a:t>
            </a:r>
            <a:r>
              <a:rPr lang="en-US" sz="2000" dirty="0" smtClean="0"/>
              <a:t> </a:t>
            </a:r>
            <a:r>
              <a:rPr lang="en-US" sz="2000" dirty="0" err="1" smtClean="0"/>
              <a:t>cây</a:t>
            </a:r>
            <a:r>
              <a:rPr lang="en-US" sz="2000" dirty="0" smtClean="0"/>
              <a:t>: </a:t>
            </a:r>
            <a:r>
              <a:rPr lang="en-US" sz="2000" dirty="0" err="1" smtClean="0"/>
              <a:t>nút</a:t>
            </a:r>
            <a:r>
              <a:rPr lang="en-US" sz="2000" dirty="0" smtClean="0"/>
              <a:t>, </a:t>
            </a:r>
            <a:r>
              <a:rPr lang="en-US" sz="2000" dirty="0" err="1" smtClean="0"/>
              <a:t>cạnh</a:t>
            </a:r>
            <a:r>
              <a:rPr lang="en-US" sz="2000" dirty="0" smtClean="0"/>
              <a:t>, </a:t>
            </a:r>
            <a:r>
              <a:rPr lang="en-US" sz="2000" dirty="0" err="1" smtClean="0"/>
              <a:t>nút</a:t>
            </a:r>
            <a:r>
              <a:rPr lang="en-US" sz="2000" dirty="0" smtClean="0"/>
              <a:t> </a:t>
            </a:r>
            <a:r>
              <a:rPr lang="en-US" sz="2000" dirty="0" err="1" smtClean="0"/>
              <a:t>gốc</a:t>
            </a:r>
            <a:r>
              <a:rPr lang="en-US" sz="2000" dirty="0" smtClean="0"/>
              <a:t>, </a:t>
            </a:r>
            <a:r>
              <a:rPr lang="en-US" sz="2000" dirty="0" err="1" smtClean="0"/>
              <a:t>nút</a:t>
            </a:r>
            <a:r>
              <a:rPr lang="en-US" sz="2000" dirty="0" smtClean="0"/>
              <a:t> </a:t>
            </a:r>
            <a:r>
              <a:rPr lang="en-US" sz="2000" dirty="0" err="1" smtClean="0"/>
              <a:t>lá</a:t>
            </a:r>
            <a:r>
              <a:rPr lang="en-US" sz="2000" dirty="0" smtClean="0"/>
              <a:t>, </a:t>
            </a:r>
            <a:r>
              <a:rPr lang="en-US" sz="2000" dirty="0" err="1" smtClean="0"/>
              <a:t>nút</a:t>
            </a:r>
            <a:r>
              <a:rPr lang="en-US" sz="2000" dirty="0" smtClean="0"/>
              <a:t> </a:t>
            </a:r>
            <a:r>
              <a:rPr lang="en-US" sz="2000" dirty="0" err="1" smtClean="0"/>
              <a:t>trung</a:t>
            </a:r>
            <a:r>
              <a:rPr lang="en-US" sz="2000" dirty="0" smtClean="0"/>
              <a:t> </a:t>
            </a:r>
            <a:r>
              <a:rPr lang="en-US" sz="2000" dirty="0" err="1" smtClean="0"/>
              <a:t>gian</a:t>
            </a:r>
            <a:r>
              <a:rPr lang="en-US" sz="2000" dirty="0" smtClean="0"/>
              <a:t>, </a:t>
            </a:r>
            <a:r>
              <a:rPr lang="en-US" sz="2000" dirty="0" err="1" smtClean="0"/>
              <a:t>mức</a:t>
            </a:r>
            <a:r>
              <a:rPr lang="en-US" sz="2000" dirty="0" smtClean="0"/>
              <a:t> </a:t>
            </a:r>
            <a:r>
              <a:rPr lang="en-US" sz="2000" dirty="0" err="1" smtClean="0"/>
              <a:t>của</a:t>
            </a:r>
            <a:r>
              <a:rPr lang="en-US" sz="2000" dirty="0" smtClean="0"/>
              <a:t> </a:t>
            </a:r>
            <a:r>
              <a:rPr lang="en-US" sz="2000" dirty="0" err="1" smtClean="0"/>
              <a:t>nút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a:t>
            </a:r>
          </a:p>
          <a:p>
            <a:pPr>
              <a:buNone/>
            </a:pPr>
            <a:r>
              <a:rPr lang="en-US" sz="2000" dirty="0" smtClean="0"/>
              <a:t>5- </a:t>
            </a:r>
            <a:r>
              <a:rPr lang="en-US" sz="2000" dirty="0" err="1" smtClean="0"/>
              <a:t>Mô</a:t>
            </a:r>
            <a:r>
              <a:rPr lang="en-US" sz="2000" dirty="0" smtClean="0"/>
              <a:t> </a:t>
            </a:r>
            <a:r>
              <a:rPr lang="en-US" sz="2000" dirty="0" err="1" smtClean="0"/>
              <a:t>tả</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trong</a:t>
            </a:r>
            <a:r>
              <a:rPr lang="en-US" sz="2000" dirty="0" smtClean="0"/>
              <a:t> </a:t>
            </a:r>
            <a:r>
              <a:rPr lang="en-US" sz="2000" dirty="0" err="1" smtClean="0"/>
              <a:t>cây</a:t>
            </a:r>
            <a:r>
              <a:rPr lang="en-US" sz="2000" dirty="0" smtClean="0"/>
              <a:t> </a:t>
            </a:r>
            <a:r>
              <a:rPr lang="en-US" sz="2000" dirty="0" err="1" smtClean="0"/>
              <a:t>bằng</a:t>
            </a:r>
            <a:r>
              <a:rPr lang="en-US" sz="2000" dirty="0" smtClean="0"/>
              <a:t> </a:t>
            </a:r>
            <a:r>
              <a:rPr lang="en-US" sz="2000" dirty="0" err="1" smtClean="0"/>
              <a:t>những</a:t>
            </a:r>
            <a:r>
              <a:rPr lang="en-US" sz="2000" dirty="0" smtClean="0"/>
              <a:t> </a:t>
            </a:r>
            <a:r>
              <a:rPr lang="en-US" sz="2000" dirty="0" err="1" smtClean="0"/>
              <a:t>gì</a:t>
            </a:r>
            <a:r>
              <a:rPr lang="en-US" sz="2000" dirty="0" smtClean="0"/>
              <a:t>?</a:t>
            </a:r>
          </a:p>
          <a:p>
            <a:pPr>
              <a:buNone/>
            </a:pPr>
            <a:r>
              <a:rPr lang="en-US" sz="2000" dirty="0" smtClean="0"/>
              <a:t>6-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hiệu</a:t>
            </a:r>
            <a:r>
              <a:rPr lang="en-US" sz="2000" dirty="0" smtClean="0"/>
              <a:t> </a:t>
            </a:r>
            <a:r>
              <a:rPr lang="en-US" sz="2000" dirty="0" err="1" smtClean="0"/>
              <a:t>suất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7-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thực</a:t>
            </a:r>
            <a:r>
              <a:rPr lang="en-US" sz="2000" dirty="0" smtClean="0"/>
              <a:t> </a:t>
            </a:r>
            <a:r>
              <a:rPr lang="en-US" sz="2000" dirty="0" err="1" smtClean="0"/>
              <a:t>hành</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phân</a:t>
            </a:r>
            <a:r>
              <a:rPr lang="en-US" sz="2000" dirty="0" smtClean="0"/>
              <a:t> </a:t>
            </a:r>
            <a:r>
              <a:rPr lang="en-US" sz="2000" dirty="0" err="1" smtClean="0"/>
              <a:t>nhánh</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bậc</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cây</a:t>
            </a:r>
            <a:r>
              <a:rPr lang="en-US" sz="2000" dirty="0" smtClean="0"/>
              <a:t> n-</a:t>
            </a:r>
            <a:r>
              <a:rPr lang="en-US" sz="2000" dirty="0" err="1" smtClean="0"/>
              <a:t>phân</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8- </a:t>
            </a:r>
            <a:r>
              <a:rPr lang="en-US" sz="2000" dirty="0" err="1" smtClean="0"/>
              <a:t>Làm</a:t>
            </a:r>
            <a:r>
              <a:rPr lang="en-US" sz="2000" dirty="0" smtClean="0"/>
              <a:t> </a:t>
            </a:r>
            <a:r>
              <a:rPr lang="en-US" sz="2000" dirty="0" err="1" smtClean="0"/>
              <a:t>thế</a:t>
            </a:r>
            <a:r>
              <a:rPr lang="en-US" sz="2000" dirty="0" smtClean="0"/>
              <a:t> </a:t>
            </a:r>
            <a:r>
              <a:rPr lang="en-US" sz="2000" dirty="0" err="1" smtClean="0"/>
              <a:t>nào</a:t>
            </a:r>
            <a:r>
              <a:rPr lang="en-US" sz="2000" dirty="0" smtClean="0"/>
              <a:t> </a:t>
            </a:r>
            <a:r>
              <a:rPr lang="en-US" sz="2000" dirty="0" err="1" smtClean="0"/>
              <a:t>để</a:t>
            </a:r>
            <a:r>
              <a:rPr lang="en-US" sz="2000" dirty="0" smtClean="0"/>
              <a:t>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biều</a:t>
            </a:r>
            <a:r>
              <a:rPr lang="en-US" sz="2000" dirty="0" smtClean="0"/>
              <a:t> </a:t>
            </a:r>
            <a:r>
              <a:rPr lang="en-US" sz="2000" dirty="0" err="1" smtClean="0"/>
              <a:t>diễn</a:t>
            </a:r>
            <a:r>
              <a:rPr lang="en-US" sz="2000" dirty="0" smtClean="0"/>
              <a:t> </a:t>
            </a:r>
            <a:r>
              <a:rPr lang="en-US" sz="2000" dirty="0" err="1" smtClean="0"/>
              <a:t>được</a:t>
            </a:r>
            <a:r>
              <a:rPr lang="en-US" sz="2000" dirty="0" smtClean="0"/>
              <a:t> </a:t>
            </a:r>
            <a:r>
              <a:rPr lang="en-US" sz="2000" dirty="0" err="1" smtClean="0"/>
              <a:t>cây</a:t>
            </a:r>
            <a:r>
              <a:rPr lang="en-US" sz="2000" dirty="0" smtClean="0"/>
              <a:t> n-</a:t>
            </a:r>
            <a:r>
              <a:rPr lang="en-US" sz="2000" dirty="0" err="1" smtClean="0"/>
              <a:t>phân</a:t>
            </a:r>
            <a:r>
              <a:rPr lang="en-US" sz="2000" dirty="0" smtClean="0"/>
              <a:t>?</a:t>
            </a:r>
          </a:p>
          <a:p>
            <a:pPr>
              <a:buNone/>
            </a:pPr>
            <a:r>
              <a:rPr lang="en-US" sz="2000" dirty="0" smtClean="0"/>
              <a:t>9- </a:t>
            </a:r>
            <a:r>
              <a:rPr lang="en-US" sz="2000" dirty="0" err="1" smtClean="0"/>
              <a:t>Duyệt</a:t>
            </a:r>
            <a:r>
              <a:rPr lang="en-US" sz="2000" dirty="0" smtClean="0"/>
              <a:t>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10-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rộng</a:t>
            </a:r>
            <a:r>
              <a:rPr lang="en-US" sz="2000" dirty="0" smtClean="0"/>
              <a:t>.</a:t>
            </a:r>
          </a:p>
          <a:p>
            <a:pPr>
              <a:buNone/>
            </a:pPr>
            <a:r>
              <a:rPr lang="en-US" sz="2000" dirty="0" smtClean="0"/>
              <a:t>11-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pre-order traversal.</a:t>
            </a:r>
          </a:p>
          <a:p>
            <a:pPr>
              <a:buNone/>
            </a:pPr>
            <a:r>
              <a:rPr lang="en-US" sz="2000" dirty="0" smtClean="0"/>
              <a:t>12-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in-order traversal.</a:t>
            </a:r>
          </a:p>
          <a:p>
            <a:pPr>
              <a:buNone/>
            </a:pPr>
            <a:r>
              <a:rPr lang="en-US" sz="2000" dirty="0" smtClean="0"/>
              <a:t>13-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post-order traversal.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smtClean="0"/>
              <a:t>Next part: Binary Search Trees</a:t>
            </a:r>
            <a:endParaRPr lang="en-US"/>
          </a:p>
        </p:txBody>
      </p:sp>
      <p:sp>
        <p:nvSpPr>
          <p:cNvPr id="4" name="Slide Number Placeholder 3"/>
          <p:cNvSpPr>
            <a:spLocks noGrp="1"/>
          </p:cNvSpPr>
          <p:nvPr>
            <p:ph type="sldNum" sz="quarter" idx="10"/>
          </p:nvPr>
        </p:nvSpPr>
        <p:spPr/>
        <p:txBody>
          <a:bodyPr/>
          <a:lstStyle/>
          <a:p>
            <a:pPr>
              <a:defRPr/>
            </a:pPr>
            <a:r>
              <a:rPr lang="en-US" smtClean="0"/>
              <a:t> </a:t>
            </a:r>
            <a:fld id="{0AEDEB2A-EB67-4CBF-8C4A-234CD959EE50}" type="slidenum">
              <a:rPr lang="en-US" smtClean="0"/>
              <a:pPr>
                <a:defRPr/>
              </a:pPr>
              <a:t>44</a:t>
            </a:fld>
            <a:endParaRPr lang="en-US"/>
          </a:p>
        </p:txBody>
      </p:sp>
      <p:sp>
        <p:nvSpPr>
          <p:cNvPr id="5" name="Content Placeholder 4"/>
          <p:cNvSpPr>
            <a:spLocks noGrp="1"/>
          </p:cNvSpPr>
          <p:nvPr>
            <p:ph idx="1"/>
          </p:nvPr>
        </p:nvSpPr>
        <p:spPr/>
        <p:txBody>
          <a:bodyPr/>
          <a:lstStyle/>
          <a:p>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228600" y="1798637"/>
            <a:ext cx="8686800" cy="4525963"/>
          </a:xfrm>
        </p:spPr>
        <p:txBody>
          <a:bodyPr>
            <a:normAutofit/>
          </a:bodyPr>
          <a:lstStyle/>
          <a:p>
            <a:r>
              <a:rPr lang="en-US" dirty="0" smtClean="0"/>
              <a:t>11.1 Binary Search Trees   -   460</a:t>
            </a:r>
          </a:p>
          <a:p>
            <a:r>
              <a:rPr lang="en-US" dirty="0" smtClean="0"/>
              <a:t>11.1.1 Searching Within a Binary Search Tree  -  461</a:t>
            </a:r>
          </a:p>
          <a:p>
            <a:r>
              <a:rPr lang="en-US" dirty="0" smtClean="0"/>
              <a:t>11.1.2 Insertions and Deletions   - 463</a:t>
            </a:r>
          </a:p>
          <a:p>
            <a:r>
              <a:rPr lang="en-US" dirty="0" smtClean="0"/>
              <a:t>11.2 Balanced Search Trees   -  472</a:t>
            </a:r>
          </a:p>
          <a:p>
            <a:r>
              <a:rPr lang="en-US" dirty="0" smtClean="0"/>
              <a:t>11.3 AVL Trees   -  479</a:t>
            </a:r>
          </a:p>
          <a:p>
            <a:pPr>
              <a:buNone/>
            </a:pPr>
            <a:endParaRPr lang="en-US" dirty="0" smtClean="0"/>
          </a:p>
          <a:p>
            <a:r>
              <a:rPr lang="en-US" dirty="0" smtClean="0"/>
              <a:t>9.3 Heaps   -  370</a:t>
            </a:r>
          </a:p>
          <a:p>
            <a:r>
              <a:rPr lang="en-US" dirty="0" smtClean="0"/>
              <a:t>9.3.1 The Heap Data Structure  -  370</a:t>
            </a:r>
          </a:p>
          <a:p>
            <a:r>
              <a:rPr lang="en-US" dirty="0" smtClean="0"/>
              <a:t>9.3.2 Implementing a Priority Queue with a Heap  -  372</a:t>
            </a:r>
            <a:endParaRPr lang="en-US" dirty="0"/>
          </a:p>
        </p:txBody>
      </p:sp>
      <p:sp>
        <p:nvSpPr>
          <p:cNvPr id="4" name="Rectangle 3"/>
          <p:cNvSpPr/>
          <p:nvPr/>
        </p:nvSpPr>
        <p:spPr>
          <a:xfrm>
            <a:off x="381000" y="1295400"/>
            <a:ext cx="624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2: Binary Search Trees</a:t>
            </a:r>
            <a:endParaRPr lang="en-US" sz="3600" dirty="0"/>
          </a:p>
        </p:txBody>
      </p:sp>
      <p:sp>
        <p:nvSpPr>
          <p:cNvPr id="5" name="Rectangle 4"/>
          <p:cNvSpPr/>
          <p:nvPr/>
        </p:nvSpPr>
        <p:spPr>
          <a:xfrm>
            <a:off x="304800" y="4038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Part 3: Heaps</a:t>
            </a:r>
            <a:endParaRPr lang="en-US" sz="360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7851648" cy="2971800"/>
          </a:xfrm>
        </p:spPr>
        <p:txBody>
          <a:bodyPr>
            <a:normAutofit fontScale="90000"/>
          </a:bodyPr>
          <a:lstStyle/>
          <a:p>
            <a:r>
              <a:rPr lang="en-US" b="1" dirty="0" smtClean="0">
                <a:solidFill>
                  <a:schemeClr val="tx1"/>
                </a:solidFill>
              </a:rPr>
              <a:t>Part 1: </a:t>
            </a:r>
            <a:br>
              <a:rPr lang="en-US" b="1" dirty="0" smtClean="0">
                <a:solidFill>
                  <a:schemeClr val="tx1"/>
                </a:solidFill>
              </a:rPr>
            </a:br>
            <a:r>
              <a:rPr lang="en-US" b="1" dirty="0" smtClean="0">
                <a:solidFill>
                  <a:schemeClr val="tx1"/>
                </a:solidFill>
              </a:rPr>
              <a:t>Trees and </a:t>
            </a:r>
            <a:br>
              <a:rPr lang="en-US" b="1" dirty="0" smtClean="0">
                <a:solidFill>
                  <a:schemeClr val="tx1"/>
                </a:solidFill>
              </a:rPr>
            </a:br>
            <a:r>
              <a:rPr lang="en-US" dirty="0" smtClean="0">
                <a:solidFill>
                  <a:schemeClr val="tx1"/>
                </a:solidFill>
              </a:rPr>
              <a:t>General </a:t>
            </a:r>
            <a:r>
              <a:rPr lang="en-US" b="1" dirty="0" smtClean="0">
                <a:solidFill>
                  <a:schemeClr val="tx1"/>
                </a:solidFill>
              </a:rPr>
              <a:t>Binary Trees</a:t>
            </a:r>
            <a:br>
              <a:rPr lang="en-US" b="1" dirty="0" smtClean="0">
                <a:solidFill>
                  <a:schemeClr val="tx1"/>
                </a:solidFill>
              </a:rPr>
            </a:br>
            <a:r>
              <a:rPr lang="en-US" dirty="0" smtClean="0">
                <a:solidFill>
                  <a:schemeClr val="tx1"/>
                </a:solidFill>
              </a:rPr>
              <a:t>(2 slots)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Objectives</a:t>
            </a:r>
            <a:endParaRPr lang="en-US"/>
          </a:p>
        </p:txBody>
      </p:sp>
      <p:sp>
        <p:nvSpPr>
          <p:cNvPr id="3" name="Content Placeholder 2"/>
          <p:cNvSpPr>
            <a:spLocks noGrp="1"/>
          </p:cNvSpPr>
          <p:nvPr>
            <p:ph idx="1"/>
          </p:nvPr>
        </p:nvSpPr>
        <p:spPr/>
        <p:txBody>
          <a:bodyPr>
            <a:normAutofit fontScale="92500" lnSpcReduction="20000"/>
          </a:bodyPr>
          <a:lstStyle/>
          <a:p>
            <a:r>
              <a:rPr lang="en-US" dirty="0" smtClean="0"/>
              <a:t>What is tree?</a:t>
            </a:r>
          </a:p>
          <a:p>
            <a:r>
              <a:rPr lang="en-US" dirty="0" smtClean="0"/>
              <a:t>What are tree’s properties? </a:t>
            </a:r>
          </a:p>
          <a:p>
            <a:r>
              <a:rPr lang="en-US" dirty="0" smtClean="0"/>
              <a:t>How to describe a node?</a:t>
            </a:r>
          </a:p>
          <a:p>
            <a:r>
              <a:rPr lang="en-US" dirty="0" smtClean="0"/>
              <a:t>How to manager a tree?</a:t>
            </a:r>
          </a:p>
          <a:p>
            <a:r>
              <a:rPr lang="en-US" dirty="0" smtClean="0"/>
              <a:t>How to used binary tree instead of n-</a:t>
            </a:r>
            <a:r>
              <a:rPr lang="en-US" dirty="0" err="1" smtClean="0"/>
              <a:t>ary</a:t>
            </a:r>
            <a:r>
              <a:rPr lang="en-US" dirty="0" smtClean="0"/>
              <a:t> tree</a:t>
            </a:r>
          </a:p>
          <a:p>
            <a:r>
              <a:rPr lang="en-US" dirty="0" smtClean="0"/>
              <a:t>Algorithms:</a:t>
            </a:r>
          </a:p>
          <a:p>
            <a:pPr lvl="1"/>
            <a:r>
              <a:rPr lang="en-US" dirty="0" smtClean="0"/>
              <a:t>Add new node</a:t>
            </a:r>
          </a:p>
          <a:p>
            <a:pPr lvl="1"/>
            <a:r>
              <a:rPr lang="en-US" dirty="0" smtClean="0"/>
              <a:t>Traversals and applications:</a:t>
            </a:r>
          </a:p>
          <a:p>
            <a:pPr lvl="2"/>
            <a:r>
              <a:rPr lang="en-US" dirty="0" smtClean="0"/>
              <a:t>Getting minimum, maximum value stored in a binary tree</a:t>
            </a:r>
          </a:p>
          <a:p>
            <a:pPr lvl="2"/>
            <a:r>
              <a:rPr lang="en-US" dirty="0" smtClean="0"/>
              <a:t>Getting tree’s height</a:t>
            </a:r>
          </a:p>
          <a:p>
            <a:pPr lvl="2"/>
            <a:r>
              <a:rPr lang="en-US" dirty="0" smtClean="0"/>
              <a:t>Searching a specific data</a:t>
            </a:r>
          </a:p>
          <a:p>
            <a:pPr lvl="2"/>
            <a:r>
              <a:rPr lang="en-US" dirty="0" smtClean="0"/>
              <a:t>Deleting  a specific data</a:t>
            </a:r>
          </a:p>
          <a:p>
            <a:r>
              <a:rPr lang="en-US" dirty="0" smtClean="0">
                <a:solidFill>
                  <a:srgbClr val="FFFF00"/>
                </a:solidFill>
              </a:rPr>
              <a:t>No practical assignment is issued in this part.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dirty="0" smtClean="0"/>
              <a:t>Trees - Part 1</a:t>
            </a:r>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066800"/>
            <a:ext cx="8229600" cy="1752599"/>
          </a:xfrm>
        </p:spPr>
        <p:txBody>
          <a:bodyPr>
            <a:normAutofit fontScale="92500" lnSpcReduction="10000"/>
          </a:bodyPr>
          <a:lstStyle/>
          <a:p>
            <a:r>
              <a:rPr lang="en-US" dirty="0" smtClean="0"/>
              <a:t>A </a:t>
            </a:r>
            <a:r>
              <a:rPr lang="en-US" b="1" dirty="0" smtClean="0"/>
              <a:t>tree</a:t>
            </a:r>
            <a:r>
              <a:rPr lang="en-US" dirty="0" smtClean="0"/>
              <a:t> is a data type that consists of </a:t>
            </a:r>
            <a:r>
              <a:rPr lang="en-US" b="1" dirty="0" smtClean="0"/>
              <a:t>nodes</a:t>
            </a:r>
            <a:r>
              <a:rPr lang="en-US" dirty="0" smtClean="0"/>
              <a:t> and </a:t>
            </a:r>
            <a:r>
              <a:rPr lang="en-US" b="1" dirty="0" smtClean="0"/>
              <a:t>arcs (edges) </a:t>
            </a:r>
            <a:r>
              <a:rPr lang="en-US" b="1" dirty="0" smtClean="0">
                <a:sym typeface="Wingdings" pitchFamily="2" charset="2"/>
              </a:rPr>
              <a:t> </a:t>
            </a:r>
            <a:r>
              <a:rPr lang="en-US" dirty="0" smtClean="0"/>
              <a:t>A tree can be empty</a:t>
            </a:r>
          </a:p>
          <a:p>
            <a:r>
              <a:rPr lang="en-US" dirty="0" smtClean="0"/>
              <a:t>Rooted tree: A tree in which a specific node is chosen as ROOT(a reference  in practice).</a:t>
            </a:r>
          </a:p>
          <a:p>
            <a:r>
              <a:rPr lang="en-US" dirty="0" smtClean="0"/>
              <a:t>A tree is depicted upside down with the root</a:t>
            </a:r>
            <a:r>
              <a:rPr lang="en-US" i="1" dirty="0" smtClean="0"/>
              <a:t> </a:t>
            </a:r>
            <a:r>
              <a:rPr lang="en-US" dirty="0" smtClean="0"/>
              <a:t>at the top.</a:t>
            </a:r>
          </a:p>
          <a:p>
            <a:pPr>
              <a:buNone/>
            </a:pPr>
            <a:endParaRPr lang="en-US" dirty="0"/>
          </a:p>
        </p:txBody>
      </p:sp>
      <p:grpSp>
        <p:nvGrpSpPr>
          <p:cNvPr id="46" name="Group 45"/>
          <p:cNvGrpSpPr/>
          <p:nvPr/>
        </p:nvGrpSpPr>
        <p:grpSpPr>
          <a:xfrm>
            <a:off x="76200" y="3115270"/>
            <a:ext cx="8915400" cy="3437930"/>
            <a:chOff x="76200" y="3115270"/>
            <a:chExt cx="8915400" cy="3437930"/>
          </a:xfrm>
        </p:grpSpPr>
        <p:pic>
          <p:nvPicPr>
            <p:cNvPr id="4" name="Picture 6"/>
            <p:cNvPicPr>
              <a:picLocks noChangeAspect="1" noChangeArrowheads="1"/>
            </p:cNvPicPr>
            <p:nvPr/>
          </p:nvPicPr>
          <p:blipFill>
            <a:blip r:embed="rId2" cstate="print"/>
            <a:srcRect/>
            <a:stretch>
              <a:fillRect/>
            </a:stretch>
          </p:blipFill>
          <p:spPr bwMode="auto">
            <a:xfrm>
              <a:off x="76200" y="3125788"/>
              <a:ext cx="6151563" cy="3427412"/>
            </a:xfrm>
            <a:prstGeom prst="rect">
              <a:avLst/>
            </a:prstGeom>
            <a:noFill/>
            <a:ln w="9525">
              <a:noFill/>
              <a:miter lim="800000"/>
              <a:headEnd/>
              <a:tailEnd/>
            </a:ln>
          </p:spPr>
        </p:pic>
        <p:sp>
          <p:nvSpPr>
            <p:cNvPr id="5" name="Rectangle 4"/>
            <p:cNvSpPr/>
            <p:nvPr/>
          </p:nvSpPr>
          <p:spPr>
            <a:xfrm>
              <a:off x="6324600" y="4038600"/>
              <a:ext cx="2667000" cy="923330"/>
            </a:xfrm>
            <a:prstGeom prst="rect">
              <a:avLst/>
            </a:prstGeom>
            <a:solidFill>
              <a:schemeClr val="bg1"/>
            </a:solidFill>
            <a:ln>
              <a:solidFill>
                <a:srgbClr val="0000CC"/>
              </a:solidFill>
            </a:ln>
          </p:spPr>
          <p:txBody>
            <a:bodyPr wrap="square">
              <a:spAutoFit/>
            </a:bodyPr>
            <a:lstStyle/>
            <a:p>
              <a:r>
                <a:rPr lang="en-US" dirty="0" smtClean="0"/>
                <a:t>The </a:t>
              </a:r>
              <a:r>
                <a:rPr lang="en-US" b="1" dirty="0" smtClean="0">
                  <a:solidFill>
                    <a:srgbClr val="FF0000"/>
                  </a:solidFill>
                </a:rPr>
                <a:t>root</a:t>
              </a:r>
              <a:r>
                <a:rPr lang="en-US" dirty="0" smtClean="0"/>
                <a:t> is a node that has no parent; it can have only child nodes</a:t>
              </a:r>
              <a:endParaRPr lang="en-US" dirty="0"/>
            </a:p>
          </p:txBody>
        </p:sp>
        <p:sp>
          <p:nvSpPr>
            <p:cNvPr id="6" name="Rectangle 5"/>
            <p:cNvSpPr/>
            <p:nvPr/>
          </p:nvSpPr>
          <p:spPr>
            <a:xfrm>
              <a:off x="6324600" y="4953000"/>
              <a:ext cx="2667000" cy="923330"/>
            </a:xfrm>
            <a:prstGeom prst="rect">
              <a:avLst/>
            </a:prstGeom>
            <a:solidFill>
              <a:schemeClr val="bg1"/>
            </a:solidFill>
            <a:ln>
              <a:solidFill>
                <a:srgbClr val="0000CC"/>
              </a:solidFill>
            </a:ln>
          </p:spPr>
          <p:txBody>
            <a:bodyPr wrap="square">
              <a:spAutoFit/>
            </a:bodyPr>
            <a:lstStyle/>
            <a:p>
              <a:r>
                <a:rPr lang="en-US" b="1" u="sng" dirty="0" smtClean="0">
                  <a:solidFill>
                    <a:srgbClr val="FF0000"/>
                  </a:solidFill>
                </a:rPr>
                <a:t>Leaves</a:t>
              </a:r>
              <a:r>
                <a:rPr lang="en-US" dirty="0" smtClean="0"/>
                <a:t> (terminal nodes) have no children (their children are null)</a:t>
              </a:r>
              <a:endParaRPr lang="en-US" b="1" dirty="0" smtClean="0"/>
            </a:p>
          </p:txBody>
        </p:sp>
        <p:sp>
          <p:nvSpPr>
            <p:cNvPr id="7" name="Rectangle 6"/>
            <p:cNvSpPr/>
            <p:nvPr/>
          </p:nvSpPr>
          <p:spPr>
            <a:xfrm>
              <a:off x="6324600" y="5867401"/>
              <a:ext cx="2667000" cy="646331"/>
            </a:xfrm>
            <a:prstGeom prst="rect">
              <a:avLst/>
            </a:prstGeom>
            <a:solidFill>
              <a:schemeClr val="bg1"/>
            </a:solidFill>
            <a:ln>
              <a:solidFill>
                <a:srgbClr val="0000CC"/>
              </a:solidFill>
            </a:ln>
          </p:spPr>
          <p:txBody>
            <a:bodyPr wrap="square">
              <a:spAutoFit/>
            </a:bodyPr>
            <a:lstStyle/>
            <a:p>
              <a:r>
                <a:rPr lang="en-US" b="1" u="sng" dirty="0" smtClean="0">
                  <a:solidFill>
                    <a:srgbClr val="FF0000"/>
                  </a:solidFill>
                </a:rPr>
                <a:t>Non-terminal:</a:t>
              </a:r>
              <a:r>
                <a:rPr lang="en-US" dirty="0" smtClean="0"/>
                <a:t> Node having at least one child</a:t>
              </a:r>
              <a:endParaRPr lang="en-US" b="1" dirty="0" smtClean="0"/>
            </a:p>
          </p:txBody>
        </p:sp>
        <p:sp>
          <p:nvSpPr>
            <p:cNvPr id="8" name="Rectangle 7"/>
            <p:cNvSpPr/>
            <p:nvPr/>
          </p:nvSpPr>
          <p:spPr>
            <a:xfrm>
              <a:off x="6324600" y="3115270"/>
              <a:ext cx="2667000" cy="923330"/>
            </a:xfrm>
            <a:prstGeom prst="rect">
              <a:avLst/>
            </a:prstGeom>
            <a:solidFill>
              <a:schemeClr val="bg1"/>
            </a:solidFill>
            <a:ln>
              <a:solidFill>
                <a:srgbClr val="0000CC"/>
              </a:solidFill>
            </a:ln>
          </p:spPr>
          <p:txBody>
            <a:bodyPr wrap="square">
              <a:spAutoFit/>
            </a:bodyPr>
            <a:lstStyle/>
            <a:p>
              <a:r>
                <a:rPr lang="en-US" b="1" dirty="0" smtClean="0">
                  <a:solidFill>
                    <a:srgbClr val="FF0000"/>
                  </a:solidFill>
                </a:rPr>
                <a:t>An arc </a:t>
              </a:r>
              <a:r>
                <a:rPr lang="en-US" dirty="0" smtClean="0"/>
                <a:t>describes</a:t>
              </a:r>
              <a:r>
                <a:rPr lang="en-US" b="1" dirty="0" smtClean="0"/>
                <a:t> the </a:t>
              </a:r>
              <a:r>
                <a:rPr lang="en-US" b="1" dirty="0" smtClean="0">
                  <a:solidFill>
                    <a:srgbClr val="FF0000"/>
                  </a:solidFill>
                </a:rPr>
                <a:t>father-</a:t>
              </a:r>
              <a:r>
                <a:rPr lang="en-US" b="1" dirty="0" smtClean="0">
                  <a:solidFill>
                    <a:srgbClr val="0000CC"/>
                  </a:solidFill>
                </a:rPr>
                <a:t>child</a:t>
              </a:r>
              <a:r>
                <a:rPr lang="en-US" b="1" dirty="0" smtClean="0"/>
                <a:t> relation </a:t>
              </a:r>
              <a:r>
                <a:rPr lang="en-US" dirty="0" smtClean="0"/>
                <a:t>between 2 nodes</a:t>
              </a:r>
              <a:endParaRPr lang="en-US" dirty="0"/>
            </a:p>
          </p:txBody>
        </p:sp>
        <p:cxnSp>
          <p:nvCxnSpPr>
            <p:cNvPr id="11" name="Straight Arrow Connector 10"/>
            <p:cNvCxnSpPr>
              <a:stCxn id="8" idx="1"/>
            </p:cNvCxnSpPr>
            <p:nvPr/>
          </p:nvCxnSpPr>
          <p:spPr>
            <a:xfrm flipH="1">
              <a:off x="4419600" y="3576935"/>
              <a:ext cx="1905000" cy="9188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638800" y="3733799"/>
              <a:ext cx="1752601" cy="1295401"/>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96000" y="5410200"/>
              <a:ext cx="228600" cy="1524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4495800" y="5181601"/>
              <a:ext cx="1828800" cy="100896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p:cNvCxnSpPr>
            <p:nvPr/>
          </p:nvCxnSpPr>
          <p:spPr>
            <a:xfrm flipH="1" flipV="1">
              <a:off x="3733800" y="5715001"/>
              <a:ext cx="2590800" cy="47556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1"/>
            </p:cNvCxnSpPr>
            <p:nvPr/>
          </p:nvCxnSpPr>
          <p:spPr>
            <a:xfrm flipH="1" flipV="1">
              <a:off x="4419600" y="4648201"/>
              <a:ext cx="1905000" cy="154236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51" name="Slide Number Placeholder 50"/>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2" name="Footer Placeholder 51"/>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smtClean="0">
              <a:solidFill>
                <a:srgbClr val="FF0000"/>
              </a:solidFill>
            </a:endParaRPr>
          </a:p>
          <a:p>
            <a:endParaRPr lang="en-US"/>
          </a:p>
        </p:txBody>
      </p:sp>
      <p:sp>
        <p:nvSpPr>
          <p:cNvPr id="9" name="Rectangle 8"/>
          <p:cNvSpPr/>
          <p:nvPr/>
        </p:nvSpPr>
        <p:spPr>
          <a:xfrm>
            <a:off x="76200" y="1143001"/>
            <a:ext cx="8991600" cy="1421928"/>
          </a:xfrm>
          <a:prstGeom prst="rect">
            <a:avLst/>
          </a:prstGeom>
        </p:spPr>
        <p:txBody>
          <a:bodyPr wrap="square">
            <a:spAutoFit/>
          </a:bodyPr>
          <a:lstStyle/>
          <a:p>
            <a:pPr marL="177800" indent="-177800">
              <a:lnSpc>
                <a:spcPct val="90000"/>
              </a:lnSpc>
              <a:buFont typeface="Arial" pitchFamily="34" charset="0"/>
              <a:buChar char="•"/>
            </a:pPr>
            <a:r>
              <a:rPr lang="en-US" sz="2400" dirty="0" smtClean="0">
                <a:solidFill>
                  <a:schemeClr val="bg1"/>
                </a:solidFill>
              </a:rPr>
              <a:t>Each node has to be reachable from the root through a unique sequence of arcs, called a </a:t>
            </a:r>
            <a:r>
              <a:rPr lang="en-US" sz="2400" b="1" dirty="0" smtClean="0">
                <a:solidFill>
                  <a:srgbClr val="FFFF00"/>
                </a:solidFill>
              </a:rPr>
              <a:t>path</a:t>
            </a:r>
          </a:p>
          <a:p>
            <a:pPr marL="177800" indent="-177800">
              <a:lnSpc>
                <a:spcPct val="90000"/>
              </a:lnSpc>
              <a:buFont typeface="Arial" pitchFamily="34" charset="0"/>
              <a:buChar char="•"/>
            </a:pPr>
            <a:r>
              <a:rPr lang="en-US" sz="2400" dirty="0" smtClean="0">
                <a:solidFill>
                  <a:schemeClr val="bg1"/>
                </a:solidFill>
              </a:rPr>
              <a:t> </a:t>
            </a:r>
            <a:r>
              <a:rPr lang="en-US" sz="2400" dirty="0" smtClean="0">
                <a:solidFill>
                  <a:srgbClr val="FFFF00"/>
                </a:solidFill>
              </a:rPr>
              <a:t>Path length </a:t>
            </a:r>
            <a:r>
              <a:rPr lang="en-US" sz="2400" dirty="0" smtClean="0">
                <a:solidFill>
                  <a:schemeClr val="bg1"/>
                </a:solidFill>
              </a:rPr>
              <a:t>= The </a:t>
            </a:r>
            <a:r>
              <a:rPr lang="en-US" sz="2400" u="sng" dirty="0" smtClean="0">
                <a:solidFill>
                  <a:schemeClr val="bg1"/>
                </a:solidFill>
              </a:rPr>
              <a:t>number of arcs </a:t>
            </a:r>
            <a:r>
              <a:rPr lang="en-US" sz="2400" dirty="0" smtClean="0">
                <a:solidFill>
                  <a:schemeClr val="bg1"/>
                </a:solidFill>
              </a:rPr>
              <a:t>in a path = number of nodes of a path -1 = number of moving steps to a specific node</a:t>
            </a:r>
            <a:endParaRPr lang="en-US" sz="2400" dirty="0">
              <a:solidFill>
                <a:schemeClr val="bg1"/>
              </a:solidFill>
            </a:endParaRPr>
          </a:p>
        </p:txBody>
      </p:sp>
      <p:sp>
        <p:nvSpPr>
          <p:cNvPr id="12" name="Rectangle 11"/>
          <p:cNvSpPr/>
          <p:nvPr/>
        </p:nvSpPr>
        <p:spPr>
          <a:xfrm>
            <a:off x="5867400" y="2971800"/>
            <a:ext cx="3124200" cy="1815882"/>
          </a:xfrm>
          <a:prstGeom prst="rect">
            <a:avLst/>
          </a:prstGeom>
        </p:spPr>
        <p:txBody>
          <a:bodyPr wrap="square">
            <a:spAutoFit/>
          </a:bodyPr>
          <a:lstStyle/>
          <a:p>
            <a:r>
              <a:rPr lang="en-US" sz="2800" dirty="0" smtClean="0">
                <a:solidFill>
                  <a:srgbClr val="FFFF00"/>
                </a:solidFill>
              </a:rPr>
              <a:t>Level of a node </a:t>
            </a:r>
            <a:r>
              <a:rPr lang="en-US" sz="2800" dirty="0" smtClean="0">
                <a:solidFill>
                  <a:schemeClr val="bg1"/>
                </a:solidFill>
              </a:rPr>
              <a:t>= Path  length from the root to this node +1</a:t>
            </a:r>
            <a:endParaRPr lang="en-US" sz="2800" dirty="0">
              <a:solidFill>
                <a:schemeClr val="bg1"/>
              </a:solidFill>
            </a:endParaRPr>
          </a:p>
        </p:txBody>
      </p:sp>
      <p:grpSp>
        <p:nvGrpSpPr>
          <p:cNvPr id="4" name="Group 20"/>
          <p:cNvGrpSpPr/>
          <p:nvPr/>
        </p:nvGrpSpPr>
        <p:grpSpPr>
          <a:xfrm>
            <a:off x="533400" y="2743200"/>
            <a:ext cx="5105400" cy="3628184"/>
            <a:chOff x="304800" y="3124200"/>
            <a:chExt cx="5105400" cy="3628184"/>
          </a:xfrm>
        </p:grpSpPr>
        <p:pic>
          <p:nvPicPr>
            <p:cNvPr id="1026"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14" name="Rectangle 13"/>
            <p:cNvSpPr/>
            <p:nvPr/>
          </p:nvSpPr>
          <p:spPr>
            <a:xfrm>
              <a:off x="3429000" y="31242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Level  1</a:t>
              </a:r>
              <a:endParaRPr lang="en-US" sz="1600" dirty="0">
                <a:solidFill>
                  <a:schemeClr val="tx1"/>
                </a:solidFill>
                <a:latin typeface="Times New Roman" pitchFamily="18" charset="0"/>
                <a:cs typeface="Times New Roman" pitchFamily="18" charset="0"/>
              </a:endParaRPr>
            </a:p>
          </p:txBody>
        </p:sp>
        <p:sp>
          <p:nvSpPr>
            <p:cNvPr id="15" name="Rectangle 14"/>
            <p:cNvSpPr/>
            <p:nvPr/>
          </p:nvSpPr>
          <p:spPr>
            <a:xfrm>
              <a:off x="4038600" y="3810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2</a:t>
              </a:r>
              <a:endParaRPr lang="en-US" sz="1600">
                <a:solidFill>
                  <a:schemeClr val="tx1"/>
                </a:solidFill>
                <a:latin typeface="Times New Roman" pitchFamily="18" charset="0"/>
                <a:cs typeface="Times New Roman" pitchFamily="18" charset="0"/>
              </a:endParaRPr>
            </a:p>
          </p:txBody>
        </p:sp>
        <p:sp>
          <p:nvSpPr>
            <p:cNvPr id="16" name="Rectangle 15"/>
            <p:cNvSpPr/>
            <p:nvPr/>
          </p:nvSpPr>
          <p:spPr>
            <a:xfrm>
              <a:off x="4495800" y="44958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3</a:t>
              </a:r>
              <a:endParaRPr lang="en-US" sz="1600">
                <a:solidFill>
                  <a:schemeClr val="tx1"/>
                </a:solidFill>
                <a:latin typeface="Times New Roman" pitchFamily="18" charset="0"/>
                <a:cs typeface="Times New Roman" pitchFamily="18" charset="0"/>
              </a:endParaRPr>
            </a:p>
          </p:txBody>
        </p:sp>
        <p:sp>
          <p:nvSpPr>
            <p:cNvPr id="17" name="Rectangle 16"/>
            <p:cNvSpPr/>
            <p:nvPr/>
          </p:nvSpPr>
          <p:spPr>
            <a:xfrm>
              <a:off x="1752600" y="5105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4</a:t>
              </a:r>
              <a:endParaRPr lang="en-US" sz="1600">
                <a:solidFill>
                  <a:schemeClr val="tx1"/>
                </a:solidFill>
                <a:latin typeface="Times New Roman" pitchFamily="18" charset="0"/>
                <a:cs typeface="Times New Roman" pitchFamily="18" charset="0"/>
              </a:endParaRPr>
            </a:p>
          </p:txBody>
        </p:sp>
        <p:sp>
          <p:nvSpPr>
            <p:cNvPr id="18" name="Rectangle 17"/>
            <p:cNvSpPr/>
            <p:nvPr/>
          </p:nvSpPr>
          <p:spPr>
            <a:xfrm>
              <a:off x="1295400" y="5715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5</a:t>
              </a:r>
              <a:endParaRPr lang="en-US" sz="1600">
                <a:solidFill>
                  <a:schemeClr val="tx1"/>
                </a:solidFill>
                <a:latin typeface="Times New Roman" pitchFamily="18" charset="0"/>
                <a:cs typeface="Times New Roman" pitchFamily="18" charset="0"/>
              </a:endParaRPr>
            </a:p>
          </p:txBody>
        </p:sp>
        <p:sp>
          <p:nvSpPr>
            <p:cNvPr id="19" name="Rectangle 18"/>
            <p:cNvSpPr/>
            <p:nvPr/>
          </p:nvSpPr>
          <p:spPr>
            <a:xfrm>
              <a:off x="1524000" y="6248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6</a:t>
              </a:r>
              <a:endParaRPr lang="en-US" sz="1600">
                <a:solidFill>
                  <a:schemeClr val="tx1"/>
                </a:solidFill>
                <a:latin typeface="Times New Roman" pitchFamily="18" charset="0"/>
                <a:cs typeface="Times New Roman" pitchFamily="18" charset="0"/>
              </a:endParaRPr>
            </a:p>
          </p:txBody>
        </p:sp>
      </p:grpSp>
      <p:sp>
        <p:nvSpPr>
          <p:cNvPr id="20" name="Rectangle 19"/>
          <p:cNvSpPr/>
          <p:nvPr/>
        </p:nvSpPr>
        <p:spPr>
          <a:xfrm>
            <a:off x="4724400" y="4876800"/>
            <a:ext cx="4114800" cy="1631216"/>
          </a:xfrm>
          <a:prstGeom prst="rect">
            <a:avLst/>
          </a:prstGeom>
        </p:spPr>
        <p:txBody>
          <a:bodyPr wrap="square">
            <a:spAutoFit/>
          </a:bodyPr>
          <a:lstStyle/>
          <a:p>
            <a:r>
              <a:rPr lang="en-US" sz="2000" dirty="0" smtClean="0">
                <a:solidFill>
                  <a:schemeClr val="bg1"/>
                </a:solidFill>
                <a:latin typeface="Times New Roman" pitchFamily="18" charset="0"/>
                <a:cs typeface="Times New Roman" pitchFamily="18" charset="0"/>
              </a:rPr>
              <a:t>In some textbooks, level of the root is defined as 0. So,  node level = path length  </a:t>
            </a:r>
          </a:p>
          <a:p>
            <a:r>
              <a:rPr lang="en-US" sz="2000" b="1" u="sng" dirty="0" smtClean="0">
                <a:solidFill>
                  <a:schemeClr val="bg1"/>
                </a:solidFill>
                <a:latin typeface="Times New Roman" pitchFamily="18" charset="0"/>
                <a:cs typeface="Times New Roman" pitchFamily="18" charset="0"/>
              </a:rPr>
              <a:t>Tree is a </a:t>
            </a:r>
            <a:r>
              <a:rPr lang="en-US" sz="2000" b="1" u="sng" dirty="0" err="1" smtClean="0">
                <a:solidFill>
                  <a:schemeClr val="bg1"/>
                </a:solidFill>
                <a:latin typeface="Times New Roman" pitchFamily="18" charset="0"/>
                <a:cs typeface="Times New Roman" pitchFamily="18" charset="0"/>
              </a:rPr>
              <a:t>Hierachical</a:t>
            </a:r>
            <a:r>
              <a:rPr lang="en-US" sz="2000" b="1" u="sng" dirty="0" smtClean="0">
                <a:solidFill>
                  <a:schemeClr val="bg1"/>
                </a:solidFill>
                <a:latin typeface="Times New Roman" pitchFamily="18" charset="0"/>
                <a:cs typeface="Times New Roman" pitchFamily="18" charset="0"/>
              </a:rPr>
              <a:t> Structure</a:t>
            </a: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cầu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trúc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thứ</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bậc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phân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cấp</a:t>
            </a:r>
            <a:r>
              <a:rPr lang="en-US" sz="2000" dirty="0" smtClean="0">
                <a:solidFill>
                  <a:schemeClr val="bg1"/>
                </a:solidFill>
                <a:latin typeface="Times New Roman" pitchFamily="18" charset="0"/>
                <a:cs typeface="Times New Roman" pitchFamily="18" charset="0"/>
              </a:rPr>
              <a:t>)</a:t>
            </a:r>
            <a:endParaRPr lang="en-US" sz="2000" dirty="0">
              <a:solidFill>
                <a:schemeClr val="bg1"/>
              </a:solidFill>
              <a:latin typeface="Times New Roman" pitchFamily="18" charset="0"/>
              <a:cs typeface="Times New Roman" pitchFamily="18" charset="0"/>
            </a:endParaRPr>
          </a:p>
        </p:txBody>
      </p:sp>
      <p:sp>
        <p:nvSpPr>
          <p:cNvPr id="21" name="Slide Number Placeholder 20"/>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22" name="Footer Placeholder 21"/>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436</TotalTime>
  <Words>3616</Words>
  <Application>Microsoft Office PowerPoint</Application>
  <PresentationFormat>On-screen Show (4:3)</PresentationFormat>
  <Paragraphs>560</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Trees and Binary Trees</vt:lpstr>
      <vt:lpstr>Why are Trees needed?</vt:lpstr>
      <vt:lpstr>Learning Outcomes</vt:lpstr>
      <vt:lpstr>Contents (from textbook)</vt:lpstr>
      <vt:lpstr>Contents (from textbook)</vt:lpstr>
      <vt:lpstr>Part 1:  Trees and  General Binary Trees (2 slots)</vt:lpstr>
      <vt:lpstr>Objectives</vt:lpstr>
      <vt:lpstr>General Trees: Definitions</vt:lpstr>
      <vt:lpstr>General Trees: Definitions</vt:lpstr>
      <vt:lpstr>General Trees: Definitions</vt:lpstr>
      <vt:lpstr>General Trees: Definitions</vt:lpstr>
      <vt:lpstr>General Trees: Application Demo.</vt:lpstr>
      <vt:lpstr>General Trees: Definitions</vt:lpstr>
      <vt:lpstr>General Trees: Definitions…</vt:lpstr>
      <vt:lpstr>General Trees: Orderly Trees</vt:lpstr>
      <vt:lpstr>General Binary Tree (Binary Trees)</vt:lpstr>
      <vt:lpstr>Binary Trees: Complete BT </vt:lpstr>
      <vt:lpstr>Binary Trees: Complete BT </vt:lpstr>
      <vt:lpstr>Binary Trees: Complete BT</vt:lpstr>
      <vt:lpstr>Binary Trees: Decision Trees</vt:lpstr>
      <vt:lpstr>Binary Search Trees (BST)</vt:lpstr>
      <vt:lpstr>Binary Tree: Implementations</vt:lpstr>
      <vt:lpstr>BT Imp. : An Array as a Binary Tree</vt:lpstr>
      <vt:lpstr>BT Imp. : An Array as a Binary Tree</vt:lpstr>
      <vt:lpstr>BT Imp. : Linked-Structured BT</vt:lpstr>
      <vt:lpstr>BT Imp. : Algorithms on BT</vt:lpstr>
      <vt:lpstr>BT Imp. : Algorithms on BT…</vt:lpstr>
      <vt:lpstr>BT Imp. : Algorithms on BT…</vt:lpstr>
      <vt:lpstr>BT Imp. : Algorithms on BT…</vt:lpstr>
      <vt:lpstr>BT Imp. : Algorithms on BT…</vt:lpstr>
      <vt:lpstr>BT Imp. : Algorithms on BT…</vt:lpstr>
      <vt:lpstr>BT Imp. : Algorithms on BT…</vt:lpstr>
      <vt:lpstr>BT Imp. : Algorithms on BT…</vt:lpstr>
      <vt:lpstr>BT Imp. : Algorithms on BT…</vt:lpstr>
      <vt:lpstr>BT Imp. : Algorithms on BT… </vt:lpstr>
      <vt:lpstr>BT Imp. : Algorithms on BT…</vt:lpstr>
      <vt:lpstr>BT Imp. : Algorithms on BT… </vt:lpstr>
      <vt:lpstr>BT Imp. : Algorithms on BT…</vt:lpstr>
      <vt:lpstr>BT Imp. : Algorithms on BT…</vt:lpstr>
      <vt:lpstr>BT Imp. : Algorithms on BT…</vt:lpstr>
      <vt:lpstr>Summary</vt:lpstr>
      <vt:lpstr>Summary</vt:lpstr>
      <vt:lpstr>Ôn tập- Viết vào vở</vt:lpstr>
      <vt:lpstr>Next part: Binary Search Trees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Azure</cp:lastModifiedBy>
  <cp:revision>41</cp:revision>
  <dcterms:created xsi:type="dcterms:W3CDTF">2021-11-26T02:00:25Z</dcterms:created>
  <dcterms:modified xsi:type="dcterms:W3CDTF">2022-11-16T03:28:53Z</dcterms:modified>
</cp:coreProperties>
</file>