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316" r:id="rId6"/>
    <p:sldId id="322" r:id="rId7"/>
    <p:sldId id="323" r:id="rId8"/>
    <p:sldId id="325" r:id="rId9"/>
    <p:sldId id="321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272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273" r:id="rId27"/>
    <p:sldId id="350" r:id="rId28"/>
    <p:sldId id="320" r:id="rId29"/>
    <p:sldId id="33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338" r:id="rId41"/>
    <p:sldId id="296" r:id="rId42"/>
    <p:sldId id="297" r:id="rId43"/>
    <p:sldId id="298" r:id="rId44"/>
    <p:sldId id="299" r:id="rId45"/>
    <p:sldId id="339" r:id="rId46"/>
    <p:sldId id="340" r:id="rId47"/>
    <p:sldId id="306" r:id="rId48"/>
    <p:sldId id="300" r:id="rId49"/>
    <p:sldId id="307" r:id="rId50"/>
    <p:sldId id="310" r:id="rId51"/>
    <p:sldId id="341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0066"/>
    <a:srgbClr val="FFFF99"/>
    <a:srgbClr val="FFFFCC"/>
    <a:srgbClr val="008000"/>
    <a:srgbClr val="FF33CC"/>
    <a:srgbClr val="AC8300"/>
    <a:srgbClr val="0000CC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0EC7-1251-4C39-946B-D215D54219C1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8B6A-0FFC-4A01-8448-AC68D6A8A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A32F-BB7E-4DF1-8547-C133E5442CC8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3832-F98E-414E-BF39-9A2233234C4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A4ED-52D2-4B21-97F7-2A0F5D14FD7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096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77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E37E-86F8-4C72-B8CF-5D959D59AE2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E63-2626-4BCF-89B9-A6B03C3BEC13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A20-87FC-46F2-99D0-9C394153A027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AB81-CFCC-45F8-A275-EE1AD0D1A2FC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C63A-A36D-48FB-911E-C3DF3AAAA684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C2D-B2EC-4ED1-94F4-408B9255EFF9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83C3-55DB-4DA4-B6EE-43E4456D3ED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6832-ABFB-4F87-8673-6A380DF99B83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blipFill>
            <a:blip r:embed="rId1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A7EC24-1D34-415D-B112-07BD299E6CE5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Trees, Part 3: Balanced BSTs and Heaps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0" y="23502"/>
            <a:ext cx="1133476" cy="1348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Trees-Part 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Balanced BST &amp; 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6576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Create a balanced BST from an array</a:t>
            </a:r>
            <a:endParaRPr lang="en-US" sz="2400" b="1" dirty="0">
              <a:solidFill>
                <a:srgbClr val="FFFF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4" y="1371600"/>
            <a:ext cx="6391276" cy="514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29400" y="1371600"/>
            <a:ext cx="23622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AutoNum type="arabicParenBoth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Sort array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 O(n</a:t>
            </a:r>
            <a:r>
              <a:rPr lang="en-US" sz="2000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) if basic sorting is used.</a:t>
            </a:r>
          </a:p>
          <a:p>
            <a:pPr marL="457200" indent="-457200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92100" indent="-29210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(2) Loop adding the middle element of each group to the tree </a:t>
            </a:r>
          </a:p>
          <a:p>
            <a:pPr marL="292100" indent="-292100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O(n* O(height))</a:t>
            </a:r>
          </a:p>
          <a:p>
            <a:pPr marL="292100" indent="-292100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O(nlog</a:t>
            </a:r>
            <a:r>
              <a:rPr lang="en-US" sz="2000" baseline="-25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(n))</a:t>
            </a:r>
          </a:p>
          <a:p>
            <a:pPr marL="292100" indent="-292100">
              <a:defRPr/>
            </a:pPr>
            <a:endParaRPr lang="en-US" sz="20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292100" indent="-292100">
              <a:defRPr/>
            </a:pP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Summary:</a:t>
            </a:r>
          </a:p>
          <a:p>
            <a:pPr marL="292100" indent="-292100">
              <a:defRPr/>
            </a:pP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     O(n</a:t>
            </a:r>
            <a:r>
              <a:rPr lang="en-US" sz="2000" b="1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US" sz="1100" b="1" dirty="0" smtClean="0">
                <a:solidFill>
                  <a:schemeClr val="tx1"/>
                </a:solidFill>
                <a:sym typeface="Wingdings" pitchFamily="2" charset="2"/>
              </a:rPr>
              <a:t>Adding principle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1752600"/>
            <a:ext cx="609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48400" y="35814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Create a balanced BST from an array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Recursive Algorithm</a:t>
            </a:r>
            <a:r>
              <a:rPr lang="en-US" dirty="0" smtClean="0"/>
              <a:t>: Add the middle from position </a:t>
            </a:r>
            <a:r>
              <a:rPr lang="en-US" dirty="0" err="1" smtClean="0"/>
              <a:t>i</a:t>
            </a:r>
            <a:r>
              <a:rPr lang="en-US" dirty="0" smtClean="0"/>
              <a:t> to j of the ordered array a[] to the tree.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addMid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j, </a:t>
            </a:r>
            <a:r>
              <a:rPr lang="en-US" dirty="0" err="1" smtClean="0"/>
              <a:t>int</a:t>
            </a:r>
            <a:r>
              <a:rPr lang="en-US" dirty="0" smtClean="0"/>
              <a:t> a[]){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&lt;=j){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mid= (</a:t>
            </a:r>
            <a:r>
              <a:rPr lang="en-US" dirty="0" err="1" smtClean="0"/>
              <a:t>i+j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tree.add</a:t>
            </a:r>
            <a:r>
              <a:rPr lang="en-US" dirty="0" smtClean="0"/>
              <a:t> (a[mid]);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addMid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, mid-1, a);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addMid</a:t>
            </a:r>
            <a:r>
              <a:rPr lang="en-US" dirty="0" smtClean="0"/>
              <a:t> (mid+1, j, a);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3733800"/>
            <a:ext cx="4191000" cy="156966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void add (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a[], 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n){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 err="1" smtClean="0">
                <a:solidFill>
                  <a:srgbClr val="FFFF00"/>
                </a:solidFill>
              </a:rPr>
              <a:t>addMid</a:t>
            </a:r>
            <a:r>
              <a:rPr lang="en-US" sz="2400" dirty="0" smtClean="0">
                <a:solidFill>
                  <a:srgbClr val="FFFF00"/>
                </a:solidFill>
              </a:rPr>
              <a:t> (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 n-1, a</a:t>
            </a:r>
            <a:r>
              <a:rPr lang="en-US" sz="2400" dirty="0" smtClean="0">
                <a:solidFill>
                  <a:srgbClr val="FFFF00"/>
                </a:solidFill>
              </a:rPr>
              <a:t>);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438400"/>
            <a:ext cx="3667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8975" algn="l"/>
              </a:tabLst>
            </a:pPr>
            <a:r>
              <a:rPr lang="en-US" sz="2800" b="1" u="sng" dirty="0" smtClean="0">
                <a:solidFill>
                  <a:srgbClr val="FF0000"/>
                </a:solidFill>
              </a:rPr>
              <a:t>Basic simple Algorithm</a:t>
            </a:r>
            <a:r>
              <a:rPr lang="en-US" sz="2800" dirty="0" smtClean="0"/>
              <a:t> </a:t>
            </a:r>
          </a:p>
          <a:p>
            <a:pPr marL="463550" indent="-463550"/>
            <a:r>
              <a:rPr lang="en-US" b="1" dirty="0" smtClean="0"/>
              <a:t>Step 1</a:t>
            </a:r>
            <a:r>
              <a:rPr lang="en-US" dirty="0" smtClean="0"/>
              <a:t>: Traverse the tree for copying nodes’ data to an array </a:t>
            </a:r>
            <a:r>
              <a:rPr lang="en-US" dirty="0" smtClean="0">
                <a:sym typeface="Wingdings" pitchFamily="2" charset="2"/>
              </a:rPr>
              <a:t> O(n)  Extra memory block is needed (memory x 2)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2</a:t>
            </a:r>
            <a:r>
              <a:rPr lang="en-US" dirty="0" smtClean="0">
                <a:sym typeface="Wingdings" pitchFamily="2" charset="2"/>
              </a:rPr>
              <a:t>: Clearing the given tree  System-level cost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3</a:t>
            </a:r>
            <a:r>
              <a:rPr lang="en-US" dirty="0" smtClean="0">
                <a:sym typeface="Wingdings" pitchFamily="2" charset="2"/>
              </a:rPr>
              <a:t>: Sorting the array O(n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or  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4</a:t>
            </a:r>
            <a:r>
              <a:rPr lang="en-US" dirty="0" smtClean="0">
                <a:sym typeface="Wingdings" pitchFamily="2" charset="2"/>
              </a:rPr>
              <a:t>: Create a new balanced BST using introduced basic simple algorithm </a:t>
            </a:r>
          </a:p>
          <a:p>
            <a:pPr marL="463550" indent="-463550"/>
            <a:r>
              <a:rPr lang="en-US" dirty="0" smtClean="0">
                <a:sym typeface="Wingdings" pitchFamily="2" charset="2"/>
              </a:rPr>
              <a:t>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or 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23672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/>
              <a:t>Colin 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ay, Quentin F.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tout, Bette </a:t>
            </a:r>
            <a:r>
              <a:rPr lang="en-US" dirty="0" err="1" smtClean="0"/>
              <a:t>L.</a:t>
            </a:r>
            <a:r>
              <a:rPr lang="en-US" b="1" dirty="0" err="1" smtClean="0">
                <a:solidFill>
                  <a:srgbClr val="FFFF00"/>
                </a:solidFill>
              </a:rPr>
              <a:t>W</a:t>
            </a:r>
            <a:r>
              <a:rPr lang="en-US" dirty="0" err="1" smtClean="0"/>
              <a:t>arren</a:t>
            </a:r>
            <a:r>
              <a:rPr lang="en-US" dirty="0" smtClean="0"/>
              <a:t> introduced this algorithm which will transform a BST to balanced BST based on </a:t>
            </a:r>
            <a:r>
              <a:rPr lang="en-US" b="1" u="sng" dirty="0" smtClean="0"/>
              <a:t>rotations with NO EXTRA MEMORY BLOCK 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dirty="0" smtClean="0"/>
              <a:t>There are two types of rotation, left and right, which are symmetrical to one another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Creating a backbone using right rotations to transform a BST to right-degraded BST </a:t>
            </a:r>
            <a:r>
              <a:rPr lang="en-US" dirty="0" smtClean="0">
                <a:sym typeface="Wingdings" pitchFamily="2" charset="2"/>
              </a:rPr>
              <a:t> O(n)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dirty="0" smtClean="0">
                <a:sym typeface="Wingdings" pitchFamily="2" charset="2"/>
              </a:rPr>
              <a:t>Creating balanced tree u</a:t>
            </a:r>
            <a:r>
              <a:rPr lang="en-US" dirty="0" smtClean="0"/>
              <a:t>sing left rotations to transform it to balanced BST </a:t>
            </a:r>
            <a:r>
              <a:rPr lang="en-US" dirty="0" smtClean="0">
                <a:sym typeface="Wingdings" pitchFamily="2" charset="2"/>
              </a:rPr>
              <a:t> O(n)</a:t>
            </a:r>
          </a:p>
          <a:p>
            <a:pPr>
              <a:buNone/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Summary: Complexity of O(n)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9" y="2514600"/>
            <a:ext cx="798671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8872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Step 1: Creating a backbone using right rotations</a:t>
            </a:r>
          </a:p>
          <a:p>
            <a:pPr marL="0" indent="0">
              <a:buNone/>
            </a:pPr>
            <a:r>
              <a:rPr lang="en-US" sz="2000" dirty="0" smtClean="0"/>
              <a:t>From the root, right rotating all left children to make the backbone (full right-degraded BST)  </a:t>
            </a:r>
            <a:r>
              <a:rPr lang="en-US" sz="2000" dirty="0" smtClean="0">
                <a:sym typeface="Wingdings" pitchFamily="2" charset="2"/>
              </a:rPr>
              <a:t> O(n)</a:t>
            </a:r>
            <a:endParaRPr lang="en-US" sz="2000" dirty="0" smtClean="0"/>
          </a:p>
          <a:p>
            <a:pPr>
              <a:buNone/>
              <a:tabLst>
                <a:tab pos="688975" algn="l"/>
              </a:tabLst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60960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Father node is the center of rotation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Step 2: Creating balanced BST using left rotations: O(n)</a:t>
            </a:r>
          </a:p>
          <a:p>
            <a:pPr>
              <a:buNone/>
              <a:tabLst>
                <a:tab pos="688975" algn="l"/>
              </a:tabLst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600" y="1828800"/>
            <a:ext cx="8672513" cy="4562475"/>
            <a:chOff x="228600" y="2143125"/>
            <a:chExt cx="8672513" cy="45624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8" y="2143125"/>
              <a:ext cx="8658225" cy="456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Freeform 10"/>
            <p:cNvSpPr/>
            <p:nvPr/>
          </p:nvSpPr>
          <p:spPr>
            <a:xfrm>
              <a:off x="228600" y="2619375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01650" y="3371850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11450" y="2362200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6117193"/>
              <a:ext cx="480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Right child node is the center of rotation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00600" y="4514671"/>
            <a:ext cx="40386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Perfect Balanced BST (height=3)having 7 nodes. The above tree has 2 extra nodes. Extra nodes are put to the left sub-tree.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638800" y="37338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The DSW Algorithm – Right/ Left Rotations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60198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99"/>
                </a:solidFill>
              </a:rPr>
              <a:t>Right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5965448"/>
            <a:ext cx="259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688975" algn="l"/>
              </a:tabLst>
            </a:pPr>
            <a:r>
              <a:rPr lang="en-US" sz="2000" b="1" u="sng" dirty="0" smtClean="0">
                <a:solidFill>
                  <a:srgbClr val="FFFF99"/>
                </a:solidFill>
              </a:rPr>
              <a:t>Left rotation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4800" y="14478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400" b="1" u="sng" dirty="0" err="1">
                <a:solidFill>
                  <a:srgbClr val="FFFF99"/>
                </a:solidFill>
                <a:latin typeface="Courier New" pitchFamily="49" charset="0"/>
              </a:rPr>
              <a:t>rotateRight</a:t>
            </a:r>
            <a:r>
              <a:rPr lang="en-US" dirty="0">
                <a:solidFill>
                  <a:srgbClr val="FFFF99"/>
                </a:solidFill>
                <a:latin typeface="Courier New" pitchFamily="49" charset="0"/>
              </a:rPr>
              <a:t> (</a:t>
            </a:r>
            <a:r>
              <a:rPr lang="en-US" dirty="0" err="1">
                <a:solidFill>
                  <a:srgbClr val="FFFF99"/>
                </a:solidFill>
                <a:latin typeface="Courier New" pitchFamily="49" charset="0"/>
              </a:rPr>
              <a:t>Gr</a:t>
            </a:r>
            <a:r>
              <a:rPr lang="en-US" dirty="0">
                <a:solidFill>
                  <a:srgbClr val="FFFF99"/>
                </a:solidFill>
                <a:latin typeface="Courier New" pitchFamily="49" charset="0"/>
              </a:rPr>
              <a:t>, Par, Ch)</a:t>
            </a:r>
          </a:p>
          <a:p>
            <a:pPr>
              <a:tabLst>
                <a:tab pos="688975" algn="l"/>
              </a:tabLst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	if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Par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is not the root of the tree   </a:t>
            </a:r>
            <a:r>
              <a:rPr lang="en-US" i="1" dirty="0" smtClean="0">
                <a:solidFill>
                  <a:schemeClr val="bg1"/>
                </a:solidFill>
              </a:rPr>
              <a:t>//  </a:t>
            </a:r>
            <a:r>
              <a:rPr lang="en-US" i="1" dirty="0">
                <a:solidFill>
                  <a:schemeClr val="bg1"/>
                </a:solidFill>
              </a:rPr>
              <a:t>i.e., if </a:t>
            </a:r>
            <a:r>
              <a:rPr lang="en-US" i="1" dirty="0" err="1">
                <a:solidFill>
                  <a:schemeClr val="bg1"/>
                </a:solidFill>
                <a:latin typeface="Courier New" pitchFamily="49" charset="0"/>
              </a:rPr>
              <a:t>Gr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is not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null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	  </a:t>
            </a:r>
            <a:r>
              <a:rPr lang="en-US" i="1" dirty="0" smtClean="0">
                <a:solidFill>
                  <a:schemeClr val="bg1"/>
                </a:solidFill>
              </a:rPr>
              <a:t>grandparent</a:t>
            </a:r>
            <a:r>
              <a:rPr lang="en-US" i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</a:rPr>
              <a:t>Gr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of child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becomes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’s </a:t>
            </a:r>
            <a:r>
              <a:rPr lang="en-US" i="1" dirty="0">
                <a:solidFill>
                  <a:schemeClr val="bg1"/>
                </a:solidFill>
              </a:rPr>
              <a:t>parent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i="1" dirty="0">
                <a:solidFill>
                  <a:schemeClr val="bg1"/>
                </a:solidFill>
              </a:rPr>
              <a:t>right </a:t>
            </a:r>
            <a:r>
              <a:rPr lang="en-US" i="1" dirty="0" err="1">
                <a:solidFill>
                  <a:schemeClr val="bg1"/>
                </a:solidFill>
              </a:rPr>
              <a:t>subtree</a:t>
            </a:r>
            <a:r>
              <a:rPr lang="en-US" i="1" dirty="0">
                <a:solidFill>
                  <a:schemeClr val="bg1"/>
                </a:solidFill>
              </a:rPr>
              <a:t> of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becomes left </a:t>
            </a:r>
            <a:r>
              <a:rPr lang="en-US" i="1" dirty="0" err="1">
                <a:solidFill>
                  <a:schemeClr val="bg1"/>
                </a:solidFill>
              </a:rPr>
              <a:t>subtree</a:t>
            </a:r>
            <a:r>
              <a:rPr lang="en-US" i="1" dirty="0">
                <a:solidFill>
                  <a:schemeClr val="bg1"/>
                </a:solidFill>
              </a:rPr>
              <a:t> of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’s </a:t>
            </a:r>
            <a:r>
              <a:rPr lang="en-US" i="1" dirty="0">
                <a:solidFill>
                  <a:schemeClr val="bg1"/>
                </a:solidFill>
              </a:rPr>
              <a:t>parent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Par;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i="1" dirty="0">
                <a:solidFill>
                  <a:schemeClr val="bg1"/>
                </a:solidFill>
              </a:rPr>
              <a:t>node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 </a:t>
            </a:r>
            <a:r>
              <a:rPr lang="en-US" i="1" dirty="0">
                <a:solidFill>
                  <a:schemeClr val="bg1"/>
                </a:solidFill>
              </a:rPr>
              <a:t>acquires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</a:rPr>
              <a:t>Par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as its right child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1950" y="3114675"/>
            <a:ext cx="8401050" cy="2905125"/>
            <a:chOff x="361950" y="3114675"/>
            <a:chExt cx="8401050" cy="2905125"/>
          </a:xfrm>
        </p:grpSpPr>
        <p:grpSp>
          <p:nvGrpSpPr>
            <p:cNvPr id="15" name="Group 14"/>
            <p:cNvGrpSpPr/>
            <p:nvPr/>
          </p:nvGrpSpPr>
          <p:grpSpPr>
            <a:xfrm>
              <a:off x="361950" y="3114675"/>
              <a:ext cx="8401050" cy="2905125"/>
              <a:chOff x="381000" y="3114675"/>
              <a:chExt cx="8401050" cy="2905125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3114675"/>
                <a:ext cx="8401050" cy="290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" name="Oval 22"/>
              <p:cNvSpPr/>
              <p:nvPr/>
            </p:nvSpPr>
            <p:spPr>
              <a:xfrm>
                <a:off x="6324600" y="5105400"/>
                <a:ext cx="76200" cy="76200"/>
              </a:xfrm>
              <a:prstGeom prst="ellipse">
                <a:avLst/>
              </a:prstGeom>
              <a:solidFill>
                <a:srgbClr val="FF33CC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flipV="1">
                <a:off x="5257800" y="4460542"/>
                <a:ext cx="457200" cy="873457"/>
              </a:xfrm>
              <a:custGeom>
                <a:avLst/>
                <a:gdLst>
                  <a:gd name="connsiteX0" fmla="*/ 325272 w 325272"/>
                  <a:gd name="connsiteY0" fmla="*/ 955343 h 955343"/>
                  <a:gd name="connsiteX1" fmla="*/ 11373 w 325272"/>
                  <a:gd name="connsiteY1" fmla="*/ 464023 h 955343"/>
                  <a:gd name="connsiteX2" fmla="*/ 257033 w 325272"/>
                  <a:gd name="connsiteY2" fmla="*/ 54591 h 955343"/>
                  <a:gd name="connsiteX3" fmla="*/ 257033 w 325272"/>
                  <a:gd name="connsiteY3" fmla="*/ 54591 h 955343"/>
                  <a:gd name="connsiteX4" fmla="*/ 297976 w 325272"/>
                  <a:gd name="connsiteY4" fmla="*/ 0 h 9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272" h="955343">
                    <a:moveTo>
                      <a:pt x="325272" y="955343"/>
                    </a:moveTo>
                    <a:cubicBezTo>
                      <a:pt x="174009" y="784745"/>
                      <a:pt x="22746" y="614148"/>
                      <a:pt x="11373" y="464023"/>
                    </a:cubicBezTo>
                    <a:cubicBezTo>
                      <a:pt x="0" y="313898"/>
                      <a:pt x="257033" y="54591"/>
                      <a:pt x="257033" y="54591"/>
                    </a:cubicBezTo>
                    <a:lnTo>
                      <a:pt x="257033" y="54591"/>
                    </a:lnTo>
                    <a:lnTo>
                      <a:pt x="297976" y="0"/>
                    </a:lnTo>
                  </a:path>
                </a:pathLst>
              </a:custGeom>
              <a:ln w="28575">
                <a:solidFill>
                  <a:srgbClr val="FF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 19"/>
            <p:cNvSpPr/>
            <p:nvPr/>
          </p:nvSpPr>
          <p:spPr>
            <a:xfrm>
              <a:off x="685800" y="4038600"/>
              <a:ext cx="304800" cy="726743"/>
            </a:xfrm>
            <a:custGeom>
              <a:avLst/>
              <a:gdLst>
                <a:gd name="connsiteX0" fmla="*/ 325272 w 325272"/>
                <a:gd name="connsiteY0" fmla="*/ 955343 h 955343"/>
                <a:gd name="connsiteX1" fmla="*/ 11373 w 325272"/>
                <a:gd name="connsiteY1" fmla="*/ 464023 h 955343"/>
                <a:gd name="connsiteX2" fmla="*/ 257033 w 325272"/>
                <a:gd name="connsiteY2" fmla="*/ 54591 h 955343"/>
                <a:gd name="connsiteX3" fmla="*/ 257033 w 325272"/>
                <a:gd name="connsiteY3" fmla="*/ 54591 h 955343"/>
                <a:gd name="connsiteX4" fmla="*/ 297976 w 325272"/>
                <a:gd name="connsiteY4" fmla="*/ 0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72" h="955343">
                  <a:moveTo>
                    <a:pt x="325272" y="955343"/>
                  </a:moveTo>
                  <a:cubicBezTo>
                    <a:pt x="174009" y="784745"/>
                    <a:pt x="22746" y="614148"/>
                    <a:pt x="11373" y="464023"/>
                  </a:cubicBezTo>
                  <a:cubicBezTo>
                    <a:pt x="0" y="313898"/>
                    <a:pt x="257033" y="54591"/>
                    <a:pt x="257033" y="54591"/>
                  </a:cubicBezTo>
                  <a:lnTo>
                    <a:pt x="257033" y="54591"/>
                  </a:lnTo>
                  <a:lnTo>
                    <a:pt x="297976" y="0"/>
                  </a:lnTo>
                </a:path>
              </a:pathLst>
            </a:custGeom>
            <a:ln w="28575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4343400"/>
              <a:ext cx="76200" cy="76200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43800" y="1868269"/>
            <a:ext cx="1447800" cy="64633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Update references</a:t>
            </a:r>
            <a:endParaRPr 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</a:t>
            </a:r>
            <a:r>
              <a:rPr lang="en-US" dirty="0" smtClean="0"/>
              <a:t>Algorithm: Lab2- </a:t>
            </a:r>
            <a:r>
              <a:rPr lang="en-US" dirty="0" smtClean="0"/>
              <a:t>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752600"/>
            <a:ext cx="4648200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BST_Node</a:t>
            </a:r>
            <a:r>
              <a:rPr lang="en-US" sz="2400" dirty="0" smtClean="0">
                <a:solidFill>
                  <a:schemeClr val="bg1"/>
                </a:solidFill>
              </a:rPr>
              <a:t> class: Class for a node in a BST. Data in a node must be Comparable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 BST class: Class for a BST of comparable data in which the DSW algorithm is implemented.</a:t>
            </a:r>
          </a:p>
          <a:p>
            <a:pPr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</a:rPr>
              <a:t>DSW_Tester</a:t>
            </a:r>
            <a:r>
              <a:rPr lang="en-US" sz="2400" dirty="0" smtClean="0">
                <a:solidFill>
                  <a:schemeClr val="bg1"/>
                </a:solidFill>
              </a:rPr>
              <a:t>: Class for testing the DSW algorithm.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400300"/>
            <a:ext cx="3498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08" y="2362200"/>
            <a:ext cx="85587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05600" y="762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BST_Node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04875"/>
            <a:ext cx="67627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Learning outcomes of this part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Autofit/>
          </a:bodyPr>
          <a:lstStyle/>
          <a:p>
            <a:pPr marL="1309688" indent="-1309688">
              <a:buNone/>
            </a:pPr>
            <a:r>
              <a:rPr lang="en-US" sz="3200" dirty="0" smtClean="0"/>
              <a:t>LO4.8: Define balanced BST and explain simple balancing algorithm</a:t>
            </a:r>
          </a:p>
          <a:p>
            <a:pPr marL="1309688" indent="-1309688">
              <a:buNone/>
            </a:pPr>
            <a:r>
              <a:rPr lang="en-US" sz="3200" dirty="0" smtClean="0"/>
              <a:t>LO4.9: Define AVL Tree and explain by examples the insertion and deletion operations in it.</a:t>
            </a:r>
          </a:p>
          <a:p>
            <a:pPr marL="1309688" indent="-1309688">
              <a:buNone/>
            </a:pPr>
            <a:r>
              <a:rPr lang="en-US" sz="3200" dirty="0" smtClean="0"/>
              <a:t>LO4.10: Define heap and explain its’ application.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72" y="1447800"/>
            <a:ext cx="882865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742" y="2743200"/>
            <a:ext cx="1404258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6705600" y="19812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1467752"/>
            <a:ext cx="9163050" cy="2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0" y="3962400"/>
            <a:ext cx="6705600" cy="2286000"/>
            <a:chOff x="1524000" y="3962400"/>
            <a:chExt cx="6705600" cy="22860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3962400"/>
              <a:ext cx="67056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Freeform 9"/>
            <p:cNvSpPr/>
            <p:nvPr/>
          </p:nvSpPr>
          <p:spPr>
            <a:xfrm>
              <a:off x="1835944" y="4507696"/>
              <a:ext cx="350044" cy="792966"/>
            </a:xfrm>
            <a:custGeom>
              <a:avLst/>
              <a:gdLst>
                <a:gd name="connsiteX0" fmla="*/ 135731 w 350044"/>
                <a:gd name="connsiteY0" fmla="*/ 800100 h 800100"/>
                <a:gd name="connsiteX1" fmla="*/ 35719 w 350044"/>
                <a:gd name="connsiteY1" fmla="*/ 314325 h 800100"/>
                <a:gd name="connsiteX2" fmla="*/ 350044 w 350044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044" h="800100">
                  <a:moveTo>
                    <a:pt x="135731" y="800100"/>
                  </a:moveTo>
                  <a:cubicBezTo>
                    <a:pt x="67865" y="623887"/>
                    <a:pt x="0" y="447675"/>
                    <a:pt x="35719" y="314325"/>
                  </a:cubicBezTo>
                  <a:cubicBezTo>
                    <a:pt x="71438" y="180975"/>
                    <a:pt x="210741" y="90487"/>
                    <a:pt x="350044" y="0"/>
                  </a:cubicBezTo>
                </a:path>
              </a:pathLst>
            </a:cu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88756" y="4617233"/>
              <a:ext cx="350044" cy="792966"/>
            </a:xfrm>
            <a:custGeom>
              <a:avLst/>
              <a:gdLst>
                <a:gd name="connsiteX0" fmla="*/ 135731 w 350044"/>
                <a:gd name="connsiteY0" fmla="*/ 800100 h 800100"/>
                <a:gd name="connsiteX1" fmla="*/ 35719 w 350044"/>
                <a:gd name="connsiteY1" fmla="*/ 314325 h 800100"/>
                <a:gd name="connsiteX2" fmla="*/ 350044 w 350044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044" h="800100">
                  <a:moveTo>
                    <a:pt x="135731" y="800100"/>
                  </a:moveTo>
                  <a:cubicBezTo>
                    <a:pt x="67865" y="623887"/>
                    <a:pt x="0" y="447675"/>
                    <a:pt x="35719" y="314325"/>
                  </a:cubicBezTo>
                  <a:cubicBezTo>
                    <a:pt x="71438" y="180975"/>
                    <a:pt x="210741" y="90487"/>
                    <a:pt x="350044" y="0"/>
                  </a:cubicBezTo>
                </a:path>
              </a:pathLst>
            </a:cu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2514600" y="2438400"/>
            <a:ext cx="152400" cy="2209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2743200"/>
            <a:ext cx="1371600" cy="1295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228725"/>
            <a:ext cx="8201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447800"/>
            <a:ext cx="902970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3564073"/>
            <a:ext cx="8148637" cy="28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438400" y="22098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5146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07" y="1447800"/>
            <a:ext cx="89911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143000"/>
            <a:ext cx="73342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3- DSW Algorithm Demo...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762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DSW_Tester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50" y="1295400"/>
            <a:ext cx="86321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3- DSW Algorithm Demo...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762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DSW_Tester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867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Result with max =14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27336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762000"/>
            <a:ext cx="11620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0" y="58482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Result with max =29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1981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Soviet inventors, </a:t>
            </a:r>
            <a:r>
              <a:rPr lang="en-US" dirty="0" err="1" smtClean="0"/>
              <a:t>Georgy</a:t>
            </a:r>
            <a:r>
              <a:rPr lang="en-US" dirty="0" smtClean="0"/>
              <a:t>  </a:t>
            </a:r>
            <a:r>
              <a:rPr lang="en-US" b="1" u="sng" dirty="0" err="1" smtClean="0"/>
              <a:t>A</a:t>
            </a:r>
            <a:r>
              <a:rPr lang="en-US" dirty="0" err="1" smtClean="0"/>
              <a:t>delson-</a:t>
            </a:r>
            <a:r>
              <a:rPr lang="en-US" b="1" u="sng" dirty="0" err="1" smtClean="0"/>
              <a:t>V</a:t>
            </a:r>
            <a:r>
              <a:rPr lang="en-US" dirty="0" err="1" smtClean="0"/>
              <a:t>elsky</a:t>
            </a:r>
            <a:r>
              <a:rPr lang="en-US" dirty="0" smtClean="0"/>
              <a:t>  and </a:t>
            </a:r>
            <a:r>
              <a:rPr lang="en-US" dirty="0" err="1" smtClean="0"/>
              <a:t>Evgenii</a:t>
            </a:r>
            <a:r>
              <a:rPr lang="en-US" dirty="0" smtClean="0"/>
              <a:t> </a:t>
            </a:r>
            <a:r>
              <a:rPr lang="en-US" b="1" u="sng" dirty="0" smtClean="0"/>
              <a:t>L</a:t>
            </a:r>
            <a:r>
              <a:rPr lang="en-US" dirty="0" smtClean="0"/>
              <a:t>andis introduced a self-balancing BST in 1962.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 smtClean="0"/>
              <a:t>AVL tree</a:t>
            </a:r>
            <a:r>
              <a:rPr lang="en-US" i="1" dirty="0" smtClean="0"/>
              <a:t> </a:t>
            </a:r>
            <a:r>
              <a:rPr lang="en-US" dirty="0" smtClean="0"/>
              <a:t>is one in which the 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of every node </a:t>
            </a:r>
            <a:r>
              <a:rPr lang="en-US" b="1" dirty="0" smtClean="0">
                <a:solidFill>
                  <a:srgbClr val="FFFF00"/>
                </a:solidFill>
              </a:rPr>
              <a:t>differ by at most one.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 </a:t>
            </a:r>
            <a:r>
              <a:rPr lang="en-US" dirty="0" smtClean="0"/>
              <a:t>A </a:t>
            </a:r>
            <a:r>
              <a:rPr lang="en-US" b="1" u="sng" dirty="0" smtClean="0"/>
              <a:t>balance state </a:t>
            </a:r>
            <a:r>
              <a:rPr lang="en-US" dirty="0" smtClean="0"/>
              <a:t>is the height of the 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minus </a:t>
            </a:r>
            <a:r>
              <a:rPr lang="en-US" dirty="0" smtClean="0"/>
              <a:t>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Memory cost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489567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 State = Height of the right </a:t>
            </a:r>
            <a:r>
              <a:rPr lang="en-US" sz="2000" b="1" dirty="0" err="1" smtClean="0">
                <a:solidFill>
                  <a:srgbClr val="FFFF00"/>
                </a:solidFill>
              </a:rPr>
              <a:t>subtree</a:t>
            </a:r>
            <a:r>
              <a:rPr lang="en-US" sz="2000" b="1" dirty="0" smtClean="0">
                <a:solidFill>
                  <a:srgbClr val="FFFF00"/>
                </a:solidFill>
              </a:rPr>
              <a:t>  - the height of the left </a:t>
            </a:r>
            <a:r>
              <a:rPr lang="en-US" sz="2000" b="1" dirty="0" err="1" smtClean="0">
                <a:solidFill>
                  <a:srgbClr val="FFFF00"/>
                </a:solidFill>
              </a:rPr>
              <a:t>subtree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Add/remove operations  may cause the tree </a:t>
            </a:r>
            <a:r>
              <a:rPr lang="en-US" sz="2000" b="1" dirty="0" smtClean="0">
                <a:solidFill>
                  <a:schemeClr val="bg1"/>
                </a:solidFill>
              </a:rPr>
              <a:t>un-balanced </a:t>
            </a:r>
            <a:r>
              <a:rPr lang="en-US" sz="2000" dirty="0" smtClean="0">
                <a:solidFill>
                  <a:schemeClr val="bg1"/>
                </a:solidFill>
              </a:rPr>
              <a:t>(State of some nodes may change). In this case, the tree needs </a:t>
            </a:r>
            <a:r>
              <a:rPr lang="en-US" sz="2000" b="1" dirty="0" smtClean="0">
                <a:solidFill>
                  <a:schemeClr val="bg1"/>
                </a:solidFill>
              </a:rPr>
              <a:t>re-balance using rotations.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57200" y="13716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Node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133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" y="2667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state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32004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left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7338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right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447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AVL Node structure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3810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state of each node in these trees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 smtClean="0"/>
              <a:t>BST advantages:</a:t>
            </a:r>
          </a:p>
          <a:p>
            <a:r>
              <a:rPr lang="en-US" dirty="0" smtClean="0"/>
              <a:t>Adding, searching, removing operations have complexity of  O(tree’s height). It is less than O(number of items).</a:t>
            </a:r>
          </a:p>
          <a:p>
            <a:r>
              <a:rPr lang="en-US" dirty="0" smtClean="0"/>
              <a:t>Data in the tree are always in-order.</a:t>
            </a:r>
          </a:p>
          <a:p>
            <a:pPr>
              <a:buNone/>
            </a:pPr>
            <a:r>
              <a:rPr lang="en-US" b="1" u="sng" dirty="0" smtClean="0"/>
              <a:t>BST disadvantages</a:t>
            </a:r>
          </a:p>
          <a:p>
            <a:r>
              <a:rPr lang="en-US" dirty="0" smtClean="0"/>
              <a:t>Tree’s height depends mainly on order of data added. It means that the BST’s height can not be predicted.</a:t>
            </a:r>
          </a:p>
          <a:p>
            <a:r>
              <a:rPr lang="en-US" dirty="0" smtClean="0"/>
              <a:t>If a BST is degraded, almost of data are at one direction, operations on it have complexity of O(number of nodes)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Perhaps, we like a complete BST  in which its height is low.  How can we make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0" y="5311914"/>
            <a:ext cx="65919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Balancing a tree after insertion of a node in the right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   </a:t>
            </a:r>
            <a:r>
              <a:rPr lang="en-US" sz="2000" b="1" dirty="0" err="1">
                <a:solidFill>
                  <a:schemeClr val="bg1"/>
                </a:solidFill>
              </a:rPr>
              <a:t>subtree</a:t>
            </a:r>
            <a:r>
              <a:rPr lang="en-US" sz="2000" b="1" dirty="0">
                <a:solidFill>
                  <a:schemeClr val="bg1"/>
                </a:solidFill>
              </a:rPr>
              <a:t> of node </a:t>
            </a:r>
            <a:r>
              <a:rPr lang="en-US" sz="2000" b="1" i="1" dirty="0">
                <a:solidFill>
                  <a:schemeClr val="bg1"/>
                </a:solidFill>
              </a:rPr>
              <a:t>Q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84667" y="2117725"/>
            <a:ext cx="8974666" cy="3063875"/>
            <a:chOff x="84667" y="1508125"/>
            <a:chExt cx="8974666" cy="306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67" y="1524000"/>
              <a:ext cx="897466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905000" y="1905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rot="5400000">
              <a:off x="1384816" y="2337316"/>
              <a:ext cx="1002268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524250" y="1508125"/>
              <a:ext cx="1092200" cy="854075"/>
            </a:xfrm>
            <a:custGeom>
              <a:avLst/>
              <a:gdLst>
                <a:gd name="connsiteX0" fmla="*/ 971550 w 1092200"/>
                <a:gd name="connsiteY0" fmla="*/ 854075 h 854075"/>
                <a:gd name="connsiteX1" fmla="*/ 990600 w 1092200"/>
                <a:gd name="connsiteY1" fmla="*/ 301625 h 854075"/>
                <a:gd name="connsiteX2" fmla="*/ 361950 w 1092200"/>
                <a:gd name="connsiteY2" fmla="*/ 53975 h 854075"/>
                <a:gd name="connsiteX3" fmla="*/ 0 w 1092200"/>
                <a:gd name="connsiteY3" fmla="*/ 625475 h 854075"/>
                <a:gd name="connsiteX4" fmla="*/ 0 w 1092200"/>
                <a:gd name="connsiteY4" fmla="*/ 625475 h 854075"/>
                <a:gd name="connsiteX5" fmla="*/ 0 w 1092200"/>
                <a:gd name="connsiteY5" fmla="*/ 625475 h 8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854075">
                  <a:moveTo>
                    <a:pt x="971550" y="854075"/>
                  </a:moveTo>
                  <a:cubicBezTo>
                    <a:pt x="1031875" y="644525"/>
                    <a:pt x="1092200" y="434975"/>
                    <a:pt x="990600" y="301625"/>
                  </a:cubicBezTo>
                  <a:cubicBezTo>
                    <a:pt x="889000" y="168275"/>
                    <a:pt x="527050" y="0"/>
                    <a:pt x="361950" y="53975"/>
                  </a:cubicBezTo>
                  <a:cubicBezTo>
                    <a:pt x="196850" y="107950"/>
                    <a:pt x="0" y="625475"/>
                    <a:pt x="0" y="625475"/>
                  </a:cubicBezTo>
                  <a:lnTo>
                    <a:pt x="0" y="625475"/>
                  </a:lnTo>
                  <a:lnTo>
                    <a:pt x="0" y="625475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62400" y="5029200"/>
            <a:ext cx="487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Balancing </a:t>
            </a:r>
            <a:r>
              <a:rPr lang="en-US" b="1" dirty="0">
                <a:solidFill>
                  <a:schemeClr val="bg1"/>
                </a:solidFill>
              </a:rPr>
              <a:t>a tree after insertion of a node in the </a:t>
            </a:r>
            <a:r>
              <a:rPr lang="en-US" b="1" dirty="0" smtClean="0">
                <a:solidFill>
                  <a:schemeClr val="bg1"/>
                </a:solidFill>
              </a:rPr>
              <a:t>left </a:t>
            </a:r>
            <a:r>
              <a:rPr lang="en-US" b="1" dirty="0" err="1" smtClean="0">
                <a:solidFill>
                  <a:schemeClr val="bg1"/>
                </a:solidFill>
              </a:rPr>
              <a:t>subtree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node </a:t>
            </a:r>
            <a:r>
              <a:rPr lang="en-US" b="1" i="1" dirty="0">
                <a:solidFill>
                  <a:schemeClr val="bg1"/>
                </a:solidFill>
              </a:rPr>
              <a:t>Q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04774" y="2133600"/>
            <a:ext cx="9039226" cy="2762574"/>
            <a:chOff x="28574" y="1752600"/>
            <a:chExt cx="9039226" cy="276257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" y="1752600"/>
              <a:ext cx="9039226" cy="276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52400" y="3276600"/>
              <a:ext cx="381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3641725" y="2362200"/>
              <a:ext cx="282575" cy="628650"/>
            </a:xfrm>
            <a:custGeom>
              <a:avLst/>
              <a:gdLst>
                <a:gd name="connsiteX0" fmla="*/ 73025 w 282575"/>
                <a:gd name="connsiteY0" fmla="*/ 628650 h 628650"/>
                <a:gd name="connsiteX1" fmla="*/ 34925 w 282575"/>
                <a:gd name="connsiteY1" fmla="*/ 152400 h 628650"/>
                <a:gd name="connsiteX2" fmla="*/ 282575 w 28257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75" h="628650">
                  <a:moveTo>
                    <a:pt x="73025" y="628650"/>
                  </a:moveTo>
                  <a:cubicBezTo>
                    <a:pt x="36512" y="442912"/>
                    <a:pt x="0" y="257175"/>
                    <a:pt x="34925" y="152400"/>
                  </a:cubicBezTo>
                  <a:cubicBezTo>
                    <a:pt x="69850" y="47625"/>
                    <a:pt x="176212" y="23812"/>
                    <a:pt x="282575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48250" y="1793875"/>
              <a:ext cx="660400" cy="454025"/>
            </a:xfrm>
            <a:custGeom>
              <a:avLst/>
              <a:gdLst>
                <a:gd name="connsiteX0" fmla="*/ 628650 w 660400"/>
                <a:gd name="connsiteY0" fmla="*/ 454025 h 454025"/>
                <a:gd name="connsiteX1" fmla="*/ 590550 w 660400"/>
                <a:gd name="connsiteY1" fmla="*/ 187325 h 454025"/>
                <a:gd name="connsiteX2" fmla="*/ 209550 w 660400"/>
                <a:gd name="connsiteY2" fmla="*/ 34925 h 454025"/>
                <a:gd name="connsiteX3" fmla="*/ 0 w 660400"/>
                <a:gd name="connsiteY3" fmla="*/ 3968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454025">
                  <a:moveTo>
                    <a:pt x="628650" y="454025"/>
                  </a:moveTo>
                  <a:cubicBezTo>
                    <a:pt x="644525" y="355600"/>
                    <a:pt x="660400" y="257175"/>
                    <a:pt x="590550" y="187325"/>
                  </a:cubicBezTo>
                  <a:cubicBezTo>
                    <a:pt x="520700" y="117475"/>
                    <a:pt x="307975" y="0"/>
                    <a:pt x="209550" y="34925"/>
                  </a:cubicBezTo>
                  <a:cubicBezTo>
                    <a:pt x="111125" y="69850"/>
                    <a:pt x="55562" y="233362"/>
                    <a:pt x="0" y="39687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524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double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267200"/>
            <a:ext cx="3276600" cy="1913930"/>
            <a:chOff x="152400" y="4267200"/>
            <a:chExt cx="3276600" cy="1913930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5257800"/>
              <a:ext cx="3276600" cy="92333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Try use a single rotation for checking whether the tree is balanced or not?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1790700" y="4267200"/>
              <a:ext cx="342900" cy="990600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5311914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FFCC"/>
                </a:solidFill>
              </a:rPr>
              <a:t>An </a:t>
            </a:r>
            <a:r>
              <a:rPr lang="en-US" sz="2000" b="1" dirty="0">
                <a:solidFill>
                  <a:srgbClr val="FFFFCC"/>
                </a:solidFill>
              </a:rPr>
              <a:t>example of inserting a new node (b) in an AVL tree (a), </a:t>
            </a:r>
            <a:r>
              <a:rPr lang="en-US" sz="2000" b="1" dirty="0" smtClean="0">
                <a:solidFill>
                  <a:srgbClr val="FFFFCC"/>
                </a:solidFill>
              </a:rPr>
              <a:t>which </a:t>
            </a:r>
            <a:r>
              <a:rPr lang="en-US" sz="2000" b="1" dirty="0">
                <a:solidFill>
                  <a:srgbClr val="FFFFCC"/>
                </a:solidFill>
              </a:rPr>
              <a:t>requires one rotation (c) to restore the </a:t>
            </a:r>
            <a:r>
              <a:rPr lang="en-US" sz="2000" b="1" dirty="0" smtClean="0">
                <a:solidFill>
                  <a:srgbClr val="FFFFCC"/>
                </a:solidFill>
              </a:rPr>
              <a:t>height balance</a:t>
            </a:r>
            <a:endParaRPr lang="en-US" sz="2000" b="1" dirty="0">
              <a:solidFill>
                <a:srgbClr val="FFFFCC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-42041" y="2111514"/>
            <a:ext cx="9186041" cy="3124200"/>
            <a:chOff x="-42041" y="1905000"/>
            <a:chExt cx="9228082" cy="3048000"/>
          </a:xfrm>
        </p:grpSpPr>
        <p:pic>
          <p:nvPicPr>
            <p:cNvPr id="92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2041" y="1905000"/>
              <a:ext cx="9228082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rc 7"/>
            <p:cNvSpPr/>
            <p:nvPr/>
          </p:nvSpPr>
          <p:spPr>
            <a:xfrm>
              <a:off x="3444875" y="2789238"/>
              <a:ext cx="365125" cy="639762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  <a:tailEnd type="arrow"/>
                </a:ln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0" y="5540514"/>
            <a:ext cx="609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CC"/>
                </a:solidFill>
              </a:rPr>
              <a:t>In </a:t>
            </a:r>
            <a:r>
              <a:rPr lang="en-US" sz="2000" b="1" dirty="0">
                <a:solidFill>
                  <a:srgbClr val="FFFFCC"/>
                </a:solidFill>
              </a:rPr>
              <a:t>an AVL tree (a) a new node is inserted </a:t>
            </a:r>
            <a:r>
              <a:rPr lang="en-US" sz="2000" b="1" dirty="0" smtClean="0">
                <a:solidFill>
                  <a:srgbClr val="FFFFCC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FFFFCC"/>
                </a:solidFill>
              </a:rPr>
              <a:t>(</a:t>
            </a:r>
            <a:r>
              <a:rPr lang="en-US" sz="2000" b="1" dirty="0">
                <a:solidFill>
                  <a:srgbClr val="FFFFCC"/>
                </a:solidFill>
              </a:rPr>
              <a:t>b) requiring no height adjustments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42" y="1981200"/>
            <a:ext cx="83469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Rebalancing:  Rotations are required only when the tree is un-balanced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948535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Rebalancing </a:t>
            </a:r>
            <a:r>
              <a:rPr lang="en-US" sz="2400" dirty="0">
                <a:solidFill>
                  <a:schemeClr val="bg1"/>
                </a:solidFill>
              </a:rPr>
              <a:t>an AVL tree after deleting a node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2" y="2438400"/>
            <a:ext cx="89373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 a deletion: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581400" y="6003924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Rebalancing </a:t>
            </a:r>
            <a:r>
              <a:rPr lang="en-US" b="1" dirty="0">
                <a:solidFill>
                  <a:schemeClr val="bg1"/>
                </a:solidFill>
              </a:rPr>
              <a:t>an AVL tree after deleting a </a:t>
            </a:r>
            <a:r>
              <a:rPr lang="en-US" b="1" dirty="0" smtClean="0">
                <a:solidFill>
                  <a:schemeClr val="bg1"/>
                </a:solidFill>
              </a:rPr>
              <a:t>node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67032"/>
            <a:ext cx="7772400" cy="390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934670"/>
            <a:ext cx="3276600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Try use a single rotation for checking whether the tree is balanced or not?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4724400"/>
            <a:ext cx="0" cy="1295400"/>
          </a:xfrm>
          <a:prstGeom prst="straightConnector1">
            <a:avLst/>
          </a:prstGeom>
          <a:ln w="381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" y="1459468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 after  a deletion: Using a double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524000" y="6091535"/>
            <a:ext cx="586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Rebalancing </a:t>
            </a:r>
            <a:r>
              <a:rPr lang="en-US" b="1" dirty="0">
                <a:solidFill>
                  <a:schemeClr val="bg1"/>
                </a:solidFill>
              </a:rPr>
              <a:t>an AVL tree after deleting a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6" y="2045800"/>
            <a:ext cx="7927974" cy="405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3: Balanced BSTs and Heaps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535668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 after  a deletion: Using a double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Heaps and Their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177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Heap is a collection whose items are layered.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Heap is a described as a special binary tree. Based on comparison values on father node and child node, heaps are divided into two types: Max heap and min heap.</a:t>
            </a:r>
          </a:p>
          <a:p>
            <a:pPr>
              <a:buFont typeface="Wingdings"/>
              <a:buChar char="è"/>
            </a:pPr>
            <a:r>
              <a:rPr lang="en-US" b="1" dirty="0" smtClean="0">
                <a:solidFill>
                  <a:srgbClr val="FFFF00"/>
                </a:solidFill>
              </a:rPr>
              <a:t>Properties of a max heap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value of each node is greater than or equal to the values stored in each of its children</a:t>
            </a:r>
          </a:p>
          <a:p>
            <a:pPr lvl="1"/>
            <a:r>
              <a:rPr lang="en-US" dirty="0" smtClean="0"/>
              <a:t>The tree is perfectly balanced, and the leaves in the last level are all in the leftmost positions</a:t>
            </a:r>
          </a:p>
          <a:p>
            <a:r>
              <a:rPr lang="en-US" dirty="0" smtClean="0"/>
              <a:t>If “greater” in the first property is replaced with “less,” then the definition specifies a </a:t>
            </a:r>
            <a:r>
              <a:rPr lang="en-US" b="1" dirty="0" smtClean="0"/>
              <a:t>min heap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7575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Definitions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Heaps and Their Uses…</a:t>
            </a:r>
            <a:endParaRPr lang="en-US" sz="4000" dirty="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5924490"/>
            <a:ext cx="678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Examples </a:t>
            </a:r>
            <a:r>
              <a:rPr lang="en-US" sz="2000" b="1" dirty="0">
                <a:solidFill>
                  <a:schemeClr val="bg1"/>
                </a:solidFill>
              </a:rPr>
              <a:t>of (a) </a:t>
            </a:r>
            <a:r>
              <a:rPr lang="en-US" sz="2000" b="1" dirty="0" smtClean="0">
                <a:solidFill>
                  <a:schemeClr val="bg1"/>
                </a:solidFill>
              </a:rPr>
              <a:t>heaps </a:t>
            </a:r>
            <a:r>
              <a:rPr lang="en-US" sz="2000" b="1" dirty="0">
                <a:solidFill>
                  <a:schemeClr val="bg1"/>
                </a:solidFill>
              </a:rPr>
              <a:t>and (b–c) </a:t>
            </a:r>
            <a:r>
              <a:rPr lang="en-US" sz="2000" b="1" dirty="0" smtClean="0">
                <a:solidFill>
                  <a:schemeClr val="bg1"/>
                </a:solidFill>
              </a:rPr>
              <a:t>non-heaps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79170"/>
            <a:ext cx="7761286" cy="42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9861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Some examples using view of max heaps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114800"/>
            <a:ext cx="1371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Violation: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6 should be left child of 7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357638"/>
            <a:ext cx="4504063" cy="29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164592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2794336"/>
            <a:ext cx="182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Item the index 0 is the tree’s root.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Values are put to the tree based on layer in left-to-right direction</a:t>
            </a:r>
            <a:endParaRPr lang="en-US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2819400"/>
            <a:ext cx="220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è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Values in the array are NOT in total order 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thứ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toàn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).</a:t>
            </a:r>
          </a:p>
          <a:p>
            <a:pPr>
              <a:buFont typeface="Wingdings"/>
              <a:buChar char="è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Values in a path are in  partial order 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thứ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bộ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phận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/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riêng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9861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Heap in memory:  A array-based binary tree.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2590800"/>
            <a:ext cx="0" cy="609600"/>
          </a:xfrm>
          <a:prstGeom prst="straightConnector1">
            <a:avLst/>
          </a:prstGeom>
          <a:ln w="76200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27889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1- Introduction to balanced binary search tree</a:t>
            </a:r>
          </a:p>
          <a:p>
            <a:pPr>
              <a:buNone/>
            </a:pPr>
            <a:r>
              <a:rPr lang="en-US" sz="2800" dirty="0" smtClean="0"/>
              <a:t>2- Create a balanced BST</a:t>
            </a:r>
          </a:p>
          <a:p>
            <a:pPr>
              <a:buNone/>
            </a:pPr>
            <a:r>
              <a:rPr lang="en-US" sz="2800" dirty="0" smtClean="0"/>
              <a:t>3- The DSW algorithm demonstration. </a:t>
            </a:r>
            <a:r>
              <a:rPr lang="en-US" sz="2800" dirty="0" smtClean="0">
                <a:sym typeface="Wingdings" pitchFamily="2" charset="2"/>
              </a:rPr>
              <a:t> Assignment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4- Self-balanced BST/</a:t>
            </a:r>
            <a:r>
              <a:rPr lang="en-US" sz="2800" dirty="0" smtClean="0">
                <a:sym typeface="Wingdings" pitchFamily="2" charset="2"/>
              </a:rPr>
              <a:t>AVL Trees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5- Heaps and their uses.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Your work: Implement the demo. in these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Heaps: Some heaps for a collection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5800" y="472440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heaps constructed with the same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[10 2 9 1 0 8 7], [10 9 8 7 2 0 1], [10 7 9 0 1 2 8]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2133600"/>
            <a:ext cx="9129712" cy="24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047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We have some different max heaps with the same elements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6" y="149352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0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99000" y="2438400"/>
          <a:ext cx="4064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914400"/>
                <a:gridCol w="1117600"/>
                <a:gridCol w="1016000"/>
              </a:tblGrid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Father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00438"/>
            <a:ext cx="3347292" cy="22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257800"/>
            <a:ext cx="3733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Left = 2.Father +1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Right= 2.Father+2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762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Relations: Father index 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 Child index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858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676400"/>
          <a:ext cx="5410200" cy="453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838200"/>
                <a:gridCol w="990600"/>
                <a:gridCol w="838200"/>
                <a:gridCol w="1524000"/>
              </a:tblGrid>
              <a:tr h="573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(Left-1)/2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Left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Father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Right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(Right-1)/2</a:t>
                      </a: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(1-1)/2=0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(2-1)/2=0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(3-1)/2=1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(4-1)/2=1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(5-1)/2=2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(6-1)/2=2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(7-1)/2=3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(8-1)/2=3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(9-1)/2=4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3886200" y="4572000"/>
            <a:ext cx="4953000" cy="1676400"/>
            <a:chOff x="4545106" y="4800600"/>
            <a:chExt cx="4370294" cy="1600994"/>
          </a:xfrm>
        </p:grpSpPr>
        <p:sp>
          <p:nvSpPr>
            <p:cNvPr id="9" name="Rectangle 8"/>
            <p:cNvSpPr/>
            <p:nvPr/>
          </p:nvSpPr>
          <p:spPr>
            <a:xfrm>
              <a:off x="4545106" y="5257800"/>
              <a:ext cx="2084294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Father index =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Child index -1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98613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Relations: Child index 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 Father index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515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25269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Restoring a heap after inserting new item with minimum swaps because it is a balanced tree.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1- A heap can be used as a priority queue</a:t>
            </a:r>
          </a:p>
          <a:p>
            <a:pPr>
              <a:buNone/>
            </a:pPr>
            <a:r>
              <a:rPr lang="en-US" dirty="0" smtClean="0"/>
              <a:t>	- With respect to max heap, the maximum value must be at the beginning of the queue where an item can be de-queued.</a:t>
            </a:r>
          </a:p>
          <a:p>
            <a:pPr>
              <a:buNone/>
            </a:pPr>
            <a:r>
              <a:rPr lang="en-US" dirty="0" smtClean="0"/>
              <a:t>	- When a new item is en-queued, add operation will destroy max heap property. A bottom-up transformation must be carried out to preserve this property.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6019800"/>
            <a:ext cx="523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Enqueuing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chemeClr val="bg1"/>
                </a:solidFill>
              </a:rPr>
              <a:t>element, value 15,  </a:t>
            </a:r>
            <a:r>
              <a:rPr lang="en-US" sz="2000" b="1" dirty="0">
                <a:solidFill>
                  <a:schemeClr val="bg1"/>
                </a:solidFill>
              </a:rPr>
              <a:t>to a heap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62000"/>
            <a:ext cx="63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Heaps as Priority Queues: </a:t>
            </a:r>
            <a:r>
              <a:rPr lang="en-US" sz="2000" b="1" dirty="0" err="1" smtClean="0">
                <a:solidFill>
                  <a:srgbClr val="FFC000"/>
                </a:solidFill>
              </a:rPr>
              <a:t>Enqueuing</a:t>
            </a:r>
            <a:r>
              <a:rPr lang="en-US" sz="2000" b="1" dirty="0" smtClean="0">
                <a:solidFill>
                  <a:srgbClr val="FFC000"/>
                </a:solidFill>
              </a:rPr>
              <a:t>  new element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09675"/>
            <a:ext cx="73056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198447" y="6172200"/>
            <a:ext cx="35833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Dequeuing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an element from a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2" y="1143000"/>
            <a:ext cx="7162798" cy="50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62000"/>
            <a:ext cx="635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Heaps as Priority Queues: </a:t>
            </a:r>
            <a:r>
              <a:rPr lang="en-US" sz="2000" b="1" dirty="0" err="1" smtClean="0">
                <a:solidFill>
                  <a:srgbClr val="FFC000"/>
                </a:solidFill>
              </a:rPr>
              <a:t>Dequeuing</a:t>
            </a:r>
            <a:r>
              <a:rPr lang="en-US" sz="2000" b="1" dirty="0" smtClean="0">
                <a:solidFill>
                  <a:srgbClr val="FFC000"/>
                </a:solidFill>
              </a:rPr>
              <a:t>  an element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5- Heaps and Their Uses…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90" y="1600200"/>
            <a:ext cx="8976810" cy="4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3: Balanced BSTs and Heaps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816114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Implementation of an algorithm to move the root element (the index first, down a tree when it cause a violation of max heap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096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Left = 2Father +1; Right = 2Father + 2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2- It can be used as a tool for sorting 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 Heap sort.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Algorithm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00400"/>
            <a:ext cx="853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for  (</a:t>
            </a:r>
            <a:r>
              <a:rPr lang="en-US" sz="2800" dirty="0" err="1" smtClean="0"/>
              <a:t>i</a:t>
            </a:r>
            <a:r>
              <a:rPr lang="en-US" sz="2800" dirty="0" smtClean="0"/>
              <a:t>= n-1 ; </a:t>
            </a:r>
            <a:r>
              <a:rPr lang="en-US" sz="2800" dirty="0" err="1" smtClean="0"/>
              <a:t>i</a:t>
            </a:r>
            <a:r>
              <a:rPr lang="en-US" sz="2800" dirty="0" smtClean="0"/>
              <a:t>&gt;0; </a:t>
            </a:r>
            <a:r>
              <a:rPr lang="en-US" sz="2800" dirty="0" err="1" smtClean="0"/>
              <a:t>i</a:t>
            </a:r>
            <a:r>
              <a:rPr lang="en-US" sz="2800" dirty="0" smtClean="0"/>
              <a:t>--) 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tranform</a:t>
            </a:r>
            <a:r>
              <a:rPr lang="en-US" sz="2800" dirty="0" smtClean="0"/>
              <a:t> a[0] … a[</a:t>
            </a:r>
            <a:r>
              <a:rPr lang="en-US" sz="2800" dirty="0" err="1" smtClean="0"/>
              <a:t>i</a:t>
            </a:r>
            <a:r>
              <a:rPr lang="en-US" sz="2800" dirty="0" smtClean="0"/>
              <a:t>] to max heap;</a:t>
            </a:r>
          </a:p>
          <a:p>
            <a:r>
              <a:rPr lang="en-US" sz="2800" dirty="0" smtClean="0"/>
              <a:t>     swap a[0], a[</a:t>
            </a:r>
            <a:r>
              <a:rPr lang="en-US" sz="2800" dirty="0" err="1" smtClean="0"/>
              <a:t>i</a:t>
            </a:r>
            <a:r>
              <a:rPr lang="en-US" sz="28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 move the max value to the end of the group</a:t>
            </a:r>
            <a:endParaRPr lang="en-US" sz="2800" dirty="0" smtClean="0"/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1" y="59049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Organizing Arrays as Heaps with a top-down method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00125"/>
            <a:ext cx="84582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480"/>
            <a:ext cx="4953000" cy="4770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Definitions: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</a:rPr>
              <a:t>Perfect Binary Tree</a:t>
            </a:r>
            <a:r>
              <a:rPr lang="en-US" sz="2000" b="1" dirty="0" smtClean="0"/>
              <a:t> is a BT in which </a:t>
            </a:r>
            <a:r>
              <a:rPr lang="en-US" sz="2000" dirty="0" smtClean="0"/>
              <a:t>all non-terminal nodes have both their children,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  <a:r>
              <a:rPr lang="en-US" sz="2000" dirty="0" smtClean="0"/>
              <a:t> all leaves are at the same level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Shortest tree, all path lengths from the root to leaves are the same.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 Ideal case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FFFF00"/>
                </a:solidFill>
              </a:rPr>
              <a:t>A binary tree is </a:t>
            </a:r>
            <a:r>
              <a:rPr lang="en-US" sz="2000" b="1" dirty="0" smtClean="0">
                <a:solidFill>
                  <a:srgbClr val="FFFF00"/>
                </a:solidFill>
              </a:rPr>
              <a:t>height-balanced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or </a:t>
            </a:r>
            <a:r>
              <a:rPr lang="en-US" sz="2000" b="1" dirty="0" smtClean="0">
                <a:solidFill>
                  <a:srgbClr val="FFFF00"/>
                </a:solidFill>
              </a:rPr>
              <a:t>balanced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if the difference in height of both sub-trees of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any node </a:t>
            </a:r>
            <a:r>
              <a:rPr lang="en-US" sz="2000" dirty="0" smtClean="0"/>
              <a:t>in the tree is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either zero or one.</a:t>
            </a:r>
          </a:p>
          <a:p>
            <a:pPr>
              <a:buFontTx/>
              <a:buChar char="-"/>
            </a:pP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buNone/>
            </a:pPr>
            <a:endParaRPr lang="en-US" sz="2000" u="sng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0574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648200"/>
            <a:ext cx="18954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5- Heaps and Their Uses…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19200" y="762000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Transforming </a:t>
            </a:r>
            <a:r>
              <a:rPr lang="en-US" sz="2000" b="1" dirty="0">
                <a:solidFill>
                  <a:srgbClr val="FFC000"/>
                </a:solidFill>
              </a:rPr>
              <a:t>the array </a:t>
            </a:r>
            <a:r>
              <a:rPr lang="en-US" sz="2000" b="1" dirty="0" smtClean="0">
                <a:solidFill>
                  <a:srgbClr val="FFC000"/>
                </a:solidFill>
              </a:rPr>
              <a:t>into </a:t>
            </a:r>
            <a:r>
              <a:rPr lang="en-US" sz="2000" b="1" dirty="0">
                <a:solidFill>
                  <a:srgbClr val="FFC000"/>
                </a:solidFill>
              </a:rPr>
              <a:t>a heap with a bottom-up method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408987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3733800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5- Heaps and Their Uses…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1828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Transforming </a:t>
            </a:r>
            <a:r>
              <a:rPr lang="en-US" sz="2000" b="1" dirty="0">
                <a:solidFill>
                  <a:srgbClr val="FFC000"/>
                </a:solidFill>
              </a:rPr>
              <a:t>the array </a:t>
            </a:r>
            <a:r>
              <a:rPr lang="en-US" sz="2000" b="1" dirty="0" smtClean="0">
                <a:solidFill>
                  <a:srgbClr val="FFC000"/>
                </a:solidFill>
              </a:rPr>
              <a:t>into </a:t>
            </a:r>
            <a:r>
              <a:rPr lang="en-US" sz="2000" b="1" dirty="0">
                <a:solidFill>
                  <a:srgbClr val="FFC000"/>
                </a:solidFill>
              </a:rPr>
              <a:t>a heap with a bottom-up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762000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81400"/>
            <a:ext cx="70246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315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79167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complete binary tree?</a:t>
            </a: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is a height-based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disadvantages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create a balanced BST from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main idea of the DSW algorithm when it is applied to balance a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self-balanced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cost of self-balanced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max heap?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applications of heaps?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15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1023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Given following BSTs, which of them are not balanced?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2352675"/>
            <a:ext cx="80962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048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Advantages:</a:t>
            </a:r>
          </a:p>
          <a:p>
            <a:pPr lvl="1"/>
            <a:r>
              <a:rPr lang="en-US" dirty="0" smtClean="0"/>
              <a:t> Its height is small </a:t>
            </a:r>
            <a:r>
              <a:rPr lang="en-US" dirty="0" smtClean="0">
                <a:sym typeface="Wingdings" pitchFamily="2" charset="2"/>
              </a:rPr>
              <a:t> Search operation is faster and predictable.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the worst case, the complexity of the search operation in a tree is O(height).</a:t>
            </a:r>
            <a:endParaRPr lang="en-US" dirty="0" smtClean="0"/>
          </a:p>
          <a:p>
            <a:r>
              <a:rPr lang="en-US" b="1" u="sng" dirty="0" smtClean="0"/>
              <a:t>Disadvantages</a:t>
            </a:r>
          </a:p>
          <a:p>
            <a:pPr lvl="1"/>
            <a:r>
              <a:rPr lang="en-US" dirty="0" smtClean="0"/>
              <a:t>Cost of balancing the tree: memory,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833735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Characteristics of a balanced BST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Perfect BST is balanced.</a:t>
            </a:r>
          </a:p>
          <a:p>
            <a:r>
              <a:rPr lang="en-US" dirty="0" smtClean="0"/>
              <a:t>Properties of Perfect BSTs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Characteristics of a balanced BST</a:t>
            </a:r>
            <a:endParaRPr lang="en-US" sz="2400" b="1" dirty="0">
              <a:solidFill>
                <a:srgbClr val="FFFF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76500"/>
            <a:ext cx="8229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cases:</a:t>
            </a:r>
          </a:p>
          <a:p>
            <a:pPr>
              <a:buNone/>
            </a:pPr>
            <a:r>
              <a:rPr lang="en-US" dirty="0" smtClean="0"/>
              <a:t>1- The BST is empty, input is an array: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Order of values in the array which will be added must be considered appropriately. </a:t>
            </a:r>
          </a:p>
          <a:p>
            <a:pPr>
              <a:buNone/>
            </a:pPr>
            <a:r>
              <a:rPr lang="en-US" dirty="0" smtClean="0"/>
              <a:t>2- The BST is given but it is not balanced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 A balancing algorithm must be implemented.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1190</TotalTime>
  <Words>2763</Words>
  <Application>Microsoft Office PowerPoint</Application>
  <PresentationFormat>On-screen Show (4:3)</PresentationFormat>
  <Paragraphs>487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Trees-Part 3  Balanced BST &amp; Heaps</vt:lpstr>
      <vt:lpstr>Learning outcomes of this part</vt:lpstr>
      <vt:lpstr>Introduction</vt:lpstr>
      <vt:lpstr>Contents</vt:lpstr>
      <vt:lpstr>1- Introduction to Balanced BSTs</vt:lpstr>
      <vt:lpstr>1- Introduction to Balanced BSTs…</vt:lpstr>
      <vt:lpstr>1- Introduction to Balanced BSTs…</vt:lpstr>
      <vt:lpstr>1- Introduction to Balanced BSTs…</vt:lpstr>
      <vt:lpstr>2- Create a Balanced BST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3- DSW Algorithm: Lab2-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Demo...</vt:lpstr>
      <vt:lpstr>3- DSW Algorithm Demo...</vt:lpstr>
      <vt:lpstr>4- Self-Balanced BSTs/ AVL Trees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5- Heaps and Their Uses</vt:lpstr>
      <vt:lpstr>5- Heaps and Their Uses…</vt:lpstr>
      <vt:lpstr>5- Heaps and Their Uses…</vt:lpstr>
      <vt:lpstr>Heaps: Some heaps for a collection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Summary</vt:lpstr>
      <vt:lpstr>Summary-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91</cp:revision>
  <dcterms:created xsi:type="dcterms:W3CDTF">2021-11-26T02:00:25Z</dcterms:created>
  <dcterms:modified xsi:type="dcterms:W3CDTF">2022-11-16T03:30:33Z</dcterms:modified>
</cp:coreProperties>
</file>