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79" r:id="rId9"/>
    <p:sldId id="280" r:id="rId10"/>
    <p:sldId id="282" r:id="rId11"/>
    <p:sldId id="281" r:id="rId12"/>
    <p:sldId id="283" r:id="rId13"/>
    <p:sldId id="284" r:id="rId14"/>
    <p:sldId id="285" r:id="rId15"/>
    <p:sldId id="286" r:id="rId16"/>
    <p:sldId id="287" r:id="rId17"/>
    <p:sldId id="265" r:id="rId18"/>
    <p:sldId id="276" r:id="rId19"/>
    <p:sldId id="271" r:id="rId20"/>
    <p:sldId id="266" r:id="rId21"/>
    <p:sldId id="270" r:id="rId22"/>
    <p:sldId id="267" r:id="rId23"/>
    <p:sldId id="268" r:id="rId24"/>
    <p:sldId id="277" r:id="rId25"/>
    <p:sldId id="278" r:id="rId26"/>
    <p:sldId id="274" r:id="rId27"/>
    <p:sldId id="275" r:id="rId28"/>
    <p:sldId id="262" r:id="rId29"/>
    <p:sldId id="273" r:id="rId30"/>
  </p:sldIdLst>
  <p:sldSz cx="9906000" cy="6858000" type="A4"/>
  <p:notesSz cx="6864350" cy="9996488"/>
  <p:embeddedFontLst>
    <p:embeddedFont>
      <p:font typeface="맑은 고딕" panose="020B0503020000020004" pitchFamily="50" charset="-127"/>
      <p:regular r:id="rId32"/>
      <p:bold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HY강M" panose="02030600000101010101" pitchFamily="18" charset="-127"/>
      <p:regular r:id="rId38"/>
    </p:embeddedFont>
    <p:embeddedFont>
      <p:font typeface="Sitka Text" panose="020B0604020202020204" charset="0"/>
      <p:regular r:id="rId39"/>
      <p:bold r:id="rId40"/>
      <p:italic r:id="rId41"/>
      <p:boldItalic r:id="rId42"/>
    </p:embeddedFont>
    <p:embeddedFont>
      <p:font typeface="한컴 윤체 L" panose="02020603020101020101" pitchFamily="18" charset="-127"/>
      <p:regular r:id="rId43"/>
    </p:embeddedFont>
    <p:embeddedFont>
      <p:font typeface="Aharoni" panose="02010803020104030203" pitchFamily="2" charset="-79"/>
      <p:bold r:id="rId44"/>
    </p:embeddedFont>
    <p:embeddedFont>
      <p:font typeface="HY수평선B" panose="02030600000101010101" pitchFamily="18" charset="-127"/>
      <p:regular r:id="rId45"/>
    </p:embeddedFont>
    <p:embeddedFont>
      <p:font typeface="양재튼튼체B" panose="02020603020101020101" pitchFamily="18" charset="-127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C2C1C1-F1BC-40BD-9F5A-8DC909DAC006}">
  <a:tblStyle styleId="{06C2C1C1-F1BC-40BD-9F5A-8DC909DAC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2" autoAdjust="0"/>
  </p:normalViewPr>
  <p:slideViewPr>
    <p:cSldViewPr snapToGrid="0">
      <p:cViewPr>
        <p:scale>
          <a:sx n="120" d="100"/>
          <a:sy n="120" d="100"/>
        </p:scale>
        <p:origin x="1764" y="14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4552" cy="49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8210" y="0"/>
            <a:ext cx="2974552" cy="49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94929"/>
            <a:ext cx="2974552" cy="49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277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2565262" y="1532271"/>
            <a:ext cx="4680520" cy="4442445"/>
            <a:chOff x="2612739" y="2829371"/>
            <a:chExt cx="4680520" cy="1985192"/>
          </a:xfrm>
        </p:grpSpPr>
        <p:sp>
          <p:nvSpPr>
            <p:cNvPr id="91" name="Shape 91"/>
            <p:cNvSpPr txBox="1"/>
            <p:nvPr/>
          </p:nvSpPr>
          <p:spPr>
            <a:xfrm>
              <a:off x="2832574" y="2829371"/>
              <a:ext cx="424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 err="1" smtClean="0">
                  <a:solidFill>
                    <a:srgbClr val="3F3F3F"/>
                  </a:solidFill>
                  <a:latin typeface="Sitka Text" panose="02000505000000020004" pitchFamily="2" charset="0"/>
                  <a:ea typeface="양재튼튼체B" panose="02020603020101020101" pitchFamily="18" charset="-127"/>
                  <a:cs typeface="Raleway"/>
                  <a:sym typeface="Raleway"/>
                </a:rPr>
                <a:t>할리Kali</a:t>
              </a:r>
              <a:endParaRPr sz="5400" b="0" i="0" u="none" strike="noStrike" cap="none" dirty="0">
                <a:solidFill>
                  <a:srgbClr val="3F3F3F"/>
                </a:solidFill>
                <a:latin typeface="Sitka Text" panose="02000505000000020004" pitchFamily="2" charset="0"/>
                <a:ea typeface="양재튼튼체B" panose="02020603020101020101" pitchFamily="18" charset="-127"/>
                <a:cs typeface="Raleway"/>
                <a:sym typeface="Raleway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4378174" y="4506763"/>
              <a:ext cx="114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2018.06.29</a:t>
              </a:r>
              <a:endParaRPr sz="1400" b="0" i="0" u="none" strike="noStrike" cap="none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93" name="Shape 93"/>
            <p:cNvCxnSpPr/>
            <p:nvPr/>
          </p:nvCxnSpPr>
          <p:spPr>
            <a:xfrm>
              <a:off x="2612739" y="3211031"/>
              <a:ext cx="468052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4" name="Shape 94"/>
          <p:cNvSpPr txBox="1"/>
          <p:nvPr/>
        </p:nvSpPr>
        <p:spPr>
          <a:xfrm>
            <a:off x="5271725" y="3429000"/>
            <a:ext cx="18903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2" descr="C:\Users\bogyeong\Downloads\ap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2" y="5820425"/>
            <a:ext cx="576263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ogyeong\Downloads\grap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21" y="5828363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bogyeong\Downloads\cherri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21" y="581090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bogyeong\Downloads\avocad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22" y="5871225"/>
            <a:ext cx="525463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bogyeong\Downloads\broccol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11" y="5845824"/>
            <a:ext cx="576263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bogyeong\Downloads\oran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15" y="586360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bogyeong\Downloads\broccol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57" y="5876779"/>
            <a:ext cx="576263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bogyeong\Downloads\avocad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3" y="5902178"/>
            <a:ext cx="525463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bogyeong\Downloads\lem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23" y="5868841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bogyeong\Downloads\watermel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52" y="594027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ko-KR" altLang="en-US" sz="3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네트워크 구성</a:t>
            </a:r>
          </a:p>
          <a:p>
            <a:pPr lvl="0" algn="r"/>
            <a:r>
              <a:rPr lang="en-US" altLang="ko-KR" sz="3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</a:p>
          <a:p>
            <a:pPr lvl="0" algn="r"/>
            <a:r>
              <a:rPr lang="ko-KR" altLang="en-US" sz="3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구현기능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1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9827" y="3012718"/>
            <a:ext cx="34582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1682914270"/>
              </p:ext>
            </p:extLst>
          </p:nvPr>
        </p:nvGraphicFramePr>
        <p:xfrm>
          <a:off x="5214619" y="4700206"/>
          <a:ext cx="2664300" cy="960100"/>
        </p:xfrm>
        <a:graphic>
          <a:graphicData uri="http://schemas.openxmlformats.org/drawingml/2006/table">
            <a:tbl>
              <a:tblPr>
                <a:noFill/>
                <a:tableStyleId>{06C2C1C1-F1BC-40BD-9F5A-8DC909DAC006}</a:tableStyleId>
              </a:tblPr>
              <a:tblGrid>
                <a:gridCol w="731375"/>
                <a:gridCol w="1932925"/>
              </a:tblGrid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11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1602272" y="249903"/>
            <a:ext cx="29521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네트워크 구성 </a:t>
            </a:r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&amp; </a:t>
            </a:r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구현 기능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pic>
        <p:nvPicPr>
          <p:cNvPr id="10" name="Picture 2" descr="C:\Users\L\Desktop\할리칼리 세미\drive-download-20180701T015601Z-001\전체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10" y="985768"/>
            <a:ext cx="9673172" cy="5805326"/>
          </a:xfrm>
          <a:prstGeom prst="rect">
            <a:avLst/>
          </a:prstGeom>
          <a:noFill/>
        </p:spPr>
      </p:pic>
      <p:pic>
        <p:nvPicPr>
          <p:cNvPr id="11" name="Picture 6" descr="C:\Users\bogyeong\Downloads\cherr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85" y="302200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73483" y="379142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+mn-lt"/>
              </a:rPr>
              <a:t>본 사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815" y="1014760"/>
            <a:ext cx="3412273" cy="3568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34937" y="992458"/>
            <a:ext cx="5965903" cy="158347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1249" y="977588"/>
            <a:ext cx="3393688" cy="34828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                            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DMZ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7240" y="1014761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Border Router </a:t>
            </a:r>
          </a:p>
          <a:p>
            <a:r>
              <a:rPr lang="ko-KR" altLang="en-US" sz="2000" b="1" dirty="0" smtClean="0">
                <a:solidFill>
                  <a:srgbClr val="002060"/>
                </a:solidFill>
              </a:rPr>
              <a:t>구간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1678" y="62558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사내망</a:t>
            </a:r>
            <a:endParaRPr lang="ko-KR" altLang="en-US" sz="2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0596" y="4969727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Server Farm</a:t>
            </a:r>
            <a:endParaRPr lang="ko-KR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19" name="Picture 2" descr="C:\Users\L\Desktop\할리칼리 세미\drive-download-20180701T015601Z-001\ServerFar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9640" y="2779521"/>
            <a:ext cx="2537941" cy="2149319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7431360" y="3033131"/>
            <a:ext cx="2174487" cy="182880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717288" y="2587083"/>
            <a:ext cx="5843239" cy="4025590"/>
            <a:chOff x="1717288" y="2587083"/>
            <a:chExt cx="5843239" cy="4025590"/>
          </a:xfrm>
          <a:solidFill>
            <a:srgbClr val="00B050">
              <a:alpha val="30000"/>
            </a:srgbClr>
          </a:solidFill>
        </p:grpSpPr>
        <p:sp>
          <p:nvSpPr>
            <p:cNvPr id="21" name="직사각형 20"/>
            <p:cNvSpPr/>
            <p:nvPr/>
          </p:nvSpPr>
          <p:spPr>
            <a:xfrm>
              <a:off x="3534937" y="2587083"/>
              <a:ext cx="2341756" cy="228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17288" y="4839629"/>
              <a:ext cx="5843239" cy="17730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6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12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" name="TextBox 8"/>
          <p:cNvSpPr txBox="1"/>
          <p:nvPr/>
        </p:nvSpPr>
        <p:spPr>
          <a:xfrm>
            <a:off x="5704375" y="379142"/>
            <a:ext cx="3682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+mn-lt"/>
              </a:rPr>
              <a:t>Border Router </a:t>
            </a:r>
            <a:r>
              <a:rPr lang="ko-KR" altLang="en-US" sz="3000" b="1" dirty="0" smtClean="0">
                <a:latin typeface="+mn-lt"/>
              </a:rPr>
              <a:t>구간</a:t>
            </a:r>
            <a:endParaRPr lang="ko-KR" altLang="en-US" sz="3000" b="1" dirty="0">
              <a:latin typeface="+mn-lt"/>
            </a:endParaRPr>
          </a:p>
        </p:txBody>
      </p:sp>
      <p:pic>
        <p:nvPicPr>
          <p:cNvPr id="10" name="Picture 7" descr="C:\Users\bogyeong\Downloads\avoca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90" y="395978"/>
            <a:ext cx="525463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L\Desktop\할리칼리 세미\drive-download-20180701T015601Z-001\IPS to Internal serv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334" y="1128504"/>
            <a:ext cx="7810706" cy="256255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158710" y="3180357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꺾인 연결선 48"/>
          <p:cNvCxnSpPr>
            <a:stCxn id="12" idx="2"/>
            <a:endCxn id="18" idx="0"/>
          </p:cNvCxnSpPr>
          <p:nvPr/>
        </p:nvCxnSpPr>
        <p:spPr>
          <a:xfrm rot="16200000" flipH="1">
            <a:off x="5733324" y="2875742"/>
            <a:ext cx="1360473" cy="232970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05695" y="3299304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꺾인 연결선 48"/>
          <p:cNvCxnSpPr>
            <a:stCxn id="14" idx="2"/>
            <a:endCxn id="19" idx="0"/>
          </p:cNvCxnSpPr>
          <p:nvPr/>
        </p:nvCxnSpPr>
        <p:spPr>
          <a:xfrm rot="16200000" flipH="1">
            <a:off x="3561697" y="3813302"/>
            <a:ext cx="1226512" cy="55851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56398" y="3299303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꺾인 연결선 48"/>
          <p:cNvCxnSpPr>
            <a:stCxn id="16" idx="2"/>
          </p:cNvCxnSpPr>
          <p:nvPr/>
        </p:nvCxnSpPr>
        <p:spPr>
          <a:xfrm rot="5400000">
            <a:off x="1437667" y="3597232"/>
            <a:ext cx="1226661" cy="99080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45915" y="4720830"/>
            <a:ext cx="3264992" cy="14569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Border Router 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Source Nat 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사설망과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외부 통신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Destination Nat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외부에서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DMZ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접근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지사간의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VPN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설정모드 진입 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Password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필요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3242" y="4705816"/>
            <a:ext cx="2621938" cy="11304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DDX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DDOS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공격을 막기 위한 제품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정보 및 시간부족으로 구현 실패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906" y="4705964"/>
            <a:ext cx="2977377" cy="11261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IPS  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방화벽이 차단하지 못한 해킹이나 악성코드의 활동 탐지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Shape 135"/>
          <p:cNvSpPr txBox="1"/>
          <p:nvPr/>
        </p:nvSpPr>
        <p:spPr>
          <a:xfrm>
            <a:off x="1602272" y="249903"/>
            <a:ext cx="29521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네트워크 구성 </a:t>
            </a:r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&amp; </a:t>
            </a:r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27651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13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8424003" y="379142"/>
            <a:ext cx="1077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+mn-lt"/>
              </a:rPr>
              <a:t>DMZ</a:t>
            </a:r>
            <a:endParaRPr lang="ko-KR" altLang="en-US" sz="3000" b="1" dirty="0">
              <a:latin typeface="+mn-lt"/>
            </a:endParaRPr>
          </a:p>
        </p:txBody>
      </p:sp>
      <p:pic>
        <p:nvPicPr>
          <p:cNvPr id="11" name="Picture 4" descr="C:\Users\bogyeong\Downloads\lem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76" y="372404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L\Desktop\할리칼리 세미\drive-download-20180701T015601Z-001\DMZ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6052" y="1372815"/>
            <a:ext cx="4111788" cy="4171903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012150" y="2098317"/>
            <a:ext cx="180000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꺾인 연결선 48"/>
          <p:cNvCxnSpPr>
            <a:stCxn id="13" idx="1"/>
            <a:endCxn id="15" idx="3"/>
          </p:cNvCxnSpPr>
          <p:nvPr/>
        </p:nvCxnSpPr>
        <p:spPr>
          <a:xfrm rot="10800000">
            <a:off x="4191368" y="2081113"/>
            <a:ext cx="1820783" cy="10720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6280" y="1493520"/>
            <a:ext cx="3475087" cy="11751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DNS Server :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Domain name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 제공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 외부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(Client)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-&gt; WEB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서버의 질의 응답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사내망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-&gt; Mail Server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질의 응답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7282" y="3678073"/>
            <a:ext cx="180000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꺾인 연결선 48"/>
          <p:cNvCxnSpPr>
            <a:stCxn id="16" idx="1"/>
            <a:endCxn id="18" idx="3"/>
          </p:cNvCxnSpPr>
          <p:nvPr/>
        </p:nvCxnSpPr>
        <p:spPr>
          <a:xfrm rot="10800000">
            <a:off x="4187276" y="3700345"/>
            <a:ext cx="1810007" cy="67728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3678" y="3152228"/>
            <a:ext cx="3473597" cy="10962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ea typeface="바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WEB Server : WEB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 제공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PHP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이용한 로그인 서비스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https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hsts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적용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8432" y="4804346"/>
            <a:ext cx="180000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꺾인 연결선 48"/>
          <p:cNvCxnSpPr>
            <a:stCxn id="19" idx="1"/>
            <a:endCxn id="21" idx="3"/>
          </p:cNvCxnSpPr>
          <p:nvPr/>
        </p:nvCxnSpPr>
        <p:spPr>
          <a:xfrm rot="10800000" flipV="1">
            <a:off x="4176122" y="4894346"/>
            <a:ext cx="1832310" cy="621418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13678" y="4967647"/>
            <a:ext cx="3462444" cy="10962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ea typeface="바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DB Server : WEB Server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연동되어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사용자의 데이터를 효율적으로 관리 및 제어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Shape 135"/>
          <p:cNvSpPr txBox="1"/>
          <p:nvPr/>
        </p:nvSpPr>
        <p:spPr>
          <a:xfrm>
            <a:off x="1602272" y="249903"/>
            <a:ext cx="29521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네트워크 구성 </a:t>
            </a:r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&amp; </a:t>
            </a:r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구현 기능</a:t>
            </a:r>
          </a:p>
        </p:txBody>
      </p:sp>
      <p:pic>
        <p:nvPicPr>
          <p:cNvPr id="3074" name="Picture 2" descr="C:\Users\Victor\Downloads\hsts 설정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68" y="3152228"/>
            <a:ext cx="4438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ictor\Downloads\Mysql-customer table (비밀번호 md5 암호화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78" y="2628353"/>
            <a:ext cx="2266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ictor\Downloads\Mysql-user tabl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68" y="4161878"/>
            <a:ext cx="5438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14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7143843" y="379142"/>
            <a:ext cx="2385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+mn-lt"/>
              </a:rPr>
              <a:t>Server Farm</a:t>
            </a:r>
            <a:endParaRPr lang="ko-KR" altLang="en-US" sz="3000" b="1" dirty="0">
              <a:latin typeface="+mn-lt"/>
            </a:endParaRPr>
          </a:p>
        </p:txBody>
      </p:sp>
      <p:pic>
        <p:nvPicPr>
          <p:cNvPr id="11" name="Picture 5" descr="C:\Users\bogyeong\Downloads\watermel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37" y="40816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68148" y="1471219"/>
            <a:ext cx="3475087" cy="117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Mail Server :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직원들을 위한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Mail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Postfix, Dovecot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Squirrel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이용한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GUI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제공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3424" y="3188506"/>
            <a:ext cx="3475087" cy="117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DHCP Server :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직원들을 위한 동적 주소할당 서비스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VLAN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통해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나뉘어진 부서들에게 각각의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IP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이를 통해 부서별 접근제어 기능 수행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)</a:t>
            </a:r>
          </a:p>
        </p:txBody>
      </p:sp>
      <p:pic>
        <p:nvPicPr>
          <p:cNvPr id="14" name="Picture 3" descr="C:\Users\L\Desktop\할리칼리 세미\drive-download-20180701T015601Z-001\ServerFar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078" y="1391232"/>
            <a:ext cx="4577575" cy="387663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268939" y="259342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꺾인 연결선 48"/>
          <p:cNvCxnSpPr>
            <a:stCxn id="15" idx="3"/>
            <a:endCxn id="12" idx="1"/>
          </p:cNvCxnSpPr>
          <p:nvPr/>
        </p:nvCxnSpPr>
        <p:spPr>
          <a:xfrm flipV="1">
            <a:off x="4448939" y="2058812"/>
            <a:ext cx="1419209" cy="6246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10570" y="362268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꺾인 연결선 48"/>
          <p:cNvCxnSpPr>
            <a:stCxn id="17" idx="3"/>
            <a:endCxn id="13" idx="1"/>
          </p:cNvCxnSpPr>
          <p:nvPr/>
        </p:nvCxnSpPr>
        <p:spPr>
          <a:xfrm>
            <a:off x="4490570" y="3712688"/>
            <a:ext cx="1402854" cy="634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00859" y="4946679"/>
            <a:ext cx="3475087" cy="146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ea typeface="바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FTP Server :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직원들을 위한 파일 공유 서비스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각각의 부서별로 공유 가능하도록 접근제어 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SSL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암호화 프로토콜 추가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(FTPS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적용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chroot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40307" y="467833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꺾인 연결선 48"/>
          <p:cNvCxnSpPr>
            <a:stCxn id="20" idx="3"/>
            <a:endCxn id="19" idx="1"/>
          </p:cNvCxnSpPr>
          <p:nvPr/>
        </p:nvCxnSpPr>
        <p:spPr>
          <a:xfrm>
            <a:off x="4520307" y="4768336"/>
            <a:ext cx="1380552" cy="9109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135"/>
          <p:cNvSpPr txBox="1"/>
          <p:nvPr/>
        </p:nvSpPr>
        <p:spPr>
          <a:xfrm>
            <a:off x="1602272" y="249903"/>
            <a:ext cx="29521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네트워크 구성 </a:t>
            </a:r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&amp; </a:t>
            </a:r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구현 기능</a:t>
            </a:r>
          </a:p>
        </p:txBody>
      </p:sp>
      <p:pic>
        <p:nvPicPr>
          <p:cNvPr id="4098" name="Picture 2" descr="C:\Users\Victor\Downloads\Mail_Web_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" y="618042"/>
            <a:ext cx="5791015" cy="40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ictor\Downloads\FTP_ chroot확인_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4" y="1471219"/>
            <a:ext cx="5901158" cy="53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15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8162691" y="379142"/>
            <a:ext cx="1319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>
                <a:latin typeface="+mn-lt"/>
              </a:rPr>
              <a:t>사내망</a:t>
            </a:r>
            <a:endParaRPr lang="ko-KR" altLang="en-US" sz="3000" b="1" dirty="0">
              <a:latin typeface="+mn-lt"/>
            </a:endParaRPr>
          </a:p>
        </p:txBody>
      </p:sp>
      <p:pic>
        <p:nvPicPr>
          <p:cNvPr id="11" name="Picture 9" descr="C:\Users\bogyeong\Downloads\broccol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30" y="323474"/>
            <a:ext cx="576263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L\Desktop\할리칼리 세미\drive-download-20180701T015601Z-001\사내망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615" y="1362355"/>
            <a:ext cx="5549900" cy="3796286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454901" y="2615732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꺾인 연결선 48"/>
          <p:cNvCxnSpPr>
            <a:stCxn id="13" idx="3"/>
            <a:endCxn id="15" idx="1"/>
          </p:cNvCxnSpPr>
          <p:nvPr/>
        </p:nvCxnSpPr>
        <p:spPr>
          <a:xfrm flipV="1">
            <a:off x="3634901" y="1947296"/>
            <a:ext cx="2400511" cy="75843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35412" y="1359703"/>
            <a:ext cx="3475087" cy="11751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Core Backbone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사내망에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있는 모든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패킷이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지나가기 때문에 많은 정책이 들어가지 않게 설계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설정모드 진입 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Password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필요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3779" y="3080366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꺾인 연결선 48"/>
          <p:cNvCxnSpPr>
            <a:stCxn id="16" idx="3"/>
            <a:endCxn id="18" idx="1"/>
          </p:cNvCxnSpPr>
          <p:nvPr/>
        </p:nvCxnSpPr>
        <p:spPr>
          <a:xfrm>
            <a:off x="4043779" y="3170366"/>
            <a:ext cx="1999068" cy="40694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042847" y="2827946"/>
            <a:ext cx="3480294" cy="149872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R3, R4 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이중화 구현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Core Backbone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보다 사양이 좋지 않기 때문에 안전성 확보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PVST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Vlan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10, 20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R3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Vlan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30,40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에게 우선 전달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681430" y="4608082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꺾인 연결선 48"/>
          <p:cNvCxnSpPr>
            <a:stCxn id="19" idx="3"/>
            <a:endCxn id="21" idx="1"/>
          </p:cNvCxnSpPr>
          <p:nvPr/>
        </p:nvCxnSpPr>
        <p:spPr>
          <a:xfrm>
            <a:off x="5861430" y="4698082"/>
            <a:ext cx="159115" cy="94770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20545" y="5058190"/>
            <a:ext cx="3475087" cy="11751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부서망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Vlan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40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엔지니어 부서이므로 각각의 서버에게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통한 접근 가능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Shape 135"/>
          <p:cNvSpPr txBox="1"/>
          <p:nvPr/>
        </p:nvSpPr>
        <p:spPr>
          <a:xfrm>
            <a:off x="1602272" y="249903"/>
            <a:ext cx="29521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네트워크 구성 </a:t>
            </a:r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&amp; </a:t>
            </a:r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27651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16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8162691" y="379142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+mn-lt"/>
              </a:rPr>
              <a:t>지 사</a:t>
            </a:r>
            <a:endParaRPr lang="ko-KR" altLang="en-US" sz="3000" b="1" dirty="0">
              <a:latin typeface="+mn-lt"/>
            </a:endParaRPr>
          </a:p>
        </p:txBody>
      </p:sp>
      <p:pic>
        <p:nvPicPr>
          <p:cNvPr id="11" name="Picture 3" descr="C:\Users\bogyeong\Downloads\gra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66" y="341965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240" y="1311557"/>
            <a:ext cx="6954125" cy="363281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990439" y="2464911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꺾인 연결선 48"/>
          <p:cNvCxnSpPr/>
          <p:nvPr/>
        </p:nvCxnSpPr>
        <p:spPr>
          <a:xfrm rot="16200000" flipH="1">
            <a:off x="1295121" y="3430229"/>
            <a:ext cx="2316633" cy="7459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93255" y="4961544"/>
            <a:ext cx="4112199" cy="117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Border Router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설정모드 진입 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Password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필요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본사와의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VPN 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직원들에게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FTP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 제공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93154" y="2541167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꺾인 연결선 48"/>
          <p:cNvCxnSpPr>
            <a:stCxn id="16" idx="2"/>
          </p:cNvCxnSpPr>
          <p:nvPr/>
        </p:nvCxnSpPr>
        <p:spPr>
          <a:xfrm rot="16200000" flipH="1">
            <a:off x="5588737" y="3615583"/>
            <a:ext cx="2216274" cy="427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73051" y="4946677"/>
            <a:ext cx="3475087" cy="117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○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DHCP Server</a:t>
            </a:r>
            <a:r>
              <a:rPr lang="en-US" altLang="ko-KR" sz="1200" dirty="0" smtClean="0">
                <a:solidFill>
                  <a:schemeClr val="tx1"/>
                </a:solidFill>
                <a:ea typeface="바탕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직원들을 위한 동적 주소할당 서비스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VLAN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통해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나뉘어진 부서들에게 각각의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IP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이를 통해 부서별 접근제어 기능 수행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9" name="Shape 135"/>
          <p:cNvSpPr txBox="1"/>
          <p:nvPr/>
        </p:nvSpPr>
        <p:spPr>
          <a:xfrm>
            <a:off x="1602272" y="249903"/>
            <a:ext cx="29521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네트워크 구성 </a:t>
            </a:r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&amp; </a:t>
            </a:r>
            <a:r>
              <a:rPr lang="ko-KR" altLang="en-US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20339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2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보안 솔루션</a:t>
            </a:r>
            <a:endParaRPr sz="4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11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9827" y="3012718"/>
            <a:ext cx="34582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448372593"/>
              </p:ext>
            </p:extLst>
          </p:nvPr>
        </p:nvGraphicFramePr>
        <p:xfrm>
          <a:off x="5214619" y="4700206"/>
          <a:ext cx="2664300" cy="960100"/>
        </p:xfrm>
        <a:graphic>
          <a:graphicData uri="http://schemas.openxmlformats.org/drawingml/2006/table">
            <a:tbl>
              <a:tblPr>
                <a:noFill/>
                <a:tableStyleId>{06C2C1C1-F1BC-40BD-9F5A-8DC909DAC006}</a:tableStyleId>
              </a:tblPr>
              <a:tblGrid>
                <a:gridCol w="731375"/>
                <a:gridCol w="1932925"/>
              </a:tblGrid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18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n-US" altLang="ko-KR"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pic>
        <p:nvPicPr>
          <p:cNvPr id="2051" name="Picture 3" descr="C:\Users\dlqlr\Desktop\개인 파일\KH정보교육원(정보보안 과정)\Semi_Project\토폴로지 사진\전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0" y="1088619"/>
            <a:ext cx="8964256" cy="51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34" y="1190700"/>
            <a:ext cx="1256180" cy="1353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32" y="2553489"/>
            <a:ext cx="881299" cy="8811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33" y="3332313"/>
            <a:ext cx="677416" cy="679778"/>
          </a:xfrm>
          <a:prstGeom prst="rect">
            <a:avLst/>
          </a:prstGeom>
        </p:spPr>
      </p:pic>
      <p:sp>
        <p:nvSpPr>
          <p:cNvPr id="16" name="Shape 131"/>
          <p:cNvSpPr/>
          <p:nvPr/>
        </p:nvSpPr>
        <p:spPr>
          <a:xfrm>
            <a:off x="6942800" y="8662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본</a:t>
            </a:r>
            <a:r>
              <a:rPr lang="ko-KR" alt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C:\Users\dlqlr\Desktop\개인 파일\KH정보교육원(정보보안 과정)\Semi_Project\토폴로지 사진\IPS_DD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14" y="1190700"/>
            <a:ext cx="1916573" cy="133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19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n-US" altLang="ko-KR"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" name="Shape 131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방화벽 공통 적용 사항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C:\Users\dlqlr\Downloads\internal_firew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8" y="1186915"/>
            <a:ext cx="7186912" cy="47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9908" y="1407460"/>
            <a:ext cx="5378868" cy="206187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" idx="3"/>
          </p:cNvCxnSpPr>
          <p:nvPr/>
        </p:nvCxnSpPr>
        <p:spPr>
          <a:xfrm>
            <a:off x="5898776" y="1510554"/>
            <a:ext cx="479164" cy="349623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7940" y="1510553"/>
            <a:ext cx="208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브릿지</a:t>
            </a:r>
            <a:r>
              <a:rPr lang="ko-KR" altLang="en-US" sz="1600" b="1" dirty="0" smtClean="0"/>
              <a:t> 방화벽으로 </a:t>
            </a:r>
            <a:r>
              <a:rPr lang="en-US" altLang="ko-KR" sz="1600" b="1" dirty="0" err="1" smtClean="0"/>
              <a:t>iptables</a:t>
            </a:r>
            <a:r>
              <a:rPr lang="ko-KR" altLang="en-US" sz="1600" b="1" dirty="0" smtClean="0"/>
              <a:t>를 이용할 때 넣어주어야 함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00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9" name="직사각형 58"/>
          <p:cNvSpPr/>
          <p:nvPr/>
        </p:nvSpPr>
        <p:spPr>
          <a:xfrm>
            <a:off x="2148104" y="469159"/>
            <a:ext cx="53455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우리 팀원을 </a:t>
            </a: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소개합니다</a:t>
            </a:r>
            <a:endParaRPr lang="ko-KR" altLang="en-US" sz="3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63051" y="1191417"/>
            <a:ext cx="18405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spcBef>
                <a:spcPct val="20000"/>
              </a:spcBef>
              <a:defRPr/>
            </a:pPr>
            <a:r>
              <a:rPr lang="en-US" altLang="ko-KR" sz="11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Meet Our Brilliant Teams</a:t>
            </a:r>
          </a:p>
        </p:txBody>
      </p:sp>
      <p:pic>
        <p:nvPicPr>
          <p:cNvPr id="61" name="Picture Placeholder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0" y="1453027"/>
            <a:ext cx="1272945" cy="1272945"/>
          </a:xfrm>
          <a:prstGeom prst="roundRect">
            <a:avLst>
              <a:gd name="adj" fmla="val 50000"/>
            </a:avLst>
          </a:prstGeom>
        </p:spPr>
      </p:pic>
      <p:sp>
        <p:nvSpPr>
          <p:cNvPr id="62" name="TextBox 61"/>
          <p:cNvSpPr txBox="1"/>
          <p:nvPr/>
        </p:nvSpPr>
        <p:spPr>
          <a:xfrm>
            <a:off x="488141" y="3230310"/>
            <a:ext cx="1009650" cy="52322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이빅토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accent2"/>
                </a:solidFill>
                <a:latin typeface="+mn-lt"/>
                <a:cs typeface="+mn-cs"/>
              </a:rPr>
              <a:t>팀장</a:t>
            </a:r>
            <a:endParaRPr lang="en-US" sz="1400" b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64" name="Rectangular Callout 57"/>
          <p:cNvSpPr/>
          <p:nvPr/>
        </p:nvSpPr>
        <p:spPr>
          <a:xfrm>
            <a:off x="1453405" y="2591423"/>
            <a:ext cx="685800" cy="685800"/>
          </a:xfrm>
          <a:prstGeom prst="wedgeRectCallout">
            <a:avLst/>
          </a:prstGeom>
          <a:solidFill>
            <a:schemeClr val="tx1">
              <a:alpha val="54118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2800">
              <a:solidFill>
                <a:srgbClr val="0B554B"/>
              </a:solidFill>
              <a:latin typeface="FontAwesome" pitchFamily="2" charset="0"/>
              <a:ea typeface="FontAwesome" pitchFamily="2" charset="0"/>
            </a:endParaRPr>
          </a:p>
        </p:txBody>
      </p:sp>
      <p:sp>
        <p:nvSpPr>
          <p:cNvPr id="65" name="Freeform 5"/>
          <p:cNvSpPr>
            <a:spLocks noEditPoints="1"/>
          </p:cNvSpPr>
          <p:nvPr/>
        </p:nvSpPr>
        <p:spPr bwMode="auto">
          <a:xfrm>
            <a:off x="1584329" y="2749379"/>
            <a:ext cx="371475" cy="369887"/>
          </a:xfrm>
          <a:custGeom>
            <a:avLst/>
            <a:gdLst>
              <a:gd name="T0" fmla="*/ 0 w 384"/>
              <a:gd name="T1" fmla="*/ 192 h 384"/>
              <a:gd name="T2" fmla="*/ 255 w 384"/>
              <a:gd name="T3" fmla="*/ 135 h 384"/>
              <a:gd name="T4" fmla="*/ 277 w 384"/>
              <a:gd name="T5" fmla="*/ 122 h 384"/>
              <a:gd name="T6" fmla="*/ 303 w 384"/>
              <a:gd name="T7" fmla="*/ 116 h 384"/>
              <a:gd name="T8" fmla="*/ 296 w 384"/>
              <a:gd name="T9" fmla="*/ 105 h 384"/>
              <a:gd name="T10" fmla="*/ 278 w 384"/>
              <a:gd name="T11" fmla="*/ 89 h 384"/>
              <a:gd name="T12" fmla="*/ 265 w 384"/>
              <a:gd name="T13" fmla="*/ 90 h 384"/>
              <a:gd name="T14" fmla="*/ 256 w 384"/>
              <a:gd name="T15" fmla="*/ 82 h 384"/>
              <a:gd name="T16" fmla="*/ 231 w 384"/>
              <a:gd name="T17" fmla="*/ 73 h 384"/>
              <a:gd name="T18" fmla="*/ 234 w 384"/>
              <a:gd name="T19" fmla="*/ 98 h 384"/>
              <a:gd name="T20" fmla="*/ 224 w 384"/>
              <a:gd name="T21" fmla="*/ 118 h 384"/>
              <a:gd name="T22" fmla="*/ 205 w 384"/>
              <a:gd name="T23" fmla="*/ 103 h 384"/>
              <a:gd name="T24" fmla="*/ 175 w 384"/>
              <a:gd name="T25" fmla="*/ 89 h 384"/>
              <a:gd name="T26" fmla="*/ 183 w 384"/>
              <a:gd name="T27" fmla="*/ 68 h 384"/>
              <a:gd name="T28" fmla="*/ 212 w 384"/>
              <a:gd name="T29" fmla="*/ 58 h 384"/>
              <a:gd name="T30" fmla="*/ 207 w 384"/>
              <a:gd name="T31" fmla="*/ 47 h 384"/>
              <a:gd name="T32" fmla="*/ 188 w 384"/>
              <a:gd name="T33" fmla="*/ 50 h 384"/>
              <a:gd name="T34" fmla="*/ 168 w 384"/>
              <a:gd name="T35" fmla="*/ 37 h 384"/>
              <a:gd name="T36" fmla="*/ 171 w 384"/>
              <a:gd name="T37" fmla="*/ 52 h 384"/>
              <a:gd name="T38" fmla="*/ 157 w 384"/>
              <a:gd name="T39" fmla="*/ 52 h 384"/>
              <a:gd name="T40" fmla="*/ 141 w 384"/>
              <a:gd name="T41" fmla="*/ 40 h 384"/>
              <a:gd name="T42" fmla="*/ 126 w 384"/>
              <a:gd name="T43" fmla="*/ 47 h 384"/>
              <a:gd name="T44" fmla="*/ 143 w 384"/>
              <a:gd name="T45" fmla="*/ 51 h 384"/>
              <a:gd name="T46" fmla="*/ 131 w 384"/>
              <a:gd name="T47" fmla="*/ 58 h 384"/>
              <a:gd name="T48" fmla="*/ 56 w 384"/>
              <a:gd name="T49" fmla="*/ 107 h 384"/>
              <a:gd name="T50" fmla="*/ 65 w 384"/>
              <a:gd name="T51" fmla="*/ 118 h 384"/>
              <a:gd name="T52" fmla="*/ 79 w 384"/>
              <a:gd name="T53" fmla="*/ 135 h 384"/>
              <a:gd name="T54" fmla="*/ 74 w 384"/>
              <a:gd name="T55" fmla="*/ 158 h 384"/>
              <a:gd name="T56" fmla="*/ 88 w 384"/>
              <a:gd name="T57" fmla="*/ 185 h 384"/>
              <a:gd name="T58" fmla="*/ 108 w 384"/>
              <a:gd name="T59" fmla="*/ 214 h 384"/>
              <a:gd name="T60" fmla="*/ 118 w 384"/>
              <a:gd name="T61" fmla="*/ 227 h 384"/>
              <a:gd name="T62" fmla="*/ 105 w 384"/>
              <a:gd name="T63" fmla="*/ 197 h 384"/>
              <a:gd name="T64" fmla="*/ 125 w 384"/>
              <a:gd name="T65" fmla="*/ 225 h 384"/>
              <a:gd name="T66" fmla="*/ 150 w 384"/>
              <a:gd name="T67" fmla="*/ 255 h 384"/>
              <a:gd name="T68" fmla="*/ 184 w 384"/>
              <a:gd name="T69" fmla="*/ 269 h 384"/>
              <a:gd name="T70" fmla="*/ 213 w 384"/>
              <a:gd name="T71" fmla="*/ 290 h 384"/>
              <a:gd name="T72" fmla="*/ 224 w 384"/>
              <a:gd name="T73" fmla="*/ 288 h 384"/>
              <a:gd name="T74" fmla="*/ 212 w 384"/>
              <a:gd name="T75" fmla="*/ 268 h 384"/>
              <a:gd name="T76" fmla="*/ 197 w 384"/>
              <a:gd name="T77" fmla="*/ 262 h 384"/>
              <a:gd name="T78" fmla="*/ 194 w 384"/>
              <a:gd name="T79" fmla="*/ 239 h 384"/>
              <a:gd name="T80" fmla="*/ 171 w 384"/>
              <a:gd name="T81" fmla="*/ 250 h 384"/>
              <a:gd name="T82" fmla="*/ 168 w 384"/>
              <a:gd name="T83" fmla="*/ 210 h 384"/>
              <a:gd name="T84" fmla="*/ 184 w 384"/>
              <a:gd name="T85" fmla="*/ 206 h 384"/>
              <a:gd name="T86" fmla="*/ 196 w 384"/>
              <a:gd name="T87" fmla="*/ 202 h 384"/>
              <a:gd name="T88" fmla="*/ 214 w 384"/>
              <a:gd name="T89" fmla="*/ 211 h 384"/>
              <a:gd name="T90" fmla="*/ 221 w 384"/>
              <a:gd name="T91" fmla="*/ 205 h 384"/>
              <a:gd name="T92" fmla="*/ 234 w 384"/>
              <a:gd name="T93" fmla="*/ 179 h 384"/>
              <a:gd name="T94" fmla="*/ 233 w 384"/>
              <a:gd name="T95" fmla="*/ 171 h 384"/>
              <a:gd name="T96" fmla="*/ 252 w 384"/>
              <a:gd name="T97" fmla="*/ 157 h 384"/>
              <a:gd name="T98" fmla="*/ 266 w 384"/>
              <a:gd name="T99" fmla="*/ 143 h 384"/>
              <a:gd name="T100" fmla="*/ 273 w 384"/>
              <a:gd name="T101" fmla="*/ 131 h 384"/>
              <a:gd name="T102" fmla="*/ 255 w 384"/>
              <a:gd name="T103" fmla="*/ 135 h 384"/>
              <a:gd name="T104" fmla="*/ 295 w 384"/>
              <a:gd name="T105" fmla="*/ 298 h 384"/>
              <a:gd name="T106" fmla="*/ 272 w 384"/>
              <a:gd name="T107" fmla="*/ 288 h 384"/>
              <a:gd name="T108" fmla="*/ 251 w 384"/>
              <a:gd name="T109" fmla="*/ 288 h 384"/>
              <a:gd name="T110" fmla="*/ 236 w 384"/>
              <a:gd name="T111" fmla="*/ 286 h 384"/>
              <a:gd name="T112" fmla="*/ 230 w 384"/>
              <a:gd name="T113" fmla="*/ 307 h 384"/>
              <a:gd name="T114" fmla="*/ 223 w 384"/>
              <a:gd name="T115" fmla="*/ 335 h 384"/>
              <a:gd name="T116" fmla="*/ 308 w 384"/>
              <a:gd name="T117" fmla="*/ 302 h 38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84"/>
              <a:gd name="T178" fmla="*/ 0 h 384"/>
              <a:gd name="T179" fmla="*/ 384 w 384"/>
              <a:gd name="T180" fmla="*/ 384 h 38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Roboto Condensed" pitchFamily="2" charset="0"/>
              <a:ea typeface="FontAwesome" pitchFamily="2" charset="0"/>
              <a:cs typeface="FontAwesome" pitchFamily="2" charset="0"/>
            </a:endParaRPr>
          </a:p>
        </p:txBody>
      </p:sp>
      <p:pic>
        <p:nvPicPr>
          <p:cNvPr id="88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27" y="3096893"/>
            <a:ext cx="1262362" cy="126236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89" name="Picture Placeholder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34" y="1453027"/>
            <a:ext cx="1315403" cy="1315403"/>
          </a:xfrm>
          <a:prstGeom prst="roundRect">
            <a:avLst>
              <a:gd name="adj" fmla="val 50000"/>
            </a:avLst>
          </a:prstGeom>
        </p:spPr>
      </p:pic>
      <p:pic>
        <p:nvPicPr>
          <p:cNvPr id="90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19" y="3096893"/>
            <a:ext cx="1262362" cy="1262362"/>
          </a:xfrm>
          <a:prstGeom prst="roundRect">
            <a:avLst>
              <a:gd name="adj" fmla="val 50000"/>
            </a:avLst>
          </a:prstGeom>
        </p:spPr>
      </p:pic>
      <p:pic>
        <p:nvPicPr>
          <p:cNvPr id="91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16" y="1453027"/>
            <a:ext cx="1262362" cy="1262362"/>
          </a:xfrm>
          <a:prstGeom prst="roundRect">
            <a:avLst>
              <a:gd name="adj" fmla="val 50000"/>
            </a:avLst>
          </a:prstGeom>
        </p:spPr>
      </p:pic>
      <p:sp>
        <p:nvSpPr>
          <p:cNvPr id="92" name="TextBox 91"/>
          <p:cNvSpPr txBox="1"/>
          <p:nvPr/>
        </p:nvSpPr>
        <p:spPr>
          <a:xfrm>
            <a:off x="2449351" y="4864341"/>
            <a:ext cx="1009650" cy="52322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박상환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팀원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94" name="Rectangular Callout 54"/>
          <p:cNvSpPr/>
          <p:nvPr/>
        </p:nvSpPr>
        <p:spPr>
          <a:xfrm>
            <a:off x="3459001" y="4224707"/>
            <a:ext cx="685800" cy="685800"/>
          </a:xfrm>
          <a:prstGeom prst="wedgeRectCallou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2800">
              <a:solidFill>
                <a:srgbClr val="1A5E8B"/>
              </a:solidFill>
              <a:latin typeface="FontAwesome" pitchFamily="2" charset="0"/>
              <a:ea typeface="FontAwesome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86465" y="3154204"/>
            <a:ext cx="1009650" cy="52322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하민재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accent2"/>
                </a:solidFill>
                <a:latin typeface="+mn-lt"/>
                <a:cs typeface="+mn-cs"/>
              </a:rPr>
              <a:t>팀원</a:t>
            </a:r>
            <a:endParaRPr lang="en-US" sz="1400" b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97" name="Rectangular Callout 57"/>
          <p:cNvSpPr/>
          <p:nvPr/>
        </p:nvSpPr>
        <p:spPr>
          <a:xfrm>
            <a:off x="5096834" y="2520636"/>
            <a:ext cx="685800" cy="685800"/>
          </a:xfrm>
          <a:prstGeom prst="wedgeRectCallou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2800">
              <a:solidFill>
                <a:srgbClr val="0B554B"/>
              </a:solidFill>
              <a:latin typeface="FontAwesome" pitchFamily="2" charset="0"/>
              <a:ea typeface="FontAwesome" pitchFamily="2" charset="0"/>
            </a:endParaRPr>
          </a:p>
        </p:txBody>
      </p:sp>
      <p:sp>
        <p:nvSpPr>
          <p:cNvPr id="100" name="Rectangular Callout 60"/>
          <p:cNvSpPr/>
          <p:nvPr/>
        </p:nvSpPr>
        <p:spPr>
          <a:xfrm>
            <a:off x="7202429" y="4178580"/>
            <a:ext cx="687387" cy="685800"/>
          </a:xfrm>
          <a:prstGeom prst="wedgeRectCallou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2800">
              <a:solidFill>
                <a:srgbClr val="768F3B"/>
              </a:solidFill>
              <a:latin typeface="FontAwesome" pitchFamily="2" charset="0"/>
              <a:ea typeface="FontAwesome" pitchFamily="2" charset="0"/>
            </a:endParaRPr>
          </a:p>
        </p:txBody>
      </p:sp>
      <p:sp>
        <p:nvSpPr>
          <p:cNvPr id="103" name="Rectangular Callout 63"/>
          <p:cNvSpPr/>
          <p:nvPr/>
        </p:nvSpPr>
        <p:spPr>
          <a:xfrm>
            <a:off x="8967427" y="2514570"/>
            <a:ext cx="687387" cy="685800"/>
          </a:xfrm>
          <a:prstGeom prst="wedgeRectCallout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anchor="ctr"/>
          <a:lstStyle/>
          <a:p>
            <a:pPr algn="ctr"/>
            <a:endParaRPr lang="ko-KR" altLang="ko-KR" sz="2400">
              <a:solidFill>
                <a:srgbClr val="B9750B"/>
              </a:solidFill>
              <a:latin typeface="FontAwesome" pitchFamily="2" charset="0"/>
              <a:ea typeface="FontAwesome" pitchFamily="2" charset="0"/>
            </a:endParaRPr>
          </a:p>
        </p:txBody>
      </p:sp>
      <p:sp>
        <p:nvSpPr>
          <p:cNvPr id="104" name="Freeform 245"/>
          <p:cNvSpPr>
            <a:spLocks/>
          </p:cNvSpPr>
          <p:nvPr/>
        </p:nvSpPr>
        <p:spPr bwMode="auto">
          <a:xfrm>
            <a:off x="3636801" y="4401713"/>
            <a:ext cx="330200" cy="331787"/>
          </a:xfrm>
          <a:custGeom>
            <a:avLst/>
            <a:gdLst>
              <a:gd name="T0" fmla="*/ 68 w 68"/>
              <a:gd name="T1" fmla="*/ 3 h 68"/>
              <a:gd name="T2" fmla="*/ 58 w 68"/>
              <a:gd name="T3" fmla="*/ 61 h 68"/>
              <a:gd name="T4" fmla="*/ 57 w 68"/>
              <a:gd name="T5" fmla="*/ 63 h 68"/>
              <a:gd name="T6" fmla="*/ 56 w 68"/>
              <a:gd name="T7" fmla="*/ 63 h 68"/>
              <a:gd name="T8" fmla="*/ 55 w 68"/>
              <a:gd name="T9" fmla="*/ 63 h 68"/>
              <a:gd name="T10" fmla="*/ 38 w 68"/>
              <a:gd name="T11" fmla="*/ 56 h 68"/>
              <a:gd name="T12" fmla="*/ 28 w 68"/>
              <a:gd name="T13" fmla="*/ 67 h 68"/>
              <a:gd name="T14" fmla="*/ 26 w 68"/>
              <a:gd name="T15" fmla="*/ 68 h 68"/>
              <a:gd name="T16" fmla="*/ 26 w 68"/>
              <a:gd name="T17" fmla="*/ 68 h 68"/>
              <a:gd name="T18" fmla="*/ 24 w 68"/>
              <a:gd name="T19" fmla="*/ 65 h 68"/>
              <a:gd name="T20" fmla="*/ 24 w 68"/>
              <a:gd name="T21" fmla="*/ 52 h 68"/>
              <a:gd name="T22" fmla="*/ 57 w 68"/>
              <a:gd name="T23" fmla="*/ 12 h 68"/>
              <a:gd name="T24" fmla="*/ 16 w 68"/>
              <a:gd name="T25" fmla="*/ 47 h 68"/>
              <a:gd name="T26" fmla="*/ 1 w 68"/>
              <a:gd name="T27" fmla="*/ 41 h 68"/>
              <a:gd name="T28" fmla="*/ 0 w 68"/>
              <a:gd name="T29" fmla="*/ 39 h 68"/>
              <a:gd name="T30" fmla="*/ 1 w 68"/>
              <a:gd name="T31" fmla="*/ 36 h 68"/>
              <a:gd name="T32" fmla="*/ 64 w 68"/>
              <a:gd name="T33" fmla="*/ 0 h 68"/>
              <a:gd name="T34" fmla="*/ 65 w 68"/>
              <a:gd name="T35" fmla="*/ 0 h 68"/>
              <a:gd name="T36" fmla="*/ 67 w 68"/>
              <a:gd name="T37" fmla="*/ 0 h 68"/>
              <a:gd name="T38" fmla="*/ 68 w 68"/>
              <a:gd name="T39" fmla="*/ 3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8"/>
              <a:gd name="T62" fmla="*/ 68 w 68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Roboto Condensed" pitchFamily="2" charset="0"/>
              <a:ea typeface="FontAwesome" pitchFamily="2" charset="0"/>
              <a:cs typeface="FontAwesome" pitchFamily="2" charset="0"/>
            </a:endParaRPr>
          </a:p>
        </p:txBody>
      </p:sp>
      <p:sp>
        <p:nvSpPr>
          <p:cNvPr id="105" name="Freeform 5"/>
          <p:cNvSpPr>
            <a:spLocks noEditPoints="1"/>
          </p:cNvSpPr>
          <p:nvPr/>
        </p:nvSpPr>
        <p:spPr bwMode="auto">
          <a:xfrm>
            <a:off x="5227758" y="2678592"/>
            <a:ext cx="371475" cy="369887"/>
          </a:xfrm>
          <a:custGeom>
            <a:avLst/>
            <a:gdLst>
              <a:gd name="T0" fmla="*/ 0 w 384"/>
              <a:gd name="T1" fmla="*/ 192 h 384"/>
              <a:gd name="T2" fmla="*/ 255 w 384"/>
              <a:gd name="T3" fmla="*/ 135 h 384"/>
              <a:gd name="T4" fmla="*/ 277 w 384"/>
              <a:gd name="T5" fmla="*/ 122 h 384"/>
              <a:gd name="T6" fmla="*/ 303 w 384"/>
              <a:gd name="T7" fmla="*/ 116 h 384"/>
              <a:gd name="T8" fmla="*/ 296 w 384"/>
              <a:gd name="T9" fmla="*/ 105 h 384"/>
              <a:gd name="T10" fmla="*/ 278 w 384"/>
              <a:gd name="T11" fmla="*/ 89 h 384"/>
              <a:gd name="T12" fmla="*/ 265 w 384"/>
              <a:gd name="T13" fmla="*/ 90 h 384"/>
              <a:gd name="T14" fmla="*/ 256 w 384"/>
              <a:gd name="T15" fmla="*/ 82 h 384"/>
              <a:gd name="T16" fmla="*/ 231 w 384"/>
              <a:gd name="T17" fmla="*/ 73 h 384"/>
              <a:gd name="T18" fmla="*/ 234 w 384"/>
              <a:gd name="T19" fmla="*/ 98 h 384"/>
              <a:gd name="T20" fmla="*/ 224 w 384"/>
              <a:gd name="T21" fmla="*/ 118 h 384"/>
              <a:gd name="T22" fmla="*/ 205 w 384"/>
              <a:gd name="T23" fmla="*/ 103 h 384"/>
              <a:gd name="T24" fmla="*/ 175 w 384"/>
              <a:gd name="T25" fmla="*/ 89 h 384"/>
              <a:gd name="T26" fmla="*/ 183 w 384"/>
              <a:gd name="T27" fmla="*/ 68 h 384"/>
              <a:gd name="T28" fmla="*/ 212 w 384"/>
              <a:gd name="T29" fmla="*/ 58 h 384"/>
              <a:gd name="T30" fmla="*/ 207 w 384"/>
              <a:gd name="T31" fmla="*/ 47 h 384"/>
              <a:gd name="T32" fmla="*/ 188 w 384"/>
              <a:gd name="T33" fmla="*/ 50 h 384"/>
              <a:gd name="T34" fmla="*/ 168 w 384"/>
              <a:gd name="T35" fmla="*/ 37 h 384"/>
              <a:gd name="T36" fmla="*/ 171 w 384"/>
              <a:gd name="T37" fmla="*/ 52 h 384"/>
              <a:gd name="T38" fmla="*/ 157 w 384"/>
              <a:gd name="T39" fmla="*/ 52 h 384"/>
              <a:gd name="T40" fmla="*/ 141 w 384"/>
              <a:gd name="T41" fmla="*/ 40 h 384"/>
              <a:gd name="T42" fmla="*/ 126 w 384"/>
              <a:gd name="T43" fmla="*/ 47 h 384"/>
              <a:gd name="T44" fmla="*/ 143 w 384"/>
              <a:gd name="T45" fmla="*/ 51 h 384"/>
              <a:gd name="T46" fmla="*/ 131 w 384"/>
              <a:gd name="T47" fmla="*/ 58 h 384"/>
              <a:gd name="T48" fmla="*/ 56 w 384"/>
              <a:gd name="T49" fmla="*/ 107 h 384"/>
              <a:gd name="T50" fmla="*/ 65 w 384"/>
              <a:gd name="T51" fmla="*/ 118 h 384"/>
              <a:gd name="T52" fmla="*/ 79 w 384"/>
              <a:gd name="T53" fmla="*/ 135 h 384"/>
              <a:gd name="T54" fmla="*/ 74 w 384"/>
              <a:gd name="T55" fmla="*/ 158 h 384"/>
              <a:gd name="T56" fmla="*/ 88 w 384"/>
              <a:gd name="T57" fmla="*/ 185 h 384"/>
              <a:gd name="T58" fmla="*/ 108 w 384"/>
              <a:gd name="T59" fmla="*/ 214 h 384"/>
              <a:gd name="T60" fmla="*/ 118 w 384"/>
              <a:gd name="T61" fmla="*/ 227 h 384"/>
              <a:gd name="T62" fmla="*/ 105 w 384"/>
              <a:gd name="T63" fmla="*/ 197 h 384"/>
              <a:gd name="T64" fmla="*/ 125 w 384"/>
              <a:gd name="T65" fmla="*/ 225 h 384"/>
              <a:gd name="T66" fmla="*/ 150 w 384"/>
              <a:gd name="T67" fmla="*/ 255 h 384"/>
              <a:gd name="T68" fmla="*/ 184 w 384"/>
              <a:gd name="T69" fmla="*/ 269 h 384"/>
              <a:gd name="T70" fmla="*/ 213 w 384"/>
              <a:gd name="T71" fmla="*/ 290 h 384"/>
              <a:gd name="T72" fmla="*/ 224 w 384"/>
              <a:gd name="T73" fmla="*/ 288 h 384"/>
              <a:gd name="T74" fmla="*/ 212 w 384"/>
              <a:gd name="T75" fmla="*/ 268 h 384"/>
              <a:gd name="T76" fmla="*/ 197 w 384"/>
              <a:gd name="T77" fmla="*/ 262 h 384"/>
              <a:gd name="T78" fmla="*/ 194 w 384"/>
              <a:gd name="T79" fmla="*/ 239 h 384"/>
              <a:gd name="T80" fmla="*/ 171 w 384"/>
              <a:gd name="T81" fmla="*/ 250 h 384"/>
              <a:gd name="T82" fmla="*/ 168 w 384"/>
              <a:gd name="T83" fmla="*/ 210 h 384"/>
              <a:gd name="T84" fmla="*/ 184 w 384"/>
              <a:gd name="T85" fmla="*/ 206 h 384"/>
              <a:gd name="T86" fmla="*/ 196 w 384"/>
              <a:gd name="T87" fmla="*/ 202 h 384"/>
              <a:gd name="T88" fmla="*/ 214 w 384"/>
              <a:gd name="T89" fmla="*/ 211 h 384"/>
              <a:gd name="T90" fmla="*/ 221 w 384"/>
              <a:gd name="T91" fmla="*/ 205 h 384"/>
              <a:gd name="T92" fmla="*/ 234 w 384"/>
              <a:gd name="T93" fmla="*/ 179 h 384"/>
              <a:gd name="T94" fmla="*/ 233 w 384"/>
              <a:gd name="T95" fmla="*/ 171 h 384"/>
              <a:gd name="T96" fmla="*/ 252 w 384"/>
              <a:gd name="T97" fmla="*/ 157 h 384"/>
              <a:gd name="T98" fmla="*/ 266 w 384"/>
              <a:gd name="T99" fmla="*/ 143 h 384"/>
              <a:gd name="T100" fmla="*/ 273 w 384"/>
              <a:gd name="T101" fmla="*/ 131 h 384"/>
              <a:gd name="T102" fmla="*/ 255 w 384"/>
              <a:gd name="T103" fmla="*/ 135 h 384"/>
              <a:gd name="T104" fmla="*/ 295 w 384"/>
              <a:gd name="T105" fmla="*/ 298 h 384"/>
              <a:gd name="T106" fmla="*/ 272 w 384"/>
              <a:gd name="T107" fmla="*/ 288 h 384"/>
              <a:gd name="T108" fmla="*/ 251 w 384"/>
              <a:gd name="T109" fmla="*/ 288 h 384"/>
              <a:gd name="T110" fmla="*/ 236 w 384"/>
              <a:gd name="T111" fmla="*/ 286 h 384"/>
              <a:gd name="T112" fmla="*/ 230 w 384"/>
              <a:gd name="T113" fmla="*/ 307 h 384"/>
              <a:gd name="T114" fmla="*/ 223 w 384"/>
              <a:gd name="T115" fmla="*/ 335 h 384"/>
              <a:gd name="T116" fmla="*/ 308 w 384"/>
              <a:gd name="T117" fmla="*/ 302 h 38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84"/>
              <a:gd name="T178" fmla="*/ 0 h 384"/>
              <a:gd name="T179" fmla="*/ 384 w 384"/>
              <a:gd name="T180" fmla="*/ 384 h 38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Roboto Condensed" pitchFamily="2" charset="0"/>
              <a:ea typeface="FontAwesome" pitchFamily="2" charset="0"/>
              <a:cs typeface="FontAwesome" pitchFamily="2" charset="0"/>
            </a:endParaRPr>
          </a:p>
        </p:txBody>
      </p:sp>
      <p:sp>
        <p:nvSpPr>
          <p:cNvPr id="106" name="Freeform 217"/>
          <p:cNvSpPr>
            <a:spLocks noEditPoints="1"/>
          </p:cNvSpPr>
          <p:nvPr/>
        </p:nvSpPr>
        <p:spPr bwMode="auto">
          <a:xfrm>
            <a:off x="7356417" y="4359255"/>
            <a:ext cx="379413" cy="284162"/>
          </a:xfrm>
          <a:custGeom>
            <a:avLst/>
            <a:gdLst>
              <a:gd name="T0" fmla="*/ 78 w 78"/>
              <a:gd name="T1" fmla="*/ 58 h 58"/>
              <a:gd name="T2" fmla="*/ 0 w 78"/>
              <a:gd name="T3" fmla="*/ 58 h 58"/>
              <a:gd name="T4" fmla="*/ 0 w 78"/>
              <a:gd name="T5" fmla="*/ 0 h 58"/>
              <a:gd name="T6" fmla="*/ 5 w 78"/>
              <a:gd name="T7" fmla="*/ 0 h 58"/>
              <a:gd name="T8" fmla="*/ 5 w 78"/>
              <a:gd name="T9" fmla="*/ 53 h 58"/>
              <a:gd name="T10" fmla="*/ 78 w 78"/>
              <a:gd name="T11" fmla="*/ 53 h 58"/>
              <a:gd name="T12" fmla="*/ 78 w 78"/>
              <a:gd name="T13" fmla="*/ 58 h 58"/>
              <a:gd name="T14" fmla="*/ 73 w 78"/>
              <a:gd name="T15" fmla="*/ 22 h 58"/>
              <a:gd name="T16" fmla="*/ 71 w 78"/>
              <a:gd name="T17" fmla="*/ 23 h 58"/>
              <a:gd name="T18" fmla="*/ 66 w 78"/>
              <a:gd name="T19" fmla="*/ 18 h 58"/>
              <a:gd name="T20" fmla="*/ 42 w 78"/>
              <a:gd name="T21" fmla="*/ 42 h 58"/>
              <a:gd name="T22" fmla="*/ 40 w 78"/>
              <a:gd name="T23" fmla="*/ 42 h 58"/>
              <a:gd name="T24" fmla="*/ 31 w 78"/>
              <a:gd name="T25" fmla="*/ 34 h 58"/>
              <a:gd name="T26" fmla="*/ 16 w 78"/>
              <a:gd name="T27" fmla="*/ 49 h 58"/>
              <a:gd name="T28" fmla="*/ 8 w 78"/>
              <a:gd name="T29" fmla="*/ 42 h 58"/>
              <a:gd name="T30" fmla="*/ 30 w 78"/>
              <a:gd name="T31" fmla="*/ 20 h 58"/>
              <a:gd name="T32" fmla="*/ 32 w 78"/>
              <a:gd name="T33" fmla="*/ 20 h 58"/>
              <a:gd name="T34" fmla="*/ 41 w 78"/>
              <a:gd name="T35" fmla="*/ 29 h 58"/>
              <a:gd name="T36" fmla="*/ 59 w 78"/>
              <a:gd name="T37" fmla="*/ 11 h 58"/>
              <a:gd name="T38" fmla="*/ 54 w 78"/>
              <a:gd name="T39" fmla="*/ 6 h 58"/>
              <a:gd name="T40" fmla="*/ 55 w 78"/>
              <a:gd name="T41" fmla="*/ 4 h 58"/>
              <a:gd name="T42" fmla="*/ 71 w 78"/>
              <a:gd name="T43" fmla="*/ 4 h 58"/>
              <a:gd name="T44" fmla="*/ 73 w 78"/>
              <a:gd name="T45" fmla="*/ 6 h 58"/>
              <a:gd name="T46" fmla="*/ 73 w 78"/>
              <a:gd name="T47" fmla="*/ 22 h 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8"/>
              <a:gd name="T73" fmla="*/ 0 h 58"/>
              <a:gd name="T74" fmla="*/ 78 w 78"/>
              <a:gd name="T75" fmla="*/ 58 h 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Roboto Condensed" pitchFamily="2" charset="0"/>
              <a:ea typeface="FontAwesome" pitchFamily="2" charset="0"/>
              <a:cs typeface="FontAwesome" pitchFamily="2" charset="0"/>
            </a:endParaRPr>
          </a:p>
        </p:txBody>
      </p:sp>
      <p:sp>
        <p:nvSpPr>
          <p:cNvPr id="107" name="Freeform 216"/>
          <p:cNvSpPr>
            <a:spLocks noEditPoints="1"/>
          </p:cNvSpPr>
          <p:nvPr/>
        </p:nvSpPr>
        <p:spPr bwMode="auto">
          <a:xfrm>
            <a:off x="9144852" y="2678592"/>
            <a:ext cx="338137" cy="341313"/>
          </a:xfrm>
          <a:custGeom>
            <a:avLst/>
            <a:gdLst>
              <a:gd name="T0" fmla="*/ 68 w 68"/>
              <a:gd name="T1" fmla="*/ 34 h 68"/>
              <a:gd name="T2" fmla="*/ 34 w 68"/>
              <a:gd name="T3" fmla="*/ 68 h 68"/>
              <a:gd name="T4" fmla="*/ 0 w 68"/>
              <a:gd name="T5" fmla="*/ 34 h 68"/>
              <a:gd name="T6" fmla="*/ 34 w 68"/>
              <a:gd name="T7" fmla="*/ 0 h 68"/>
              <a:gd name="T8" fmla="*/ 68 w 68"/>
              <a:gd name="T9" fmla="*/ 34 h 68"/>
              <a:gd name="T10" fmla="*/ 15 w 68"/>
              <a:gd name="T11" fmla="*/ 40 h 68"/>
              <a:gd name="T12" fmla="*/ 14 w 68"/>
              <a:gd name="T13" fmla="*/ 34 h 68"/>
              <a:gd name="T14" fmla="*/ 15 w 68"/>
              <a:gd name="T15" fmla="*/ 27 h 68"/>
              <a:gd name="T16" fmla="*/ 8 w 68"/>
              <a:gd name="T17" fmla="*/ 20 h 68"/>
              <a:gd name="T18" fmla="*/ 5 w 68"/>
              <a:gd name="T19" fmla="*/ 34 h 68"/>
              <a:gd name="T20" fmla="*/ 8 w 68"/>
              <a:gd name="T21" fmla="*/ 47 h 68"/>
              <a:gd name="T22" fmla="*/ 15 w 68"/>
              <a:gd name="T23" fmla="*/ 40 h 68"/>
              <a:gd name="T24" fmla="*/ 48 w 68"/>
              <a:gd name="T25" fmla="*/ 34 h 68"/>
              <a:gd name="T26" fmla="*/ 34 w 68"/>
              <a:gd name="T27" fmla="*/ 19 h 68"/>
              <a:gd name="T28" fmla="*/ 19 w 68"/>
              <a:gd name="T29" fmla="*/ 34 h 68"/>
              <a:gd name="T30" fmla="*/ 34 w 68"/>
              <a:gd name="T31" fmla="*/ 48 h 68"/>
              <a:gd name="T32" fmla="*/ 48 w 68"/>
              <a:gd name="T33" fmla="*/ 34 h 68"/>
              <a:gd name="T34" fmla="*/ 20 w 68"/>
              <a:gd name="T35" fmla="*/ 8 h 68"/>
              <a:gd name="T36" fmla="*/ 27 w 68"/>
              <a:gd name="T37" fmla="*/ 15 h 68"/>
              <a:gd name="T38" fmla="*/ 34 w 68"/>
              <a:gd name="T39" fmla="*/ 14 h 68"/>
              <a:gd name="T40" fmla="*/ 40 w 68"/>
              <a:gd name="T41" fmla="*/ 15 h 68"/>
              <a:gd name="T42" fmla="*/ 47 w 68"/>
              <a:gd name="T43" fmla="*/ 8 h 68"/>
              <a:gd name="T44" fmla="*/ 34 w 68"/>
              <a:gd name="T45" fmla="*/ 5 h 68"/>
              <a:gd name="T46" fmla="*/ 20 w 68"/>
              <a:gd name="T47" fmla="*/ 8 h 68"/>
              <a:gd name="T48" fmla="*/ 47 w 68"/>
              <a:gd name="T49" fmla="*/ 59 h 68"/>
              <a:gd name="T50" fmla="*/ 40 w 68"/>
              <a:gd name="T51" fmla="*/ 52 h 68"/>
              <a:gd name="T52" fmla="*/ 34 w 68"/>
              <a:gd name="T53" fmla="*/ 53 h 68"/>
              <a:gd name="T54" fmla="*/ 27 w 68"/>
              <a:gd name="T55" fmla="*/ 52 h 68"/>
              <a:gd name="T56" fmla="*/ 20 w 68"/>
              <a:gd name="T57" fmla="*/ 59 h 68"/>
              <a:gd name="T58" fmla="*/ 34 w 68"/>
              <a:gd name="T59" fmla="*/ 63 h 68"/>
              <a:gd name="T60" fmla="*/ 47 w 68"/>
              <a:gd name="T61" fmla="*/ 59 h 68"/>
              <a:gd name="T62" fmla="*/ 60 w 68"/>
              <a:gd name="T63" fmla="*/ 47 h 68"/>
              <a:gd name="T64" fmla="*/ 63 w 68"/>
              <a:gd name="T65" fmla="*/ 34 h 68"/>
              <a:gd name="T66" fmla="*/ 60 w 68"/>
              <a:gd name="T67" fmla="*/ 20 h 68"/>
              <a:gd name="T68" fmla="*/ 52 w 68"/>
              <a:gd name="T69" fmla="*/ 27 h 68"/>
              <a:gd name="T70" fmla="*/ 53 w 68"/>
              <a:gd name="T71" fmla="*/ 34 h 68"/>
              <a:gd name="T72" fmla="*/ 52 w 68"/>
              <a:gd name="T73" fmla="*/ 40 h 68"/>
              <a:gd name="T74" fmla="*/ 60 w 68"/>
              <a:gd name="T75" fmla="*/ 47 h 6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8"/>
              <a:gd name="T115" fmla="*/ 0 h 68"/>
              <a:gd name="T116" fmla="*/ 68 w 68"/>
              <a:gd name="T117" fmla="*/ 68 h 6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Roboto Condensed" pitchFamily="2" charset="0"/>
              <a:ea typeface="FontAwesome" pitchFamily="2" charset="0"/>
              <a:cs typeface="FontAwesome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192015" y="4818214"/>
            <a:ext cx="1009650" cy="52322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신보경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031626">
              <a:defRPr/>
            </a:pPr>
            <a:r>
              <a:rPr lang="ko-KR" altLang="en-US" b="1" dirty="0" smtClean="0">
                <a:solidFill>
                  <a:schemeClr val="accent3"/>
                </a:solidFill>
              </a:rPr>
              <a:t>팀원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57777" y="3160270"/>
            <a:ext cx="1009650" cy="52322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1031626"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이호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1031626">
              <a:defRPr/>
            </a:pPr>
            <a:r>
              <a:rPr lang="ko-KR" altLang="en-US" b="1" dirty="0" smtClean="0">
                <a:solidFill>
                  <a:schemeClr val="accent4"/>
                </a:solidFill>
              </a:rPr>
              <a:t>팀원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3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21734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20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" name="Shape 131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DMZ_Firewall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2" y="1867747"/>
            <a:ext cx="5347304" cy="3977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33" y="1954184"/>
            <a:ext cx="2102125" cy="20096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1524000"/>
            <a:ext cx="6518926" cy="39814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1" y="2295525"/>
            <a:ext cx="4629149" cy="523875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101" y="3248025"/>
            <a:ext cx="5648324" cy="80010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01" y="4200525"/>
            <a:ext cx="6518926" cy="495925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101" y="1577234"/>
            <a:ext cx="4629149" cy="523875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55263" y="1685282"/>
            <a:ext cx="144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상태 추적 룰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560" y="2362200"/>
            <a:ext cx="154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UDP 53</a:t>
            </a:r>
            <a:r>
              <a:rPr lang="ko-KR" altLang="en-US" b="1" dirty="0" smtClean="0"/>
              <a:t>번 허용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86425" y="3248025"/>
            <a:ext cx="1798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HTTP, </a:t>
            </a:r>
          </a:p>
          <a:p>
            <a:r>
              <a:rPr lang="en-US" altLang="ko-KR" b="1" dirty="0" smtClean="0"/>
              <a:t>HTTPS,</a:t>
            </a:r>
          </a:p>
          <a:p>
            <a:r>
              <a:rPr lang="en-US" altLang="ko-KR" b="1" dirty="0" smtClean="0"/>
              <a:t>OSPF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85585" y="4447540"/>
            <a:ext cx="131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엔지니어만 </a:t>
            </a:r>
            <a:r>
              <a:rPr lang="en-US" altLang="ko-KR" b="1" dirty="0" err="1" smtClean="0">
                <a:latin typeface="+mn-ea"/>
                <a:ea typeface="+mn-ea"/>
              </a:rPr>
              <a:t>ssh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허용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1" y="4709150"/>
            <a:ext cx="6518926" cy="751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25" grpId="0" animBg="1"/>
      <p:bldP spid="16" grpId="0"/>
      <p:bldP spid="17" grpId="0"/>
      <p:bldP spid="18" grpId="0"/>
      <p:bldP spid="22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366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21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" name="Shape 131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ServerFarm_Firewall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4" name="Picture 6" descr="C:\Users\dlqlr\Desktop\개인 파일\KH정보교육원(정보보안 과정)\Semi_Project\토폴로지 사진\ServerFa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1667972"/>
            <a:ext cx="4663439" cy="39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lqlr\Desktop\개인 파일\KH정보교육원(정보보안 과정)\Semi_Project\토폴로지 사진\서버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60" y="2962441"/>
            <a:ext cx="1457326" cy="13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lqlr\Downloads\방화벽 설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70" y="1830057"/>
            <a:ext cx="5961529" cy="395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49170" y="1830057"/>
            <a:ext cx="4955690" cy="356883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9170" y="2301240"/>
            <a:ext cx="5968326" cy="828841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9170" y="3246120"/>
            <a:ext cx="5960784" cy="81534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49170" y="4191000"/>
            <a:ext cx="5428130" cy="308967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9170" y="4648200"/>
            <a:ext cx="5778650" cy="68580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49170" y="5440680"/>
            <a:ext cx="5960784" cy="347831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dlqlr\Downloads\방화벽 설정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69" y="1530477"/>
            <a:ext cx="4503545" cy="27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49169" y="1530477"/>
            <a:ext cx="4503545" cy="29958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54750" y="1439611"/>
            <a:ext cx="1543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상태 추적 룰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Mail </a:t>
            </a:r>
            <a:r>
              <a:rPr lang="ko-KR" altLang="en-US" b="1" dirty="0" smtClean="0">
                <a:latin typeface="+mn-ea"/>
                <a:ea typeface="+mn-ea"/>
              </a:rPr>
              <a:t>서버 질의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1766" y="4649601"/>
            <a:ext cx="1828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엔지니어만 </a:t>
            </a:r>
            <a:r>
              <a:rPr lang="en-US" altLang="ko-KR" b="1" dirty="0" err="1" smtClean="0">
                <a:latin typeface="+mn-ea"/>
                <a:ea typeface="+mn-ea"/>
              </a:rPr>
              <a:t>ssh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허용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Passive FTPS </a:t>
            </a:r>
            <a:r>
              <a:rPr lang="ko-KR" altLang="en-US" b="1" dirty="0" smtClean="0">
                <a:latin typeface="+mn-ea"/>
                <a:ea typeface="+mn-ea"/>
              </a:rPr>
              <a:t>정책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ko-KR" altLang="en-US" b="1" dirty="0" smtClean="0">
                <a:latin typeface="+mn-ea"/>
                <a:ea typeface="+mn-ea"/>
              </a:rPr>
              <a:t>다람쥐 메일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026" name="Picture 2" descr="C:\Users\Victor\Downloads\Serverfarm 방화벽 정책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01" y="5464567"/>
            <a:ext cx="5955253" cy="3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83680" y="3411110"/>
            <a:ext cx="174929" cy="5883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4701" y="4991100"/>
            <a:ext cx="5291734" cy="1136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22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" name="Shape 131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Internal_Firewall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74" name="Picture 2" descr="C:\Users\dlqlr\Desktop\개인 파일\KH정보교육원(정보보안 과정)\Semi_Project\토폴로지 사진\사내망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8" y="1830463"/>
            <a:ext cx="547211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lqlr\Desktop\개인 파일\KH정보교육원(정보보안 과정)\Semi_Project\토폴로지 사진\Internal_Firew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53" y="1830463"/>
            <a:ext cx="909638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lqlr\Downloads\Internal_firew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8" y="3103914"/>
            <a:ext cx="8476613" cy="289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9908" y="3103914"/>
            <a:ext cx="5583712" cy="347946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7528" y="3573780"/>
            <a:ext cx="6917212" cy="34290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7528" y="4041372"/>
            <a:ext cx="8387872" cy="80772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528" y="4986252"/>
            <a:ext cx="7595392" cy="37338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7528" y="5467928"/>
            <a:ext cx="4936012" cy="342900"/>
          </a:xfrm>
          <a:prstGeom prst="rect">
            <a:avLst/>
          </a:prstGeom>
          <a:solidFill>
            <a:schemeClr val="bg2">
              <a:lumMod val="20000"/>
              <a:lumOff val="80000"/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8608" y="3103914"/>
            <a:ext cx="144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상태 추적 룰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2232" y="3483620"/>
            <a:ext cx="223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사내 구성원들이 내부 웹을 이용하기 위한 정책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9306" y="5023196"/>
            <a:ext cx="18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엔지니어만 </a:t>
            </a:r>
            <a:r>
              <a:rPr lang="en-US" altLang="ko-KR" b="1" dirty="0" err="1">
                <a:latin typeface="+mn-ea"/>
                <a:ea typeface="+mn-ea"/>
              </a:rPr>
              <a:t>ssh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허용</a:t>
            </a:r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1248" y="550765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OSPF </a:t>
            </a:r>
            <a:r>
              <a:rPr lang="ko-KR" altLang="en-US" b="1" dirty="0" smtClean="0">
                <a:latin typeface="+mn-ea"/>
                <a:ea typeface="+mn-ea"/>
              </a:rPr>
              <a:t>프로토콜 허용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04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/>
      <p:bldP spid="7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23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IPS -  snort</a:t>
            </a: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pic>
        <p:nvPicPr>
          <p:cNvPr id="2050" name="Picture 2" descr="C:\Users\Victor\Downloads\ips 설정(최종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" y="1169170"/>
            <a:ext cx="9906000" cy="441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31"/>
          <p:cNvSpPr/>
          <p:nvPr/>
        </p:nvSpPr>
        <p:spPr>
          <a:xfrm>
            <a:off x="-792" y="4913843"/>
            <a:ext cx="1434398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SYN_Flooding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131"/>
          <p:cNvSpPr/>
          <p:nvPr/>
        </p:nvSpPr>
        <p:spPr>
          <a:xfrm>
            <a:off x="-8678" y="1295986"/>
            <a:ext cx="1434398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Ping of Death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Shape 131"/>
          <p:cNvSpPr/>
          <p:nvPr/>
        </p:nvSpPr>
        <p:spPr>
          <a:xfrm>
            <a:off x="-8678" y="2852707"/>
            <a:ext cx="1434398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LAND Attack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Shape 131"/>
          <p:cNvSpPr/>
          <p:nvPr/>
        </p:nvSpPr>
        <p:spPr>
          <a:xfrm>
            <a:off x="-8678" y="3634582"/>
            <a:ext cx="1434398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Smurf Attack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404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24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n-US" altLang="ko-KR"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" name="Shape 131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지사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77" name="Picture 5" descr="C:\Users\dlqlr\Desktop\개인 파일\KH정보교육원(정보보안 과정)\Semi_Project\토폴로지 사진\지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8" y="1169170"/>
            <a:ext cx="8897588" cy="506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lqlr\Desktop\개인 파일\KH정보교육원(정보보안 과정)\Semi_Project\토폴로지 사진\지사_UT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37" y="1426344"/>
            <a:ext cx="1686932" cy="168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82255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25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n-US" altLang="ko-KR"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" name="Shape 131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지사</a:t>
            </a:r>
            <a:r>
              <a:rPr lang="en-US" altLang="ko-KR" sz="14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_UTM</a:t>
            </a: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99" name="Picture 3" descr="C:\Users\dlqlr\Desktop\개인 파일\KH정보교육원(정보보안 과정)\Semi_Project\bri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8" y="1169171"/>
            <a:ext cx="8897588" cy="26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lqlr\Desktop\개인 파일\KH정보교육원(정보보안 과정)\Semi_Project\firew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8" y="1182255"/>
            <a:ext cx="8897588" cy="408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dlqlr\Desktop\개인 파일\KH정보교육원(정보보안 과정)\Semi_Project\IP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8" y="1169171"/>
            <a:ext cx="8897588" cy="50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dlqlr\Desktop\개인 파일\KH정보교육원(정보보안 과정)\Semi_Project\anti portsc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8" y="1169170"/>
            <a:ext cx="8897588" cy="26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2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후기</a:t>
            </a:r>
            <a:endParaRPr sz="4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-US" sz="100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sz="10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9827" y="3012718"/>
            <a:ext cx="34582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1728027675"/>
              </p:ext>
            </p:extLst>
          </p:nvPr>
        </p:nvGraphicFramePr>
        <p:xfrm>
          <a:off x="5214619" y="4700206"/>
          <a:ext cx="2664300" cy="960100"/>
        </p:xfrm>
        <a:graphic>
          <a:graphicData uri="http://schemas.openxmlformats.org/drawingml/2006/table">
            <a:tbl>
              <a:tblPr>
                <a:noFill/>
                <a:tableStyleId>{06C2C1C1-F1BC-40BD-9F5A-8DC909DAC006}</a:tableStyleId>
              </a:tblPr>
              <a:tblGrid>
                <a:gridCol w="731375"/>
                <a:gridCol w="1932925"/>
              </a:tblGrid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27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n-US" altLang="ko-KR"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TextBox 1"/>
          <p:cNvSpPr txBox="1"/>
          <p:nvPr/>
        </p:nvSpPr>
        <p:spPr>
          <a:xfrm>
            <a:off x="628650" y="1266825"/>
            <a:ext cx="8401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n-ea"/>
                <a:ea typeface="+mn-ea"/>
              </a:rPr>
              <a:t>기업망을</a:t>
            </a:r>
            <a:r>
              <a:rPr lang="ko-KR" altLang="en-US" sz="2000" b="1" dirty="0" smtClean="0">
                <a:latin typeface="+mn-ea"/>
                <a:ea typeface="+mn-ea"/>
              </a:rPr>
              <a:t> 구성하면서 지금까지 배웠던 것들을 접목시킬 때 </a:t>
            </a:r>
            <a:r>
              <a:rPr lang="ko-KR" altLang="en-US" sz="2000" b="1" dirty="0" smtClean="0">
                <a:latin typeface="+mn-ea"/>
                <a:ea typeface="+mn-ea"/>
              </a:rPr>
              <a:t>어려움이 많았지만 협업을 통해 해결했을 때 더욱 수월하게 결과물을 만들 수 있다는 것을 배웠습니다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배우지 않았던 것들 </a:t>
            </a:r>
            <a:r>
              <a:rPr lang="en-US" altLang="ko-KR" sz="2000" b="1" dirty="0" smtClean="0">
                <a:latin typeface="+mn-ea"/>
                <a:ea typeface="+mn-ea"/>
              </a:rPr>
              <a:t>(IPS, DDX </a:t>
            </a:r>
            <a:r>
              <a:rPr lang="ko-KR" altLang="en-US" sz="2000" b="1" dirty="0" smtClean="0">
                <a:latin typeface="+mn-ea"/>
                <a:ea typeface="+mn-ea"/>
              </a:rPr>
              <a:t>등</a:t>
            </a:r>
            <a:r>
              <a:rPr lang="en-US" altLang="ko-KR" sz="2000" b="1" dirty="0" smtClean="0">
                <a:latin typeface="+mn-ea"/>
                <a:ea typeface="+mn-ea"/>
              </a:rPr>
              <a:t>..)</a:t>
            </a:r>
            <a:r>
              <a:rPr lang="ko-KR" altLang="en-US" sz="2000" b="1" dirty="0" smtClean="0">
                <a:latin typeface="+mn-ea"/>
                <a:ea typeface="+mn-ea"/>
              </a:rPr>
              <a:t>을 찾아보면서 많은 한계에 부딪혔지만 다음 프로젝트 때에는 좀 더 노력해야겠다는 것을 느꼈습니다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  <a:ea typeface="+mn-ea"/>
              </a:rPr>
              <a:t>3</a:t>
            </a:r>
            <a:r>
              <a:rPr lang="ko-KR" altLang="en-US" sz="2000" b="1" dirty="0" smtClean="0">
                <a:latin typeface="+mn-ea"/>
                <a:ea typeface="+mn-ea"/>
              </a:rPr>
              <a:t>달간의 교육을 받고 프로젝트에 임했을 때 복습이 많이 부족하다는 것을 느꼈고 이번 프로젝트를 계기로 남은 기간 동안 초심으로 돌아가 복습해 나가야겠다고 다짐했습니다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4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28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67" name="Shape 16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" name="TextBox 2"/>
          <p:cNvSpPr txBox="1"/>
          <p:nvPr/>
        </p:nvSpPr>
        <p:spPr>
          <a:xfrm>
            <a:off x="2438399" y="2561106"/>
            <a:ext cx="5011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67" name="Shape 16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TextBox 1"/>
          <p:cNvSpPr txBox="1"/>
          <p:nvPr/>
        </p:nvSpPr>
        <p:spPr>
          <a:xfrm>
            <a:off x="1648706" y="2513094"/>
            <a:ext cx="67989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9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</a:t>
            </a:r>
            <a:r>
              <a:rPr lang="ko-KR" altLang="en-US" sz="9900" dirty="0">
                <a:latin typeface="HY강M" panose="02030600000101010101" pitchFamily="18" charset="-127"/>
                <a:ea typeface="HY강M" panose="02030600000101010101" pitchFamily="18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6388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208534" y="471094"/>
            <a:ext cx="1566900" cy="40020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83133" y="454160"/>
            <a:ext cx="159663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목차</a:t>
            </a:r>
            <a:endParaRPr sz="2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2805304" y="671149"/>
            <a:ext cx="71007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모서리가 둥근 직사각형 2"/>
          <p:cNvSpPr/>
          <p:nvPr/>
        </p:nvSpPr>
        <p:spPr>
          <a:xfrm>
            <a:off x="4755777" y="1134036"/>
            <a:ext cx="3895163" cy="5827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5056" y="1225334"/>
            <a:ext cx="333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1</a:t>
            </a:r>
            <a:r>
              <a:rPr lang="en-US" altLang="ko-KR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.   WBS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5778" y="1918447"/>
            <a:ext cx="3895162" cy="5827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056" y="2009745"/>
            <a:ext cx="333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2.   </a:t>
            </a:r>
            <a:r>
              <a:rPr lang="ko-KR" altLang="en-US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시나리오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55777" y="2702858"/>
            <a:ext cx="3895162" cy="5827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5056" y="2794156"/>
            <a:ext cx="333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3.   </a:t>
            </a:r>
            <a:r>
              <a:rPr lang="ko-KR" altLang="en-US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구축 환경</a:t>
            </a:r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55778" y="3488758"/>
            <a:ext cx="3895162" cy="5827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5056" y="3580056"/>
            <a:ext cx="333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4.   </a:t>
            </a:r>
            <a:r>
              <a:rPr lang="ko-KR" altLang="en-US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네트워크 구성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55777" y="4277651"/>
            <a:ext cx="3895162" cy="5827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5056" y="4368949"/>
            <a:ext cx="333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5.   </a:t>
            </a:r>
            <a:r>
              <a:rPr lang="ko-KR" altLang="en-US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보안 솔루션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55777" y="5062062"/>
            <a:ext cx="3895162" cy="5827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5054" y="5153360"/>
            <a:ext cx="333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6.   </a:t>
            </a:r>
            <a:r>
              <a:rPr lang="ko-KR" altLang="en-US" sz="2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후기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578" y="2364744"/>
            <a:ext cx="3090722" cy="226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WBS</a:t>
            </a:r>
            <a:endParaRPr sz="4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1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9827" y="3012718"/>
            <a:ext cx="34582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1227954106"/>
              </p:ext>
            </p:extLst>
          </p:nvPr>
        </p:nvGraphicFramePr>
        <p:xfrm>
          <a:off x="5214619" y="4700206"/>
          <a:ext cx="2664300" cy="960100"/>
        </p:xfrm>
        <a:graphic>
          <a:graphicData uri="http://schemas.openxmlformats.org/drawingml/2006/table">
            <a:tbl>
              <a:tblPr>
                <a:noFill/>
                <a:tableStyleId>{06C2C1C1-F1BC-40BD-9F5A-8DC909DAC006}</a:tableStyleId>
              </a:tblPr>
              <a:tblGrid>
                <a:gridCol w="731375"/>
                <a:gridCol w="1932925"/>
              </a:tblGrid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61950" y="1268760"/>
            <a:ext cx="9240837" cy="5256584"/>
          </a:xfrm>
          <a:prstGeom prst="rect">
            <a:avLst/>
          </a:prstGeom>
          <a:solidFill>
            <a:srgbClr val="366092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19" name="Shape 119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1" name="Shape 121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altLang="ko-KR" sz="18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WBS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3" name="Shape 123" descr="http://www.clker.com/cliparts/v/B/7/n/s/8/free-vector-person.svg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20675" y="842228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54462"/>
              </p:ext>
            </p:extLst>
          </p:nvPr>
        </p:nvGraphicFramePr>
        <p:xfrm>
          <a:off x="634996" y="1608666"/>
          <a:ext cx="8449736" cy="4809066"/>
        </p:xfrm>
        <a:graphic>
          <a:graphicData uri="http://schemas.openxmlformats.org/drawingml/2006/table">
            <a:tbl>
              <a:tblPr firstRow="1" bandRow="1">
                <a:tableStyleId>{06C2C1C1-F1BC-40BD-9F5A-8DC909DAC006}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  <a:gridCol w="1056217"/>
                <a:gridCol w="1056217"/>
                <a:gridCol w="1056217"/>
              </a:tblGrid>
              <a:tr h="80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</a:t>
                      </a:r>
                      <a:r>
                        <a:rPr lang="ko-KR" altLang="en-US" dirty="0" smtClean="0"/>
                        <a:t>날짜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6/21(</a:t>
                      </a:r>
                      <a:r>
                        <a:rPr lang="ko-KR" altLang="en-US" sz="1800" dirty="0" smtClean="0"/>
                        <a:t>목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6/22(</a:t>
                      </a:r>
                      <a:r>
                        <a:rPr lang="ko-KR" altLang="en-US" sz="1800" dirty="0" smtClean="0"/>
                        <a:t>금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6/25(</a:t>
                      </a:r>
                      <a:r>
                        <a:rPr lang="ko-KR" altLang="en-US" sz="1800" dirty="0" smtClean="0"/>
                        <a:t>월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6/26(</a:t>
                      </a:r>
                      <a:r>
                        <a:rPr lang="ko-KR" altLang="en-US" sz="1800" dirty="0" smtClean="0"/>
                        <a:t>화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6/27(</a:t>
                      </a:r>
                      <a:r>
                        <a:rPr lang="ko-KR" altLang="en-US" sz="1800" dirty="0" smtClean="0"/>
                        <a:t>수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6/28(</a:t>
                      </a:r>
                      <a:r>
                        <a:rPr lang="ko-KR" altLang="en-US" sz="1800" dirty="0" smtClean="0"/>
                        <a:t>목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6/29(</a:t>
                      </a:r>
                      <a:r>
                        <a:rPr lang="ko-KR" altLang="en-US" sz="1800" dirty="0" smtClean="0"/>
                        <a:t>금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801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이빅토</a:t>
                      </a:r>
                      <a:endParaRPr lang="ko-KR" altLang="en-US" sz="1600" b="1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01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박상환</a:t>
                      </a:r>
                      <a:endParaRPr lang="ko-KR" altLang="en-US" sz="1600" b="1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01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신보경</a:t>
                      </a:r>
                      <a:endParaRPr lang="ko-KR" altLang="en-US" sz="1600" b="1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01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이호</a:t>
                      </a:r>
                      <a:endParaRPr lang="ko-KR" altLang="en-US" sz="1600" b="1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01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하민재</a:t>
                      </a:r>
                      <a:endParaRPr lang="ko-KR" altLang="en-US" sz="1600" b="1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752600" y="2500052"/>
            <a:ext cx="922867" cy="377008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760134" y="5755483"/>
            <a:ext cx="6180666" cy="53525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18067" y="1600200"/>
            <a:ext cx="1058333" cy="6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599" y="4010339"/>
            <a:ext cx="922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토폴로지      구상 회의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60133" y="4825999"/>
            <a:ext cx="2032000" cy="76767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87133" y="5869219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IPS, DDX </a:t>
            </a:r>
            <a:r>
              <a:rPr lang="ko-KR" altLang="en-US" b="1" dirty="0" smtClean="0">
                <a:latin typeface="+mn-ea"/>
                <a:ea typeface="+mn-ea"/>
              </a:rPr>
              <a:t>구축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7132" y="4954638"/>
            <a:ext cx="1515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사내망</a:t>
            </a:r>
            <a:r>
              <a:rPr lang="ko-KR" altLang="en-US" b="1" dirty="0" smtClean="0">
                <a:latin typeface="+mn-ea"/>
                <a:ea typeface="+mn-ea"/>
              </a:rPr>
              <a:t> 네트워크 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PVST(</a:t>
            </a:r>
            <a:r>
              <a:rPr lang="ko-KR" altLang="en-US" b="1" dirty="0" smtClean="0">
                <a:latin typeface="+mn-ea"/>
                <a:ea typeface="+mn-ea"/>
              </a:rPr>
              <a:t>이중화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4868332" y="3978012"/>
            <a:ext cx="2069837" cy="89588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2760133" y="4041390"/>
            <a:ext cx="2032000" cy="76767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87133" y="4171088"/>
            <a:ext cx="138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DHCP </a:t>
            </a:r>
            <a:r>
              <a:rPr lang="ko-KR" altLang="en-US" b="1" dirty="0" smtClean="0">
                <a:latin typeface="+mn-ea"/>
                <a:ea typeface="+mn-ea"/>
              </a:rPr>
              <a:t>서버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ko-KR" altLang="en-US" b="1" dirty="0" err="1" smtClean="0">
                <a:latin typeface="+mn-ea"/>
                <a:ea typeface="+mn-ea"/>
              </a:rPr>
              <a:t>사내망</a:t>
            </a:r>
            <a:r>
              <a:rPr lang="ko-KR" altLang="en-US" b="1" dirty="0" smtClean="0">
                <a:latin typeface="+mn-ea"/>
                <a:ea typeface="+mn-ea"/>
              </a:rPr>
              <a:t> 점검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2760133" y="3225343"/>
            <a:ext cx="3124199" cy="76767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2760133" y="2415381"/>
            <a:ext cx="2035287" cy="76767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87133" y="3356898"/>
            <a:ext cx="263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Mail, DNS </a:t>
            </a:r>
            <a:r>
              <a:rPr lang="ko-KR" altLang="en-US" b="1" dirty="0" smtClean="0">
                <a:latin typeface="+mn-ea"/>
                <a:ea typeface="+mn-ea"/>
              </a:rPr>
              <a:t>서버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HSTS </a:t>
            </a:r>
            <a:r>
              <a:rPr lang="ko-KR" altLang="en-US" b="1" dirty="0" smtClean="0">
                <a:latin typeface="+mn-ea"/>
                <a:ea typeface="+mn-ea"/>
              </a:rPr>
              <a:t>적용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14138" y="2639212"/>
            <a:ext cx="138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DB, WEB </a:t>
            </a:r>
            <a:r>
              <a:rPr lang="ko-KR" altLang="en-US" b="1" dirty="0" smtClean="0">
                <a:latin typeface="+mn-ea"/>
                <a:ea typeface="+mn-ea"/>
              </a:rPr>
              <a:t>연동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866" y="4163974"/>
            <a:ext cx="159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Internal, </a:t>
            </a:r>
            <a:r>
              <a:rPr lang="ko-KR" altLang="en-US" b="1" dirty="0" err="1" smtClean="0">
                <a:latin typeface="+mn-ea"/>
                <a:ea typeface="+mn-ea"/>
              </a:rPr>
              <a:t>서버팜</a:t>
            </a:r>
            <a:r>
              <a:rPr lang="ko-KR" altLang="en-US" b="1" dirty="0" smtClean="0">
                <a:latin typeface="+mn-ea"/>
                <a:ea typeface="+mn-ea"/>
              </a:rPr>
              <a:t> 방화벽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868332" y="2432316"/>
            <a:ext cx="3115735" cy="76767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82368" y="2664613"/>
            <a:ext cx="256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DMZ </a:t>
            </a:r>
            <a:r>
              <a:rPr lang="ko-KR" altLang="en-US" b="1" dirty="0" smtClean="0">
                <a:latin typeface="+mn-ea"/>
                <a:ea typeface="+mn-ea"/>
              </a:rPr>
              <a:t>방화벽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지사망 구축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6976531" y="4094557"/>
            <a:ext cx="2082802" cy="144595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086599" y="4564389"/>
            <a:ext cx="159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FTPS, </a:t>
            </a:r>
          </a:p>
          <a:p>
            <a:r>
              <a:rPr lang="ko-KR" altLang="en-US" b="1" dirty="0" smtClean="0">
                <a:latin typeface="+mn-ea"/>
                <a:ea typeface="+mn-ea"/>
              </a:rPr>
              <a:t>전체 통신 점검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5920525" y="3226321"/>
            <a:ext cx="2063542" cy="76767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155266" y="3464619"/>
            <a:ext cx="1388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DNAT, VPN</a:t>
            </a:r>
          </a:p>
        </p:txBody>
      </p:sp>
      <p:sp>
        <p:nvSpPr>
          <p:cNvPr id="46" name="오른쪽 화살표 45"/>
          <p:cNvSpPr/>
          <p:nvPr/>
        </p:nvSpPr>
        <p:spPr>
          <a:xfrm>
            <a:off x="8024414" y="2432316"/>
            <a:ext cx="1034919" cy="75074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8024414" y="3209389"/>
            <a:ext cx="1034919" cy="75074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19535" y="2656146"/>
            <a:ext cx="643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점검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19535" y="3430870"/>
            <a:ext cx="643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점검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4867343" y="4824651"/>
            <a:ext cx="2069837" cy="89588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82368" y="5029052"/>
            <a:ext cx="159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Root </a:t>
            </a:r>
            <a:r>
              <a:rPr lang="ko-KR" altLang="en-US" b="1" dirty="0" smtClean="0">
                <a:latin typeface="+mn-ea"/>
                <a:ea typeface="+mn-ea"/>
              </a:rPr>
              <a:t>계정 잠금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통신 점검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2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시나리오</a:t>
            </a:r>
            <a:endParaRPr sz="4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1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9827" y="3012718"/>
            <a:ext cx="34582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2004437453"/>
              </p:ext>
            </p:extLst>
          </p:nvPr>
        </p:nvGraphicFramePr>
        <p:xfrm>
          <a:off x="5214619" y="4700206"/>
          <a:ext cx="2664300" cy="960100"/>
        </p:xfrm>
        <a:graphic>
          <a:graphicData uri="http://schemas.openxmlformats.org/drawingml/2006/table">
            <a:tbl>
              <a:tblPr>
                <a:noFill/>
                <a:tableStyleId>{06C2C1C1-F1BC-40BD-9F5A-8DC909DAC006}</a:tableStyleId>
              </a:tblPr>
              <a:tblGrid>
                <a:gridCol w="731375"/>
                <a:gridCol w="1932925"/>
              </a:tblGrid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5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7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244777" y="249903"/>
            <a:ext cx="1560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시나리오</a:t>
            </a:r>
            <a:endParaRPr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grpSp>
        <p:nvGrpSpPr>
          <p:cNvPr id="12" name="그룹 11"/>
          <p:cNvGrpSpPr/>
          <p:nvPr/>
        </p:nvGrpSpPr>
        <p:grpSpPr>
          <a:xfrm>
            <a:off x="5461990" y="2646382"/>
            <a:ext cx="3345905" cy="608541"/>
            <a:chOff x="3966948" y="1225553"/>
            <a:chExt cx="3345905" cy="608541"/>
          </a:xfrm>
        </p:grpSpPr>
        <p:sp>
          <p:nvSpPr>
            <p:cNvPr id="13" name="직사각형 12"/>
            <p:cNvSpPr/>
            <p:nvPr/>
          </p:nvSpPr>
          <p:spPr>
            <a:xfrm rot="449697">
              <a:off x="5178205" y="1275981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966948" y="1225553"/>
              <a:ext cx="3312368" cy="432048"/>
              <a:chOff x="3203848" y="2060848"/>
              <a:chExt cx="3312368" cy="432048"/>
            </a:xfrm>
            <a:solidFill>
              <a:srgbClr val="FFC000"/>
            </a:solidFill>
            <a:effectLst/>
          </p:grpSpPr>
          <p:sp>
            <p:nvSpPr>
              <p:cNvPr id="15" name="직사각형 14"/>
              <p:cNvSpPr/>
              <p:nvPr/>
            </p:nvSpPr>
            <p:spPr>
              <a:xfrm>
                <a:off x="3491880" y="2060848"/>
                <a:ext cx="3024336" cy="4320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 smtClean="0">
                    <a:latin typeface="+mn-ea"/>
                  </a:rPr>
                  <a:t>사업영역</a:t>
                </a:r>
                <a:endParaRPr lang="en-US" altLang="ko-KR" b="1" dirty="0" smtClean="0">
                  <a:latin typeface="+mn-ea"/>
                </a:endParaRPr>
              </a:p>
            </p:txBody>
          </p:sp>
          <p:sp>
            <p:nvSpPr>
              <p:cNvPr id="16" name="직각 삼각형 15"/>
              <p:cNvSpPr/>
              <p:nvPr/>
            </p:nvSpPr>
            <p:spPr>
              <a:xfrm rot="10800000">
                <a:off x="3203848" y="2060848"/>
                <a:ext cx="288032" cy="230426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5495527" y="4551068"/>
            <a:ext cx="3345905" cy="608541"/>
            <a:chOff x="3966948" y="1225553"/>
            <a:chExt cx="3345905" cy="608541"/>
          </a:xfrm>
        </p:grpSpPr>
        <p:sp>
          <p:nvSpPr>
            <p:cNvPr id="18" name="직사각형 17"/>
            <p:cNvSpPr/>
            <p:nvPr/>
          </p:nvSpPr>
          <p:spPr>
            <a:xfrm rot="449697">
              <a:off x="5178205" y="1275981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966948" y="1225553"/>
              <a:ext cx="3312368" cy="432048"/>
              <a:chOff x="3203848" y="2060848"/>
              <a:chExt cx="3312368" cy="432048"/>
            </a:xfrm>
            <a:solidFill>
              <a:srgbClr val="FFC000"/>
            </a:solidFill>
            <a:effectLst/>
          </p:grpSpPr>
          <p:sp>
            <p:nvSpPr>
              <p:cNvPr id="20" name="직사각형 19"/>
              <p:cNvSpPr/>
              <p:nvPr/>
            </p:nvSpPr>
            <p:spPr>
              <a:xfrm>
                <a:off x="3491880" y="2060848"/>
                <a:ext cx="3024336" cy="43204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 smtClean="0"/>
                  <a:t>제안서 제출</a:t>
                </a:r>
                <a:endParaRPr lang="en-US" altLang="ko-KR" b="1" dirty="0" smtClean="0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10800000">
                <a:off x="3203848" y="2060848"/>
                <a:ext cx="288032" cy="230426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 flipH="1">
            <a:off x="1136576" y="3542956"/>
            <a:ext cx="3345905" cy="608541"/>
            <a:chOff x="3966948" y="1225553"/>
            <a:chExt cx="3345905" cy="608541"/>
          </a:xfrm>
        </p:grpSpPr>
        <p:sp>
          <p:nvSpPr>
            <p:cNvPr id="23" name="직사각형 22"/>
            <p:cNvSpPr/>
            <p:nvPr/>
          </p:nvSpPr>
          <p:spPr>
            <a:xfrm rot="449697">
              <a:off x="5178205" y="1275981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966948" y="1225553"/>
              <a:ext cx="3312368" cy="432048"/>
              <a:chOff x="3203848" y="2060848"/>
              <a:chExt cx="3312368" cy="432048"/>
            </a:xfrm>
            <a:solidFill>
              <a:srgbClr val="FFC000"/>
            </a:solidFill>
            <a:effectLst/>
          </p:grpSpPr>
          <p:sp>
            <p:nvSpPr>
              <p:cNvPr id="25" name="직사각형 24"/>
              <p:cNvSpPr/>
              <p:nvPr/>
            </p:nvSpPr>
            <p:spPr>
              <a:xfrm>
                <a:off x="3491880" y="2060848"/>
                <a:ext cx="3024336" cy="4320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 smtClean="0"/>
                  <a:t>중견기업 수주</a:t>
                </a:r>
                <a:endParaRPr lang="en-US" altLang="ko-KR" b="1" dirty="0" smtClean="0"/>
              </a:p>
            </p:txBody>
          </p:sp>
          <p:sp>
            <p:nvSpPr>
              <p:cNvPr id="26" name="직각 삼각형 25"/>
              <p:cNvSpPr/>
              <p:nvPr/>
            </p:nvSpPr>
            <p:spPr>
              <a:xfrm rot="10800000">
                <a:off x="3203848" y="2060848"/>
                <a:ext cx="288032" cy="230426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 flipH="1">
            <a:off x="1109296" y="1782287"/>
            <a:ext cx="3345905" cy="608541"/>
            <a:chOff x="3966948" y="1225553"/>
            <a:chExt cx="3345905" cy="608541"/>
          </a:xfrm>
        </p:grpSpPr>
        <p:sp>
          <p:nvSpPr>
            <p:cNvPr id="28" name="직사각형 27"/>
            <p:cNvSpPr/>
            <p:nvPr/>
          </p:nvSpPr>
          <p:spPr>
            <a:xfrm rot="449697">
              <a:off x="5178205" y="1275981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66948" y="1225553"/>
              <a:ext cx="3312368" cy="432048"/>
              <a:chOff x="3203848" y="2060848"/>
              <a:chExt cx="3312368" cy="432048"/>
            </a:xfrm>
            <a:solidFill>
              <a:srgbClr val="FFC000"/>
            </a:solidFill>
            <a:effectLst/>
          </p:grpSpPr>
          <p:sp>
            <p:nvSpPr>
              <p:cNvPr id="30" name="직사각형 29"/>
              <p:cNvSpPr/>
              <p:nvPr/>
            </p:nvSpPr>
            <p:spPr>
              <a:xfrm>
                <a:off x="3491880" y="2060848"/>
                <a:ext cx="3024336" cy="4320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 smtClean="0"/>
                  <a:t>보안회사 설립</a:t>
                </a:r>
                <a:endParaRPr lang="en-US" altLang="ko-KR" b="1" dirty="0" smtClean="0"/>
              </a:p>
            </p:txBody>
          </p:sp>
          <p:sp>
            <p:nvSpPr>
              <p:cNvPr id="31" name="직각 삼각형 30"/>
              <p:cNvSpPr/>
              <p:nvPr/>
            </p:nvSpPr>
            <p:spPr>
              <a:xfrm rot="10800000">
                <a:off x="3203848" y="2060848"/>
                <a:ext cx="288032" cy="230426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TextBox 50"/>
          <p:cNvSpPr txBox="1"/>
          <p:nvPr/>
        </p:nvSpPr>
        <p:spPr>
          <a:xfrm>
            <a:off x="1112423" y="4147456"/>
            <a:ext cx="308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요청사항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: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본사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–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지사 구성 및 통신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Web Server &amp; DB Server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를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WEB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서비스 제공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직원들간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Mail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통신과 파일 공유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엔지니어 부서에서 각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Server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접근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비용 엄수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3" name="TextBox 52"/>
          <p:cNvSpPr txBox="1"/>
          <p:nvPr/>
        </p:nvSpPr>
        <p:spPr>
          <a:xfrm>
            <a:off x="1098021" y="2388781"/>
            <a:ext cx="308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이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빅토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 대표이사를 필두로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“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할리칼리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보안회사 설립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4" name="TextBox 54"/>
          <p:cNvSpPr txBox="1"/>
          <p:nvPr/>
        </p:nvSpPr>
        <p:spPr>
          <a:xfrm>
            <a:off x="5745088" y="5121083"/>
            <a:ext cx="308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클라이언트의 요청사항에 맞춰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제안서 제출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 -&gt;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동의 후 구축시작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TextBox 55"/>
          <p:cNvSpPr txBox="1"/>
          <p:nvPr/>
        </p:nvSpPr>
        <p:spPr>
          <a:xfrm>
            <a:off x="5745088" y="3176866"/>
            <a:ext cx="308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네트워크 구성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&amp;</a:t>
            </a: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보안  솔루션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36" name="Picture 11" descr="H:\블로그\20151201 ppt\p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854309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/>
          <p:nvPr/>
        </p:nvCxnSpPr>
        <p:spPr>
          <a:xfrm rot="5400000">
            <a:off x="2649538" y="3830987"/>
            <a:ext cx="4895750" cy="79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025008" y="260685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025008" y="347094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025008" y="1782301"/>
            <a:ext cx="144016" cy="14401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25008" y="4479058"/>
            <a:ext cx="144016" cy="1440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7" descr="H:\블로그\20151201 ppt\smartphones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361497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H:\블로그\20151201 ppt\calculator6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4" y="4623090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H:\블로그\20151201 ppt\idea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4" y="2732805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117"/>
          <p:cNvSpPr/>
          <p:nvPr/>
        </p:nvSpPr>
        <p:spPr>
          <a:xfrm>
            <a:off x="413825" y="1141718"/>
            <a:ext cx="9240837" cy="5256584"/>
          </a:xfrm>
          <a:prstGeom prst="rect">
            <a:avLst/>
          </a:prstGeom>
          <a:solidFill>
            <a:srgbClr val="366092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marR="0" lvl="0" indent="-266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2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구축환경</a:t>
            </a:r>
            <a:endParaRPr sz="4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1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9827" y="3012718"/>
            <a:ext cx="34582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2860268365"/>
              </p:ext>
            </p:extLst>
          </p:nvPr>
        </p:nvGraphicFramePr>
        <p:xfrm>
          <a:off x="5214619" y="4700206"/>
          <a:ext cx="2664300" cy="960100"/>
        </p:xfrm>
        <a:graphic>
          <a:graphicData uri="http://schemas.openxmlformats.org/drawingml/2006/table">
            <a:tbl>
              <a:tblPr>
                <a:noFill/>
                <a:tableStyleId>{06C2C1C1-F1BC-40BD-9F5A-8DC909DAC006}</a:tableStyleId>
              </a:tblPr>
              <a:tblGrid>
                <a:gridCol w="731375"/>
                <a:gridCol w="1932925"/>
              </a:tblGrid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38144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9</a:t>
            </a:fld>
            <a:endParaRPr sz="1200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33" name="Shape 1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Content</a:t>
              </a:r>
              <a:endPara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1820646" y="249903"/>
            <a:ext cx="19841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ko-KR" altLang="en-US" sz="1600" b="1" dirty="0" smtClean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프로젝트 구축환경</a:t>
            </a:r>
            <a:endParaRPr lang="en-US" altLang="ko-KR" sz="1600" b="1" dirty="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-7734" y="584797"/>
            <a:ext cx="3755403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pic>
        <p:nvPicPr>
          <p:cNvPr id="10" name="Picture 2" descr="C:\Users\bogyeong\Downloads\ap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6" y="887118"/>
            <a:ext cx="576263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bogyeong\Downloads\grap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15" y="924421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bogyeong\Downloads\or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04" y="97081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56"/>
          <p:cNvSpPr/>
          <p:nvPr/>
        </p:nvSpPr>
        <p:spPr>
          <a:xfrm>
            <a:off x="3591536" y="1599080"/>
            <a:ext cx="2604856" cy="4392488"/>
          </a:xfrm>
          <a:prstGeom prst="rect">
            <a:avLst/>
          </a:prstGeom>
          <a:solidFill>
            <a:srgbClr val="7F7F7F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Shape 157"/>
          <p:cNvSpPr/>
          <p:nvPr/>
        </p:nvSpPr>
        <p:spPr>
          <a:xfrm>
            <a:off x="733524" y="1599080"/>
            <a:ext cx="2707309" cy="4392488"/>
          </a:xfrm>
          <a:prstGeom prst="rect">
            <a:avLst/>
          </a:prstGeom>
          <a:solidFill>
            <a:srgbClr val="8CB3E3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Shape 158"/>
          <p:cNvSpPr/>
          <p:nvPr/>
        </p:nvSpPr>
        <p:spPr>
          <a:xfrm>
            <a:off x="6365975" y="1611216"/>
            <a:ext cx="2707307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Shape 159"/>
          <p:cNvSpPr/>
          <p:nvPr/>
        </p:nvSpPr>
        <p:spPr>
          <a:xfrm>
            <a:off x="733526" y="1611216"/>
            <a:ext cx="2707307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Shape 160"/>
          <p:cNvSpPr txBox="1"/>
          <p:nvPr/>
        </p:nvSpPr>
        <p:spPr>
          <a:xfrm>
            <a:off x="1505632" y="1666822"/>
            <a:ext cx="1161367" cy="31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61"/>
          <p:cNvSpPr/>
          <p:nvPr/>
        </p:nvSpPr>
        <p:spPr>
          <a:xfrm>
            <a:off x="3591537" y="1611216"/>
            <a:ext cx="2604856" cy="453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Shape 162"/>
          <p:cNvSpPr/>
          <p:nvPr/>
        </p:nvSpPr>
        <p:spPr>
          <a:xfrm>
            <a:off x="6365973" y="1599080"/>
            <a:ext cx="2707309" cy="4392488"/>
          </a:xfrm>
          <a:prstGeom prst="rect">
            <a:avLst/>
          </a:prstGeom>
          <a:solidFill>
            <a:srgbClr val="8CB3E3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164"/>
          <p:cNvSpPr txBox="1"/>
          <p:nvPr/>
        </p:nvSpPr>
        <p:spPr>
          <a:xfrm>
            <a:off x="6605316" y="1666822"/>
            <a:ext cx="2264364" cy="46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</a:rPr>
              <a:t>Tool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65"/>
          <p:cNvSpPr txBox="1"/>
          <p:nvPr/>
        </p:nvSpPr>
        <p:spPr>
          <a:xfrm>
            <a:off x="3638560" y="1651582"/>
            <a:ext cx="2579360" cy="43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Security Solution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980" y="2085278"/>
            <a:ext cx="266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+mn-lt"/>
              <a:ea typeface="바탕"/>
            </a:endParaRPr>
          </a:p>
          <a:p>
            <a:endParaRPr lang="en-US" altLang="ko-KR" sz="2000" dirty="0" smtClean="0">
              <a:latin typeface="+mn-lt"/>
              <a:ea typeface="바탕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</a:t>
            </a:r>
            <a:r>
              <a:rPr lang="en-US" altLang="ko-KR" sz="2000" dirty="0" err="1" smtClean="0">
                <a:latin typeface="+mn-lt"/>
              </a:rPr>
              <a:t>CentOS</a:t>
            </a:r>
            <a:r>
              <a:rPr lang="en-US" altLang="ko-KR" sz="2000" dirty="0" smtClean="0">
                <a:latin typeface="+mn-lt"/>
              </a:rPr>
              <a:t> 6.7</a:t>
            </a:r>
          </a:p>
          <a:p>
            <a:r>
              <a:rPr lang="en-US" altLang="ko-KR" sz="2000" dirty="0" smtClean="0">
                <a:latin typeface="+mn-lt"/>
              </a:rPr>
              <a:t> </a:t>
            </a:r>
            <a:endParaRPr lang="ko-KR" altLang="en-US" sz="20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9541" y="2074127"/>
            <a:ext cx="26651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+mn-lt"/>
              <a:ea typeface="바탕"/>
            </a:endParaRPr>
          </a:p>
          <a:p>
            <a:endParaRPr lang="en-US" altLang="ko-KR" sz="2000" dirty="0" smtClean="0">
              <a:latin typeface="+mn-lt"/>
              <a:ea typeface="바탕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Linux </a:t>
            </a:r>
            <a:r>
              <a:rPr lang="en-US" altLang="ko-KR" sz="2000" dirty="0" err="1" smtClean="0">
                <a:latin typeface="+mn-lt"/>
                <a:ea typeface="바탕"/>
              </a:rPr>
              <a:t>Iptables</a:t>
            </a:r>
            <a:endParaRPr lang="en-US" altLang="ko-KR" sz="2000" dirty="0" smtClean="0">
              <a:latin typeface="+mn-lt"/>
              <a:ea typeface="바탕"/>
            </a:endParaRPr>
          </a:p>
          <a:p>
            <a:r>
              <a:rPr lang="en-US" altLang="ko-KR" sz="2000" dirty="0" smtClean="0">
                <a:latin typeface="+mn-lt"/>
              </a:rPr>
              <a:t>    (Firewall)</a:t>
            </a: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Snort </a:t>
            </a:r>
          </a:p>
          <a:p>
            <a:r>
              <a:rPr lang="en-US" altLang="ko-KR" sz="2000" dirty="0" smtClean="0">
                <a:latin typeface="+mn-lt"/>
                <a:ea typeface="바탕"/>
              </a:rPr>
              <a:t>    (IPS)</a:t>
            </a:r>
          </a:p>
          <a:p>
            <a:endParaRPr lang="en-US" altLang="ko-KR" sz="2000" dirty="0" smtClean="0">
              <a:latin typeface="+mn-lt"/>
              <a:ea typeface="바탕"/>
            </a:endParaRPr>
          </a:p>
          <a:p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UTM</a:t>
            </a:r>
            <a:endParaRPr lang="ko-KR" altLang="en-US" sz="20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7346" y="2051825"/>
            <a:ext cx="26651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+mn-lt"/>
              <a:ea typeface="바탕"/>
            </a:endParaRPr>
          </a:p>
          <a:p>
            <a:endParaRPr lang="en-US" altLang="ko-KR" sz="2000" dirty="0" smtClean="0">
              <a:latin typeface="+mn-lt"/>
              <a:ea typeface="바탕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</a:t>
            </a:r>
            <a:r>
              <a:rPr lang="en-US" altLang="ko-KR" sz="2000" dirty="0" smtClean="0">
                <a:latin typeface="+mn-lt"/>
              </a:rPr>
              <a:t>GNS (2.1.4)</a:t>
            </a: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</a:t>
            </a:r>
            <a:r>
              <a:rPr lang="en-US" altLang="ko-KR" sz="2000" dirty="0" err="1" smtClean="0">
                <a:latin typeface="+mn-lt"/>
                <a:ea typeface="바탕"/>
              </a:rPr>
              <a:t>Wireshark</a:t>
            </a:r>
            <a:endParaRPr lang="en-US" altLang="ko-KR" sz="2000" dirty="0" smtClean="0">
              <a:latin typeface="+mn-lt"/>
              <a:ea typeface="바탕"/>
            </a:endParaRPr>
          </a:p>
          <a:p>
            <a:endParaRPr lang="en-US" altLang="ko-KR" sz="2000" dirty="0" smtClean="0">
              <a:latin typeface="+mn-lt"/>
              <a:ea typeface="바탕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  <a:ea typeface="바탕"/>
              </a:rPr>
              <a:t>○ </a:t>
            </a:r>
            <a:r>
              <a:rPr lang="en-US" altLang="ko-KR" sz="2000" dirty="0" err="1" smtClean="0">
                <a:latin typeface="+mn-lt"/>
                <a:ea typeface="바탕"/>
              </a:rPr>
              <a:t>Vmware</a:t>
            </a:r>
            <a:r>
              <a:rPr lang="en-US" altLang="ko-KR" sz="2000" dirty="0" smtClean="0">
                <a:latin typeface="+mn-lt"/>
                <a:ea typeface="바탕"/>
              </a:rPr>
              <a:t> Station</a:t>
            </a:r>
            <a:endParaRPr lang="ko-K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686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790</Words>
  <Application>Microsoft Office PowerPoint</Application>
  <PresentationFormat>A4 용지(210x297mm)</PresentationFormat>
  <Paragraphs>267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굴림</vt:lpstr>
      <vt:lpstr>Arial</vt:lpstr>
      <vt:lpstr>FontAwesome</vt:lpstr>
      <vt:lpstr>맑은 고딕</vt:lpstr>
      <vt:lpstr>Raleway</vt:lpstr>
      <vt:lpstr>HY강M</vt:lpstr>
      <vt:lpstr>바탕</vt:lpstr>
      <vt:lpstr>Sitka Text</vt:lpstr>
      <vt:lpstr>한컴 윤체 L</vt:lpstr>
      <vt:lpstr>Aharoni</vt:lpstr>
      <vt:lpstr>HY수평선B</vt:lpstr>
      <vt:lpstr>양재튼튼체B</vt:lpstr>
      <vt:lpstr>Roboto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dlqlr</dc:creator>
  <cp:lastModifiedBy>Victor</cp:lastModifiedBy>
  <cp:revision>94</cp:revision>
  <dcterms:modified xsi:type="dcterms:W3CDTF">2018-07-02T09:42:56Z</dcterms:modified>
</cp:coreProperties>
</file>