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7" r:id="rId4"/>
    <p:sldId id="259" r:id="rId5"/>
    <p:sldId id="269" r:id="rId6"/>
    <p:sldId id="268" r:id="rId7"/>
    <p:sldId id="270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15" autoAdjust="0"/>
  </p:normalViewPr>
  <p:slideViewPr>
    <p:cSldViewPr snapToGrid="0">
      <p:cViewPr varScale="1">
        <p:scale>
          <a:sx n="92" d="100"/>
          <a:sy n="92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6ce2f161a86a758d" providerId="LiveId" clId="{9FD19FD4-EDEA-4AC5-845A-B7D7FA5BF1FC}"/>
    <pc:docChg chg="modSld">
      <pc:chgData name="" userId="6ce2f161a86a758d" providerId="LiveId" clId="{9FD19FD4-EDEA-4AC5-845A-B7D7FA5BF1FC}" dt="2021-03-29T07:56:02.755" v="34" actId="20577"/>
      <pc:docMkLst>
        <pc:docMk/>
      </pc:docMkLst>
      <pc:sldChg chg="modSp">
        <pc:chgData name="" userId="6ce2f161a86a758d" providerId="LiveId" clId="{9FD19FD4-EDEA-4AC5-845A-B7D7FA5BF1FC}" dt="2021-03-29T07:56:02.755" v="34" actId="20577"/>
        <pc:sldMkLst>
          <pc:docMk/>
          <pc:sldMk cId="521941741" sldId="256"/>
        </pc:sldMkLst>
        <pc:spChg chg="mod">
          <ac:chgData name="" userId="6ce2f161a86a758d" providerId="LiveId" clId="{9FD19FD4-EDEA-4AC5-845A-B7D7FA5BF1FC}" dt="2021-03-29T07:56:02.755" v="34" actId="20577"/>
          <ac:spMkLst>
            <pc:docMk/>
            <pc:sldMk cId="521941741" sldId="256"/>
            <ac:spMk id="9" creationId="{D1EA6C19-F433-4723-AFB0-6E2C9A2463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DF145-1A82-44E2-A442-A1E9016BF2A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F5CD5-B8B6-442C-9F11-5BE560840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5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Entity relation model? </a:t>
            </a:r>
            <a:r>
              <a:rPr lang="zh-CN" altLang="en-US" dirty="0"/>
              <a:t>笑。。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8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">
            <a:extLst>
              <a:ext uri="{FF2B5EF4-FFF2-40B4-BE49-F238E27FC236}">
                <a16:creationId xmlns:a16="http://schemas.microsoft.com/office/drawing/2014/main" id="{E57A212C-B743-4F4C-94DC-5E9FC7D0F9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BBA0D26-9918-44D9-AE81-09B538AAAAD0}" type="slidenum">
              <a:rPr lang="en-GB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15363" name="Text Box 1">
            <a:extLst>
              <a:ext uri="{FF2B5EF4-FFF2-40B4-BE49-F238E27FC236}">
                <a16:creationId xmlns:a16="http://schemas.microsoft.com/office/drawing/2014/main" id="{CEF8713C-1F0C-4980-A1CD-540C1A2F4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zh-CN"/>
          </a:p>
        </p:txBody>
      </p:sp>
      <p:sp>
        <p:nvSpPr>
          <p:cNvPr id="15364" name="Text Box 2">
            <a:extLst>
              <a:ext uri="{FF2B5EF4-FFF2-40B4-BE49-F238E27FC236}">
                <a16:creationId xmlns:a16="http://schemas.microsoft.com/office/drawing/2014/main" id="{9F983AE8-DB36-4EE5-AB5D-25F63182624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单个数据库的实例</a:t>
            </a:r>
            <a:endParaRPr lang="en-US" altLang="zh-CN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>
            <a:extLst>
              <a:ext uri="{FF2B5EF4-FFF2-40B4-BE49-F238E27FC236}">
                <a16:creationId xmlns:a16="http://schemas.microsoft.com/office/drawing/2014/main" id="{D2598B96-92A7-4FBC-9DFA-FEEA47395EE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0A65127-A486-4E1A-A9DB-5B79AD525FA1}" type="slidenum">
              <a:rPr lang="en-GB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981A111D-CF49-4B07-A6D8-3F36201C2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zh-CN"/>
          </a:p>
        </p:txBody>
      </p:sp>
      <p:sp>
        <p:nvSpPr>
          <p:cNvPr id="17412" name="Text Box 2">
            <a:extLst>
              <a:ext uri="{FF2B5EF4-FFF2-40B4-BE49-F238E27FC236}">
                <a16:creationId xmlns:a16="http://schemas.microsoft.com/office/drawing/2014/main" id="{06ADF5D8-19D1-4B7F-9FDB-1AC4A7F1233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Catalog stores a list of available tables, TupleDesc</a:t>
            </a:r>
          </a:p>
          <a:p>
            <a:pPr marL="736600" lvl="1" indent="-279400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void addTable(DbFile d, TupleDesc d)‏</a:t>
            </a:r>
          </a:p>
          <a:p>
            <a:pPr marL="736600" lvl="1" indent="-279400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DbFile getTable(int tableid)‏</a:t>
            </a:r>
          </a:p>
          <a:p>
            <a:pPr marL="736600" lvl="1" indent="-279400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TupleDesc getTupleDesc(int tableid)‏</a:t>
            </a: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Not persisted to disk</a:t>
            </a:r>
          </a:p>
          <a:p>
            <a:pPr marL="336550" indent="-3365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>
            <a:extLst>
              <a:ext uri="{FF2B5EF4-FFF2-40B4-BE49-F238E27FC236}">
                <a16:creationId xmlns:a16="http://schemas.microsoft.com/office/drawing/2014/main" id="{C95B364F-653F-4243-A76A-BC74C2D3EE0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A754133-25CE-432E-8D75-88577518C821}" type="slidenum">
              <a:rPr lang="en-GB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19459" name="Text Box 1">
            <a:extLst>
              <a:ext uri="{FF2B5EF4-FFF2-40B4-BE49-F238E27FC236}">
                <a16:creationId xmlns:a16="http://schemas.microsoft.com/office/drawing/2014/main" id="{A56F9D3B-4A86-49E8-B7FD-F71FEFBFD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zh-CN"/>
          </a:p>
        </p:txBody>
      </p:sp>
      <p:sp>
        <p:nvSpPr>
          <p:cNvPr id="19460" name="Text Box 2">
            <a:extLst>
              <a:ext uri="{FF2B5EF4-FFF2-40B4-BE49-F238E27FC236}">
                <a16:creationId xmlns:a16="http://schemas.microsoft.com/office/drawing/2014/main" id="{566B0412-EF08-4F33-A5C7-AAE965C1C49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Manages cache of pages</a:t>
            </a:r>
          </a:p>
          <a:p>
            <a:pPr marL="736600" lvl="1" indent="-279400">
              <a:lnSpc>
                <a:spcPct val="93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Evicts pages when cache is full [not lab 1]</a:t>
            </a: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All page accesses should use </a:t>
            </a:r>
            <a:r>
              <a:rPr lang="en-GB" altLang="zh-CN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getPage</a:t>
            </a:r>
            <a:endParaRPr lang="en-GB" altLang="zh-CN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736600" lvl="1" indent="-279400">
              <a:lnSpc>
                <a:spcPct val="93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 from inside </a:t>
            </a:r>
            <a:r>
              <a:rPr lang="en-GB" altLang="zh-CN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DbFile</a:t>
            </a:r>
            <a:r>
              <a:rPr lang="en-GB" altLang="zh-CN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!</a:t>
            </a:r>
          </a:p>
          <a:p>
            <a:pPr marL="336550" indent="-336550">
              <a:lnSpc>
                <a:spcPct val="93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You will eventually implement </a:t>
            </a:r>
          </a:p>
          <a:p>
            <a:pPr marL="736600" lvl="1" indent="-279400">
              <a:lnSpc>
                <a:spcPct val="93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locking for transactions</a:t>
            </a:r>
          </a:p>
          <a:p>
            <a:pPr marL="336550" indent="-3365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">
            <a:extLst>
              <a:ext uri="{FF2B5EF4-FFF2-40B4-BE49-F238E27FC236}">
                <a16:creationId xmlns:a16="http://schemas.microsoft.com/office/drawing/2014/main" id="{075E1B59-9014-4350-AC65-3C385364CE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F11756-9100-4B66-9894-9F92CF5FBBE6}" type="slidenum">
              <a:rPr lang="en-GB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21507" name="Text Box 1">
            <a:extLst>
              <a:ext uri="{FF2B5EF4-FFF2-40B4-BE49-F238E27FC236}">
                <a16:creationId xmlns:a16="http://schemas.microsoft.com/office/drawing/2014/main" id="{4B16C413-8227-4BF0-88CE-72B5E18A3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zh-CN"/>
          </a:p>
        </p:txBody>
      </p:sp>
      <p:sp>
        <p:nvSpPr>
          <p:cNvPr id="21508" name="Text Box 2">
            <a:extLst>
              <a:ext uri="{FF2B5EF4-FFF2-40B4-BE49-F238E27FC236}">
                <a16:creationId xmlns:a16="http://schemas.microsoft.com/office/drawing/2014/main" id="{5C2802E4-17EF-4995-83BC-782A4C8E8A1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 array of HeapPages on disk</a:t>
            </a:r>
          </a:p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Javadoc is your friend!</a:t>
            </a:r>
          </a:p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Implement everything except addTuple and removeTuple</a:t>
            </a:r>
          </a:p>
          <a:p>
            <a:pPr marL="336550" indent="-3365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">
            <a:extLst>
              <a:ext uri="{FF2B5EF4-FFF2-40B4-BE49-F238E27FC236}">
                <a16:creationId xmlns:a16="http://schemas.microsoft.com/office/drawing/2014/main" id="{2A086A5D-0DFF-41D9-916F-1232029A30F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66C5D5D-4BE4-4BEF-AE08-C18FB80EBDE4}" type="slidenum">
              <a:rPr lang="en-GB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23555" name="Text Box 1">
            <a:extLst>
              <a:ext uri="{FF2B5EF4-FFF2-40B4-BE49-F238E27FC236}">
                <a16:creationId xmlns:a16="http://schemas.microsoft.com/office/drawing/2014/main" id="{43952E11-435E-4739-B7EE-62A7456F2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zh-CN"/>
          </a:p>
        </p:txBody>
      </p:sp>
      <p:sp>
        <p:nvSpPr>
          <p:cNvPr id="23556" name="Text Box 2">
            <a:extLst>
              <a:ext uri="{FF2B5EF4-FFF2-40B4-BE49-F238E27FC236}">
                <a16:creationId xmlns:a16="http://schemas.microsoft.com/office/drawing/2014/main" id="{47740965-ABEE-4BCC-9799-8B9160F11DC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Format</a:t>
            </a:r>
          </a:p>
          <a:p>
            <a:pPr marL="736600" lvl="1" indent="-279400">
              <a:lnSpc>
                <a:spcPct val="93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Header is a bitmap</a:t>
            </a:r>
          </a:p>
          <a:p>
            <a:pPr marL="736600" lvl="1" indent="-279400">
              <a:lnSpc>
                <a:spcPct val="93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Page contents are an array of fixed-length Tuples</a:t>
            </a: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Full page size =  BufferPool.PAGE_SIZE</a:t>
            </a: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Number of bits in Header = number of Tuples</a:t>
            </a: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Header size + size of tuples = BufferPool.PAGE_SIZE</a:t>
            </a: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Note endianness!</a:t>
            </a:r>
          </a:p>
          <a:p>
            <a:pPr marL="336550" indent="-3365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>
            <a:extLst>
              <a:ext uri="{FF2B5EF4-FFF2-40B4-BE49-F238E27FC236}">
                <a16:creationId xmlns:a16="http://schemas.microsoft.com/office/drawing/2014/main" id="{45D04C0E-24BD-4C97-A6D8-F138AF728D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1FF4F33-E3D9-4F9A-B7CB-9D40C6D00E3F}" type="slidenum">
              <a:rPr lang="en-GB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25603" name="Text Box 1">
            <a:extLst>
              <a:ext uri="{FF2B5EF4-FFF2-40B4-BE49-F238E27FC236}">
                <a16:creationId xmlns:a16="http://schemas.microsoft.com/office/drawing/2014/main" id="{5C829E4B-937F-4F14-8289-CA0EB013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zh-CN"/>
          </a:p>
        </p:txBody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id="{27EE5982-1D66-4D1A-8846-C1DF1A98047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>
            <a:extLst>
              <a:ext uri="{FF2B5EF4-FFF2-40B4-BE49-F238E27FC236}">
                <a16:creationId xmlns:a16="http://schemas.microsoft.com/office/drawing/2014/main" id="{DD808512-E507-425F-BE55-4CDF396330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5E3AF2B-F55B-4D17-98EE-66462B60F1A1}" type="slidenum">
              <a:rPr lang="en-GB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29699" name="Text Box 1">
            <a:extLst>
              <a:ext uri="{FF2B5EF4-FFF2-40B4-BE49-F238E27FC236}">
                <a16:creationId xmlns:a16="http://schemas.microsoft.com/office/drawing/2014/main" id="{4EE5F587-4429-43D6-B179-5C9E5EB16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zh-CN"/>
          </a:p>
        </p:txBody>
      </p:sp>
      <p:sp>
        <p:nvSpPr>
          <p:cNvPr id="29700" name="Text Box 2">
            <a:extLst>
              <a:ext uri="{FF2B5EF4-FFF2-40B4-BE49-F238E27FC236}">
                <a16:creationId xmlns:a16="http://schemas.microsoft.com/office/drawing/2014/main" id="{D755E35D-7641-433D-B3A4-A00B5AF15CC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8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7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5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3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ACE20A-103E-4328-9262-4566707059D8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5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3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6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7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2021/3/29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9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ACE20A-103E-4328-9262-4566707059D8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74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A63F63E-8670-4A3B-A860-E5D47843A860}"/>
              </a:ext>
            </a:extLst>
          </p:cNvPr>
          <p:cNvSpPr txBox="1"/>
          <p:nvPr/>
        </p:nvSpPr>
        <p:spPr>
          <a:xfrm>
            <a:off x="3535042" y="2407920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i="1" dirty="0">
                <a:latin typeface="Arial" panose="020B0604020202020204" pitchFamily="34" charset="0"/>
                <a:cs typeface="Arial" panose="020B0604020202020204" pitchFamily="34" charset="0"/>
              </a:rPr>
              <a:t>Lab 1 Introduction</a:t>
            </a:r>
            <a:endParaRPr lang="zh-CN" altLang="en-US" sz="4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A6C19-F433-4723-AFB0-6E2C9A246394}"/>
              </a:ext>
            </a:extLst>
          </p:cNvPr>
          <p:cNvSpPr txBox="1"/>
          <p:nvPr/>
        </p:nvSpPr>
        <p:spPr>
          <a:xfrm>
            <a:off x="7630160" y="4450080"/>
            <a:ext cx="2468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Yitong</a:t>
            </a:r>
            <a:r>
              <a:rPr lang="en-US" altLang="zh-CN" sz="3200" dirty="0"/>
              <a:t> Song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94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E2796A-258A-47DE-9AC7-7250159D5BB4}"/>
              </a:ext>
            </a:extLst>
          </p:cNvPr>
          <p:cNvSpPr txBox="1"/>
          <p:nvPr/>
        </p:nvSpPr>
        <p:spPr>
          <a:xfrm>
            <a:off x="832620" y="518160"/>
            <a:ext cx="3950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Module Diagram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F861E3-14BA-46B3-B554-A30332C7D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425" y="1226046"/>
            <a:ext cx="7291467" cy="528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8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E13543-102A-4FBA-8ECB-9496008250C6}"/>
              </a:ext>
            </a:extLst>
          </p:cNvPr>
          <p:cNvSpPr/>
          <p:nvPr/>
        </p:nvSpPr>
        <p:spPr bwMode="auto">
          <a:xfrm>
            <a:off x="2438400" y="1752600"/>
            <a:ext cx="7086600" cy="419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51428A-5D2F-4DFE-A50D-C366AB7AF0E6}"/>
              </a:ext>
            </a:extLst>
          </p:cNvPr>
          <p:cNvSpPr/>
          <p:nvPr/>
        </p:nvSpPr>
        <p:spPr bwMode="auto">
          <a:xfrm>
            <a:off x="2667000" y="2362200"/>
            <a:ext cx="28956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341" name="TextBox 14">
            <a:extLst>
              <a:ext uri="{FF2B5EF4-FFF2-40B4-BE49-F238E27FC236}">
                <a16:creationId xmlns:a16="http://schemas.microsoft.com/office/drawing/2014/main" id="{0B2F2AB2-C062-4D39-8E94-8E50675EE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38401"/>
            <a:ext cx="266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b="1"/>
              <a:t>Catalog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=&gt; List of DB tables</a:t>
            </a:r>
          </a:p>
        </p:txBody>
      </p:sp>
      <p:sp>
        <p:nvSpPr>
          <p:cNvPr id="14342" name="TextBox 15">
            <a:extLst>
              <a:ext uri="{FF2B5EF4-FFF2-40B4-BE49-F238E27FC236}">
                <a16:creationId xmlns:a16="http://schemas.microsoft.com/office/drawing/2014/main" id="{134402DB-9217-4079-85D9-7FEFC51C9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14438"/>
            <a:ext cx="335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Singleton Database:</a:t>
            </a:r>
          </a:p>
        </p:txBody>
      </p:sp>
      <p:sp>
        <p:nvSpPr>
          <p:cNvPr id="14343" name="TextBox 16">
            <a:extLst>
              <a:ext uri="{FF2B5EF4-FFF2-40B4-BE49-F238E27FC236}">
                <a16:creationId xmlns:a16="http://schemas.microsoft.com/office/drawing/2014/main" id="{C122F19B-7600-47E3-9DC1-0CD022248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28800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 err="1"/>
              <a:t>Database.getCatalog</a:t>
            </a:r>
            <a:r>
              <a:rPr lang="en-US" altLang="zh-CN" dirty="0"/>
              <a:t>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1E5919-8D79-47A8-82B9-36BA22D8A68C}"/>
              </a:ext>
            </a:extLst>
          </p:cNvPr>
          <p:cNvSpPr/>
          <p:nvPr/>
        </p:nvSpPr>
        <p:spPr bwMode="auto">
          <a:xfrm>
            <a:off x="5943600" y="2362200"/>
            <a:ext cx="28956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345" name="TextBox 22">
            <a:extLst>
              <a:ext uri="{FF2B5EF4-FFF2-40B4-BE49-F238E27FC236}">
                <a16:creationId xmlns:a16="http://schemas.microsoft.com/office/drawing/2014/main" id="{E2FCE5C5-CFFF-42F8-8BB3-45BAAC0BA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438400"/>
            <a:ext cx="266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b="1"/>
              <a:t>BufferPool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=&gt; Caches DB pages in memory</a:t>
            </a:r>
          </a:p>
        </p:txBody>
      </p:sp>
      <p:sp>
        <p:nvSpPr>
          <p:cNvPr id="14346" name="TextBox 23">
            <a:extLst>
              <a:ext uri="{FF2B5EF4-FFF2-40B4-BE49-F238E27FC236}">
                <a16:creationId xmlns:a16="http://schemas.microsoft.com/office/drawing/2014/main" id="{910D11B0-4B0A-41A1-8176-2F2DD2059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828800"/>
            <a:ext cx="365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Database.getBufferPool()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1A2F4F-F724-4ACB-8DDF-D229C1C2129C}"/>
              </a:ext>
            </a:extLst>
          </p:cNvPr>
          <p:cNvSpPr/>
          <p:nvPr/>
        </p:nvSpPr>
        <p:spPr bwMode="auto">
          <a:xfrm>
            <a:off x="4343400" y="4419600"/>
            <a:ext cx="28956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348" name="TextBox 25">
            <a:extLst>
              <a:ext uri="{FF2B5EF4-FFF2-40B4-BE49-F238E27FC236}">
                <a16:creationId xmlns:a16="http://schemas.microsoft.com/office/drawing/2014/main" id="{9728DE92-4E9A-4284-B236-B809358F4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495801"/>
            <a:ext cx="266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b="1" dirty="0" err="1"/>
              <a:t>LogFile</a:t>
            </a:r>
            <a:br>
              <a:rPr lang="en-US" altLang="zh-CN" dirty="0"/>
            </a:br>
            <a:r>
              <a:rPr lang="en-US" altLang="zh-CN" dirty="0"/>
              <a:t>(Ignore for Lab 1)</a:t>
            </a:r>
          </a:p>
        </p:txBody>
      </p:sp>
      <p:sp>
        <p:nvSpPr>
          <p:cNvPr id="14349" name="TextBox 26">
            <a:extLst>
              <a:ext uri="{FF2B5EF4-FFF2-40B4-BE49-F238E27FC236}">
                <a16:creationId xmlns:a16="http://schemas.microsoft.com/office/drawing/2014/main" id="{9BA80D7B-F19A-4817-9416-ECFB9F470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81438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Database.getLogFile()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2EE44F-028C-46FA-8980-B956663B4F41}"/>
              </a:ext>
            </a:extLst>
          </p:cNvPr>
          <p:cNvSpPr txBox="1"/>
          <p:nvPr/>
        </p:nvSpPr>
        <p:spPr>
          <a:xfrm>
            <a:off x="832620" y="518160"/>
            <a:ext cx="2380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F13ABC-B753-42C9-B03C-ACCB46E53D14}"/>
              </a:ext>
            </a:extLst>
          </p:cNvPr>
          <p:cNvSpPr/>
          <p:nvPr/>
        </p:nvSpPr>
        <p:spPr bwMode="auto">
          <a:xfrm>
            <a:off x="7162800" y="2819400"/>
            <a:ext cx="2819400" cy="1371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6388" name="TextBox 7">
            <a:extLst>
              <a:ext uri="{FF2B5EF4-FFF2-40B4-BE49-F238E27FC236}">
                <a16:creationId xmlns:a16="http://schemas.microsoft.com/office/drawing/2014/main" id="{EF5757BE-E20D-4FDB-87E2-8088ADB23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2362200"/>
            <a:ext cx="8448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Table:</a:t>
            </a:r>
          </a:p>
        </p:txBody>
      </p:sp>
      <p:sp>
        <p:nvSpPr>
          <p:cNvPr id="16389" name="TextBox 8">
            <a:extLst>
              <a:ext uri="{FF2B5EF4-FFF2-40B4-BE49-F238E27FC236}">
                <a16:creationId xmlns:a16="http://schemas.microsoft.com/office/drawing/2014/main" id="{DECABA50-D825-4115-A50C-F2D4757BB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95600"/>
            <a:ext cx="2819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DbFile file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String name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String primary_key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80D7332-C2DB-46F0-824E-DDE586A7E1C8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2286000"/>
          <a:ext cx="3276600" cy="22860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417">
                <a:tc>
                  <a:txBody>
                    <a:bodyPr/>
                    <a:lstStyle/>
                    <a:p>
                      <a:r>
                        <a:rPr lang="en-US" dirty="0" err="1"/>
                        <a:t>DbFile</a:t>
                      </a:r>
                      <a:r>
                        <a:rPr lang="en-US" baseline="0" dirty="0"/>
                        <a:t> ID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728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002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7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003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07" name="TextBox 13">
            <a:extLst>
              <a:ext uri="{FF2B5EF4-FFF2-40B4-BE49-F238E27FC236}">
                <a16:creationId xmlns:a16="http://schemas.microsoft.com/office/drawing/2014/main" id="{078A3FFF-0968-4243-A229-F86E5AB0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1828800"/>
            <a:ext cx="1083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Catalog:</a:t>
            </a:r>
          </a:p>
        </p:txBody>
      </p:sp>
      <p:cxnSp>
        <p:nvCxnSpPr>
          <p:cNvPr id="16408" name="Straight Connector 12">
            <a:extLst>
              <a:ext uri="{FF2B5EF4-FFF2-40B4-BE49-F238E27FC236}">
                <a16:creationId xmlns:a16="http://schemas.microsoft.com/office/drawing/2014/main" id="{1EE384C5-915F-46C2-94CF-CDD7A1574A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38800" y="3276600"/>
            <a:ext cx="152400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Straight Connector 17">
            <a:extLst>
              <a:ext uri="{FF2B5EF4-FFF2-40B4-BE49-F238E27FC236}">
                <a16:creationId xmlns:a16="http://schemas.microsoft.com/office/drawing/2014/main" id="{3B660934-26B1-43C5-83AE-E4AF7766D9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38800" y="2667000"/>
            <a:ext cx="15240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0" name="TextBox 13">
            <a:extLst>
              <a:ext uri="{FF2B5EF4-FFF2-40B4-BE49-F238E27FC236}">
                <a16:creationId xmlns:a16="http://schemas.microsoft.com/office/drawing/2014/main" id="{A29C06C5-BD3B-4C30-AE6A-CC2207F67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53000"/>
            <a:ext cx="762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3200" dirty="0"/>
              <a:t>Stores a list of all tables in the database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EAC754-5700-4C70-BA1D-AC89FD4A2CA1}"/>
              </a:ext>
            </a:extLst>
          </p:cNvPr>
          <p:cNvSpPr txBox="1"/>
          <p:nvPr/>
        </p:nvSpPr>
        <p:spPr>
          <a:xfrm>
            <a:off x="832620" y="518160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Catalog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13">
            <a:extLst>
              <a:ext uri="{FF2B5EF4-FFF2-40B4-BE49-F238E27FC236}">
                <a16:creationId xmlns:a16="http://schemas.microsoft.com/office/drawing/2014/main" id="{56983680-23C9-4FDA-8EED-E681FB537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14057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Buffer Pool: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3A12F0-10BC-4F56-814B-79054780C3AD}"/>
              </a:ext>
            </a:extLst>
          </p:cNvPr>
          <p:cNvSpPr/>
          <p:nvPr/>
        </p:nvSpPr>
        <p:spPr bwMode="auto">
          <a:xfrm>
            <a:off x="7162800" y="2819400"/>
            <a:ext cx="2819400" cy="1371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8437" name="TextBox 11">
            <a:extLst>
              <a:ext uri="{FF2B5EF4-FFF2-40B4-BE49-F238E27FC236}">
                <a16:creationId xmlns:a16="http://schemas.microsoft.com/office/drawing/2014/main" id="{A3EAA8B2-399E-4080-8A8E-38DE01717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362200"/>
            <a:ext cx="7749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Page:</a:t>
            </a:r>
          </a:p>
        </p:txBody>
      </p:sp>
      <p:sp>
        <p:nvSpPr>
          <p:cNvPr id="18438" name="TextBox 14">
            <a:extLst>
              <a:ext uri="{FF2B5EF4-FFF2-40B4-BE49-F238E27FC236}">
                <a16:creationId xmlns:a16="http://schemas.microsoft.com/office/drawing/2014/main" id="{103F3FE9-2463-480A-8A38-3C3A8BB22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95600"/>
            <a:ext cx="2819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PageId id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Tuple tuples[]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Byte header[]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491E269-A05D-4FCB-A26E-3212A8BF887A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2286000"/>
          <a:ext cx="3276600" cy="22860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417">
                <a:tc>
                  <a:txBody>
                    <a:bodyPr/>
                    <a:lstStyle/>
                    <a:p>
                      <a:r>
                        <a:rPr lang="en-US" dirty="0"/>
                        <a:t>Page </a:t>
                      </a:r>
                      <a:r>
                        <a:rPr lang="en-US" baseline="0" dirty="0"/>
                        <a:t>ID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728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003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7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007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456" name="Straight Connector 18">
            <a:extLst>
              <a:ext uri="{FF2B5EF4-FFF2-40B4-BE49-F238E27FC236}">
                <a16:creationId xmlns:a16="http://schemas.microsoft.com/office/drawing/2014/main" id="{7564A681-D8B2-49AE-92F2-C0BD6D0C40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38800" y="3276600"/>
            <a:ext cx="152400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Straight Connector 19">
            <a:extLst>
              <a:ext uri="{FF2B5EF4-FFF2-40B4-BE49-F238E27FC236}">
                <a16:creationId xmlns:a16="http://schemas.microsoft.com/office/drawing/2014/main" id="{19916F31-4147-476E-83A6-20F3A97882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38800" y="2667000"/>
            <a:ext cx="15240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8" name="TextBox 13">
            <a:extLst>
              <a:ext uri="{FF2B5EF4-FFF2-40B4-BE49-F238E27FC236}">
                <a16:creationId xmlns:a16="http://schemas.microsoft.com/office/drawing/2014/main" id="{C38E9EAF-3F96-420F-8D1B-7B0EBE51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560" y="4953000"/>
            <a:ext cx="83616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3200" dirty="0"/>
              <a:t>Caches recently accessed database pages in memory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09F6AC-681F-4173-AA8A-FC68AA64BD71}"/>
              </a:ext>
            </a:extLst>
          </p:cNvPr>
          <p:cNvSpPr txBox="1"/>
          <p:nvPr/>
        </p:nvSpPr>
        <p:spPr>
          <a:xfrm>
            <a:off x="832620" y="518160"/>
            <a:ext cx="271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Buffer Pool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58D143-8662-48D1-B5AD-26F895A89077}"/>
              </a:ext>
            </a:extLst>
          </p:cNvPr>
          <p:cNvSpPr/>
          <p:nvPr/>
        </p:nvSpPr>
        <p:spPr bwMode="auto">
          <a:xfrm>
            <a:off x="1981200" y="2895600"/>
            <a:ext cx="23622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484" name="TextBox 7">
            <a:extLst>
              <a:ext uri="{FF2B5EF4-FFF2-40B4-BE49-F238E27FC236}">
                <a16:creationId xmlns:a16="http://schemas.microsoft.com/office/drawing/2014/main" id="{D341ACC0-3A79-4311-8747-E26211650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438400"/>
            <a:ext cx="12666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Heap File:</a:t>
            </a:r>
          </a:p>
        </p:txBody>
      </p:sp>
      <p:sp>
        <p:nvSpPr>
          <p:cNvPr id="20485" name="TextBox 8">
            <a:extLst>
              <a:ext uri="{FF2B5EF4-FFF2-40B4-BE49-F238E27FC236}">
                <a16:creationId xmlns:a16="http://schemas.microsoft.com/office/drawing/2014/main" id="{9DD44318-9F52-4A71-A01B-269FBED79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971800"/>
            <a:ext cx="2362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File file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TupleDesc td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DbFileIterator it</a:t>
            </a:r>
          </a:p>
        </p:txBody>
      </p:sp>
      <p:sp>
        <p:nvSpPr>
          <p:cNvPr id="20486" name="Folded Corner 1">
            <a:extLst>
              <a:ext uri="{FF2B5EF4-FFF2-40B4-BE49-F238E27FC236}">
                <a16:creationId xmlns:a16="http://schemas.microsoft.com/office/drawing/2014/main" id="{5645AD4B-80A9-4961-881F-1C8B1ED2E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0" y="1909763"/>
            <a:ext cx="609600" cy="914400"/>
          </a:xfrm>
          <a:prstGeom prst="foldedCorner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zh-CN"/>
          </a:p>
        </p:txBody>
      </p:sp>
      <p:sp>
        <p:nvSpPr>
          <p:cNvPr id="20487" name="TextBox 3">
            <a:extLst>
              <a:ext uri="{FF2B5EF4-FFF2-40B4-BE49-F238E27FC236}">
                <a16:creationId xmlns:a16="http://schemas.microsoft.com/office/drawing/2014/main" id="{CCA9CE5F-80E2-4165-BABE-3EDD2C75A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1833563"/>
            <a:ext cx="457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1000"/>
              <a:t>_______________</a:t>
            </a:r>
          </a:p>
        </p:txBody>
      </p:sp>
      <p:cxnSp>
        <p:nvCxnSpPr>
          <p:cNvPr id="20488" name="Straight Arrow Connector 5">
            <a:extLst>
              <a:ext uri="{FF2B5EF4-FFF2-40B4-BE49-F238E27FC236}">
                <a16:creationId xmlns:a16="http://schemas.microsoft.com/office/drawing/2014/main" id="{5814E1BD-4623-4A38-A5B4-A223F7FFACBA}"/>
              </a:ext>
            </a:extLst>
          </p:cNvPr>
          <p:cNvCxnSpPr>
            <a:cxnSpLocks noChangeShapeType="1"/>
            <a:endCxn id="20486" idx="1"/>
          </p:cNvCxnSpPr>
          <p:nvPr/>
        </p:nvCxnSpPr>
        <p:spPr bwMode="auto">
          <a:xfrm flipV="1">
            <a:off x="3200400" y="2366964"/>
            <a:ext cx="1854200" cy="909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238961-DA66-4C44-9F1F-7BD4F0F11644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3505200"/>
          <a:ext cx="5410200" cy="762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Field1 Type</a:t>
                      </a:r>
                      <a:b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</a:b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Field1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Field2 Type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Field2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Field3 Type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Field3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501" name="Straight Arrow Connector 15">
            <a:extLst>
              <a:ext uri="{FF2B5EF4-FFF2-40B4-BE49-F238E27FC236}">
                <a16:creationId xmlns:a16="http://schemas.microsoft.com/office/drawing/2014/main" id="{2A9E39B4-505B-4FA6-99E6-3F637FCF26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8600" y="3581400"/>
            <a:ext cx="990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2" name="TextBox 21">
            <a:extLst>
              <a:ext uri="{FF2B5EF4-FFF2-40B4-BE49-F238E27FC236}">
                <a16:creationId xmlns:a16="http://schemas.microsoft.com/office/drawing/2014/main" id="{AC55880E-09FE-46D5-A944-3739BB142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400" y="1447800"/>
            <a:ext cx="16514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File (on disk):</a:t>
            </a:r>
          </a:p>
        </p:txBody>
      </p:sp>
      <p:sp>
        <p:nvSpPr>
          <p:cNvPr id="20503" name="TextBox 22">
            <a:extLst>
              <a:ext uri="{FF2B5EF4-FFF2-40B4-BE49-F238E27FC236}">
                <a16:creationId xmlns:a16="http://schemas.microsoft.com/office/drawing/2014/main" id="{F02D97C1-4BCE-4DA0-83F7-462FE7A94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71800"/>
            <a:ext cx="20551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Tuple Descriptor: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14F1EEE-0FD0-4345-893D-667875FE3507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5410200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Page1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Page2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Page3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16" name="TextBox 25">
            <a:extLst>
              <a:ext uri="{FF2B5EF4-FFF2-40B4-BE49-F238E27FC236}">
                <a16:creationId xmlns:a16="http://schemas.microsoft.com/office/drawing/2014/main" id="{7D391FD0-B651-4D9C-8DEF-ED86E0B78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76800"/>
            <a:ext cx="41538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Iterate through Tuples in Heap Pages:</a:t>
            </a:r>
          </a:p>
        </p:txBody>
      </p:sp>
      <p:cxnSp>
        <p:nvCxnSpPr>
          <p:cNvPr id="20517" name="Straight Arrow Connector 28">
            <a:extLst>
              <a:ext uri="{FF2B5EF4-FFF2-40B4-BE49-F238E27FC236}">
                <a16:creationId xmlns:a16="http://schemas.microsoft.com/office/drawing/2014/main" id="{BAA04E8C-2876-4BFE-A341-0673651879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8600" y="4191000"/>
            <a:ext cx="1066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96E3D25-4BB3-4B43-ABB7-BD34A8823345}"/>
              </a:ext>
            </a:extLst>
          </p:cNvPr>
          <p:cNvSpPr txBox="1"/>
          <p:nvPr/>
        </p:nvSpPr>
        <p:spPr>
          <a:xfrm>
            <a:off x="832620" y="518160"/>
            <a:ext cx="6800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HeapFile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 (implements </a:t>
            </a:r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Dbfile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CC3A9-C0DC-4ED4-87A5-069C0D985AD6}"/>
              </a:ext>
            </a:extLst>
          </p:cNvPr>
          <p:cNvSpPr/>
          <p:nvPr/>
        </p:nvSpPr>
        <p:spPr bwMode="auto">
          <a:xfrm>
            <a:off x="1981200" y="2895600"/>
            <a:ext cx="2743200" cy="1828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532" name="TextBox 7">
            <a:extLst>
              <a:ext uri="{FF2B5EF4-FFF2-40B4-BE49-F238E27FC236}">
                <a16:creationId xmlns:a16="http://schemas.microsoft.com/office/drawing/2014/main" id="{81E2491B-D822-4F2E-8676-1E4876467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2438400"/>
            <a:ext cx="1395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Heap Page:</a:t>
            </a:r>
          </a:p>
        </p:txBody>
      </p:sp>
      <p:sp>
        <p:nvSpPr>
          <p:cNvPr id="22533" name="TextBox 8">
            <a:extLst>
              <a:ext uri="{FF2B5EF4-FFF2-40B4-BE49-F238E27FC236}">
                <a16:creationId xmlns:a16="http://schemas.microsoft.com/office/drawing/2014/main" id="{6A990777-14E9-4FF2-B766-B0D8100CA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9718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HeapPageId pid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TupleDesc td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Byte header[]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Tuple tuples[]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7C79D9-227F-4532-9A9E-A953E094CC78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2362200"/>
          <a:ext cx="5410200" cy="762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Field1 Type</a:t>
                      </a:r>
                      <a:b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</a:b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Field1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Field2 Type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Field2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Field3 Type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Field3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546" name="Straight Arrow Connector 15">
            <a:extLst>
              <a:ext uri="{FF2B5EF4-FFF2-40B4-BE49-F238E27FC236}">
                <a16:creationId xmlns:a16="http://schemas.microsoft.com/office/drawing/2014/main" id="{C9572E0F-3DAA-4CEA-B043-884E3592B21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62400" y="2743200"/>
            <a:ext cx="11430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7" name="TextBox 22">
            <a:extLst>
              <a:ext uri="{FF2B5EF4-FFF2-40B4-BE49-F238E27FC236}">
                <a16:creationId xmlns:a16="http://schemas.microsoft.com/office/drawing/2014/main" id="{71BF15A2-696F-47D8-BF00-D9AC1065E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828800"/>
            <a:ext cx="20551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Tuple Descriptor: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3701B3B-07B1-4B2D-B757-71CCE6BE3623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3657600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01100110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11101101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560" name="Straight Arrow Connector 28">
            <a:extLst>
              <a:ext uri="{FF2B5EF4-FFF2-40B4-BE49-F238E27FC236}">
                <a16:creationId xmlns:a16="http://schemas.microsoft.com/office/drawing/2014/main" id="{1BD73912-D2D8-472C-B33E-B183C7D3356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62400" y="3886200"/>
            <a:ext cx="11430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02EA5BB-14B7-4E17-B0C0-0DA89D165883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4800600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Tuple1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Tuple2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90FB63F-AAD3-4A57-B799-167DF9CAD80C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5710238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85" name="TextBox 20">
            <a:extLst>
              <a:ext uri="{FF2B5EF4-FFF2-40B4-BE49-F238E27FC236}">
                <a16:creationId xmlns:a16="http://schemas.microsoft.com/office/drawing/2014/main" id="{53BBC815-5F63-4BA5-89E8-DA860B0BD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200400"/>
            <a:ext cx="1043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Header:</a:t>
            </a:r>
          </a:p>
        </p:txBody>
      </p:sp>
      <p:sp>
        <p:nvSpPr>
          <p:cNvPr id="22586" name="TextBox 23">
            <a:extLst>
              <a:ext uri="{FF2B5EF4-FFF2-40B4-BE49-F238E27FC236}">
                <a16:creationId xmlns:a16="http://schemas.microsoft.com/office/drawing/2014/main" id="{6C49409C-9B7F-42B6-BD63-D1D6DEAAE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4" y="4338638"/>
            <a:ext cx="9653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Tuples:</a:t>
            </a:r>
          </a:p>
        </p:txBody>
      </p:sp>
      <p:sp>
        <p:nvSpPr>
          <p:cNvPr id="22587" name="TextBox 26">
            <a:extLst>
              <a:ext uri="{FF2B5EF4-FFF2-40B4-BE49-F238E27FC236}">
                <a16:creationId xmlns:a16="http://schemas.microsoft.com/office/drawing/2014/main" id="{427F69D7-3747-4807-91D8-F7E3DA64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1" y="5710238"/>
            <a:ext cx="8595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Tuple:</a:t>
            </a:r>
          </a:p>
        </p:txBody>
      </p:sp>
      <p:cxnSp>
        <p:nvCxnSpPr>
          <p:cNvPr id="22588" name="Straight Arrow Connector 27">
            <a:extLst>
              <a:ext uri="{FF2B5EF4-FFF2-40B4-BE49-F238E27FC236}">
                <a16:creationId xmlns:a16="http://schemas.microsoft.com/office/drawing/2014/main" id="{7C83E9A4-ABA4-4F02-A2E4-7222CB8E3F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62400" y="4419600"/>
            <a:ext cx="1143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9" name="Straight Connector 14">
            <a:extLst>
              <a:ext uri="{FF2B5EF4-FFF2-40B4-BE49-F238E27FC236}">
                <a16:creationId xmlns:a16="http://schemas.microsoft.com/office/drawing/2014/main" id="{36E2956A-C498-4BD1-A473-0391E70EDC9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86400" y="5257800"/>
            <a:ext cx="990600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90" name="Straight Connector 19">
            <a:extLst>
              <a:ext uri="{FF2B5EF4-FFF2-40B4-BE49-F238E27FC236}">
                <a16:creationId xmlns:a16="http://schemas.microsoft.com/office/drawing/2014/main" id="{17F29BA7-71E5-426C-BB77-9A9B72C4C8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72400" y="5257800"/>
            <a:ext cx="2438400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9359325-6011-4219-833B-122C27C737E1}"/>
              </a:ext>
            </a:extLst>
          </p:cNvPr>
          <p:cNvSpPr/>
          <p:nvPr/>
        </p:nvSpPr>
        <p:spPr bwMode="auto">
          <a:xfrm>
            <a:off x="6019800" y="3657600"/>
            <a:ext cx="304800" cy="381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n>
                <a:solidFill>
                  <a:srgbClr val="FF0000"/>
                </a:solidFill>
              </a:ln>
              <a:noFill/>
              <a:latin typeface="Arial" charset="0"/>
              <a:ea typeface="ＭＳ Ｐゴシック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C0446E-22EF-4235-BD7D-81C00759A8B8}"/>
              </a:ext>
            </a:extLst>
          </p:cNvPr>
          <p:cNvSpPr/>
          <p:nvPr/>
        </p:nvSpPr>
        <p:spPr bwMode="auto">
          <a:xfrm>
            <a:off x="5029200" y="4800600"/>
            <a:ext cx="990600" cy="381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n>
                <a:solidFill>
                  <a:srgbClr val="FF0000"/>
                </a:solidFill>
              </a:ln>
              <a:noFill/>
              <a:latin typeface="Arial" charset="0"/>
              <a:ea typeface="ＭＳ Ｐゴシック" charset="0"/>
            </a:endParaRPr>
          </a:p>
        </p:txBody>
      </p:sp>
      <p:sp>
        <p:nvSpPr>
          <p:cNvPr id="22593" name="TextBox 13">
            <a:extLst>
              <a:ext uri="{FF2B5EF4-FFF2-40B4-BE49-F238E27FC236}">
                <a16:creationId xmlns:a16="http://schemas.microsoft.com/office/drawing/2014/main" id="{3FFD4183-AD2A-4C91-A565-B0CE0B025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6248400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i="1"/>
              <a:t>Fields and Tuples are Fixed Width!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525404-181E-49E0-8A4D-5178FB4C6101}"/>
              </a:ext>
            </a:extLst>
          </p:cNvPr>
          <p:cNvSpPr txBox="1"/>
          <p:nvPr/>
        </p:nvSpPr>
        <p:spPr>
          <a:xfrm>
            <a:off x="832620" y="518160"/>
            <a:ext cx="70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HeapPage</a:t>
            </a:r>
            <a:r>
              <a:rPr lang="en-GB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 (Implements Page)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4DA6900D-A6D8-4061-A1C9-FC4549295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412240"/>
            <a:ext cx="8986520" cy="5029200"/>
          </a:xfrm>
        </p:spPr>
        <p:txBody>
          <a:bodyPr vert="horz" lIns="90000" tIns="46800" rIns="90000" bIns="46800" rtlCol="0">
            <a:normAutofit/>
          </a:bodyPr>
          <a:lstStyle/>
          <a:p>
            <a:pPr marL="336550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DbIterator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class implemented by all operators</a:t>
            </a: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open()‏</a:t>
            </a: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close()‏</a:t>
            </a: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getTupleDesc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()‏</a:t>
            </a: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hasNext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()‏</a:t>
            </a: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next()‏</a:t>
            </a: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rewind()‏</a:t>
            </a:r>
          </a:p>
          <a:p>
            <a:pPr marL="336550" indent="-457200" defTabSz="45720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Iterator model: chain iterators together</a:t>
            </a: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DbFileIterator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HeapFile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lvl="1" indent="-279400">
              <a:lnSpc>
                <a:spcPct val="84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/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/>
          </a:p>
          <a:p>
            <a:pPr marL="336550" indent="-336550">
              <a:lnSpc>
                <a:spcPct val="84000"/>
              </a:lnSpc>
              <a:spcBef>
                <a:spcPts val="700"/>
              </a:spcBef>
              <a:buClrTx/>
              <a:buSz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223B26-35D8-41F7-951D-DCAB67C893FF}"/>
              </a:ext>
            </a:extLst>
          </p:cNvPr>
          <p:cNvSpPr txBox="1"/>
          <p:nvPr/>
        </p:nvSpPr>
        <p:spPr>
          <a:xfrm>
            <a:off x="832620" y="518160"/>
            <a:ext cx="8656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SeqScan</a:t>
            </a:r>
            <a:r>
              <a:rPr lang="en-GB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 (Implements </a:t>
            </a:r>
            <a:r>
              <a:rPr lang="en-GB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DbIterator</a:t>
            </a:r>
            <a:r>
              <a:rPr lang="en-GB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7D0C6A9A-403F-4314-90E3-219DCBC6A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2620" y="1391920"/>
            <a:ext cx="10175240" cy="4724400"/>
          </a:xfrm>
        </p:spPr>
        <p:txBody>
          <a:bodyPr vert="horz" lIns="90000" tIns="46800" rIns="90000" bIns="46800" rtlCol="0">
            <a:normAutofit/>
          </a:bodyPr>
          <a:lstStyle/>
          <a:p>
            <a:pPr marL="336550" indent="-457200" defTabSz="4572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Because you haven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 implemented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insertTuple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you have no way to create data files</a:t>
            </a:r>
          </a:p>
          <a:p>
            <a:pPr marL="0" indent="0" defTabSz="457200">
              <a:lnSpc>
                <a:spcPct val="93000"/>
              </a:lnSpc>
              <a:spcBef>
                <a:spcPts val="600"/>
              </a:spcBef>
              <a:buClrTx/>
              <a:buSz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6550" indent="-457200" defTabSz="4572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HeapFileEncoder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converts CSV files to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HeapFiles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6550" indent="-457200" defTabSz="457200">
              <a:lnSpc>
                <a:spcPct val="93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6550" indent="-457200" defTabSz="4572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Usage:</a:t>
            </a:r>
          </a:p>
          <a:p>
            <a:pPr marL="736600" lvl="1" indent="-457200" defTabSz="457200">
              <a:lnSpc>
                <a:spcPct val="93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java -jar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/simpledb.jar convert csv-file.txt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numFields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6550" indent="-457200" defTabSz="457200">
              <a:lnSpc>
                <a:spcPct val="93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6550" indent="-457200" defTabSz="4572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Produces a file csv-file.dat, that can be passed to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HeapFile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constructor.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BC24E7-6C04-4C9C-B574-D519FAFECBCF}"/>
              </a:ext>
            </a:extLst>
          </p:cNvPr>
          <p:cNvSpPr txBox="1"/>
          <p:nvPr/>
        </p:nvSpPr>
        <p:spPr>
          <a:xfrm>
            <a:off x="832620" y="518160"/>
            <a:ext cx="70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HeapFileEncoder.java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255</TotalTime>
  <Words>458</Words>
  <Application>Microsoft Office PowerPoint</Application>
  <PresentationFormat>宽屏</PresentationFormat>
  <Paragraphs>142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ＭＳ Ｐゴシック</vt:lpstr>
      <vt:lpstr>等线</vt:lpstr>
      <vt:lpstr>方正姚体</vt:lpstr>
      <vt:lpstr>Arial</vt:lpstr>
      <vt:lpstr>Rockwell</vt:lpstr>
      <vt:lpstr>Rockwell Condensed</vt:lpstr>
      <vt:lpstr>Times New Roman</vt:lpstr>
      <vt:lpstr>Wingdings</vt:lpstr>
      <vt:lpstr>木材纹理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SimpleDB Overview</dc:title>
  <dc:creator>徐 子昊</dc:creator>
  <cp:lastModifiedBy>Zhongpu Chen</cp:lastModifiedBy>
  <cp:revision>32</cp:revision>
  <dcterms:created xsi:type="dcterms:W3CDTF">2020-03-06T08:40:44Z</dcterms:created>
  <dcterms:modified xsi:type="dcterms:W3CDTF">2021-03-29T07:56:32Z</dcterms:modified>
</cp:coreProperties>
</file>