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7"/>
  </p:notesMasterIdLst>
  <p:sldIdLst>
    <p:sldId id="256" r:id="rId2"/>
    <p:sldId id="259" r:id="rId3"/>
    <p:sldId id="257" r:id="rId4"/>
    <p:sldId id="260" r:id="rId5"/>
    <p:sldId id="266" r:id="rId6"/>
    <p:sldId id="269" r:id="rId7"/>
    <p:sldId id="271" r:id="rId8"/>
    <p:sldId id="289" r:id="rId9"/>
    <p:sldId id="290" r:id="rId10"/>
    <p:sldId id="275" r:id="rId11"/>
    <p:sldId id="292" r:id="rId12"/>
    <p:sldId id="293" r:id="rId13"/>
    <p:sldId id="294" r:id="rId14"/>
    <p:sldId id="295" r:id="rId15"/>
    <p:sldId id="296"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Nunito Sans"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1A15202-6362-440B-B53A-B079C65A7C7C}">
  <a:tblStyle styleId="{61A15202-6362-440B-B53A-B079C65A7C7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autoAdjust="0"/>
    <p:restoredTop sz="94660"/>
  </p:normalViewPr>
  <p:slideViewPr>
    <p:cSldViewPr>
      <p:cViewPr>
        <p:scale>
          <a:sx n="100" d="100"/>
          <a:sy n="100" d="100"/>
        </p:scale>
        <p:origin x="-931" y="-25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5180509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468925" y="2387250"/>
            <a:ext cx="3636600" cy="2259000"/>
          </a:xfrm>
          <a:prstGeom prst="rect">
            <a:avLst/>
          </a:prstGeom>
        </p:spPr>
        <p:txBody>
          <a:bodyPr lIns="91425" tIns="91425" rIns="91425" bIns="91425" anchor="t" anchorCtr="0"/>
          <a:lstStyle>
            <a:lvl1pPr lvl="0">
              <a:spcBef>
                <a:spcPts val="0"/>
              </a:spcBef>
              <a:buClr>
                <a:srgbClr val="F67031"/>
              </a:buClr>
              <a:buSzPct val="100000"/>
              <a:defRPr sz="3000" b="1">
                <a:solidFill>
                  <a:srgbClr val="F67031"/>
                </a:solidFill>
              </a:defRPr>
            </a:lvl1pPr>
            <a:lvl2pPr lvl="1">
              <a:spcBef>
                <a:spcPts val="0"/>
              </a:spcBef>
              <a:buClr>
                <a:srgbClr val="F67031"/>
              </a:buClr>
              <a:buSzPct val="100000"/>
              <a:defRPr sz="3000" b="1">
                <a:solidFill>
                  <a:srgbClr val="F67031"/>
                </a:solidFill>
              </a:defRPr>
            </a:lvl2pPr>
            <a:lvl3pPr lvl="2">
              <a:spcBef>
                <a:spcPts val="0"/>
              </a:spcBef>
              <a:buClr>
                <a:srgbClr val="F67031"/>
              </a:buClr>
              <a:buSzPct val="100000"/>
              <a:defRPr sz="3000" b="1">
                <a:solidFill>
                  <a:srgbClr val="F67031"/>
                </a:solidFill>
              </a:defRPr>
            </a:lvl3pPr>
            <a:lvl4pPr lvl="3">
              <a:spcBef>
                <a:spcPts val="0"/>
              </a:spcBef>
              <a:buClr>
                <a:srgbClr val="F67031"/>
              </a:buClr>
              <a:buSzPct val="100000"/>
              <a:defRPr sz="3000" b="1">
                <a:solidFill>
                  <a:srgbClr val="F67031"/>
                </a:solidFill>
              </a:defRPr>
            </a:lvl4pPr>
            <a:lvl5pPr lvl="4">
              <a:spcBef>
                <a:spcPts val="0"/>
              </a:spcBef>
              <a:buClr>
                <a:srgbClr val="F67031"/>
              </a:buClr>
              <a:buSzPct val="100000"/>
              <a:defRPr sz="3000" b="1">
                <a:solidFill>
                  <a:srgbClr val="F67031"/>
                </a:solidFill>
              </a:defRPr>
            </a:lvl5pPr>
            <a:lvl6pPr lvl="5">
              <a:spcBef>
                <a:spcPts val="0"/>
              </a:spcBef>
              <a:buClr>
                <a:srgbClr val="F67031"/>
              </a:buClr>
              <a:buSzPct val="100000"/>
              <a:defRPr sz="3000" b="1">
                <a:solidFill>
                  <a:srgbClr val="F67031"/>
                </a:solidFill>
              </a:defRPr>
            </a:lvl6pPr>
            <a:lvl7pPr lvl="6">
              <a:spcBef>
                <a:spcPts val="0"/>
              </a:spcBef>
              <a:buClr>
                <a:srgbClr val="F67031"/>
              </a:buClr>
              <a:buSzPct val="100000"/>
              <a:defRPr sz="3000" b="1">
                <a:solidFill>
                  <a:srgbClr val="F67031"/>
                </a:solidFill>
              </a:defRPr>
            </a:lvl7pPr>
            <a:lvl8pPr lvl="7">
              <a:spcBef>
                <a:spcPts val="0"/>
              </a:spcBef>
              <a:buClr>
                <a:srgbClr val="F67031"/>
              </a:buClr>
              <a:buSzPct val="100000"/>
              <a:defRPr sz="3000" b="1">
                <a:solidFill>
                  <a:srgbClr val="F67031"/>
                </a:solidFill>
              </a:defRPr>
            </a:lvl8pPr>
            <a:lvl9pPr lvl="8">
              <a:spcBef>
                <a:spcPts val="0"/>
              </a:spcBef>
              <a:buClr>
                <a:srgbClr val="F67031"/>
              </a:buClr>
              <a:buSzPct val="100000"/>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able of contents">
    <p:spTree>
      <p:nvGrpSpPr>
        <p:cNvPr id="1" name="Shape 19"/>
        <p:cNvGrpSpPr/>
        <p:nvPr/>
      </p:nvGrpSpPr>
      <p:grpSpPr>
        <a:xfrm>
          <a:off x="0" y="0"/>
          <a:ext cx="0" cy="0"/>
          <a:chOff x="0" y="0"/>
          <a:chExt cx="0" cy="0"/>
        </a:xfrm>
      </p:grpSpPr>
      <p:sp>
        <p:nvSpPr>
          <p:cNvPr id="20" name="Shape 20"/>
          <p:cNvSpPr/>
          <p:nvPr/>
        </p:nvSpPr>
        <p:spPr>
          <a:xfrm flipH="1">
            <a:off x="4568411"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subTitle" idx="1"/>
          </p:nvPr>
        </p:nvSpPr>
        <p:spPr>
          <a:xfrm>
            <a:off x="646550" y="1989500"/>
            <a:ext cx="3246900" cy="2126400"/>
          </a:xfrm>
          <a:prstGeom prst="rect">
            <a:avLst/>
          </a:prstGeom>
        </p:spPr>
        <p:txBody>
          <a:bodyPr lIns="91425" tIns="91425" rIns="91425" bIns="91425" anchor="t" anchorCtr="0"/>
          <a:lstStyle>
            <a:lvl1pPr lvl="0" rtl="0">
              <a:spcBef>
                <a:spcPts val="0"/>
              </a:spcBef>
              <a:buClr>
                <a:srgbClr val="FFFFFF"/>
              </a:buClr>
              <a:buFont typeface="Georgia"/>
              <a:buNone/>
              <a:defRPr i="1">
                <a:solidFill>
                  <a:srgbClr val="FFFFFF"/>
                </a:solidFill>
                <a:latin typeface="Georgia"/>
                <a:ea typeface="Georgia"/>
                <a:cs typeface="Georgia"/>
                <a:sym typeface="Georgia"/>
              </a:defRPr>
            </a:lvl1pPr>
            <a:lvl2pPr lvl="1" rtl="0">
              <a:spcBef>
                <a:spcPts val="0"/>
              </a:spcBef>
              <a:buClr>
                <a:srgbClr val="FFFFFF"/>
              </a:buClr>
              <a:buSzPct val="100000"/>
              <a:buFont typeface="Georgia"/>
              <a:buNone/>
              <a:defRPr sz="3000" i="1">
                <a:solidFill>
                  <a:srgbClr val="FFFFFF"/>
                </a:solidFill>
                <a:latin typeface="Georgia"/>
                <a:ea typeface="Georgia"/>
                <a:cs typeface="Georgia"/>
                <a:sym typeface="Georgia"/>
              </a:defRPr>
            </a:lvl2pPr>
            <a:lvl3pPr lvl="2" rtl="0">
              <a:spcBef>
                <a:spcPts val="0"/>
              </a:spcBef>
              <a:buClr>
                <a:srgbClr val="FFFFFF"/>
              </a:buClr>
              <a:buSzPct val="100000"/>
              <a:buFont typeface="Georgia"/>
              <a:buNone/>
              <a:defRPr sz="3000" i="1">
                <a:solidFill>
                  <a:srgbClr val="FFFFFF"/>
                </a:solidFill>
                <a:latin typeface="Georgia"/>
                <a:ea typeface="Georgia"/>
                <a:cs typeface="Georgia"/>
                <a:sym typeface="Georgia"/>
              </a:defRPr>
            </a:lvl3pPr>
            <a:lvl4pPr lvl="3" rtl="0">
              <a:spcBef>
                <a:spcPts val="0"/>
              </a:spcBef>
              <a:buClr>
                <a:srgbClr val="FFFFFF"/>
              </a:buClr>
              <a:buSzPct val="100000"/>
              <a:buFont typeface="Georgia"/>
              <a:buNone/>
              <a:defRPr sz="3000" i="1">
                <a:solidFill>
                  <a:srgbClr val="FFFFFF"/>
                </a:solidFill>
                <a:latin typeface="Georgia"/>
                <a:ea typeface="Georgia"/>
                <a:cs typeface="Georgia"/>
                <a:sym typeface="Georgia"/>
              </a:defRPr>
            </a:lvl4pPr>
            <a:lvl5pPr lvl="4" rtl="0">
              <a:spcBef>
                <a:spcPts val="0"/>
              </a:spcBef>
              <a:buClr>
                <a:srgbClr val="FFFFFF"/>
              </a:buClr>
              <a:buSzPct val="100000"/>
              <a:buFont typeface="Georgia"/>
              <a:buNone/>
              <a:defRPr sz="3000" i="1">
                <a:solidFill>
                  <a:srgbClr val="FFFFFF"/>
                </a:solidFill>
                <a:latin typeface="Georgia"/>
                <a:ea typeface="Georgia"/>
                <a:cs typeface="Georgia"/>
                <a:sym typeface="Georgia"/>
              </a:defRPr>
            </a:lvl5pPr>
            <a:lvl6pPr lvl="5" rtl="0">
              <a:spcBef>
                <a:spcPts val="0"/>
              </a:spcBef>
              <a:buClr>
                <a:srgbClr val="FFFFFF"/>
              </a:buClr>
              <a:buSzPct val="100000"/>
              <a:buFont typeface="Georgia"/>
              <a:buNone/>
              <a:defRPr sz="3000" i="1">
                <a:solidFill>
                  <a:srgbClr val="FFFFFF"/>
                </a:solidFill>
                <a:latin typeface="Georgia"/>
                <a:ea typeface="Georgia"/>
                <a:cs typeface="Georgia"/>
                <a:sym typeface="Georgia"/>
              </a:defRPr>
            </a:lvl6pPr>
            <a:lvl7pPr lvl="6" rtl="0">
              <a:spcBef>
                <a:spcPts val="0"/>
              </a:spcBef>
              <a:buClr>
                <a:srgbClr val="FFFFFF"/>
              </a:buClr>
              <a:buSzPct val="100000"/>
              <a:buFont typeface="Georgia"/>
              <a:buNone/>
              <a:defRPr sz="3000" i="1">
                <a:solidFill>
                  <a:srgbClr val="FFFFFF"/>
                </a:solidFill>
                <a:latin typeface="Georgia"/>
                <a:ea typeface="Georgia"/>
                <a:cs typeface="Georgia"/>
                <a:sym typeface="Georgia"/>
              </a:defRPr>
            </a:lvl7pPr>
            <a:lvl8pPr lvl="7" rtl="0">
              <a:spcBef>
                <a:spcPts val="0"/>
              </a:spcBef>
              <a:buClr>
                <a:srgbClr val="FFFFFF"/>
              </a:buClr>
              <a:buSzPct val="100000"/>
              <a:buFont typeface="Georgia"/>
              <a:buNone/>
              <a:defRPr sz="3000" i="1">
                <a:solidFill>
                  <a:srgbClr val="FFFFFF"/>
                </a:solidFill>
                <a:latin typeface="Georgia"/>
                <a:ea typeface="Georgia"/>
                <a:cs typeface="Georgia"/>
                <a:sym typeface="Georgia"/>
              </a:defRPr>
            </a:lvl8pPr>
            <a:lvl9pPr lvl="8" rtl="0">
              <a:spcBef>
                <a:spcPts val="0"/>
              </a:spcBef>
              <a:buClr>
                <a:srgbClr val="FFFFFF"/>
              </a:buClr>
              <a:buSzPct val="100000"/>
              <a:buFont typeface="Georgia"/>
              <a:buNone/>
              <a:defRPr sz="3000" i="1">
                <a:solidFill>
                  <a:srgbClr val="FFFFFF"/>
                </a:solidFill>
                <a:latin typeface="Georgia"/>
                <a:ea typeface="Georgia"/>
                <a:cs typeface="Georgia"/>
                <a:sym typeface="Georgia"/>
              </a:defRPr>
            </a:lvl9pPr>
          </a:lstStyle>
          <a:p>
            <a:endParaRPr/>
          </a:p>
        </p:txBody>
      </p:sp>
      <p:sp>
        <p:nvSpPr>
          <p:cNvPr id="22" name="Shape 22"/>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4" name="Shape 24"/>
          <p:cNvSpPr txBox="1">
            <a:spLocks noGrp="1"/>
          </p:cNvSpPr>
          <p:nvPr>
            <p:ph type="body" idx="2"/>
          </p:nvPr>
        </p:nvSpPr>
        <p:spPr>
          <a:xfrm>
            <a:off x="5130225" y="1016000"/>
            <a:ext cx="3470700" cy="3099900"/>
          </a:xfrm>
          <a:prstGeom prst="rect">
            <a:avLst/>
          </a:prstGeom>
        </p:spPr>
        <p:txBody>
          <a:bodyPr lIns="91425" tIns="91425" rIns="91425" bIns="91425" anchor="t" anchorCtr="0"/>
          <a:lstStyle>
            <a:lvl1pPr lvl="0" rtl="0">
              <a:spcBef>
                <a:spcPts val="0"/>
              </a:spcBef>
              <a:spcAft>
                <a:spcPts val="1000"/>
              </a:spcAft>
              <a:buClr>
                <a:srgbClr val="F67031"/>
              </a:buClr>
              <a:buSzPct val="100000"/>
              <a:buAutoNum type="arabicPeriod"/>
              <a:defRPr sz="1800"/>
            </a:lvl1pPr>
            <a:lvl2pPr lvl="1" rtl="0">
              <a:spcBef>
                <a:spcPts val="0"/>
              </a:spcBef>
              <a:spcAft>
                <a:spcPts val="1000"/>
              </a:spcAft>
              <a:buAutoNum type="alphaLcPeriod"/>
              <a:defRPr>
                <a:solidFill>
                  <a:srgbClr val="999999"/>
                </a:solidFill>
              </a:defRPr>
            </a:lvl2pPr>
            <a:lvl3pPr lvl="2" rtl="0">
              <a:spcBef>
                <a:spcPts val="0"/>
              </a:spcBef>
              <a:spcAft>
                <a:spcPts val="1000"/>
              </a:spcAft>
              <a:buAutoNum type="romanLcPeriod"/>
              <a:defRPr>
                <a:solidFill>
                  <a:srgbClr val="999999"/>
                </a:solidFill>
              </a:defRPr>
            </a:lvl3pPr>
            <a:lvl4pPr lvl="3" rtl="0">
              <a:spcBef>
                <a:spcPts val="0"/>
              </a:spcBef>
              <a:spcAft>
                <a:spcPts val="1000"/>
              </a:spcAft>
              <a:buAutoNum type="arabicPeriod"/>
              <a:defRPr>
                <a:solidFill>
                  <a:srgbClr val="999999"/>
                </a:solidFill>
              </a:defRPr>
            </a:lvl4pPr>
            <a:lvl5pPr lvl="4" rtl="0">
              <a:spcBef>
                <a:spcPts val="0"/>
              </a:spcBef>
              <a:spcAft>
                <a:spcPts val="1000"/>
              </a:spcAft>
              <a:buClr>
                <a:srgbClr val="999999"/>
              </a:buClr>
              <a:buAutoNum type="alphaLcPeriod"/>
              <a:defRPr>
                <a:solidFill>
                  <a:srgbClr val="999999"/>
                </a:solidFill>
              </a:defRPr>
            </a:lvl5pPr>
            <a:lvl6pPr lvl="5" rtl="0">
              <a:spcBef>
                <a:spcPts val="0"/>
              </a:spcBef>
              <a:spcAft>
                <a:spcPts val="1000"/>
              </a:spcAft>
              <a:buClr>
                <a:srgbClr val="999999"/>
              </a:buClr>
              <a:buAutoNum type="romanLcPeriod"/>
              <a:defRPr>
                <a:solidFill>
                  <a:srgbClr val="999999"/>
                </a:solidFill>
              </a:defRPr>
            </a:lvl6pPr>
            <a:lvl7pPr lvl="6" rtl="0">
              <a:spcBef>
                <a:spcPts val="0"/>
              </a:spcBef>
              <a:spcAft>
                <a:spcPts val="1000"/>
              </a:spcAft>
              <a:buClr>
                <a:srgbClr val="999999"/>
              </a:buClr>
              <a:buAutoNum type="arabicPeriod"/>
              <a:defRPr>
                <a:solidFill>
                  <a:srgbClr val="999999"/>
                </a:solidFill>
              </a:defRPr>
            </a:lvl7pPr>
            <a:lvl8pPr lvl="7" rtl="0">
              <a:spcBef>
                <a:spcPts val="0"/>
              </a:spcBef>
              <a:spcAft>
                <a:spcPts val="1000"/>
              </a:spcAft>
              <a:buClr>
                <a:srgbClr val="999999"/>
              </a:buClr>
              <a:buAutoNum type="alphaLcPeriod"/>
              <a:defRPr>
                <a:solidFill>
                  <a:srgbClr val="999999"/>
                </a:solidFill>
              </a:defRPr>
            </a:lvl8pPr>
            <a:lvl9pPr lvl="8" rtl="0">
              <a:spcBef>
                <a:spcPts val="0"/>
              </a:spcBef>
              <a:spcAft>
                <a:spcPts val="1000"/>
              </a:spcAft>
              <a:buClr>
                <a:srgbClr val="999999"/>
              </a:buClr>
              <a:buAutoNum type="romanLcPeriod"/>
              <a:defRPr>
                <a:solidFill>
                  <a:srgbClr val="999999"/>
                </a:solidFill>
              </a:defRPr>
            </a:lvl9pPr>
          </a:lstStyle>
          <a:p>
            <a:endParaRPr/>
          </a:p>
        </p:txBody>
      </p:sp>
      <p:sp>
        <p:nvSpPr>
          <p:cNvPr id="25" name="Shape 25"/>
          <p:cNvSpPr txBox="1">
            <a:spLocks noGrp="1"/>
          </p:cNvSpPr>
          <p:nvPr>
            <p:ph type="title"/>
          </p:nvPr>
        </p:nvSpPr>
        <p:spPr>
          <a:xfrm>
            <a:off x="646573" y="1016000"/>
            <a:ext cx="3246900" cy="97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lIns="91425" tIns="91425" rIns="91425" bIns="91425" anchor="t" anchorCtr="0"/>
          <a:lstStyle>
            <a:lvl1pPr lvl="0" rtl="0">
              <a:spcBef>
                <a:spcPts val="0"/>
              </a:spcBef>
              <a:buClr>
                <a:srgbClr val="F67031"/>
              </a:buClr>
              <a:buSzPct val="100000"/>
              <a:buFont typeface="Georgia"/>
              <a:defRPr sz="1600" i="1">
                <a:solidFill>
                  <a:srgbClr val="F67031"/>
                </a:solidFill>
                <a:latin typeface="Georgia"/>
                <a:ea typeface="Georgia"/>
                <a:cs typeface="Georgia"/>
                <a:sym typeface="Georgia"/>
              </a:defRPr>
            </a:lvl1pPr>
            <a:lvl2pPr lvl="1" rtl="0">
              <a:spcBef>
                <a:spcPts val="0"/>
              </a:spcBef>
              <a:buClr>
                <a:srgbClr val="F67031"/>
              </a:buClr>
              <a:buSzPct val="100000"/>
              <a:buFont typeface="Georgia"/>
              <a:defRPr sz="1600" i="1">
                <a:solidFill>
                  <a:srgbClr val="F67031"/>
                </a:solidFill>
                <a:latin typeface="Georgia"/>
                <a:ea typeface="Georgia"/>
                <a:cs typeface="Georgia"/>
                <a:sym typeface="Georgia"/>
              </a:defRPr>
            </a:lvl2pPr>
            <a:lvl3pPr lvl="2" rtl="0">
              <a:spcBef>
                <a:spcPts val="0"/>
              </a:spcBef>
              <a:buClr>
                <a:srgbClr val="F67031"/>
              </a:buClr>
              <a:buSzPct val="100000"/>
              <a:buFont typeface="Georgia"/>
              <a:defRPr sz="1600" i="1">
                <a:solidFill>
                  <a:srgbClr val="F67031"/>
                </a:solidFill>
                <a:latin typeface="Georgia"/>
                <a:ea typeface="Georgia"/>
                <a:cs typeface="Georgia"/>
                <a:sym typeface="Georgia"/>
              </a:defRPr>
            </a:lvl3pPr>
            <a:lvl4pPr lvl="3" rtl="0">
              <a:spcBef>
                <a:spcPts val="0"/>
              </a:spcBef>
              <a:buClr>
                <a:srgbClr val="F67031"/>
              </a:buClr>
              <a:buSzPct val="100000"/>
              <a:buFont typeface="Georgia"/>
              <a:defRPr sz="1600" i="1">
                <a:solidFill>
                  <a:srgbClr val="F67031"/>
                </a:solidFill>
                <a:latin typeface="Georgia"/>
                <a:ea typeface="Georgia"/>
                <a:cs typeface="Georgia"/>
                <a:sym typeface="Georgia"/>
              </a:defRPr>
            </a:lvl4pPr>
            <a:lvl5pPr lvl="4" rtl="0">
              <a:spcBef>
                <a:spcPts val="0"/>
              </a:spcBef>
              <a:buClr>
                <a:srgbClr val="F67031"/>
              </a:buClr>
              <a:buSzPct val="100000"/>
              <a:buFont typeface="Georgia"/>
              <a:defRPr sz="1600" i="1">
                <a:solidFill>
                  <a:srgbClr val="F67031"/>
                </a:solidFill>
                <a:latin typeface="Georgia"/>
                <a:ea typeface="Georgia"/>
                <a:cs typeface="Georgia"/>
                <a:sym typeface="Georgia"/>
              </a:defRPr>
            </a:lvl5pPr>
            <a:lvl6pPr lvl="5" rtl="0">
              <a:spcBef>
                <a:spcPts val="0"/>
              </a:spcBef>
              <a:buClr>
                <a:srgbClr val="F67031"/>
              </a:buClr>
              <a:buSzPct val="100000"/>
              <a:buFont typeface="Georgia"/>
              <a:defRPr sz="1600" i="1">
                <a:solidFill>
                  <a:srgbClr val="F67031"/>
                </a:solidFill>
                <a:latin typeface="Georgia"/>
                <a:ea typeface="Georgia"/>
                <a:cs typeface="Georgia"/>
                <a:sym typeface="Georgia"/>
              </a:defRPr>
            </a:lvl6pPr>
            <a:lvl7pPr lvl="6" rtl="0">
              <a:spcBef>
                <a:spcPts val="0"/>
              </a:spcBef>
              <a:buClr>
                <a:srgbClr val="F67031"/>
              </a:buClr>
              <a:buSzPct val="100000"/>
              <a:buFont typeface="Georgia"/>
              <a:defRPr sz="1600" i="1">
                <a:solidFill>
                  <a:srgbClr val="F67031"/>
                </a:solidFill>
                <a:latin typeface="Georgia"/>
                <a:ea typeface="Georgia"/>
                <a:cs typeface="Georgia"/>
                <a:sym typeface="Georgia"/>
              </a:defRPr>
            </a:lvl7pPr>
            <a:lvl8pPr lvl="7" rtl="0">
              <a:spcBef>
                <a:spcPts val="0"/>
              </a:spcBef>
              <a:buClr>
                <a:srgbClr val="F67031"/>
              </a:buClr>
              <a:buSzPct val="100000"/>
              <a:buFont typeface="Georgia"/>
              <a:defRPr sz="1600" i="1">
                <a:solidFill>
                  <a:srgbClr val="F67031"/>
                </a:solidFill>
                <a:latin typeface="Georgia"/>
                <a:ea typeface="Georgia"/>
                <a:cs typeface="Georgia"/>
                <a:sym typeface="Georgia"/>
              </a:defRPr>
            </a:lvl8pPr>
            <a:lvl9pPr lvl="8" rtl="0">
              <a:spcBef>
                <a:spcPts val="0"/>
              </a:spcBef>
              <a:buClr>
                <a:srgbClr val="F67031"/>
              </a:buClr>
              <a:buSzPct val="100000"/>
              <a:buFont typeface="Georgia"/>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51" name="Shape 51"/>
          <p:cNvSpPr txBox="1">
            <a:spLocks noGrp="1"/>
          </p:cNvSpPr>
          <p:nvPr>
            <p:ph type="body" idx="2"/>
          </p:nvPr>
        </p:nvSpPr>
        <p:spPr>
          <a:xfrm>
            <a:off x="3090625" y="2004325"/>
            <a:ext cx="2727000" cy="2552100"/>
          </a:xfrm>
          <a:prstGeom prst="rect">
            <a:avLst/>
          </a:prstGeom>
        </p:spPr>
        <p:txBody>
          <a:bodyPr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1 column left">
    <p:spTree>
      <p:nvGrpSpPr>
        <p:cNvPr id="1" name="Shape 53"/>
        <p:cNvGrpSpPr/>
        <p:nvPr/>
      </p:nvGrpSpPr>
      <p:grpSpPr>
        <a:xfrm>
          <a:off x="0" y="0"/>
          <a:ext cx="0" cy="0"/>
          <a:chOff x="0" y="0"/>
          <a:chExt cx="0" cy="0"/>
        </a:xfrm>
      </p:grpSpPr>
      <p:sp>
        <p:nvSpPr>
          <p:cNvPr id="54" name="Shape 54"/>
          <p:cNvSpPr/>
          <p:nvPr/>
        </p:nvSpPr>
        <p:spPr>
          <a:xfrm flipH="1">
            <a:off x="-7125" y="0"/>
            <a:ext cx="2592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2585477"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56" name="Shape 56"/>
          <p:cNvSpPr txBox="1">
            <a:spLocks noGrp="1"/>
          </p:cNvSpPr>
          <p:nvPr>
            <p:ph type="title"/>
          </p:nvPr>
        </p:nvSpPr>
        <p:spPr>
          <a:xfrm>
            <a:off x="234450" y="575500"/>
            <a:ext cx="2046300" cy="1364100"/>
          </a:xfrm>
          <a:prstGeom prst="rect">
            <a:avLst/>
          </a:prstGeom>
        </p:spPr>
        <p:txBody>
          <a:bodyPr lIns="91425" tIns="91425" rIns="91425" bIns="91425" anchor="b" anchorCtr="0"/>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a:endParaRPr/>
          </a:p>
        </p:txBody>
      </p:sp>
      <p:sp>
        <p:nvSpPr>
          <p:cNvPr id="57" name="Shape 57"/>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rgbClr val="FFFFFF"/>
                </a:solidFill>
              </a:rPr>
              <a:t>‹#›</a:t>
            </a:fld>
            <a:endParaRPr lang="en">
              <a:solidFill>
                <a:srgbClr val="FFFFFF"/>
              </a:solidFill>
            </a:endParaRPr>
          </a:p>
        </p:txBody>
      </p:sp>
      <p:sp>
        <p:nvSpPr>
          <p:cNvPr id="58" name="Shape 58"/>
          <p:cNvSpPr txBox="1">
            <a:spLocks noGrp="1"/>
          </p:cNvSpPr>
          <p:nvPr>
            <p:ph type="body" idx="1"/>
          </p:nvPr>
        </p:nvSpPr>
        <p:spPr>
          <a:xfrm>
            <a:off x="234450" y="2004325"/>
            <a:ext cx="2046300" cy="25521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1 column half">
    <p:spTree>
      <p:nvGrpSpPr>
        <p:cNvPr id="1"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4574902"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2" name="Shape 62"/>
          <p:cNvSpPr txBox="1">
            <a:spLocks noGrp="1"/>
          </p:cNvSpPr>
          <p:nvPr>
            <p:ph type="title"/>
          </p:nvPr>
        </p:nvSpPr>
        <p:spPr>
          <a:xfrm>
            <a:off x="511425" y="575500"/>
            <a:ext cx="3517200" cy="973500"/>
          </a:xfrm>
          <a:prstGeom prst="rect">
            <a:avLst/>
          </a:prstGeom>
        </p:spPr>
        <p:txBody>
          <a:bodyPr lIns="91425" tIns="91425" rIns="91425" bIns="91425" anchor="b" anchorCtr="0"/>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a:endParaRPr/>
          </a:p>
        </p:txBody>
      </p:sp>
      <p:sp>
        <p:nvSpPr>
          <p:cNvPr id="63" name="Shape 63"/>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rgbClr val="FFFFFF"/>
                </a:solidFill>
              </a:rPr>
              <a:t>‹#›</a:t>
            </a:fld>
            <a:endParaRPr lang="en">
              <a:solidFill>
                <a:srgbClr val="FFFFFF"/>
              </a:solidFill>
            </a:endParaRPr>
          </a:p>
        </p:txBody>
      </p:sp>
      <p:sp>
        <p:nvSpPr>
          <p:cNvPr id="64" name="Shape 64"/>
          <p:cNvSpPr txBox="1">
            <a:spLocks noGrp="1"/>
          </p:cNvSpPr>
          <p:nvPr>
            <p:ph type="body" idx="1"/>
          </p:nvPr>
        </p:nvSpPr>
        <p:spPr>
          <a:xfrm>
            <a:off x="511425" y="1598600"/>
            <a:ext cx="3517200" cy="29577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9" name="Shape 69"/>
          <p:cNvSpPr txBox="1">
            <a:spLocks noGrp="1"/>
          </p:cNvSpPr>
          <p:nvPr>
            <p:ph type="body" idx="1"/>
          </p:nvPr>
        </p:nvSpPr>
        <p:spPr>
          <a:xfrm>
            <a:off x="3062199" y="575500"/>
            <a:ext cx="2729999" cy="3981000"/>
          </a:xfrm>
          <a:prstGeom prst="rect">
            <a:avLst/>
          </a:prstGeom>
        </p:spPr>
        <p:txBody>
          <a:bodyPr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0" name="Shape 70"/>
          <p:cNvSpPr txBox="1">
            <a:spLocks noGrp="1"/>
          </p:cNvSpPr>
          <p:nvPr>
            <p:ph type="body" idx="2"/>
          </p:nvPr>
        </p:nvSpPr>
        <p:spPr>
          <a:xfrm>
            <a:off x="5956700" y="575500"/>
            <a:ext cx="2730000" cy="3981000"/>
          </a:xfrm>
          <a:prstGeom prst="rect">
            <a:avLst/>
          </a:prstGeom>
        </p:spPr>
        <p:txBody>
          <a:bodyPr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1" name="Shape 71"/>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72"/>
        <p:cNvGrpSpPr/>
        <p:nvPr/>
      </p:nvGrpSpPr>
      <p:grpSpPr>
        <a:xfrm>
          <a:off x="0" y="0"/>
          <a:ext cx="0" cy="0"/>
          <a:chOff x="0" y="0"/>
          <a:chExt cx="0" cy="0"/>
        </a:xfrm>
      </p:grpSpPr>
      <p:sp>
        <p:nvSpPr>
          <p:cNvPr id="73" name="Shape 7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74" name="Shape 74"/>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5" name="Shape 75"/>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3069324" y="575500"/>
            <a:ext cx="1789799" cy="3981000"/>
          </a:xfrm>
          <a:prstGeom prst="rect">
            <a:avLst/>
          </a:prstGeom>
        </p:spPr>
        <p:txBody>
          <a:bodyPr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7" name="Shape 77"/>
          <p:cNvSpPr txBox="1">
            <a:spLocks noGrp="1"/>
          </p:cNvSpPr>
          <p:nvPr>
            <p:ph type="body" idx="2"/>
          </p:nvPr>
        </p:nvSpPr>
        <p:spPr>
          <a:xfrm>
            <a:off x="4951005" y="575500"/>
            <a:ext cx="1789800" cy="3981000"/>
          </a:xfrm>
          <a:prstGeom prst="rect">
            <a:avLst/>
          </a:prstGeom>
        </p:spPr>
        <p:txBody>
          <a:bodyPr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8" name="Shape 78"/>
          <p:cNvSpPr txBox="1">
            <a:spLocks noGrp="1"/>
          </p:cNvSpPr>
          <p:nvPr>
            <p:ph type="body" idx="3"/>
          </p:nvPr>
        </p:nvSpPr>
        <p:spPr>
          <a:xfrm>
            <a:off x="6832686" y="575500"/>
            <a:ext cx="1789800" cy="3981000"/>
          </a:xfrm>
          <a:prstGeom prst="rect">
            <a:avLst/>
          </a:prstGeom>
        </p:spPr>
        <p:txBody>
          <a:bodyPr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9" name="Shape 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3" name="Shape 83"/>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4" name="Shape 84"/>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lIns="91425" tIns="91425" rIns="91425" bIns="91425" anchor="t" anchorCtr="0"/>
          <a:lstStyle>
            <a:lvl1pPr lv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lIns="91425" tIns="91425" rIns="91425" bIns="91425" anchor="t" anchorCtr="0"/>
          <a:lstStyle>
            <a:lvl1pPr lvl="0">
              <a:lnSpc>
                <a:spcPct val="115000"/>
              </a:lnSpc>
              <a:spcBef>
                <a:spcPts val="600"/>
              </a:spcBef>
              <a:buClr>
                <a:srgbClr val="CCCCCC"/>
              </a:buClr>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3" y="474985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rgbClr val="CCCCCC"/>
                </a:solidFill>
                <a:latin typeface="Nunito Sans"/>
                <a:ea typeface="Nunito Sans"/>
                <a:cs typeface="Nunito Sans"/>
                <a:sym typeface="Nunito Sans"/>
              </a:rPr>
              <a:t>‹#›</a:t>
            </a:fld>
            <a:endParaRPr lang="en" sz="1000">
              <a:solidFill>
                <a:srgbClr val="CCCCCC"/>
              </a:solidFill>
              <a:latin typeface="Nunito Sans"/>
              <a:ea typeface="Nunito Sans"/>
              <a:cs typeface="Nunito Sans"/>
              <a:sym typeface="Nunito Sans"/>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7" r:id="rId6"/>
    <p:sldLayoutId id="2147483658" r:id="rId7"/>
    <p:sldLayoutId id="2147483659" r:id="rId8"/>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hyperlink" Target="https://www.crunchbase.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about.crunchbase.com/docs/terms-of-servic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152400" y="895350"/>
            <a:ext cx="3429000" cy="1524000"/>
          </a:xfrm>
          <a:prstGeom prst="rect">
            <a:avLst/>
          </a:prstGeom>
        </p:spPr>
        <p:txBody>
          <a:bodyPr lIns="91425" tIns="91425" rIns="91425" bIns="91425" anchor="t" anchorCtr="0">
            <a:noAutofit/>
          </a:bodyPr>
          <a:lstStyle/>
          <a:p>
            <a:pPr lvl="0">
              <a:spcBef>
                <a:spcPts val="0"/>
              </a:spcBef>
              <a:buNone/>
            </a:pPr>
            <a:r>
              <a:rPr lang="en" sz="2400" b="0" dirty="0">
                <a:solidFill>
                  <a:srgbClr val="FF6600"/>
                </a:solidFill>
              </a:rPr>
              <a:t>Machine-learning approach to </a:t>
            </a:r>
            <a:br>
              <a:rPr lang="en" sz="2400" b="0" dirty="0">
                <a:solidFill>
                  <a:srgbClr val="FF6600"/>
                </a:solidFill>
              </a:rPr>
            </a:br>
            <a:r>
              <a:rPr lang="en" sz="2400" b="0" dirty="0">
                <a:solidFill>
                  <a:srgbClr val="FF6600"/>
                </a:solidFill>
              </a:rPr>
              <a:t>start-up success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p:nvPr/>
        </p:nvSpPr>
        <p:spPr>
          <a:xfrm>
            <a:off x="5183312" y="632610"/>
            <a:ext cx="472800" cy="472800"/>
          </a:xfrm>
          <a:prstGeom prst="ellipse">
            <a:avLst/>
          </a:prstGeom>
          <a:solidFill>
            <a:srgbClr val="FFA400"/>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7063350" y="632610"/>
            <a:ext cx="472800" cy="472800"/>
          </a:xfrm>
          <a:prstGeom prst="ellipse">
            <a:avLst/>
          </a:prstGeom>
          <a:solidFill>
            <a:srgbClr val="F67031"/>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3303275" y="2719263"/>
            <a:ext cx="472800" cy="472800"/>
          </a:xfrm>
          <a:prstGeom prst="ellipse">
            <a:avLst/>
          </a:prstGeom>
          <a:solidFill>
            <a:srgbClr val="DD7E6B"/>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5183312" y="2719263"/>
            <a:ext cx="472800" cy="472800"/>
          </a:xfrm>
          <a:prstGeom prst="ellipse">
            <a:avLst/>
          </a:prstGeom>
          <a:solidFill>
            <a:srgbClr val="E06666"/>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7063350" y="2719263"/>
            <a:ext cx="472800" cy="472800"/>
          </a:xfrm>
          <a:prstGeom prst="ellipse">
            <a:avLst/>
          </a:prstGeom>
          <a:solidFill>
            <a:srgbClr val="ED0036">
              <a:alpha val="71540"/>
            </a:srgbClr>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3303275" y="632610"/>
            <a:ext cx="472800" cy="472800"/>
          </a:xfrm>
          <a:prstGeom prst="ellipse">
            <a:avLst/>
          </a:prstGeom>
          <a:solidFill>
            <a:srgbClr val="FFD966"/>
          </a:solidFill>
          <a:ln>
            <a:noFill/>
          </a:ln>
        </p:spPr>
        <p:txBody>
          <a:bodyPr lIns="91425" tIns="91425" rIns="91425" bIns="91425" anchor="ctr" anchorCtr="0">
            <a:noAutofit/>
          </a:bodyPr>
          <a:lstStyle/>
          <a:p>
            <a:pPr lvl="0">
              <a:spcBef>
                <a:spcPts val="0"/>
              </a:spcBef>
              <a:buNone/>
            </a:pPr>
            <a:endParaRPr/>
          </a:p>
        </p:txBody>
      </p:sp>
      <p:sp>
        <p:nvSpPr>
          <p:cNvPr id="376" name="Shape 376"/>
          <p:cNvSpPr txBox="1">
            <a:spLocks noGrp="1"/>
          </p:cNvSpPr>
          <p:nvPr>
            <p:ph type="body" idx="1"/>
          </p:nvPr>
        </p:nvSpPr>
        <p:spPr>
          <a:xfrm>
            <a:off x="3069325" y="1234200"/>
            <a:ext cx="1789800" cy="13209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Investor information</a:t>
            </a:r>
          </a:p>
          <a:p>
            <a:pPr lvl="0" rtl="0">
              <a:spcBef>
                <a:spcPts val="0"/>
              </a:spcBef>
              <a:buNone/>
            </a:pPr>
            <a:endParaRPr lang="en" sz="1200" b="1" dirty="0">
              <a:solidFill>
                <a:schemeClr val="bg1">
                  <a:lumMod val="50000"/>
                </a:schemeClr>
              </a:solidFill>
            </a:endParaRPr>
          </a:p>
          <a:p>
            <a:pPr lvl="0" rtl="0">
              <a:spcBef>
                <a:spcPts val="0"/>
              </a:spcBef>
              <a:buNone/>
            </a:pPr>
            <a:r>
              <a:rPr lang="en" sz="1000" i="1" dirty="0" smtClean="0"/>
              <a:t>Transformed to make it readable by the model (explained in the next slide)</a:t>
            </a:r>
            <a:endParaRPr lang="en" sz="1000" i="1" dirty="0"/>
          </a:p>
        </p:txBody>
      </p:sp>
      <p:sp>
        <p:nvSpPr>
          <p:cNvPr id="377" name="Shape 377"/>
          <p:cNvSpPr txBox="1">
            <a:spLocks noGrp="1"/>
          </p:cNvSpPr>
          <p:nvPr>
            <p:ph type="body" idx="2"/>
          </p:nvPr>
        </p:nvSpPr>
        <p:spPr>
          <a:xfrm>
            <a:off x="4951001" y="1234200"/>
            <a:ext cx="1906999" cy="1320900"/>
          </a:xfrm>
          <a:prstGeom prst="rect">
            <a:avLst/>
          </a:prstGeom>
        </p:spPr>
        <p:txBody>
          <a:bodyPr lIns="91425" tIns="91425" rIns="91425" bIns="91425" anchor="t" anchorCtr="0">
            <a:noAutofit/>
          </a:bodyPr>
          <a:lstStyle/>
          <a:p>
            <a:pPr lvl="0">
              <a:buNone/>
            </a:pPr>
            <a:r>
              <a:rPr lang="en" sz="1200" b="1" dirty="0" smtClean="0">
                <a:solidFill>
                  <a:schemeClr val="bg1">
                    <a:lumMod val="50000"/>
                  </a:schemeClr>
                </a:solidFill>
              </a:rPr>
              <a:t>Start-up sector, country, state, region, city</a:t>
            </a:r>
          </a:p>
          <a:p>
            <a:pPr lvl="0" rtl="0">
              <a:spcBef>
                <a:spcPts val="0"/>
              </a:spcBef>
              <a:buNone/>
            </a:pPr>
            <a:endParaRPr lang="en" sz="1000" i="1" dirty="0" smtClean="0"/>
          </a:p>
          <a:p>
            <a:pPr lvl="0" rtl="0">
              <a:spcBef>
                <a:spcPts val="0"/>
              </a:spcBef>
              <a:buNone/>
            </a:pPr>
            <a:r>
              <a:rPr lang="en" sz="1000" i="1" dirty="0" smtClean="0"/>
              <a:t>Converted </a:t>
            </a:r>
            <a:r>
              <a:rPr lang="en" sz="1000" i="1" dirty="0" smtClean="0"/>
              <a:t>to dummy variables</a:t>
            </a:r>
            <a:endParaRPr lang="en" sz="1000" i="1" dirty="0"/>
          </a:p>
        </p:txBody>
      </p:sp>
      <p:sp>
        <p:nvSpPr>
          <p:cNvPr id="378" name="Shape 378"/>
          <p:cNvSpPr txBox="1">
            <a:spLocks noGrp="1"/>
          </p:cNvSpPr>
          <p:nvPr>
            <p:ph type="body" idx="3"/>
          </p:nvPr>
        </p:nvSpPr>
        <p:spPr>
          <a:xfrm>
            <a:off x="6832678" y="1234200"/>
            <a:ext cx="1789800" cy="13209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Total funding raised</a:t>
            </a:r>
            <a:endParaRPr lang="en" sz="1200" b="1" dirty="0">
              <a:solidFill>
                <a:schemeClr val="bg1">
                  <a:lumMod val="50000"/>
                </a:schemeClr>
              </a:solidFill>
            </a:endParaRPr>
          </a:p>
          <a:p>
            <a:pPr lvl="0" rtl="0">
              <a:spcBef>
                <a:spcPts val="0"/>
              </a:spcBef>
              <a:buNone/>
            </a:pPr>
            <a:endParaRPr lang="en-US" dirty="0" smtClean="0"/>
          </a:p>
          <a:p>
            <a:pPr>
              <a:buNone/>
            </a:pPr>
            <a:r>
              <a:rPr lang="en" sz="1000" i="1" dirty="0"/>
              <a:t>N</a:t>
            </a:r>
            <a:r>
              <a:rPr lang="en" sz="1000" i="1" dirty="0" smtClean="0"/>
              <a:t>ormalized</a:t>
            </a:r>
            <a:endParaRPr lang="en" sz="1000" i="1" dirty="0"/>
          </a:p>
          <a:p>
            <a:pPr lvl="0" rtl="0">
              <a:spcBef>
                <a:spcPts val="0"/>
              </a:spcBef>
              <a:buNone/>
            </a:pPr>
            <a:endParaRPr dirty="0"/>
          </a:p>
        </p:txBody>
      </p:sp>
      <p:sp>
        <p:nvSpPr>
          <p:cNvPr id="379" name="Shape 3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
        <p:nvSpPr>
          <p:cNvPr id="380" name="Shape 380"/>
          <p:cNvSpPr txBox="1">
            <a:spLocks noGrp="1"/>
          </p:cNvSpPr>
          <p:nvPr>
            <p:ph type="body" idx="1"/>
          </p:nvPr>
        </p:nvSpPr>
        <p:spPr>
          <a:xfrm>
            <a:off x="3069325" y="3282850"/>
            <a:ext cx="1789800" cy="1320900"/>
          </a:xfrm>
          <a:prstGeom prst="rect">
            <a:avLst/>
          </a:prstGeom>
        </p:spPr>
        <p:txBody>
          <a:bodyPr lIns="91425" tIns="91425" rIns="91425" bIns="91425" anchor="t" anchorCtr="0">
            <a:noAutofit/>
          </a:bodyPr>
          <a:lstStyle/>
          <a:p>
            <a:pPr lvl="0" rtl="0">
              <a:spcBef>
                <a:spcPts val="0"/>
              </a:spcBef>
              <a:buNone/>
            </a:pPr>
            <a:r>
              <a:rPr lang="en" sz="1200" b="1" dirty="0">
                <a:solidFill>
                  <a:schemeClr val="bg1">
                    <a:lumMod val="50000"/>
                  </a:schemeClr>
                </a:solidFill>
              </a:rPr>
              <a:t>Number of funding </a:t>
            </a:r>
            <a:r>
              <a:rPr lang="en" sz="1200" b="1" dirty="0" smtClean="0">
                <a:solidFill>
                  <a:schemeClr val="bg1">
                    <a:lumMod val="50000"/>
                  </a:schemeClr>
                </a:solidFill>
              </a:rPr>
              <a:t>rounds</a:t>
            </a:r>
          </a:p>
          <a:p>
            <a:pPr lvl="0" rtl="0">
              <a:spcBef>
                <a:spcPts val="0"/>
              </a:spcBef>
              <a:buNone/>
            </a:pPr>
            <a:endParaRPr lang="en" sz="1200" b="1" dirty="0">
              <a:solidFill>
                <a:schemeClr val="bg1">
                  <a:lumMod val="50000"/>
                </a:schemeClr>
              </a:solidFill>
            </a:endParaRPr>
          </a:p>
        </p:txBody>
      </p:sp>
      <p:sp>
        <p:nvSpPr>
          <p:cNvPr id="381" name="Shape 381"/>
          <p:cNvSpPr txBox="1">
            <a:spLocks noGrp="1"/>
          </p:cNvSpPr>
          <p:nvPr>
            <p:ph type="body" idx="2"/>
          </p:nvPr>
        </p:nvSpPr>
        <p:spPr>
          <a:xfrm>
            <a:off x="4951001" y="3282850"/>
            <a:ext cx="1789800" cy="13209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Year founded</a:t>
            </a:r>
          </a:p>
          <a:p>
            <a:pPr lvl="0" rtl="0">
              <a:spcBef>
                <a:spcPts val="0"/>
              </a:spcBef>
              <a:buNone/>
            </a:pPr>
            <a:endParaRPr lang="en" sz="1200" b="1" dirty="0">
              <a:solidFill>
                <a:schemeClr val="bg1">
                  <a:lumMod val="50000"/>
                </a:schemeClr>
              </a:solidFill>
            </a:endParaRPr>
          </a:p>
          <a:p>
            <a:pPr>
              <a:buNone/>
            </a:pPr>
            <a:r>
              <a:rPr lang="en" sz="1000" i="1" dirty="0"/>
              <a:t>Normalized</a:t>
            </a:r>
          </a:p>
          <a:p>
            <a:pPr lvl="0" rtl="0">
              <a:spcBef>
                <a:spcPts val="0"/>
              </a:spcBef>
              <a:buNone/>
            </a:pPr>
            <a:endParaRPr lang="en" sz="1200" dirty="0">
              <a:solidFill>
                <a:schemeClr val="bg1">
                  <a:lumMod val="50000"/>
                </a:schemeClr>
              </a:solidFill>
            </a:endParaRPr>
          </a:p>
        </p:txBody>
      </p:sp>
      <p:sp>
        <p:nvSpPr>
          <p:cNvPr id="382" name="Shape 382"/>
          <p:cNvSpPr txBox="1">
            <a:spLocks noGrp="1"/>
          </p:cNvSpPr>
          <p:nvPr>
            <p:ph type="body" idx="3"/>
          </p:nvPr>
        </p:nvSpPr>
        <p:spPr>
          <a:xfrm>
            <a:off x="6832678" y="3282850"/>
            <a:ext cx="1789800" cy="7367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Days between founding and first  funding </a:t>
            </a:r>
            <a:endParaRPr lang="en" sz="1200" b="1" dirty="0" smtClean="0">
              <a:solidFill>
                <a:schemeClr val="bg1">
                  <a:lumMod val="50000"/>
                </a:schemeClr>
              </a:solidFill>
            </a:endParaRPr>
          </a:p>
          <a:p>
            <a:pPr>
              <a:buNone/>
            </a:pPr>
            <a:r>
              <a:rPr lang="en" sz="1000" i="1" dirty="0"/>
              <a:t>Normalized</a:t>
            </a:r>
          </a:p>
          <a:p>
            <a:pPr lvl="0" rtl="0">
              <a:spcBef>
                <a:spcPts val="0"/>
              </a:spcBef>
              <a:buNone/>
            </a:pPr>
            <a:endParaRPr lang="en" sz="1200" b="1" dirty="0">
              <a:solidFill>
                <a:schemeClr val="bg1">
                  <a:lumMod val="50000"/>
                </a:schemeClr>
              </a:solidFill>
            </a:endParaRPr>
          </a:p>
          <a:p>
            <a:pPr lvl="0" rtl="0">
              <a:spcBef>
                <a:spcPts val="0"/>
              </a:spcBef>
              <a:buNone/>
            </a:pPr>
            <a:endParaRPr dirty="0"/>
          </a:p>
        </p:txBody>
      </p:sp>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Shape 375"/>
          <p:cNvSpPr txBox="1">
            <a:spLocks noGrp="1"/>
          </p:cNvSpPr>
          <p:nvPr>
            <p:ph type="title"/>
          </p:nvPr>
        </p:nvSpPr>
        <p:spPr>
          <a:xfrm>
            <a:off x="152400" y="209550"/>
            <a:ext cx="2046300" cy="3981000"/>
          </a:xfrm>
          <a:prstGeom prst="rect">
            <a:avLst/>
          </a:prstGeom>
        </p:spPr>
        <p:txBody>
          <a:bodyPr lIns="91425" tIns="91425" rIns="91425" bIns="91425" anchor="t" anchorCtr="0">
            <a:noAutofit/>
          </a:bodyPr>
          <a:lstStyle/>
          <a:p>
            <a:pPr lvl="0"/>
            <a:r>
              <a:rPr lang="en" dirty="0" smtClean="0">
                <a:solidFill>
                  <a:srgbClr val="FF6600"/>
                </a:solidFill>
              </a:rPr>
              <a:t>Testing data models</a:t>
            </a:r>
            <a:br>
              <a:rPr lang="en" dirty="0" smtClean="0">
                <a:solidFill>
                  <a:srgbClr val="FF6600"/>
                </a:solidFill>
              </a:rPr>
            </a:br>
            <a:r>
              <a:rPr lang="en" dirty="0" smtClean="0">
                <a:solidFill>
                  <a:srgbClr val="FF6600"/>
                </a:solidFill>
              </a:rPr>
              <a:t/>
            </a:r>
            <a:br>
              <a:rPr lang="en" dirty="0" smtClean="0">
                <a:solidFill>
                  <a:srgbClr val="FF6600"/>
                </a:solidFill>
              </a:rPr>
            </a:br>
            <a:r>
              <a:rPr lang="en" sz="1200" dirty="0" smtClean="0">
                <a:solidFill>
                  <a:srgbClr val="666666"/>
                </a:solidFill>
              </a:rPr>
              <a:t>Prior to testing different models to predict start-up success, t</a:t>
            </a:r>
            <a:r>
              <a:rPr lang="en-US" sz="1200" dirty="0" smtClean="0">
                <a:solidFill>
                  <a:srgbClr val="666666"/>
                </a:solidFill>
              </a:rPr>
              <a:t>he</a:t>
            </a:r>
            <a:r>
              <a:rPr lang="en" sz="1200" dirty="0" smtClean="0">
                <a:solidFill>
                  <a:srgbClr val="666666"/>
                </a:solidFill>
              </a:rPr>
              <a:t> following features were selected.</a:t>
            </a:r>
            <a:br>
              <a:rPr lang="en" sz="1200" dirty="0" smtClean="0">
                <a:solidFill>
                  <a:srgbClr val="666666"/>
                </a:solidFill>
              </a:rPr>
            </a:br>
            <a:r>
              <a:rPr lang="en" sz="1200" dirty="0">
                <a:solidFill>
                  <a:srgbClr val="666666"/>
                </a:solidFill>
              </a:rPr>
              <a:t/>
            </a:r>
            <a:br>
              <a:rPr lang="en" sz="1200" dirty="0">
                <a:solidFill>
                  <a:srgbClr val="666666"/>
                </a:solidFill>
              </a:rPr>
            </a:br>
            <a:r>
              <a:rPr lang="en" sz="1200" dirty="0" smtClean="0">
                <a:solidFill>
                  <a:srgbClr val="666666"/>
                </a:solidFill>
              </a:rPr>
              <a:t>Each row was represented by a start-up.</a:t>
            </a:r>
            <a:br>
              <a:rPr lang="en" sz="1200" dirty="0" smtClean="0">
                <a:solidFill>
                  <a:srgbClr val="666666"/>
                </a:solidFill>
              </a:rPr>
            </a:br>
            <a:r>
              <a:rPr lang="en" sz="1200" dirty="0" smtClean="0">
                <a:solidFill>
                  <a:srgbClr val="666666"/>
                </a:solidFill>
              </a:rPr>
              <a:t/>
            </a:r>
            <a:br>
              <a:rPr lang="en" sz="1200" dirty="0" smtClean="0">
                <a:solidFill>
                  <a:srgbClr val="666666"/>
                </a:solidFill>
              </a:rPr>
            </a:br>
            <a:r>
              <a:rPr lang="en" sz="1200" dirty="0" smtClean="0">
                <a:solidFill>
                  <a:srgbClr val="666666"/>
                </a:solidFill>
              </a:rPr>
              <a:t>The response variable was binary: </a:t>
            </a:r>
            <a:br>
              <a:rPr lang="en" sz="1200" dirty="0" smtClean="0">
                <a:solidFill>
                  <a:srgbClr val="666666"/>
                </a:solidFill>
              </a:rPr>
            </a:br>
            <a:r>
              <a:rPr lang="en" sz="1200" dirty="0" smtClean="0">
                <a:solidFill>
                  <a:srgbClr val="666666"/>
                </a:solidFill>
              </a:rPr>
              <a:t/>
            </a:r>
            <a:br>
              <a:rPr lang="en" sz="1200" dirty="0" smtClean="0">
                <a:solidFill>
                  <a:srgbClr val="666666"/>
                </a:solidFill>
              </a:rPr>
            </a:br>
            <a:r>
              <a:rPr lang="en" sz="1200" dirty="0" smtClean="0">
                <a:solidFill>
                  <a:srgbClr val="666666"/>
                </a:solidFill>
              </a:rPr>
              <a:t>0 for unsuccessful/closed companies;</a:t>
            </a:r>
            <a:br>
              <a:rPr lang="en" sz="1200" dirty="0" smtClean="0">
                <a:solidFill>
                  <a:srgbClr val="666666"/>
                </a:solidFill>
              </a:rPr>
            </a:br>
            <a:r>
              <a:rPr lang="en" sz="1200" dirty="0" smtClean="0">
                <a:solidFill>
                  <a:srgbClr val="666666"/>
                </a:solidFill>
              </a:rPr>
              <a:t/>
            </a:r>
            <a:br>
              <a:rPr lang="en" sz="1200" dirty="0" smtClean="0">
                <a:solidFill>
                  <a:srgbClr val="666666"/>
                </a:solidFill>
              </a:rPr>
            </a:br>
            <a:r>
              <a:rPr lang="en" sz="1200" dirty="0" smtClean="0">
                <a:solidFill>
                  <a:srgbClr val="666666"/>
                </a:solidFill>
              </a:rPr>
              <a:t>1 for successful/listed or acquired companies</a:t>
            </a:r>
            <a:r>
              <a:rPr lang="en" sz="1200" dirty="0">
                <a:solidFill>
                  <a:srgbClr val="666666"/>
                </a:solidFill>
              </a:rPr>
              <a:t/>
            </a:r>
            <a:br>
              <a:rPr lang="en" sz="1200" dirty="0">
                <a:solidFill>
                  <a:srgbClr val="666666"/>
                </a:solidFill>
              </a:rPr>
            </a:br>
            <a:r>
              <a:rPr lang="en" dirty="0"/>
              <a:t/>
            </a:r>
            <a:br>
              <a:rPr lang="en" dirty="0"/>
            </a:br>
            <a:r>
              <a:rPr lang="en" dirty="0">
                <a:solidFill>
                  <a:srgbClr val="FF6600"/>
                </a:solidFill>
              </a:rPr>
              <a:t/>
            </a:r>
            <a:br>
              <a:rPr lang="en" dirty="0">
                <a:solidFill>
                  <a:srgbClr val="FF6600"/>
                </a:solidFill>
              </a:rPr>
            </a:br>
            <a:endParaRPr lang="en" dirty="0">
              <a:solidFill>
                <a:srgbClr val="FF6600"/>
              </a:solidFill>
            </a:endParaRPr>
          </a:p>
        </p:txBody>
      </p:sp>
      <p:sp>
        <p:nvSpPr>
          <p:cNvPr id="59" name="Shape 382"/>
          <p:cNvSpPr txBox="1">
            <a:spLocks/>
          </p:cNvSpPr>
          <p:nvPr/>
        </p:nvSpPr>
        <p:spPr>
          <a:xfrm>
            <a:off x="6858000" y="4279925"/>
            <a:ext cx="1789800" cy="36835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Font typeface="Nunito Sans"/>
              <a:buNone/>
            </a:pPr>
            <a:r>
              <a:rPr lang="en-US" sz="1200" b="1" dirty="0" smtClean="0">
                <a:solidFill>
                  <a:schemeClr val="bg1">
                    <a:lumMod val="50000"/>
                  </a:schemeClr>
                </a:solidFill>
              </a:rPr>
              <a:t>Plus, average  funding per round</a:t>
            </a:r>
          </a:p>
          <a:p>
            <a:pPr>
              <a:buFont typeface="Nunito Sans"/>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9" name="Shape 3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Shape 375"/>
          <p:cNvSpPr txBox="1">
            <a:spLocks noGrp="1"/>
          </p:cNvSpPr>
          <p:nvPr>
            <p:ph type="title"/>
          </p:nvPr>
        </p:nvSpPr>
        <p:spPr>
          <a:xfrm>
            <a:off x="152400" y="285750"/>
            <a:ext cx="2286000" cy="3981000"/>
          </a:xfrm>
          <a:prstGeom prst="rect">
            <a:avLst/>
          </a:prstGeom>
        </p:spPr>
        <p:txBody>
          <a:bodyPr lIns="91425" tIns="91425" rIns="91425" bIns="91425" anchor="t" anchorCtr="0">
            <a:noAutofit/>
          </a:bodyPr>
          <a:lstStyle/>
          <a:p>
            <a:pPr lvl="0"/>
            <a:r>
              <a:rPr lang="en" dirty="0" smtClean="0">
                <a:solidFill>
                  <a:srgbClr val="FF6600"/>
                </a:solidFill>
              </a:rPr>
              <a:t>Testing data models</a:t>
            </a:r>
            <a:br>
              <a:rPr lang="en" dirty="0" smtClean="0">
                <a:solidFill>
                  <a:srgbClr val="FF6600"/>
                </a:solidFill>
              </a:rPr>
            </a:br>
            <a:r>
              <a:rPr lang="en" dirty="0" smtClean="0">
                <a:solidFill>
                  <a:srgbClr val="FF6600"/>
                </a:solidFill>
              </a:rPr>
              <a:t/>
            </a:r>
            <a:br>
              <a:rPr lang="en" dirty="0" smtClean="0">
                <a:solidFill>
                  <a:srgbClr val="FF6600"/>
                </a:solidFill>
              </a:rPr>
            </a:br>
            <a:r>
              <a:rPr lang="en-US" sz="1200" dirty="0" smtClean="0">
                <a:solidFill>
                  <a:srgbClr val="666666"/>
                </a:solidFill>
              </a:rPr>
              <a:t>Investor information was transformed by turning each investor into a separate column. The values in the resulting dataset represented the number of funding rounds a specific investor participated in for a specific company. </a:t>
            </a:r>
            <a:br>
              <a:rPr lang="en-US" sz="1200" dirty="0" smtClean="0">
                <a:solidFill>
                  <a:srgbClr val="666666"/>
                </a:solidFill>
              </a:rPr>
            </a:br>
            <a:r>
              <a:rPr lang="en-US" sz="1200" dirty="0" smtClean="0">
                <a:solidFill>
                  <a:srgbClr val="666666"/>
                </a:solidFill>
              </a:rPr>
              <a:t/>
            </a:r>
            <a:br>
              <a:rPr lang="en-US" sz="1200" dirty="0" smtClean="0">
                <a:solidFill>
                  <a:srgbClr val="666666"/>
                </a:solidFill>
              </a:rPr>
            </a:br>
            <a:r>
              <a:rPr lang="en-US" sz="1200" dirty="0" smtClean="0">
                <a:solidFill>
                  <a:srgbClr val="666666"/>
                </a:solidFill>
              </a:rPr>
              <a:t>Because investor data amounted to more than 4500 columns, to avoid the curse of dimensionality (and to speed up the model), PCA was used to reduce dimensionality to 600 principal components.</a:t>
            </a:r>
            <a:br>
              <a:rPr lang="en-US" sz="1200" dirty="0" smtClean="0">
                <a:solidFill>
                  <a:srgbClr val="666666"/>
                </a:solidFill>
              </a:rPr>
            </a:br>
            <a:r>
              <a:rPr lang="en-US" sz="1200" dirty="0" smtClean="0">
                <a:solidFill>
                  <a:srgbClr val="666666"/>
                </a:solidFill>
              </a:rPr>
              <a:t/>
            </a:r>
            <a:br>
              <a:rPr lang="en-US" sz="1200" dirty="0" smtClean="0">
                <a:solidFill>
                  <a:srgbClr val="666666"/>
                </a:solidFill>
              </a:rPr>
            </a:br>
            <a:r>
              <a:rPr lang="en" dirty="0"/>
              <a:t/>
            </a:r>
            <a:br>
              <a:rPr lang="en" dirty="0"/>
            </a:br>
            <a:r>
              <a:rPr lang="en" dirty="0">
                <a:solidFill>
                  <a:srgbClr val="FF6600"/>
                </a:solidFill>
              </a:rPr>
              <a:t/>
            </a:r>
            <a:br>
              <a:rPr lang="en" dirty="0">
                <a:solidFill>
                  <a:srgbClr val="FF6600"/>
                </a:solidFill>
              </a:rPr>
            </a:br>
            <a:endParaRPr lang="en" dirty="0">
              <a:solidFill>
                <a:srgbClr val="FF6600"/>
              </a:solidFill>
            </a:endParaRPr>
          </a:p>
        </p:txBody>
      </p:sp>
      <p:sp>
        <p:nvSpPr>
          <p:cNvPr id="58" name="Shape 212"/>
          <p:cNvSpPr txBox="1">
            <a:spLocks/>
          </p:cNvSpPr>
          <p:nvPr/>
        </p:nvSpPr>
        <p:spPr>
          <a:xfrm>
            <a:off x="3029315" y="133350"/>
            <a:ext cx="4870715" cy="49926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None/>
            </a:pPr>
            <a:r>
              <a:rPr lang="en-US" sz="1200" dirty="0"/>
              <a:t>The first </a:t>
            </a:r>
            <a:r>
              <a:rPr lang="en-US" sz="1200" dirty="0" smtClean="0"/>
              <a:t>two </a:t>
            </a:r>
            <a:r>
              <a:rPr lang="en-US" sz="1200" dirty="0"/>
              <a:t>components are </a:t>
            </a:r>
            <a:r>
              <a:rPr lang="en-US" sz="1200" dirty="0" smtClean="0"/>
              <a:t>clustered through </a:t>
            </a:r>
            <a:r>
              <a:rPr lang="en-US" sz="1200" dirty="0" err="1" smtClean="0"/>
              <a:t>kmeans</a:t>
            </a:r>
            <a:r>
              <a:rPr lang="en-US" sz="1200" dirty="0" smtClean="0"/>
              <a:t> </a:t>
            </a:r>
            <a:r>
              <a:rPr lang="en-US" sz="1200" dirty="0"/>
              <a:t>here:</a:t>
            </a:r>
            <a:endParaRPr lang="en" sz="1200" dirty="0">
              <a:solidFill>
                <a:srgbClr val="FF6600"/>
              </a:solidFill>
            </a:endParaRPr>
          </a:p>
        </p:txBody>
      </p:sp>
      <p:sp>
        <p:nvSpPr>
          <p:cNvPr id="5" name="Text Placeholder 4"/>
          <p:cNvSpPr>
            <a:spLocks noGrp="1"/>
          </p:cNvSpPr>
          <p:nvPr>
            <p:ph type="body" idx="1"/>
          </p:nvPr>
        </p:nvSpPr>
        <p:spPr/>
        <p:txBody>
          <a:bodyPr/>
          <a:lstStyle/>
          <a:p>
            <a:endParaRPr lang="en-US" dirty="0"/>
          </a:p>
        </p:txBody>
      </p:sp>
      <p:sp>
        <p:nvSpPr>
          <p:cNvPr id="6" name="Text Placeholder 5"/>
          <p:cNvSpPr>
            <a:spLocks noGrp="1"/>
          </p:cNvSpPr>
          <p:nvPr>
            <p:ph type="body" idx="2"/>
          </p:nvPr>
        </p:nvSpPr>
        <p:spPr/>
        <p:txBody>
          <a:bodyPr/>
          <a:lstStyle/>
          <a:p>
            <a:endParaRPr lang="en-US"/>
          </a:p>
        </p:txBody>
      </p:sp>
      <p:sp>
        <p:nvSpPr>
          <p:cNvPr id="7" name="Text Placeholder 6"/>
          <p:cNvSpPr>
            <a:spLocks noGrp="1"/>
          </p:cNvSpPr>
          <p:nvPr>
            <p:ph type="body" idx="3"/>
          </p:nvPr>
        </p:nvSpPr>
        <p:spPr/>
        <p:txBody>
          <a:bodyPr/>
          <a:lstStyle/>
          <a:p>
            <a:endParaRPr lang="en-US" dirty="0"/>
          </a:p>
        </p:txBody>
      </p:sp>
      <p:pic>
        <p:nvPicPr>
          <p:cNvPr id="1026" name="Picture 2" descr="C:\Users\Lana\Documents\Data Science Intensive\Capstone-project----DS-Intensive-Springboard\Cluste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970" y="548641"/>
            <a:ext cx="6067430" cy="429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433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9" name="Shape 3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Shape 375"/>
          <p:cNvSpPr txBox="1">
            <a:spLocks noGrp="1"/>
          </p:cNvSpPr>
          <p:nvPr>
            <p:ph type="title"/>
          </p:nvPr>
        </p:nvSpPr>
        <p:spPr>
          <a:xfrm>
            <a:off x="152400" y="285750"/>
            <a:ext cx="2438400" cy="4114800"/>
          </a:xfrm>
          <a:prstGeom prst="rect">
            <a:avLst/>
          </a:prstGeom>
        </p:spPr>
        <p:txBody>
          <a:bodyPr lIns="91425" tIns="91425" rIns="91425" bIns="91425" anchor="t" anchorCtr="0">
            <a:noAutofit/>
          </a:bodyPr>
          <a:lstStyle/>
          <a:p>
            <a:pPr lvl="0"/>
            <a:r>
              <a:rPr lang="en" dirty="0" smtClean="0">
                <a:solidFill>
                  <a:srgbClr val="FF6600"/>
                </a:solidFill>
              </a:rPr>
              <a:t>Selecting the final data model</a:t>
            </a:r>
            <a:br>
              <a:rPr lang="en" dirty="0" smtClean="0">
                <a:solidFill>
                  <a:srgbClr val="FF6600"/>
                </a:solidFill>
              </a:rPr>
            </a:br>
            <a:r>
              <a:rPr lang="en" dirty="0" smtClean="0">
                <a:solidFill>
                  <a:srgbClr val="FF6600"/>
                </a:solidFill>
              </a:rPr>
              <a:t/>
            </a:r>
            <a:br>
              <a:rPr lang="en" dirty="0" smtClean="0">
                <a:solidFill>
                  <a:srgbClr val="FF6600"/>
                </a:solidFill>
              </a:rPr>
            </a:br>
            <a:r>
              <a:rPr lang="en-US" sz="1200" dirty="0" smtClean="0">
                <a:solidFill>
                  <a:srgbClr val="666666"/>
                </a:solidFill>
              </a:rPr>
              <a:t>Logistic Regression and Random Forest were cross-validated on 40% of the data and validated using 30% of the data. The combined 70% were used for final training, with the remaining 30% used for final testing.</a:t>
            </a:r>
            <a:br>
              <a:rPr lang="en-US" sz="1200" dirty="0" smtClean="0">
                <a:solidFill>
                  <a:srgbClr val="666666"/>
                </a:solidFill>
              </a:rPr>
            </a:br>
            <a:r>
              <a:rPr lang="en-US" sz="1200" dirty="0" smtClean="0">
                <a:solidFill>
                  <a:srgbClr val="666666"/>
                </a:solidFill>
              </a:rPr>
              <a:t/>
            </a:r>
            <a:br>
              <a:rPr lang="en-US" sz="1200" dirty="0" smtClean="0">
                <a:solidFill>
                  <a:srgbClr val="666666"/>
                </a:solidFill>
              </a:rPr>
            </a:br>
            <a:r>
              <a:rPr lang="en-US" sz="1200" dirty="0">
                <a:solidFill>
                  <a:srgbClr val="666666"/>
                </a:solidFill>
              </a:rPr>
              <a:t/>
            </a:r>
            <a:br>
              <a:rPr lang="en-US" sz="1200" dirty="0">
                <a:solidFill>
                  <a:srgbClr val="666666"/>
                </a:solidFill>
              </a:rPr>
            </a:br>
            <a:r>
              <a:rPr lang="en-US" sz="1200" dirty="0" smtClean="0">
                <a:solidFill>
                  <a:srgbClr val="666666"/>
                </a:solidFill>
              </a:rPr>
              <a:t>Based on results provided here, </a:t>
            </a:r>
            <a:r>
              <a:rPr lang="en-US" sz="1200" dirty="0" smtClean="0">
                <a:solidFill>
                  <a:srgbClr val="FF6600"/>
                </a:solidFill>
              </a:rPr>
              <a:t>LR </a:t>
            </a:r>
            <a:r>
              <a:rPr lang="en-US" sz="1200" dirty="0" smtClean="0">
                <a:solidFill>
                  <a:srgbClr val="FF6600"/>
                </a:solidFill>
              </a:rPr>
              <a:t>was selected as the final prediction model, with accuracy in the testing phase = </a:t>
            </a:r>
            <a:r>
              <a:rPr lang="en-US" sz="1200" b="1" dirty="0" smtClean="0">
                <a:solidFill>
                  <a:srgbClr val="FF6600"/>
                </a:solidFill>
              </a:rPr>
              <a:t>0.694</a:t>
            </a:r>
            <a:endParaRPr lang="en" b="1" dirty="0">
              <a:solidFill>
                <a:srgbClr val="FF6600"/>
              </a:solidFill>
            </a:endParaRPr>
          </a:p>
        </p:txBody>
      </p:sp>
      <p:sp>
        <p:nvSpPr>
          <p:cNvPr id="58" name="Shape 212"/>
          <p:cNvSpPr txBox="1">
            <a:spLocks/>
          </p:cNvSpPr>
          <p:nvPr/>
        </p:nvSpPr>
        <p:spPr>
          <a:xfrm>
            <a:off x="3115050" y="133350"/>
            <a:ext cx="4870715" cy="49926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None/>
            </a:pPr>
            <a:r>
              <a:rPr lang="en-US" sz="1200" dirty="0"/>
              <a:t>Cross-validation -&gt; </a:t>
            </a:r>
            <a:r>
              <a:rPr lang="en-US" sz="1200" dirty="0">
                <a:solidFill>
                  <a:srgbClr val="FF6600"/>
                </a:solidFill>
              </a:rPr>
              <a:t>Validation</a:t>
            </a:r>
            <a:r>
              <a:rPr lang="en-US" sz="1200" dirty="0"/>
              <a:t> -&gt; Training -&gt; Testing</a:t>
            </a:r>
            <a:endParaRPr lang="en" sz="1200" dirty="0"/>
          </a:p>
        </p:txBody>
      </p:sp>
      <p:sp>
        <p:nvSpPr>
          <p:cNvPr id="5" name="Text Placeholder 4"/>
          <p:cNvSpPr>
            <a:spLocks noGrp="1"/>
          </p:cNvSpPr>
          <p:nvPr>
            <p:ph type="body" idx="1"/>
          </p:nvPr>
        </p:nvSpPr>
        <p:spPr>
          <a:xfrm>
            <a:off x="3069324" y="895350"/>
            <a:ext cx="2395348" cy="3661150"/>
          </a:xfrm>
        </p:spPr>
        <p:txBody>
          <a:bodyPr/>
          <a:lstStyle/>
          <a:p>
            <a:pPr algn="ctr">
              <a:buNone/>
            </a:pPr>
            <a:r>
              <a:rPr lang="en-US" sz="1200" dirty="0" smtClean="0"/>
              <a:t>Logistic Regression</a:t>
            </a:r>
          </a:p>
          <a:p>
            <a:endParaRPr lang="en-US" sz="1200" dirty="0" smtClean="0"/>
          </a:p>
          <a:p>
            <a:endParaRPr lang="en-US" sz="1200" dirty="0"/>
          </a:p>
          <a:p>
            <a:endParaRPr lang="en-US" sz="1200" dirty="0" smtClean="0"/>
          </a:p>
          <a:p>
            <a:pPr>
              <a:buNone/>
            </a:pPr>
            <a:r>
              <a:rPr lang="en-US" sz="1200" dirty="0"/>
              <a:t>Accuracy: 	                    </a:t>
            </a:r>
            <a:r>
              <a:rPr lang="en-US" sz="1200" dirty="0" smtClean="0"/>
              <a:t>0.675</a:t>
            </a:r>
            <a:endParaRPr lang="en-US" sz="1200" dirty="0"/>
          </a:p>
          <a:p>
            <a:pPr>
              <a:buNone/>
            </a:pPr>
            <a:endParaRPr lang="en-US" sz="1200" dirty="0"/>
          </a:p>
          <a:p>
            <a:pPr>
              <a:buNone/>
            </a:pPr>
            <a:r>
              <a:rPr lang="en-US" sz="1200" dirty="0"/>
              <a:t>Sensitivity:                        </a:t>
            </a:r>
            <a:r>
              <a:rPr lang="en-US" sz="1200" dirty="0" smtClean="0"/>
              <a:t>0.852</a:t>
            </a:r>
            <a:endParaRPr lang="en-US" sz="1200" dirty="0"/>
          </a:p>
          <a:p>
            <a:endParaRPr lang="en-US" sz="1200" dirty="0"/>
          </a:p>
          <a:p>
            <a:pPr>
              <a:buNone/>
            </a:pPr>
            <a:r>
              <a:rPr lang="en-US" sz="1200" dirty="0"/>
              <a:t>Specificity:                        </a:t>
            </a:r>
            <a:r>
              <a:rPr lang="en-US" sz="1200" dirty="0" smtClean="0"/>
              <a:t>0.415</a:t>
            </a:r>
            <a:endParaRPr lang="en-US" sz="1200" dirty="0" smtClean="0"/>
          </a:p>
          <a:p>
            <a:endParaRPr lang="en-US" sz="1100" dirty="0"/>
          </a:p>
          <a:p>
            <a:endParaRPr lang="en-US" sz="1100" dirty="0"/>
          </a:p>
        </p:txBody>
      </p:sp>
      <p:cxnSp>
        <p:nvCxnSpPr>
          <p:cNvPr id="3" name="Straight Connector 2"/>
          <p:cNvCxnSpPr/>
          <p:nvPr/>
        </p:nvCxnSpPr>
        <p:spPr>
          <a:xfrm>
            <a:off x="5562600" y="632610"/>
            <a:ext cx="0" cy="3463140"/>
          </a:xfrm>
          <a:prstGeom prst="line">
            <a:avLst/>
          </a:prstGeom>
          <a:ln>
            <a:prstDash val="lgDashDot"/>
          </a:ln>
        </p:spPr>
        <p:style>
          <a:lnRef idx="1">
            <a:schemeClr val="accent2"/>
          </a:lnRef>
          <a:fillRef idx="0">
            <a:schemeClr val="accent2"/>
          </a:fillRef>
          <a:effectRef idx="0">
            <a:schemeClr val="accent2"/>
          </a:effectRef>
          <a:fontRef idx="minor">
            <a:schemeClr val="tx1"/>
          </a:fontRef>
        </p:style>
      </p:cxnSp>
      <p:sp>
        <p:nvSpPr>
          <p:cNvPr id="14" name="Text Placeholder 4"/>
          <p:cNvSpPr>
            <a:spLocks noGrp="1"/>
          </p:cNvSpPr>
          <p:nvPr>
            <p:ph type="body" idx="1"/>
          </p:nvPr>
        </p:nvSpPr>
        <p:spPr>
          <a:xfrm>
            <a:off x="4572000" y="4552950"/>
            <a:ext cx="2395348" cy="457200"/>
          </a:xfrm>
        </p:spPr>
        <p:txBody>
          <a:bodyPr/>
          <a:lstStyle/>
          <a:p>
            <a:pPr>
              <a:buNone/>
            </a:pPr>
            <a:r>
              <a:rPr lang="en-US" sz="1200" dirty="0" smtClean="0"/>
              <a:t>Baseline accuracy: 0.594</a:t>
            </a:r>
          </a:p>
          <a:p>
            <a:endParaRPr lang="en-US" sz="1200" dirty="0"/>
          </a:p>
          <a:p>
            <a:endParaRPr lang="en-US" sz="1200" dirty="0" smtClean="0"/>
          </a:p>
          <a:p>
            <a:endParaRPr lang="en-US" sz="1100" dirty="0"/>
          </a:p>
          <a:p>
            <a:endParaRPr lang="en-US" sz="1100" dirty="0"/>
          </a:p>
        </p:txBody>
      </p:sp>
      <p:sp>
        <p:nvSpPr>
          <p:cNvPr id="16" name="Text Placeholder 4"/>
          <p:cNvSpPr>
            <a:spLocks noGrp="1"/>
          </p:cNvSpPr>
          <p:nvPr>
            <p:ph type="body" idx="1"/>
          </p:nvPr>
        </p:nvSpPr>
        <p:spPr>
          <a:xfrm>
            <a:off x="6019800" y="895350"/>
            <a:ext cx="2395348" cy="3661150"/>
          </a:xfrm>
        </p:spPr>
        <p:txBody>
          <a:bodyPr/>
          <a:lstStyle/>
          <a:p>
            <a:pPr algn="ctr">
              <a:buNone/>
            </a:pPr>
            <a:r>
              <a:rPr lang="en-US" sz="1200" dirty="0" smtClean="0"/>
              <a:t>Random Forest</a:t>
            </a:r>
          </a:p>
          <a:p>
            <a:endParaRPr lang="en-US" sz="1200" dirty="0" smtClean="0"/>
          </a:p>
          <a:p>
            <a:endParaRPr lang="en-US" sz="1200" dirty="0"/>
          </a:p>
          <a:p>
            <a:endParaRPr lang="en-US" sz="1200" dirty="0" smtClean="0"/>
          </a:p>
          <a:p>
            <a:pPr>
              <a:buNone/>
            </a:pPr>
            <a:r>
              <a:rPr lang="en-US" sz="1200" dirty="0" smtClean="0"/>
              <a:t>Accuracy: 	                    </a:t>
            </a:r>
            <a:r>
              <a:rPr lang="en-US" sz="1200" dirty="0" smtClean="0"/>
              <a:t>0.638</a:t>
            </a:r>
            <a:endParaRPr lang="en-US" sz="1200" dirty="0" smtClean="0"/>
          </a:p>
          <a:p>
            <a:pPr>
              <a:buNone/>
            </a:pPr>
            <a:endParaRPr lang="en-US" sz="1200" dirty="0" smtClean="0"/>
          </a:p>
          <a:p>
            <a:pPr>
              <a:buNone/>
            </a:pPr>
            <a:r>
              <a:rPr lang="en-US" sz="1200" dirty="0" smtClean="0"/>
              <a:t>Sensitivity:                        </a:t>
            </a:r>
            <a:r>
              <a:rPr lang="en-US" sz="1200" dirty="0" smtClean="0"/>
              <a:t>0.934</a:t>
            </a:r>
            <a:endParaRPr lang="en-US" sz="1200" dirty="0" smtClean="0"/>
          </a:p>
          <a:p>
            <a:endParaRPr lang="en-US" sz="1200" dirty="0"/>
          </a:p>
          <a:p>
            <a:pPr>
              <a:buNone/>
            </a:pPr>
            <a:r>
              <a:rPr lang="en-US" sz="1200" dirty="0" smtClean="0"/>
              <a:t>Specificity:                        </a:t>
            </a:r>
            <a:r>
              <a:rPr lang="en-US" sz="1200" dirty="0" smtClean="0"/>
              <a:t>0.205</a:t>
            </a:r>
            <a:endParaRPr lang="en-US" sz="1200" dirty="0"/>
          </a:p>
          <a:p>
            <a:endParaRPr lang="en-US" sz="1200" dirty="0" smtClean="0"/>
          </a:p>
          <a:p>
            <a:endParaRPr lang="en-US" sz="1100" dirty="0"/>
          </a:p>
          <a:p>
            <a:endParaRPr lang="en-US" sz="1100" dirty="0"/>
          </a:p>
        </p:txBody>
      </p:sp>
    </p:spTree>
    <p:extLst>
      <p:ext uri="{BB962C8B-B14F-4D97-AF65-F5344CB8AC3E}">
        <p14:creationId xmlns:p14="http://schemas.microsoft.com/office/powerpoint/2010/main" val="125790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13</a:t>
            </a:fld>
            <a:endParaRPr lang="en">
              <a:solidFill>
                <a:srgbClr val="FFFFFF"/>
              </a:solidFill>
            </a:endParaRPr>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319"/>
          <p:cNvSpPr txBox="1">
            <a:spLocks/>
          </p:cNvSpPr>
          <p:nvPr/>
        </p:nvSpPr>
        <p:spPr>
          <a:xfrm>
            <a:off x="2980552" y="971550"/>
            <a:ext cx="5773696" cy="3429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9pPr>
          </a:lstStyle>
          <a:p>
            <a:pPr marL="228600" indent="-228600">
              <a:buAutoNum type="arabicPeriod"/>
            </a:pPr>
            <a:r>
              <a:rPr lang="en-US" dirty="0" smtClean="0"/>
              <a:t>While this </a:t>
            </a:r>
            <a:r>
              <a:rPr lang="en-US" dirty="0"/>
              <a:t>model can be used as early as Series A funding round to identify potential successful and unsuccessful </a:t>
            </a:r>
            <a:r>
              <a:rPr lang="en-US" dirty="0" smtClean="0"/>
              <a:t>candidates, </a:t>
            </a:r>
            <a:r>
              <a:rPr lang="en-US" dirty="0">
                <a:solidFill>
                  <a:srgbClr val="FF6600"/>
                </a:solidFill>
              </a:rPr>
              <a:t>the more funding rounds a company has gone through, the more information </a:t>
            </a:r>
            <a:r>
              <a:rPr lang="en-US" dirty="0" smtClean="0">
                <a:solidFill>
                  <a:srgbClr val="FF6600"/>
                </a:solidFill>
              </a:rPr>
              <a:t>there is for the model</a:t>
            </a:r>
            <a:r>
              <a:rPr lang="en-US" dirty="0" smtClean="0"/>
              <a:t>. </a:t>
            </a:r>
          </a:p>
          <a:p>
            <a:pPr marL="228600" indent="-228600">
              <a:buAutoNum type="arabicPeriod"/>
            </a:pPr>
            <a:endParaRPr lang="en-US" dirty="0"/>
          </a:p>
          <a:p>
            <a:pPr marL="228600" indent="-228600">
              <a:buAutoNum type="arabicPeriod"/>
            </a:pPr>
            <a:r>
              <a:rPr lang="en-US" dirty="0" smtClean="0">
                <a:solidFill>
                  <a:srgbClr val="FF6600"/>
                </a:solidFill>
              </a:rPr>
              <a:t>Investors </a:t>
            </a:r>
            <a:r>
              <a:rPr lang="en-US" dirty="0">
                <a:solidFill>
                  <a:srgbClr val="FF6600"/>
                </a:solidFill>
              </a:rPr>
              <a:t>are encouraged to consider individual features</a:t>
            </a:r>
            <a:r>
              <a:rPr lang="en-US" dirty="0"/>
              <a:t>, such as days/years before the company got its first funding, selection of investors in each round, or average amount of funding per round, </a:t>
            </a:r>
            <a:r>
              <a:rPr lang="en-US" dirty="0">
                <a:solidFill>
                  <a:srgbClr val="FF6600"/>
                </a:solidFill>
              </a:rPr>
              <a:t>to raise concerns about a potential </a:t>
            </a:r>
            <a:r>
              <a:rPr lang="en-US" dirty="0" smtClean="0">
                <a:solidFill>
                  <a:srgbClr val="FF6600"/>
                </a:solidFill>
              </a:rPr>
              <a:t>investment.</a:t>
            </a:r>
          </a:p>
          <a:p>
            <a:pPr marL="228600" indent="-228600">
              <a:buAutoNum type="arabicPeriod"/>
            </a:pPr>
            <a:endParaRPr lang="en-US" dirty="0">
              <a:solidFill>
                <a:srgbClr val="FF6600"/>
              </a:solidFill>
            </a:endParaRPr>
          </a:p>
          <a:p>
            <a:pPr marL="228600" indent="-228600">
              <a:buAutoNum type="arabicPeriod"/>
            </a:pPr>
            <a:r>
              <a:rPr lang="en-US" dirty="0"/>
              <a:t>I</a:t>
            </a:r>
            <a:r>
              <a:rPr lang="en-US" dirty="0" smtClean="0"/>
              <a:t>t </a:t>
            </a:r>
            <a:r>
              <a:rPr lang="en-US" dirty="0">
                <a:solidFill>
                  <a:srgbClr val="FF6600"/>
                </a:solidFill>
              </a:rPr>
              <a:t>would be ideal to invest into acquisition of further start-up data</a:t>
            </a:r>
            <a:r>
              <a:rPr lang="en-US" dirty="0"/>
              <a:t>, e.g. information on </a:t>
            </a:r>
            <a:r>
              <a:rPr lang="en-US" dirty="0" smtClean="0"/>
              <a:t>founders, </a:t>
            </a:r>
            <a:r>
              <a:rPr lang="en-US" dirty="0"/>
              <a:t>start-up financial information, </a:t>
            </a:r>
            <a:r>
              <a:rPr lang="en-US" dirty="0" smtClean="0"/>
              <a:t> or start-up PR </a:t>
            </a:r>
            <a:r>
              <a:rPr lang="en-US" dirty="0"/>
              <a:t>and marketing </a:t>
            </a:r>
            <a:r>
              <a:rPr lang="en-US" dirty="0" smtClean="0"/>
              <a:t>information, </a:t>
            </a:r>
            <a:r>
              <a:rPr lang="en-US" dirty="0" smtClean="0">
                <a:solidFill>
                  <a:srgbClr val="FF6600"/>
                </a:solidFill>
              </a:rPr>
              <a:t>to improve performance of the model</a:t>
            </a:r>
            <a:r>
              <a:rPr lang="en-US" dirty="0" smtClean="0"/>
              <a:t>.</a:t>
            </a:r>
            <a:endParaRPr lang="en-US" b="1" dirty="0"/>
          </a:p>
          <a:p>
            <a:pPr>
              <a:buNone/>
            </a:pPr>
            <a:endParaRPr lang="en" b="1" dirty="0"/>
          </a:p>
        </p:txBody>
      </p:sp>
      <p:sp>
        <p:nvSpPr>
          <p:cNvPr id="316" name="Shape 316"/>
          <p:cNvSpPr txBox="1">
            <a:spLocks noGrp="1"/>
          </p:cNvSpPr>
          <p:nvPr>
            <p:ph type="title"/>
          </p:nvPr>
        </p:nvSpPr>
        <p:spPr>
          <a:xfrm>
            <a:off x="0" y="728884"/>
            <a:ext cx="2730224" cy="700850"/>
          </a:xfrm>
          <a:prstGeom prst="rect">
            <a:avLst/>
          </a:prstGeom>
        </p:spPr>
        <p:txBody>
          <a:bodyPr lIns="91425" tIns="91425" rIns="91425" bIns="91425" anchor="b" anchorCtr="0">
            <a:noAutofit/>
          </a:bodyPr>
          <a:lstStyle/>
          <a:p>
            <a:pPr lvl="0" rtl="0">
              <a:spcBef>
                <a:spcPts val="0"/>
              </a:spcBef>
              <a:buNone/>
            </a:pPr>
            <a:r>
              <a:rPr lang="en" sz="2200" dirty="0" smtClean="0"/>
              <a:t>Recommendations</a:t>
            </a:r>
            <a:endParaRPr lang="en" sz="2200" dirty="0"/>
          </a:p>
        </p:txBody>
      </p:sp>
    </p:spTree>
    <p:extLst>
      <p:ext uri="{BB962C8B-B14F-4D97-AF65-F5344CB8AC3E}">
        <p14:creationId xmlns:p14="http://schemas.microsoft.com/office/powerpoint/2010/main" val="2905958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4" name="Shape 316"/>
          <p:cNvSpPr txBox="1">
            <a:spLocks/>
          </p:cNvSpPr>
          <p:nvPr/>
        </p:nvSpPr>
        <p:spPr>
          <a:xfrm>
            <a:off x="304800" y="129540"/>
            <a:ext cx="3886200" cy="70085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ct val="100000"/>
              <a:buFont typeface="Nunito Sans"/>
              <a:buNone/>
              <a:defRPr sz="3000" b="1" i="0" u="none" strike="noStrike" cap="none">
                <a:solidFill>
                  <a:srgbClr val="F67031"/>
                </a:solidFill>
                <a:latin typeface="Nunito Sans"/>
                <a:ea typeface="Nunito Sans"/>
                <a:cs typeface="Nunito Sans"/>
                <a:sym typeface="Nunito Sans"/>
              </a:defRPr>
            </a:lvl1pPr>
            <a:lvl2pPr lvl="1">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2pPr>
            <a:lvl3pPr lvl="2">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3pPr>
            <a:lvl4pPr lvl="3">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4pPr>
            <a:lvl5pPr lvl="4">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5pPr>
            <a:lvl6pPr lvl="5">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6pPr>
            <a:lvl7pPr lvl="6">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7pPr>
            <a:lvl8pPr lvl="7">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8pPr>
            <a:lvl9pPr lvl="8">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9pPr>
          </a:lstStyle>
          <a:p>
            <a:r>
              <a:rPr lang="en" sz="2200" b="0" dirty="0" smtClean="0"/>
              <a:t>Further study</a:t>
            </a:r>
            <a:endParaRPr lang="en" sz="2200" b="0" dirty="0"/>
          </a:p>
        </p:txBody>
      </p:sp>
      <p:sp>
        <p:nvSpPr>
          <p:cNvPr id="5" name="Shape 319"/>
          <p:cNvSpPr txBox="1">
            <a:spLocks/>
          </p:cNvSpPr>
          <p:nvPr/>
        </p:nvSpPr>
        <p:spPr>
          <a:xfrm>
            <a:off x="304800" y="895350"/>
            <a:ext cx="4114800" cy="3429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9pPr>
          </a:lstStyle>
          <a:p>
            <a:pPr>
              <a:buNone/>
            </a:pPr>
            <a:r>
              <a:rPr lang="en-US" u="sng" dirty="0" smtClean="0"/>
              <a:t>Features: </a:t>
            </a:r>
          </a:p>
          <a:p>
            <a:pPr>
              <a:buNone/>
            </a:pPr>
            <a:endParaRPr lang="en-US" dirty="0"/>
          </a:p>
          <a:p>
            <a:pPr marL="228600" indent="-228600">
              <a:buFont typeface="Wingdings" panose="05000000000000000000" pitchFamily="2" charset="2"/>
              <a:buChar char="§"/>
            </a:pPr>
            <a:r>
              <a:rPr lang="en-US" dirty="0" smtClean="0"/>
              <a:t>Use the most updated </a:t>
            </a:r>
            <a:r>
              <a:rPr lang="en-US" dirty="0" err="1" smtClean="0"/>
              <a:t>Crunchbase</a:t>
            </a:r>
            <a:r>
              <a:rPr lang="en-US" dirty="0" smtClean="0"/>
              <a:t> data, ideally real-time data, for the model</a:t>
            </a:r>
          </a:p>
          <a:p>
            <a:pPr marL="228600" indent="-228600">
              <a:buFont typeface="Wingdings" panose="05000000000000000000" pitchFamily="2" charset="2"/>
              <a:buChar char="§"/>
            </a:pPr>
            <a:r>
              <a:rPr lang="en-US" dirty="0" smtClean="0"/>
              <a:t>Utilize the </a:t>
            </a:r>
            <a:r>
              <a:rPr lang="en-US" i="1" dirty="0" smtClean="0"/>
              <a:t>acquisitions</a:t>
            </a:r>
            <a:r>
              <a:rPr lang="en-US" dirty="0" smtClean="0"/>
              <a:t> dataset to generate further features</a:t>
            </a:r>
          </a:p>
          <a:p>
            <a:pPr marL="228600" indent="-228600">
              <a:buFont typeface="Wingdings" panose="05000000000000000000" pitchFamily="2" charset="2"/>
              <a:buChar char="§"/>
            </a:pPr>
            <a:r>
              <a:rPr lang="en-US" dirty="0" smtClean="0"/>
              <a:t>Invest into acquisition of additional, early-stage start-up data</a:t>
            </a:r>
          </a:p>
          <a:p>
            <a:pPr>
              <a:buNone/>
            </a:pPr>
            <a:endParaRPr lang="en-US" dirty="0"/>
          </a:p>
          <a:p>
            <a:pPr>
              <a:buNone/>
            </a:pPr>
            <a:r>
              <a:rPr lang="en-US" u="sng" dirty="0" smtClean="0"/>
              <a:t>Model:</a:t>
            </a:r>
          </a:p>
          <a:p>
            <a:pPr>
              <a:buNone/>
            </a:pPr>
            <a:endParaRPr lang="en-US" dirty="0"/>
          </a:p>
          <a:p>
            <a:pPr marL="228600" indent="-228600">
              <a:buFont typeface="Wingdings" panose="05000000000000000000" pitchFamily="2" charset="2"/>
              <a:buChar char="§"/>
            </a:pPr>
            <a:r>
              <a:rPr lang="en-US" dirty="0" smtClean="0"/>
              <a:t>Test other models (aside from RF and LR) or a combination of different models</a:t>
            </a:r>
          </a:p>
          <a:p>
            <a:pPr marL="228600" indent="-228600">
              <a:buFont typeface="Wingdings" panose="05000000000000000000" pitchFamily="2" charset="2"/>
              <a:buChar char="§"/>
            </a:pPr>
            <a:r>
              <a:rPr lang="en-US" dirty="0" smtClean="0"/>
              <a:t>Predict not only success/failure but additional company statuses (IPO/acquisition).  The latter might be of interest not just to investors, but to the advisory community as well.</a:t>
            </a:r>
            <a:br>
              <a:rPr lang="en-US" dirty="0" smtClean="0"/>
            </a:br>
            <a:endParaRPr lang="en" b="1" dirty="0"/>
          </a:p>
        </p:txBody>
      </p:sp>
    </p:spTree>
    <p:extLst>
      <p:ext uri="{BB962C8B-B14F-4D97-AF65-F5344CB8AC3E}">
        <p14:creationId xmlns:p14="http://schemas.microsoft.com/office/powerpoint/2010/main" val="3183991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15</a:t>
            </a:fld>
            <a:endParaRPr lang="en">
              <a:solidFill>
                <a:srgbClr val="FFFFFF"/>
              </a:solidFill>
            </a:endParaRPr>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0" y="0"/>
            <a:ext cx="91440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319"/>
          <p:cNvSpPr txBox="1">
            <a:spLocks/>
          </p:cNvSpPr>
          <p:nvPr/>
        </p:nvSpPr>
        <p:spPr>
          <a:xfrm>
            <a:off x="3245162" y="1959009"/>
            <a:ext cx="4603438" cy="52578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9pPr>
          </a:lstStyle>
          <a:p>
            <a:pPr>
              <a:buNone/>
            </a:pPr>
            <a:r>
              <a:rPr lang="en-US" sz="4000" dirty="0" smtClean="0">
                <a:solidFill>
                  <a:srgbClr val="FF6600"/>
                </a:solidFill>
              </a:rPr>
              <a:t>Thank you!</a:t>
            </a:r>
            <a:endParaRPr lang="en-US" sz="4000" b="1" dirty="0">
              <a:solidFill>
                <a:srgbClr val="FF6600"/>
              </a:solidFill>
            </a:endParaRPr>
          </a:p>
          <a:p>
            <a:pPr>
              <a:buNone/>
            </a:pPr>
            <a:endParaRPr lang="en" b="1" dirty="0"/>
          </a:p>
        </p:txBody>
      </p:sp>
    </p:spTree>
    <p:extLst>
      <p:ext uri="{BB962C8B-B14F-4D97-AF65-F5344CB8AC3E}">
        <p14:creationId xmlns:p14="http://schemas.microsoft.com/office/powerpoint/2010/main" val="3899403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Shape 122"/>
          <p:cNvSpPr txBox="1">
            <a:spLocks noGrp="1"/>
          </p:cNvSpPr>
          <p:nvPr>
            <p:ph type="body" idx="2"/>
          </p:nvPr>
        </p:nvSpPr>
        <p:spPr>
          <a:xfrm>
            <a:off x="4800600" y="1016000"/>
            <a:ext cx="3800325" cy="3099900"/>
          </a:xfrm>
          <a:prstGeom prst="rect">
            <a:avLst/>
          </a:prstGeom>
        </p:spPr>
        <p:txBody>
          <a:bodyPr lIns="91425" tIns="91425" rIns="91425" bIns="91425" anchor="t" anchorCtr="0">
            <a:noAutofit/>
          </a:bodyPr>
          <a:lstStyle/>
          <a:p>
            <a:pPr marL="228600" lvl="0" rtl="0">
              <a:spcBef>
                <a:spcPts val="0"/>
              </a:spcBef>
              <a:spcAft>
                <a:spcPts val="1000"/>
              </a:spcAft>
              <a:buNone/>
            </a:pPr>
            <a:r>
              <a:rPr lang="en" dirty="0" smtClean="0"/>
              <a:t>Seed: </a:t>
            </a:r>
            <a:r>
              <a:rPr lang="en" b="1" dirty="0">
                <a:solidFill>
                  <a:srgbClr val="F67031"/>
                </a:solidFill>
              </a:rPr>
              <a:t>Introduction</a:t>
            </a:r>
          </a:p>
          <a:p>
            <a:pPr marL="228600" lvl="0" rtl="0">
              <a:spcBef>
                <a:spcPts val="0"/>
              </a:spcBef>
              <a:spcAft>
                <a:spcPts val="1000"/>
              </a:spcAft>
              <a:buNone/>
            </a:pPr>
            <a:r>
              <a:rPr lang="en" dirty="0" smtClean="0"/>
              <a:t>A: </a:t>
            </a:r>
            <a:r>
              <a:rPr lang="en" b="1" dirty="0">
                <a:solidFill>
                  <a:srgbClr val="F67031"/>
                </a:solidFill>
              </a:rPr>
              <a:t>Data sources</a:t>
            </a:r>
          </a:p>
          <a:p>
            <a:pPr marL="228600">
              <a:buNone/>
            </a:pPr>
            <a:r>
              <a:rPr lang="en" dirty="0" smtClean="0"/>
              <a:t>B: </a:t>
            </a:r>
            <a:r>
              <a:rPr lang="en" b="1" dirty="0">
                <a:solidFill>
                  <a:srgbClr val="F67031"/>
                </a:solidFill>
              </a:rPr>
              <a:t>Data wrangling</a:t>
            </a:r>
          </a:p>
          <a:p>
            <a:pPr marL="228600" lvl="0">
              <a:buNone/>
            </a:pPr>
            <a:r>
              <a:rPr lang="en" dirty="0" smtClean="0"/>
              <a:t>C: </a:t>
            </a:r>
            <a:r>
              <a:rPr lang="en" b="1" dirty="0">
                <a:solidFill>
                  <a:srgbClr val="F67031"/>
                </a:solidFill>
              </a:rPr>
              <a:t>Data story</a:t>
            </a:r>
          </a:p>
          <a:p>
            <a:pPr marL="228600">
              <a:buNone/>
            </a:pPr>
            <a:r>
              <a:rPr lang="en" dirty="0" smtClean="0"/>
              <a:t>D: </a:t>
            </a:r>
            <a:r>
              <a:rPr lang="en" b="1" dirty="0">
                <a:solidFill>
                  <a:srgbClr val="F67031"/>
                </a:solidFill>
              </a:rPr>
              <a:t>Data models</a:t>
            </a:r>
          </a:p>
          <a:p>
            <a:pPr marL="228600" lvl="0">
              <a:buNone/>
            </a:pPr>
            <a:r>
              <a:rPr lang="en" dirty="0" smtClean="0"/>
              <a:t>Exit: </a:t>
            </a:r>
            <a:r>
              <a:rPr lang="en" b="1" dirty="0" smtClean="0">
                <a:solidFill>
                  <a:srgbClr val="F67031"/>
                </a:solidFill>
              </a:rPr>
              <a:t>Recommendations</a:t>
            </a:r>
            <a:endParaRPr lang="en" b="1" dirty="0">
              <a:solidFill>
                <a:srgbClr val="F67031"/>
              </a:solidFill>
            </a:endParaRPr>
          </a:p>
        </p:txBody>
      </p:sp>
      <p:sp>
        <p:nvSpPr>
          <p:cNvPr id="123" name="Shape 123"/>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
        <p:nvSpPr>
          <p:cNvPr id="2" name="Rectangle 1"/>
          <p:cNvSpPr/>
          <p:nvPr/>
        </p:nvSpPr>
        <p:spPr>
          <a:xfrm>
            <a:off x="7620" y="0"/>
            <a:ext cx="45720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Shape 121"/>
          <p:cNvSpPr txBox="1">
            <a:spLocks noGrp="1"/>
          </p:cNvSpPr>
          <p:nvPr>
            <p:ph type="title"/>
          </p:nvPr>
        </p:nvSpPr>
        <p:spPr>
          <a:xfrm>
            <a:off x="381000" y="971550"/>
            <a:ext cx="3246900" cy="973500"/>
          </a:xfrm>
          <a:prstGeom prst="rect">
            <a:avLst/>
          </a:prstGeom>
        </p:spPr>
        <p:txBody>
          <a:bodyPr lIns="91425" tIns="91425" rIns="91425" bIns="91425" anchor="t" anchorCtr="0">
            <a:noAutofit/>
          </a:bodyPr>
          <a:lstStyle/>
          <a:p>
            <a:pPr lvl="0">
              <a:spcBef>
                <a:spcPts val="0"/>
              </a:spcBef>
              <a:buNone/>
            </a:pPr>
            <a:r>
              <a:rPr lang="en" dirty="0">
                <a:solidFill>
                  <a:srgbClr val="FF6600"/>
                </a:solidFill>
              </a:rPr>
              <a:t>Table of contents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Shape 105"/>
          <p:cNvSpPr txBox="1">
            <a:spLocks noGrp="1"/>
          </p:cNvSpPr>
          <p:nvPr>
            <p:ph type="body" idx="2"/>
          </p:nvPr>
        </p:nvSpPr>
        <p:spPr>
          <a:xfrm>
            <a:off x="3090624" y="575500"/>
            <a:ext cx="5519975" cy="62465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smtClean="0"/>
              <a:t>Forbes defines start-up as a company that is based on the “</a:t>
            </a:r>
            <a:r>
              <a:rPr lang="en" dirty="0" smtClean="0">
                <a:solidFill>
                  <a:srgbClr val="FF6600"/>
                </a:solidFill>
              </a:rPr>
              <a:t>culture and mentality of innovating … </a:t>
            </a:r>
            <a:r>
              <a:rPr lang="en" dirty="0" smtClean="0"/>
              <a:t>to solve critical pain points”*.</a:t>
            </a:r>
            <a:endParaRPr lang="en" dirty="0"/>
          </a:p>
          <a:p>
            <a:pPr lvl="0" rtl="0">
              <a:spcBef>
                <a:spcPts val="0"/>
              </a:spcBef>
              <a:buClr>
                <a:schemeClr val="dk1"/>
              </a:buClr>
              <a:buSzPct val="100000"/>
              <a:buFont typeface="Arial"/>
              <a:buNone/>
            </a:pPr>
            <a:endParaRPr dirty="0"/>
          </a:p>
          <a:p>
            <a:pPr lvl="0" rtl="0">
              <a:spcBef>
                <a:spcPts val="0"/>
              </a:spcBef>
              <a:buNone/>
            </a:pPr>
            <a:endParaRPr dirty="0"/>
          </a:p>
        </p:txBody>
      </p:sp>
      <p:sp>
        <p:nvSpPr>
          <p:cNvPr id="106" name="Shape 106"/>
          <p:cNvSpPr txBox="1">
            <a:spLocks noGrp="1"/>
          </p:cNvSpPr>
          <p:nvPr>
            <p:ph type="body" idx="2"/>
          </p:nvPr>
        </p:nvSpPr>
        <p:spPr>
          <a:xfrm>
            <a:off x="3048000" y="4552950"/>
            <a:ext cx="5466300" cy="381000"/>
          </a:xfrm>
          <a:prstGeom prst="rect">
            <a:avLst/>
          </a:prstGeom>
        </p:spPr>
        <p:txBody>
          <a:bodyPr lIns="91425" tIns="91425" rIns="91425" bIns="91425" anchor="t" anchorCtr="0">
            <a:noAutofit/>
          </a:bodyPr>
          <a:lstStyle/>
          <a:p>
            <a:pPr lvl="0" rtl="0">
              <a:spcBef>
                <a:spcPts val="0"/>
              </a:spcBef>
              <a:spcAft>
                <a:spcPts val="0"/>
              </a:spcAft>
              <a:buClr>
                <a:schemeClr val="dk1"/>
              </a:buClr>
              <a:buSzPct val="110000"/>
              <a:buFont typeface="Arial"/>
              <a:buNone/>
            </a:pPr>
            <a:r>
              <a:rPr lang="en" sz="900" i="1" dirty="0" smtClean="0">
                <a:solidFill>
                  <a:srgbClr val="999999"/>
                </a:solidFill>
                <a:latin typeface="Georgia"/>
                <a:ea typeface="Georgia"/>
                <a:cs typeface="Georgia"/>
                <a:sym typeface="Georgia"/>
              </a:rPr>
              <a:t>* “What is  a start-up”  -- Forbes, December 16</a:t>
            </a:r>
            <a:r>
              <a:rPr lang="en" sz="900" i="1" baseline="30000" dirty="0" smtClean="0">
                <a:solidFill>
                  <a:srgbClr val="999999"/>
                </a:solidFill>
                <a:latin typeface="Georgia"/>
                <a:ea typeface="Georgia"/>
                <a:cs typeface="Georgia"/>
                <a:sym typeface="Georgia"/>
              </a:rPr>
              <a:t>th</a:t>
            </a:r>
            <a:r>
              <a:rPr lang="en" sz="900" i="1" dirty="0" smtClean="0">
                <a:solidFill>
                  <a:srgbClr val="999999"/>
                </a:solidFill>
                <a:latin typeface="Georgia"/>
                <a:ea typeface="Georgia"/>
                <a:cs typeface="Georgia"/>
                <a:sym typeface="Georgia"/>
              </a:rPr>
              <a:t> 2013</a:t>
            </a:r>
            <a:endParaRPr lang="en" sz="900" i="1" dirty="0">
              <a:solidFill>
                <a:srgbClr val="999999"/>
              </a:solidFill>
              <a:latin typeface="Georgia"/>
              <a:ea typeface="Georgia"/>
              <a:cs typeface="Georgia"/>
              <a:sym typeface="Georgia"/>
            </a:endParaRPr>
          </a:p>
          <a:p>
            <a:pPr lvl="0" rtl="0">
              <a:spcBef>
                <a:spcPts val="0"/>
              </a:spcBef>
              <a:spcAft>
                <a:spcPts val="0"/>
              </a:spcAft>
              <a:buClr>
                <a:schemeClr val="dk1"/>
              </a:buClr>
              <a:buSzPct val="110000"/>
              <a:buFont typeface="Arial"/>
              <a:buNone/>
            </a:pPr>
            <a:endParaRPr sz="1000" i="1" dirty="0">
              <a:solidFill>
                <a:srgbClr val="999999"/>
              </a:solidFill>
              <a:latin typeface="Georgia"/>
              <a:ea typeface="Georgia"/>
              <a:cs typeface="Georgia"/>
              <a:sym typeface="Georgia"/>
            </a:endParaRPr>
          </a:p>
          <a:p>
            <a:pPr lvl="0" rtl="0">
              <a:spcBef>
                <a:spcPts val="0"/>
              </a:spcBef>
              <a:spcAft>
                <a:spcPts val="0"/>
              </a:spcAft>
              <a:buNone/>
            </a:pPr>
            <a:endParaRPr sz="1000" i="1" dirty="0">
              <a:solidFill>
                <a:srgbClr val="999999"/>
              </a:solidFill>
              <a:latin typeface="Georgia"/>
              <a:ea typeface="Georgia"/>
              <a:cs typeface="Georgia"/>
              <a:sym typeface="Georgia"/>
            </a:endParaRPr>
          </a:p>
        </p:txBody>
      </p:sp>
      <p:sp>
        <p:nvSpPr>
          <p:cNvPr id="107" name="Shape 107"/>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
        <p:nvSpPr>
          <p:cNvPr id="108" name="Shape 108"/>
          <p:cNvSpPr txBox="1">
            <a:spLocks noGrp="1"/>
          </p:cNvSpPr>
          <p:nvPr>
            <p:ph type="body" idx="3"/>
          </p:nvPr>
        </p:nvSpPr>
        <p:spPr>
          <a:xfrm>
            <a:off x="4572000" y="1352550"/>
            <a:ext cx="4267200" cy="9144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a:t>Given the fluid definition of a start-up and </a:t>
            </a:r>
            <a:r>
              <a:rPr lang="en" dirty="0" smtClean="0"/>
              <a:t>the </a:t>
            </a:r>
            <a:r>
              <a:rPr lang="en" dirty="0"/>
              <a:t>difficulty of tracking all of them down, </a:t>
            </a:r>
            <a:r>
              <a:rPr lang="en" dirty="0">
                <a:solidFill>
                  <a:srgbClr val="FF6600"/>
                </a:solidFill>
              </a:rPr>
              <a:t>it is hard to tell exactly how many </a:t>
            </a:r>
            <a:r>
              <a:rPr lang="en" dirty="0"/>
              <a:t>start-ups there are globally or even in the US at any given moment. </a:t>
            </a:r>
            <a:endParaRPr dirty="0"/>
          </a:p>
        </p:txBody>
      </p:sp>
      <p:sp>
        <p:nvSpPr>
          <p:cNvPr id="7" name="Shape 105"/>
          <p:cNvSpPr txBox="1">
            <a:spLocks noGrp="1"/>
          </p:cNvSpPr>
          <p:nvPr>
            <p:ph type="body" idx="2"/>
          </p:nvPr>
        </p:nvSpPr>
        <p:spPr>
          <a:xfrm>
            <a:off x="3200400" y="2495550"/>
            <a:ext cx="5519975" cy="7620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smtClean="0"/>
              <a:t>Many start-ups </a:t>
            </a:r>
            <a:r>
              <a:rPr lang="en" dirty="0">
                <a:solidFill>
                  <a:srgbClr val="FF6600"/>
                </a:solidFill>
              </a:rPr>
              <a:t>will fail </a:t>
            </a:r>
            <a:r>
              <a:rPr lang="en" dirty="0" smtClean="0"/>
              <a:t>before truly taking off, while many start-ups will fail after getting a significant amount of funding. On the other hand, many start-ups </a:t>
            </a:r>
            <a:r>
              <a:rPr lang="en" dirty="0">
                <a:solidFill>
                  <a:srgbClr val="FF6600"/>
                </a:solidFill>
              </a:rPr>
              <a:t>will succeed</a:t>
            </a:r>
            <a:r>
              <a:rPr lang="en" dirty="0" smtClean="0"/>
              <a:t> even with little funding. </a:t>
            </a:r>
            <a:endParaRPr lang="en" dirty="0"/>
          </a:p>
          <a:p>
            <a:pPr lvl="0" rtl="0">
              <a:spcBef>
                <a:spcPts val="0"/>
              </a:spcBef>
              <a:buClr>
                <a:schemeClr val="dk1"/>
              </a:buClr>
              <a:buSzPct val="100000"/>
              <a:buFont typeface="Arial"/>
              <a:buNone/>
            </a:pPr>
            <a:endParaRPr dirty="0"/>
          </a:p>
          <a:p>
            <a:pPr lvl="0" rtl="0">
              <a:spcBef>
                <a:spcPts val="0"/>
              </a:spcBef>
              <a:buNone/>
            </a:pPr>
            <a:endParaRPr dirty="0"/>
          </a:p>
        </p:txBody>
      </p:sp>
      <p:sp>
        <p:nvSpPr>
          <p:cNvPr id="8" name="Shape 105"/>
          <p:cNvSpPr txBox="1">
            <a:spLocks noGrp="1"/>
          </p:cNvSpPr>
          <p:nvPr>
            <p:ph type="body" idx="2"/>
          </p:nvPr>
        </p:nvSpPr>
        <p:spPr>
          <a:xfrm>
            <a:off x="4648200" y="3333750"/>
            <a:ext cx="4300775" cy="9144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smtClean="0"/>
              <a:t>Even if not closing down, no company can exist in a start-up form forever. Driven by funding, </a:t>
            </a:r>
            <a:r>
              <a:rPr lang="en" dirty="0">
                <a:solidFill>
                  <a:srgbClr val="FF6600"/>
                </a:solidFill>
              </a:rPr>
              <a:t>start-ups will have to provide an exit for its shareholders</a:t>
            </a:r>
            <a:r>
              <a:rPr lang="en" dirty="0" smtClean="0"/>
              <a:t>. At that point, an acquisition or an IPO becomes inevitable. </a:t>
            </a:r>
            <a:endParaRPr lang="en" dirty="0"/>
          </a:p>
          <a:p>
            <a:pPr lvl="0" rtl="0">
              <a:spcBef>
                <a:spcPts val="0"/>
              </a:spcBef>
              <a:buClr>
                <a:schemeClr val="dk1"/>
              </a:buClr>
              <a:buSzPct val="100000"/>
              <a:buFont typeface="Arial"/>
              <a:buNone/>
            </a:pPr>
            <a:endParaRPr dirty="0"/>
          </a:p>
          <a:p>
            <a:pPr lvl="0" rtl="0">
              <a:spcBef>
                <a:spcPts val="0"/>
              </a:spcBef>
              <a:buNone/>
            </a:pPr>
            <a:endParaRPr dirty="0"/>
          </a:p>
        </p:txBody>
      </p:sp>
      <p:sp>
        <p:nvSpPr>
          <p:cNvPr id="9" name="Rectangle 8"/>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Shape 104"/>
          <p:cNvSpPr txBox="1">
            <a:spLocks noGrp="1"/>
          </p:cNvSpPr>
          <p:nvPr>
            <p:ph type="title"/>
          </p:nvPr>
        </p:nvSpPr>
        <p:spPr>
          <a:xfrm>
            <a:off x="152400" y="514350"/>
            <a:ext cx="2046300" cy="548450"/>
          </a:xfrm>
          <a:prstGeom prst="rect">
            <a:avLst/>
          </a:prstGeom>
        </p:spPr>
        <p:txBody>
          <a:bodyPr lIns="91425" tIns="91425" rIns="91425" bIns="91425" anchor="t" anchorCtr="0">
            <a:noAutofit/>
          </a:bodyPr>
          <a:lstStyle/>
          <a:p>
            <a:pPr lvl="0" rtl="0">
              <a:spcBef>
                <a:spcPts val="0"/>
              </a:spcBef>
              <a:buNone/>
            </a:pPr>
            <a:r>
              <a:rPr lang="en" dirty="0">
                <a:solidFill>
                  <a:srgbClr val="FF6600"/>
                </a:solidFill>
              </a:rPr>
              <a:t>Introduction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533400" y="285750"/>
            <a:ext cx="3517200" cy="973500"/>
          </a:xfrm>
          <a:prstGeom prst="rect">
            <a:avLst/>
          </a:prstGeom>
        </p:spPr>
        <p:txBody>
          <a:bodyPr lIns="91425" tIns="91425" rIns="91425" bIns="91425" anchor="b" anchorCtr="0">
            <a:noAutofit/>
          </a:bodyPr>
          <a:lstStyle/>
          <a:p>
            <a:pPr>
              <a:buClr>
                <a:srgbClr val="FFFFFF"/>
              </a:buClr>
            </a:pPr>
            <a:r>
              <a:rPr lang="en" dirty="0">
                <a:solidFill>
                  <a:srgbClr val="FF6600"/>
                </a:solidFill>
              </a:rPr>
              <a:t>Thesis:</a:t>
            </a:r>
          </a:p>
        </p:txBody>
      </p:sp>
      <p:sp>
        <p:nvSpPr>
          <p:cNvPr id="130" name="Shape 130"/>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
        <p:nvSpPr>
          <p:cNvPr id="131" name="Shape 131"/>
          <p:cNvSpPr txBox="1">
            <a:spLocks noGrp="1"/>
          </p:cNvSpPr>
          <p:nvPr>
            <p:ph type="body" idx="1"/>
          </p:nvPr>
        </p:nvSpPr>
        <p:spPr>
          <a:xfrm>
            <a:off x="533400" y="1809750"/>
            <a:ext cx="3517200" cy="1524000"/>
          </a:xfrm>
          <a:prstGeom prst="rect">
            <a:avLst/>
          </a:prstGeom>
        </p:spPr>
        <p:txBody>
          <a:bodyPr lIns="91425" tIns="91425" rIns="91425" bIns="91425" anchor="t" anchorCtr="0">
            <a:noAutofit/>
          </a:bodyPr>
          <a:lstStyle/>
          <a:p>
            <a:pPr lvl="0">
              <a:spcBef>
                <a:spcPts val="0"/>
              </a:spcBef>
              <a:buNone/>
            </a:pPr>
            <a:r>
              <a:rPr lang="en" b="1" dirty="0" smtClean="0"/>
              <a:t>If acquisition or IPO = success and  </a:t>
            </a:r>
          </a:p>
          <a:p>
            <a:pPr lvl="0">
              <a:spcBef>
                <a:spcPts val="0"/>
              </a:spcBef>
              <a:buNone/>
            </a:pPr>
            <a:r>
              <a:rPr lang="en" b="1" dirty="0" smtClean="0"/>
              <a:t>closing down = failure then:</a:t>
            </a:r>
          </a:p>
          <a:p>
            <a:pPr lvl="0">
              <a:spcBef>
                <a:spcPts val="0"/>
              </a:spcBef>
              <a:buNone/>
            </a:pPr>
            <a:endParaRPr lang="en" dirty="0"/>
          </a:p>
          <a:p>
            <a:pPr lvl="0">
              <a:spcBef>
                <a:spcPts val="0"/>
              </a:spcBef>
              <a:buNone/>
            </a:pPr>
            <a:r>
              <a:rPr lang="en" dirty="0" smtClean="0"/>
              <a:t>Can we </a:t>
            </a:r>
            <a:r>
              <a:rPr lang="en" i="1" dirty="0" smtClean="0"/>
              <a:t>(as investors, for example) </a:t>
            </a:r>
            <a:r>
              <a:rPr lang="en" dirty="0" smtClean="0"/>
              <a:t>predict as early as possible which start-up will succeed and which one will fail? </a:t>
            </a:r>
            <a:endParaRPr lang="en" dirty="0"/>
          </a:p>
        </p:txBody>
      </p:sp>
      <p:sp>
        <p:nvSpPr>
          <p:cNvPr id="3" name="AutoShape 4" descr="Image result for whatsap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whatsap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Image result for whatsapp"/>
          <p:cNvPicPr>
            <a:picLocks noChangeAspect="1" noChangeArrowheads="1"/>
          </p:cNvPicPr>
          <p:nvPr/>
        </p:nvPicPr>
        <p:blipFill>
          <a:blip r:embed="rId4">
            <a:duotone>
              <a:prstClr val="black"/>
              <a:schemeClr val="accent2">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4572000" y="0"/>
            <a:ext cx="4572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3" name="Rectangle 22"/>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Shape 211"/>
          <p:cNvSpPr txBox="1">
            <a:spLocks noGrp="1"/>
          </p:cNvSpPr>
          <p:nvPr>
            <p:ph type="title"/>
          </p:nvPr>
        </p:nvSpPr>
        <p:spPr>
          <a:xfrm>
            <a:off x="234150" y="209550"/>
            <a:ext cx="2046300" cy="3981000"/>
          </a:xfrm>
          <a:prstGeom prst="rect">
            <a:avLst/>
          </a:prstGeom>
        </p:spPr>
        <p:txBody>
          <a:bodyPr lIns="91425" tIns="91425" rIns="91425" bIns="91425" anchor="t" anchorCtr="0">
            <a:noAutofit/>
          </a:bodyPr>
          <a:lstStyle/>
          <a:p>
            <a:pPr lvl="0">
              <a:spcBef>
                <a:spcPts val="0"/>
              </a:spcBef>
              <a:buNone/>
            </a:pPr>
            <a:r>
              <a:rPr lang="en" dirty="0">
                <a:solidFill>
                  <a:srgbClr val="FF6600"/>
                </a:solidFill>
              </a:rPr>
              <a:t>Data source: </a:t>
            </a:r>
          </a:p>
        </p:txBody>
      </p:sp>
      <p:sp>
        <p:nvSpPr>
          <p:cNvPr id="212" name="Shape 212"/>
          <p:cNvSpPr txBox="1">
            <a:spLocks noGrp="1"/>
          </p:cNvSpPr>
          <p:nvPr>
            <p:ph type="body" idx="1"/>
          </p:nvPr>
        </p:nvSpPr>
        <p:spPr>
          <a:xfrm>
            <a:off x="3048000" y="1047750"/>
            <a:ext cx="1828800" cy="3578900"/>
          </a:xfrm>
          <a:prstGeom prst="rect">
            <a:avLst/>
          </a:prstGeom>
        </p:spPr>
        <p:txBody>
          <a:bodyPr lIns="91425" tIns="91425" rIns="91425" bIns="91425" anchor="t" anchorCtr="0">
            <a:noAutofit/>
          </a:bodyPr>
          <a:lstStyle/>
          <a:p>
            <a:pPr lvl="0" rtl="0">
              <a:spcBef>
                <a:spcPts val="0"/>
              </a:spcBef>
              <a:buNone/>
            </a:pPr>
            <a:r>
              <a:rPr lang="en" b="1" dirty="0">
                <a:solidFill>
                  <a:srgbClr val="F67031"/>
                </a:solidFill>
                <a:latin typeface="Nunito Sans" panose="020B0604020202020204" charset="0"/>
                <a:ea typeface="Georgia"/>
                <a:cs typeface="Georgia"/>
              </a:rPr>
              <a:t>Companies</a:t>
            </a:r>
          </a:p>
          <a:p>
            <a:pPr lvl="0">
              <a:spcBef>
                <a:spcPts val="0"/>
              </a:spcBef>
              <a:buNone/>
            </a:pPr>
            <a:r>
              <a:rPr lang="en" dirty="0" smtClean="0"/>
              <a:t>Relevant information for each specific start-up</a:t>
            </a:r>
          </a:p>
          <a:p>
            <a:pPr lvl="0">
              <a:spcBef>
                <a:spcPts val="0"/>
              </a:spcBef>
              <a:buNone/>
            </a:pPr>
            <a:endParaRPr lang="en" dirty="0"/>
          </a:p>
          <a:p>
            <a:pPr lvl="0">
              <a:spcBef>
                <a:spcPts val="0"/>
              </a:spcBef>
              <a:buNone/>
            </a:pPr>
            <a:r>
              <a:rPr lang="en" dirty="0" smtClean="0"/>
              <a:t>Data points: </a:t>
            </a:r>
          </a:p>
          <a:p>
            <a:pPr lvl="0">
              <a:spcBef>
                <a:spcPts val="0"/>
              </a:spcBef>
              <a:buNone/>
            </a:pPr>
            <a:endParaRPr lang="en" dirty="0"/>
          </a:p>
          <a:p>
            <a:pPr marL="171450" indent="-171450">
              <a:buFont typeface="Wingdings" panose="05000000000000000000" pitchFamily="2" charset="2"/>
              <a:buChar char="q"/>
            </a:pPr>
            <a:r>
              <a:rPr lang="en-US" dirty="0" smtClean="0"/>
              <a:t>Company name/ company ID</a:t>
            </a:r>
          </a:p>
          <a:p>
            <a:pPr marL="171450" indent="-171450">
              <a:buFont typeface="Wingdings" panose="05000000000000000000" pitchFamily="2" charset="2"/>
              <a:buChar char="q"/>
            </a:pPr>
            <a:r>
              <a:rPr lang="en-US" dirty="0" smtClean="0"/>
              <a:t>Status (operating, closed, IPO, acquired)</a:t>
            </a:r>
          </a:p>
          <a:p>
            <a:pPr marL="171450" indent="-171450">
              <a:buFont typeface="Wingdings" panose="05000000000000000000" pitchFamily="2" charset="2"/>
              <a:buChar char="q"/>
            </a:pPr>
            <a:r>
              <a:rPr lang="en-US" dirty="0" smtClean="0"/>
              <a:t>Homepage </a:t>
            </a:r>
            <a:r>
              <a:rPr lang="en-US" dirty="0" err="1" smtClean="0"/>
              <a:t>url</a:t>
            </a:r>
            <a:endParaRPr lang="en-US" dirty="0" smtClean="0"/>
          </a:p>
          <a:p>
            <a:pPr marL="171450" indent="-171450">
              <a:buFont typeface="Wingdings" panose="05000000000000000000" pitchFamily="2" charset="2"/>
              <a:buChar char="q"/>
            </a:pPr>
            <a:r>
              <a:rPr lang="en-US" dirty="0" smtClean="0"/>
              <a:t>Sector</a:t>
            </a:r>
          </a:p>
          <a:p>
            <a:pPr marL="171450" indent="-171450">
              <a:buFont typeface="Wingdings" panose="05000000000000000000" pitchFamily="2" charset="2"/>
              <a:buChar char="q"/>
            </a:pPr>
            <a:r>
              <a:rPr lang="en-US" dirty="0" smtClean="0"/>
              <a:t>Country/state/region/city</a:t>
            </a:r>
          </a:p>
          <a:p>
            <a:pPr marL="171450" indent="-171450">
              <a:buFont typeface="Wingdings" panose="05000000000000000000" pitchFamily="2" charset="2"/>
              <a:buChar char="q"/>
            </a:pPr>
            <a:r>
              <a:rPr lang="en-US" dirty="0" smtClean="0"/>
              <a:t>Total funding obtained</a:t>
            </a:r>
          </a:p>
          <a:p>
            <a:pPr marL="171450" indent="-171450">
              <a:buFont typeface="Wingdings" panose="05000000000000000000" pitchFamily="2" charset="2"/>
              <a:buChar char="q"/>
            </a:pPr>
            <a:r>
              <a:rPr lang="en-US" dirty="0" smtClean="0"/>
              <a:t>Total number of funding rounds</a:t>
            </a:r>
          </a:p>
          <a:p>
            <a:pPr marL="171450" indent="-171450">
              <a:buFont typeface="Wingdings" panose="05000000000000000000" pitchFamily="2" charset="2"/>
              <a:buChar char="q"/>
            </a:pPr>
            <a:r>
              <a:rPr lang="en-US" dirty="0" smtClean="0"/>
              <a:t>Date founded</a:t>
            </a:r>
          </a:p>
          <a:p>
            <a:pPr marL="171450" indent="-171450">
              <a:buFont typeface="Wingdings" panose="05000000000000000000" pitchFamily="2" charset="2"/>
              <a:buChar char="q"/>
            </a:pPr>
            <a:r>
              <a:rPr lang="en-US" dirty="0" smtClean="0"/>
              <a:t>Date of first funding round</a:t>
            </a:r>
          </a:p>
          <a:p>
            <a:pPr marL="171450" indent="-171450">
              <a:buFont typeface="Wingdings" panose="05000000000000000000" pitchFamily="2" charset="2"/>
              <a:buChar char="q"/>
            </a:pPr>
            <a:r>
              <a:rPr lang="en-US" dirty="0" smtClean="0"/>
              <a:t>Date of last funding round</a:t>
            </a:r>
          </a:p>
        </p:txBody>
      </p:sp>
      <p:sp>
        <p:nvSpPr>
          <p:cNvPr id="213" name="Shape 213"/>
          <p:cNvSpPr txBox="1">
            <a:spLocks noGrp="1"/>
          </p:cNvSpPr>
          <p:nvPr>
            <p:ph type="body" idx="2"/>
          </p:nvPr>
        </p:nvSpPr>
        <p:spPr>
          <a:xfrm>
            <a:off x="4953000" y="1047750"/>
            <a:ext cx="1828800" cy="3489550"/>
          </a:xfrm>
          <a:prstGeom prst="rect">
            <a:avLst/>
          </a:prstGeom>
        </p:spPr>
        <p:txBody>
          <a:bodyPr lIns="91425" tIns="91425" rIns="91425" bIns="91425" anchor="t" anchorCtr="0">
            <a:noAutofit/>
          </a:bodyPr>
          <a:lstStyle/>
          <a:p>
            <a:pPr lvl="0" rtl="0">
              <a:spcBef>
                <a:spcPts val="0"/>
              </a:spcBef>
              <a:buNone/>
            </a:pPr>
            <a:r>
              <a:rPr lang="en" b="1" dirty="0">
                <a:solidFill>
                  <a:srgbClr val="F67031"/>
                </a:solidFill>
                <a:latin typeface="Nunito Sans" panose="020B0604020202020204" charset="0"/>
                <a:ea typeface="Georgia"/>
                <a:cs typeface="Georgia"/>
              </a:rPr>
              <a:t>Investments</a:t>
            </a:r>
          </a:p>
          <a:p>
            <a:pPr lvl="0">
              <a:spcBef>
                <a:spcPts val="0"/>
              </a:spcBef>
              <a:buNone/>
            </a:pPr>
            <a:r>
              <a:rPr lang="en" dirty="0" smtClean="0"/>
              <a:t>Breakdown of funding rounds for each start-up</a:t>
            </a:r>
          </a:p>
          <a:p>
            <a:pPr lvl="0">
              <a:spcBef>
                <a:spcPts val="0"/>
              </a:spcBef>
              <a:buNone/>
            </a:pPr>
            <a:endParaRPr lang="en" dirty="0"/>
          </a:p>
          <a:p>
            <a:pPr lvl="0">
              <a:spcBef>
                <a:spcPts val="0"/>
              </a:spcBef>
              <a:buNone/>
            </a:pPr>
            <a:r>
              <a:rPr lang="en" dirty="0" smtClean="0"/>
              <a:t>Data points:</a:t>
            </a:r>
          </a:p>
          <a:p>
            <a:pPr lvl="0">
              <a:spcBef>
                <a:spcPts val="0"/>
              </a:spcBef>
              <a:buNone/>
            </a:pPr>
            <a:endParaRPr lang="en" dirty="0"/>
          </a:p>
          <a:p>
            <a:pPr marL="171450" indent="-171450">
              <a:buFont typeface="Wingdings" panose="05000000000000000000" pitchFamily="2" charset="2"/>
              <a:buChar char="q"/>
            </a:pPr>
            <a:r>
              <a:rPr lang="en" dirty="0" smtClean="0"/>
              <a:t>Company name/company ID </a:t>
            </a:r>
          </a:p>
          <a:p>
            <a:pPr marL="171450" indent="-171450">
              <a:buFont typeface="Wingdings" panose="05000000000000000000" pitchFamily="2" charset="2"/>
              <a:buChar char="q"/>
            </a:pPr>
            <a:r>
              <a:rPr lang="en" dirty="0" smtClean="0"/>
              <a:t>Sector</a:t>
            </a:r>
          </a:p>
          <a:p>
            <a:pPr marL="171450" indent="-171450">
              <a:buFont typeface="Wingdings" panose="05000000000000000000" pitchFamily="2" charset="2"/>
              <a:buChar char="q"/>
            </a:pPr>
            <a:r>
              <a:rPr lang="en" dirty="0" smtClean="0"/>
              <a:t>Country/state/region/city</a:t>
            </a:r>
          </a:p>
          <a:p>
            <a:pPr marL="171450" indent="-171450">
              <a:buFont typeface="Wingdings" panose="05000000000000000000" pitchFamily="2" charset="2"/>
              <a:buChar char="q"/>
            </a:pPr>
            <a:r>
              <a:rPr lang="en" dirty="0" smtClean="0"/>
              <a:t>Investor name</a:t>
            </a:r>
          </a:p>
          <a:p>
            <a:pPr marL="171450" indent="-171450">
              <a:buFont typeface="Wingdings" panose="05000000000000000000" pitchFamily="2" charset="2"/>
              <a:buChar char="q"/>
            </a:pPr>
            <a:r>
              <a:rPr lang="en" dirty="0" smtClean="0"/>
              <a:t>Investor sector</a:t>
            </a:r>
          </a:p>
          <a:p>
            <a:pPr marL="171450" indent="-171450">
              <a:buFont typeface="Wingdings" panose="05000000000000000000" pitchFamily="2" charset="2"/>
              <a:buChar char="q"/>
            </a:pPr>
            <a:r>
              <a:rPr lang="en" dirty="0" smtClean="0"/>
              <a:t>Investor country/state/region/city</a:t>
            </a:r>
          </a:p>
          <a:p>
            <a:pPr marL="171450" indent="-171450">
              <a:buFont typeface="Wingdings" panose="05000000000000000000" pitchFamily="2" charset="2"/>
              <a:buChar char="q"/>
            </a:pPr>
            <a:r>
              <a:rPr lang="en" dirty="0" smtClean="0"/>
              <a:t>Funding round type (e.g. Series A)</a:t>
            </a:r>
          </a:p>
          <a:p>
            <a:pPr marL="171450" indent="-171450">
              <a:buFont typeface="Wingdings" panose="05000000000000000000" pitchFamily="2" charset="2"/>
              <a:buChar char="q"/>
            </a:pPr>
            <a:r>
              <a:rPr lang="en" dirty="0" smtClean="0"/>
              <a:t>Date of funding round</a:t>
            </a:r>
          </a:p>
          <a:p>
            <a:pPr marL="171450" indent="-171450">
              <a:buFont typeface="Wingdings" panose="05000000000000000000" pitchFamily="2" charset="2"/>
              <a:buChar char="q"/>
            </a:pPr>
            <a:r>
              <a:rPr lang="en" dirty="0" smtClean="0"/>
              <a:t>Amount raised in the round</a:t>
            </a:r>
          </a:p>
          <a:p>
            <a:pPr marL="171450" indent="-171450">
              <a:buFont typeface="Wingdings" panose="05000000000000000000" pitchFamily="2" charset="2"/>
              <a:buChar char="q"/>
            </a:pPr>
            <a:endParaRPr lang="en" dirty="0" smtClean="0"/>
          </a:p>
          <a:p>
            <a:pPr marL="171450" indent="-171450">
              <a:buFont typeface="Wingdings" panose="05000000000000000000" pitchFamily="2" charset="2"/>
              <a:buChar char="q"/>
            </a:pPr>
            <a:endParaRPr lang="en" dirty="0"/>
          </a:p>
          <a:p>
            <a:pPr>
              <a:buNone/>
            </a:pPr>
            <a:r>
              <a:rPr lang="en" dirty="0" smtClean="0"/>
              <a:t>* </a:t>
            </a:r>
            <a:r>
              <a:rPr lang="en" i="1" dirty="0">
                <a:solidFill>
                  <a:srgbClr val="F67031"/>
                </a:solidFill>
                <a:latin typeface="Nunito Sans" panose="020B0604020202020204" charset="0"/>
                <a:ea typeface="Georgia"/>
                <a:cs typeface="Georgia"/>
                <a:sym typeface="Georgia"/>
              </a:rPr>
              <a:t>This </a:t>
            </a:r>
            <a:r>
              <a:rPr lang="en" i="1" dirty="0" smtClean="0">
                <a:solidFill>
                  <a:srgbClr val="F67031"/>
                </a:solidFill>
                <a:latin typeface="Nunito Sans" panose="020B0604020202020204" charset="0"/>
                <a:ea typeface="Georgia"/>
                <a:cs typeface="Georgia"/>
                <a:sym typeface="Georgia"/>
              </a:rPr>
              <a:t>dataset </a:t>
            </a:r>
            <a:r>
              <a:rPr lang="en" i="1" dirty="0">
                <a:solidFill>
                  <a:srgbClr val="F67031"/>
                </a:solidFill>
                <a:latin typeface="Nunito Sans" panose="020B0604020202020204" charset="0"/>
                <a:ea typeface="Georgia"/>
                <a:cs typeface="Georgia"/>
                <a:sym typeface="Georgia"/>
              </a:rPr>
              <a:t>has multiple lines for each </a:t>
            </a:r>
            <a:r>
              <a:rPr lang="en" i="1" dirty="0" smtClean="0">
                <a:solidFill>
                  <a:srgbClr val="F67031"/>
                </a:solidFill>
                <a:latin typeface="Nunito Sans" panose="020B0604020202020204" charset="0"/>
                <a:ea typeface="Georgia"/>
                <a:cs typeface="Georgia"/>
                <a:sym typeface="Georgia"/>
              </a:rPr>
              <a:t>start-up </a:t>
            </a:r>
            <a:r>
              <a:rPr lang="en" i="1" dirty="0">
                <a:solidFill>
                  <a:srgbClr val="F67031"/>
                </a:solidFill>
                <a:latin typeface="Nunito Sans" panose="020B0604020202020204" charset="0"/>
                <a:ea typeface="Georgia"/>
                <a:cs typeface="Georgia"/>
                <a:sym typeface="Georgia"/>
              </a:rPr>
              <a:t>to account for each investor in each funding round</a:t>
            </a:r>
          </a:p>
        </p:txBody>
      </p:sp>
      <p:sp>
        <p:nvSpPr>
          <p:cNvPr id="214" name="Shape 214"/>
          <p:cNvSpPr txBox="1">
            <a:spLocks noGrp="1"/>
          </p:cNvSpPr>
          <p:nvPr>
            <p:ph type="body" idx="3"/>
          </p:nvPr>
        </p:nvSpPr>
        <p:spPr>
          <a:xfrm>
            <a:off x="6858000" y="1051560"/>
            <a:ext cx="1905000" cy="3353700"/>
          </a:xfrm>
          <a:prstGeom prst="rect">
            <a:avLst/>
          </a:prstGeom>
        </p:spPr>
        <p:txBody>
          <a:bodyPr lIns="91425" tIns="91425" rIns="91425" bIns="91425" anchor="t" anchorCtr="0">
            <a:noAutofit/>
          </a:bodyPr>
          <a:lstStyle/>
          <a:p>
            <a:pPr>
              <a:buNone/>
            </a:pPr>
            <a:r>
              <a:rPr lang="en" b="1" dirty="0">
                <a:solidFill>
                  <a:srgbClr val="F67031"/>
                </a:solidFill>
                <a:latin typeface="Nunito Sans" panose="020B0604020202020204" charset="0"/>
                <a:ea typeface="Georgia"/>
                <a:cs typeface="Georgia"/>
              </a:rPr>
              <a:t>Acquisitions</a:t>
            </a:r>
          </a:p>
          <a:p>
            <a:pPr lvl="0">
              <a:buNone/>
            </a:pPr>
            <a:r>
              <a:rPr lang="en-US" dirty="0" smtClean="0"/>
              <a:t>Information </a:t>
            </a:r>
            <a:r>
              <a:rPr lang="en-US" dirty="0"/>
              <a:t>on acquisitions by </a:t>
            </a:r>
            <a:r>
              <a:rPr lang="en-US" dirty="0" smtClean="0"/>
              <a:t>start-ups </a:t>
            </a:r>
            <a:r>
              <a:rPr lang="en-US" dirty="0"/>
              <a:t>and of </a:t>
            </a:r>
            <a:r>
              <a:rPr lang="en-US" dirty="0" smtClean="0"/>
              <a:t>start-ups</a:t>
            </a:r>
          </a:p>
          <a:p>
            <a:pPr lvl="0">
              <a:buNone/>
            </a:pPr>
            <a:endParaRPr lang="en-US" dirty="0"/>
          </a:p>
          <a:p>
            <a:pPr lvl="0">
              <a:buNone/>
            </a:pPr>
            <a:r>
              <a:rPr lang="en-US" dirty="0" smtClean="0"/>
              <a:t>Data points:</a:t>
            </a:r>
          </a:p>
          <a:p>
            <a:pPr lvl="0">
              <a:buNone/>
            </a:pPr>
            <a:endParaRPr lang="en-US" dirty="0"/>
          </a:p>
          <a:p>
            <a:pPr marL="171450" indent="-171450">
              <a:buFont typeface="Wingdings" panose="05000000000000000000" pitchFamily="2" charset="2"/>
              <a:buChar char="q"/>
            </a:pPr>
            <a:r>
              <a:rPr lang="en-US" dirty="0" smtClean="0"/>
              <a:t>Company name/company ID</a:t>
            </a:r>
          </a:p>
          <a:p>
            <a:pPr marL="171450" indent="-171450">
              <a:buFont typeface="Wingdings" panose="05000000000000000000" pitchFamily="2" charset="2"/>
              <a:buChar char="q"/>
            </a:pPr>
            <a:r>
              <a:rPr lang="en-US" dirty="0" smtClean="0"/>
              <a:t>Sector</a:t>
            </a:r>
          </a:p>
          <a:p>
            <a:pPr marL="171450" indent="-171450">
              <a:buFont typeface="Wingdings" panose="05000000000000000000" pitchFamily="2" charset="2"/>
              <a:buChar char="q"/>
            </a:pPr>
            <a:r>
              <a:rPr lang="en-US" dirty="0" smtClean="0"/>
              <a:t>Country/state/region/city</a:t>
            </a:r>
          </a:p>
          <a:p>
            <a:pPr marL="171450" indent="-171450">
              <a:buFont typeface="Wingdings" panose="05000000000000000000" pitchFamily="2" charset="2"/>
              <a:buChar char="q"/>
            </a:pPr>
            <a:r>
              <a:rPr lang="en-US" dirty="0" smtClean="0"/>
              <a:t>Bidder name/bidder ID</a:t>
            </a:r>
          </a:p>
          <a:p>
            <a:pPr marL="171450" indent="-171450">
              <a:buFont typeface="Wingdings" panose="05000000000000000000" pitchFamily="2" charset="2"/>
              <a:buChar char="q"/>
            </a:pPr>
            <a:r>
              <a:rPr lang="en-US" dirty="0" smtClean="0"/>
              <a:t>Bidder sector</a:t>
            </a:r>
          </a:p>
          <a:p>
            <a:pPr marL="171450" indent="-171450">
              <a:buFont typeface="Wingdings" panose="05000000000000000000" pitchFamily="2" charset="2"/>
              <a:buChar char="q"/>
            </a:pPr>
            <a:r>
              <a:rPr lang="en-US" dirty="0" smtClean="0"/>
              <a:t>Bidder country/state/region/city</a:t>
            </a:r>
          </a:p>
          <a:p>
            <a:pPr marL="171450" indent="-171450">
              <a:buFont typeface="Wingdings" panose="05000000000000000000" pitchFamily="2" charset="2"/>
              <a:buChar char="q"/>
            </a:pPr>
            <a:r>
              <a:rPr lang="en-US" dirty="0" smtClean="0"/>
              <a:t>Date acquired</a:t>
            </a:r>
          </a:p>
          <a:p>
            <a:pPr marL="171450" indent="-171450">
              <a:buFont typeface="Wingdings" panose="05000000000000000000" pitchFamily="2" charset="2"/>
              <a:buChar char="q"/>
            </a:pPr>
            <a:r>
              <a:rPr lang="en-US" dirty="0" smtClean="0"/>
              <a:t>Price/currency</a:t>
            </a:r>
            <a:endParaRPr dirty="0"/>
          </a:p>
        </p:txBody>
      </p:sp>
      <p:sp>
        <p:nvSpPr>
          <p:cNvPr id="215" name="Shape 215"/>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
        <p:nvSpPr>
          <p:cNvPr id="21" name="Shape 212"/>
          <p:cNvSpPr txBox="1">
            <a:spLocks/>
          </p:cNvSpPr>
          <p:nvPr/>
        </p:nvSpPr>
        <p:spPr>
          <a:xfrm>
            <a:off x="304800" y="1276350"/>
            <a:ext cx="1905000" cy="2667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Font typeface="Nunito Sans"/>
              <a:buNone/>
            </a:pPr>
            <a:r>
              <a:rPr lang="en" dirty="0" smtClean="0">
                <a:solidFill>
                  <a:schemeClr val="tx1"/>
                </a:solidFill>
              </a:rPr>
              <a:t>Crunchbase:</a:t>
            </a:r>
          </a:p>
          <a:p>
            <a:pPr>
              <a:buNone/>
            </a:pPr>
            <a:r>
              <a:rPr lang="en-US" u="sng" dirty="0">
                <a:solidFill>
                  <a:schemeClr val="bg1"/>
                </a:solidFill>
                <a:hlinkClick r:id="rId3"/>
              </a:rPr>
              <a:t>https://www.crunchbase.com/</a:t>
            </a:r>
            <a:r>
              <a:rPr lang="en-US" dirty="0"/>
              <a:t> </a:t>
            </a:r>
            <a:endParaRPr lang="en-US" dirty="0" smtClean="0"/>
          </a:p>
          <a:p>
            <a:pPr>
              <a:buNone/>
            </a:pPr>
            <a:endParaRPr lang="en-US" dirty="0" smtClean="0"/>
          </a:p>
          <a:p>
            <a:pPr>
              <a:buNone/>
            </a:pPr>
            <a:r>
              <a:rPr lang="en" b="1" dirty="0" smtClean="0">
                <a:solidFill>
                  <a:schemeClr val="bg1"/>
                </a:solidFill>
              </a:rPr>
              <a:t> </a:t>
            </a:r>
            <a:endParaRPr lang="en" b="1" dirty="0" smtClean="0">
              <a:solidFill>
                <a:srgbClr val="FF6600"/>
              </a:solidFill>
            </a:endParaRPr>
          </a:p>
          <a:p>
            <a:pPr>
              <a:buNone/>
            </a:pPr>
            <a:r>
              <a:rPr lang="en-US" dirty="0">
                <a:solidFill>
                  <a:schemeClr val="tx1"/>
                </a:solidFill>
              </a:rPr>
              <a:t>D</a:t>
            </a:r>
            <a:r>
              <a:rPr lang="en-US" dirty="0" smtClean="0">
                <a:solidFill>
                  <a:schemeClr val="tx1"/>
                </a:solidFill>
              </a:rPr>
              <a:t>atasets </a:t>
            </a:r>
            <a:r>
              <a:rPr lang="en-US" dirty="0">
                <a:solidFill>
                  <a:schemeClr val="tx1"/>
                </a:solidFill>
              </a:rPr>
              <a:t>used in the project were downloaded on December 4th 2015 and were made available on </a:t>
            </a:r>
            <a:r>
              <a:rPr lang="en-US" dirty="0" err="1" smtClean="0">
                <a:solidFill>
                  <a:schemeClr val="tx1"/>
                </a:solidFill>
              </a:rPr>
              <a:t>github</a:t>
            </a:r>
            <a:endParaRPr lang="en-US" dirty="0" smtClean="0">
              <a:solidFill>
                <a:schemeClr val="tx1"/>
              </a:solidFill>
            </a:endParaRPr>
          </a:p>
          <a:p>
            <a:pPr>
              <a:buNone/>
            </a:pPr>
            <a:endParaRPr lang="en-US" dirty="0" smtClean="0">
              <a:solidFill>
                <a:srgbClr val="FF6600"/>
              </a:solidFill>
            </a:endParaRPr>
          </a:p>
          <a:p>
            <a:pPr>
              <a:buNone/>
            </a:pPr>
            <a:endParaRPr lang="en-US" dirty="0" smtClean="0">
              <a:solidFill>
                <a:srgbClr val="FF6600"/>
              </a:solidFill>
            </a:endParaRPr>
          </a:p>
          <a:p>
            <a:pPr>
              <a:buNone/>
            </a:pPr>
            <a:r>
              <a:rPr lang="en-US" dirty="0" smtClean="0">
                <a:solidFill>
                  <a:schemeClr val="tx1"/>
                </a:solidFill>
              </a:rPr>
              <a:t>Use </a:t>
            </a:r>
            <a:r>
              <a:rPr lang="en-US" dirty="0">
                <a:solidFill>
                  <a:schemeClr val="tx1"/>
                </a:solidFill>
              </a:rPr>
              <a:t>of this data is governed by the</a:t>
            </a:r>
            <a:r>
              <a:rPr lang="en-US" dirty="0">
                <a:solidFill>
                  <a:schemeClr val="bg1"/>
                </a:solidFill>
              </a:rPr>
              <a:t> </a:t>
            </a:r>
            <a:r>
              <a:rPr lang="en-US" u="sng" dirty="0" err="1">
                <a:solidFill>
                  <a:schemeClr val="bg1"/>
                </a:solidFill>
                <a:hlinkClick r:id="rId4"/>
              </a:rPr>
              <a:t>CrunchBase</a:t>
            </a:r>
            <a:r>
              <a:rPr lang="en-US" u="sng" dirty="0">
                <a:solidFill>
                  <a:schemeClr val="bg1"/>
                </a:solidFill>
                <a:hlinkClick r:id="rId4"/>
              </a:rPr>
              <a:t> Terms of Service and Licensing </a:t>
            </a:r>
            <a:r>
              <a:rPr lang="en-US" u="sng" dirty="0" smtClean="0">
                <a:solidFill>
                  <a:schemeClr val="bg1"/>
                </a:solidFill>
                <a:hlinkClick r:id="rId4"/>
              </a:rPr>
              <a:t>Policy</a:t>
            </a:r>
            <a:endParaRPr lang="en-US" dirty="0">
              <a:solidFill>
                <a:schemeClr val="bg1"/>
              </a:solidFill>
            </a:endParaRPr>
          </a:p>
          <a:p>
            <a:pPr>
              <a:buFont typeface="Nunito Sans"/>
              <a:buNone/>
            </a:pPr>
            <a:endParaRPr lang="en" dirty="0">
              <a:solidFill>
                <a:schemeClr val="bg1"/>
              </a:solidFill>
            </a:endParaRPr>
          </a:p>
        </p:txBody>
      </p:sp>
      <p:sp>
        <p:nvSpPr>
          <p:cNvPr id="22" name="Shape 212"/>
          <p:cNvSpPr txBox="1">
            <a:spLocks/>
          </p:cNvSpPr>
          <p:nvPr/>
        </p:nvSpPr>
        <p:spPr>
          <a:xfrm>
            <a:off x="3048000" y="285750"/>
            <a:ext cx="4870715" cy="6096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Font typeface="Nunito Sans"/>
              <a:buNone/>
            </a:pPr>
            <a:r>
              <a:rPr lang="en" sz="1100" b="1" dirty="0" smtClean="0"/>
              <a:t>The database is broken down into three main datasets</a:t>
            </a:r>
            <a:r>
              <a:rPr lang="en" sz="1100" dirty="0" smtClean="0"/>
              <a:t>:</a:t>
            </a:r>
            <a:endParaRPr lang="en" sz="1100" dirty="0"/>
          </a:p>
          <a:p>
            <a:pPr>
              <a:buFont typeface="Nunito Sans"/>
              <a:buNone/>
            </a:pPr>
            <a:r>
              <a:rPr lang="en-US" sz="800" i="1" dirty="0" smtClean="0"/>
              <a:t>For the purpose of this study we will be focusing on the first two.</a:t>
            </a:r>
            <a:endParaRPr lang="en" sz="8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Shape 248"/>
          <p:cNvSpPr txBox="1">
            <a:spLocks noGrp="1"/>
          </p:cNvSpPr>
          <p:nvPr>
            <p:ph type="title"/>
          </p:nvPr>
        </p:nvSpPr>
        <p:spPr>
          <a:xfrm>
            <a:off x="234450" y="575500"/>
            <a:ext cx="2046300" cy="3981000"/>
          </a:xfrm>
          <a:prstGeom prst="rect">
            <a:avLst/>
          </a:prstGeom>
        </p:spPr>
        <p:txBody>
          <a:bodyPr lIns="91425" tIns="91425" rIns="91425" bIns="91425" anchor="t" anchorCtr="0">
            <a:noAutofit/>
          </a:bodyPr>
          <a:lstStyle/>
          <a:p>
            <a:pPr lvl="0">
              <a:spcBef>
                <a:spcPts val="0"/>
              </a:spcBef>
              <a:buNone/>
            </a:pPr>
            <a:r>
              <a:rPr lang="en" dirty="0" smtClean="0">
                <a:solidFill>
                  <a:srgbClr val="FF6600"/>
                </a:solidFill>
              </a:rPr>
              <a:t>Data wrangling</a:t>
            </a:r>
            <a:endParaRPr lang="en" dirty="0">
              <a:solidFill>
                <a:srgbClr val="FF6600"/>
              </a:solidFill>
            </a:endParaRPr>
          </a:p>
        </p:txBody>
      </p:sp>
      <p:sp>
        <p:nvSpPr>
          <p:cNvPr id="249" name="Shape 24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grpSp>
        <p:nvGrpSpPr>
          <p:cNvPr id="250" name="Shape 250"/>
          <p:cNvGrpSpPr/>
          <p:nvPr/>
        </p:nvGrpSpPr>
        <p:grpSpPr>
          <a:xfrm>
            <a:off x="3594216" y="451857"/>
            <a:ext cx="4271950" cy="4278381"/>
            <a:chOff x="3618600" y="537300"/>
            <a:chExt cx="4271950" cy="4278381"/>
          </a:xfrm>
        </p:grpSpPr>
        <p:sp>
          <p:nvSpPr>
            <p:cNvPr id="251" name="Shape 251"/>
            <p:cNvSpPr/>
            <p:nvPr/>
          </p:nvSpPr>
          <p:spPr>
            <a:xfrm>
              <a:off x="3680275" y="537300"/>
              <a:ext cx="1906800" cy="1906800"/>
            </a:xfrm>
            <a:prstGeom prst="ellipse">
              <a:avLst/>
            </a:prstGeom>
            <a:solidFill>
              <a:schemeClr val="accent2">
                <a:lumMod val="20000"/>
                <a:lumOff val="80000"/>
              </a:schemeClr>
            </a:solidFill>
            <a:ln>
              <a:noFill/>
            </a:ln>
          </p:spPr>
          <p:txBody>
            <a:bodyPr lIns="91425" tIns="91425" rIns="91425" bIns="91425" anchor="ctr" anchorCtr="0">
              <a:noAutofit/>
            </a:bodyPr>
            <a:lstStyle/>
            <a:p>
              <a:pPr lvl="0" algn="ctr" rtl="0">
                <a:spcBef>
                  <a:spcPts val="0"/>
                </a:spcBef>
                <a:buNone/>
              </a:pPr>
              <a:r>
                <a:rPr lang="en-US" dirty="0">
                  <a:solidFill>
                    <a:srgbClr val="FF6600"/>
                  </a:solidFill>
                  <a:latin typeface="Nunito Sans"/>
                  <a:ea typeface="Nunito Sans"/>
                  <a:cs typeface="Nunito Sans"/>
                  <a:sym typeface="Nunito Sans"/>
                </a:rPr>
                <a:t>Company duplicates</a:t>
              </a:r>
            </a:p>
          </p:txBody>
        </p:sp>
        <p:sp>
          <p:nvSpPr>
            <p:cNvPr id="252" name="Shape 252"/>
            <p:cNvSpPr/>
            <p:nvPr/>
          </p:nvSpPr>
          <p:spPr>
            <a:xfrm>
              <a:off x="5983750" y="537300"/>
              <a:ext cx="1906800" cy="1906800"/>
            </a:xfrm>
            <a:prstGeom prst="ellipse">
              <a:avLst/>
            </a:prstGeom>
            <a:solidFill>
              <a:schemeClr val="accent2">
                <a:lumMod val="40000"/>
                <a:lumOff val="60000"/>
              </a:schemeClr>
            </a:solidFill>
            <a:ln>
              <a:noFill/>
            </a:ln>
          </p:spPr>
          <p:txBody>
            <a:bodyPr lIns="91425" tIns="91425" rIns="91425" bIns="91425" anchor="ctr" anchorCtr="0">
              <a:noAutofit/>
            </a:bodyPr>
            <a:lstStyle/>
            <a:p>
              <a:pPr algn="ctr"/>
              <a:r>
                <a:rPr lang="en" dirty="0">
                  <a:solidFill>
                    <a:srgbClr val="FF6600"/>
                  </a:solidFill>
                  <a:latin typeface="Nunito Sans"/>
                  <a:ea typeface="Nunito Sans"/>
                  <a:cs typeface="Nunito Sans"/>
                  <a:sym typeface="Nunito Sans"/>
                </a:rPr>
                <a:t>Missing values</a:t>
              </a:r>
            </a:p>
          </p:txBody>
        </p:sp>
        <p:sp>
          <p:nvSpPr>
            <p:cNvPr id="253" name="Shape 253"/>
            <p:cNvSpPr/>
            <p:nvPr/>
          </p:nvSpPr>
          <p:spPr>
            <a:xfrm>
              <a:off x="3618600" y="2908881"/>
              <a:ext cx="1906800" cy="1906800"/>
            </a:xfrm>
            <a:prstGeom prst="ellipse">
              <a:avLst/>
            </a:prstGeom>
            <a:solidFill>
              <a:schemeClr val="accent2">
                <a:lumMod val="60000"/>
                <a:lumOff val="40000"/>
              </a:schemeClr>
            </a:solidFill>
            <a:ln>
              <a:noFill/>
            </a:ln>
          </p:spPr>
          <p:txBody>
            <a:bodyPr lIns="91425" tIns="91425" rIns="91425" bIns="91425" anchor="ctr" anchorCtr="0">
              <a:noAutofit/>
            </a:bodyPr>
            <a:lstStyle/>
            <a:p>
              <a:pPr lvl="0" algn="ctr"/>
              <a:endParaRPr lang="en-US" dirty="0" smtClean="0">
                <a:solidFill>
                  <a:schemeClr val="bg1"/>
                </a:solidFill>
                <a:latin typeface="Nunito Sans"/>
                <a:ea typeface="Nunito Sans"/>
                <a:cs typeface="Nunito Sans"/>
                <a:sym typeface="Nunito Sans"/>
              </a:endParaRPr>
            </a:p>
            <a:p>
              <a:pPr lvl="0" algn="ctr"/>
              <a:r>
                <a:rPr lang="en-US" dirty="0" smtClean="0">
                  <a:solidFill>
                    <a:schemeClr val="bg1"/>
                  </a:solidFill>
                  <a:latin typeface="Nunito Sans"/>
                  <a:ea typeface="Nunito Sans"/>
                  <a:cs typeface="Nunito Sans"/>
                  <a:sym typeface="Nunito Sans"/>
                </a:rPr>
                <a:t>Converting </a:t>
              </a:r>
              <a:r>
                <a:rPr lang="en-US" dirty="0">
                  <a:solidFill>
                    <a:schemeClr val="bg1"/>
                  </a:solidFill>
                  <a:latin typeface="Nunito Sans"/>
                  <a:ea typeface="Nunito Sans"/>
                  <a:cs typeface="Nunito Sans"/>
                  <a:sym typeface="Nunito Sans"/>
                </a:rPr>
                <a:t>date variables from string </a:t>
              </a:r>
              <a:r>
                <a:rPr lang="en-US" dirty="0" smtClean="0">
                  <a:solidFill>
                    <a:schemeClr val="bg1"/>
                  </a:solidFill>
                  <a:latin typeface="Nunito Sans"/>
                  <a:ea typeface="Nunito Sans"/>
                  <a:cs typeface="Nunito Sans"/>
                  <a:sym typeface="Nunito Sans"/>
                </a:rPr>
                <a:t>to </a:t>
              </a:r>
              <a:r>
                <a:rPr lang="en-US" dirty="0">
                  <a:solidFill>
                    <a:schemeClr val="bg1"/>
                  </a:solidFill>
                  <a:latin typeface="Nunito Sans"/>
                  <a:ea typeface="Nunito Sans"/>
                  <a:cs typeface="Nunito Sans"/>
                  <a:sym typeface="Nunito Sans"/>
                </a:rPr>
                <a:t>date format</a:t>
              </a:r>
              <a:endParaRPr dirty="0">
                <a:solidFill>
                  <a:schemeClr val="bg1"/>
                </a:solidFill>
                <a:latin typeface="Nunito Sans"/>
                <a:ea typeface="Nunito Sans"/>
                <a:cs typeface="Nunito Sans"/>
                <a:sym typeface="Nunito Sans"/>
              </a:endParaRPr>
            </a:p>
            <a:p>
              <a:pPr lvl="0" algn="ctr"/>
              <a:endParaRPr lang="en" sz="1600" dirty="0">
                <a:solidFill>
                  <a:srgbClr val="FF6600"/>
                </a:solidFill>
                <a:latin typeface="Nunito Sans"/>
                <a:ea typeface="Nunito Sans"/>
                <a:cs typeface="Nunito Sans"/>
                <a:sym typeface="Nunito Sans"/>
              </a:endParaRPr>
            </a:p>
          </p:txBody>
        </p:sp>
        <p:sp>
          <p:nvSpPr>
            <p:cNvPr id="254" name="Shape 254"/>
            <p:cNvSpPr/>
            <p:nvPr/>
          </p:nvSpPr>
          <p:spPr>
            <a:xfrm>
              <a:off x="5983750" y="2887050"/>
              <a:ext cx="1906800" cy="1906800"/>
            </a:xfrm>
            <a:prstGeom prst="ellipse">
              <a:avLst/>
            </a:prstGeom>
            <a:solidFill>
              <a:schemeClr val="accent2">
                <a:lumMod val="75000"/>
              </a:schemeClr>
            </a:solidFill>
            <a:ln>
              <a:noFill/>
            </a:ln>
          </p:spPr>
          <p:txBody>
            <a:bodyPr lIns="91425" tIns="91425" rIns="91425" bIns="91425" anchor="ctr" anchorCtr="0">
              <a:noAutofit/>
            </a:bodyPr>
            <a:lstStyle/>
            <a:p>
              <a:pPr lvl="0" algn="ctr" rtl="0">
                <a:spcBef>
                  <a:spcPts val="0"/>
                </a:spcBef>
                <a:buNone/>
              </a:pPr>
              <a:r>
                <a:rPr lang="en-US" dirty="0">
                  <a:solidFill>
                    <a:schemeClr val="bg1"/>
                  </a:solidFill>
                  <a:latin typeface="Nunito Sans"/>
                  <a:ea typeface="Nunito Sans"/>
                  <a:cs typeface="Nunito Sans"/>
                  <a:sym typeface="Nunito Sans"/>
                </a:rPr>
                <a:t>Merging datasets</a:t>
              </a:r>
              <a:endParaRPr dirty="0">
                <a:solidFill>
                  <a:schemeClr val="bg1"/>
                </a:solidFill>
                <a:latin typeface="Nunito Sans"/>
                <a:ea typeface="Nunito Sans"/>
                <a:cs typeface="Nunito Sans"/>
                <a:sym typeface="Nunito Sans"/>
              </a:endParaRPr>
            </a:p>
            <a:p>
              <a:pPr lvl="0" algn="ctr" rtl="0">
                <a:spcBef>
                  <a:spcPts val="0"/>
                </a:spcBef>
                <a:buNone/>
              </a:pPr>
              <a:endParaRPr sz="1000" dirty="0">
                <a:solidFill>
                  <a:schemeClr val="tx1"/>
                </a:solidFill>
                <a:latin typeface="Nunito Sans"/>
                <a:ea typeface="Nunito Sans"/>
                <a:cs typeface="Nunito Sans"/>
                <a:sym typeface="Nunito Sans"/>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6" name="Shape 316"/>
          <p:cNvSpPr txBox="1">
            <a:spLocks noGrp="1"/>
          </p:cNvSpPr>
          <p:nvPr>
            <p:ph type="title"/>
          </p:nvPr>
        </p:nvSpPr>
        <p:spPr>
          <a:xfrm>
            <a:off x="234450" y="575500"/>
            <a:ext cx="2046300" cy="503809"/>
          </a:xfrm>
          <a:prstGeom prst="rect">
            <a:avLst/>
          </a:prstGeom>
        </p:spPr>
        <p:txBody>
          <a:bodyPr lIns="91425" tIns="91425" rIns="91425" bIns="91425" anchor="b" anchorCtr="0">
            <a:noAutofit/>
          </a:bodyPr>
          <a:lstStyle/>
          <a:p>
            <a:pPr lvl="0" rtl="0">
              <a:spcBef>
                <a:spcPts val="0"/>
              </a:spcBef>
              <a:buNone/>
            </a:pPr>
            <a:r>
              <a:rPr lang="en" dirty="0" smtClean="0"/>
              <a:t>Data story</a:t>
            </a:r>
            <a:endParaRPr lang="en" dirty="0"/>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7</a:t>
            </a:fld>
            <a:endParaRPr lang="en">
              <a:solidFill>
                <a:srgbClr val="FFFFFF"/>
              </a:solidFill>
            </a:endParaRPr>
          </a:p>
        </p:txBody>
      </p:sp>
      <p:sp>
        <p:nvSpPr>
          <p:cNvPr id="319" name="Shape 319"/>
          <p:cNvSpPr txBox="1">
            <a:spLocks noGrp="1"/>
          </p:cNvSpPr>
          <p:nvPr>
            <p:ph type="body" idx="1"/>
          </p:nvPr>
        </p:nvSpPr>
        <p:spPr>
          <a:xfrm>
            <a:off x="307975" y="1200150"/>
            <a:ext cx="2046300" cy="3429000"/>
          </a:xfrm>
          <a:prstGeom prst="rect">
            <a:avLst/>
          </a:prstGeom>
        </p:spPr>
        <p:txBody>
          <a:bodyPr lIns="91425" tIns="91425" rIns="91425" bIns="91425" anchor="t" anchorCtr="0">
            <a:noAutofit/>
          </a:bodyPr>
          <a:lstStyle/>
          <a:p>
            <a:pPr lvl="0">
              <a:spcBef>
                <a:spcPts val="0"/>
              </a:spcBef>
              <a:buNone/>
            </a:pPr>
            <a:r>
              <a:rPr lang="en" dirty="0" smtClean="0"/>
              <a:t>It is often said that only 1% of all ideas succeed. </a:t>
            </a:r>
          </a:p>
          <a:p>
            <a:pPr lvl="0">
              <a:spcBef>
                <a:spcPts val="0"/>
              </a:spcBef>
              <a:buNone/>
            </a:pPr>
            <a:endParaRPr lang="en" dirty="0" smtClean="0"/>
          </a:p>
          <a:p>
            <a:pPr lvl="0">
              <a:spcBef>
                <a:spcPts val="0"/>
              </a:spcBef>
              <a:buNone/>
            </a:pPr>
            <a:r>
              <a:rPr lang="en" dirty="0" smtClean="0"/>
              <a:t>However, Crunchbase data paints a different story. It shows that more than 50% of companies with at least one funding round succeed. </a:t>
            </a:r>
          </a:p>
          <a:p>
            <a:pPr lvl="0">
              <a:spcBef>
                <a:spcPts val="0"/>
              </a:spcBef>
              <a:buNone/>
            </a:pPr>
            <a:endParaRPr lang="en" dirty="0"/>
          </a:p>
          <a:p>
            <a:pPr lvl="0">
              <a:spcBef>
                <a:spcPts val="0"/>
              </a:spcBef>
              <a:buNone/>
            </a:pPr>
            <a:endParaRPr lang="en" dirty="0" smtClean="0"/>
          </a:p>
          <a:p>
            <a:pPr lvl="0">
              <a:spcBef>
                <a:spcPts val="0"/>
              </a:spcBef>
              <a:buNone/>
            </a:pPr>
            <a:endParaRPr lang="en" dirty="0"/>
          </a:p>
          <a:p>
            <a:pPr lvl="0">
              <a:spcBef>
                <a:spcPts val="0"/>
              </a:spcBef>
              <a:buNone/>
            </a:pPr>
            <a:r>
              <a:rPr lang="en" sz="900" dirty="0" smtClean="0"/>
              <a:t>*Assuming that there is no selection bias within Crunchbase data</a:t>
            </a:r>
            <a:endParaRPr lang="en" sz="900" dirty="0"/>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425" y="285749"/>
            <a:ext cx="6108976" cy="4572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8</a:t>
            </a:fld>
            <a:endParaRPr lang="en">
              <a:solidFill>
                <a:srgbClr val="FFFFFF"/>
              </a:solidFill>
            </a:endParaRPr>
          </a:p>
        </p:txBody>
      </p:sp>
      <p:sp>
        <p:nvSpPr>
          <p:cNvPr id="319" name="Shape 319"/>
          <p:cNvSpPr txBox="1">
            <a:spLocks noGrp="1"/>
          </p:cNvSpPr>
          <p:nvPr>
            <p:ph type="body" idx="1"/>
          </p:nvPr>
        </p:nvSpPr>
        <p:spPr>
          <a:xfrm>
            <a:off x="307975" y="1200150"/>
            <a:ext cx="2046300" cy="3429000"/>
          </a:xfrm>
          <a:prstGeom prst="rect">
            <a:avLst/>
          </a:prstGeom>
        </p:spPr>
        <p:txBody>
          <a:bodyPr lIns="91425" tIns="91425" rIns="91425" bIns="91425" anchor="t" anchorCtr="0">
            <a:noAutofit/>
          </a:bodyPr>
          <a:lstStyle/>
          <a:p>
            <a:pPr lvl="0">
              <a:spcBef>
                <a:spcPts val="0"/>
              </a:spcBef>
              <a:buNone/>
            </a:pPr>
            <a:r>
              <a:rPr lang="en" dirty="0" smtClean="0"/>
              <a:t>The data also reveals some differences between successful and unsuccessful companies.</a:t>
            </a:r>
          </a:p>
          <a:p>
            <a:pPr lvl="0">
              <a:spcBef>
                <a:spcPts val="0"/>
              </a:spcBef>
              <a:buNone/>
            </a:pPr>
            <a:endParaRPr lang="en" sz="900" dirty="0"/>
          </a:p>
          <a:p>
            <a:pPr lvl="0">
              <a:spcBef>
                <a:spcPts val="0"/>
              </a:spcBef>
              <a:buNone/>
            </a:pPr>
            <a:r>
              <a:rPr lang="en" dirty="0" smtClean="0"/>
              <a:t>On average,  the latter were involved in fewer funding rounds and received less funding per round.*</a:t>
            </a:r>
          </a:p>
          <a:p>
            <a:pPr lvl="0">
              <a:spcBef>
                <a:spcPts val="0"/>
              </a:spcBef>
              <a:buNone/>
            </a:pPr>
            <a:endParaRPr lang="en" dirty="0" smtClean="0"/>
          </a:p>
          <a:p>
            <a:pPr lvl="0">
              <a:spcBef>
                <a:spcPts val="0"/>
              </a:spcBef>
              <a:buNone/>
            </a:pPr>
            <a:endParaRPr lang="en" dirty="0"/>
          </a:p>
          <a:p>
            <a:pPr lvl="0">
              <a:spcBef>
                <a:spcPts val="0"/>
              </a:spcBef>
              <a:buNone/>
            </a:pPr>
            <a:endParaRPr lang="en" dirty="0"/>
          </a:p>
          <a:p>
            <a:pPr lvl="0">
              <a:spcBef>
                <a:spcPts val="0"/>
              </a:spcBef>
              <a:buNone/>
            </a:pPr>
            <a:r>
              <a:rPr lang="en" sz="900" dirty="0" smtClean="0"/>
              <a:t>*This is to be expected: funding amount generally grows in each subsequent funding round.</a:t>
            </a:r>
            <a:r>
              <a:rPr lang="en" dirty="0" smtClean="0"/>
              <a:t/>
            </a:r>
            <a:br>
              <a:rPr lang="en" dirty="0" smtClean="0"/>
            </a:br>
            <a:endParaRPr lang="en" dirty="0" smtClean="0"/>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np.median</a:t>
            </a:r>
            <a:r>
              <a:rPr lang="en-US" dirty="0"/>
              <a:t>(companies[</a:t>
            </a:r>
            <a:r>
              <a:rPr lang="en-US" dirty="0" err="1"/>
              <a:t>companies.status</a:t>
            </a:r>
            <a:r>
              <a:rPr lang="en-US" dirty="0"/>
              <a:t> == '</a:t>
            </a:r>
            <a:r>
              <a:rPr lang="en-US" dirty="0" err="1"/>
              <a:t>ipo</a:t>
            </a:r>
            <a:r>
              <a:rPr lang="en-US" dirty="0"/>
              <a:t>'].</a:t>
            </a:r>
            <a:r>
              <a:rPr lang="en-US" dirty="0" err="1"/>
              <a:t>funding_rounds</a:t>
            </a:r>
            <a:endParaRPr lang="en-US" dirty="0"/>
          </a:p>
        </p:txBody>
      </p:sp>
      <p:sp>
        <p:nvSpPr>
          <p:cNvPr id="5" name="Title 4"/>
          <p:cNvSpPr>
            <a:spLocks noGrp="1"/>
          </p:cNvSpPr>
          <p:nvPr>
            <p:ph type="title"/>
          </p:nvPr>
        </p:nvSpPr>
        <p:spPr>
          <a:xfrm>
            <a:off x="307975" y="697817"/>
            <a:ext cx="2046300" cy="762984"/>
          </a:xfrm>
        </p:spPr>
        <p:txBody>
          <a:bodyPr/>
          <a:lstStyle/>
          <a:p>
            <a:r>
              <a:rPr lang="en-US" dirty="0" smtClean="0"/>
              <a:t>Data story</a:t>
            </a:r>
            <a:br>
              <a:rPr lang="en-US" dirty="0" smtClean="0"/>
            </a:b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312" y="160339"/>
            <a:ext cx="5804176" cy="3985279"/>
          </a:xfrm>
          <a:prstGeom prst="rect">
            <a:avLst/>
          </a:prstGeom>
        </p:spPr>
      </p:pic>
      <p:graphicFrame>
        <p:nvGraphicFramePr>
          <p:cNvPr id="19" name="Shape 308"/>
          <p:cNvGraphicFramePr/>
          <p:nvPr>
            <p:extLst>
              <p:ext uri="{D42A27DB-BD31-4B8C-83A1-F6EECF244321}">
                <p14:modId xmlns:p14="http://schemas.microsoft.com/office/powerpoint/2010/main" val="2636963986"/>
              </p:ext>
            </p:extLst>
          </p:nvPr>
        </p:nvGraphicFramePr>
        <p:xfrm>
          <a:off x="2996473" y="4248150"/>
          <a:ext cx="5804176" cy="822940"/>
        </p:xfrm>
        <a:graphic>
          <a:graphicData uri="http://schemas.openxmlformats.org/drawingml/2006/table">
            <a:tbl>
              <a:tblPr>
                <a:tableStyleId>{8A107856-5554-42FB-B03E-39F5DBC370BA}</a:tableStyleId>
              </a:tblPr>
              <a:tblGrid>
                <a:gridCol w="1987688"/>
                <a:gridCol w="1143000"/>
                <a:gridCol w="1524000"/>
                <a:gridCol w="1149488"/>
              </a:tblGrid>
              <a:tr h="316820">
                <a:tc>
                  <a:txBody>
                    <a:bodyPr/>
                    <a:lstStyle/>
                    <a:p>
                      <a:pPr lvl="0">
                        <a:spcBef>
                          <a:spcPts val="0"/>
                        </a:spcBef>
                        <a:buNone/>
                      </a:pPr>
                      <a:endParaRPr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Listed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Acquired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Closed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r h="427021">
                <a:tc>
                  <a:txBody>
                    <a:bodyPr/>
                    <a:lstStyle/>
                    <a:p>
                      <a:pPr lvl="0" algn="l">
                        <a:spcBef>
                          <a:spcPts val="0"/>
                        </a:spcBef>
                        <a:buNone/>
                      </a:pPr>
                      <a:r>
                        <a:rPr lang="en" sz="1200" b="0" i="0" u="none" strike="noStrike" cap="none" dirty="0" smtClean="0">
                          <a:solidFill>
                            <a:srgbClr val="666666"/>
                          </a:solidFill>
                          <a:latin typeface="Nunito Sans"/>
                          <a:ea typeface="Nunito Sans"/>
                          <a:cs typeface="Nunito Sans"/>
                          <a:sym typeface="Nunito Sans"/>
                        </a:rPr>
                        <a:t>Average num. of funding rounds</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2.6</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1.9</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1.4</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bl>
          </a:graphicData>
        </a:graphic>
      </p:graphicFrame>
    </p:spTree>
    <p:extLst>
      <p:ext uri="{BB962C8B-B14F-4D97-AF65-F5344CB8AC3E}">
        <p14:creationId xmlns:p14="http://schemas.microsoft.com/office/powerpoint/2010/main" val="2337678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9</a:t>
            </a:fld>
            <a:endParaRPr lang="en">
              <a:solidFill>
                <a:srgbClr val="FFFFFF"/>
              </a:solidFill>
            </a:endParaRPr>
          </a:p>
        </p:txBody>
      </p:sp>
      <p:sp>
        <p:nvSpPr>
          <p:cNvPr id="319" name="Shape 319"/>
          <p:cNvSpPr txBox="1">
            <a:spLocks noGrp="1"/>
          </p:cNvSpPr>
          <p:nvPr>
            <p:ph type="body" idx="1"/>
          </p:nvPr>
        </p:nvSpPr>
        <p:spPr>
          <a:xfrm>
            <a:off x="307975" y="1200150"/>
            <a:ext cx="2046300" cy="2356425"/>
          </a:xfrm>
          <a:prstGeom prst="rect">
            <a:avLst/>
          </a:prstGeom>
        </p:spPr>
        <p:txBody>
          <a:bodyPr lIns="91425" tIns="91425" rIns="91425" bIns="91425" anchor="t" anchorCtr="0">
            <a:noAutofit/>
          </a:bodyPr>
          <a:lstStyle/>
          <a:p>
            <a:pPr lvl="0">
              <a:spcBef>
                <a:spcPts val="0"/>
              </a:spcBef>
              <a:buNone/>
            </a:pPr>
            <a:r>
              <a:rPr lang="en" dirty="0" smtClean="0"/>
              <a:t>Finally,  unsuccessful start-ups seem to rush to get their first funding, while successful start-ups wait longer.</a:t>
            </a:r>
          </a:p>
          <a:p>
            <a:pPr lvl="0">
              <a:spcBef>
                <a:spcPts val="0"/>
              </a:spcBef>
              <a:buNone/>
            </a:pPr>
            <a:endParaRPr lang="en" dirty="0" smtClean="0"/>
          </a:p>
          <a:p>
            <a:pPr lvl="0">
              <a:spcBef>
                <a:spcPts val="0"/>
              </a:spcBef>
              <a:buNone/>
            </a:pPr>
            <a:endParaRPr lang="en" dirty="0"/>
          </a:p>
          <a:p>
            <a:pPr lvl="0">
              <a:spcBef>
                <a:spcPts val="0"/>
              </a:spcBef>
              <a:buNone/>
            </a:pPr>
            <a:r>
              <a:rPr lang="en" dirty="0" smtClean="0"/>
              <a:t>But even if there does appear to be a difference between start-ups early on, can we actually predict whether a start-up will fail or succeed?</a:t>
            </a:r>
            <a:br>
              <a:rPr lang="en" dirty="0" smtClean="0"/>
            </a:br>
            <a:r>
              <a:rPr lang="en" dirty="0" smtClean="0"/>
              <a:t/>
            </a:r>
            <a:br>
              <a:rPr lang="en" dirty="0" smtClean="0"/>
            </a:br>
            <a:r>
              <a:rPr lang="en" dirty="0" smtClean="0"/>
              <a:t/>
            </a:r>
            <a:br>
              <a:rPr lang="en" dirty="0" smtClean="0"/>
            </a:br>
            <a:endParaRPr lang="en" dirty="0" smtClean="0"/>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307975" y="697817"/>
            <a:ext cx="2046300" cy="762984"/>
          </a:xfrm>
        </p:spPr>
        <p:txBody>
          <a:bodyPr/>
          <a:lstStyle/>
          <a:p>
            <a:r>
              <a:rPr lang="en-US" dirty="0" smtClean="0"/>
              <a:t>Data story</a:t>
            </a:r>
            <a:br>
              <a:rPr lang="en-US" dirty="0" smtClean="0"/>
            </a:br>
            <a:endParaRPr lang="en-US" dirty="0"/>
          </a:p>
        </p:txBody>
      </p:sp>
      <p:graphicFrame>
        <p:nvGraphicFramePr>
          <p:cNvPr id="19" name="Shape 308"/>
          <p:cNvGraphicFramePr/>
          <p:nvPr>
            <p:extLst>
              <p:ext uri="{D42A27DB-BD31-4B8C-83A1-F6EECF244321}">
                <p14:modId xmlns:p14="http://schemas.microsoft.com/office/powerpoint/2010/main" val="3901271904"/>
              </p:ext>
            </p:extLst>
          </p:nvPr>
        </p:nvGraphicFramePr>
        <p:xfrm>
          <a:off x="2996473" y="4248150"/>
          <a:ext cx="5804176" cy="822940"/>
        </p:xfrm>
        <a:graphic>
          <a:graphicData uri="http://schemas.openxmlformats.org/drawingml/2006/table">
            <a:tbl>
              <a:tblPr>
                <a:tableStyleId>{8A107856-5554-42FB-B03E-39F5DBC370BA}</a:tableStyleId>
              </a:tblPr>
              <a:tblGrid>
                <a:gridCol w="1987688"/>
                <a:gridCol w="1143000"/>
                <a:gridCol w="1524000"/>
                <a:gridCol w="1149488"/>
              </a:tblGrid>
              <a:tr h="316820">
                <a:tc>
                  <a:txBody>
                    <a:bodyPr/>
                    <a:lstStyle/>
                    <a:p>
                      <a:pPr lvl="0">
                        <a:spcBef>
                          <a:spcPts val="0"/>
                        </a:spcBef>
                        <a:buNone/>
                      </a:pPr>
                      <a:endParaRPr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Listed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Acquired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Closed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r h="427021">
                <a:tc>
                  <a:txBody>
                    <a:bodyPr/>
                    <a:lstStyle/>
                    <a:p>
                      <a:pPr lvl="0" algn="l">
                        <a:spcBef>
                          <a:spcPts val="0"/>
                        </a:spcBef>
                        <a:buNone/>
                      </a:pPr>
                      <a:r>
                        <a:rPr lang="en" sz="1200" b="0" i="0" u="none" strike="noStrike" cap="none" dirty="0" smtClean="0">
                          <a:solidFill>
                            <a:srgbClr val="666666"/>
                          </a:solidFill>
                          <a:latin typeface="Nunito Sans"/>
                          <a:ea typeface="Nunito Sans"/>
                          <a:cs typeface="Nunito Sans"/>
                          <a:sym typeface="Nunito Sans"/>
                        </a:rPr>
                        <a:t>Median</a:t>
                      </a:r>
                      <a:r>
                        <a:rPr lang="en" sz="1200" b="0" i="0" u="none" strike="noStrike" cap="none" baseline="0" dirty="0" smtClean="0">
                          <a:solidFill>
                            <a:srgbClr val="666666"/>
                          </a:solidFill>
                          <a:latin typeface="Nunito Sans"/>
                          <a:ea typeface="Nunito Sans"/>
                          <a:cs typeface="Nunito Sans"/>
                          <a:sym typeface="Nunito Sans"/>
                        </a:rPr>
                        <a:t> number of years until first funding</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8.4</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2.5</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1.3</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bl>
          </a:graphicData>
        </a:graphic>
      </p:graphicFrame>
      <p:pic>
        <p:nvPicPr>
          <p:cNvPr id="6146" name="Picture 2" descr="C:\Users\Lana\Documents\Data Science Intensive\Capstone-project----DS-Intensive-Springboard\Years between founding and fu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818" y="209549"/>
            <a:ext cx="5797164" cy="385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783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6687</TotalTime>
  <Words>910</Words>
  <Application>Microsoft Office PowerPoint</Application>
  <PresentationFormat>On-screen Show (16:9)</PresentationFormat>
  <Paragraphs>196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Georgia</vt:lpstr>
      <vt:lpstr>Nunito Sans</vt:lpstr>
      <vt:lpstr>Wingdings</vt:lpstr>
      <vt:lpstr>Calibri</vt:lpstr>
      <vt:lpstr>Ulysses template</vt:lpstr>
      <vt:lpstr>Machine-learning approach to  start-up success</vt:lpstr>
      <vt:lpstr>Table of contents</vt:lpstr>
      <vt:lpstr>Introduction</vt:lpstr>
      <vt:lpstr>Thesis:</vt:lpstr>
      <vt:lpstr>Data source: </vt:lpstr>
      <vt:lpstr>Data wrangling</vt:lpstr>
      <vt:lpstr>Data story</vt:lpstr>
      <vt:lpstr>Data story </vt:lpstr>
      <vt:lpstr>Data story </vt:lpstr>
      <vt:lpstr>Testing data models  Prior to testing different models to predict start-up success, the following features were selected.  Each row was represented by a start-up.  The response variable was binary:   0 for unsuccessful/closed companies;  1 for successful/listed or acquired companies   </vt:lpstr>
      <vt:lpstr>Testing data models  Investor information was transformed by turning each investor into a separate column. The values in the resulting dataset represented the number of funding rounds a specific investor participated in for a specific company.   Because investor data amounted to more than 4500 columns, to avoid the curse of dimensionality (and to speed up the model), PCA was used to reduce dimensionality to 600 principal components.    </vt:lpstr>
      <vt:lpstr>Selecting the final data model  Logistic Regression and Random Forest were cross-validated on 40% of the data and validated using 30% of the data. The combined 70% were used for final training, with the remaining 30% used for final testing.   Based on results provided here, LR was selected as the final prediction model, with accuracy in the testing phase = 0.694</vt:lpstr>
      <vt:lpstr>Recommendations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(OR SLIDEDOC) TITLE</dc:title>
  <dc:creator>Lana</dc:creator>
  <cp:lastModifiedBy>Lana</cp:lastModifiedBy>
  <cp:revision>62</cp:revision>
  <dcterms:modified xsi:type="dcterms:W3CDTF">2017-08-24T10:42:29Z</dcterms:modified>
</cp:coreProperties>
</file>