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69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8563C1-82DE-D0D2-ED6C-C3B02FCC3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16CBAB0-B0E2-F5D8-C603-619B131BF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2812DD8-F5E9-B76B-1CDC-2980D9C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34DF00E-E10F-9478-87D4-56CB3033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C8AD6BC-2A91-6694-9312-B6903B7C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8874A6-4ED3-3975-FBDE-51980875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69E6545-A2FD-5B46-04D8-252F3A0B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1A85C80-EF63-DE16-3475-0B2A99D4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F84297B-EB05-983C-C462-C820A86D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F1CD09A-64DE-D85B-7DA3-56496272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44036A5C-79FE-D10E-3303-09692855E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AEAFBEC-EB96-E25B-896E-0D7B4F340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12AF151-09E5-1EB6-9047-D6396673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EA2E8CE-5D20-0E25-1BA9-CE7DA844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2BFF7C1-C389-D533-DEA6-21926CC6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AEDAB2-5CF2-E741-AD2B-384D48E5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A25345B-B99F-E595-16AD-2B49B456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3869E13-C1E9-2D2C-5514-D210C48F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DBBAEB1-4E6E-6E5B-776E-661F46B6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52182FC-68FC-AE8C-8398-1359073F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381CB5-03ED-9C4F-DDF4-E10289C6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B226E6-1AA7-F42D-DFF5-5554B214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77062D-4DAD-FA98-F2A8-76CB1550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1A5EEFD-2BBA-3115-F080-A150D52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CBF669A-86C0-A3B2-EED0-53E881C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4F25DE-E218-F910-6CC8-B85004D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241F4E7-7B78-33D4-F554-D07F861B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C1A4E7F-7258-DE99-A74F-C0DC73A5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1D508C4-8276-BEC3-62E5-7B3CA9B4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12A653E-5937-B7FF-7FAC-967D54B3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9150398-07C5-8A58-971F-B1B1DCC2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2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98F0E3-C5C6-AD08-C829-5221C77A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1D6FA70-0D0E-6BAF-67AE-406745B0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7316F34-C760-B98E-53DA-6E1B64E6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EE612612-1597-CCA3-4A2A-8D9CBA35A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133ADF5A-3B00-1E99-B759-526A6766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E8E317D-CAA4-09B6-F156-D45A230B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5BDB1D1-3FA4-1860-4077-AD2F26E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9924804C-0D93-AF93-C01F-0CD9A76A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08EB34-3391-9605-846C-35EBC4A2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493566BA-2ED4-DE2D-F8FD-D1FC26C9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F42231D8-9E5D-98FC-517D-C3CE702A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E42E594-06EB-6232-6D09-5FD7286B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19978230-C314-2587-4735-5C75E1A8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DBE0D8B5-BC2A-F1C6-B9B1-29BF8D8D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35A9ECD-E377-9F68-FA72-F4556E2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10302B-3A9F-1AAB-C89F-1D05B565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7C3EACB-ED3A-23CC-365C-65FD02A1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091F1E3-8D6B-37DE-88F1-64AF83F4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267BCC4-A19E-7DD1-93A7-6B63CD6C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A69EE235-CE40-36B5-8DDB-1FDE7624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FC9EDC0-18CD-84C3-0423-EA97B70C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5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53CC84-7A87-B41D-6EE8-C8E3166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43895011-DD12-FB2C-53DE-A02AA95CF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1ADC5212-7AC6-EC2A-C90F-7322954B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B8CBE3C-6D54-3923-48DF-A2090C63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D451FBD-029E-5DAC-0A3B-0AD4FD2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8AC2126-8B06-7F44-6F32-088CF8EC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2EEB24B9-95AF-7960-EAF3-A8863C3A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B39C0E0-9358-E1B3-43DD-1A21652C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FB0A4C4-688E-8636-9D73-191D23A62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15EB01-9C3C-460A-825A-95CB0EB0A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DF9713A-5EF7-E26A-EEF4-90FE1B98F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urful geometric shapes">
            <a:extLst>
              <a:ext uri="{FF2B5EF4-FFF2-40B4-BE49-F238E27FC236}">
                <a16:creationId xmlns:a16="http://schemas.microsoft.com/office/drawing/2014/main" id="{4400C883-F7AC-7212-70A3-0B9457FC2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66FC2D-F592-EA63-B398-AC23BB1E6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r-HR" sz="4800" dirty="0"/>
              <a:t>Klasifikacija odjeće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BBBA0B1-520B-5DEC-5CD0-7744A152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hr-HR" sz="2000"/>
              <a:t>Leon Vučko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0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B88971-D51B-6F79-5ECD-FBA437DA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Matrica konfuzije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08B0F71-AA4E-035D-536B-3CD5C29B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C4B9440-205B-67A7-011C-AF834D657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825625"/>
            <a:ext cx="12011476" cy="38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8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29EEE5-562F-ECE5-DD9D-7DD7D62E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Zaključak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9C91D44-39A8-4375-1B0A-C252CE4D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hr-HR" dirty="0"/>
              <a:t>Za neke kategorije klasifikacije su zadovoljavajuće</a:t>
            </a:r>
          </a:p>
          <a:p>
            <a:r>
              <a:rPr lang="hr-HR" dirty="0"/>
              <a:t>Slike sa interneta – gotovo savršene</a:t>
            </a:r>
          </a:p>
          <a:p>
            <a:r>
              <a:rPr lang="hr-HR" dirty="0"/>
              <a:t>Prikupljanje većeg broja raznolikih slika odjeće koje su snimljene u stvarnom okruženju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AD9B6C8-D426-68FA-A69C-A52099396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29" y="661664"/>
            <a:ext cx="5237661" cy="5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0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B2F29EB-CDD4-DF36-B460-88927248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hr-HR"/>
              <a:t>PRIKUPLJANJE PODATAKA</a:t>
            </a:r>
            <a:endParaRPr lang="hr-H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lika 4" descr="Slika na kojoj se prikazuje zbirka, kolaž, umjetničko djelo, tekst&#10;&#10;Opis je automatski generiran">
            <a:extLst>
              <a:ext uri="{FF2B5EF4-FFF2-40B4-BE49-F238E27FC236}">
                <a16:creationId xmlns:a16="http://schemas.microsoft.com/office/drawing/2014/main" id="{4D4C26CF-EC61-FE34-ED23-810314B0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041662"/>
            <a:ext cx="10872172" cy="228315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0CC098-64E1-1372-2E51-690465CB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hr-HR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Kaggle</a:t>
            </a:r>
            <a:r>
              <a:rPr lang="hr-H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Clothing</a:t>
            </a:r>
            <a:r>
              <a:rPr lang="hr-HR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endParaRPr lang="hr-HR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dirty="0"/>
              <a:t>5000 slika</a:t>
            </a:r>
          </a:p>
          <a:p>
            <a:r>
              <a:rPr lang="hr-HR" dirty="0"/>
              <a:t>20 različitih klasa</a:t>
            </a:r>
          </a:p>
        </p:txBody>
      </p:sp>
    </p:spTree>
    <p:extLst>
      <p:ext uri="{BB962C8B-B14F-4D97-AF65-F5344CB8AC3E}">
        <p14:creationId xmlns:p14="http://schemas.microsoft.com/office/powerpoint/2010/main" val="25800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B2F29EB-CDD4-DF36-B460-88927248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34" y="118365"/>
            <a:ext cx="10515600" cy="1325563"/>
          </a:xfrm>
        </p:spPr>
        <p:txBody>
          <a:bodyPr>
            <a:normAutofit/>
          </a:bodyPr>
          <a:lstStyle/>
          <a:p>
            <a:r>
              <a:rPr lang="hr-HR" dirty="0"/>
              <a:t>PRIKUPLJANJE PODATAKA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0CC098-64E1-1372-2E51-690465CB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695" y="1285478"/>
            <a:ext cx="6400799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hr-H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Duck</a:t>
            </a:r>
            <a:r>
              <a:rPr lang="hr-H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Duck</a:t>
            </a:r>
            <a:r>
              <a:rPr lang="hr-H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</a:t>
            </a:r>
            <a:r>
              <a:rPr lang="hr-H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jmd_imagescraper</a:t>
            </a:r>
            <a:endParaRPr lang="hr-HR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lang="hr-H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A2A48B4F-12DD-5261-32EE-21C01F250EE0}"/>
              </a:ext>
            </a:extLst>
          </p:cNvPr>
          <p:cNvSpPr txBox="1">
            <a:spLocks/>
          </p:cNvSpPr>
          <p:nvPr/>
        </p:nvSpPr>
        <p:spPr>
          <a:xfrm>
            <a:off x="6775729" y="1253331"/>
            <a:ext cx="4781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hr-H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hr-H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hr-H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Scraper</a:t>
            </a:r>
            <a:endParaRPr lang="hr-HR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Slika 5" descr="Slika na kojoj se prikazuje tekst, snimka zaslona, kolaž, zbirka&#10;&#10;Opis je automatski generiran">
            <a:extLst>
              <a:ext uri="{FF2B5EF4-FFF2-40B4-BE49-F238E27FC236}">
                <a16:creationId xmlns:a16="http://schemas.microsoft.com/office/drawing/2014/main" id="{8B7EA188-B04B-F57A-1C58-14E8970EA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" y="3727834"/>
            <a:ext cx="5869339" cy="303088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F214EB27-2354-C742-FF77-B4DCCBE4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4" y="2172313"/>
            <a:ext cx="4943475" cy="1209675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7F7740A7-86E0-3EDC-E997-2B3CBDBE2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325" y="2819779"/>
            <a:ext cx="3409950" cy="847725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B4EFAABB-5445-75E3-C047-9CEA88CB22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09" b="4976"/>
          <a:stretch/>
        </p:blipFill>
        <p:spPr>
          <a:xfrm>
            <a:off x="8660443" y="1943122"/>
            <a:ext cx="3541718" cy="1819253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02E7E505-9177-F530-DCB9-21263D0831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146"/>
          <a:stretch/>
        </p:blipFill>
        <p:spPr>
          <a:xfrm>
            <a:off x="6183465" y="3773284"/>
            <a:ext cx="6028857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0CDFFE-3946-F67D-4462-2078022D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Učitavanje i obrada podataka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D88F1FF-74F5-209A-1E40-047103E3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08" y="1554319"/>
            <a:ext cx="3000375" cy="87630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B39CF7ED-84FD-1555-C06A-7F8B1FF8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08" y="2522381"/>
            <a:ext cx="5200650" cy="2781300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BFD593E7-C7ED-C562-4C95-81C238865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308" y="5397500"/>
            <a:ext cx="5124450" cy="1095375"/>
          </a:xfrm>
          <a:prstGeom prst="rect">
            <a:avLst/>
          </a:prstGeom>
        </p:spPr>
      </p:pic>
      <p:sp>
        <p:nvSpPr>
          <p:cNvPr id="12" name="Rezervirano mjesto sadržaja 2">
            <a:extLst>
              <a:ext uri="{FF2B5EF4-FFF2-40B4-BE49-F238E27FC236}">
                <a16:creationId xmlns:a16="http://schemas.microsoft.com/office/drawing/2014/main" id="{4175FC8F-3E2E-EAA6-DF81-F26B84A7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10" y="1655064"/>
            <a:ext cx="5769864" cy="4612386"/>
          </a:xfrm>
        </p:spPr>
        <p:txBody>
          <a:bodyPr anchor="t">
            <a:normAutofit/>
          </a:bodyPr>
          <a:lstStyle/>
          <a:p>
            <a:r>
              <a:rPr lang="hr-HR" sz="2400" dirty="0"/>
              <a:t>Svaka klasa je u svom poddirektoriju</a:t>
            </a:r>
          </a:p>
          <a:p>
            <a:r>
              <a:rPr lang="hr-HR" sz="2400" dirty="0"/>
              <a:t>Kategorije se čitaju iz naziva poddirektorija</a:t>
            </a:r>
          </a:p>
          <a:p>
            <a:r>
              <a:rPr lang="hr-HR" sz="2400" dirty="0"/>
              <a:t>Učitava se svaka slika iz poddirektorija</a:t>
            </a:r>
          </a:p>
          <a:p>
            <a:r>
              <a:rPr lang="hr-HR" sz="2400" dirty="0" err="1"/>
              <a:t>Resize</a:t>
            </a:r>
            <a:r>
              <a:rPr lang="hr-HR" sz="2400" dirty="0"/>
              <a:t>-a se na 100x100</a:t>
            </a:r>
          </a:p>
          <a:p>
            <a:r>
              <a:rPr lang="hr-HR" sz="2400" dirty="0"/>
              <a:t>Ukoliko je formata RGBA -&gt; RGB</a:t>
            </a:r>
          </a:p>
          <a:p>
            <a:r>
              <a:rPr lang="hr-HR" sz="2400" dirty="0" err="1"/>
              <a:t>Image</a:t>
            </a:r>
            <a:r>
              <a:rPr lang="hr-HR" sz="2400" dirty="0"/>
              <a:t> se sprema kao </a:t>
            </a:r>
            <a:r>
              <a:rPr lang="hr-HR" sz="2400" dirty="0" err="1"/>
              <a:t>np.array</a:t>
            </a:r>
            <a:r>
              <a:rPr lang="hr-HR" sz="2400" dirty="0"/>
              <a:t>,</a:t>
            </a:r>
          </a:p>
          <a:p>
            <a:r>
              <a:rPr lang="hr-HR" sz="2400" dirty="0"/>
              <a:t>Podaci se normaliziraju</a:t>
            </a:r>
          </a:p>
          <a:p>
            <a:r>
              <a:rPr lang="hr-HR" sz="2400" dirty="0"/>
              <a:t>Set se dijeli na trening/test u omjeru 80:20</a:t>
            </a:r>
          </a:p>
        </p:txBody>
      </p:sp>
    </p:spTree>
    <p:extLst>
      <p:ext uri="{BB962C8B-B14F-4D97-AF65-F5344CB8AC3E}">
        <p14:creationId xmlns:p14="http://schemas.microsoft.com/office/powerpoint/2010/main" val="115804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1220C0-469C-8CFF-F684-AAE5C1A7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ImageDataGenerator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785DAC0-5D5E-0C52-2049-B908FB3B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835150"/>
            <a:ext cx="11572875" cy="4351338"/>
          </a:xfrm>
        </p:spPr>
        <p:txBody>
          <a:bodyPr>
            <a:normAutofit/>
          </a:bodyPr>
          <a:lstStyle/>
          <a:p>
            <a:r>
              <a:rPr lang="hr-HR" dirty="0"/>
              <a:t> proširenje podataka slika </a:t>
            </a:r>
          </a:p>
          <a:p>
            <a:r>
              <a:rPr lang="hr-HR" dirty="0"/>
              <a:t>+/- 20 stupnjeva rotacije</a:t>
            </a:r>
          </a:p>
          <a:p>
            <a:r>
              <a:rPr lang="hr-HR" dirty="0"/>
              <a:t>+/- Horizontalno i vertikalno pomjeranje</a:t>
            </a:r>
          </a:p>
          <a:p>
            <a:r>
              <a:rPr lang="hr-HR" dirty="0"/>
              <a:t>Horizontalno zrcaljenje</a:t>
            </a:r>
          </a:p>
          <a:p>
            <a:r>
              <a:rPr lang="hr-HR" dirty="0"/>
              <a:t>20% za validaciju</a:t>
            </a:r>
          </a:p>
          <a:p>
            <a:r>
              <a:rPr lang="hr-HR" dirty="0" err="1"/>
              <a:t>Batch</a:t>
            </a:r>
            <a:r>
              <a:rPr lang="hr-HR" dirty="0"/>
              <a:t> </a:t>
            </a:r>
            <a:r>
              <a:rPr lang="hr-HR" dirty="0" err="1"/>
              <a:t>size</a:t>
            </a:r>
            <a:r>
              <a:rPr lang="hr-HR" dirty="0"/>
              <a:t> – koliko se primjera odjednom</a:t>
            </a:r>
          </a:p>
          <a:p>
            <a:r>
              <a:rPr lang="hr-HR" dirty="0" err="1"/>
              <a:t>Epochs</a:t>
            </a:r>
            <a:r>
              <a:rPr lang="hr-HR" dirty="0"/>
              <a:t> – koliko puta se cijeli koristi</a:t>
            </a:r>
          </a:p>
          <a:p>
            <a:r>
              <a:rPr lang="hr-HR" dirty="0" err="1"/>
              <a:t>Train_generator</a:t>
            </a:r>
            <a:r>
              <a:rPr lang="hr-HR" dirty="0"/>
              <a:t> i </a:t>
            </a:r>
            <a:r>
              <a:rPr lang="hr-HR" dirty="0" err="1"/>
              <a:t>validation_generator</a:t>
            </a:r>
            <a:r>
              <a:rPr lang="hr-HR" dirty="0"/>
              <a:t> se koriste za treniranje/validaciju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068D21F-8265-3A70-71AA-BB109BC4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6" y="1597025"/>
            <a:ext cx="2709862" cy="1452947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F73A607-DFB9-235B-D368-D88EE659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250816"/>
            <a:ext cx="5715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E7E90D-2F83-98AA-2BDF-68C50CE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Definiranje i treniranje modela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7506BE-C8A0-C233-2696-41D626DA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8" y="1690688"/>
            <a:ext cx="11296652" cy="5091112"/>
          </a:xfrm>
        </p:spPr>
        <p:txBody>
          <a:bodyPr>
            <a:normAutofit lnSpcReduction="10000"/>
          </a:bodyPr>
          <a:lstStyle/>
          <a:p>
            <a:r>
              <a:rPr lang="hr-HR" dirty="0"/>
              <a:t>Sekvencijalni model – izgradnja korak po korak</a:t>
            </a:r>
          </a:p>
          <a:p>
            <a:r>
              <a:rPr lang="hr-HR" dirty="0"/>
              <a:t>Conv2D -32 filtra 3x3, aktivacija </a:t>
            </a:r>
            <a:r>
              <a:rPr lang="hr-HR" dirty="0" err="1"/>
              <a:t>relu</a:t>
            </a:r>
            <a:r>
              <a:rPr lang="hr-HR" dirty="0"/>
              <a:t> </a:t>
            </a:r>
            <a:br>
              <a:rPr lang="hr-HR" dirty="0"/>
            </a:br>
            <a:r>
              <a:rPr lang="hr-HR" dirty="0"/>
              <a:t>ulazne slike 100x100 RGB</a:t>
            </a:r>
          </a:p>
          <a:p>
            <a:r>
              <a:rPr lang="hr-HR" dirty="0"/>
              <a:t>MaxPooling2D – 2x2, </a:t>
            </a:r>
            <a:br>
              <a:rPr lang="hr-HR" dirty="0"/>
            </a:br>
            <a:r>
              <a:rPr lang="hr-HR" dirty="0"/>
              <a:t>smanjuje </a:t>
            </a:r>
            <a:r>
              <a:rPr lang="hr-HR" dirty="0" err="1"/>
              <a:t>dimenzionalnost</a:t>
            </a:r>
            <a:r>
              <a:rPr lang="hr-HR" dirty="0"/>
              <a:t> </a:t>
            </a:r>
          </a:p>
          <a:p>
            <a:r>
              <a:rPr lang="hr-HR" dirty="0"/>
              <a:t>Conv2D - 64 filtra, 3x3, aktivacija </a:t>
            </a:r>
            <a:r>
              <a:rPr lang="hr-HR" dirty="0" err="1"/>
              <a:t>relu</a:t>
            </a:r>
            <a:endParaRPr lang="hr-HR" dirty="0"/>
          </a:p>
          <a:p>
            <a:r>
              <a:rPr lang="hr-HR" dirty="0"/>
              <a:t>MaxPooling2D – 2x2, </a:t>
            </a:r>
            <a:br>
              <a:rPr lang="hr-HR" dirty="0"/>
            </a:br>
            <a:r>
              <a:rPr lang="hr-HR" dirty="0"/>
              <a:t>smanjuje </a:t>
            </a:r>
            <a:r>
              <a:rPr lang="hr-HR" dirty="0" err="1"/>
              <a:t>dimenzionalnost</a:t>
            </a:r>
            <a:r>
              <a:rPr lang="hr-HR" dirty="0"/>
              <a:t> </a:t>
            </a:r>
          </a:p>
          <a:p>
            <a:r>
              <a:rPr lang="hr-HR" dirty="0" err="1"/>
              <a:t>Flatten</a:t>
            </a:r>
            <a:r>
              <a:rPr lang="hr-HR" dirty="0"/>
              <a:t> –ravnanje izlaza 1D vektor</a:t>
            </a:r>
          </a:p>
          <a:p>
            <a:r>
              <a:rPr lang="hr-HR" dirty="0" err="1"/>
              <a:t>Dense</a:t>
            </a:r>
            <a:r>
              <a:rPr lang="hr-HR" dirty="0"/>
              <a:t> – 64 neurona, potpuno povezani</a:t>
            </a:r>
          </a:p>
          <a:p>
            <a:r>
              <a:rPr lang="hr-HR" dirty="0"/>
              <a:t>Još jedan </a:t>
            </a:r>
            <a:r>
              <a:rPr lang="hr-HR" dirty="0" err="1"/>
              <a:t>Dense</a:t>
            </a:r>
            <a:r>
              <a:rPr lang="hr-HR" dirty="0"/>
              <a:t>, broj neurona = broju klasa, koristi </a:t>
            </a:r>
            <a:r>
              <a:rPr lang="hr-HR" dirty="0" err="1"/>
              <a:t>softmax</a:t>
            </a:r>
            <a:r>
              <a:rPr lang="hr-HR" dirty="0"/>
              <a:t> za vjerojatnost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9F09593-8EFD-CE14-6FDE-CA5651A9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3" y="2245518"/>
            <a:ext cx="6305187" cy="236696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F5D29D0-F06F-6E00-0A79-9A48EC46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27" y="4772025"/>
            <a:ext cx="6076458" cy="481012"/>
          </a:xfrm>
          <a:prstGeom prst="rect">
            <a:avLst/>
          </a:prstGeom>
        </p:spPr>
      </p:pic>
      <p:sp>
        <p:nvSpPr>
          <p:cNvPr id="8" name="Rezervirano mjesto sadržaja 2">
            <a:extLst>
              <a:ext uri="{FF2B5EF4-FFF2-40B4-BE49-F238E27FC236}">
                <a16:creationId xmlns:a16="http://schemas.microsoft.com/office/drawing/2014/main" id="{DC78AA09-58C5-9056-DF9C-BB5A868DE7E8}"/>
              </a:ext>
            </a:extLst>
          </p:cNvPr>
          <p:cNvSpPr txBox="1">
            <a:spLocks/>
          </p:cNvSpPr>
          <p:nvPr/>
        </p:nvSpPr>
        <p:spPr>
          <a:xfrm>
            <a:off x="6724650" y="5253037"/>
            <a:ext cx="51435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5530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BECF98-2C3A-1DEB-0114-47F1B8B5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Dodatne operacije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BC5CCF-D57F-C642-56FA-18E58EC3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7275" cy="4351338"/>
          </a:xfrm>
        </p:spPr>
        <p:txBody>
          <a:bodyPr/>
          <a:lstStyle/>
          <a:p>
            <a:r>
              <a:rPr lang="hr-HR" dirty="0"/>
              <a:t>Računanje </a:t>
            </a:r>
            <a:r>
              <a:rPr lang="hr-HR" dirty="0" err="1"/>
              <a:t>loss</a:t>
            </a:r>
            <a:r>
              <a:rPr lang="hr-HR" dirty="0"/>
              <a:t> i </a:t>
            </a:r>
            <a:r>
              <a:rPr lang="hr-HR" dirty="0" err="1"/>
              <a:t>accuracy</a:t>
            </a:r>
            <a:endParaRPr lang="hr-HR" dirty="0"/>
          </a:p>
          <a:p>
            <a:r>
              <a:rPr lang="hr-HR" dirty="0"/>
              <a:t>Spremanje modela</a:t>
            </a:r>
          </a:p>
          <a:p>
            <a:r>
              <a:rPr lang="hr-HR" dirty="0"/>
              <a:t>Učitavanje modela</a:t>
            </a:r>
          </a:p>
          <a:p>
            <a:r>
              <a:rPr lang="hr-HR" dirty="0"/>
              <a:t>Spremanje modela kao </a:t>
            </a:r>
            <a:r>
              <a:rPr lang="hr-HR" dirty="0" err="1"/>
              <a:t>tflite</a:t>
            </a:r>
            <a:endParaRPr lang="hr-HR" dirty="0"/>
          </a:p>
          <a:p>
            <a:r>
              <a:rPr lang="hr-HR" dirty="0"/>
              <a:t>Za korištenje u android aplikaciji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9681663-A4A9-EFC4-DFDC-78F20F89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825626"/>
            <a:ext cx="5757862" cy="84630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A6E94F2-A6AA-4D2F-33EF-2FE46E6CF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7" y="2973918"/>
            <a:ext cx="3668635" cy="27442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E17CD3E-0292-10FF-210B-1367415F4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35" y="3533143"/>
            <a:ext cx="4211827" cy="274425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97E6DB7F-3605-70B6-448F-D38466BBD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7" y="4138347"/>
            <a:ext cx="4926229" cy="17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8B4C04-401E-6ADD-8468-293B6C32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Android aplikacija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82B9ADF-7388-1C84-1C1B-81CD3509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8575" cy="4351338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E0917AC-A162-DE48-3772-5DE3A2252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610632"/>
            <a:ext cx="6614477" cy="4781324"/>
          </a:xfrm>
          <a:prstGeom prst="rect">
            <a:avLst/>
          </a:prstGeom>
        </p:spPr>
      </p:pic>
      <p:pic>
        <p:nvPicPr>
          <p:cNvPr id="5" name="Slika 4" descr="Slika na kojoj se prikazuje odijevanje, vješalica za odjeću, rukav, vrh&#10;&#10;Opis je automatski generiran">
            <a:extLst>
              <a:ext uri="{FF2B5EF4-FFF2-40B4-BE49-F238E27FC236}">
                <a16:creationId xmlns:a16="http://schemas.microsoft.com/office/drawing/2014/main" id="{5DFB9519-0F4D-C357-8FBF-DA9CF1CDE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" y="1690688"/>
            <a:ext cx="4222876" cy="47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1027D1-707A-F8F8-5629-0ECCAF1B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Android aplikacija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8634FB-F744-E8B2-9606-CC0E0258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0A904F5-20DD-3264-A80C-9AD022549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6" y="1496671"/>
            <a:ext cx="4286250" cy="4761976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B9615E6-EF64-E2CD-D41B-8F330D8C4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218"/>
            <a:ext cx="4508817" cy="50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74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249</Words>
  <Application>Microsoft Office PowerPoint</Application>
  <PresentationFormat>Široki zaslon</PresentationFormat>
  <Paragraphs>49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sustava Office</vt:lpstr>
      <vt:lpstr>Klasifikacija odjeće</vt:lpstr>
      <vt:lpstr>PRIKUPLJANJE PODATAKA</vt:lpstr>
      <vt:lpstr>PRIKUPLJANJE PODATAKA</vt:lpstr>
      <vt:lpstr>Učitavanje i obrada podataka</vt:lpstr>
      <vt:lpstr>ImageDataGenerator</vt:lpstr>
      <vt:lpstr>Definiranje i treniranje modela</vt:lpstr>
      <vt:lpstr>Dodatne operacije</vt:lpstr>
      <vt:lpstr>Android aplikacija</vt:lpstr>
      <vt:lpstr>Android aplikacija</vt:lpstr>
      <vt:lpstr>Matrica konfuzije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slika po sličnosti</dc:title>
  <dc:creator>Leon Vučko</dc:creator>
  <cp:lastModifiedBy>Le Vu</cp:lastModifiedBy>
  <cp:revision>16</cp:revision>
  <dcterms:created xsi:type="dcterms:W3CDTF">2023-03-27T08:38:21Z</dcterms:created>
  <dcterms:modified xsi:type="dcterms:W3CDTF">2023-06-26T00:51:54Z</dcterms:modified>
</cp:coreProperties>
</file>