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369" r:id="rId3"/>
    <p:sldId id="282" r:id="rId4"/>
    <p:sldId id="296" r:id="rId5"/>
    <p:sldId id="297" r:id="rId6"/>
    <p:sldId id="256" r:id="rId7"/>
    <p:sldId id="370" r:id="rId8"/>
    <p:sldId id="371" r:id="rId9"/>
    <p:sldId id="372" r:id="rId10"/>
    <p:sldId id="37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436"/>
    <a:srgbClr val="E97336"/>
    <a:srgbClr val="E462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66" autoAdjust="0"/>
  </p:normalViewPr>
  <p:slideViewPr>
    <p:cSldViewPr snapToGrid="0">
      <p:cViewPr varScale="1">
        <p:scale>
          <a:sx n="114" d="100"/>
          <a:sy n="114"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BE9B8-9638-4CEB-B64B-3B1ADC1F9538}" type="datetimeFigureOut">
              <a:rPr lang="zh-CN" altLang="en-US" smtClean="0"/>
              <a:t>2019/4/14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32B13-352E-4552-B3A6-837869E4FCFD}" type="slidenum">
              <a:rPr lang="zh-CN" altLang="en-US" smtClean="0"/>
              <a:t>‹#›</a:t>
            </a:fld>
            <a:endParaRPr lang="zh-CN" altLang="en-US"/>
          </a:p>
        </p:txBody>
      </p:sp>
    </p:spTree>
    <p:extLst>
      <p:ext uri="{BB962C8B-B14F-4D97-AF65-F5344CB8AC3E}">
        <p14:creationId xmlns:p14="http://schemas.microsoft.com/office/powerpoint/2010/main" val="231490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weibo.com/teliss" TargetMode="External"/><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hyperlink" Target="http://teliss.blog.163.com/" TargetMode="Externa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E8CFA-BBC2-4C64-8798-55F434091F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8C8D0F2-2917-4A8B-91EE-7D93D802FF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B489DDA-56D4-4F6D-A5E8-D75EEC38CED6}"/>
              </a:ext>
            </a:extLst>
          </p:cNvPr>
          <p:cNvSpPr>
            <a:spLocks noGrp="1"/>
          </p:cNvSpPr>
          <p:nvPr>
            <p:ph type="dt" sz="half" idx="10"/>
          </p:nvPr>
        </p:nvSpPr>
        <p:spPr/>
        <p:txBody>
          <a:bodyPr/>
          <a:lstStyle/>
          <a:p>
            <a:fld id="{12EFE5D9-5A75-48D2-BE28-85102061E8E3}"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C2F95CBC-500C-4ED8-AF19-A2EE9D0855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6F9B81-07A1-48F6-8031-0010F33F264A}"/>
              </a:ext>
            </a:extLst>
          </p:cNvPr>
          <p:cNvSpPr>
            <a:spLocks noGrp="1"/>
          </p:cNvSpPr>
          <p:nvPr>
            <p:ph type="sldNum" sz="quarter" idx="12"/>
          </p:nvPr>
        </p:nvSpPr>
        <p:spPr/>
        <p:txBody>
          <a:bodyPr/>
          <a:lstStyle/>
          <a:p>
            <a:fld id="{B8EAD666-CC75-4E78-B137-F0EC052B51FE}" type="slidenum">
              <a:rPr lang="zh-CN" altLang="en-US" smtClean="0"/>
              <a:t>‹#›</a:t>
            </a:fld>
            <a:endParaRPr lang="zh-CN" altLang="en-US"/>
          </a:p>
        </p:txBody>
      </p:sp>
    </p:spTree>
    <p:extLst>
      <p:ext uri="{BB962C8B-B14F-4D97-AF65-F5344CB8AC3E}">
        <p14:creationId xmlns:p14="http://schemas.microsoft.com/office/powerpoint/2010/main" val="282212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B3C66-630F-409F-ABE4-6B92BEEC85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5AD29BD-0413-4800-B0EA-79A5A2C067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210C55-ACD4-4BE0-8CB7-90D3A433C4F3}"/>
              </a:ext>
            </a:extLst>
          </p:cNvPr>
          <p:cNvSpPr>
            <a:spLocks noGrp="1"/>
          </p:cNvSpPr>
          <p:nvPr>
            <p:ph type="dt" sz="half" idx="10"/>
          </p:nvPr>
        </p:nvSpPr>
        <p:spPr/>
        <p:txBody>
          <a:bodyPr/>
          <a:lstStyle/>
          <a:p>
            <a:fld id="{12EFE5D9-5A75-48D2-BE28-85102061E8E3}"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C950A10A-7097-43F8-8B87-1FF4DDD1F3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AC4B8C-D6CF-4A06-BF89-C4516EB6E580}"/>
              </a:ext>
            </a:extLst>
          </p:cNvPr>
          <p:cNvSpPr>
            <a:spLocks noGrp="1"/>
          </p:cNvSpPr>
          <p:nvPr>
            <p:ph type="sldNum" sz="quarter" idx="12"/>
          </p:nvPr>
        </p:nvSpPr>
        <p:spPr/>
        <p:txBody>
          <a:bodyPr/>
          <a:lstStyle/>
          <a:p>
            <a:fld id="{B8EAD666-CC75-4E78-B137-F0EC052B51FE}" type="slidenum">
              <a:rPr lang="zh-CN" altLang="en-US" smtClean="0"/>
              <a:t>‹#›</a:t>
            </a:fld>
            <a:endParaRPr lang="zh-CN" altLang="en-US"/>
          </a:p>
        </p:txBody>
      </p:sp>
    </p:spTree>
    <p:extLst>
      <p:ext uri="{BB962C8B-B14F-4D97-AF65-F5344CB8AC3E}">
        <p14:creationId xmlns:p14="http://schemas.microsoft.com/office/powerpoint/2010/main" val="97756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18AD8E-5BA8-41C9-A82D-A7BDC34B49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B488ED9-BA44-417D-A337-6B3E86CA2FD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5DFFEF-C57B-468A-99B5-4DC3BB5EFFDC}"/>
              </a:ext>
            </a:extLst>
          </p:cNvPr>
          <p:cNvSpPr>
            <a:spLocks noGrp="1"/>
          </p:cNvSpPr>
          <p:nvPr>
            <p:ph type="dt" sz="half" idx="10"/>
          </p:nvPr>
        </p:nvSpPr>
        <p:spPr/>
        <p:txBody>
          <a:bodyPr/>
          <a:lstStyle/>
          <a:p>
            <a:fld id="{12EFE5D9-5A75-48D2-BE28-85102061E8E3}"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7A6FFC68-930D-420A-82D9-F5F9DA4480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96C2D7-BAC9-4ECB-88B9-C1052EF32166}"/>
              </a:ext>
            </a:extLst>
          </p:cNvPr>
          <p:cNvSpPr>
            <a:spLocks noGrp="1"/>
          </p:cNvSpPr>
          <p:nvPr>
            <p:ph type="sldNum" sz="quarter" idx="12"/>
          </p:nvPr>
        </p:nvSpPr>
        <p:spPr/>
        <p:txBody>
          <a:bodyPr/>
          <a:lstStyle/>
          <a:p>
            <a:fld id="{B8EAD666-CC75-4E78-B137-F0EC052B51FE}" type="slidenum">
              <a:rPr lang="zh-CN" altLang="en-US" smtClean="0"/>
              <a:t>‹#›</a:t>
            </a:fld>
            <a:endParaRPr lang="zh-CN" altLang="en-US"/>
          </a:p>
        </p:txBody>
      </p:sp>
    </p:spTree>
    <p:extLst>
      <p:ext uri="{BB962C8B-B14F-4D97-AF65-F5344CB8AC3E}">
        <p14:creationId xmlns:p14="http://schemas.microsoft.com/office/powerpoint/2010/main" val="50492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 name="矩形 1"/>
          <p:cNvSpPr/>
          <p:nvPr userDrawn="1"/>
        </p:nvSpPr>
        <p:spPr>
          <a:xfrm>
            <a:off x="1" y="336177"/>
            <a:ext cx="820270" cy="3765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820271" y="336177"/>
            <a:ext cx="1393540" cy="37651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79454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101" name="图片 100"/>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矩形 2"/>
          <p:cNvSpPr/>
          <p:nvPr userDrawn="1"/>
        </p:nvSpPr>
        <p:spPr>
          <a:xfrm>
            <a:off x="5986961" y="4395575"/>
            <a:ext cx="1402080" cy="923330"/>
          </a:xfrm>
          <a:prstGeom prst="rect">
            <a:avLst/>
          </a:prstGeom>
        </p:spPr>
        <p:txBody>
          <a:bodyPr wrap="square">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布衣公子</a:t>
            </a:r>
          </a:p>
          <a:p>
            <a:pPr algn="ctr"/>
            <a:r>
              <a:rPr lang="zh-CN" altLang="en-US" sz="3600" dirty="0">
                <a:solidFill>
                  <a:schemeClr val="bg1"/>
                </a:solidFill>
                <a:latin typeface="微软雅黑" panose="020B0503020204020204" pitchFamily="34" charset="-122"/>
                <a:ea typeface="微软雅黑" panose="020B0503020204020204" pitchFamily="34" charset="-122"/>
              </a:rPr>
              <a:t>作品</a:t>
            </a:r>
          </a:p>
        </p:txBody>
      </p:sp>
      <p:sp>
        <p:nvSpPr>
          <p:cNvPr id="4" name="Freeform 196"/>
          <p:cNvSpPr>
            <a:spLocks/>
          </p:cNvSpPr>
          <p:nvPr userDrawn="1"/>
        </p:nvSpPr>
        <p:spPr bwMode="auto">
          <a:xfrm>
            <a:off x="863522" y="1846630"/>
            <a:ext cx="484910" cy="412451"/>
          </a:xfrm>
          <a:custGeom>
            <a:avLst/>
            <a:gdLst>
              <a:gd name="T0" fmla="*/ 174 w 348"/>
              <a:gd name="T1" fmla="*/ 0 h 298"/>
              <a:gd name="T2" fmla="*/ 209 w 348"/>
              <a:gd name="T3" fmla="*/ 3 h 298"/>
              <a:gd name="T4" fmla="*/ 242 w 348"/>
              <a:gd name="T5" fmla="*/ 10 h 298"/>
              <a:gd name="T6" fmla="*/ 272 w 348"/>
              <a:gd name="T7" fmla="*/ 23 h 298"/>
              <a:gd name="T8" fmla="*/ 297 w 348"/>
              <a:gd name="T9" fmla="*/ 39 h 298"/>
              <a:gd name="T10" fmla="*/ 318 w 348"/>
              <a:gd name="T11" fmla="*/ 59 h 298"/>
              <a:gd name="T12" fmla="*/ 334 w 348"/>
              <a:gd name="T13" fmla="*/ 81 h 298"/>
              <a:gd name="T14" fmla="*/ 345 w 348"/>
              <a:gd name="T15" fmla="*/ 107 h 298"/>
              <a:gd name="T16" fmla="*/ 348 w 348"/>
              <a:gd name="T17" fmla="*/ 133 h 298"/>
              <a:gd name="T18" fmla="*/ 346 w 348"/>
              <a:gd name="T19" fmla="*/ 150 h 298"/>
              <a:gd name="T20" fmla="*/ 336 w 348"/>
              <a:gd name="T21" fmla="*/ 181 h 298"/>
              <a:gd name="T22" fmla="*/ 317 w 348"/>
              <a:gd name="T23" fmla="*/ 209 h 298"/>
              <a:gd name="T24" fmla="*/ 290 w 348"/>
              <a:gd name="T25" fmla="*/ 233 h 298"/>
              <a:gd name="T26" fmla="*/ 308 w 348"/>
              <a:gd name="T27" fmla="*/ 298 h 298"/>
              <a:gd name="T28" fmla="*/ 244 w 348"/>
              <a:gd name="T29" fmla="*/ 255 h 298"/>
              <a:gd name="T30" fmla="*/ 210 w 348"/>
              <a:gd name="T31" fmla="*/ 264 h 298"/>
              <a:gd name="T32" fmla="*/ 174 w 348"/>
              <a:gd name="T33" fmla="*/ 267 h 298"/>
              <a:gd name="T34" fmla="*/ 157 w 348"/>
              <a:gd name="T35" fmla="*/ 265 h 298"/>
              <a:gd name="T36" fmla="*/ 122 w 348"/>
              <a:gd name="T37" fmla="*/ 261 h 298"/>
              <a:gd name="T38" fmla="*/ 91 w 348"/>
              <a:gd name="T39" fmla="*/ 251 h 298"/>
              <a:gd name="T40" fmla="*/ 63 w 348"/>
              <a:gd name="T41" fmla="*/ 236 h 298"/>
              <a:gd name="T42" fmla="*/ 40 w 348"/>
              <a:gd name="T43" fmla="*/ 218 h 298"/>
              <a:gd name="T44" fmla="*/ 21 w 348"/>
              <a:gd name="T45" fmla="*/ 197 h 298"/>
              <a:gd name="T46" fmla="*/ 8 w 348"/>
              <a:gd name="T47" fmla="*/ 173 h 298"/>
              <a:gd name="T48" fmla="*/ 1 w 348"/>
              <a:gd name="T49" fmla="*/ 147 h 298"/>
              <a:gd name="T50" fmla="*/ 0 w 348"/>
              <a:gd name="T51" fmla="*/ 133 h 298"/>
              <a:gd name="T52" fmla="*/ 4 w 348"/>
              <a:gd name="T53" fmla="*/ 107 h 298"/>
              <a:gd name="T54" fmla="*/ 14 w 348"/>
              <a:gd name="T55" fmla="*/ 81 h 298"/>
              <a:gd name="T56" fmla="*/ 31 w 348"/>
              <a:gd name="T57" fmla="*/ 59 h 298"/>
              <a:gd name="T58" fmla="*/ 52 w 348"/>
              <a:gd name="T59" fmla="*/ 39 h 298"/>
              <a:gd name="T60" fmla="*/ 77 w 348"/>
              <a:gd name="T61" fmla="*/ 23 h 298"/>
              <a:gd name="T62" fmla="*/ 106 w 348"/>
              <a:gd name="T63" fmla="*/ 10 h 298"/>
              <a:gd name="T64" fmla="*/ 139 w 348"/>
              <a:gd name="T65" fmla="*/ 3 h 298"/>
              <a:gd name="T66" fmla="*/ 174 w 348"/>
              <a:gd name="T6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8" h="298">
                <a:moveTo>
                  <a:pt x="174" y="0"/>
                </a:moveTo>
                <a:lnTo>
                  <a:pt x="174" y="0"/>
                </a:lnTo>
                <a:lnTo>
                  <a:pt x="192" y="2"/>
                </a:lnTo>
                <a:lnTo>
                  <a:pt x="209" y="3"/>
                </a:lnTo>
                <a:lnTo>
                  <a:pt x="226" y="6"/>
                </a:lnTo>
                <a:lnTo>
                  <a:pt x="242" y="10"/>
                </a:lnTo>
                <a:lnTo>
                  <a:pt x="256" y="16"/>
                </a:lnTo>
                <a:lnTo>
                  <a:pt x="272" y="23"/>
                </a:lnTo>
                <a:lnTo>
                  <a:pt x="284" y="31"/>
                </a:lnTo>
                <a:lnTo>
                  <a:pt x="297" y="39"/>
                </a:lnTo>
                <a:lnTo>
                  <a:pt x="308" y="49"/>
                </a:lnTo>
                <a:lnTo>
                  <a:pt x="318" y="59"/>
                </a:lnTo>
                <a:lnTo>
                  <a:pt x="327" y="70"/>
                </a:lnTo>
                <a:lnTo>
                  <a:pt x="334" y="81"/>
                </a:lnTo>
                <a:lnTo>
                  <a:pt x="341" y="94"/>
                </a:lnTo>
                <a:lnTo>
                  <a:pt x="345" y="107"/>
                </a:lnTo>
                <a:lnTo>
                  <a:pt x="348" y="119"/>
                </a:lnTo>
                <a:lnTo>
                  <a:pt x="348" y="133"/>
                </a:lnTo>
                <a:lnTo>
                  <a:pt x="348" y="133"/>
                </a:lnTo>
                <a:lnTo>
                  <a:pt x="346" y="150"/>
                </a:lnTo>
                <a:lnTo>
                  <a:pt x="342" y="166"/>
                </a:lnTo>
                <a:lnTo>
                  <a:pt x="336" y="181"/>
                </a:lnTo>
                <a:lnTo>
                  <a:pt x="328" y="195"/>
                </a:lnTo>
                <a:lnTo>
                  <a:pt x="317" y="209"/>
                </a:lnTo>
                <a:lnTo>
                  <a:pt x="304" y="222"/>
                </a:lnTo>
                <a:lnTo>
                  <a:pt x="290" y="233"/>
                </a:lnTo>
                <a:lnTo>
                  <a:pt x="273" y="243"/>
                </a:lnTo>
                <a:lnTo>
                  <a:pt x="308" y="298"/>
                </a:lnTo>
                <a:lnTo>
                  <a:pt x="244" y="255"/>
                </a:lnTo>
                <a:lnTo>
                  <a:pt x="244" y="255"/>
                </a:lnTo>
                <a:lnTo>
                  <a:pt x="227" y="260"/>
                </a:lnTo>
                <a:lnTo>
                  <a:pt x="210" y="264"/>
                </a:lnTo>
                <a:lnTo>
                  <a:pt x="192" y="265"/>
                </a:lnTo>
                <a:lnTo>
                  <a:pt x="174" y="267"/>
                </a:lnTo>
                <a:lnTo>
                  <a:pt x="174" y="267"/>
                </a:lnTo>
                <a:lnTo>
                  <a:pt x="157" y="265"/>
                </a:lnTo>
                <a:lnTo>
                  <a:pt x="139" y="264"/>
                </a:lnTo>
                <a:lnTo>
                  <a:pt x="122" y="261"/>
                </a:lnTo>
                <a:lnTo>
                  <a:pt x="106" y="257"/>
                </a:lnTo>
                <a:lnTo>
                  <a:pt x="91" y="251"/>
                </a:lnTo>
                <a:lnTo>
                  <a:pt x="77" y="244"/>
                </a:lnTo>
                <a:lnTo>
                  <a:pt x="63" y="236"/>
                </a:lnTo>
                <a:lnTo>
                  <a:pt x="52" y="227"/>
                </a:lnTo>
                <a:lnTo>
                  <a:pt x="40" y="218"/>
                </a:lnTo>
                <a:lnTo>
                  <a:pt x="31" y="208"/>
                </a:lnTo>
                <a:lnTo>
                  <a:pt x="21" y="197"/>
                </a:lnTo>
                <a:lnTo>
                  <a:pt x="14" y="185"/>
                </a:lnTo>
                <a:lnTo>
                  <a:pt x="8" y="173"/>
                </a:lnTo>
                <a:lnTo>
                  <a:pt x="4" y="160"/>
                </a:lnTo>
                <a:lnTo>
                  <a:pt x="1" y="147"/>
                </a:lnTo>
                <a:lnTo>
                  <a:pt x="0" y="133"/>
                </a:lnTo>
                <a:lnTo>
                  <a:pt x="0" y="133"/>
                </a:lnTo>
                <a:lnTo>
                  <a:pt x="1" y="119"/>
                </a:lnTo>
                <a:lnTo>
                  <a:pt x="4" y="107"/>
                </a:lnTo>
                <a:lnTo>
                  <a:pt x="8" y="94"/>
                </a:lnTo>
                <a:lnTo>
                  <a:pt x="14" y="81"/>
                </a:lnTo>
                <a:lnTo>
                  <a:pt x="21" y="70"/>
                </a:lnTo>
                <a:lnTo>
                  <a:pt x="31" y="59"/>
                </a:lnTo>
                <a:lnTo>
                  <a:pt x="40" y="49"/>
                </a:lnTo>
                <a:lnTo>
                  <a:pt x="52" y="39"/>
                </a:lnTo>
                <a:lnTo>
                  <a:pt x="63" y="31"/>
                </a:lnTo>
                <a:lnTo>
                  <a:pt x="77" y="23"/>
                </a:lnTo>
                <a:lnTo>
                  <a:pt x="91" y="16"/>
                </a:lnTo>
                <a:lnTo>
                  <a:pt x="106" y="10"/>
                </a:lnTo>
                <a:lnTo>
                  <a:pt x="122" y="6"/>
                </a:lnTo>
                <a:lnTo>
                  <a:pt x="139" y="3"/>
                </a:lnTo>
                <a:lnTo>
                  <a:pt x="157" y="2"/>
                </a:lnTo>
                <a:lnTo>
                  <a:pt x="174" y="0"/>
                </a:lnTo>
                <a:lnTo>
                  <a:pt x="174" y="0"/>
                </a:lnTo>
                <a:close/>
              </a:path>
            </a:pathLst>
          </a:custGeom>
          <a:solidFill>
            <a:srgbClr val="FF9100"/>
          </a:solidFill>
          <a:ln>
            <a:noFill/>
          </a:ln>
          <a:extLst/>
        </p:spPr>
        <p:txBody>
          <a:bodyPr vert="horz" wrap="square" lIns="36000" tIns="18000" rIns="36000" bIns="54000" numCol="1" anchor="ctr" anchorCtr="0" compatLnSpc="1">
            <a:prstTxWarp prst="textNoShape">
              <a:avLst/>
            </a:prstTxWarp>
          </a:bodyPr>
          <a:lstStyle/>
          <a:p>
            <a:pPr algn="ctr"/>
            <a:r>
              <a:rPr lang="en-US" altLang="zh-CN"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61</a:t>
            </a:r>
            <a:endParaRPr lang="zh-CN" altLang="en-US"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 name="椭圆 4"/>
          <p:cNvSpPr/>
          <p:nvPr userDrawn="1"/>
        </p:nvSpPr>
        <p:spPr>
          <a:xfrm>
            <a:off x="664463" y="1541737"/>
            <a:ext cx="4276775" cy="4276775"/>
          </a:xfrm>
          <a:prstGeom prst="ellipse">
            <a:avLst/>
          </a:prstGeom>
          <a:noFill/>
          <a:ln w="6350">
            <a:solidFill>
              <a:srgbClr val="A2A0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userDrawn="1"/>
        </p:nvGrpSpPr>
        <p:grpSpPr>
          <a:xfrm>
            <a:off x="10195981" y="2757337"/>
            <a:ext cx="483478" cy="483480"/>
            <a:chOff x="5197261" y="4171609"/>
            <a:chExt cx="483478" cy="483480"/>
          </a:xfrm>
        </p:grpSpPr>
        <p:sp>
          <p:nvSpPr>
            <p:cNvPr id="7" name="Oval 494"/>
            <p:cNvSpPr>
              <a:spLocks noChangeArrowheads="1"/>
            </p:cNvSpPr>
            <p:nvPr/>
          </p:nvSpPr>
          <p:spPr bwMode="auto">
            <a:xfrm>
              <a:off x="5197261" y="4171609"/>
              <a:ext cx="313043" cy="313043"/>
            </a:xfrm>
            <a:prstGeom prst="ellipse">
              <a:avLst/>
            </a:prstGeom>
            <a:noFill/>
            <a:ln w="6350" cap="flat">
              <a:solidFill>
                <a:srgbClr val="C0C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495"/>
            <p:cNvSpPr>
              <a:spLocks noChangeShapeType="1"/>
            </p:cNvSpPr>
            <p:nvPr/>
          </p:nvSpPr>
          <p:spPr bwMode="auto">
            <a:xfrm>
              <a:off x="5461609" y="4435957"/>
              <a:ext cx="48696" cy="48696"/>
            </a:xfrm>
            <a:prstGeom prst="line">
              <a:avLst/>
            </a:prstGeom>
            <a:noFill/>
            <a:ln w="6350" cap="flat">
              <a:solidFill>
                <a:srgbClr val="C0C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496"/>
            <p:cNvSpPr>
              <a:spLocks/>
            </p:cNvSpPr>
            <p:nvPr/>
          </p:nvSpPr>
          <p:spPr bwMode="auto">
            <a:xfrm>
              <a:off x="5485956" y="4460306"/>
              <a:ext cx="194783" cy="194783"/>
            </a:xfrm>
            <a:custGeom>
              <a:avLst/>
              <a:gdLst>
                <a:gd name="T0" fmla="*/ 0 w 56"/>
                <a:gd name="T1" fmla="*/ 13 h 56"/>
                <a:gd name="T2" fmla="*/ 13 w 56"/>
                <a:gd name="T3" fmla="*/ 0 h 56"/>
                <a:gd name="T4" fmla="*/ 56 w 56"/>
                <a:gd name="T5" fmla="*/ 42 h 56"/>
                <a:gd name="T6" fmla="*/ 42 w 56"/>
                <a:gd name="T7" fmla="*/ 56 h 56"/>
                <a:gd name="T8" fmla="*/ 0 w 56"/>
                <a:gd name="T9" fmla="*/ 13 h 56"/>
              </a:gdLst>
              <a:ahLst/>
              <a:cxnLst>
                <a:cxn ang="0">
                  <a:pos x="T0" y="T1"/>
                </a:cxn>
                <a:cxn ang="0">
                  <a:pos x="T2" y="T3"/>
                </a:cxn>
                <a:cxn ang="0">
                  <a:pos x="T4" y="T5"/>
                </a:cxn>
                <a:cxn ang="0">
                  <a:pos x="T6" y="T7"/>
                </a:cxn>
                <a:cxn ang="0">
                  <a:pos x="T8" y="T9"/>
                </a:cxn>
              </a:cxnLst>
              <a:rect l="0" t="0" r="r" b="b"/>
              <a:pathLst>
                <a:path w="56" h="56">
                  <a:moveTo>
                    <a:pt x="0" y="13"/>
                  </a:moveTo>
                  <a:lnTo>
                    <a:pt x="13" y="0"/>
                  </a:lnTo>
                  <a:lnTo>
                    <a:pt x="56" y="42"/>
                  </a:lnTo>
                  <a:lnTo>
                    <a:pt x="42" y="56"/>
                  </a:lnTo>
                  <a:lnTo>
                    <a:pt x="0" y="13"/>
                  </a:lnTo>
                  <a:close/>
                </a:path>
              </a:pathLst>
            </a:custGeom>
            <a:noFill/>
            <a:ln w="6350" cap="flat">
              <a:solidFill>
                <a:srgbClr val="C0C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 name="任意多边形 9"/>
          <p:cNvSpPr/>
          <p:nvPr userDrawn="1"/>
        </p:nvSpPr>
        <p:spPr>
          <a:xfrm>
            <a:off x="1128420" y="6060944"/>
            <a:ext cx="3362065" cy="223019"/>
          </a:xfrm>
          <a:custGeom>
            <a:avLst/>
            <a:gdLst/>
            <a:ahLst/>
            <a:cxnLst/>
            <a:rect l="l" t="t" r="r" b="b"/>
            <a:pathLst>
              <a:path w="3362065" h="223019">
                <a:moveTo>
                  <a:pt x="2343225" y="198909"/>
                </a:moveTo>
                <a:lnTo>
                  <a:pt x="2368339" y="198909"/>
                </a:lnTo>
                <a:lnTo>
                  <a:pt x="2368339" y="223019"/>
                </a:lnTo>
                <a:lnTo>
                  <a:pt x="2343225" y="223019"/>
                </a:lnTo>
                <a:close/>
                <a:moveTo>
                  <a:pt x="1358727" y="146670"/>
                </a:moveTo>
                <a:lnTo>
                  <a:pt x="1358727" y="206946"/>
                </a:lnTo>
                <a:lnTo>
                  <a:pt x="1486310" y="206946"/>
                </a:lnTo>
                <a:lnTo>
                  <a:pt x="1486310" y="146670"/>
                </a:lnTo>
                <a:close/>
                <a:moveTo>
                  <a:pt x="1346672" y="137629"/>
                </a:moveTo>
                <a:lnTo>
                  <a:pt x="1498365" y="137629"/>
                </a:lnTo>
                <a:lnTo>
                  <a:pt x="1498365" y="215987"/>
                </a:lnTo>
                <a:lnTo>
                  <a:pt x="1346672" y="215987"/>
                </a:lnTo>
                <a:close/>
                <a:moveTo>
                  <a:pt x="1099022" y="130597"/>
                </a:moveTo>
                <a:lnTo>
                  <a:pt x="1166329" y="130597"/>
                </a:lnTo>
                <a:lnTo>
                  <a:pt x="1166329" y="186854"/>
                </a:lnTo>
                <a:cubicBezTo>
                  <a:pt x="1170348" y="183505"/>
                  <a:pt x="1174868" y="179989"/>
                  <a:pt x="1179891" y="176306"/>
                </a:cubicBezTo>
                <a:cubicBezTo>
                  <a:pt x="1184914" y="172622"/>
                  <a:pt x="1189100" y="169441"/>
                  <a:pt x="1192449" y="166762"/>
                </a:cubicBezTo>
                <a:lnTo>
                  <a:pt x="1192449" y="178817"/>
                </a:lnTo>
                <a:lnTo>
                  <a:pt x="1147242" y="213978"/>
                </a:lnTo>
                <a:lnTo>
                  <a:pt x="1147242" y="201923"/>
                </a:lnTo>
                <a:lnTo>
                  <a:pt x="1155279" y="195895"/>
                </a:lnTo>
                <a:lnTo>
                  <a:pt x="1154274" y="195895"/>
                </a:lnTo>
                <a:lnTo>
                  <a:pt x="1154274" y="139638"/>
                </a:lnTo>
                <a:lnTo>
                  <a:pt x="1111077" y="139638"/>
                </a:lnTo>
                <a:cubicBezTo>
                  <a:pt x="1109737" y="151693"/>
                  <a:pt x="1108733" y="164418"/>
                  <a:pt x="1108063" y="177813"/>
                </a:cubicBezTo>
                <a:cubicBezTo>
                  <a:pt x="1107393" y="191207"/>
                  <a:pt x="1106389" y="203932"/>
                  <a:pt x="1105049" y="215987"/>
                </a:cubicBezTo>
                <a:lnTo>
                  <a:pt x="1092994" y="215987"/>
                </a:lnTo>
                <a:lnTo>
                  <a:pt x="1099022" y="135620"/>
                </a:lnTo>
                <a:close/>
                <a:moveTo>
                  <a:pt x="2881052" y="121556"/>
                </a:moveTo>
                <a:lnTo>
                  <a:pt x="2942332" y="121556"/>
                </a:lnTo>
                <a:lnTo>
                  <a:pt x="2942332" y="132606"/>
                </a:lnTo>
                <a:lnTo>
                  <a:pt x="2881052" y="132606"/>
                </a:lnTo>
                <a:close/>
                <a:moveTo>
                  <a:pt x="1057834" y="116533"/>
                </a:moveTo>
                <a:lnTo>
                  <a:pt x="1069889" y="116533"/>
                </a:lnTo>
                <a:lnTo>
                  <a:pt x="1069889" y="216992"/>
                </a:lnTo>
                <a:lnTo>
                  <a:pt x="1057834" y="216992"/>
                </a:lnTo>
                <a:close/>
                <a:moveTo>
                  <a:pt x="2050889" y="111510"/>
                </a:moveTo>
                <a:lnTo>
                  <a:pt x="2271899" y="111510"/>
                </a:lnTo>
                <a:lnTo>
                  <a:pt x="2271899" y="120551"/>
                </a:lnTo>
                <a:lnTo>
                  <a:pt x="2110160" y="120551"/>
                </a:lnTo>
                <a:cubicBezTo>
                  <a:pt x="2108821" y="125909"/>
                  <a:pt x="2106979" y="131434"/>
                  <a:pt x="2104635" y="137127"/>
                </a:cubicBezTo>
                <a:cubicBezTo>
                  <a:pt x="2102291" y="142820"/>
                  <a:pt x="2100449" y="148345"/>
                  <a:pt x="2099109" y="153703"/>
                </a:cubicBezTo>
                <a:lnTo>
                  <a:pt x="2252812" y="153703"/>
                </a:lnTo>
                <a:lnTo>
                  <a:pt x="2243770" y="215987"/>
                </a:lnTo>
                <a:lnTo>
                  <a:pt x="2094086" y="215987"/>
                </a:lnTo>
                <a:lnTo>
                  <a:pt x="2088059" y="206946"/>
                </a:lnTo>
                <a:lnTo>
                  <a:pt x="2232720" y="206946"/>
                </a:lnTo>
                <a:cubicBezTo>
                  <a:pt x="2234059" y="199579"/>
                  <a:pt x="2235231" y="192212"/>
                  <a:pt x="2236236" y="184845"/>
                </a:cubicBezTo>
                <a:cubicBezTo>
                  <a:pt x="2237240" y="177478"/>
                  <a:pt x="2238413" y="170111"/>
                  <a:pt x="2239752" y="162744"/>
                </a:cubicBezTo>
                <a:lnTo>
                  <a:pt x="2083036" y="162744"/>
                </a:lnTo>
                <a:lnTo>
                  <a:pt x="2098105" y="120551"/>
                </a:lnTo>
                <a:lnTo>
                  <a:pt x="2050889" y="120551"/>
                </a:lnTo>
                <a:close/>
                <a:moveTo>
                  <a:pt x="1093999" y="98450"/>
                </a:moveTo>
                <a:lnTo>
                  <a:pt x="1166329" y="98450"/>
                </a:lnTo>
                <a:lnTo>
                  <a:pt x="1166329" y="107491"/>
                </a:lnTo>
                <a:lnTo>
                  <a:pt x="1093999" y="107491"/>
                </a:lnTo>
                <a:close/>
                <a:moveTo>
                  <a:pt x="1345667" y="94432"/>
                </a:moveTo>
                <a:lnTo>
                  <a:pt x="1498365" y="94432"/>
                </a:lnTo>
                <a:lnTo>
                  <a:pt x="1498365" y="103473"/>
                </a:lnTo>
                <a:lnTo>
                  <a:pt x="1345667" y="103473"/>
                </a:lnTo>
                <a:close/>
                <a:moveTo>
                  <a:pt x="2343225" y="93427"/>
                </a:moveTo>
                <a:lnTo>
                  <a:pt x="2368339" y="93427"/>
                </a:lnTo>
                <a:lnTo>
                  <a:pt x="2368339" y="119547"/>
                </a:lnTo>
                <a:lnTo>
                  <a:pt x="2343225" y="119547"/>
                </a:lnTo>
                <a:close/>
                <a:moveTo>
                  <a:pt x="1633984" y="83381"/>
                </a:moveTo>
                <a:lnTo>
                  <a:pt x="1647044" y="83381"/>
                </a:lnTo>
                <a:lnTo>
                  <a:pt x="1566677" y="202928"/>
                </a:lnTo>
                <a:lnTo>
                  <a:pt x="1733439" y="202928"/>
                </a:lnTo>
                <a:cubicBezTo>
                  <a:pt x="1726072" y="192882"/>
                  <a:pt x="1718202" y="182501"/>
                  <a:pt x="1709831" y="171785"/>
                </a:cubicBezTo>
                <a:cubicBezTo>
                  <a:pt x="1701459" y="161070"/>
                  <a:pt x="1693590" y="150689"/>
                  <a:pt x="1686223" y="140643"/>
                </a:cubicBezTo>
                <a:lnTo>
                  <a:pt x="1700287" y="140643"/>
                </a:lnTo>
                <a:lnTo>
                  <a:pt x="1753531" y="211969"/>
                </a:lnTo>
                <a:lnTo>
                  <a:pt x="1547590" y="211969"/>
                </a:lnTo>
                <a:close/>
                <a:moveTo>
                  <a:pt x="614809" y="83381"/>
                </a:moveTo>
                <a:lnTo>
                  <a:pt x="627869" y="83381"/>
                </a:lnTo>
                <a:lnTo>
                  <a:pt x="547502" y="202928"/>
                </a:lnTo>
                <a:lnTo>
                  <a:pt x="714264" y="202928"/>
                </a:lnTo>
                <a:cubicBezTo>
                  <a:pt x="706897" y="192882"/>
                  <a:pt x="699027" y="182501"/>
                  <a:pt x="690656" y="171785"/>
                </a:cubicBezTo>
                <a:cubicBezTo>
                  <a:pt x="682284" y="161070"/>
                  <a:pt x="674415" y="150689"/>
                  <a:pt x="667048" y="140643"/>
                </a:cubicBezTo>
                <a:lnTo>
                  <a:pt x="681112" y="140643"/>
                </a:lnTo>
                <a:lnTo>
                  <a:pt x="734356" y="211969"/>
                </a:lnTo>
                <a:lnTo>
                  <a:pt x="528415" y="211969"/>
                </a:lnTo>
                <a:close/>
                <a:moveTo>
                  <a:pt x="1302470" y="82377"/>
                </a:moveTo>
                <a:lnTo>
                  <a:pt x="1314525" y="82377"/>
                </a:lnTo>
                <a:lnTo>
                  <a:pt x="1314525" y="215987"/>
                </a:lnTo>
                <a:lnTo>
                  <a:pt x="1302470" y="215987"/>
                </a:lnTo>
                <a:close/>
                <a:moveTo>
                  <a:pt x="1946412" y="72331"/>
                </a:moveTo>
                <a:lnTo>
                  <a:pt x="1959471" y="72331"/>
                </a:lnTo>
                <a:lnTo>
                  <a:pt x="1956458" y="105482"/>
                </a:lnTo>
                <a:cubicBezTo>
                  <a:pt x="1965834" y="122895"/>
                  <a:pt x="1976214" y="141313"/>
                  <a:pt x="1987600" y="160735"/>
                </a:cubicBezTo>
                <a:cubicBezTo>
                  <a:pt x="1998985" y="180157"/>
                  <a:pt x="2009366" y="198574"/>
                  <a:pt x="2018742" y="215987"/>
                </a:cubicBezTo>
                <a:lnTo>
                  <a:pt x="2005682" y="215987"/>
                </a:lnTo>
                <a:lnTo>
                  <a:pt x="1950430" y="117537"/>
                </a:lnTo>
                <a:cubicBezTo>
                  <a:pt x="1943063" y="134281"/>
                  <a:pt x="1935529" y="150689"/>
                  <a:pt x="1927827" y="166762"/>
                </a:cubicBezTo>
                <a:cubicBezTo>
                  <a:pt x="1920125" y="182836"/>
                  <a:pt x="1912591" y="199244"/>
                  <a:pt x="1905224" y="215987"/>
                </a:cubicBezTo>
                <a:lnTo>
                  <a:pt x="1893169" y="215987"/>
                </a:lnTo>
                <a:lnTo>
                  <a:pt x="1943398" y="103473"/>
                </a:lnTo>
                <a:cubicBezTo>
                  <a:pt x="1944068" y="98785"/>
                  <a:pt x="1944570" y="93595"/>
                  <a:pt x="1944905" y="87902"/>
                </a:cubicBezTo>
                <a:cubicBezTo>
                  <a:pt x="1945240" y="82209"/>
                  <a:pt x="1945742" y="77019"/>
                  <a:pt x="1946412" y="72331"/>
                </a:cubicBezTo>
                <a:close/>
                <a:moveTo>
                  <a:pt x="1846957" y="72331"/>
                </a:moveTo>
                <a:lnTo>
                  <a:pt x="1859012" y="72331"/>
                </a:lnTo>
                <a:lnTo>
                  <a:pt x="1857003" y="105482"/>
                </a:lnTo>
                <a:cubicBezTo>
                  <a:pt x="1865040" y="116868"/>
                  <a:pt x="1873244" y="128755"/>
                  <a:pt x="1881616" y="141145"/>
                </a:cubicBezTo>
                <a:cubicBezTo>
                  <a:pt x="1889987" y="153535"/>
                  <a:pt x="1898191" y="165423"/>
                  <a:pt x="1906228" y="176808"/>
                </a:cubicBezTo>
                <a:lnTo>
                  <a:pt x="1892164" y="176808"/>
                </a:lnTo>
                <a:lnTo>
                  <a:pt x="1850976" y="116533"/>
                </a:lnTo>
                <a:cubicBezTo>
                  <a:pt x="1843609" y="133276"/>
                  <a:pt x="1835907" y="149852"/>
                  <a:pt x="1827870" y="166260"/>
                </a:cubicBezTo>
                <a:cubicBezTo>
                  <a:pt x="1819833" y="182668"/>
                  <a:pt x="1812132" y="199244"/>
                  <a:pt x="1804765" y="215987"/>
                </a:cubicBezTo>
                <a:lnTo>
                  <a:pt x="1791705" y="215987"/>
                </a:lnTo>
                <a:lnTo>
                  <a:pt x="1842939" y="104478"/>
                </a:lnTo>
                <a:cubicBezTo>
                  <a:pt x="1843609" y="99120"/>
                  <a:pt x="1844278" y="93595"/>
                  <a:pt x="1844948" y="87902"/>
                </a:cubicBezTo>
                <a:cubicBezTo>
                  <a:pt x="1845618" y="82209"/>
                  <a:pt x="1846288" y="77019"/>
                  <a:pt x="1846957" y="72331"/>
                </a:cubicBezTo>
                <a:close/>
                <a:moveTo>
                  <a:pt x="1074912" y="65299"/>
                </a:moveTo>
                <a:lnTo>
                  <a:pt x="1087971" y="65299"/>
                </a:lnTo>
                <a:lnTo>
                  <a:pt x="1042765" y="140643"/>
                </a:lnTo>
                <a:lnTo>
                  <a:pt x="1029705" y="140643"/>
                </a:lnTo>
                <a:close/>
                <a:moveTo>
                  <a:pt x="1345667" y="55253"/>
                </a:moveTo>
                <a:lnTo>
                  <a:pt x="1498365" y="55253"/>
                </a:lnTo>
                <a:lnTo>
                  <a:pt x="1498365" y="64294"/>
                </a:lnTo>
                <a:lnTo>
                  <a:pt x="1345667" y="64294"/>
                </a:lnTo>
                <a:close/>
                <a:moveTo>
                  <a:pt x="364666" y="55253"/>
                </a:moveTo>
                <a:lnTo>
                  <a:pt x="377726" y="55253"/>
                </a:lnTo>
                <a:lnTo>
                  <a:pt x="421928" y="120551"/>
                </a:lnTo>
                <a:cubicBezTo>
                  <a:pt x="429295" y="112514"/>
                  <a:pt x="436829" y="103975"/>
                  <a:pt x="444532" y="94934"/>
                </a:cubicBezTo>
                <a:cubicBezTo>
                  <a:pt x="452233" y="85893"/>
                  <a:pt x="459768" y="77354"/>
                  <a:pt x="467135" y="69317"/>
                </a:cubicBezTo>
                <a:lnTo>
                  <a:pt x="481199" y="69317"/>
                </a:lnTo>
                <a:lnTo>
                  <a:pt x="428960" y="129592"/>
                </a:lnTo>
                <a:lnTo>
                  <a:pt x="481199" y="205941"/>
                </a:lnTo>
                <a:lnTo>
                  <a:pt x="467135" y="205941"/>
                </a:lnTo>
                <a:close/>
                <a:moveTo>
                  <a:pt x="3145855" y="35161"/>
                </a:moveTo>
                <a:cubicBezTo>
                  <a:pt x="3139827" y="35161"/>
                  <a:pt x="3134134" y="35496"/>
                  <a:pt x="3128777" y="36166"/>
                </a:cubicBezTo>
                <a:cubicBezTo>
                  <a:pt x="3124758" y="36835"/>
                  <a:pt x="3121075" y="37505"/>
                  <a:pt x="3117726" y="38175"/>
                </a:cubicBezTo>
                <a:lnTo>
                  <a:pt x="3117726" y="115528"/>
                </a:lnTo>
                <a:cubicBezTo>
                  <a:pt x="3124423" y="117537"/>
                  <a:pt x="3133130" y="118542"/>
                  <a:pt x="3143846" y="118542"/>
                </a:cubicBezTo>
                <a:cubicBezTo>
                  <a:pt x="3180011" y="118542"/>
                  <a:pt x="3198093" y="104143"/>
                  <a:pt x="3198093" y="75345"/>
                </a:cubicBezTo>
                <a:cubicBezTo>
                  <a:pt x="3198093" y="61280"/>
                  <a:pt x="3192736" y="50900"/>
                  <a:pt x="3182020" y="44202"/>
                </a:cubicBezTo>
                <a:cubicBezTo>
                  <a:pt x="3173313" y="38175"/>
                  <a:pt x="3161258" y="35161"/>
                  <a:pt x="3145855" y="35161"/>
                </a:cubicBezTo>
                <a:close/>
                <a:moveTo>
                  <a:pt x="3012505" y="35161"/>
                </a:moveTo>
                <a:cubicBezTo>
                  <a:pt x="3006477" y="35161"/>
                  <a:pt x="3000784" y="35496"/>
                  <a:pt x="2995427" y="36166"/>
                </a:cubicBezTo>
                <a:cubicBezTo>
                  <a:pt x="2991408" y="36835"/>
                  <a:pt x="2987725" y="37505"/>
                  <a:pt x="2984376" y="38175"/>
                </a:cubicBezTo>
                <a:lnTo>
                  <a:pt x="2984376" y="115528"/>
                </a:lnTo>
                <a:cubicBezTo>
                  <a:pt x="2991073" y="117537"/>
                  <a:pt x="2999780" y="118542"/>
                  <a:pt x="3010496" y="118542"/>
                </a:cubicBezTo>
                <a:cubicBezTo>
                  <a:pt x="3046661" y="118542"/>
                  <a:pt x="3064743" y="104143"/>
                  <a:pt x="3064743" y="75345"/>
                </a:cubicBezTo>
                <a:cubicBezTo>
                  <a:pt x="3064743" y="61280"/>
                  <a:pt x="3059386" y="50900"/>
                  <a:pt x="3048670" y="44202"/>
                </a:cubicBezTo>
                <a:cubicBezTo>
                  <a:pt x="3039963" y="38175"/>
                  <a:pt x="3027908" y="35161"/>
                  <a:pt x="3012505" y="35161"/>
                </a:cubicBezTo>
                <a:close/>
                <a:moveTo>
                  <a:pt x="2794434" y="35161"/>
                </a:moveTo>
                <a:cubicBezTo>
                  <a:pt x="2788407" y="35161"/>
                  <a:pt x="2782379" y="35496"/>
                  <a:pt x="2776352" y="36166"/>
                </a:cubicBezTo>
                <a:cubicBezTo>
                  <a:pt x="2771664" y="36835"/>
                  <a:pt x="2767980" y="37505"/>
                  <a:pt x="2765301" y="38175"/>
                </a:cubicBezTo>
                <a:lnTo>
                  <a:pt x="2765301" y="110505"/>
                </a:lnTo>
                <a:lnTo>
                  <a:pt x="2798453" y="110505"/>
                </a:lnTo>
                <a:cubicBezTo>
                  <a:pt x="2813187" y="110505"/>
                  <a:pt x="2824572" y="106822"/>
                  <a:pt x="2832609" y="99455"/>
                </a:cubicBezTo>
                <a:cubicBezTo>
                  <a:pt x="2841315" y="92757"/>
                  <a:pt x="2845668" y="84051"/>
                  <a:pt x="2845668" y="73335"/>
                </a:cubicBezTo>
                <a:cubicBezTo>
                  <a:pt x="2845668" y="59941"/>
                  <a:pt x="2840645" y="49895"/>
                  <a:pt x="2830600" y="43198"/>
                </a:cubicBezTo>
                <a:cubicBezTo>
                  <a:pt x="2821893" y="37840"/>
                  <a:pt x="2809838" y="35161"/>
                  <a:pt x="2794434" y="35161"/>
                </a:cubicBezTo>
                <a:close/>
                <a:moveTo>
                  <a:pt x="3220418" y="26120"/>
                </a:moveTo>
                <a:lnTo>
                  <a:pt x="3362065" y="26120"/>
                </a:lnTo>
                <a:lnTo>
                  <a:pt x="3362065" y="37170"/>
                </a:lnTo>
                <a:lnTo>
                  <a:pt x="3297771" y="37170"/>
                </a:lnTo>
                <a:lnTo>
                  <a:pt x="3297771" y="199914"/>
                </a:lnTo>
                <a:lnTo>
                  <a:pt x="3284711" y="199914"/>
                </a:lnTo>
                <a:lnTo>
                  <a:pt x="3284711" y="37170"/>
                </a:lnTo>
                <a:lnTo>
                  <a:pt x="3220418" y="37170"/>
                </a:lnTo>
                <a:close/>
                <a:moveTo>
                  <a:pt x="2572271" y="26120"/>
                </a:moveTo>
                <a:lnTo>
                  <a:pt x="2584326" y="26120"/>
                </a:lnTo>
                <a:lnTo>
                  <a:pt x="2584326" y="102469"/>
                </a:lnTo>
                <a:lnTo>
                  <a:pt x="2692822" y="102469"/>
                </a:lnTo>
                <a:lnTo>
                  <a:pt x="2692822" y="26120"/>
                </a:lnTo>
                <a:lnTo>
                  <a:pt x="2705882" y="26120"/>
                </a:lnTo>
                <a:lnTo>
                  <a:pt x="2705882" y="199914"/>
                </a:lnTo>
                <a:lnTo>
                  <a:pt x="2692822" y="199914"/>
                </a:lnTo>
                <a:lnTo>
                  <a:pt x="2692822" y="112514"/>
                </a:lnTo>
                <a:lnTo>
                  <a:pt x="2584326" y="112514"/>
                </a:lnTo>
                <a:lnTo>
                  <a:pt x="2584326" y="199914"/>
                </a:lnTo>
                <a:lnTo>
                  <a:pt x="2572271" y="199914"/>
                </a:lnTo>
                <a:close/>
                <a:moveTo>
                  <a:pt x="3145855" y="25115"/>
                </a:moveTo>
                <a:cubicBezTo>
                  <a:pt x="3168625" y="25115"/>
                  <a:pt x="3185369" y="30138"/>
                  <a:pt x="3196084" y="40184"/>
                </a:cubicBezTo>
                <a:cubicBezTo>
                  <a:pt x="3205460" y="48890"/>
                  <a:pt x="3210148" y="60276"/>
                  <a:pt x="3210148" y="74340"/>
                </a:cubicBezTo>
                <a:cubicBezTo>
                  <a:pt x="3210148" y="89074"/>
                  <a:pt x="3205795" y="100794"/>
                  <a:pt x="3197089" y="109501"/>
                </a:cubicBezTo>
                <a:cubicBezTo>
                  <a:pt x="3185034" y="122225"/>
                  <a:pt x="3166951" y="128588"/>
                  <a:pt x="3142841" y="128588"/>
                </a:cubicBezTo>
                <a:cubicBezTo>
                  <a:pt x="3136813" y="128588"/>
                  <a:pt x="3132460" y="128588"/>
                  <a:pt x="3129781" y="128588"/>
                </a:cubicBezTo>
                <a:cubicBezTo>
                  <a:pt x="3125093" y="127918"/>
                  <a:pt x="3121075" y="127248"/>
                  <a:pt x="3117726" y="126579"/>
                </a:cubicBezTo>
                <a:lnTo>
                  <a:pt x="3117726" y="199914"/>
                </a:lnTo>
                <a:lnTo>
                  <a:pt x="3105671" y="199914"/>
                </a:lnTo>
                <a:lnTo>
                  <a:pt x="3105671" y="28129"/>
                </a:lnTo>
                <a:cubicBezTo>
                  <a:pt x="3111699" y="27459"/>
                  <a:pt x="3117726" y="26789"/>
                  <a:pt x="3123754" y="26120"/>
                </a:cubicBezTo>
                <a:cubicBezTo>
                  <a:pt x="3131121" y="25450"/>
                  <a:pt x="3138488" y="25115"/>
                  <a:pt x="3145855" y="25115"/>
                </a:cubicBezTo>
                <a:close/>
                <a:moveTo>
                  <a:pt x="3012505" y="25115"/>
                </a:moveTo>
                <a:cubicBezTo>
                  <a:pt x="3035275" y="25115"/>
                  <a:pt x="3052019" y="30138"/>
                  <a:pt x="3062734" y="40184"/>
                </a:cubicBezTo>
                <a:cubicBezTo>
                  <a:pt x="3072110" y="48890"/>
                  <a:pt x="3076798" y="60276"/>
                  <a:pt x="3076798" y="74340"/>
                </a:cubicBezTo>
                <a:cubicBezTo>
                  <a:pt x="3076798" y="89074"/>
                  <a:pt x="3072445" y="100794"/>
                  <a:pt x="3063739" y="109501"/>
                </a:cubicBezTo>
                <a:cubicBezTo>
                  <a:pt x="3051684" y="122225"/>
                  <a:pt x="3033601" y="128588"/>
                  <a:pt x="3009491" y="128588"/>
                </a:cubicBezTo>
                <a:cubicBezTo>
                  <a:pt x="3003463" y="128588"/>
                  <a:pt x="2999110" y="128588"/>
                  <a:pt x="2996431" y="128588"/>
                </a:cubicBezTo>
                <a:cubicBezTo>
                  <a:pt x="2991743" y="127918"/>
                  <a:pt x="2987725" y="127248"/>
                  <a:pt x="2984376" y="126579"/>
                </a:cubicBezTo>
                <a:lnTo>
                  <a:pt x="2984376" y="199914"/>
                </a:lnTo>
                <a:lnTo>
                  <a:pt x="2972321" y="199914"/>
                </a:lnTo>
                <a:lnTo>
                  <a:pt x="2972321" y="28129"/>
                </a:lnTo>
                <a:cubicBezTo>
                  <a:pt x="2978349" y="27459"/>
                  <a:pt x="2984376" y="26789"/>
                  <a:pt x="2990404" y="26120"/>
                </a:cubicBezTo>
                <a:cubicBezTo>
                  <a:pt x="2997771" y="25450"/>
                  <a:pt x="3005138" y="25115"/>
                  <a:pt x="3012505" y="25115"/>
                </a:cubicBezTo>
                <a:close/>
                <a:moveTo>
                  <a:pt x="2795439" y="25115"/>
                </a:moveTo>
                <a:cubicBezTo>
                  <a:pt x="2818210" y="25115"/>
                  <a:pt x="2834953" y="30138"/>
                  <a:pt x="2845668" y="40184"/>
                </a:cubicBezTo>
                <a:cubicBezTo>
                  <a:pt x="2853705" y="48221"/>
                  <a:pt x="2857723" y="58267"/>
                  <a:pt x="2857723" y="70322"/>
                </a:cubicBezTo>
                <a:cubicBezTo>
                  <a:pt x="2857723" y="93762"/>
                  <a:pt x="2846003" y="108831"/>
                  <a:pt x="2822563" y="115528"/>
                </a:cubicBezTo>
                <a:lnTo>
                  <a:pt x="2822563" y="116533"/>
                </a:lnTo>
                <a:cubicBezTo>
                  <a:pt x="2835957" y="121221"/>
                  <a:pt x="2844999" y="132941"/>
                  <a:pt x="2849687" y="151693"/>
                </a:cubicBezTo>
                <a:cubicBezTo>
                  <a:pt x="2855714" y="177813"/>
                  <a:pt x="2860402" y="193886"/>
                  <a:pt x="2863751" y="199914"/>
                </a:cubicBezTo>
                <a:lnTo>
                  <a:pt x="2850691" y="199914"/>
                </a:lnTo>
                <a:cubicBezTo>
                  <a:pt x="2848012" y="195895"/>
                  <a:pt x="2843994" y="182166"/>
                  <a:pt x="2838636" y="158726"/>
                </a:cubicBezTo>
                <a:cubicBezTo>
                  <a:pt x="2833278" y="134615"/>
                  <a:pt x="2819884" y="121891"/>
                  <a:pt x="2798453" y="120551"/>
                </a:cubicBezTo>
                <a:lnTo>
                  <a:pt x="2765301" y="120551"/>
                </a:lnTo>
                <a:lnTo>
                  <a:pt x="2765301" y="199914"/>
                </a:lnTo>
                <a:lnTo>
                  <a:pt x="2753246" y="199914"/>
                </a:lnTo>
                <a:lnTo>
                  <a:pt x="2753246" y="29133"/>
                </a:lnTo>
                <a:cubicBezTo>
                  <a:pt x="2765971" y="26455"/>
                  <a:pt x="2780035" y="25115"/>
                  <a:pt x="2795439" y="25115"/>
                </a:cubicBezTo>
                <a:close/>
                <a:moveTo>
                  <a:pt x="2085045" y="25115"/>
                </a:moveTo>
                <a:lnTo>
                  <a:pt x="2085045" y="67308"/>
                </a:lnTo>
                <a:lnTo>
                  <a:pt x="2239752" y="67308"/>
                </a:lnTo>
                <a:lnTo>
                  <a:pt x="2239752" y="25115"/>
                </a:lnTo>
                <a:close/>
                <a:moveTo>
                  <a:pt x="1591792" y="19088"/>
                </a:moveTo>
                <a:lnTo>
                  <a:pt x="1604851" y="19088"/>
                </a:lnTo>
                <a:lnTo>
                  <a:pt x="1553617" y="112514"/>
                </a:lnTo>
                <a:lnTo>
                  <a:pt x="1540558" y="112514"/>
                </a:lnTo>
                <a:close/>
                <a:moveTo>
                  <a:pt x="572617" y="19088"/>
                </a:moveTo>
                <a:lnTo>
                  <a:pt x="585676" y="19088"/>
                </a:lnTo>
                <a:lnTo>
                  <a:pt x="534442" y="112514"/>
                </a:lnTo>
                <a:lnTo>
                  <a:pt x="521382" y="112514"/>
                </a:lnTo>
                <a:close/>
                <a:moveTo>
                  <a:pt x="1696269" y="18083"/>
                </a:moveTo>
                <a:lnTo>
                  <a:pt x="1709329" y="18083"/>
                </a:lnTo>
                <a:lnTo>
                  <a:pt x="1758553" y="113519"/>
                </a:lnTo>
                <a:lnTo>
                  <a:pt x="1745494" y="113519"/>
                </a:lnTo>
                <a:close/>
                <a:moveTo>
                  <a:pt x="793626" y="18083"/>
                </a:moveTo>
                <a:lnTo>
                  <a:pt x="985503" y="18083"/>
                </a:lnTo>
                <a:lnTo>
                  <a:pt x="985503" y="26120"/>
                </a:lnTo>
                <a:lnTo>
                  <a:pt x="904131" y="83381"/>
                </a:lnTo>
                <a:lnTo>
                  <a:pt x="904131" y="114524"/>
                </a:lnTo>
                <a:lnTo>
                  <a:pt x="1001576" y="114524"/>
                </a:lnTo>
                <a:lnTo>
                  <a:pt x="1001576" y="124570"/>
                </a:lnTo>
                <a:lnTo>
                  <a:pt x="904131" y="124570"/>
                </a:lnTo>
                <a:lnTo>
                  <a:pt x="904131" y="215987"/>
                </a:lnTo>
                <a:lnTo>
                  <a:pt x="836824" y="215987"/>
                </a:lnTo>
                <a:lnTo>
                  <a:pt x="829792" y="206946"/>
                </a:lnTo>
                <a:lnTo>
                  <a:pt x="892076" y="206946"/>
                </a:lnTo>
                <a:lnTo>
                  <a:pt x="892076" y="124570"/>
                </a:lnTo>
                <a:lnTo>
                  <a:pt x="775544" y="124570"/>
                </a:lnTo>
                <a:lnTo>
                  <a:pt x="775544" y="114524"/>
                </a:lnTo>
                <a:lnTo>
                  <a:pt x="892076" y="114524"/>
                </a:lnTo>
                <a:lnTo>
                  <a:pt x="892076" y="78358"/>
                </a:lnTo>
                <a:lnTo>
                  <a:pt x="966416" y="27124"/>
                </a:lnTo>
                <a:lnTo>
                  <a:pt x="793626" y="27124"/>
                </a:lnTo>
                <a:close/>
                <a:moveTo>
                  <a:pt x="677094" y="18083"/>
                </a:moveTo>
                <a:lnTo>
                  <a:pt x="690154" y="18083"/>
                </a:lnTo>
                <a:lnTo>
                  <a:pt x="739378" y="113519"/>
                </a:lnTo>
                <a:lnTo>
                  <a:pt x="726319" y="113519"/>
                </a:lnTo>
                <a:close/>
                <a:moveTo>
                  <a:pt x="2072990" y="16074"/>
                </a:moveTo>
                <a:lnTo>
                  <a:pt x="2251807" y="16074"/>
                </a:lnTo>
                <a:lnTo>
                  <a:pt x="2251807" y="76349"/>
                </a:lnTo>
                <a:lnTo>
                  <a:pt x="2072990" y="76349"/>
                </a:lnTo>
                <a:close/>
                <a:moveTo>
                  <a:pt x="1193453" y="7032"/>
                </a:moveTo>
                <a:lnTo>
                  <a:pt x="1204504" y="7032"/>
                </a:lnTo>
                <a:lnTo>
                  <a:pt x="1203499" y="19088"/>
                </a:lnTo>
                <a:lnTo>
                  <a:pt x="1259756" y="19088"/>
                </a:lnTo>
                <a:lnTo>
                  <a:pt x="1259756" y="27124"/>
                </a:lnTo>
                <a:lnTo>
                  <a:pt x="1249710" y="27124"/>
                </a:lnTo>
                <a:lnTo>
                  <a:pt x="1249710" y="82377"/>
                </a:lnTo>
                <a:lnTo>
                  <a:pt x="1223591" y="148680"/>
                </a:lnTo>
                <a:cubicBezTo>
                  <a:pt x="1228279" y="158726"/>
                  <a:pt x="1233302" y="169943"/>
                  <a:pt x="1238660" y="182333"/>
                </a:cubicBezTo>
                <a:cubicBezTo>
                  <a:pt x="1244017" y="194723"/>
                  <a:pt x="1249040" y="205941"/>
                  <a:pt x="1253729" y="215987"/>
                </a:cubicBezTo>
                <a:lnTo>
                  <a:pt x="1241673" y="215987"/>
                </a:lnTo>
                <a:lnTo>
                  <a:pt x="1217563" y="164753"/>
                </a:lnTo>
                <a:cubicBezTo>
                  <a:pt x="1214215" y="173460"/>
                  <a:pt x="1210531" y="181999"/>
                  <a:pt x="1206513" y="190370"/>
                </a:cubicBezTo>
                <a:cubicBezTo>
                  <a:pt x="1202494" y="198742"/>
                  <a:pt x="1198811" y="207281"/>
                  <a:pt x="1195462" y="215987"/>
                </a:cubicBezTo>
                <a:lnTo>
                  <a:pt x="1183407" y="215987"/>
                </a:lnTo>
                <a:lnTo>
                  <a:pt x="1211536" y="149684"/>
                </a:lnTo>
                <a:cubicBezTo>
                  <a:pt x="1207517" y="140308"/>
                  <a:pt x="1203164" y="130430"/>
                  <a:pt x="1198476" y="120049"/>
                </a:cubicBezTo>
                <a:cubicBezTo>
                  <a:pt x="1193788" y="109668"/>
                  <a:pt x="1189770" y="99790"/>
                  <a:pt x="1186421" y="90413"/>
                </a:cubicBezTo>
                <a:lnTo>
                  <a:pt x="1198476" y="90413"/>
                </a:lnTo>
                <a:lnTo>
                  <a:pt x="1217563" y="135620"/>
                </a:lnTo>
                <a:cubicBezTo>
                  <a:pt x="1220912" y="126244"/>
                  <a:pt x="1224261" y="117203"/>
                  <a:pt x="1227609" y="108496"/>
                </a:cubicBezTo>
                <a:cubicBezTo>
                  <a:pt x="1230958" y="99790"/>
                  <a:pt x="1234306" y="90748"/>
                  <a:pt x="1237655" y="81372"/>
                </a:cubicBezTo>
                <a:lnTo>
                  <a:pt x="1237655" y="27124"/>
                </a:lnTo>
                <a:lnTo>
                  <a:pt x="1203499" y="27124"/>
                </a:lnTo>
                <a:cubicBezTo>
                  <a:pt x="1202159" y="36500"/>
                  <a:pt x="1200988" y="45542"/>
                  <a:pt x="1199983" y="54248"/>
                </a:cubicBezTo>
                <a:cubicBezTo>
                  <a:pt x="1198978" y="62955"/>
                  <a:pt x="1197806" y="71996"/>
                  <a:pt x="1196467" y="81372"/>
                </a:cubicBezTo>
                <a:lnTo>
                  <a:pt x="1185416" y="81372"/>
                </a:lnTo>
                <a:close/>
                <a:moveTo>
                  <a:pt x="1128155" y="7032"/>
                </a:moveTo>
                <a:lnTo>
                  <a:pt x="1140210" y="7032"/>
                </a:lnTo>
                <a:lnTo>
                  <a:pt x="1140210" y="70322"/>
                </a:lnTo>
                <a:lnTo>
                  <a:pt x="1162311" y="70322"/>
                </a:lnTo>
                <a:lnTo>
                  <a:pt x="1162311" y="19088"/>
                </a:lnTo>
                <a:lnTo>
                  <a:pt x="1173361" y="19088"/>
                </a:lnTo>
                <a:lnTo>
                  <a:pt x="1173361" y="79363"/>
                </a:lnTo>
                <a:lnTo>
                  <a:pt x="1093999" y="79363"/>
                </a:lnTo>
                <a:lnTo>
                  <a:pt x="1093999" y="19088"/>
                </a:lnTo>
                <a:lnTo>
                  <a:pt x="1106054" y="19088"/>
                </a:lnTo>
                <a:lnTo>
                  <a:pt x="1106054" y="70322"/>
                </a:lnTo>
                <a:lnTo>
                  <a:pt x="1128155" y="70322"/>
                </a:lnTo>
                <a:close/>
                <a:moveTo>
                  <a:pt x="1072902" y="7032"/>
                </a:moveTo>
                <a:lnTo>
                  <a:pt x="1085962" y="7032"/>
                </a:lnTo>
                <a:lnTo>
                  <a:pt x="1042765" y="78358"/>
                </a:lnTo>
                <a:lnTo>
                  <a:pt x="1029705" y="78358"/>
                </a:lnTo>
                <a:close/>
                <a:moveTo>
                  <a:pt x="1311511" y="6028"/>
                </a:moveTo>
                <a:lnTo>
                  <a:pt x="1323566" y="6028"/>
                </a:lnTo>
                <a:lnTo>
                  <a:pt x="1288405" y="106487"/>
                </a:lnTo>
                <a:lnTo>
                  <a:pt x="1276350" y="106487"/>
                </a:lnTo>
                <a:close/>
                <a:moveTo>
                  <a:pt x="369689" y="6028"/>
                </a:moveTo>
                <a:lnTo>
                  <a:pt x="382749" y="6028"/>
                </a:lnTo>
                <a:lnTo>
                  <a:pt x="391790" y="30138"/>
                </a:lnTo>
                <a:lnTo>
                  <a:pt x="481199" y="30138"/>
                </a:lnTo>
                <a:lnTo>
                  <a:pt x="481199" y="39179"/>
                </a:lnTo>
                <a:lnTo>
                  <a:pt x="373708" y="39179"/>
                </a:lnTo>
                <a:cubicBezTo>
                  <a:pt x="366341" y="47216"/>
                  <a:pt x="359141" y="55755"/>
                  <a:pt x="352109" y="64796"/>
                </a:cubicBezTo>
                <a:cubicBezTo>
                  <a:pt x="345077" y="73838"/>
                  <a:pt x="338212" y="82042"/>
                  <a:pt x="331515" y="89409"/>
                </a:cubicBezTo>
                <a:lnTo>
                  <a:pt x="331515" y="198909"/>
                </a:lnTo>
                <a:cubicBezTo>
                  <a:pt x="340891" y="194891"/>
                  <a:pt x="350602" y="190872"/>
                  <a:pt x="360648" y="186854"/>
                </a:cubicBezTo>
                <a:cubicBezTo>
                  <a:pt x="370694" y="182836"/>
                  <a:pt x="380405" y="178817"/>
                  <a:pt x="389781" y="174799"/>
                </a:cubicBezTo>
                <a:lnTo>
                  <a:pt x="389781" y="184845"/>
                </a:lnTo>
                <a:lnTo>
                  <a:pt x="300373" y="221010"/>
                </a:lnTo>
                <a:lnTo>
                  <a:pt x="300373" y="210964"/>
                </a:lnTo>
                <a:lnTo>
                  <a:pt x="319460" y="203932"/>
                </a:lnTo>
                <a:lnTo>
                  <a:pt x="318455" y="203932"/>
                </a:lnTo>
                <a:lnTo>
                  <a:pt x="318455" y="106487"/>
                </a:lnTo>
                <a:cubicBezTo>
                  <a:pt x="311088" y="115863"/>
                  <a:pt x="302717" y="125909"/>
                  <a:pt x="293341" y="136625"/>
                </a:cubicBezTo>
                <a:cubicBezTo>
                  <a:pt x="283965" y="147340"/>
                  <a:pt x="275593" y="157386"/>
                  <a:pt x="268226" y="166762"/>
                </a:cubicBezTo>
                <a:lnTo>
                  <a:pt x="268226" y="147675"/>
                </a:lnTo>
                <a:lnTo>
                  <a:pt x="358639" y="39179"/>
                </a:lnTo>
                <a:lnTo>
                  <a:pt x="262199" y="39179"/>
                </a:lnTo>
                <a:lnTo>
                  <a:pt x="262199" y="30138"/>
                </a:lnTo>
                <a:lnTo>
                  <a:pt x="378731" y="30138"/>
                </a:lnTo>
                <a:cubicBezTo>
                  <a:pt x="377391" y="26789"/>
                  <a:pt x="375884" y="22771"/>
                  <a:pt x="374210" y="18083"/>
                </a:cubicBezTo>
                <a:cubicBezTo>
                  <a:pt x="372536" y="13395"/>
                  <a:pt x="371029" y="9377"/>
                  <a:pt x="369689" y="6028"/>
                </a:cubicBezTo>
                <a:close/>
                <a:moveTo>
                  <a:pt x="1411970" y="4019"/>
                </a:moveTo>
                <a:lnTo>
                  <a:pt x="1425030" y="4019"/>
                </a:lnTo>
                <a:lnTo>
                  <a:pt x="1433066" y="20092"/>
                </a:lnTo>
                <a:lnTo>
                  <a:pt x="1507406" y="20092"/>
                </a:lnTo>
                <a:lnTo>
                  <a:pt x="1507406" y="29133"/>
                </a:lnTo>
                <a:lnTo>
                  <a:pt x="1336626" y="29133"/>
                </a:lnTo>
                <a:lnTo>
                  <a:pt x="1336626" y="20092"/>
                </a:lnTo>
                <a:lnTo>
                  <a:pt x="1420007" y="20092"/>
                </a:lnTo>
                <a:cubicBezTo>
                  <a:pt x="1418667" y="18753"/>
                  <a:pt x="1417160" y="16074"/>
                  <a:pt x="1415486" y="12055"/>
                </a:cubicBezTo>
                <a:cubicBezTo>
                  <a:pt x="1413812" y="8037"/>
                  <a:pt x="1412640" y="5358"/>
                  <a:pt x="1411970" y="4019"/>
                </a:cubicBezTo>
                <a:close/>
                <a:moveTo>
                  <a:pt x="81372" y="2010"/>
                </a:moveTo>
                <a:lnTo>
                  <a:pt x="94432" y="2010"/>
                </a:lnTo>
                <a:lnTo>
                  <a:pt x="79363" y="26120"/>
                </a:lnTo>
                <a:lnTo>
                  <a:pt x="223019" y="26120"/>
                </a:lnTo>
                <a:lnTo>
                  <a:pt x="223019" y="35161"/>
                </a:lnTo>
                <a:lnTo>
                  <a:pt x="74340" y="35161"/>
                </a:lnTo>
                <a:cubicBezTo>
                  <a:pt x="69652" y="43867"/>
                  <a:pt x="64629" y="52909"/>
                  <a:pt x="59271" y="62285"/>
                </a:cubicBezTo>
                <a:cubicBezTo>
                  <a:pt x="53913" y="71661"/>
                  <a:pt x="48890" y="80702"/>
                  <a:pt x="44202" y="89409"/>
                </a:cubicBezTo>
                <a:lnTo>
                  <a:pt x="112515" y="89409"/>
                </a:lnTo>
                <a:lnTo>
                  <a:pt x="112515" y="56257"/>
                </a:lnTo>
                <a:lnTo>
                  <a:pt x="124570" y="56257"/>
                </a:lnTo>
                <a:lnTo>
                  <a:pt x="124570" y="89409"/>
                </a:lnTo>
                <a:lnTo>
                  <a:pt x="208955" y="89409"/>
                </a:lnTo>
                <a:lnTo>
                  <a:pt x="207951" y="204937"/>
                </a:lnTo>
                <a:lnTo>
                  <a:pt x="173794" y="204937"/>
                </a:lnTo>
                <a:lnTo>
                  <a:pt x="168771" y="195895"/>
                </a:lnTo>
                <a:lnTo>
                  <a:pt x="196900" y="195895"/>
                </a:lnTo>
                <a:lnTo>
                  <a:pt x="196900" y="98450"/>
                </a:lnTo>
                <a:lnTo>
                  <a:pt x="124570" y="98450"/>
                </a:lnTo>
                <a:lnTo>
                  <a:pt x="124570" y="216992"/>
                </a:lnTo>
                <a:lnTo>
                  <a:pt x="112515" y="216992"/>
                </a:lnTo>
                <a:lnTo>
                  <a:pt x="112515" y="98450"/>
                </a:lnTo>
                <a:lnTo>
                  <a:pt x="46212" y="98450"/>
                </a:lnTo>
                <a:lnTo>
                  <a:pt x="46212" y="206946"/>
                </a:lnTo>
                <a:lnTo>
                  <a:pt x="34156" y="206946"/>
                </a:lnTo>
                <a:lnTo>
                  <a:pt x="34156" y="106487"/>
                </a:lnTo>
                <a:cubicBezTo>
                  <a:pt x="30808" y="113184"/>
                  <a:pt x="27292" y="119881"/>
                  <a:pt x="23608" y="126579"/>
                </a:cubicBezTo>
                <a:cubicBezTo>
                  <a:pt x="19925" y="133276"/>
                  <a:pt x="16409" y="139973"/>
                  <a:pt x="13060" y="146670"/>
                </a:cubicBezTo>
                <a:lnTo>
                  <a:pt x="0" y="146670"/>
                </a:lnTo>
                <a:lnTo>
                  <a:pt x="61281" y="35161"/>
                </a:lnTo>
                <a:lnTo>
                  <a:pt x="5023" y="35161"/>
                </a:lnTo>
                <a:lnTo>
                  <a:pt x="5023" y="26120"/>
                </a:lnTo>
                <a:lnTo>
                  <a:pt x="67308" y="26120"/>
                </a:lnTo>
                <a:cubicBezTo>
                  <a:pt x="69317" y="22771"/>
                  <a:pt x="71661" y="18753"/>
                  <a:pt x="74340" y="14065"/>
                </a:cubicBezTo>
                <a:cubicBezTo>
                  <a:pt x="77019" y="9377"/>
                  <a:pt x="79363" y="5358"/>
                  <a:pt x="81372" y="2010"/>
                </a:cubicBezTo>
                <a:close/>
                <a:moveTo>
                  <a:pt x="1905224" y="0"/>
                </a:moveTo>
                <a:lnTo>
                  <a:pt x="2013719" y="67308"/>
                </a:lnTo>
                <a:lnTo>
                  <a:pt x="2013719" y="79363"/>
                </a:lnTo>
                <a:lnTo>
                  <a:pt x="1905224" y="13060"/>
                </a:lnTo>
                <a:lnTo>
                  <a:pt x="1797732" y="77354"/>
                </a:lnTo>
                <a:lnTo>
                  <a:pt x="1797732" y="65299"/>
                </a:lnTo>
                <a:close/>
              </a:path>
            </a:pathLst>
          </a:cu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a:off x="1162665" y="2505184"/>
            <a:ext cx="3287315" cy="2503289"/>
          </a:xfrm>
          <a:custGeom>
            <a:avLst/>
            <a:gdLst/>
            <a:ahLst/>
            <a:cxnLst/>
            <a:rect l="l" t="t" r="r" b="b"/>
            <a:pathLst>
              <a:path w="3287315" h="2503289">
                <a:moveTo>
                  <a:pt x="946695" y="2070645"/>
                </a:moveTo>
                <a:lnTo>
                  <a:pt x="946695" y="2134269"/>
                </a:lnTo>
                <a:lnTo>
                  <a:pt x="1252091" y="2134269"/>
                </a:lnTo>
                <a:lnTo>
                  <a:pt x="1252091" y="2070645"/>
                </a:lnTo>
                <a:close/>
                <a:moveTo>
                  <a:pt x="946695" y="1867049"/>
                </a:moveTo>
                <a:lnTo>
                  <a:pt x="946695" y="1930673"/>
                </a:lnTo>
                <a:lnTo>
                  <a:pt x="1252091" y="1930673"/>
                </a:lnTo>
                <a:lnTo>
                  <a:pt x="1252091" y="1867049"/>
                </a:lnTo>
                <a:close/>
                <a:moveTo>
                  <a:pt x="692199" y="1714351"/>
                </a:moveTo>
                <a:lnTo>
                  <a:pt x="1506587" y="1714351"/>
                </a:lnTo>
                <a:lnTo>
                  <a:pt x="1506587" y="2293330"/>
                </a:lnTo>
                <a:cubicBezTo>
                  <a:pt x="1510828" y="2433302"/>
                  <a:pt x="1445083" y="2501168"/>
                  <a:pt x="1309352" y="2496926"/>
                </a:cubicBezTo>
                <a:lnTo>
                  <a:pt x="1137567" y="2496926"/>
                </a:lnTo>
                <a:lnTo>
                  <a:pt x="1137567" y="2344229"/>
                </a:lnTo>
                <a:lnTo>
                  <a:pt x="1194829" y="2344229"/>
                </a:lnTo>
                <a:cubicBezTo>
                  <a:pt x="1237245" y="2348470"/>
                  <a:pt x="1256332" y="2327262"/>
                  <a:pt x="1252091" y="2280605"/>
                </a:cubicBezTo>
                <a:lnTo>
                  <a:pt x="1252091" y="2274242"/>
                </a:lnTo>
                <a:lnTo>
                  <a:pt x="946695" y="2274242"/>
                </a:lnTo>
                <a:lnTo>
                  <a:pt x="946695" y="2503289"/>
                </a:lnTo>
                <a:lnTo>
                  <a:pt x="692199" y="2503289"/>
                </a:lnTo>
                <a:close/>
                <a:moveTo>
                  <a:pt x="68684" y="1129010"/>
                </a:moveTo>
                <a:lnTo>
                  <a:pt x="208657" y="1129010"/>
                </a:lnTo>
                <a:cubicBezTo>
                  <a:pt x="221381" y="1252016"/>
                  <a:pt x="238348" y="1355936"/>
                  <a:pt x="259556" y="1440768"/>
                </a:cubicBezTo>
                <a:lnTo>
                  <a:pt x="119583" y="1440768"/>
                </a:lnTo>
                <a:cubicBezTo>
                  <a:pt x="94133" y="1355936"/>
                  <a:pt x="77167" y="1252016"/>
                  <a:pt x="68684" y="1129010"/>
                </a:cubicBezTo>
                <a:close/>
                <a:moveTo>
                  <a:pt x="1786532" y="1071748"/>
                </a:moveTo>
                <a:lnTo>
                  <a:pt x="2028304" y="1071748"/>
                </a:lnTo>
                <a:cubicBezTo>
                  <a:pt x="2079203" y="1169305"/>
                  <a:pt x="2115257" y="1275345"/>
                  <a:pt x="2136465" y="1389868"/>
                </a:cubicBezTo>
                <a:lnTo>
                  <a:pt x="1881968" y="1389868"/>
                </a:lnTo>
                <a:cubicBezTo>
                  <a:pt x="1865002" y="1288070"/>
                  <a:pt x="1833190" y="1182030"/>
                  <a:pt x="1786532" y="1071748"/>
                </a:cubicBezTo>
                <a:close/>
                <a:moveTo>
                  <a:pt x="259556" y="1039936"/>
                </a:moveTo>
                <a:lnTo>
                  <a:pt x="469515" y="1039936"/>
                </a:lnTo>
                <a:lnTo>
                  <a:pt x="469515" y="1421680"/>
                </a:lnTo>
                <a:cubicBezTo>
                  <a:pt x="490723" y="1328365"/>
                  <a:pt x="505569" y="1230808"/>
                  <a:pt x="514052" y="1129010"/>
                </a:cubicBezTo>
                <a:lnTo>
                  <a:pt x="654025" y="1129010"/>
                </a:lnTo>
                <a:cubicBezTo>
                  <a:pt x="645541" y="1281708"/>
                  <a:pt x="628575" y="1385627"/>
                  <a:pt x="603126" y="1440768"/>
                </a:cubicBezTo>
                <a:lnTo>
                  <a:pt x="469515" y="1440768"/>
                </a:lnTo>
                <a:lnTo>
                  <a:pt x="469515" y="1491667"/>
                </a:lnTo>
                <a:lnTo>
                  <a:pt x="622213" y="1491667"/>
                </a:lnTo>
                <a:lnTo>
                  <a:pt x="622213" y="1663452"/>
                </a:lnTo>
                <a:lnTo>
                  <a:pt x="475877" y="1663452"/>
                </a:lnTo>
                <a:cubicBezTo>
                  <a:pt x="509810" y="1761009"/>
                  <a:pt x="560710" y="1856445"/>
                  <a:pt x="628575" y="1949760"/>
                </a:cubicBezTo>
                <a:lnTo>
                  <a:pt x="628575" y="2185169"/>
                </a:lnTo>
                <a:cubicBezTo>
                  <a:pt x="564951" y="2121545"/>
                  <a:pt x="511931" y="2060041"/>
                  <a:pt x="469515" y="2000659"/>
                </a:cubicBezTo>
                <a:lnTo>
                  <a:pt x="469515" y="2503289"/>
                </a:lnTo>
                <a:lnTo>
                  <a:pt x="259556" y="2503289"/>
                </a:lnTo>
                <a:lnTo>
                  <a:pt x="259556" y="2070645"/>
                </a:lnTo>
                <a:cubicBezTo>
                  <a:pt x="212898" y="2163961"/>
                  <a:pt x="151395" y="2253034"/>
                  <a:pt x="75046" y="2337866"/>
                </a:cubicBezTo>
                <a:lnTo>
                  <a:pt x="75046" y="2102457"/>
                </a:lnTo>
                <a:cubicBezTo>
                  <a:pt x="142912" y="1979451"/>
                  <a:pt x="198053" y="1833116"/>
                  <a:pt x="240469" y="1663452"/>
                </a:cubicBezTo>
                <a:lnTo>
                  <a:pt x="94133" y="1663452"/>
                </a:lnTo>
                <a:lnTo>
                  <a:pt x="94133" y="1491667"/>
                </a:lnTo>
                <a:lnTo>
                  <a:pt x="259556" y="1491667"/>
                </a:lnTo>
                <a:lnTo>
                  <a:pt x="259556" y="1440768"/>
                </a:lnTo>
                <a:close/>
                <a:moveTo>
                  <a:pt x="2550021" y="1033574"/>
                </a:moveTo>
                <a:lnTo>
                  <a:pt x="2810879" y="1033574"/>
                </a:lnTo>
                <a:lnTo>
                  <a:pt x="2810879" y="1186272"/>
                </a:lnTo>
                <a:lnTo>
                  <a:pt x="3109912" y="1186272"/>
                </a:lnTo>
                <a:lnTo>
                  <a:pt x="3109912" y="1370781"/>
                </a:lnTo>
                <a:lnTo>
                  <a:pt x="2810879" y="1370781"/>
                </a:lnTo>
                <a:lnTo>
                  <a:pt x="2810879" y="1568016"/>
                </a:lnTo>
                <a:lnTo>
                  <a:pt x="3154449" y="1568016"/>
                </a:lnTo>
                <a:lnTo>
                  <a:pt x="3154449" y="1746163"/>
                </a:lnTo>
                <a:lnTo>
                  <a:pt x="2919040" y="1746163"/>
                </a:lnTo>
                <a:lnTo>
                  <a:pt x="2919040" y="2000659"/>
                </a:lnTo>
                <a:cubicBezTo>
                  <a:pt x="2914798" y="2047317"/>
                  <a:pt x="2931765" y="2068525"/>
                  <a:pt x="2969939" y="2064283"/>
                </a:cubicBezTo>
                <a:lnTo>
                  <a:pt x="2982664" y="2064283"/>
                </a:lnTo>
                <a:cubicBezTo>
                  <a:pt x="3012355" y="2064283"/>
                  <a:pt x="3027201" y="2045196"/>
                  <a:pt x="3027201" y="2007021"/>
                </a:cubicBezTo>
                <a:lnTo>
                  <a:pt x="3027201" y="1975209"/>
                </a:lnTo>
                <a:lnTo>
                  <a:pt x="3186261" y="1975209"/>
                </a:lnTo>
                <a:lnTo>
                  <a:pt x="3186261" y="2045196"/>
                </a:lnTo>
                <a:cubicBezTo>
                  <a:pt x="3186261" y="2172444"/>
                  <a:pt x="3128999" y="2236068"/>
                  <a:pt x="3014476" y="2236068"/>
                </a:cubicBezTo>
                <a:lnTo>
                  <a:pt x="2868141" y="2236068"/>
                </a:lnTo>
                <a:cubicBezTo>
                  <a:pt x="2736651" y="2240310"/>
                  <a:pt x="2673027" y="2170323"/>
                  <a:pt x="2677269" y="2026109"/>
                </a:cubicBezTo>
                <a:lnTo>
                  <a:pt x="2677269" y="1746163"/>
                </a:lnTo>
                <a:lnTo>
                  <a:pt x="2600920" y="1746163"/>
                </a:lnTo>
                <a:cubicBezTo>
                  <a:pt x="2600920" y="2009142"/>
                  <a:pt x="2456705" y="2180927"/>
                  <a:pt x="2168277" y="2261518"/>
                </a:cubicBezTo>
                <a:cubicBezTo>
                  <a:pt x="2202209" y="2286967"/>
                  <a:pt x="2244625" y="2299692"/>
                  <a:pt x="2295525" y="2299692"/>
                </a:cubicBezTo>
                <a:lnTo>
                  <a:pt x="3198986" y="2299692"/>
                </a:lnTo>
                <a:lnTo>
                  <a:pt x="3198986" y="2477839"/>
                </a:lnTo>
                <a:lnTo>
                  <a:pt x="2263713" y="2477839"/>
                </a:lnTo>
                <a:cubicBezTo>
                  <a:pt x="2149189" y="2477839"/>
                  <a:pt x="2064357" y="2443906"/>
                  <a:pt x="2009216" y="2376041"/>
                </a:cubicBezTo>
                <a:cubicBezTo>
                  <a:pt x="1941351" y="2452389"/>
                  <a:pt x="1841673" y="2494805"/>
                  <a:pt x="1710183" y="2503289"/>
                </a:cubicBezTo>
                <a:lnTo>
                  <a:pt x="1710183" y="2350591"/>
                </a:lnTo>
                <a:cubicBezTo>
                  <a:pt x="1795015" y="2329383"/>
                  <a:pt x="1835311" y="2274242"/>
                  <a:pt x="1831069" y="2185169"/>
                </a:cubicBezTo>
                <a:lnTo>
                  <a:pt x="1831069" y="1676177"/>
                </a:lnTo>
                <a:lnTo>
                  <a:pt x="1710183" y="1676177"/>
                </a:lnTo>
                <a:lnTo>
                  <a:pt x="1710183" y="1498029"/>
                </a:lnTo>
                <a:lnTo>
                  <a:pt x="2098290" y="1498029"/>
                </a:lnTo>
                <a:lnTo>
                  <a:pt x="2098290" y="2102457"/>
                </a:lnTo>
                <a:cubicBezTo>
                  <a:pt x="2102532" y="2170323"/>
                  <a:pt x="2123740" y="2223343"/>
                  <a:pt x="2161914" y="2261518"/>
                </a:cubicBezTo>
                <a:lnTo>
                  <a:pt x="2161914" y="2115182"/>
                </a:lnTo>
                <a:cubicBezTo>
                  <a:pt x="2289162" y="2030350"/>
                  <a:pt x="2354907" y="1907344"/>
                  <a:pt x="2359149" y="1746163"/>
                </a:cubicBezTo>
                <a:lnTo>
                  <a:pt x="2155552" y="1746163"/>
                </a:lnTo>
                <a:lnTo>
                  <a:pt x="2155552" y="1568016"/>
                </a:lnTo>
                <a:lnTo>
                  <a:pt x="2550021" y="1568016"/>
                </a:lnTo>
                <a:lnTo>
                  <a:pt x="2550021" y="1370781"/>
                </a:lnTo>
                <a:lnTo>
                  <a:pt x="2403685" y="1370781"/>
                </a:lnTo>
                <a:cubicBezTo>
                  <a:pt x="2357028" y="1438647"/>
                  <a:pt x="2274317" y="1489546"/>
                  <a:pt x="2155552" y="1523479"/>
                </a:cubicBezTo>
                <a:lnTo>
                  <a:pt x="2155552" y="1396231"/>
                </a:lnTo>
                <a:cubicBezTo>
                  <a:pt x="2231901" y="1302916"/>
                  <a:pt x="2272196" y="1194755"/>
                  <a:pt x="2276437" y="1071748"/>
                </a:cubicBezTo>
                <a:lnTo>
                  <a:pt x="2492759" y="1071748"/>
                </a:lnTo>
                <a:cubicBezTo>
                  <a:pt x="2492759" y="1114164"/>
                  <a:pt x="2488517" y="1152339"/>
                  <a:pt x="2480034" y="1186272"/>
                </a:cubicBezTo>
                <a:lnTo>
                  <a:pt x="2550021" y="1186272"/>
                </a:lnTo>
                <a:close/>
                <a:moveTo>
                  <a:pt x="972145" y="1033574"/>
                </a:moveTo>
                <a:lnTo>
                  <a:pt x="1220279" y="1033574"/>
                </a:lnTo>
                <a:lnTo>
                  <a:pt x="1220279" y="1103560"/>
                </a:lnTo>
                <a:lnTo>
                  <a:pt x="1538399" y="1103560"/>
                </a:lnTo>
                <a:lnTo>
                  <a:pt x="1538399" y="1249896"/>
                </a:lnTo>
                <a:lnTo>
                  <a:pt x="1220279" y="1249896"/>
                </a:lnTo>
                <a:lnTo>
                  <a:pt x="1220279" y="1307157"/>
                </a:lnTo>
                <a:lnTo>
                  <a:pt x="1506587" y="1307157"/>
                </a:lnTo>
                <a:lnTo>
                  <a:pt x="1506587" y="1453492"/>
                </a:lnTo>
                <a:lnTo>
                  <a:pt x="1220279" y="1453492"/>
                </a:lnTo>
                <a:lnTo>
                  <a:pt x="1220279" y="1517117"/>
                </a:lnTo>
                <a:lnTo>
                  <a:pt x="1563848" y="1517117"/>
                </a:lnTo>
                <a:lnTo>
                  <a:pt x="1563848" y="1663452"/>
                </a:lnTo>
                <a:lnTo>
                  <a:pt x="654025" y="1663452"/>
                </a:lnTo>
                <a:lnTo>
                  <a:pt x="654025" y="1517117"/>
                </a:lnTo>
                <a:lnTo>
                  <a:pt x="972145" y="1517117"/>
                </a:lnTo>
                <a:lnTo>
                  <a:pt x="972145" y="1453492"/>
                </a:lnTo>
                <a:lnTo>
                  <a:pt x="698562" y="1453492"/>
                </a:lnTo>
                <a:lnTo>
                  <a:pt x="698562" y="1307157"/>
                </a:lnTo>
                <a:lnTo>
                  <a:pt x="972145" y="1307157"/>
                </a:lnTo>
                <a:lnTo>
                  <a:pt x="972145" y="1249896"/>
                </a:lnTo>
                <a:lnTo>
                  <a:pt x="679474" y="1249896"/>
                </a:lnTo>
                <a:lnTo>
                  <a:pt x="679474" y="1103560"/>
                </a:lnTo>
                <a:lnTo>
                  <a:pt x="972145" y="1103560"/>
                </a:lnTo>
                <a:close/>
                <a:moveTo>
                  <a:pt x="1319510" y="507504"/>
                </a:moveTo>
                <a:lnTo>
                  <a:pt x="1457027" y="507504"/>
                </a:lnTo>
                <a:cubicBezTo>
                  <a:pt x="1478855" y="572988"/>
                  <a:pt x="1522511" y="619918"/>
                  <a:pt x="1587996" y="648295"/>
                </a:cubicBezTo>
                <a:lnTo>
                  <a:pt x="1587996" y="720328"/>
                </a:lnTo>
                <a:cubicBezTo>
                  <a:pt x="1446113" y="698500"/>
                  <a:pt x="1356617" y="627558"/>
                  <a:pt x="1319510" y="507504"/>
                </a:cubicBezTo>
                <a:close/>
                <a:moveTo>
                  <a:pt x="972442" y="507504"/>
                </a:moveTo>
                <a:lnTo>
                  <a:pt x="1109960" y="507504"/>
                </a:lnTo>
                <a:cubicBezTo>
                  <a:pt x="1072852" y="627558"/>
                  <a:pt x="983357" y="698500"/>
                  <a:pt x="841474" y="720328"/>
                </a:cubicBezTo>
                <a:lnTo>
                  <a:pt x="841474" y="648295"/>
                </a:lnTo>
                <a:cubicBezTo>
                  <a:pt x="906958" y="619918"/>
                  <a:pt x="950614" y="572988"/>
                  <a:pt x="972442" y="507504"/>
                </a:cubicBezTo>
                <a:close/>
                <a:moveTo>
                  <a:pt x="3159621" y="409277"/>
                </a:moveTo>
                <a:lnTo>
                  <a:pt x="3287315" y="409277"/>
                </a:lnTo>
                <a:cubicBezTo>
                  <a:pt x="3248025" y="579536"/>
                  <a:pt x="3124695" y="691951"/>
                  <a:pt x="2917328" y="746522"/>
                </a:cubicBezTo>
                <a:lnTo>
                  <a:pt x="2917328" y="664666"/>
                </a:lnTo>
                <a:cubicBezTo>
                  <a:pt x="3039566" y="603547"/>
                  <a:pt x="3120330" y="518418"/>
                  <a:pt x="3159621" y="409277"/>
                </a:cubicBezTo>
                <a:close/>
                <a:moveTo>
                  <a:pt x="3146524" y="206276"/>
                </a:moveTo>
                <a:lnTo>
                  <a:pt x="3277493" y="206276"/>
                </a:lnTo>
                <a:cubicBezTo>
                  <a:pt x="3227288" y="350341"/>
                  <a:pt x="3114873" y="446385"/>
                  <a:pt x="2940248" y="494407"/>
                </a:cubicBezTo>
                <a:lnTo>
                  <a:pt x="2940248" y="409277"/>
                </a:lnTo>
                <a:cubicBezTo>
                  <a:pt x="3034109" y="361255"/>
                  <a:pt x="3102868" y="293588"/>
                  <a:pt x="3146524" y="206276"/>
                </a:cubicBezTo>
                <a:close/>
                <a:moveTo>
                  <a:pt x="1980902" y="206276"/>
                </a:moveTo>
                <a:cubicBezTo>
                  <a:pt x="1978719" y="208458"/>
                  <a:pt x="1975445" y="210641"/>
                  <a:pt x="1971079" y="212824"/>
                </a:cubicBezTo>
                <a:cubicBezTo>
                  <a:pt x="1962348" y="219372"/>
                  <a:pt x="1955799" y="223738"/>
                  <a:pt x="1951434" y="225921"/>
                </a:cubicBezTo>
                <a:lnTo>
                  <a:pt x="2000547" y="225921"/>
                </a:lnTo>
                <a:cubicBezTo>
                  <a:pt x="2020192" y="243383"/>
                  <a:pt x="2039838" y="257572"/>
                  <a:pt x="2059483" y="268486"/>
                </a:cubicBezTo>
                <a:cubicBezTo>
                  <a:pt x="2083494" y="251023"/>
                  <a:pt x="2105322" y="230286"/>
                  <a:pt x="2124968" y="206276"/>
                </a:cubicBezTo>
                <a:close/>
                <a:moveTo>
                  <a:pt x="2704504" y="114597"/>
                </a:moveTo>
                <a:lnTo>
                  <a:pt x="2704504" y="301228"/>
                </a:lnTo>
                <a:lnTo>
                  <a:pt x="2766714" y="301228"/>
                </a:lnTo>
                <a:lnTo>
                  <a:pt x="2766714" y="114597"/>
                </a:lnTo>
                <a:close/>
                <a:moveTo>
                  <a:pt x="1921966" y="114597"/>
                </a:moveTo>
                <a:lnTo>
                  <a:pt x="2036564" y="114597"/>
                </a:lnTo>
                <a:cubicBezTo>
                  <a:pt x="2034381" y="121146"/>
                  <a:pt x="2031106" y="127694"/>
                  <a:pt x="2026741" y="134243"/>
                </a:cubicBezTo>
                <a:lnTo>
                  <a:pt x="2259211" y="134243"/>
                </a:lnTo>
                <a:lnTo>
                  <a:pt x="2259211" y="206276"/>
                </a:lnTo>
                <a:cubicBezTo>
                  <a:pt x="2230834" y="252115"/>
                  <a:pt x="2197000" y="289222"/>
                  <a:pt x="2157710" y="317599"/>
                </a:cubicBezTo>
                <a:cubicBezTo>
                  <a:pt x="2190452" y="326330"/>
                  <a:pt x="2227560" y="333970"/>
                  <a:pt x="2269033" y="340518"/>
                </a:cubicBezTo>
                <a:lnTo>
                  <a:pt x="2269033" y="409277"/>
                </a:lnTo>
                <a:cubicBezTo>
                  <a:pt x="2186086" y="402729"/>
                  <a:pt x="2116236" y="388540"/>
                  <a:pt x="2059483" y="366712"/>
                </a:cubicBezTo>
                <a:cubicBezTo>
                  <a:pt x="2033289" y="377626"/>
                  <a:pt x="2003821" y="386358"/>
                  <a:pt x="1971079" y="392906"/>
                </a:cubicBezTo>
                <a:cubicBezTo>
                  <a:pt x="2056209" y="395089"/>
                  <a:pt x="2135881" y="406003"/>
                  <a:pt x="2210097" y="425648"/>
                </a:cubicBezTo>
                <a:lnTo>
                  <a:pt x="2210097" y="514052"/>
                </a:lnTo>
                <a:cubicBezTo>
                  <a:pt x="2120602" y="487858"/>
                  <a:pt x="2020192" y="470396"/>
                  <a:pt x="1908869" y="461665"/>
                </a:cubicBezTo>
                <a:lnTo>
                  <a:pt x="1908869" y="406003"/>
                </a:lnTo>
                <a:cubicBezTo>
                  <a:pt x="1902321" y="408186"/>
                  <a:pt x="1891407" y="409277"/>
                  <a:pt x="1876127" y="409277"/>
                </a:cubicBezTo>
                <a:cubicBezTo>
                  <a:pt x="1860847" y="411460"/>
                  <a:pt x="1848842" y="412551"/>
                  <a:pt x="1840110" y="412551"/>
                </a:cubicBezTo>
                <a:lnTo>
                  <a:pt x="1840110" y="343793"/>
                </a:lnTo>
                <a:cubicBezTo>
                  <a:pt x="1888132" y="337244"/>
                  <a:pt x="1928514" y="328513"/>
                  <a:pt x="1961256" y="317599"/>
                </a:cubicBezTo>
                <a:cubicBezTo>
                  <a:pt x="1935063" y="297954"/>
                  <a:pt x="1909960" y="276126"/>
                  <a:pt x="1885949" y="252115"/>
                </a:cubicBezTo>
                <a:cubicBezTo>
                  <a:pt x="1872853" y="256480"/>
                  <a:pt x="1857573" y="258663"/>
                  <a:pt x="1840110" y="258663"/>
                </a:cubicBezTo>
                <a:lnTo>
                  <a:pt x="1840110" y="199727"/>
                </a:lnTo>
                <a:cubicBezTo>
                  <a:pt x="1877218" y="186630"/>
                  <a:pt x="1904503" y="158254"/>
                  <a:pt x="1921966" y="114597"/>
                </a:cubicBezTo>
                <a:close/>
                <a:moveTo>
                  <a:pt x="1827014" y="98226"/>
                </a:moveTo>
                <a:lnTo>
                  <a:pt x="1827014" y="645021"/>
                </a:lnTo>
                <a:lnTo>
                  <a:pt x="2233017" y="645021"/>
                </a:lnTo>
                <a:lnTo>
                  <a:pt x="2235561" y="644814"/>
                </a:lnTo>
                <a:lnTo>
                  <a:pt x="2155254" y="622101"/>
                </a:lnTo>
                <a:cubicBezTo>
                  <a:pt x="2070124" y="600819"/>
                  <a:pt x="1972716" y="584448"/>
                  <a:pt x="1863030" y="572988"/>
                </a:cubicBezTo>
                <a:lnTo>
                  <a:pt x="1863030" y="491133"/>
                </a:lnTo>
                <a:cubicBezTo>
                  <a:pt x="1987450" y="497681"/>
                  <a:pt x="2111871" y="515143"/>
                  <a:pt x="2236291" y="543520"/>
                </a:cubicBezTo>
                <a:lnTo>
                  <a:pt x="2236291" y="644755"/>
                </a:lnTo>
                <a:lnTo>
                  <a:pt x="2255732" y="643179"/>
                </a:lnTo>
                <a:cubicBezTo>
                  <a:pt x="2274968" y="637859"/>
                  <a:pt x="2283767" y="622101"/>
                  <a:pt x="2282130" y="595908"/>
                </a:cubicBezTo>
                <a:lnTo>
                  <a:pt x="2282130" y="98226"/>
                </a:lnTo>
                <a:close/>
                <a:moveTo>
                  <a:pt x="2524422" y="22919"/>
                </a:moveTo>
                <a:lnTo>
                  <a:pt x="2950071" y="22919"/>
                </a:lnTo>
                <a:lnTo>
                  <a:pt x="2950071" y="114597"/>
                </a:lnTo>
                <a:lnTo>
                  <a:pt x="2894409" y="114597"/>
                </a:lnTo>
                <a:lnTo>
                  <a:pt x="2894409" y="301228"/>
                </a:lnTo>
                <a:lnTo>
                  <a:pt x="2956619" y="301228"/>
                </a:lnTo>
                <a:lnTo>
                  <a:pt x="2956619" y="392906"/>
                </a:lnTo>
                <a:lnTo>
                  <a:pt x="2894409" y="392906"/>
                </a:lnTo>
                <a:lnTo>
                  <a:pt x="2894409" y="749796"/>
                </a:lnTo>
                <a:lnTo>
                  <a:pt x="2766714" y="749796"/>
                </a:lnTo>
                <a:lnTo>
                  <a:pt x="2766714" y="392906"/>
                </a:lnTo>
                <a:lnTo>
                  <a:pt x="2704504" y="392906"/>
                </a:lnTo>
                <a:cubicBezTo>
                  <a:pt x="2711053" y="560983"/>
                  <a:pt x="2646660" y="679946"/>
                  <a:pt x="2511325" y="749796"/>
                </a:cubicBezTo>
                <a:lnTo>
                  <a:pt x="2511325" y="661392"/>
                </a:lnTo>
                <a:cubicBezTo>
                  <a:pt x="2554981" y="600273"/>
                  <a:pt x="2575719" y="514052"/>
                  <a:pt x="2573536" y="402729"/>
                </a:cubicBezTo>
                <a:lnTo>
                  <a:pt x="2573536" y="392906"/>
                </a:lnTo>
                <a:lnTo>
                  <a:pt x="2511325" y="392906"/>
                </a:lnTo>
                <a:lnTo>
                  <a:pt x="2511325" y="301228"/>
                </a:lnTo>
                <a:lnTo>
                  <a:pt x="2573536" y="301228"/>
                </a:lnTo>
                <a:lnTo>
                  <a:pt x="2573536" y="114597"/>
                </a:lnTo>
                <a:lnTo>
                  <a:pt x="2524422" y="114597"/>
                </a:lnTo>
                <a:close/>
                <a:moveTo>
                  <a:pt x="1696045" y="9822"/>
                </a:moveTo>
                <a:lnTo>
                  <a:pt x="2409825" y="9822"/>
                </a:lnTo>
                <a:lnTo>
                  <a:pt x="2409825" y="595908"/>
                </a:lnTo>
                <a:cubicBezTo>
                  <a:pt x="2414190" y="689769"/>
                  <a:pt x="2371625" y="734516"/>
                  <a:pt x="2282130" y="730151"/>
                </a:cubicBezTo>
                <a:lnTo>
                  <a:pt x="1696045" y="730151"/>
                </a:lnTo>
                <a:close/>
                <a:moveTo>
                  <a:pt x="3120330" y="6548"/>
                </a:moveTo>
                <a:lnTo>
                  <a:pt x="3261121" y="6548"/>
                </a:lnTo>
                <a:cubicBezTo>
                  <a:pt x="3213099" y="139700"/>
                  <a:pt x="3105050" y="227012"/>
                  <a:pt x="2936974" y="268486"/>
                </a:cubicBezTo>
                <a:lnTo>
                  <a:pt x="2936974" y="186630"/>
                </a:lnTo>
                <a:cubicBezTo>
                  <a:pt x="3019920" y="153888"/>
                  <a:pt x="3081039" y="93861"/>
                  <a:pt x="3120330" y="6548"/>
                </a:cubicBezTo>
                <a:close/>
                <a:moveTo>
                  <a:pt x="1571625" y="0"/>
                </a:moveTo>
                <a:lnTo>
                  <a:pt x="1571625" y="101501"/>
                </a:lnTo>
                <a:cubicBezTo>
                  <a:pt x="1490860" y="121146"/>
                  <a:pt x="1413371" y="129877"/>
                  <a:pt x="1339155" y="127694"/>
                </a:cubicBezTo>
                <a:lnTo>
                  <a:pt x="1299864" y="127694"/>
                </a:lnTo>
                <a:cubicBezTo>
                  <a:pt x="1243111" y="162619"/>
                  <a:pt x="1185267" y="189904"/>
                  <a:pt x="1126331" y="209550"/>
                </a:cubicBezTo>
                <a:cubicBezTo>
                  <a:pt x="1193998" y="209550"/>
                  <a:pt x="1248568" y="207367"/>
                  <a:pt x="1290042" y="203001"/>
                </a:cubicBezTo>
                <a:cubicBezTo>
                  <a:pt x="1309687" y="192087"/>
                  <a:pt x="1329332" y="180082"/>
                  <a:pt x="1348978" y="166985"/>
                </a:cubicBezTo>
                <a:lnTo>
                  <a:pt x="1558528" y="166985"/>
                </a:lnTo>
                <a:cubicBezTo>
                  <a:pt x="1431924" y="260846"/>
                  <a:pt x="1290042" y="335061"/>
                  <a:pt x="1132879" y="389632"/>
                </a:cubicBezTo>
                <a:cubicBezTo>
                  <a:pt x="1231106" y="389632"/>
                  <a:pt x="1324967" y="386358"/>
                  <a:pt x="1414462" y="379809"/>
                </a:cubicBezTo>
                <a:cubicBezTo>
                  <a:pt x="1407914" y="355798"/>
                  <a:pt x="1398091" y="329604"/>
                  <a:pt x="1384994" y="301228"/>
                </a:cubicBezTo>
                <a:lnTo>
                  <a:pt x="1502866" y="301228"/>
                </a:lnTo>
                <a:cubicBezTo>
                  <a:pt x="1537791" y="373261"/>
                  <a:pt x="1560711" y="439836"/>
                  <a:pt x="1571625" y="500955"/>
                </a:cubicBezTo>
                <a:lnTo>
                  <a:pt x="1443930" y="500955"/>
                </a:lnTo>
                <a:cubicBezTo>
                  <a:pt x="1443930" y="496590"/>
                  <a:pt x="1443930" y="491133"/>
                  <a:pt x="1443930" y="484584"/>
                </a:cubicBezTo>
                <a:cubicBezTo>
                  <a:pt x="1441747" y="478036"/>
                  <a:pt x="1440656" y="473670"/>
                  <a:pt x="1440656" y="471487"/>
                </a:cubicBezTo>
                <a:cubicBezTo>
                  <a:pt x="1425376" y="471487"/>
                  <a:pt x="1401365" y="472579"/>
                  <a:pt x="1368623" y="474761"/>
                </a:cubicBezTo>
                <a:cubicBezTo>
                  <a:pt x="1335881" y="474761"/>
                  <a:pt x="1310778" y="475853"/>
                  <a:pt x="1293316" y="478036"/>
                </a:cubicBezTo>
                <a:lnTo>
                  <a:pt x="1293316" y="631924"/>
                </a:lnTo>
                <a:cubicBezTo>
                  <a:pt x="1293316" y="708322"/>
                  <a:pt x="1255117" y="745430"/>
                  <a:pt x="1178718" y="743247"/>
                </a:cubicBezTo>
                <a:lnTo>
                  <a:pt x="1087040" y="743247"/>
                </a:lnTo>
                <a:lnTo>
                  <a:pt x="1087040" y="654844"/>
                </a:lnTo>
                <a:lnTo>
                  <a:pt x="1116508" y="654844"/>
                </a:lnTo>
                <a:cubicBezTo>
                  <a:pt x="1138336" y="654844"/>
                  <a:pt x="1149250" y="643929"/>
                  <a:pt x="1149250" y="622101"/>
                </a:cubicBezTo>
                <a:lnTo>
                  <a:pt x="1149250" y="481310"/>
                </a:lnTo>
                <a:cubicBezTo>
                  <a:pt x="1131788" y="481310"/>
                  <a:pt x="1105594" y="481310"/>
                  <a:pt x="1070669" y="481310"/>
                </a:cubicBezTo>
                <a:cubicBezTo>
                  <a:pt x="994271" y="483493"/>
                  <a:pt x="932061" y="483493"/>
                  <a:pt x="884039" y="481310"/>
                </a:cubicBezTo>
                <a:lnTo>
                  <a:pt x="884039" y="386358"/>
                </a:lnTo>
                <a:cubicBezTo>
                  <a:pt x="960437" y="362347"/>
                  <a:pt x="1037927" y="331787"/>
                  <a:pt x="1116508" y="294679"/>
                </a:cubicBezTo>
                <a:cubicBezTo>
                  <a:pt x="1053207" y="296862"/>
                  <a:pt x="982265" y="297954"/>
                  <a:pt x="903684" y="297954"/>
                </a:cubicBezTo>
                <a:lnTo>
                  <a:pt x="903684" y="209550"/>
                </a:lnTo>
                <a:cubicBezTo>
                  <a:pt x="966986" y="187722"/>
                  <a:pt x="1029196" y="160436"/>
                  <a:pt x="1090314" y="127694"/>
                </a:cubicBezTo>
                <a:lnTo>
                  <a:pt x="867668" y="127694"/>
                </a:lnTo>
                <a:lnTo>
                  <a:pt x="867668" y="26193"/>
                </a:lnTo>
                <a:lnTo>
                  <a:pt x="1316235" y="26193"/>
                </a:lnTo>
                <a:cubicBezTo>
                  <a:pt x="1405731" y="26193"/>
                  <a:pt x="1490860" y="17462"/>
                  <a:pt x="1571625" y="0"/>
                </a:cubicBezTo>
                <a:close/>
                <a:moveTo>
                  <a:pt x="127694" y="0"/>
                </a:moveTo>
                <a:lnTo>
                  <a:pt x="278308" y="0"/>
                </a:lnTo>
                <a:cubicBezTo>
                  <a:pt x="280491" y="32742"/>
                  <a:pt x="285948" y="58936"/>
                  <a:pt x="294679" y="78581"/>
                </a:cubicBezTo>
                <a:lnTo>
                  <a:pt x="458390" y="78581"/>
                </a:lnTo>
                <a:cubicBezTo>
                  <a:pt x="467121" y="61118"/>
                  <a:pt x="472578" y="34925"/>
                  <a:pt x="474761" y="0"/>
                </a:cubicBezTo>
                <a:lnTo>
                  <a:pt x="625375" y="0"/>
                </a:lnTo>
                <a:cubicBezTo>
                  <a:pt x="621010" y="28376"/>
                  <a:pt x="615553" y="54570"/>
                  <a:pt x="609004" y="78581"/>
                </a:cubicBezTo>
                <a:lnTo>
                  <a:pt x="710505" y="78581"/>
                </a:lnTo>
                <a:lnTo>
                  <a:pt x="710505" y="173533"/>
                </a:lnTo>
                <a:lnTo>
                  <a:pt x="458390" y="173533"/>
                </a:lnTo>
                <a:lnTo>
                  <a:pt x="458390" y="327422"/>
                </a:lnTo>
                <a:lnTo>
                  <a:pt x="746521" y="327422"/>
                </a:lnTo>
                <a:lnTo>
                  <a:pt x="746521" y="425648"/>
                </a:lnTo>
                <a:lnTo>
                  <a:pt x="471487" y="425648"/>
                </a:lnTo>
                <a:cubicBezTo>
                  <a:pt x="502046" y="526058"/>
                  <a:pt x="595907" y="602456"/>
                  <a:pt x="753070" y="654844"/>
                </a:cubicBezTo>
                <a:lnTo>
                  <a:pt x="753070" y="743247"/>
                </a:lnTo>
                <a:cubicBezTo>
                  <a:pt x="571896" y="701774"/>
                  <a:pt x="448568" y="636290"/>
                  <a:pt x="383083" y="546794"/>
                </a:cubicBezTo>
                <a:cubicBezTo>
                  <a:pt x="313233" y="636290"/>
                  <a:pt x="185539" y="701774"/>
                  <a:pt x="0" y="743247"/>
                </a:cubicBezTo>
                <a:lnTo>
                  <a:pt x="0" y="654844"/>
                </a:lnTo>
                <a:cubicBezTo>
                  <a:pt x="170259" y="598090"/>
                  <a:pt x="266303" y="521692"/>
                  <a:pt x="288131" y="425648"/>
                </a:cubicBezTo>
                <a:lnTo>
                  <a:pt x="6548" y="425648"/>
                </a:lnTo>
                <a:lnTo>
                  <a:pt x="6548" y="327422"/>
                </a:lnTo>
                <a:lnTo>
                  <a:pt x="297953" y="327422"/>
                </a:lnTo>
                <a:lnTo>
                  <a:pt x="297953" y="173533"/>
                </a:lnTo>
                <a:lnTo>
                  <a:pt x="42564" y="173533"/>
                </a:lnTo>
                <a:lnTo>
                  <a:pt x="42564" y="78581"/>
                </a:lnTo>
                <a:lnTo>
                  <a:pt x="144065" y="78581"/>
                </a:lnTo>
                <a:cubicBezTo>
                  <a:pt x="137517" y="54570"/>
                  <a:pt x="132060" y="28376"/>
                  <a:pt x="127694" y="0"/>
                </a:cubicBezTo>
                <a:close/>
              </a:path>
            </a:pathLst>
          </a:custGeom>
          <a:solidFill>
            <a:schemeClr val="bg1"/>
          </a:solidFill>
          <a:ln w="28575">
            <a:noFill/>
          </a:ln>
          <a:effectLst>
            <a:outerShdw blurRad="152400" dist="203200" dir="8100000" sx="103000" sy="103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1695278"/>
      </p:ext>
    </p:extLst>
  </p:cSld>
  <p:clrMapOvr>
    <a:masterClrMapping/>
  </p:clrMapOvr>
  <p:transition>
    <p:newsfla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a:effectLst/>
        </p:spPr>
      </p:pic>
      <p:grpSp>
        <p:nvGrpSpPr>
          <p:cNvPr id="4" name="组合 3"/>
          <p:cNvGrpSpPr/>
          <p:nvPr userDrawn="1"/>
        </p:nvGrpSpPr>
        <p:grpSpPr>
          <a:xfrm>
            <a:off x="3651745" y="1681572"/>
            <a:ext cx="483478" cy="483480"/>
            <a:chOff x="5197261" y="4171609"/>
            <a:chExt cx="483478" cy="483480"/>
          </a:xfrm>
        </p:grpSpPr>
        <p:sp>
          <p:nvSpPr>
            <p:cNvPr id="5" name="Oval 494"/>
            <p:cNvSpPr>
              <a:spLocks noChangeArrowheads="1"/>
            </p:cNvSpPr>
            <p:nvPr/>
          </p:nvSpPr>
          <p:spPr bwMode="auto">
            <a:xfrm>
              <a:off x="5197261" y="4171609"/>
              <a:ext cx="313043" cy="313043"/>
            </a:xfrm>
            <a:prstGeom prst="ellipse">
              <a:avLst/>
            </a:prstGeom>
            <a:noFill/>
            <a:ln w="6350" cap="flat">
              <a:solidFill>
                <a:srgbClr val="C0C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Line 495"/>
            <p:cNvSpPr>
              <a:spLocks noChangeShapeType="1"/>
            </p:cNvSpPr>
            <p:nvPr/>
          </p:nvSpPr>
          <p:spPr bwMode="auto">
            <a:xfrm>
              <a:off x="5461609" y="4435957"/>
              <a:ext cx="48696" cy="48696"/>
            </a:xfrm>
            <a:prstGeom prst="line">
              <a:avLst/>
            </a:prstGeom>
            <a:noFill/>
            <a:ln w="6350" cap="flat">
              <a:solidFill>
                <a:srgbClr val="C0C0C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496"/>
            <p:cNvSpPr>
              <a:spLocks/>
            </p:cNvSpPr>
            <p:nvPr/>
          </p:nvSpPr>
          <p:spPr bwMode="auto">
            <a:xfrm>
              <a:off x="5485956" y="4460306"/>
              <a:ext cx="194783" cy="194783"/>
            </a:xfrm>
            <a:custGeom>
              <a:avLst/>
              <a:gdLst>
                <a:gd name="T0" fmla="*/ 0 w 56"/>
                <a:gd name="T1" fmla="*/ 13 h 56"/>
                <a:gd name="T2" fmla="*/ 13 w 56"/>
                <a:gd name="T3" fmla="*/ 0 h 56"/>
                <a:gd name="T4" fmla="*/ 56 w 56"/>
                <a:gd name="T5" fmla="*/ 42 h 56"/>
                <a:gd name="T6" fmla="*/ 42 w 56"/>
                <a:gd name="T7" fmla="*/ 56 h 56"/>
                <a:gd name="T8" fmla="*/ 0 w 56"/>
                <a:gd name="T9" fmla="*/ 13 h 56"/>
              </a:gdLst>
              <a:ahLst/>
              <a:cxnLst>
                <a:cxn ang="0">
                  <a:pos x="T0" y="T1"/>
                </a:cxn>
                <a:cxn ang="0">
                  <a:pos x="T2" y="T3"/>
                </a:cxn>
                <a:cxn ang="0">
                  <a:pos x="T4" y="T5"/>
                </a:cxn>
                <a:cxn ang="0">
                  <a:pos x="T6" y="T7"/>
                </a:cxn>
                <a:cxn ang="0">
                  <a:pos x="T8" y="T9"/>
                </a:cxn>
              </a:cxnLst>
              <a:rect l="0" t="0" r="r" b="b"/>
              <a:pathLst>
                <a:path w="56" h="56">
                  <a:moveTo>
                    <a:pt x="0" y="13"/>
                  </a:moveTo>
                  <a:lnTo>
                    <a:pt x="13" y="0"/>
                  </a:lnTo>
                  <a:lnTo>
                    <a:pt x="56" y="42"/>
                  </a:lnTo>
                  <a:lnTo>
                    <a:pt x="42" y="56"/>
                  </a:lnTo>
                  <a:lnTo>
                    <a:pt x="0" y="13"/>
                  </a:lnTo>
                  <a:close/>
                </a:path>
              </a:pathLst>
            </a:custGeom>
            <a:noFill/>
            <a:ln w="6350" cap="flat">
              <a:solidFill>
                <a:srgbClr val="C0C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文本框 7"/>
          <p:cNvSpPr txBox="1"/>
          <p:nvPr userDrawn="1"/>
        </p:nvSpPr>
        <p:spPr>
          <a:xfrm>
            <a:off x="1326778" y="2796987"/>
            <a:ext cx="1107996" cy="369332"/>
          </a:xfrm>
          <a:prstGeom prst="rect">
            <a:avLst/>
          </a:prstGeom>
          <a:noFill/>
        </p:spPr>
        <p:txBody>
          <a:bodyPr wrap="none" rtlCol="0">
            <a:spAutoFit/>
          </a:bodyPr>
          <a:lstStyle/>
          <a:p>
            <a:r>
              <a:rPr lang="zh-CN" altLang="en-US" dirty="0">
                <a:solidFill>
                  <a:schemeClr val="accent1">
                    <a:lumMod val="20000"/>
                    <a:lumOff val="80000"/>
                  </a:schemeClr>
                </a:solidFill>
              </a:rPr>
              <a:t>欢迎交流</a:t>
            </a:r>
          </a:p>
        </p:txBody>
      </p:sp>
      <p:sp>
        <p:nvSpPr>
          <p:cNvPr id="9" name="矩形 8"/>
          <p:cNvSpPr/>
          <p:nvPr userDrawn="1"/>
        </p:nvSpPr>
        <p:spPr>
          <a:xfrm>
            <a:off x="1748801" y="4332544"/>
            <a:ext cx="1402080" cy="846386"/>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布衣公子</a:t>
            </a:r>
          </a:p>
          <a:p>
            <a:pPr algn="ctr"/>
            <a:r>
              <a:rPr lang="zh-CN" altLang="en-US" sz="3300" dirty="0">
                <a:solidFill>
                  <a:schemeClr val="bg1"/>
                </a:solidFill>
                <a:latin typeface="微软雅黑" panose="020B0503020204020204" pitchFamily="34" charset="-122"/>
                <a:ea typeface="微软雅黑" panose="020B0503020204020204" pitchFamily="34" charset="-122"/>
              </a:rPr>
              <a:t>作品</a:t>
            </a:r>
          </a:p>
        </p:txBody>
      </p:sp>
      <p:sp>
        <p:nvSpPr>
          <p:cNvPr id="10" name="Text Box 54"/>
          <p:cNvSpPr txBox="1">
            <a:spLocks noChangeArrowheads="1"/>
          </p:cNvSpPr>
          <p:nvPr userDrawn="1"/>
        </p:nvSpPr>
        <p:spPr bwMode="auto">
          <a:xfrm>
            <a:off x="7990456" y="3628619"/>
            <a:ext cx="3699521" cy="568304"/>
          </a:xfrm>
          <a:prstGeom prst="rect">
            <a:avLst/>
          </a:prstGeom>
          <a:noFill/>
          <a:ln w="9525">
            <a:noFill/>
            <a:miter lim="800000"/>
            <a:headEnd/>
            <a:tailEnd/>
          </a:ln>
        </p:spPr>
        <p:txBody>
          <a:bodyPr lIns="91417" tIns="45708" rIns="91417" bIns="45708" anchor="ctr"/>
          <a:lstStyle/>
          <a:p>
            <a:pPr marL="0" algn="l" defTabSz="914400" rtl="0" eaLnBrk="1" fontAlgn="base" latinLnBrk="0" hangingPunct="1">
              <a:spcBef>
                <a:spcPts val="0"/>
              </a:spcBef>
              <a:spcAft>
                <a:spcPct val="0"/>
              </a:spcAft>
            </a:pPr>
            <a:r>
              <a:rPr lang="en-US" altLang="zh-CN" sz="1800" kern="12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11020228@qq.com</a:t>
            </a:r>
          </a:p>
        </p:txBody>
      </p:sp>
      <p:sp>
        <p:nvSpPr>
          <p:cNvPr id="11" name="TextBox 10">
            <a:hlinkClick r:id="rId3"/>
          </p:cNvPr>
          <p:cNvSpPr>
            <a:spLocks noChangeArrowheads="1"/>
          </p:cNvSpPr>
          <p:nvPr userDrawn="1"/>
        </p:nvSpPr>
        <p:spPr bwMode="auto">
          <a:xfrm>
            <a:off x="7990456" y="4585058"/>
            <a:ext cx="3699521"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fontAlgn="base">
              <a:spcBef>
                <a:spcPct val="50000"/>
              </a:spcBef>
              <a:spcAft>
                <a:spcPct val="0"/>
              </a:spcAft>
            </a:pPr>
            <a:r>
              <a:rPr lang="en-US" sz="1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Arial" pitchFamily="34" charset="0"/>
              </a:rPr>
              <a:t>  http://weibo.com/teliss</a:t>
            </a:r>
          </a:p>
        </p:txBody>
      </p:sp>
      <p:sp>
        <p:nvSpPr>
          <p:cNvPr id="12" name="Text Box 54">
            <a:hlinkClick r:id="rId4"/>
          </p:cNvPr>
          <p:cNvSpPr txBox="1">
            <a:spLocks noChangeArrowheads="1"/>
          </p:cNvSpPr>
          <p:nvPr userDrawn="1"/>
        </p:nvSpPr>
        <p:spPr bwMode="auto">
          <a:xfrm>
            <a:off x="7990456" y="4070980"/>
            <a:ext cx="3699521" cy="568304"/>
          </a:xfrm>
          <a:prstGeom prst="rect">
            <a:avLst/>
          </a:prstGeom>
          <a:noFill/>
          <a:ln w="9525">
            <a:noFill/>
            <a:miter lim="800000"/>
            <a:headEnd/>
            <a:tailEnd/>
          </a:ln>
        </p:spPr>
        <p:txBody>
          <a:bodyPr lIns="91417" tIns="45708" rIns="91417" bIns="45708" anchor="ctr"/>
          <a:lstStyle/>
          <a:p>
            <a:pPr fontAlgn="base">
              <a:spcBef>
                <a:spcPts val="0"/>
              </a:spcBef>
              <a:spcAft>
                <a:spcPct val="0"/>
              </a:spcAft>
            </a:pPr>
            <a:r>
              <a:rPr lang="en-US" altLang="zh-CN" sz="1800" kern="12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http://teliss.blog.163.com</a:t>
            </a:r>
          </a:p>
        </p:txBody>
      </p:sp>
      <p:grpSp>
        <p:nvGrpSpPr>
          <p:cNvPr id="22" name="组合 21"/>
          <p:cNvGrpSpPr>
            <a:grpSpLocks noChangeAspect="1"/>
          </p:cNvGrpSpPr>
          <p:nvPr userDrawn="1"/>
        </p:nvGrpSpPr>
        <p:grpSpPr>
          <a:xfrm>
            <a:off x="7539394" y="3800840"/>
            <a:ext cx="396000" cy="1120506"/>
            <a:chOff x="6711631" y="3502882"/>
            <a:chExt cx="591140" cy="1672666"/>
          </a:xfrm>
        </p:grpSpPr>
        <p:grpSp>
          <p:nvGrpSpPr>
            <p:cNvPr id="13" name="组合 12"/>
            <p:cNvGrpSpPr>
              <a:grpSpLocks noChangeAspect="1"/>
            </p:cNvGrpSpPr>
            <p:nvPr userDrawn="1"/>
          </p:nvGrpSpPr>
          <p:grpSpPr>
            <a:xfrm>
              <a:off x="6711631" y="4695526"/>
              <a:ext cx="591140" cy="480022"/>
              <a:chOff x="3175" y="295276"/>
              <a:chExt cx="4856163" cy="3943350"/>
            </a:xfrm>
            <a:solidFill>
              <a:schemeClr val="bg1"/>
            </a:solidFill>
          </p:grpSpPr>
          <p:sp>
            <p:nvSpPr>
              <p:cNvPr id="14" name="Freeform 10"/>
              <p:cNvSpPr>
                <a:spLocks noEditPoints="1"/>
              </p:cNvSpPr>
              <p:nvPr/>
            </p:nvSpPr>
            <p:spPr bwMode="auto">
              <a:xfrm>
                <a:off x="3175" y="741363"/>
                <a:ext cx="4173538" cy="3497263"/>
              </a:xfrm>
              <a:custGeom>
                <a:avLst/>
                <a:gdLst>
                  <a:gd name="T0" fmla="*/ 957 w 1111"/>
                  <a:gd name="T1" fmla="*/ 394 h 930"/>
                  <a:gd name="T2" fmla="*/ 936 w 1111"/>
                  <a:gd name="T3" fmla="*/ 362 h 930"/>
                  <a:gd name="T4" fmla="*/ 936 w 1111"/>
                  <a:gd name="T5" fmla="*/ 235 h 930"/>
                  <a:gd name="T6" fmla="*/ 652 w 1111"/>
                  <a:gd name="T7" fmla="*/ 233 h 930"/>
                  <a:gd name="T8" fmla="*/ 622 w 1111"/>
                  <a:gd name="T9" fmla="*/ 219 h 930"/>
                  <a:gd name="T10" fmla="*/ 608 w 1111"/>
                  <a:gd name="T11" fmla="*/ 70 h 930"/>
                  <a:gd name="T12" fmla="*/ 190 w 1111"/>
                  <a:gd name="T13" fmla="*/ 233 h 930"/>
                  <a:gd name="T14" fmla="*/ 0 w 1111"/>
                  <a:gd name="T15" fmla="*/ 591 h 930"/>
                  <a:gd name="T16" fmla="*/ 534 w 1111"/>
                  <a:gd name="T17" fmla="*/ 930 h 930"/>
                  <a:gd name="T18" fmla="*/ 1111 w 1111"/>
                  <a:gd name="T19" fmla="*/ 568 h 930"/>
                  <a:gd name="T20" fmla="*/ 957 w 1111"/>
                  <a:gd name="T21" fmla="*/ 394 h 930"/>
                  <a:gd name="T22" fmla="*/ 535 w 1111"/>
                  <a:gd name="T23" fmla="*/ 854 h 930"/>
                  <a:gd name="T24" fmla="*/ 128 w 1111"/>
                  <a:gd name="T25" fmla="*/ 641 h 930"/>
                  <a:gd name="T26" fmla="*/ 485 w 1111"/>
                  <a:gd name="T27" fmla="*/ 353 h 930"/>
                  <a:gd name="T28" fmla="*/ 892 w 1111"/>
                  <a:gd name="T29" fmla="*/ 565 h 930"/>
                  <a:gd name="T30" fmla="*/ 535 w 1111"/>
                  <a:gd name="T31" fmla="*/ 854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1" h="930">
                    <a:moveTo>
                      <a:pt x="957" y="394"/>
                    </a:moveTo>
                    <a:cubicBezTo>
                      <a:pt x="939" y="389"/>
                      <a:pt x="926" y="385"/>
                      <a:pt x="936" y="362"/>
                    </a:cubicBezTo>
                    <a:cubicBezTo>
                      <a:pt x="956" y="311"/>
                      <a:pt x="958" y="266"/>
                      <a:pt x="936" y="235"/>
                    </a:cubicBezTo>
                    <a:cubicBezTo>
                      <a:pt x="895" y="176"/>
                      <a:pt x="782" y="179"/>
                      <a:pt x="652" y="233"/>
                    </a:cubicBezTo>
                    <a:cubicBezTo>
                      <a:pt x="652" y="233"/>
                      <a:pt x="611" y="251"/>
                      <a:pt x="622" y="219"/>
                    </a:cubicBezTo>
                    <a:cubicBezTo>
                      <a:pt x="642" y="155"/>
                      <a:pt x="639" y="101"/>
                      <a:pt x="608" y="70"/>
                    </a:cubicBezTo>
                    <a:cubicBezTo>
                      <a:pt x="537" y="0"/>
                      <a:pt x="350" y="73"/>
                      <a:pt x="190" y="233"/>
                    </a:cubicBezTo>
                    <a:cubicBezTo>
                      <a:pt x="69" y="353"/>
                      <a:pt x="0" y="481"/>
                      <a:pt x="0" y="591"/>
                    </a:cubicBezTo>
                    <a:cubicBezTo>
                      <a:pt x="0" y="801"/>
                      <a:pt x="270" y="930"/>
                      <a:pt x="534" y="930"/>
                    </a:cubicBezTo>
                    <a:cubicBezTo>
                      <a:pt x="881" y="930"/>
                      <a:pt x="1111" y="728"/>
                      <a:pt x="1111" y="568"/>
                    </a:cubicBezTo>
                    <a:cubicBezTo>
                      <a:pt x="1111" y="472"/>
                      <a:pt x="1030" y="417"/>
                      <a:pt x="957" y="394"/>
                    </a:cubicBezTo>
                    <a:close/>
                    <a:moveTo>
                      <a:pt x="535" y="854"/>
                    </a:moveTo>
                    <a:cubicBezTo>
                      <a:pt x="324" y="875"/>
                      <a:pt x="142" y="779"/>
                      <a:pt x="128" y="641"/>
                    </a:cubicBezTo>
                    <a:cubicBezTo>
                      <a:pt x="114" y="503"/>
                      <a:pt x="274" y="373"/>
                      <a:pt x="485" y="353"/>
                    </a:cubicBezTo>
                    <a:cubicBezTo>
                      <a:pt x="696" y="332"/>
                      <a:pt x="878" y="427"/>
                      <a:pt x="892" y="565"/>
                    </a:cubicBezTo>
                    <a:cubicBezTo>
                      <a:pt x="906" y="704"/>
                      <a:pt x="746" y="833"/>
                      <a:pt x="535" y="8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1"/>
              <p:cNvSpPr>
                <a:spLocks/>
              </p:cNvSpPr>
              <p:nvPr/>
            </p:nvSpPr>
            <p:spPr bwMode="auto">
              <a:xfrm>
                <a:off x="3094038" y="295276"/>
                <a:ext cx="1765300" cy="1868488"/>
              </a:xfrm>
              <a:custGeom>
                <a:avLst/>
                <a:gdLst>
                  <a:gd name="T0" fmla="*/ 364 w 470"/>
                  <a:gd name="T1" fmla="*/ 128 h 497"/>
                  <a:gd name="T2" fmla="*/ 43 w 470"/>
                  <a:gd name="T3" fmla="*/ 24 h 497"/>
                  <a:gd name="T4" fmla="*/ 43 w 470"/>
                  <a:gd name="T5" fmla="*/ 24 h 497"/>
                  <a:gd name="T6" fmla="*/ 5 w 470"/>
                  <a:gd name="T7" fmla="*/ 82 h 497"/>
                  <a:gd name="T8" fmla="*/ 63 w 470"/>
                  <a:gd name="T9" fmla="*/ 119 h 497"/>
                  <a:gd name="T10" fmla="*/ 291 w 470"/>
                  <a:gd name="T11" fmla="*/ 193 h 497"/>
                  <a:gd name="T12" fmla="*/ 341 w 470"/>
                  <a:gd name="T13" fmla="*/ 428 h 497"/>
                  <a:gd name="T14" fmla="*/ 341 w 470"/>
                  <a:gd name="T15" fmla="*/ 428 h 497"/>
                  <a:gd name="T16" fmla="*/ 373 w 470"/>
                  <a:gd name="T17" fmla="*/ 489 h 497"/>
                  <a:gd name="T18" fmla="*/ 434 w 470"/>
                  <a:gd name="T19" fmla="*/ 458 h 497"/>
                  <a:gd name="T20" fmla="*/ 434 w 470"/>
                  <a:gd name="T21" fmla="*/ 458 h 497"/>
                  <a:gd name="T22" fmla="*/ 364 w 470"/>
                  <a:gd name="T23" fmla="*/ 12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497">
                    <a:moveTo>
                      <a:pt x="364" y="128"/>
                    </a:moveTo>
                    <a:cubicBezTo>
                      <a:pt x="280" y="35"/>
                      <a:pt x="157" y="0"/>
                      <a:pt x="43" y="24"/>
                    </a:cubicBezTo>
                    <a:cubicBezTo>
                      <a:pt x="43" y="24"/>
                      <a:pt x="43" y="24"/>
                      <a:pt x="43" y="24"/>
                    </a:cubicBezTo>
                    <a:cubicBezTo>
                      <a:pt x="16" y="30"/>
                      <a:pt x="0" y="55"/>
                      <a:pt x="5" y="82"/>
                    </a:cubicBezTo>
                    <a:cubicBezTo>
                      <a:pt x="11" y="108"/>
                      <a:pt x="37" y="125"/>
                      <a:pt x="63" y="119"/>
                    </a:cubicBezTo>
                    <a:cubicBezTo>
                      <a:pt x="144" y="102"/>
                      <a:pt x="232" y="127"/>
                      <a:pt x="291" y="193"/>
                    </a:cubicBezTo>
                    <a:cubicBezTo>
                      <a:pt x="351" y="259"/>
                      <a:pt x="367" y="349"/>
                      <a:pt x="341" y="428"/>
                    </a:cubicBezTo>
                    <a:cubicBezTo>
                      <a:pt x="341" y="428"/>
                      <a:pt x="341" y="428"/>
                      <a:pt x="341" y="428"/>
                    </a:cubicBezTo>
                    <a:cubicBezTo>
                      <a:pt x="333" y="453"/>
                      <a:pt x="347" y="481"/>
                      <a:pt x="373" y="489"/>
                    </a:cubicBezTo>
                    <a:cubicBezTo>
                      <a:pt x="398" y="497"/>
                      <a:pt x="426" y="483"/>
                      <a:pt x="434" y="458"/>
                    </a:cubicBezTo>
                    <a:cubicBezTo>
                      <a:pt x="434" y="458"/>
                      <a:pt x="434" y="458"/>
                      <a:pt x="434" y="458"/>
                    </a:cubicBezTo>
                    <a:cubicBezTo>
                      <a:pt x="470" y="347"/>
                      <a:pt x="447" y="220"/>
                      <a:pt x="364" y="1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2"/>
              <p:cNvSpPr>
                <a:spLocks/>
              </p:cNvSpPr>
              <p:nvPr/>
            </p:nvSpPr>
            <p:spPr bwMode="auto">
              <a:xfrm>
                <a:off x="3252788" y="974726"/>
                <a:ext cx="919163" cy="969963"/>
              </a:xfrm>
              <a:custGeom>
                <a:avLst/>
                <a:gdLst>
                  <a:gd name="T0" fmla="*/ 193 w 245"/>
                  <a:gd name="T1" fmla="*/ 63 h 258"/>
                  <a:gd name="T2" fmla="*/ 37 w 245"/>
                  <a:gd name="T3" fmla="*/ 12 h 258"/>
                  <a:gd name="T4" fmla="*/ 5 w 245"/>
                  <a:gd name="T5" fmla="*/ 62 h 258"/>
                  <a:gd name="T6" fmla="*/ 54 w 245"/>
                  <a:gd name="T7" fmla="*/ 94 h 258"/>
                  <a:gd name="T8" fmla="*/ 54 w 245"/>
                  <a:gd name="T9" fmla="*/ 94 h 258"/>
                  <a:gd name="T10" fmla="*/ 131 w 245"/>
                  <a:gd name="T11" fmla="*/ 119 h 258"/>
                  <a:gd name="T12" fmla="*/ 148 w 245"/>
                  <a:gd name="T13" fmla="*/ 198 h 258"/>
                  <a:gd name="T14" fmla="*/ 148 w 245"/>
                  <a:gd name="T15" fmla="*/ 198 h 258"/>
                  <a:gd name="T16" fmla="*/ 175 w 245"/>
                  <a:gd name="T17" fmla="*/ 251 h 258"/>
                  <a:gd name="T18" fmla="*/ 228 w 245"/>
                  <a:gd name="T19" fmla="*/ 223 h 258"/>
                  <a:gd name="T20" fmla="*/ 193 w 245"/>
                  <a:gd name="T21" fmla="*/ 63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5" h="258">
                    <a:moveTo>
                      <a:pt x="193" y="63"/>
                    </a:moveTo>
                    <a:cubicBezTo>
                      <a:pt x="153" y="18"/>
                      <a:pt x="92" y="0"/>
                      <a:pt x="37" y="12"/>
                    </a:cubicBezTo>
                    <a:cubicBezTo>
                      <a:pt x="14" y="17"/>
                      <a:pt x="0" y="39"/>
                      <a:pt x="5" y="62"/>
                    </a:cubicBezTo>
                    <a:cubicBezTo>
                      <a:pt x="9" y="85"/>
                      <a:pt x="32" y="99"/>
                      <a:pt x="54" y="94"/>
                    </a:cubicBezTo>
                    <a:cubicBezTo>
                      <a:pt x="54" y="94"/>
                      <a:pt x="54" y="94"/>
                      <a:pt x="54" y="94"/>
                    </a:cubicBezTo>
                    <a:cubicBezTo>
                      <a:pt x="82" y="89"/>
                      <a:pt x="111" y="97"/>
                      <a:pt x="131" y="119"/>
                    </a:cubicBezTo>
                    <a:cubicBezTo>
                      <a:pt x="151" y="141"/>
                      <a:pt x="156" y="171"/>
                      <a:pt x="148" y="198"/>
                    </a:cubicBezTo>
                    <a:cubicBezTo>
                      <a:pt x="148" y="198"/>
                      <a:pt x="148" y="198"/>
                      <a:pt x="148" y="198"/>
                    </a:cubicBezTo>
                    <a:cubicBezTo>
                      <a:pt x="141" y="220"/>
                      <a:pt x="153" y="243"/>
                      <a:pt x="175" y="251"/>
                    </a:cubicBezTo>
                    <a:cubicBezTo>
                      <a:pt x="197" y="258"/>
                      <a:pt x="220" y="246"/>
                      <a:pt x="228" y="223"/>
                    </a:cubicBezTo>
                    <a:cubicBezTo>
                      <a:pt x="245" y="169"/>
                      <a:pt x="234" y="108"/>
                      <a:pt x="193" y="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3"/>
              <p:cNvSpPr>
                <a:spLocks noEditPoints="1"/>
              </p:cNvSpPr>
              <p:nvPr/>
            </p:nvSpPr>
            <p:spPr bwMode="auto">
              <a:xfrm>
                <a:off x="957263" y="2370138"/>
                <a:ext cx="1724025" cy="1485900"/>
              </a:xfrm>
              <a:custGeom>
                <a:avLst/>
                <a:gdLst>
                  <a:gd name="T0" fmla="*/ 302 w 459"/>
                  <a:gd name="T1" fmla="*/ 26 h 395"/>
                  <a:gd name="T2" fmla="*/ 45 w 459"/>
                  <a:gd name="T3" fmla="*/ 138 h 395"/>
                  <a:gd name="T4" fmla="*/ 144 w 459"/>
                  <a:gd name="T5" fmla="*/ 362 h 395"/>
                  <a:gd name="T6" fmla="*/ 416 w 459"/>
                  <a:gd name="T7" fmla="*/ 246 h 395"/>
                  <a:gd name="T8" fmla="*/ 302 w 459"/>
                  <a:gd name="T9" fmla="*/ 26 h 395"/>
                  <a:gd name="T10" fmla="*/ 225 w 459"/>
                  <a:gd name="T11" fmla="*/ 256 h 395"/>
                  <a:gd name="T12" fmla="*/ 128 w 459"/>
                  <a:gd name="T13" fmla="*/ 288 h 395"/>
                  <a:gd name="T14" fmla="*/ 107 w 459"/>
                  <a:gd name="T15" fmla="*/ 204 h 395"/>
                  <a:gd name="T16" fmla="*/ 202 w 459"/>
                  <a:gd name="T17" fmla="*/ 172 h 395"/>
                  <a:gd name="T18" fmla="*/ 225 w 459"/>
                  <a:gd name="T19" fmla="*/ 256 h 395"/>
                  <a:gd name="T20" fmla="*/ 292 w 459"/>
                  <a:gd name="T21" fmla="*/ 170 h 395"/>
                  <a:gd name="T22" fmla="*/ 256 w 459"/>
                  <a:gd name="T23" fmla="*/ 184 h 395"/>
                  <a:gd name="T24" fmla="*/ 247 w 459"/>
                  <a:gd name="T25" fmla="*/ 152 h 395"/>
                  <a:gd name="T26" fmla="*/ 282 w 459"/>
                  <a:gd name="T27" fmla="*/ 139 h 395"/>
                  <a:gd name="T28" fmla="*/ 292 w 459"/>
                  <a:gd name="T29" fmla="*/ 17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9" h="395">
                    <a:moveTo>
                      <a:pt x="302" y="26"/>
                    </a:moveTo>
                    <a:cubicBezTo>
                      <a:pt x="202" y="0"/>
                      <a:pt x="88" y="50"/>
                      <a:pt x="45" y="138"/>
                    </a:cubicBezTo>
                    <a:cubicBezTo>
                      <a:pt x="0" y="229"/>
                      <a:pt x="43" y="329"/>
                      <a:pt x="144" y="362"/>
                    </a:cubicBezTo>
                    <a:cubicBezTo>
                      <a:pt x="249" y="395"/>
                      <a:pt x="373" y="343"/>
                      <a:pt x="416" y="246"/>
                    </a:cubicBezTo>
                    <a:cubicBezTo>
                      <a:pt x="459" y="151"/>
                      <a:pt x="406" y="53"/>
                      <a:pt x="302" y="26"/>
                    </a:cubicBezTo>
                    <a:close/>
                    <a:moveTo>
                      <a:pt x="225" y="256"/>
                    </a:moveTo>
                    <a:cubicBezTo>
                      <a:pt x="205" y="289"/>
                      <a:pt x="161" y="303"/>
                      <a:pt x="128" y="288"/>
                    </a:cubicBezTo>
                    <a:cubicBezTo>
                      <a:pt x="96" y="273"/>
                      <a:pt x="86" y="236"/>
                      <a:pt x="107" y="204"/>
                    </a:cubicBezTo>
                    <a:cubicBezTo>
                      <a:pt x="127" y="172"/>
                      <a:pt x="169" y="158"/>
                      <a:pt x="202" y="172"/>
                    </a:cubicBezTo>
                    <a:cubicBezTo>
                      <a:pt x="235" y="186"/>
                      <a:pt x="245" y="224"/>
                      <a:pt x="225" y="256"/>
                    </a:cubicBezTo>
                    <a:close/>
                    <a:moveTo>
                      <a:pt x="292" y="170"/>
                    </a:moveTo>
                    <a:cubicBezTo>
                      <a:pt x="285" y="183"/>
                      <a:pt x="269" y="189"/>
                      <a:pt x="256" y="184"/>
                    </a:cubicBezTo>
                    <a:cubicBezTo>
                      <a:pt x="243" y="178"/>
                      <a:pt x="240" y="164"/>
                      <a:pt x="247" y="152"/>
                    </a:cubicBezTo>
                    <a:cubicBezTo>
                      <a:pt x="254" y="140"/>
                      <a:pt x="270" y="134"/>
                      <a:pt x="282" y="139"/>
                    </a:cubicBezTo>
                    <a:cubicBezTo>
                      <a:pt x="295" y="143"/>
                      <a:pt x="300" y="158"/>
                      <a:pt x="292"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组合 17"/>
            <p:cNvGrpSpPr>
              <a:grpSpLocks noChangeAspect="1"/>
            </p:cNvGrpSpPr>
            <p:nvPr userDrawn="1"/>
          </p:nvGrpSpPr>
          <p:grpSpPr>
            <a:xfrm>
              <a:off x="6711631" y="4060689"/>
              <a:ext cx="591140" cy="476725"/>
              <a:chOff x="2482850" y="17463"/>
              <a:chExt cx="442913" cy="357188"/>
            </a:xfrm>
            <a:solidFill>
              <a:schemeClr val="bg1"/>
            </a:solidFill>
          </p:grpSpPr>
          <p:sp>
            <p:nvSpPr>
              <p:cNvPr id="19" name="Freeform 14"/>
              <p:cNvSpPr>
                <a:spLocks/>
              </p:cNvSpPr>
              <p:nvPr/>
            </p:nvSpPr>
            <p:spPr bwMode="auto">
              <a:xfrm>
                <a:off x="2482850" y="17463"/>
                <a:ext cx="442913" cy="204788"/>
              </a:xfrm>
              <a:custGeom>
                <a:avLst/>
                <a:gdLst>
                  <a:gd name="T0" fmla="*/ 553 w 558"/>
                  <a:gd name="T1" fmla="*/ 229 h 257"/>
                  <a:gd name="T2" fmla="*/ 354 w 558"/>
                  <a:gd name="T3" fmla="*/ 30 h 257"/>
                  <a:gd name="T4" fmla="*/ 354 w 558"/>
                  <a:gd name="T5" fmla="*/ 30 h 257"/>
                  <a:gd name="T6" fmla="*/ 346 w 558"/>
                  <a:gd name="T7" fmla="*/ 24 h 257"/>
                  <a:gd name="T8" fmla="*/ 339 w 558"/>
                  <a:gd name="T9" fmla="*/ 17 h 257"/>
                  <a:gd name="T10" fmla="*/ 329 w 558"/>
                  <a:gd name="T11" fmla="*/ 12 h 257"/>
                  <a:gd name="T12" fmla="*/ 320 w 558"/>
                  <a:gd name="T13" fmla="*/ 7 h 257"/>
                  <a:gd name="T14" fmla="*/ 310 w 558"/>
                  <a:gd name="T15" fmla="*/ 3 h 257"/>
                  <a:gd name="T16" fmla="*/ 300 w 558"/>
                  <a:gd name="T17" fmla="*/ 1 h 257"/>
                  <a:gd name="T18" fmla="*/ 290 w 558"/>
                  <a:gd name="T19" fmla="*/ 0 h 257"/>
                  <a:gd name="T20" fmla="*/ 280 w 558"/>
                  <a:gd name="T21" fmla="*/ 0 h 257"/>
                  <a:gd name="T22" fmla="*/ 280 w 558"/>
                  <a:gd name="T23" fmla="*/ 0 h 257"/>
                  <a:gd name="T24" fmla="*/ 268 w 558"/>
                  <a:gd name="T25" fmla="*/ 0 h 257"/>
                  <a:gd name="T26" fmla="*/ 258 w 558"/>
                  <a:gd name="T27" fmla="*/ 1 h 257"/>
                  <a:gd name="T28" fmla="*/ 248 w 558"/>
                  <a:gd name="T29" fmla="*/ 3 h 257"/>
                  <a:gd name="T30" fmla="*/ 238 w 558"/>
                  <a:gd name="T31" fmla="*/ 7 h 257"/>
                  <a:gd name="T32" fmla="*/ 229 w 558"/>
                  <a:gd name="T33" fmla="*/ 12 h 257"/>
                  <a:gd name="T34" fmla="*/ 220 w 558"/>
                  <a:gd name="T35" fmla="*/ 17 h 257"/>
                  <a:gd name="T36" fmla="*/ 212 w 558"/>
                  <a:gd name="T37" fmla="*/ 24 h 257"/>
                  <a:gd name="T38" fmla="*/ 204 w 558"/>
                  <a:gd name="T39" fmla="*/ 30 h 257"/>
                  <a:gd name="T40" fmla="*/ 169 w 558"/>
                  <a:gd name="T41" fmla="*/ 65 h 257"/>
                  <a:gd name="T42" fmla="*/ 169 w 558"/>
                  <a:gd name="T43" fmla="*/ 17 h 257"/>
                  <a:gd name="T44" fmla="*/ 84 w 558"/>
                  <a:gd name="T45" fmla="*/ 17 h 257"/>
                  <a:gd name="T46" fmla="*/ 84 w 558"/>
                  <a:gd name="T47" fmla="*/ 151 h 257"/>
                  <a:gd name="T48" fmla="*/ 5 w 558"/>
                  <a:gd name="T49" fmla="*/ 229 h 257"/>
                  <a:gd name="T50" fmla="*/ 5 w 558"/>
                  <a:gd name="T51" fmla="*/ 229 h 257"/>
                  <a:gd name="T52" fmla="*/ 1 w 558"/>
                  <a:gd name="T53" fmla="*/ 234 h 257"/>
                  <a:gd name="T54" fmla="*/ 0 w 558"/>
                  <a:gd name="T55" fmla="*/ 240 h 257"/>
                  <a:gd name="T56" fmla="*/ 1 w 558"/>
                  <a:gd name="T57" fmla="*/ 247 h 257"/>
                  <a:gd name="T58" fmla="*/ 5 w 558"/>
                  <a:gd name="T59" fmla="*/ 252 h 257"/>
                  <a:gd name="T60" fmla="*/ 5 w 558"/>
                  <a:gd name="T61" fmla="*/ 252 h 257"/>
                  <a:gd name="T62" fmla="*/ 10 w 558"/>
                  <a:gd name="T63" fmla="*/ 255 h 257"/>
                  <a:gd name="T64" fmla="*/ 16 w 558"/>
                  <a:gd name="T65" fmla="*/ 257 h 257"/>
                  <a:gd name="T66" fmla="*/ 23 w 558"/>
                  <a:gd name="T67" fmla="*/ 255 h 257"/>
                  <a:gd name="T68" fmla="*/ 29 w 558"/>
                  <a:gd name="T69" fmla="*/ 252 h 257"/>
                  <a:gd name="T70" fmla="*/ 227 w 558"/>
                  <a:gd name="T71" fmla="*/ 54 h 257"/>
                  <a:gd name="T72" fmla="*/ 227 w 558"/>
                  <a:gd name="T73" fmla="*/ 54 h 257"/>
                  <a:gd name="T74" fmla="*/ 238 w 558"/>
                  <a:gd name="T75" fmla="*/ 45 h 257"/>
                  <a:gd name="T76" fmla="*/ 251 w 558"/>
                  <a:gd name="T77" fmla="*/ 37 h 257"/>
                  <a:gd name="T78" fmla="*/ 265 w 558"/>
                  <a:gd name="T79" fmla="*/ 34 h 257"/>
                  <a:gd name="T80" fmla="*/ 280 w 558"/>
                  <a:gd name="T81" fmla="*/ 32 h 257"/>
                  <a:gd name="T82" fmla="*/ 280 w 558"/>
                  <a:gd name="T83" fmla="*/ 32 h 257"/>
                  <a:gd name="T84" fmla="*/ 293 w 558"/>
                  <a:gd name="T85" fmla="*/ 34 h 257"/>
                  <a:gd name="T86" fmla="*/ 307 w 558"/>
                  <a:gd name="T87" fmla="*/ 37 h 257"/>
                  <a:gd name="T88" fmla="*/ 320 w 558"/>
                  <a:gd name="T89" fmla="*/ 45 h 257"/>
                  <a:gd name="T90" fmla="*/ 331 w 558"/>
                  <a:gd name="T91" fmla="*/ 54 h 257"/>
                  <a:gd name="T92" fmla="*/ 530 w 558"/>
                  <a:gd name="T93" fmla="*/ 252 h 257"/>
                  <a:gd name="T94" fmla="*/ 530 w 558"/>
                  <a:gd name="T95" fmla="*/ 252 h 257"/>
                  <a:gd name="T96" fmla="*/ 535 w 558"/>
                  <a:gd name="T97" fmla="*/ 255 h 257"/>
                  <a:gd name="T98" fmla="*/ 542 w 558"/>
                  <a:gd name="T99" fmla="*/ 257 h 257"/>
                  <a:gd name="T100" fmla="*/ 548 w 558"/>
                  <a:gd name="T101" fmla="*/ 255 h 257"/>
                  <a:gd name="T102" fmla="*/ 553 w 558"/>
                  <a:gd name="T103" fmla="*/ 252 h 257"/>
                  <a:gd name="T104" fmla="*/ 553 w 558"/>
                  <a:gd name="T105" fmla="*/ 252 h 257"/>
                  <a:gd name="T106" fmla="*/ 557 w 558"/>
                  <a:gd name="T107" fmla="*/ 247 h 257"/>
                  <a:gd name="T108" fmla="*/ 558 w 558"/>
                  <a:gd name="T109" fmla="*/ 240 h 257"/>
                  <a:gd name="T110" fmla="*/ 557 w 558"/>
                  <a:gd name="T111" fmla="*/ 234 h 257"/>
                  <a:gd name="T112" fmla="*/ 553 w 558"/>
                  <a:gd name="T113" fmla="*/ 229 h 257"/>
                  <a:gd name="T114" fmla="*/ 553 w 558"/>
                  <a:gd name="T115" fmla="*/ 22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8" h="257">
                    <a:moveTo>
                      <a:pt x="553" y="229"/>
                    </a:moveTo>
                    <a:lnTo>
                      <a:pt x="354" y="30"/>
                    </a:lnTo>
                    <a:lnTo>
                      <a:pt x="354" y="30"/>
                    </a:lnTo>
                    <a:lnTo>
                      <a:pt x="346" y="24"/>
                    </a:lnTo>
                    <a:lnTo>
                      <a:pt x="339" y="17"/>
                    </a:lnTo>
                    <a:lnTo>
                      <a:pt x="329" y="12"/>
                    </a:lnTo>
                    <a:lnTo>
                      <a:pt x="320" y="7"/>
                    </a:lnTo>
                    <a:lnTo>
                      <a:pt x="310" y="3"/>
                    </a:lnTo>
                    <a:lnTo>
                      <a:pt x="300" y="1"/>
                    </a:lnTo>
                    <a:lnTo>
                      <a:pt x="290" y="0"/>
                    </a:lnTo>
                    <a:lnTo>
                      <a:pt x="280" y="0"/>
                    </a:lnTo>
                    <a:lnTo>
                      <a:pt x="280" y="0"/>
                    </a:lnTo>
                    <a:lnTo>
                      <a:pt x="268" y="0"/>
                    </a:lnTo>
                    <a:lnTo>
                      <a:pt x="258" y="1"/>
                    </a:lnTo>
                    <a:lnTo>
                      <a:pt x="248" y="3"/>
                    </a:lnTo>
                    <a:lnTo>
                      <a:pt x="238" y="7"/>
                    </a:lnTo>
                    <a:lnTo>
                      <a:pt x="229" y="12"/>
                    </a:lnTo>
                    <a:lnTo>
                      <a:pt x="220" y="17"/>
                    </a:lnTo>
                    <a:lnTo>
                      <a:pt x="212" y="24"/>
                    </a:lnTo>
                    <a:lnTo>
                      <a:pt x="204" y="30"/>
                    </a:lnTo>
                    <a:lnTo>
                      <a:pt x="169" y="65"/>
                    </a:lnTo>
                    <a:lnTo>
                      <a:pt x="169" y="17"/>
                    </a:lnTo>
                    <a:lnTo>
                      <a:pt x="84" y="17"/>
                    </a:lnTo>
                    <a:lnTo>
                      <a:pt x="84" y="151"/>
                    </a:lnTo>
                    <a:lnTo>
                      <a:pt x="5" y="229"/>
                    </a:lnTo>
                    <a:lnTo>
                      <a:pt x="5" y="229"/>
                    </a:lnTo>
                    <a:lnTo>
                      <a:pt x="1" y="234"/>
                    </a:lnTo>
                    <a:lnTo>
                      <a:pt x="0" y="240"/>
                    </a:lnTo>
                    <a:lnTo>
                      <a:pt x="1" y="247"/>
                    </a:lnTo>
                    <a:lnTo>
                      <a:pt x="5" y="252"/>
                    </a:lnTo>
                    <a:lnTo>
                      <a:pt x="5" y="252"/>
                    </a:lnTo>
                    <a:lnTo>
                      <a:pt x="10" y="255"/>
                    </a:lnTo>
                    <a:lnTo>
                      <a:pt x="16" y="257"/>
                    </a:lnTo>
                    <a:lnTo>
                      <a:pt x="23" y="255"/>
                    </a:lnTo>
                    <a:lnTo>
                      <a:pt x="29" y="252"/>
                    </a:lnTo>
                    <a:lnTo>
                      <a:pt x="227" y="54"/>
                    </a:lnTo>
                    <a:lnTo>
                      <a:pt x="227" y="54"/>
                    </a:lnTo>
                    <a:lnTo>
                      <a:pt x="238" y="45"/>
                    </a:lnTo>
                    <a:lnTo>
                      <a:pt x="251" y="37"/>
                    </a:lnTo>
                    <a:lnTo>
                      <a:pt x="265" y="34"/>
                    </a:lnTo>
                    <a:lnTo>
                      <a:pt x="280" y="32"/>
                    </a:lnTo>
                    <a:lnTo>
                      <a:pt x="280" y="32"/>
                    </a:lnTo>
                    <a:lnTo>
                      <a:pt x="293" y="34"/>
                    </a:lnTo>
                    <a:lnTo>
                      <a:pt x="307" y="37"/>
                    </a:lnTo>
                    <a:lnTo>
                      <a:pt x="320" y="45"/>
                    </a:lnTo>
                    <a:lnTo>
                      <a:pt x="331" y="54"/>
                    </a:lnTo>
                    <a:lnTo>
                      <a:pt x="530" y="252"/>
                    </a:lnTo>
                    <a:lnTo>
                      <a:pt x="530" y="252"/>
                    </a:lnTo>
                    <a:lnTo>
                      <a:pt x="535" y="255"/>
                    </a:lnTo>
                    <a:lnTo>
                      <a:pt x="542" y="257"/>
                    </a:lnTo>
                    <a:lnTo>
                      <a:pt x="548" y="255"/>
                    </a:lnTo>
                    <a:lnTo>
                      <a:pt x="553" y="252"/>
                    </a:lnTo>
                    <a:lnTo>
                      <a:pt x="553" y="252"/>
                    </a:lnTo>
                    <a:lnTo>
                      <a:pt x="557" y="247"/>
                    </a:lnTo>
                    <a:lnTo>
                      <a:pt x="558" y="240"/>
                    </a:lnTo>
                    <a:lnTo>
                      <a:pt x="557" y="234"/>
                    </a:lnTo>
                    <a:lnTo>
                      <a:pt x="553" y="229"/>
                    </a:lnTo>
                    <a:lnTo>
                      <a:pt x="553" y="2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5"/>
              <p:cNvSpPr>
                <a:spLocks/>
              </p:cNvSpPr>
              <p:nvPr/>
            </p:nvSpPr>
            <p:spPr bwMode="auto">
              <a:xfrm>
                <a:off x="2543175" y="65088"/>
                <a:ext cx="322263" cy="309563"/>
              </a:xfrm>
              <a:custGeom>
                <a:avLst/>
                <a:gdLst>
                  <a:gd name="T0" fmla="*/ 249 w 404"/>
                  <a:gd name="T1" fmla="*/ 20 h 389"/>
                  <a:gd name="T2" fmla="*/ 249 w 404"/>
                  <a:gd name="T3" fmla="*/ 20 h 389"/>
                  <a:gd name="T4" fmla="*/ 239 w 404"/>
                  <a:gd name="T5" fmla="*/ 11 h 389"/>
                  <a:gd name="T6" fmla="*/ 228 w 404"/>
                  <a:gd name="T7" fmla="*/ 5 h 389"/>
                  <a:gd name="T8" fmla="*/ 215 w 404"/>
                  <a:gd name="T9" fmla="*/ 1 h 389"/>
                  <a:gd name="T10" fmla="*/ 203 w 404"/>
                  <a:gd name="T11" fmla="*/ 0 h 389"/>
                  <a:gd name="T12" fmla="*/ 203 w 404"/>
                  <a:gd name="T13" fmla="*/ 0 h 389"/>
                  <a:gd name="T14" fmla="*/ 189 w 404"/>
                  <a:gd name="T15" fmla="*/ 1 h 389"/>
                  <a:gd name="T16" fmla="*/ 177 w 404"/>
                  <a:gd name="T17" fmla="*/ 5 h 389"/>
                  <a:gd name="T18" fmla="*/ 166 w 404"/>
                  <a:gd name="T19" fmla="*/ 11 h 389"/>
                  <a:gd name="T20" fmla="*/ 156 w 404"/>
                  <a:gd name="T21" fmla="*/ 20 h 389"/>
                  <a:gd name="T22" fmla="*/ 0 w 404"/>
                  <a:gd name="T23" fmla="*/ 175 h 389"/>
                  <a:gd name="T24" fmla="*/ 0 w 404"/>
                  <a:gd name="T25" fmla="*/ 354 h 389"/>
                  <a:gd name="T26" fmla="*/ 0 w 404"/>
                  <a:gd name="T27" fmla="*/ 354 h 389"/>
                  <a:gd name="T28" fmla="*/ 1 w 404"/>
                  <a:gd name="T29" fmla="*/ 360 h 389"/>
                  <a:gd name="T30" fmla="*/ 2 w 404"/>
                  <a:gd name="T31" fmla="*/ 367 h 389"/>
                  <a:gd name="T32" fmla="*/ 6 w 404"/>
                  <a:gd name="T33" fmla="*/ 373 h 389"/>
                  <a:gd name="T34" fmla="*/ 10 w 404"/>
                  <a:gd name="T35" fmla="*/ 378 h 389"/>
                  <a:gd name="T36" fmla="*/ 16 w 404"/>
                  <a:gd name="T37" fmla="*/ 383 h 389"/>
                  <a:gd name="T38" fmla="*/ 21 w 404"/>
                  <a:gd name="T39" fmla="*/ 385 h 389"/>
                  <a:gd name="T40" fmla="*/ 29 w 404"/>
                  <a:gd name="T41" fmla="*/ 388 h 389"/>
                  <a:gd name="T42" fmla="*/ 35 w 404"/>
                  <a:gd name="T43" fmla="*/ 389 h 389"/>
                  <a:gd name="T44" fmla="*/ 122 w 404"/>
                  <a:gd name="T45" fmla="*/ 389 h 389"/>
                  <a:gd name="T46" fmla="*/ 122 w 404"/>
                  <a:gd name="T47" fmla="*/ 283 h 389"/>
                  <a:gd name="T48" fmla="*/ 122 w 404"/>
                  <a:gd name="T49" fmla="*/ 283 h 389"/>
                  <a:gd name="T50" fmla="*/ 122 w 404"/>
                  <a:gd name="T51" fmla="*/ 278 h 389"/>
                  <a:gd name="T52" fmla="*/ 123 w 404"/>
                  <a:gd name="T53" fmla="*/ 275 h 389"/>
                  <a:gd name="T54" fmla="*/ 126 w 404"/>
                  <a:gd name="T55" fmla="*/ 271 h 389"/>
                  <a:gd name="T56" fmla="*/ 128 w 404"/>
                  <a:gd name="T57" fmla="*/ 267 h 389"/>
                  <a:gd name="T58" fmla="*/ 132 w 404"/>
                  <a:gd name="T59" fmla="*/ 264 h 389"/>
                  <a:gd name="T60" fmla="*/ 136 w 404"/>
                  <a:gd name="T61" fmla="*/ 262 h 389"/>
                  <a:gd name="T62" fmla="*/ 140 w 404"/>
                  <a:gd name="T63" fmla="*/ 261 h 389"/>
                  <a:gd name="T64" fmla="*/ 145 w 404"/>
                  <a:gd name="T65" fmla="*/ 259 h 389"/>
                  <a:gd name="T66" fmla="*/ 259 w 404"/>
                  <a:gd name="T67" fmla="*/ 259 h 389"/>
                  <a:gd name="T68" fmla="*/ 259 w 404"/>
                  <a:gd name="T69" fmla="*/ 259 h 389"/>
                  <a:gd name="T70" fmla="*/ 264 w 404"/>
                  <a:gd name="T71" fmla="*/ 261 h 389"/>
                  <a:gd name="T72" fmla="*/ 268 w 404"/>
                  <a:gd name="T73" fmla="*/ 262 h 389"/>
                  <a:gd name="T74" fmla="*/ 272 w 404"/>
                  <a:gd name="T75" fmla="*/ 264 h 389"/>
                  <a:gd name="T76" fmla="*/ 276 w 404"/>
                  <a:gd name="T77" fmla="*/ 267 h 389"/>
                  <a:gd name="T78" fmla="*/ 278 w 404"/>
                  <a:gd name="T79" fmla="*/ 271 h 389"/>
                  <a:gd name="T80" fmla="*/ 281 w 404"/>
                  <a:gd name="T81" fmla="*/ 275 h 389"/>
                  <a:gd name="T82" fmla="*/ 282 w 404"/>
                  <a:gd name="T83" fmla="*/ 278 h 389"/>
                  <a:gd name="T84" fmla="*/ 283 w 404"/>
                  <a:gd name="T85" fmla="*/ 283 h 389"/>
                  <a:gd name="T86" fmla="*/ 283 w 404"/>
                  <a:gd name="T87" fmla="*/ 389 h 389"/>
                  <a:gd name="T88" fmla="*/ 369 w 404"/>
                  <a:gd name="T89" fmla="*/ 389 h 389"/>
                  <a:gd name="T90" fmla="*/ 369 w 404"/>
                  <a:gd name="T91" fmla="*/ 389 h 389"/>
                  <a:gd name="T92" fmla="*/ 376 w 404"/>
                  <a:gd name="T93" fmla="*/ 388 h 389"/>
                  <a:gd name="T94" fmla="*/ 383 w 404"/>
                  <a:gd name="T95" fmla="*/ 385 h 389"/>
                  <a:gd name="T96" fmla="*/ 389 w 404"/>
                  <a:gd name="T97" fmla="*/ 383 h 389"/>
                  <a:gd name="T98" fmla="*/ 394 w 404"/>
                  <a:gd name="T99" fmla="*/ 378 h 389"/>
                  <a:gd name="T100" fmla="*/ 398 w 404"/>
                  <a:gd name="T101" fmla="*/ 373 h 389"/>
                  <a:gd name="T102" fmla="*/ 402 w 404"/>
                  <a:gd name="T103" fmla="*/ 367 h 389"/>
                  <a:gd name="T104" fmla="*/ 403 w 404"/>
                  <a:gd name="T105" fmla="*/ 360 h 389"/>
                  <a:gd name="T106" fmla="*/ 404 w 404"/>
                  <a:gd name="T107" fmla="*/ 354 h 389"/>
                  <a:gd name="T108" fmla="*/ 404 w 404"/>
                  <a:gd name="T109" fmla="*/ 175 h 389"/>
                  <a:gd name="T110" fmla="*/ 249 w 404"/>
                  <a:gd name="T111" fmla="*/ 20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4" h="389">
                    <a:moveTo>
                      <a:pt x="249" y="20"/>
                    </a:moveTo>
                    <a:lnTo>
                      <a:pt x="249" y="20"/>
                    </a:lnTo>
                    <a:lnTo>
                      <a:pt x="239" y="11"/>
                    </a:lnTo>
                    <a:lnTo>
                      <a:pt x="228" y="5"/>
                    </a:lnTo>
                    <a:lnTo>
                      <a:pt x="215" y="1"/>
                    </a:lnTo>
                    <a:lnTo>
                      <a:pt x="203" y="0"/>
                    </a:lnTo>
                    <a:lnTo>
                      <a:pt x="203" y="0"/>
                    </a:lnTo>
                    <a:lnTo>
                      <a:pt x="189" y="1"/>
                    </a:lnTo>
                    <a:lnTo>
                      <a:pt x="177" y="5"/>
                    </a:lnTo>
                    <a:lnTo>
                      <a:pt x="166" y="11"/>
                    </a:lnTo>
                    <a:lnTo>
                      <a:pt x="156" y="20"/>
                    </a:lnTo>
                    <a:lnTo>
                      <a:pt x="0" y="175"/>
                    </a:lnTo>
                    <a:lnTo>
                      <a:pt x="0" y="354"/>
                    </a:lnTo>
                    <a:lnTo>
                      <a:pt x="0" y="354"/>
                    </a:lnTo>
                    <a:lnTo>
                      <a:pt x="1" y="360"/>
                    </a:lnTo>
                    <a:lnTo>
                      <a:pt x="2" y="367"/>
                    </a:lnTo>
                    <a:lnTo>
                      <a:pt x="6" y="373"/>
                    </a:lnTo>
                    <a:lnTo>
                      <a:pt x="10" y="378"/>
                    </a:lnTo>
                    <a:lnTo>
                      <a:pt x="16" y="383"/>
                    </a:lnTo>
                    <a:lnTo>
                      <a:pt x="21" y="385"/>
                    </a:lnTo>
                    <a:lnTo>
                      <a:pt x="29" y="388"/>
                    </a:lnTo>
                    <a:lnTo>
                      <a:pt x="35" y="389"/>
                    </a:lnTo>
                    <a:lnTo>
                      <a:pt x="122" y="389"/>
                    </a:lnTo>
                    <a:lnTo>
                      <a:pt x="122" y="283"/>
                    </a:lnTo>
                    <a:lnTo>
                      <a:pt x="122" y="283"/>
                    </a:lnTo>
                    <a:lnTo>
                      <a:pt x="122" y="278"/>
                    </a:lnTo>
                    <a:lnTo>
                      <a:pt x="123" y="275"/>
                    </a:lnTo>
                    <a:lnTo>
                      <a:pt x="126" y="271"/>
                    </a:lnTo>
                    <a:lnTo>
                      <a:pt x="128" y="267"/>
                    </a:lnTo>
                    <a:lnTo>
                      <a:pt x="132" y="264"/>
                    </a:lnTo>
                    <a:lnTo>
                      <a:pt x="136" y="262"/>
                    </a:lnTo>
                    <a:lnTo>
                      <a:pt x="140" y="261"/>
                    </a:lnTo>
                    <a:lnTo>
                      <a:pt x="145" y="259"/>
                    </a:lnTo>
                    <a:lnTo>
                      <a:pt x="259" y="259"/>
                    </a:lnTo>
                    <a:lnTo>
                      <a:pt x="259" y="259"/>
                    </a:lnTo>
                    <a:lnTo>
                      <a:pt x="264" y="261"/>
                    </a:lnTo>
                    <a:lnTo>
                      <a:pt x="268" y="262"/>
                    </a:lnTo>
                    <a:lnTo>
                      <a:pt x="272" y="264"/>
                    </a:lnTo>
                    <a:lnTo>
                      <a:pt x="276" y="267"/>
                    </a:lnTo>
                    <a:lnTo>
                      <a:pt x="278" y="271"/>
                    </a:lnTo>
                    <a:lnTo>
                      <a:pt x="281" y="275"/>
                    </a:lnTo>
                    <a:lnTo>
                      <a:pt x="282" y="278"/>
                    </a:lnTo>
                    <a:lnTo>
                      <a:pt x="283" y="283"/>
                    </a:lnTo>
                    <a:lnTo>
                      <a:pt x="283" y="389"/>
                    </a:lnTo>
                    <a:lnTo>
                      <a:pt x="369" y="389"/>
                    </a:lnTo>
                    <a:lnTo>
                      <a:pt x="369" y="389"/>
                    </a:lnTo>
                    <a:lnTo>
                      <a:pt x="376" y="388"/>
                    </a:lnTo>
                    <a:lnTo>
                      <a:pt x="383" y="385"/>
                    </a:lnTo>
                    <a:lnTo>
                      <a:pt x="389" y="383"/>
                    </a:lnTo>
                    <a:lnTo>
                      <a:pt x="394" y="378"/>
                    </a:lnTo>
                    <a:lnTo>
                      <a:pt x="398" y="373"/>
                    </a:lnTo>
                    <a:lnTo>
                      <a:pt x="402" y="367"/>
                    </a:lnTo>
                    <a:lnTo>
                      <a:pt x="403" y="360"/>
                    </a:lnTo>
                    <a:lnTo>
                      <a:pt x="404" y="354"/>
                    </a:lnTo>
                    <a:lnTo>
                      <a:pt x="404" y="175"/>
                    </a:lnTo>
                    <a:lnTo>
                      <a:pt x="24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Freeform 137"/>
            <p:cNvSpPr>
              <a:spLocks noChangeAspect="1" noEditPoints="1"/>
            </p:cNvSpPr>
            <p:nvPr userDrawn="1"/>
          </p:nvSpPr>
          <p:spPr bwMode="auto">
            <a:xfrm>
              <a:off x="6738501" y="3502882"/>
              <a:ext cx="537400" cy="351802"/>
            </a:xfrm>
            <a:custGeom>
              <a:avLst/>
              <a:gdLst>
                <a:gd name="T0" fmla="*/ 112 w 128"/>
                <a:gd name="T1" fmla="*/ 0 h 84"/>
                <a:gd name="T2" fmla="*/ 16 w 128"/>
                <a:gd name="T3" fmla="*/ 0 h 84"/>
                <a:gd name="T4" fmla="*/ 0 w 128"/>
                <a:gd name="T5" fmla="*/ 16 h 84"/>
                <a:gd name="T6" fmla="*/ 0 w 128"/>
                <a:gd name="T7" fmla="*/ 68 h 84"/>
                <a:gd name="T8" fmla="*/ 16 w 128"/>
                <a:gd name="T9" fmla="*/ 84 h 84"/>
                <a:gd name="T10" fmla="*/ 112 w 128"/>
                <a:gd name="T11" fmla="*/ 84 h 84"/>
                <a:gd name="T12" fmla="*/ 128 w 128"/>
                <a:gd name="T13" fmla="*/ 68 h 84"/>
                <a:gd name="T14" fmla="*/ 128 w 128"/>
                <a:gd name="T15" fmla="*/ 16 h 84"/>
                <a:gd name="T16" fmla="*/ 112 w 128"/>
                <a:gd name="T17" fmla="*/ 0 h 84"/>
                <a:gd name="T18" fmla="*/ 8 w 128"/>
                <a:gd name="T19" fmla="*/ 21 h 84"/>
                <a:gd name="T20" fmla="*/ 36 w 128"/>
                <a:gd name="T21" fmla="*/ 42 h 84"/>
                <a:gd name="T22" fmla="*/ 8 w 128"/>
                <a:gd name="T23" fmla="*/ 63 h 84"/>
                <a:gd name="T24" fmla="*/ 8 w 128"/>
                <a:gd name="T25" fmla="*/ 21 h 84"/>
                <a:gd name="T26" fmla="*/ 120 w 128"/>
                <a:gd name="T27" fmla="*/ 68 h 84"/>
                <a:gd name="T28" fmla="*/ 112 w 128"/>
                <a:gd name="T29" fmla="*/ 76 h 84"/>
                <a:gd name="T30" fmla="*/ 16 w 128"/>
                <a:gd name="T31" fmla="*/ 76 h 84"/>
                <a:gd name="T32" fmla="*/ 8 w 128"/>
                <a:gd name="T33" fmla="*/ 68 h 84"/>
                <a:gd name="T34" fmla="*/ 40 w 128"/>
                <a:gd name="T35" fmla="*/ 45 h 84"/>
                <a:gd name="T36" fmla="*/ 57 w 128"/>
                <a:gd name="T37" fmla="*/ 58 h 84"/>
                <a:gd name="T38" fmla="*/ 64 w 128"/>
                <a:gd name="T39" fmla="*/ 60 h 84"/>
                <a:gd name="T40" fmla="*/ 71 w 128"/>
                <a:gd name="T41" fmla="*/ 58 h 84"/>
                <a:gd name="T42" fmla="*/ 89 w 128"/>
                <a:gd name="T43" fmla="*/ 45 h 84"/>
                <a:gd name="T44" fmla="*/ 120 w 128"/>
                <a:gd name="T45" fmla="*/ 68 h 84"/>
                <a:gd name="T46" fmla="*/ 120 w 128"/>
                <a:gd name="T47" fmla="*/ 63 h 84"/>
                <a:gd name="T48" fmla="*/ 92 w 128"/>
                <a:gd name="T49" fmla="*/ 42 h 84"/>
                <a:gd name="T50" fmla="*/ 120 w 128"/>
                <a:gd name="T51" fmla="*/ 21 h 84"/>
                <a:gd name="T52" fmla="*/ 120 w 128"/>
                <a:gd name="T53" fmla="*/ 63 h 84"/>
                <a:gd name="T54" fmla="*/ 69 w 128"/>
                <a:gd name="T55" fmla="*/ 54 h 84"/>
                <a:gd name="T56" fmla="*/ 64 w 128"/>
                <a:gd name="T57" fmla="*/ 56 h 84"/>
                <a:gd name="T58" fmla="*/ 59 w 128"/>
                <a:gd name="T59" fmla="*/ 54 h 84"/>
                <a:gd name="T60" fmla="*/ 43 w 128"/>
                <a:gd name="T61" fmla="*/ 42 h 84"/>
                <a:gd name="T62" fmla="*/ 40 w 128"/>
                <a:gd name="T63" fmla="*/ 40 h 84"/>
                <a:gd name="T64" fmla="*/ 8 w 128"/>
                <a:gd name="T65" fmla="*/ 16 h 84"/>
                <a:gd name="T66" fmla="*/ 8 w 128"/>
                <a:gd name="T67" fmla="*/ 16 h 84"/>
                <a:gd name="T68" fmla="*/ 16 w 128"/>
                <a:gd name="T69" fmla="*/ 8 h 84"/>
                <a:gd name="T70" fmla="*/ 112 w 128"/>
                <a:gd name="T71" fmla="*/ 8 h 84"/>
                <a:gd name="T72" fmla="*/ 120 w 128"/>
                <a:gd name="T73" fmla="*/ 16 h 84"/>
                <a:gd name="T74" fmla="*/ 69 w 128"/>
                <a:gd name="T75" fmla="*/ 5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84">
                  <a:moveTo>
                    <a:pt x="112" y="0"/>
                  </a:moveTo>
                  <a:cubicBezTo>
                    <a:pt x="16" y="0"/>
                    <a:pt x="16" y="0"/>
                    <a:pt x="16" y="0"/>
                  </a:cubicBezTo>
                  <a:cubicBezTo>
                    <a:pt x="7" y="0"/>
                    <a:pt x="0" y="7"/>
                    <a:pt x="0" y="16"/>
                  </a:cubicBezTo>
                  <a:cubicBezTo>
                    <a:pt x="0" y="68"/>
                    <a:pt x="0" y="68"/>
                    <a:pt x="0" y="68"/>
                  </a:cubicBezTo>
                  <a:cubicBezTo>
                    <a:pt x="0" y="77"/>
                    <a:pt x="7" y="84"/>
                    <a:pt x="16" y="84"/>
                  </a:cubicBezTo>
                  <a:cubicBezTo>
                    <a:pt x="112" y="84"/>
                    <a:pt x="112" y="84"/>
                    <a:pt x="112" y="84"/>
                  </a:cubicBezTo>
                  <a:cubicBezTo>
                    <a:pt x="121" y="84"/>
                    <a:pt x="128" y="77"/>
                    <a:pt x="128" y="68"/>
                  </a:cubicBezTo>
                  <a:cubicBezTo>
                    <a:pt x="128" y="16"/>
                    <a:pt x="128" y="16"/>
                    <a:pt x="128" y="16"/>
                  </a:cubicBezTo>
                  <a:cubicBezTo>
                    <a:pt x="128" y="7"/>
                    <a:pt x="121" y="0"/>
                    <a:pt x="112" y="0"/>
                  </a:cubicBezTo>
                  <a:moveTo>
                    <a:pt x="8" y="21"/>
                  </a:moveTo>
                  <a:cubicBezTo>
                    <a:pt x="36" y="42"/>
                    <a:pt x="36" y="42"/>
                    <a:pt x="36" y="42"/>
                  </a:cubicBezTo>
                  <a:cubicBezTo>
                    <a:pt x="8" y="63"/>
                    <a:pt x="8" y="63"/>
                    <a:pt x="8" y="63"/>
                  </a:cubicBezTo>
                  <a:lnTo>
                    <a:pt x="8" y="21"/>
                  </a:lnTo>
                  <a:close/>
                  <a:moveTo>
                    <a:pt x="120" y="68"/>
                  </a:moveTo>
                  <a:cubicBezTo>
                    <a:pt x="120" y="72"/>
                    <a:pt x="117" y="76"/>
                    <a:pt x="112" y="76"/>
                  </a:cubicBezTo>
                  <a:cubicBezTo>
                    <a:pt x="16" y="76"/>
                    <a:pt x="16" y="76"/>
                    <a:pt x="16" y="76"/>
                  </a:cubicBezTo>
                  <a:cubicBezTo>
                    <a:pt x="12" y="76"/>
                    <a:pt x="8" y="72"/>
                    <a:pt x="8" y="68"/>
                  </a:cubicBezTo>
                  <a:cubicBezTo>
                    <a:pt x="40" y="45"/>
                    <a:pt x="40" y="45"/>
                    <a:pt x="40" y="45"/>
                  </a:cubicBezTo>
                  <a:cubicBezTo>
                    <a:pt x="57" y="58"/>
                    <a:pt x="57" y="58"/>
                    <a:pt x="57" y="58"/>
                  </a:cubicBezTo>
                  <a:cubicBezTo>
                    <a:pt x="59" y="59"/>
                    <a:pt x="62" y="60"/>
                    <a:pt x="64" y="60"/>
                  </a:cubicBezTo>
                  <a:cubicBezTo>
                    <a:pt x="67" y="60"/>
                    <a:pt x="69" y="59"/>
                    <a:pt x="71" y="58"/>
                  </a:cubicBezTo>
                  <a:cubicBezTo>
                    <a:pt x="89" y="45"/>
                    <a:pt x="89" y="45"/>
                    <a:pt x="89" y="45"/>
                  </a:cubicBezTo>
                  <a:lnTo>
                    <a:pt x="120" y="68"/>
                  </a:lnTo>
                  <a:close/>
                  <a:moveTo>
                    <a:pt x="120" y="63"/>
                  </a:moveTo>
                  <a:cubicBezTo>
                    <a:pt x="92" y="42"/>
                    <a:pt x="92" y="42"/>
                    <a:pt x="92" y="42"/>
                  </a:cubicBezTo>
                  <a:cubicBezTo>
                    <a:pt x="120" y="21"/>
                    <a:pt x="120" y="21"/>
                    <a:pt x="120" y="21"/>
                  </a:cubicBezTo>
                  <a:lnTo>
                    <a:pt x="120" y="63"/>
                  </a:lnTo>
                  <a:close/>
                  <a:moveTo>
                    <a:pt x="69" y="54"/>
                  </a:moveTo>
                  <a:cubicBezTo>
                    <a:pt x="68" y="55"/>
                    <a:pt x="66" y="56"/>
                    <a:pt x="64" y="56"/>
                  </a:cubicBezTo>
                  <a:cubicBezTo>
                    <a:pt x="62" y="56"/>
                    <a:pt x="61" y="55"/>
                    <a:pt x="59" y="54"/>
                  </a:cubicBezTo>
                  <a:cubicBezTo>
                    <a:pt x="43" y="42"/>
                    <a:pt x="43" y="42"/>
                    <a:pt x="43" y="42"/>
                  </a:cubicBezTo>
                  <a:cubicBezTo>
                    <a:pt x="40" y="40"/>
                    <a:pt x="40" y="40"/>
                    <a:pt x="40" y="40"/>
                  </a:cubicBezTo>
                  <a:cubicBezTo>
                    <a:pt x="8" y="16"/>
                    <a:pt x="8" y="16"/>
                    <a:pt x="8" y="16"/>
                  </a:cubicBezTo>
                  <a:cubicBezTo>
                    <a:pt x="8" y="16"/>
                    <a:pt x="8" y="16"/>
                    <a:pt x="8" y="16"/>
                  </a:cubicBezTo>
                  <a:cubicBezTo>
                    <a:pt x="8" y="12"/>
                    <a:pt x="12" y="8"/>
                    <a:pt x="16" y="8"/>
                  </a:cubicBezTo>
                  <a:cubicBezTo>
                    <a:pt x="112" y="8"/>
                    <a:pt x="112" y="8"/>
                    <a:pt x="112" y="8"/>
                  </a:cubicBezTo>
                  <a:cubicBezTo>
                    <a:pt x="117" y="8"/>
                    <a:pt x="120" y="12"/>
                    <a:pt x="120" y="16"/>
                  </a:cubicBezTo>
                  <a:lnTo>
                    <a:pt x="69" y="5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3" name="文本框 22"/>
          <p:cNvSpPr txBox="1"/>
          <p:nvPr userDrawn="1"/>
        </p:nvSpPr>
        <p:spPr>
          <a:xfrm>
            <a:off x="7274349" y="1507128"/>
            <a:ext cx="3621504" cy="2154436"/>
          </a:xfrm>
          <a:prstGeom prst="rect">
            <a:avLst/>
          </a:prstGeom>
          <a:noFill/>
        </p:spPr>
        <p:txBody>
          <a:bodyPr wrap="none" rtlCol="0">
            <a:spAutoFit/>
          </a:bodyPr>
          <a:lstStyle/>
          <a:p>
            <a:r>
              <a:rPr lang="zh-CN" altLang="en-US" sz="13400" b="1" dirty="0">
                <a:solidFill>
                  <a:schemeClr val="bg1"/>
                </a:solidFill>
                <a:effectLst>
                  <a:outerShdw blurRad="101600" dist="127000" dir="8100000" sx="101000" sy="101000" algn="tr" rotWithShape="0">
                    <a:prstClr val="black">
                      <a:alpha val="40000"/>
                    </a:prstClr>
                  </a:outerShdw>
                </a:effectLst>
                <a:latin typeface="微软雅黑" panose="020B0503020204020204" pitchFamily="34" charset="-122"/>
                <a:ea typeface="微软雅黑" panose="020B0503020204020204" pitchFamily="34" charset="-122"/>
              </a:rPr>
              <a:t>谢谢</a:t>
            </a:r>
            <a:endParaRPr lang="en-US" altLang="zh-CN" sz="13400" b="1" dirty="0">
              <a:solidFill>
                <a:schemeClr val="bg1"/>
              </a:solidFill>
              <a:effectLst>
                <a:outerShdw blurRad="101600" dist="127000" dir="8100000" sx="101000" sy="101000" algn="tr"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24" name="文本框 23"/>
          <p:cNvSpPr txBox="1"/>
          <p:nvPr userDrawn="1"/>
        </p:nvSpPr>
        <p:spPr>
          <a:xfrm>
            <a:off x="6444342" y="5109035"/>
            <a:ext cx="5032148" cy="369332"/>
          </a:xfrm>
          <a:prstGeom prst="rect">
            <a:avLst/>
          </a:prstGeom>
          <a:solidFill>
            <a:srgbClr val="DD3645"/>
          </a:solidFill>
          <a:effectLst/>
        </p:spPr>
        <p:txBody>
          <a:bodyPr wrap="none" rtlCol="0">
            <a:spAutoFit/>
          </a:bodyPr>
          <a:lstStyle/>
          <a:p>
            <a:pPr algn="ctr"/>
            <a:r>
              <a:rPr lang="zh-CN" altLang="en-US" dirty="0">
                <a:solidFill>
                  <a:schemeClr val="bg1"/>
                </a:solidFill>
              </a:rPr>
              <a:t>严正声明：请勿将此作品挪作商用，违者必究。</a:t>
            </a:r>
          </a:p>
        </p:txBody>
      </p:sp>
    </p:spTree>
    <p:extLst>
      <p:ext uri="{BB962C8B-B14F-4D97-AF65-F5344CB8AC3E}">
        <p14:creationId xmlns:p14="http://schemas.microsoft.com/office/powerpoint/2010/main" val="216688981"/>
      </p:ext>
    </p:extLst>
  </p:cSld>
  <p:clrMapOvr>
    <a:masterClrMapping/>
  </p:clrMapOvr>
  <p:transition spd="med">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1438836" y="0"/>
            <a:ext cx="162000" cy="12102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640540" y="605117"/>
            <a:ext cx="161366" cy="6051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4" name="矩形 3"/>
          <p:cNvSpPr/>
          <p:nvPr userDrawn="1"/>
        </p:nvSpPr>
        <p:spPr>
          <a:xfrm>
            <a:off x="1815351" y="516800"/>
            <a:ext cx="1288796" cy="781752"/>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D8DE5"/>
                </a:solidFill>
                <a:effectLst/>
                <a:uLnTx/>
                <a:uFillTx/>
                <a:latin typeface="微软雅黑" pitchFamily="34" charset="-122"/>
                <a:ea typeface="微软雅黑" pitchFamily="34" charset="-122"/>
              </a:rPr>
              <a:t>目录页 </a:t>
            </a:r>
            <a:r>
              <a:rPr kumimoji="0" lang="en-US" altLang="zh-CN" sz="2400" b="1" i="0" u="none" strike="noStrike" kern="1200" cap="none" spc="0" normalizeH="0" baseline="0" noProof="0" dirty="0">
                <a:ln>
                  <a:noFill/>
                </a:ln>
                <a:solidFill>
                  <a:srgbClr val="1D8DE5"/>
                </a:solidFill>
                <a:effectLst/>
                <a:uLnTx/>
                <a:uFillTx/>
                <a:latin typeface="微软雅黑" pitchFamily="34" charset="-122"/>
                <a:ea typeface="微软雅黑" pitchFamily="34" charset="-122"/>
              </a:rPr>
              <a:t> </a:t>
            </a:r>
          </a:p>
          <a:p>
            <a:pPr marL="0" marR="0" lvl="0" indent="0"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tx1">
                    <a:lumMod val="65000"/>
                    <a:lumOff val="35000"/>
                  </a:schemeClr>
                </a:solidFill>
                <a:effectLst/>
                <a:uLnTx/>
                <a:uFillTx/>
                <a:latin typeface="Agency FB" panose="020B0503020202020204" pitchFamily="34" charset="0"/>
                <a:ea typeface="宋体" panose="02010600030101010101" pitchFamily="2" charset="-122"/>
              </a:rPr>
              <a:t>Contents Page</a:t>
            </a: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49061" y="1317568"/>
            <a:ext cx="9499345" cy="7398466"/>
          </a:xfrm>
          <a:prstGeom prst="rect">
            <a:avLst/>
          </a:prstGeom>
          <a:effectLst>
            <a:outerShdw blurRad="254000" dist="190500" dir="2700000" sx="102000" sy="102000" algn="tl" rotWithShape="0">
              <a:prstClr val="black">
                <a:alpha val="28000"/>
              </a:prstClr>
            </a:outerShdw>
          </a:effectLst>
        </p:spPr>
      </p:pic>
      <p:sp>
        <p:nvSpPr>
          <p:cNvPr id="7" name="文本框 6"/>
          <p:cNvSpPr txBox="1"/>
          <p:nvPr userDrawn="1"/>
        </p:nvSpPr>
        <p:spPr>
          <a:xfrm>
            <a:off x="4903075" y="1923393"/>
            <a:ext cx="2472152" cy="523220"/>
          </a:xfrm>
          <a:prstGeom prst="rect">
            <a:avLst/>
          </a:prstGeom>
          <a:noFill/>
        </p:spPr>
        <p:txBody>
          <a:bodyPr wrap="none" rtlCol="0">
            <a:spAutoFit/>
          </a:bodyPr>
          <a:lstStyle/>
          <a:p>
            <a:r>
              <a:rPr lang="zh-CN" altLang="en-US" sz="1800" dirty="0">
                <a:solidFill>
                  <a:schemeClr val="bg1"/>
                </a:solidFill>
              </a:rPr>
              <a:t>第一章   </a:t>
            </a:r>
            <a:r>
              <a:rPr lang="zh-CN" altLang="en-US" sz="2800" dirty="0">
                <a:solidFill>
                  <a:schemeClr val="bg1"/>
                </a:solidFill>
              </a:rPr>
              <a:t>并列关系</a:t>
            </a:r>
          </a:p>
        </p:txBody>
      </p:sp>
      <p:sp>
        <p:nvSpPr>
          <p:cNvPr id="8" name="文本框 7"/>
          <p:cNvSpPr txBox="1"/>
          <p:nvPr userDrawn="1"/>
        </p:nvSpPr>
        <p:spPr>
          <a:xfrm>
            <a:off x="4903075" y="2603282"/>
            <a:ext cx="2472152" cy="523220"/>
          </a:xfrm>
          <a:prstGeom prst="rect">
            <a:avLst/>
          </a:prstGeom>
          <a:noFill/>
        </p:spPr>
        <p:txBody>
          <a:bodyPr wrap="none" rtlCol="0">
            <a:spAutoFit/>
          </a:bodyPr>
          <a:lstStyle/>
          <a:p>
            <a:r>
              <a:rPr lang="zh-CN" altLang="en-US" sz="1800" dirty="0">
                <a:solidFill>
                  <a:srgbClr val="859B7B"/>
                </a:solidFill>
              </a:rPr>
              <a:t>第二章   </a:t>
            </a:r>
            <a:r>
              <a:rPr lang="zh-CN" altLang="en-US" sz="2800" dirty="0">
                <a:solidFill>
                  <a:srgbClr val="859B7B"/>
                </a:solidFill>
              </a:rPr>
              <a:t>递进关系</a:t>
            </a:r>
          </a:p>
        </p:txBody>
      </p:sp>
      <p:sp>
        <p:nvSpPr>
          <p:cNvPr id="9" name="文本框 8"/>
          <p:cNvSpPr txBox="1"/>
          <p:nvPr userDrawn="1"/>
        </p:nvSpPr>
        <p:spPr>
          <a:xfrm>
            <a:off x="4903075" y="3283171"/>
            <a:ext cx="2472152" cy="523220"/>
          </a:xfrm>
          <a:prstGeom prst="rect">
            <a:avLst/>
          </a:prstGeom>
          <a:noFill/>
        </p:spPr>
        <p:txBody>
          <a:bodyPr wrap="none" rtlCol="0">
            <a:spAutoFit/>
          </a:bodyPr>
          <a:lstStyle/>
          <a:p>
            <a:r>
              <a:rPr lang="zh-CN" altLang="en-US" sz="1800" dirty="0">
                <a:solidFill>
                  <a:schemeClr val="bg1"/>
                </a:solidFill>
              </a:rPr>
              <a:t>第三章   </a:t>
            </a:r>
            <a:r>
              <a:rPr lang="zh-CN" altLang="en-US" sz="2800" dirty="0">
                <a:solidFill>
                  <a:schemeClr val="bg1"/>
                </a:solidFill>
              </a:rPr>
              <a:t>循环关系</a:t>
            </a:r>
          </a:p>
        </p:txBody>
      </p:sp>
      <p:sp>
        <p:nvSpPr>
          <p:cNvPr id="10" name="文本框 9"/>
          <p:cNvSpPr txBox="1"/>
          <p:nvPr userDrawn="1"/>
        </p:nvSpPr>
        <p:spPr>
          <a:xfrm>
            <a:off x="4903075" y="3963060"/>
            <a:ext cx="2472152" cy="523220"/>
          </a:xfrm>
          <a:prstGeom prst="rect">
            <a:avLst/>
          </a:prstGeom>
          <a:noFill/>
        </p:spPr>
        <p:txBody>
          <a:bodyPr wrap="none" rtlCol="0">
            <a:spAutoFit/>
          </a:bodyPr>
          <a:lstStyle/>
          <a:p>
            <a:r>
              <a:rPr lang="zh-CN" altLang="en-US" sz="1800" dirty="0">
                <a:solidFill>
                  <a:schemeClr val="bg1"/>
                </a:solidFill>
              </a:rPr>
              <a:t>第四章   </a:t>
            </a:r>
            <a:r>
              <a:rPr lang="zh-CN" altLang="en-US" sz="2800" dirty="0">
                <a:solidFill>
                  <a:schemeClr val="bg1"/>
                </a:solidFill>
              </a:rPr>
              <a:t>其他类型</a:t>
            </a:r>
          </a:p>
        </p:txBody>
      </p:sp>
    </p:spTree>
    <p:extLst>
      <p:ext uri="{BB962C8B-B14F-4D97-AF65-F5344CB8AC3E}">
        <p14:creationId xmlns:p14="http://schemas.microsoft.com/office/powerpoint/2010/main" val="2340049739"/>
      </p:ext>
    </p:extLst>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矩形 1"/>
          <p:cNvSpPr/>
          <p:nvPr userDrawn="1"/>
        </p:nvSpPr>
        <p:spPr>
          <a:xfrm>
            <a:off x="1438836" y="0"/>
            <a:ext cx="162000" cy="12102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640540" y="605117"/>
            <a:ext cx="161366" cy="6051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4" name="矩形 3"/>
          <p:cNvSpPr/>
          <p:nvPr userDrawn="1"/>
        </p:nvSpPr>
        <p:spPr>
          <a:xfrm>
            <a:off x="1815351" y="516800"/>
            <a:ext cx="1288796" cy="781752"/>
          </a:xfrm>
          <a:prstGeom prst="rect">
            <a:avLst/>
          </a:prstGeom>
        </p:spPr>
        <p:txBody>
          <a:bodyPr wrap="square">
            <a:spAutoFit/>
          </a:bodyPr>
          <a:lstStyle/>
          <a:p>
            <a:pPr marL="0" marR="0" lvl="0" indent="0" defTabSz="914400" eaLnBrk="1" fontAlgn="auto" latinLnBrk="0" hangingPunct="1">
              <a:lnSpc>
                <a:spcPct val="112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D8DE5"/>
                </a:solidFill>
                <a:effectLst/>
                <a:uLnTx/>
                <a:uFillTx/>
                <a:latin typeface="微软雅黑" pitchFamily="34" charset="-122"/>
                <a:ea typeface="微软雅黑" pitchFamily="34" charset="-122"/>
              </a:rPr>
              <a:t>过渡页 </a:t>
            </a:r>
            <a:r>
              <a:rPr kumimoji="0" lang="en-US" altLang="zh-CN" sz="2400" b="1" i="0" u="none" strike="noStrike" kern="1200" cap="none" spc="0" normalizeH="0" baseline="0" noProof="0" dirty="0">
                <a:ln>
                  <a:noFill/>
                </a:ln>
                <a:solidFill>
                  <a:srgbClr val="1D8DE5"/>
                </a:solidFill>
                <a:effectLst/>
                <a:uLnTx/>
                <a:uFillTx/>
                <a:latin typeface="微软雅黑" pitchFamily="34" charset="-122"/>
                <a:ea typeface="微软雅黑" pitchFamily="34" charset="-122"/>
              </a:rPr>
              <a:t> </a:t>
            </a:r>
          </a:p>
          <a:p>
            <a:pPr marL="0" marR="0" lvl="0" indent="0"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tx1">
                    <a:lumMod val="65000"/>
                    <a:lumOff val="35000"/>
                  </a:schemeClr>
                </a:solidFill>
                <a:effectLst/>
                <a:uLnTx/>
                <a:uFillTx/>
                <a:latin typeface="Agency FB" panose="020B0503020202020204" pitchFamily="34" charset="0"/>
                <a:ea typeface="宋体" panose="02010600030101010101" pitchFamily="2" charset="-122"/>
              </a:rPr>
              <a:t>Transition Page</a:t>
            </a:r>
          </a:p>
        </p:txBody>
      </p:sp>
      <p:grpSp>
        <p:nvGrpSpPr>
          <p:cNvPr id="17" name="组合 16"/>
          <p:cNvGrpSpPr/>
          <p:nvPr userDrawn="1"/>
        </p:nvGrpSpPr>
        <p:grpSpPr>
          <a:xfrm>
            <a:off x="1284049" y="1778530"/>
            <a:ext cx="2673351" cy="6878638"/>
            <a:chOff x="-420688" y="1854200"/>
            <a:chExt cx="2673351" cy="6878638"/>
          </a:xfrm>
          <a:effectLst>
            <a:outerShdw blurRad="254000" dist="190500" dir="2700000" sx="102000" sy="102000" algn="tl" rotWithShape="0">
              <a:prstClr val="black">
                <a:alpha val="28000"/>
              </a:prstClr>
            </a:outerShdw>
          </a:effectLst>
        </p:grpSpPr>
        <p:sp>
          <p:nvSpPr>
            <p:cNvPr id="18" name="AutoShape 3"/>
            <p:cNvSpPr>
              <a:spLocks noChangeAspect="1" noChangeArrowheads="1" noTextEdit="1"/>
            </p:cNvSpPr>
            <p:nvPr userDrawn="1"/>
          </p:nvSpPr>
          <p:spPr bwMode="auto">
            <a:xfrm>
              <a:off x="-385763" y="1854200"/>
              <a:ext cx="2622551"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
            <p:cNvSpPr>
              <a:spLocks/>
            </p:cNvSpPr>
            <p:nvPr userDrawn="1"/>
          </p:nvSpPr>
          <p:spPr bwMode="auto">
            <a:xfrm>
              <a:off x="214312" y="2141538"/>
              <a:ext cx="633413" cy="542925"/>
            </a:xfrm>
            <a:custGeom>
              <a:avLst/>
              <a:gdLst>
                <a:gd name="T0" fmla="*/ 19 w 37"/>
                <a:gd name="T1" fmla="*/ 0 h 32"/>
                <a:gd name="T2" fmla="*/ 0 w 37"/>
                <a:gd name="T3" fmla="*/ 18 h 32"/>
                <a:gd name="T4" fmla="*/ 7 w 37"/>
                <a:gd name="T5" fmla="*/ 32 h 32"/>
                <a:gd name="T6" fmla="*/ 7 w 37"/>
                <a:gd name="T7" fmla="*/ 24 h 32"/>
                <a:gd name="T8" fmla="*/ 5 w 37"/>
                <a:gd name="T9" fmla="*/ 18 h 32"/>
                <a:gd name="T10" fmla="*/ 19 w 37"/>
                <a:gd name="T11" fmla="*/ 5 h 32"/>
                <a:gd name="T12" fmla="*/ 32 w 37"/>
                <a:gd name="T13" fmla="*/ 18 h 32"/>
                <a:gd name="T14" fmla="*/ 31 w 37"/>
                <a:gd name="T15" fmla="*/ 25 h 32"/>
                <a:gd name="T16" fmla="*/ 31 w 37"/>
                <a:gd name="T17" fmla="*/ 32 h 32"/>
                <a:gd name="T18" fmla="*/ 37 w 37"/>
                <a:gd name="T19" fmla="*/ 18 h 32"/>
                <a:gd name="T20" fmla="*/ 19 w 37"/>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2">
                  <a:moveTo>
                    <a:pt x="19" y="0"/>
                  </a:moveTo>
                  <a:cubicBezTo>
                    <a:pt x="9" y="0"/>
                    <a:pt x="0" y="8"/>
                    <a:pt x="0" y="18"/>
                  </a:cubicBezTo>
                  <a:cubicBezTo>
                    <a:pt x="0" y="24"/>
                    <a:pt x="3" y="29"/>
                    <a:pt x="7" y="32"/>
                  </a:cubicBezTo>
                  <a:cubicBezTo>
                    <a:pt x="7" y="24"/>
                    <a:pt x="7" y="24"/>
                    <a:pt x="7" y="24"/>
                  </a:cubicBezTo>
                  <a:cubicBezTo>
                    <a:pt x="6" y="22"/>
                    <a:pt x="5" y="20"/>
                    <a:pt x="5" y="18"/>
                  </a:cubicBezTo>
                  <a:cubicBezTo>
                    <a:pt x="5" y="11"/>
                    <a:pt x="11" y="5"/>
                    <a:pt x="19" y="5"/>
                  </a:cubicBezTo>
                  <a:cubicBezTo>
                    <a:pt x="26" y="5"/>
                    <a:pt x="32" y="11"/>
                    <a:pt x="32" y="18"/>
                  </a:cubicBezTo>
                  <a:cubicBezTo>
                    <a:pt x="32" y="21"/>
                    <a:pt x="32" y="23"/>
                    <a:pt x="31" y="25"/>
                  </a:cubicBezTo>
                  <a:cubicBezTo>
                    <a:pt x="31" y="32"/>
                    <a:pt x="31" y="32"/>
                    <a:pt x="31" y="32"/>
                  </a:cubicBezTo>
                  <a:cubicBezTo>
                    <a:pt x="35" y="29"/>
                    <a:pt x="37" y="24"/>
                    <a:pt x="37" y="18"/>
                  </a:cubicBezTo>
                  <a:cubicBezTo>
                    <a:pt x="37" y="8"/>
                    <a:pt x="29" y="0"/>
                    <a:pt x="1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
            <p:cNvSpPr>
              <a:spLocks/>
            </p:cNvSpPr>
            <p:nvPr userDrawn="1"/>
          </p:nvSpPr>
          <p:spPr bwMode="auto">
            <a:xfrm>
              <a:off x="-60325" y="1870075"/>
              <a:ext cx="1182688" cy="1135063"/>
            </a:xfrm>
            <a:custGeom>
              <a:avLst/>
              <a:gdLst>
                <a:gd name="T0" fmla="*/ 35 w 69"/>
                <a:gd name="T1" fmla="*/ 0 h 67"/>
                <a:gd name="T2" fmla="*/ 0 w 69"/>
                <a:gd name="T3" fmla="*/ 34 h 67"/>
                <a:gd name="T4" fmla="*/ 23 w 69"/>
                <a:gd name="T5" fmla="*/ 66 h 67"/>
                <a:gd name="T6" fmla="*/ 23 w 69"/>
                <a:gd name="T7" fmla="*/ 61 h 67"/>
                <a:gd name="T8" fmla="*/ 5 w 69"/>
                <a:gd name="T9" fmla="*/ 34 h 67"/>
                <a:gd name="T10" fmla="*/ 35 w 69"/>
                <a:gd name="T11" fmla="*/ 5 h 67"/>
                <a:gd name="T12" fmla="*/ 64 w 69"/>
                <a:gd name="T13" fmla="*/ 34 h 67"/>
                <a:gd name="T14" fmla="*/ 47 w 69"/>
                <a:gd name="T15" fmla="*/ 61 h 67"/>
                <a:gd name="T16" fmla="*/ 47 w 69"/>
                <a:gd name="T17" fmla="*/ 67 h 67"/>
                <a:gd name="T18" fmla="*/ 69 w 69"/>
                <a:gd name="T19" fmla="*/ 34 h 67"/>
                <a:gd name="T20" fmla="*/ 35 w 69"/>
                <a:gd name="T2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67">
                  <a:moveTo>
                    <a:pt x="35" y="0"/>
                  </a:moveTo>
                  <a:cubicBezTo>
                    <a:pt x="16" y="0"/>
                    <a:pt x="0" y="15"/>
                    <a:pt x="0" y="34"/>
                  </a:cubicBezTo>
                  <a:cubicBezTo>
                    <a:pt x="0" y="49"/>
                    <a:pt x="10" y="61"/>
                    <a:pt x="23" y="66"/>
                  </a:cubicBezTo>
                  <a:cubicBezTo>
                    <a:pt x="23" y="61"/>
                    <a:pt x="23" y="61"/>
                    <a:pt x="23" y="61"/>
                  </a:cubicBezTo>
                  <a:cubicBezTo>
                    <a:pt x="12" y="56"/>
                    <a:pt x="5" y="46"/>
                    <a:pt x="5" y="34"/>
                  </a:cubicBezTo>
                  <a:cubicBezTo>
                    <a:pt x="5" y="18"/>
                    <a:pt x="19" y="5"/>
                    <a:pt x="35" y="5"/>
                  </a:cubicBezTo>
                  <a:cubicBezTo>
                    <a:pt x="51" y="5"/>
                    <a:pt x="64" y="18"/>
                    <a:pt x="64" y="34"/>
                  </a:cubicBezTo>
                  <a:cubicBezTo>
                    <a:pt x="64" y="46"/>
                    <a:pt x="57" y="57"/>
                    <a:pt x="47" y="61"/>
                  </a:cubicBezTo>
                  <a:cubicBezTo>
                    <a:pt x="47" y="67"/>
                    <a:pt x="47" y="67"/>
                    <a:pt x="47" y="67"/>
                  </a:cubicBezTo>
                  <a:cubicBezTo>
                    <a:pt x="60" y="62"/>
                    <a:pt x="69" y="49"/>
                    <a:pt x="69" y="34"/>
                  </a:cubicBezTo>
                  <a:cubicBezTo>
                    <a:pt x="69" y="15"/>
                    <a:pt x="54" y="0"/>
                    <a:pt x="3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7"/>
            <p:cNvSpPr>
              <a:spLocks/>
            </p:cNvSpPr>
            <p:nvPr userDrawn="1"/>
          </p:nvSpPr>
          <p:spPr bwMode="auto">
            <a:xfrm>
              <a:off x="-420688" y="2243138"/>
              <a:ext cx="2468563" cy="3778250"/>
            </a:xfrm>
            <a:custGeom>
              <a:avLst/>
              <a:gdLst>
                <a:gd name="T0" fmla="*/ 139 w 144"/>
                <a:gd name="T1" fmla="*/ 95 h 223"/>
                <a:gd name="T2" fmla="*/ 138 w 144"/>
                <a:gd name="T3" fmla="*/ 87 h 223"/>
                <a:gd name="T4" fmla="*/ 126 w 144"/>
                <a:gd name="T5" fmla="*/ 77 h 223"/>
                <a:gd name="T6" fmla="*/ 115 w 144"/>
                <a:gd name="T7" fmla="*/ 87 h 223"/>
                <a:gd name="T8" fmla="*/ 115 w 144"/>
                <a:gd name="T9" fmla="*/ 79 h 223"/>
                <a:gd name="T10" fmla="*/ 103 w 144"/>
                <a:gd name="T11" fmla="*/ 70 h 223"/>
                <a:gd name="T12" fmla="*/ 91 w 144"/>
                <a:gd name="T13" fmla="*/ 79 h 223"/>
                <a:gd name="T14" fmla="*/ 91 w 144"/>
                <a:gd name="T15" fmla="*/ 72 h 223"/>
                <a:gd name="T16" fmla="*/ 79 w 144"/>
                <a:gd name="T17" fmla="*/ 63 h 223"/>
                <a:gd name="T18" fmla="*/ 67 w 144"/>
                <a:gd name="T19" fmla="*/ 70 h 223"/>
                <a:gd name="T20" fmla="*/ 67 w 144"/>
                <a:gd name="T21" fmla="*/ 9 h 223"/>
                <a:gd name="T22" fmla="*/ 56 w 144"/>
                <a:gd name="T23" fmla="*/ 0 h 223"/>
                <a:gd name="T24" fmla="*/ 44 w 144"/>
                <a:gd name="T25" fmla="*/ 9 h 223"/>
                <a:gd name="T26" fmla="*/ 44 w 144"/>
                <a:gd name="T27" fmla="*/ 129 h 223"/>
                <a:gd name="T28" fmla="*/ 44 w 144"/>
                <a:gd name="T29" fmla="*/ 130 h 223"/>
                <a:gd name="T30" fmla="*/ 44 w 144"/>
                <a:gd name="T31" fmla="*/ 133 h 223"/>
                <a:gd name="T32" fmla="*/ 44 w 144"/>
                <a:gd name="T33" fmla="*/ 136 h 223"/>
                <a:gd name="T34" fmla="*/ 24 w 144"/>
                <a:gd name="T35" fmla="*/ 96 h 223"/>
                <a:gd name="T36" fmla="*/ 9 w 144"/>
                <a:gd name="T37" fmla="*/ 93 h 223"/>
                <a:gd name="T38" fmla="*/ 3 w 144"/>
                <a:gd name="T39" fmla="*/ 107 h 223"/>
                <a:gd name="T40" fmla="*/ 31 w 144"/>
                <a:gd name="T41" fmla="*/ 175 h 223"/>
                <a:gd name="T42" fmla="*/ 52 w 144"/>
                <a:gd name="T43" fmla="*/ 202 h 223"/>
                <a:gd name="T44" fmla="*/ 58 w 144"/>
                <a:gd name="T45" fmla="*/ 216 h 223"/>
                <a:gd name="T46" fmla="*/ 133 w 144"/>
                <a:gd name="T47" fmla="*/ 215 h 223"/>
                <a:gd name="T48" fmla="*/ 141 w 144"/>
                <a:gd name="T49" fmla="*/ 188 h 223"/>
                <a:gd name="T50" fmla="*/ 143 w 144"/>
                <a:gd name="T51" fmla="*/ 146 h 223"/>
                <a:gd name="T52" fmla="*/ 139 w 144"/>
                <a:gd name="T53" fmla="*/ 9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223">
                  <a:moveTo>
                    <a:pt x="139" y="95"/>
                  </a:moveTo>
                  <a:cubicBezTo>
                    <a:pt x="138" y="87"/>
                    <a:pt x="138" y="87"/>
                    <a:pt x="138" y="87"/>
                  </a:cubicBezTo>
                  <a:cubicBezTo>
                    <a:pt x="138" y="82"/>
                    <a:pt x="133" y="77"/>
                    <a:pt x="126" y="77"/>
                  </a:cubicBezTo>
                  <a:cubicBezTo>
                    <a:pt x="120" y="77"/>
                    <a:pt x="115" y="82"/>
                    <a:pt x="115" y="87"/>
                  </a:cubicBezTo>
                  <a:cubicBezTo>
                    <a:pt x="115" y="79"/>
                    <a:pt x="115" y="79"/>
                    <a:pt x="115" y="79"/>
                  </a:cubicBezTo>
                  <a:cubicBezTo>
                    <a:pt x="115" y="74"/>
                    <a:pt x="109" y="70"/>
                    <a:pt x="103" y="70"/>
                  </a:cubicBezTo>
                  <a:cubicBezTo>
                    <a:pt x="96" y="70"/>
                    <a:pt x="91" y="74"/>
                    <a:pt x="91" y="79"/>
                  </a:cubicBezTo>
                  <a:cubicBezTo>
                    <a:pt x="91" y="72"/>
                    <a:pt x="91" y="72"/>
                    <a:pt x="91" y="72"/>
                  </a:cubicBezTo>
                  <a:cubicBezTo>
                    <a:pt x="91" y="67"/>
                    <a:pt x="86" y="63"/>
                    <a:pt x="79" y="63"/>
                  </a:cubicBezTo>
                  <a:cubicBezTo>
                    <a:pt x="73" y="63"/>
                    <a:pt x="68" y="66"/>
                    <a:pt x="67" y="70"/>
                  </a:cubicBezTo>
                  <a:cubicBezTo>
                    <a:pt x="67" y="9"/>
                    <a:pt x="67" y="9"/>
                    <a:pt x="67" y="9"/>
                  </a:cubicBezTo>
                  <a:cubicBezTo>
                    <a:pt x="67" y="4"/>
                    <a:pt x="62" y="0"/>
                    <a:pt x="56" y="0"/>
                  </a:cubicBezTo>
                  <a:cubicBezTo>
                    <a:pt x="49" y="0"/>
                    <a:pt x="44" y="4"/>
                    <a:pt x="44" y="9"/>
                  </a:cubicBezTo>
                  <a:cubicBezTo>
                    <a:pt x="44" y="129"/>
                    <a:pt x="44" y="129"/>
                    <a:pt x="44" y="129"/>
                  </a:cubicBezTo>
                  <a:cubicBezTo>
                    <a:pt x="44" y="130"/>
                    <a:pt x="44" y="130"/>
                    <a:pt x="44" y="130"/>
                  </a:cubicBezTo>
                  <a:cubicBezTo>
                    <a:pt x="44" y="131"/>
                    <a:pt x="44" y="132"/>
                    <a:pt x="44" y="133"/>
                  </a:cubicBezTo>
                  <a:cubicBezTo>
                    <a:pt x="44" y="136"/>
                    <a:pt x="44" y="136"/>
                    <a:pt x="44" y="136"/>
                  </a:cubicBezTo>
                  <a:cubicBezTo>
                    <a:pt x="24" y="96"/>
                    <a:pt x="24" y="96"/>
                    <a:pt x="24" y="96"/>
                  </a:cubicBezTo>
                  <a:cubicBezTo>
                    <a:pt x="22" y="92"/>
                    <a:pt x="15" y="90"/>
                    <a:pt x="9" y="93"/>
                  </a:cubicBezTo>
                  <a:cubicBezTo>
                    <a:pt x="3" y="96"/>
                    <a:pt x="0" y="102"/>
                    <a:pt x="3" y="107"/>
                  </a:cubicBezTo>
                  <a:cubicBezTo>
                    <a:pt x="31" y="175"/>
                    <a:pt x="31" y="175"/>
                    <a:pt x="31" y="175"/>
                  </a:cubicBezTo>
                  <a:cubicBezTo>
                    <a:pt x="34" y="180"/>
                    <a:pt x="44" y="187"/>
                    <a:pt x="52" y="202"/>
                  </a:cubicBezTo>
                  <a:cubicBezTo>
                    <a:pt x="56" y="211"/>
                    <a:pt x="58" y="216"/>
                    <a:pt x="58" y="216"/>
                  </a:cubicBezTo>
                  <a:cubicBezTo>
                    <a:pt x="58" y="216"/>
                    <a:pt x="73" y="223"/>
                    <a:pt x="133" y="215"/>
                  </a:cubicBezTo>
                  <a:cubicBezTo>
                    <a:pt x="133" y="215"/>
                    <a:pt x="138" y="204"/>
                    <a:pt x="141" y="188"/>
                  </a:cubicBezTo>
                  <a:cubicBezTo>
                    <a:pt x="141" y="188"/>
                    <a:pt x="144" y="159"/>
                    <a:pt x="143" y="146"/>
                  </a:cubicBezTo>
                  <a:cubicBezTo>
                    <a:pt x="142" y="126"/>
                    <a:pt x="140" y="112"/>
                    <a:pt x="139" y="95"/>
                  </a:cubicBezTo>
                </a:path>
              </a:pathLst>
            </a:custGeom>
            <a:solidFill>
              <a:srgbClr val="FFB57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8"/>
            <p:cNvSpPr>
              <a:spLocks noEditPoints="1"/>
            </p:cNvSpPr>
            <p:nvPr userDrawn="1"/>
          </p:nvSpPr>
          <p:spPr bwMode="auto">
            <a:xfrm>
              <a:off x="-420688" y="2243138"/>
              <a:ext cx="2468563" cy="3709988"/>
            </a:xfrm>
            <a:custGeom>
              <a:avLst/>
              <a:gdLst>
                <a:gd name="T0" fmla="*/ 83 w 144"/>
                <a:gd name="T1" fmla="*/ 219 h 219"/>
                <a:gd name="T2" fmla="*/ 58 w 144"/>
                <a:gd name="T3" fmla="*/ 216 h 219"/>
                <a:gd name="T4" fmla="*/ 51 w 144"/>
                <a:gd name="T5" fmla="*/ 202 h 219"/>
                <a:gd name="T6" fmla="*/ 31 w 144"/>
                <a:gd name="T7" fmla="*/ 175 h 219"/>
                <a:gd name="T8" fmla="*/ 9 w 144"/>
                <a:gd name="T9" fmla="*/ 93 h 219"/>
                <a:gd name="T10" fmla="*/ 24 w 144"/>
                <a:gd name="T11" fmla="*/ 96 h 219"/>
                <a:gd name="T12" fmla="*/ 43 w 144"/>
                <a:gd name="T13" fmla="*/ 133 h 219"/>
                <a:gd name="T14" fmla="*/ 44 w 144"/>
                <a:gd name="T15" fmla="*/ 129 h 219"/>
                <a:gd name="T16" fmla="*/ 56 w 144"/>
                <a:gd name="T17" fmla="*/ 0 h 219"/>
                <a:gd name="T18" fmla="*/ 68 w 144"/>
                <a:gd name="T19" fmla="*/ 69 h 219"/>
                <a:gd name="T20" fmla="*/ 91 w 144"/>
                <a:gd name="T21" fmla="*/ 72 h 219"/>
                <a:gd name="T22" fmla="*/ 103 w 144"/>
                <a:gd name="T23" fmla="*/ 70 h 219"/>
                <a:gd name="T24" fmla="*/ 115 w 144"/>
                <a:gd name="T25" fmla="*/ 84 h 219"/>
                <a:gd name="T26" fmla="*/ 139 w 144"/>
                <a:gd name="T27" fmla="*/ 87 h 219"/>
                <a:gd name="T28" fmla="*/ 141 w 144"/>
                <a:gd name="T29" fmla="*/ 121 h 219"/>
                <a:gd name="T30" fmla="*/ 141 w 144"/>
                <a:gd name="T31" fmla="*/ 188 h 219"/>
                <a:gd name="T32" fmla="*/ 133 w 144"/>
                <a:gd name="T33" fmla="*/ 215 h 219"/>
                <a:gd name="T34" fmla="*/ 83 w 144"/>
                <a:gd name="T35" fmla="*/ 219 h 219"/>
                <a:gd name="T36" fmla="*/ 83 w 144"/>
                <a:gd name="T37" fmla="*/ 219 h 219"/>
                <a:gd name="T38" fmla="*/ 133 w 144"/>
                <a:gd name="T39" fmla="*/ 214 h 219"/>
                <a:gd name="T40" fmla="*/ 143 w 144"/>
                <a:gd name="T41" fmla="*/ 146 h 219"/>
                <a:gd name="T42" fmla="*/ 139 w 144"/>
                <a:gd name="T43" fmla="*/ 95 h 219"/>
                <a:gd name="T44" fmla="*/ 126 w 144"/>
                <a:gd name="T45" fmla="*/ 78 h 219"/>
                <a:gd name="T46" fmla="*/ 114 w 144"/>
                <a:gd name="T47" fmla="*/ 87 h 219"/>
                <a:gd name="T48" fmla="*/ 103 w 144"/>
                <a:gd name="T49" fmla="*/ 70 h 219"/>
                <a:gd name="T50" fmla="*/ 91 w 144"/>
                <a:gd name="T51" fmla="*/ 79 h 219"/>
                <a:gd name="T52" fmla="*/ 79 w 144"/>
                <a:gd name="T53" fmla="*/ 63 h 219"/>
                <a:gd name="T54" fmla="*/ 67 w 144"/>
                <a:gd name="T55" fmla="*/ 72 h 219"/>
                <a:gd name="T56" fmla="*/ 56 w 144"/>
                <a:gd name="T57" fmla="*/ 0 h 219"/>
                <a:gd name="T58" fmla="*/ 44 w 144"/>
                <a:gd name="T59" fmla="*/ 129 h 219"/>
                <a:gd name="T60" fmla="*/ 44 w 144"/>
                <a:gd name="T61" fmla="*/ 133 h 219"/>
                <a:gd name="T62" fmla="*/ 24 w 144"/>
                <a:gd name="T63" fmla="*/ 96 h 219"/>
                <a:gd name="T64" fmla="*/ 9 w 144"/>
                <a:gd name="T65" fmla="*/ 94 h 219"/>
                <a:gd name="T66" fmla="*/ 31 w 144"/>
                <a:gd name="T67" fmla="*/ 175 h 219"/>
                <a:gd name="T68" fmla="*/ 52 w 144"/>
                <a:gd name="T69" fmla="*/ 20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219">
                  <a:moveTo>
                    <a:pt x="83" y="219"/>
                  </a:moveTo>
                  <a:cubicBezTo>
                    <a:pt x="83" y="219"/>
                    <a:pt x="83" y="219"/>
                    <a:pt x="83" y="219"/>
                  </a:cubicBezTo>
                  <a:cubicBezTo>
                    <a:pt x="64" y="219"/>
                    <a:pt x="58" y="216"/>
                    <a:pt x="58" y="216"/>
                  </a:cubicBezTo>
                  <a:cubicBezTo>
                    <a:pt x="58" y="216"/>
                    <a:pt x="58" y="216"/>
                    <a:pt x="58" y="216"/>
                  </a:cubicBezTo>
                  <a:cubicBezTo>
                    <a:pt x="58" y="216"/>
                    <a:pt x="58" y="216"/>
                    <a:pt x="58" y="216"/>
                  </a:cubicBezTo>
                  <a:cubicBezTo>
                    <a:pt x="58" y="216"/>
                    <a:pt x="56" y="211"/>
                    <a:pt x="51" y="202"/>
                  </a:cubicBezTo>
                  <a:cubicBezTo>
                    <a:pt x="46" y="192"/>
                    <a:pt x="41" y="186"/>
                    <a:pt x="36" y="182"/>
                  </a:cubicBezTo>
                  <a:cubicBezTo>
                    <a:pt x="34" y="179"/>
                    <a:pt x="32" y="177"/>
                    <a:pt x="31" y="175"/>
                  </a:cubicBezTo>
                  <a:cubicBezTo>
                    <a:pt x="2" y="107"/>
                    <a:pt x="2" y="107"/>
                    <a:pt x="2" y="107"/>
                  </a:cubicBezTo>
                  <a:cubicBezTo>
                    <a:pt x="0" y="102"/>
                    <a:pt x="3" y="96"/>
                    <a:pt x="9" y="93"/>
                  </a:cubicBezTo>
                  <a:cubicBezTo>
                    <a:pt x="11" y="92"/>
                    <a:pt x="14" y="92"/>
                    <a:pt x="16" y="92"/>
                  </a:cubicBezTo>
                  <a:cubicBezTo>
                    <a:pt x="20" y="92"/>
                    <a:pt x="23" y="93"/>
                    <a:pt x="24" y="96"/>
                  </a:cubicBezTo>
                  <a:cubicBezTo>
                    <a:pt x="43" y="135"/>
                    <a:pt x="43" y="135"/>
                    <a:pt x="43" y="135"/>
                  </a:cubicBezTo>
                  <a:cubicBezTo>
                    <a:pt x="43" y="133"/>
                    <a:pt x="43" y="133"/>
                    <a:pt x="43" y="133"/>
                  </a:cubicBezTo>
                  <a:cubicBezTo>
                    <a:pt x="43" y="132"/>
                    <a:pt x="43" y="131"/>
                    <a:pt x="44" y="130"/>
                  </a:cubicBezTo>
                  <a:cubicBezTo>
                    <a:pt x="44" y="129"/>
                    <a:pt x="44" y="129"/>
                    <a:pt x="44" y="129"/>
                  </a:cubicBezTo>
                  <a:cubicBezTo>
                    <a:pt x="44" y="9"/>
                    <a:pt x="44" y="9"/>
                    <a:pt x="44" y="9"/>
                  </a:cubicBezTo>
                  <a:cubicBezTo>
                    <a:pt x="44" y="4"/>
                    <a:pt x="49" y="0"/>
                    <a:pt x="56" y="0"/>
                  </a:cubicBezTo>
                  <a:cubicBezTo>
                    <a:pt x="62" y="0"/>
                    <a:pt x="68" y="4"/>
                    <a:pt x="68" y="9"/>
                  </a:cubicBezTo>
                  <a:cubicBezTo>
                    <a:pt x="68" y="69"/>
                    <a:pt x="68" y="69"/>
                    <a:pt x="68" y="69"/>
                  </a:cubicBezTo>
                  <a:cubicBezTo>
                    <a:pt x="69" y="65"/>
                    <a:pt x="74" y="63"/>
                    <a:pt x="79" y="63"/>
                  </a:cubicBezTo>
                  <a:cubicBezTo>
                    <a:pt x="86" y="63"/>
                    <a:pt x="91" y="67"/>
                    <a:pt x="91" y="72"/>
                  </a:cubicBezTo>
                  <a:cubicBezTo>
                    <a:pt x="91" y="76"/>
                    <a:pt x="91" y="76"/>
                    <a:pt x="91" y="76"/>
                  </a:cubicBezTo>
                  <a:cubicBezTo>
                    <a:pt x="93" y="72"/>
                    <a:pt x="97" y="70"/>
                    <a:pt x="103" y="70"/>
                  </a:cubicBezTo>
                  <a:cubicBezTo>
                    <a:pt x="109" y="70"/>
                    <a:pt x="115" y="74"/>
                    <a:pt x="115" y="79"/>
                  </a:cubicBezTo>
                  <a:cubicBezTo>
                    <a:pt x="115" y="84"/>
                    <a:pt x="115" y="84"/>
                    <a:pt x="115" y="84"/>
                  </a:cubicBezTo>
                  <a:cubicBezTo>
                    <a:pt x="116" y="80"/>
                    <a:pt x="121" y="77"/>
                    <a:pt x="126" y="77"/>
                  </a:cubicBezTo>
                  <a:cubicBezTo>
                    <a:pt x="133" y="77"/>
                    <a:pt x="139" y="81"/>
                    <a:pt x="139" y="87"/>
                  </a:cubicBezTo>
                  <a:cubicBezTo>
                    <a:pt x="139" y="95"/>
                    <a:pt x="139" y="95"/>
                    <a:pt x="139" y="95"/>
                  </a:cubicBezTo>
                  <a:cubicBezTo>
                    <a:pt x="140" y="104"/>
                    <a:pt x="140" y="112"/>
                    <a:pt x="141" y="121"/>
                  </a:cubicBezTo>
                  <a:cubicBezTo>
                    <a:pt x="142" y="129"/>
                    <a:pt x="143" y="137"/>
                    <a:pt x="143" y="146"/>
                  </a:cubicBezTo>
                  <a:cubicBezTo>
                    <a:pt x="144" y="159"/>
                    <a:pt x="141" y="187"/>
                    <a:pt x="141" y="188"/>
                  </a:cubicBezTo>
                  <a:cubicBezTo>
                    <a:pt x="138" y="204"/>
                    <a:pt x="133" y="215"/>
                    <a:pt x="133" y="215"/>
                  </a:cubicBezTo>
                  <a:cubicBezTo>
                    <a:pt x="133" y="215"/>
                    <a:pt x="133" y="215"/>
                    <a:pt x="133" y="215"/>
                  </a:cubicBezTo>
                  <a:cubicBezTo>
                    <a:pt x="133" y="215"/>
                    <a:pt x="133" y="215"/>
                    <a:pt x="133" y="215"/>
                  </a:cubicBezTo>
                  <a:cubicBezTo>
                    <a:pt x="114" y="218"/>
                    <a:pt x="97" y="219"/>
                    <a:pt x="83" y="219"/>
                  </a:cubicBezTo>
                  <a:moveTo>
                    <a:pt x="58" y="216"/>
                  </a:moveTo>
                  <a:cubicBezTo>
                    <a:pt x="59" y="216"/>
                    <a:pt x="65" y="219"/>
                    <a:pt x="83" y="219"/>
                  </a:cubicBezTo>
                  <a:cubicBezTo>
                    <a:pt x="83" y="219"/>
                    <a:pt x="83" y="219"/>
                    <a:pt x="83" y="219"/>
                  </a:cubicBezTo>
                  <a:cubicBezTo>
                    <a:pt x="97" y="219"/>
                    <a:pt x="113" y="217"/>
                    <a:pt x="133" y="214"/>
                  </a:cubicBezTo>
                  <a:cubicBezTo>
                    <a:pt x="133" y="213"/>
                    <a:pt x="138" y="203"/>
                    <a:pt x="141" y="188"/>
                  </a:cubicBezTo>
                  <a:cubicBezTo>
                    <a:pt x="141" y="187"/>
                    <a:pt x="143" y="159"/>
                    <a:pt x="143" y="146"/>
                  </a:cubicBezTo>
                  <a:cubicBezTo>
                    <a:pt x="142" y="137"/>
                    <a:pt x="141" y="129"/>
                    <a:pt x="141" y="121"/>
                  </a:cubicBezTo>
                  <a:cubicBezTo>
                    <a:pt x="140" y="112"/>
                    <a:pt x="139" y="104"/>
                    <a:pt x="139" y="95"/>
                  </a:cubicBezTo>
                  <a:cubicBezTo>
                    <a:pt x="138" y="87"/>
                    <a:pt x="138" y="87"/>
                    <a:pt x="138" y="87"/>
                  </a:cubicBezTo>
                  <a:cubicBezTo>
                    <a:pt x="138" y="82"/>
                    <a:pt x="133" y="78"/>
                    <a:pt x="126" y="78"/>
                  </a:cubicBezTo>
                  <a:cubicBezTo>
                    <a:pt x="120" y="78"/>
                    <a:pt x="115" y="82"/>
                    <a:pt x="115" y="87"/>
                  </a:cubicBezTo>
                  <a:cubicBezTo>
                    <a:pt x="114" y="87"/>
                    <a:pt x="114" y="87"/>
                    <a:pt x="114" y="87"/>
                  </a:cubicBezTo>
                  <a:cubicBezTo>
                    <a:pt x="114" y="79"/>
                    <a:pt x="114" y="79"/>
                    <a:pt x="114" y="79"/>
                  </a:cubicBezTo>
                  <a:cubicBezTo>
                    <a:pt x="114" y="74"/>
                    <a:pt x="109" y="70"/>
                    <a:pt x="103" y="70"/>
                  </a:cubicBezTo>
                  <a:cubicBezTo>
                    <a:pt x="96" y="70"/>
                    <a:pt x="91" y="74"/>
                    <a:pt x="91" y="79"/>
                  </a:cubicBezTo>
                  <a:cubicBezTo>
                    <a:pt x="91" y="79"/>
                    <a:pt x="91" y="79"/>
                    <a:pt x="91" y="79"/>
                  </a:cubicBezTo>
                  <a:cubicBezTo>
                    <a:pt x="91" y="72"/>
                    <a:pt x="91" y="72"/>
                    <a:pt x="91" y="72"/>
                  </a:cubicBezTo>
                  <a:cubicBezTo>
                    <a:pt x="91" y="67"/>
                    <a:pt x="85" y="63"/>
                    <a:pt x="79" y="63"/>
                  </a:cubicBezTo>
                  <a:cubicBezTo>
                    <a:pt x="73" y="63"/>
                    <a:pt x="69" y="66"/>
                    <a:pt x="68" y="70"/>
                  </a:cubicBezTo>
                  <a:cubicBezTo>
                    <a:pt x="67" y="72"/>
                    <a:pt x="67" y="72"/>
                    <a:pt x="67" y="72"/>
                  </a:cubicBezTo>
                  <a:cubicBezTo>
                    <a:pt x="67" y="9"/>
                    <a:pt x="67" y="9"/>
                    <a:pt x="67" y="9"/>
                  </a:cubicBezTo>
                  <a:cubicBezTo>
                    <a:pt x="67" y="4"/>
                    <a:pt x="62" y="0"/>
                    <a:pt x="56" y="0"/>
                  </a:cubicBezTo>
                  <a:cubicBezTo>
                    <a:pt x="49" y="0"/>
                    <a:pt x="44" y="4"/>
                    <a:pt x="44" y="9"/>
                  </a:cubicBezTo>
                  <a:cubicBezTo>
                    <a:pt x="44" y="129"/>
                    <a:pt x="44" y="129"/>
                    <a:pt x="44" y="129"/>
                  </a:cubicBezTo>
                  <a:cubicBezTo>
                    <a:pt x="44" y="129"/>
                    <a:pt x="44" y="129"/>
                    <a:pt x="44" y="130"/>
                  </a:cubicBezTo>
                  <a:cubicBezTo>
                    <a:pt x="44" y="131"/>
                    <a:pt x="44" y="132"/>
                    <a:pt x="44" y="133"/>
                  </a:cubicBezTo>
                  <a:cubicBezTo>
                    <a:pt x="44" y="137"/>
                    <a:pt x="44" y="137"/>
                    <a:pt x="44" y="137"/>
                  </a:cubicBezTo>
                  <a:cubicBezTo>
                    <a:pt x="24" y="96"/>
                    <a:pt x="24" y="96"/>
                    <a:pt x="24" y="96"/>
                  </a:cubicBezTo>
                  <a:cubicBezTo>
                    <a:pt x="22" y="94"/>
                    <a:pt x="19" y="92"/>
                    <a:pt x="16" y="92"/>
                  </a:cubicBezTo>
                  <a:cubicBezTo>
                    <a:pt x="14" y="92"/>
                    <a:pt x="11" y="93"/>
                    <a:pt x="9" y="94"/>
                  </a:cubicBezTo>
                  <a:cubicBezTo>
                    <a:pt x="4" y="96"/>
                    <a:pt x="1" y="102"/>
                    <a:pt x="3" y="107"/>
                  </a:cubicBezTo>
                  <a:cubicBezTo>
                    <a:pt x="31" y="175"/>
                    <a:pt x="31" y="175"/>
                    <a:pt x="31" y="175"/>
                  </a:cubicBezTo>
                  <a:cubicBezTo>
                    <a:pt x="32" y="177"/>
                    <a:pt x="34" y="179"/>
                    <a:pt x="37" y="181"/>
                  </a:cubicBezTo>
                  <a:cubicBezTo>
                    <a:pt x="41" y="186"/>
                    <a:pt x="47" y="192"/>
                    <a:pt x="52" y="202"/>
                  </a:cubicBezTo>
                  <a:cubicBezTo>
                    <a:pt x="56" y="210"/>
                    <a:pt x="58" y="215"/>
                    <a:pt x="58" y="216"/>
                  </a:cubicBezTo>
                </a:path>
              </a:pathLst>
            </a:custGeom>
            <a:solidFill>
              <a:srgbClr val="FFB57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9"/>
            <p:cNvSpPr>
              <a:spLocks/>
            </p:cNvSpPr>
            <p:nvPr userDrawn="1"/>
          </p:nvSpPr>
          <p:spPr bwMode="auto">
            <a:xfrm>
              <a:off x="368300" y="2293938"/>
              <a:ext cx="325438" cy="322263"/>
            </a:xfrm>
            <a:custGeom>
              <a:avLst/>
              <a:gdLst>
                <a:gd name="T0" fmla="*/ 12 w 19"/>
                <a:gd name="T1" fmla="*/ 0 h 19"/>
                <a:gd name="T2" fmla="*/ 12 w 19"/>
                <a:gd name="T3" fmla="*/ 0 h 19"/>
                <a:gd name="T4" fmla="*/ 6 w 19"/>
                <a:gd name="T5" fmla="*/ 0 h 19"/>
                <a:gd name="T6" fmla="*/ 0 w 19"/>
                <a:gd name="T7" fmla="*/ 6 h 19"/>
                <a:gd name="T8" fmla="*/ 0 w 19"/>
                <a:gd name="T9" fmla="*/ 13 h 19"/>
                <a:gd name="T10" fmla="*/ 6 w 19"/>
                <a:gd name="T11" fmla="*/ 19 h 19"/>
                <a:gd name="T12" fmla="*/ 7 w 19"/>
                <a:gd name="T13" fmla="*/ 19 h 19"/>
                <a:gd name="T14" fmla="*/ 13 w 19"/>
                <a:gd name="T15" fmla="*/ 19 h 19"/>
                <a:gd name="T16" fmla="*/ 19 w 19"/>
                <a:gd name="T17" fmla="*/ 13 h 19"/>
                <a:gd name="T18" fmla="*/ 19 w 19"/>
                <a:gd name="T19" fmla="*/ 6 h 19"/>
                <a:gd name="T20" fmla="*/ 12 w 1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2" y="0"/>
                  </a:moveTo>
                  <a:cubicBezTo>
                    <a:pt x="12" y="0"/>
                    <a:pt x="12" y="0"/>
                    <a:pt x="12" y="0"/>
                  </a:cubicBezTo>
                  <a:cubicBezTo>
                    <a:pt x="6" y="0"/>
                    <a:pt x="6" y="0"/>
                    <a:pt x="6" y="0"/>
                  </a:cubicBezTo>
                  <a:cubicBezTo>
                    <a:pt x="3" y="0"/>
                    <a:pt x="0" y="3"/>
                    <a:pt x="0" y="6"/>
                  </a:cubicBezTo>
                  <a:cubicBezTo>
                    <a:pt x="0" y="13"/>
                    <a:pt x="0" y="13"/>
                    <a:pt x="0" y="13"/>
                  </a:cubicBezTo>
                  <a:cubicBezTo>
                    <a:pt x="0" y="17"/>
                    <a:pt x="3" y="19"/>
                    <a:pt x="6" y="19"/>
                  </a:cubicBezTo>
                  <a:cubicBezTo>
                    <a:pt x="7" y="19"/>
                    <a:pt x="7" y="19"/>
                    <a:pt x="7" y="19"/>
                  </a:cubicBezTo>
                  <a:cubicBezTo>
                    <a:pt x="13" y="19"/>
                    <a:pt x="13" y="19"/>
                    <a:pt x="13" y="19"/>
                  </a:cubicBezTo>
                  <a:cubicBezTo>
                    <a:pt x="16" y="19"/>
                    <a:pt x="19" y="16"/>
                    <a:pt x="19" y="13"/>
                  </a:cubicBezTo>
                  <a:cubicBezTo>
                    <a:pt x="19" y="6"/>
                    <a:pt x="19" y="6"/>
                    <a:pt x="19" y="6"/>
                  </a:cubicBezTo>
                  <a:cubicBezTo>
                    <a:pt x="19" y="2"/>
                    <a:pt x="16" y="0"/>
                    <a:pt x="12" y="0"/>
                  </a:cubicBezTo>
                </a:path>
              </a:pathLst>
            </a:custGeom>
            <a:solidFill>
              <a:srgbClr val="FFD8B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0"/>
            <p:cNvSpPr>
              <a:spLocks/>
            </p:cNvSpPr>
            <p:nvPr userDrawn="1"/>
          </p:nvSpPr>
          <p:spPr bwMode="auto">
            <a:xfrm>
              <a:off x="-352425" y="3835400"/>
              <a:ext cx="377825" cy="373063"/>
            </a:xfrm>
            <a:custGeom>
              <a:avLst/>
              <a:gdLst>
                <a:gd name="T0" fmla="*/ 12 w 22"/>
                <a:gd name="T1" fmla="*/ 0 h 22"/>
                <a:gd name="T2" fmla="*/ 10 w 22"/>
                <a:gd name="T3" fmla="*/ 1 h 22"/>
                <a:gd name="T4" fmla="*/ 4 w 22"/>
                <a:gd name="T5" fmla="*/ 3 h 22"/>
                <a:gd name="T6" fmla="*/ 1 w 22"/>
                <a:gd name="T7" fmla="*/ 12 h 22"/>
                <a:gd name="T8" fmla="*/ 4 w 22"/>
                <a:gd name="T9" fmla="*/ 18 h 22"/>
                <a:gd name="T10" fmla="*/ 10 w 22"/>
                <a:gd name="T11" fmla="*/ 22 h 22"/>
                <a:gd name="T12" fmla="*/ 12 w 22"/>
                <a:gd name="T13" fmla="*/ 21 h 22"/>
                <a:gd name="T14" fmla="*/ 18 w 22"/>
                <a:gd name="T15" fmla="*/ 18 h 22"/>
                <a:gd name="T16" fmla="*/ 21 w 22"/>
                <a:gd name="T17" fmla="*/ 10 h 22"/>
                <a:gd name="T18" fmla="*/ 18 w 22"/>
                <a:gd name="T19" fmla="*/ 4 h 22"/>
                <a:gd name="T20" fmla="*/ 12 w 22"/>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2">
                  <a:moveTo>
                    <a:pt x="12" y="0"/>
                  </a:moveTo>
                  <a:cubicBezTo>
                    <a:pt x="11" y="0"/>
                    <a:pt x="10" y="0"/>
                    <a:pt x="10" y="1"/>
                  </a:cubicBezTo>
                  <a:cubicBezTo>
                    <a:pt x="4" y="3"/>
                    <a:pt x="4" y="3"/>
                    <a:pt x="4" y="3"/>
                  </a:cubicBezTo>
                  <a:cubicBezTo>
                    <a:pt x="1" y="5"/>
                    <a:pt x="0" y="9"/>
                    <a:pt x="1" y="12"/>
                  </a:cubicBezTo>
                  <a:cubicBezTo>
                    <a:pt x="4" y="18"/>
                    <a:pt x="4" y="18"/>
                    <a:pt x="4" y="18"/>
                  </a:cubicBezTo>
                  <a:cubicBezTo>
                    <a:pt x="5" y="20"/>
                    <a:pt x="8" y="22"/>
                    <a:pt x="10" y="22"/>
                  </a:cubicBezTo>
                  <a:cubicBezTo>
                    <a:pt x="11" y="22"/>
                    <a:pt x="12" y="21"/>
                    <a:pt x="12" y="21"/>
                  </a:cubicBezTo>
                  <a:cubicBezTo>
                    <a:pt x="18" y="18"/>
                    <a:pt x="18" y="18"/>
                    <a:pt x="18" y="18"/>
                  </a:cubicBezTo>
                  <a:cubicBezTo>
                    <a:pt x="21" y="17"/>
                    <a:pt x="22" y="13"/>
                    <a:pt x="21" y="10"/>
                  </a:cubicBezTo>
                  <a:cubicBezTo>
                    <a:pt x="18" y="4"/>
                    <a:pt x="18" y="4"/>
                    <a:pt x="18" y="4"/>
                  </a:cubicBezTo>
                  <a:cubicBezTo>
                    <a:pt x="17" y="2"/>
                    <a:pt x="15" y="0"/>
                    <a:pt x="12" y="0"/>
                  </a:cubicBezTo>
                </a:path>
              </a:pathLst>
            </a:custGeom>
            <a:solidFill>
              <a:srgbClr val="FFD8B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Rectangle 11"/>
            <p:cNvSpPr>
              <a:spLocks noChangeArrowheads="1"/>
            </p:cNvSpPr>
            <p:nvPr userDrawn="1"/>
          </p:nvSpPr>
          <p:spPr bwMode="auto">
            <a:xfrm>
              <a:off x="300037" y="5784850"/>
              <a:ext cx="1798638" cy="423863"/>
            </a:xfrm>
            <a:prstGeom prst="rect">
              <a:avLst/>
            </a:pr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Rectangle 12"/>
            <p:cNvSpPr>
              <a:spLocks noChangeArrowheads="1"/>
            </p:cNvSpPr>
            <p:nvPr userDrawn="1"/>
          </p:nvSpPr>
          <p:spPr bwMode="auto">
            <a:xfrm>
              <a:off x="179387" y="5970588"/>
              <a:ext cx="2073276" cy="2762250"/>
            </a:xfrm>
            <a:prstGeom prst="rect">
              <a:avLst/>
            </a:prstGeom>
            <a:solidFill>
              <a:srgbClr val="515A66"/>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54657361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矩形 1"/>
          <p:cNvSpPr/>
          <p:nvPr userDrawn="1"/>
        </p:nvSpPr>
        <p:spPr>
          <a:xfrm>
            <a:off x="1" y="336177"/>
            <a:ext cx="820270" cy="3765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820271" y="336177"/>
            <a:ext cx="1393540" cy="37651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96000" y="0"/>
            <a:ext cx="6096000" cy="6858000"/>
          </a:xfrm>
          <a:prstGeom prst="rect">
            <a:avLst/>
          </a:prstGeom>
          <a:ln w="28575">
            <a:noFill/>
          </a:ln>
        </p:spPr>
      </p:pic>
    </p:spTree>
    <p:extLst>
      <p:ext uri="{BB962C8B-B14F-4D97-AF65-F5344CB8AC3E}">
        <p14:creationId xmlns:p14="http://schemas.microsoft.com/office/powerpoint/2010/main" val="2780888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1" y="336177"/>
            <a:ext cx="820270" cy="376518"/>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820271" y="336177"/>
            <a:ext cx="1393540" cy="37651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8490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A155F-5711-423B-AFCC-490171A712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92297F-D496-49F1-8820-F53707F3F30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38E8B8-2D49-407C-A5D7-12C3B1FDFF17}"/>
              </a:ext>
            </a:extLst>
          </p:cNvPr>
          <p:cNvSpPr>
            <a:spLocks noGrp="1"/>
          </p:cNvSpPr>
          <p:nvPr>
            <p:ph type="dt" sz="half" idx="10"/>
          </p:nvPr>
        </p:nvSpPr>
        <p:spPr/>
        <p:txBody>
          <a:bodyPr/>
          <a:lstStyle/>
          <a:p>
            <a:fld id="{12EFE5D9-5A75-48D2-BE28-85102061E8E3}"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BBF9D56C-3CB0-4CE1-B493-B2A348C303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700A8C-E380-4506-AA44-5DC70F46A410}"/>
              </a:ext>
            </a:extLst>
          </p:cNvPr>
          <p:cNvSpPr>
            <a:spLocks noGrp="1"/>
          </p:cNvSpPr>
          <p:nvPr>
            <p:ph type="sldNum" sz="quarter" idx="12"/>
          </p:nvPr>
        </p:nvSpPr>
        <p:spPr/>
        <p:txBody>
          <a:bodyPr/>
          <a:lstStyle/>
          <a:p>
            <a:fld id="{B8EAD666-CC75-4E78-B137-F0EC052B51FE}" type="slidenum">
              <a:rPr lang="zh-CN" altLang="en-US" smtClean="0"/>
              <a:t>‹#›</a:t>
            </a:fld>
            <a:endParaRPr lang="zh-CN" altLang="en-US"/>
          </a:p>
        </p:txBody>
      </p:sp>
    </p:spTree>
    <p:extLst>
      <p:ext uri="{BB962C8B-B14F-4D97-AF65-F5344CB8AC3E}">
        <p14:creationId xmlns:p14="http://schemas.microsoft.com/office/powerpoint/2010/main" val="215708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B468C-BFC4-43A4-8ABA-05887D67AC7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C46B7EF-EB97-4097-8584-20FDDCBC8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C99341B-76D3-448E-BC0D-03219F46D5FA}"/>
              </a:ext>
            </a:extLst>
          </p:cNvPr>
          <p:cNvSpPr>
            <a:spLocks noGrp="1"/>
          </p:cNvSpPr>
          <p:nvPr>
            <p:ph type="dt" sz="half" idx="10"/>
          </p:nvPr>
        </p:nvSpPr>
        <p:spPr/>
        <p:txBody>
          <a:bodyPr/>
          <a:lstStyle/>
          <a:p>
            <a:fld id="{12EFE5D9-5A75-48D2-BE28-85102061E8E3}"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CAF76B6E-00D4-4869-8AF5-EA3E37670E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B5F61F-7BF3-4CB9-B9E8-6E33B339BACE}"/>
              </a:ext>
            </a:extLst>
          </p:cNvPr>
          <p:cNvSpPr>
            <a:spLocks noGrp="1"/>
          </p:cNvSpPr>
          <p:nvPr>
            <p:ph type="sldNum" sz="quarter" idx="12"/>
          </p:nvPr>
        </p:nvSpPr>
        <p:spPr/>
        <p:txBody>
          <a:bodyPr/>
          <a:lstStyle/>
          <a:p>
            <a:fld id="{B8EAD666-CC75-4E78-B137-F0EC052B51FE}" type="slidenum">
              <a:rPr lang="zh-CN" altLang="en-US" smtClean="0"/>
              <a:t>‹#›</a:t>
            </a:fld>
            <a:endParaRPr lang="zh-CN" altLang="en-US"/>
          </a:p>
        </p:txBody>
      </p:sp>
    </p:spTree>
    <p:extLst>
      <p:ext uri="{BB962C8B-B14F-4D97-AF65-F5344CB8AC3E}">
        <p14:creationId xmlns:p14="http://schemas.microsoft.com/office/powerpoint/2010/main" val="1866634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51FE2-5CB4-4018-B98F-1B6D2EA4FE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6CF669-35CA-4E36-A1BD-578625D8F01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5CE1B0-3D06-47C7-BAE9-5601444968E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201179D-2099-4AE5-A274-A63E555C75A1}"/>
              </a:ext>
            </a:extLst>
          </p:cNvPr>
          <p:cNvSpPr>
            <a:spLocks noGrp="1"/>
          </p:cNvSpPr>
          <p:nvPr>
            <p:ph type="dt" sz="half" idx="10"/>
          </p:nvPr>
        </p:nvSpPr>
        <p:spPr/>
        <p:txBody>
          <a:bodyPr/>
          <a:lstStyle/>
          <a:p>
            <a:fld id="{12EFE5D9-5A75-48D2-BE28-85102061E8E3}"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AEAF8FE9-A4F7-4EBB-95D6-65BC05796A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6AE82F-9F57-4E79-8218-22DCFF4A296A}"/>
              </a:ext>
            </a:extLst>
          </p:cNvPr>
          <p:cNvSpPr>
            <a:spLocks noGrp="1"/>
          </p:cNvSpPr>
          <p:nvPr>
            <p:ph type="sldNum" sz="quarter" idx="12"/>
          </p:nvPr>
        </p:nvSpPr>
        <p:spPr/>
        <p:txBody>
          <a:bodyPr/>
          <a:lstStyle/>
          <a:p>
            <a:fld id="{B8EAD666-CC75-4E78-B137-F0EC052B51FE}" type="slidenum">
              <a:rPr lang="zh-CN" altLang="en-US" smtClean="0"/>
              <a:t>‹#›</a:t>
            </a:fld>
            <a:endParaRPr lang="zh-CN" altLang="en-US"/>
          </a:p>
        </p:txBody>
      </p:sp>
    </p:spTree>
    <p:extLst>
      <p:ext uri="{BB962C8B-B14F-4D97-AF65-F5344CB8AC3E}">
        <p14:creationId xmlns:p14="http://schemas.microsoft.com/office/powerpoint/2010/main" val="122715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1879A-04B3-48A6-9324-A35F84606A0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C2887B1-4FDD-4525-A620-C442D435A0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249D372-A87F-4275-9115-A12FBF1992F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7B2B367-8EA7-4E51-A7E7-69B9EA306F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EE08C75-7311-4BEC-91D0-2A99D790FB2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9A7D658-1272-4E60-A296-7A528B9D71FD}"/>
              </a:ext>
            </a:extLst>
          </p:cNvPr>
          <p:cNvSpPr>
            <a:spLocks noGrp="1"/>
          </p:cNvSpPr>
          <p:nvPr>
            <p:ph type="dt" sz="half" idx="10"/>
          </p:nvPr>
        </p:nvSpPr>
        <p:spPr/>
        <p:txBody>
          <a:bodyPr/>
          <a:lstStyle/>
          <a:p>
            <a:fld id="{12EFE5D9-5A75-48D2-BE28-85102061E8E3}" type="datetimeFigureOut">
              <a:rPr lang="zh-CN" altLang="en-US" smtClean="0"/>
              <a:t>2019/4/14</a:t>
            </a:fld>
            <a:endParaRPr lang="zh-CN" altLang="en-US"/>
          </a:p>
        </p:txBody>
      </p:sp>
      <p:sp>
        <p:nvSpPr>
          <p:cNvPr id="8" name="页脚占位符 7">
            <a:extLst>
              <a:ext uri="{FF2B5EF4-FFF2-40B4-BE49-F238E27FC236}">
                <a16:creationId xmlns:a16="http://schemas.microsoft.com/office/drawing/2014/main" id="{BC80AD9E-960E-4A6B-826E-1D018A68A60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9665717-27FD-44FC-BB32-6FD250206D60}"/>
              </a:ext>
            </a:extLst>
          </p:cNvPr>
          <p:cNvSpPr>
            <a:spLocks noGrp="1"/>
          </p:cNvSpPr>
          <p:nvPr>
            <p:ph type="sldNum" sz="quarter" idx="12"/>
          </p:nvPr>
        </p:nvSpPr>
        <p:spPr/>
        <p:txBody>
          <a:bodyPr/>
          <a:lstStyle/>
          <a:p>
            <a:fld id="{B8EAD666-CC75-4E78-B137-F0EC052B51FE}" type="slidenum">
              <a:rPr lang="zh-CN" altLang="en-US" smtClean="0"/>
              <a:t>‹#›</a:t>
            </a:fld>
            <a:endParaRPr lang="zh-CN" altLang="en-US"/>
          </a:p>
        </p:txBody>
      </p:sp>
    </p:spTree>
    <p:extLst>
      <p:ext uri="{BB962C8B-B14F-4D97-AF65-F5344CB8AC3E}">
        <p14:creationId xmlns:p14="http://schemas.microsoft.com/office/powerpoint/2010/main" val="82138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DE1E0-BAC4-4C5F-BAF8-EA1A4E1951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D0843C3-7455-4F5B-9132-B14190BCF88E}"/>
              </a:ext>
            </a:extLst>
          </p:cNvPr>
          <p:cNvSpPr>
            <a:spLocks noGrp="1"/>
          </p:cNvSpPr>
          <p:nvPr>
            <p:ph type="dt" sz="half" idx="10"/>
          </p:nvPr>
        </p:nvSpPr>
        <p:spPr/>
        <p:txBody>
          <a:bodyPr/>
          <a:lstStyle/>
          <a:p>
            <a:fld id="{12EFE5D9-5A75-48D2-BE28-85102061E8E3}" type="datetimeFigureOut">
              <a:rPr lang="zh-CN" altLang="en-US" smtClean="0"/>
              <a:t>2019/4/14</a:t>
            </a:fld>
            <a:endParaRPr lang="zh-CN" altLang="en-US"/>
          </a:p>
        </p:txBody>
      </p:sp>
      <p:sp>
        <p:nvSpPr>
          <p:cNvPr id="4" name="页脚占位符 3">
            <a:extLst>
              <a:ext uri="{FF2B5EF4-FFF2-40B4-BE49-F238E27FC236}">
                <a16:creationId xmlns:a16="http://schemas.microsoft.com/office/drawing/2014/main" id="{C905E987-B3E1-4ABE-850E-9BDD80AAA1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09158CA-F477-4A90-9D34-4C7A39553A75}"/>
              </a:ext>
            </a:extLst>
          </p:cNvPr>
          <p:cNvSpPr>
            <a:spLocks noGrp="1"/>
          </p:cNvSpPr>
          <p:nvPr>
            <p:ph type="sldNum" sz="quarter" idx="12"/>
          </p:nvPr>
        </p:nvSpPr>
        <p:spPr/>
        <p:txBody>
          <a:bodyPr/>
          <a:lstStyle/>
          <a:p>
            <a:fld id="{B8EAD666-CC75-4E78-B137-F0EC052B51FE}" type="slidenum">
              <a:rPr lang="zh-CN" altLang="en-US" smtClean="0"/>
              <a:t>‹#›</a:t>
            </a:fld>
            <a:endParaRPr lang="zh-CN" altLang="en-US"/>
          </a:p>
        </p:txBody>
      </p:sp>
    </p:spTree>
    <p:extLst>
      <p:ext uri="{BB962C8B-B14F-4D97-AF65-F5344CB8AC3E}">
        <p14:creationId xmlns:p14="http://schemas.microsoft.com/office/powerpoint/2010/main" val="289829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339ED7B-4435-4B9E-A490-C32271C55CA1}"/>
              </a:ext>
            </a:extLst>
          </p:cNvPr>
          <p:cNvSpPr>
            <a:spLocks noGrp="1"/>
          </p:cNvSpPr>
          <p:nvPr>
            <p:ph type="dt" sz="half" idx="10"/>
          </p:nvPr>
        </p:nvSpPr>
        <p:spPr/>
        <p:txBody>
          <a:bodyPr/>
          <a:lstStyle/>
          <a:p>
            <a:fld id="{12EFE5D9-5A75-48D2-BE28-85102061E8E3}" type="datetimeFigureOut">
              <a:rPr lang="zh-CN" altLang="en-US" smtClean="0"/>
              <a:t>2019/4/14</a:t>
            </a:fld>
            <a:endParaRPr lang="zh-CN" altLang="en-US"/>
          </a:p>
        </p:txBody>
      </p:sp>
      <p:sp>
        <p:nvSpPr>
          <p:cNvPr id="3" name="页脚占位符 2">
            <a:extLst>
              <a:ext uri="{FF2B5EF4-FFF2-40B4-BE49-F238E27FC236}">
                <a16:creationId xmlns:a16="http://schemas.microsoft.com/office/drawing/2014/main" id="{47AADCC4-A46E-42CF-B10C-28FA2BDC51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94248AB-8B06-4FFB-AAC0-304C53DC74B6}"/>
              </a:ext>
            </a:extLst>
          </p:cNvPr>
          <p:cNvSpPr>
            <a:spLocks noGrp="1"/>
          </p:cNvSpPr>
          <p:nvPr>
            <p:ph type="sldNum" sz="quarter" idx="12"/>
          </p:nvPr>
        </p:nvSpPr>
        <p:spPr/>
        <p:txBody>
          <a:bodyPr/>
          <a:lstStyle/>
          <a:p>
            <a:fld id="{B8EAD666-CC75-4E78-B137-F0EC052B51FE}" type="slidenum">
              <a:rPr lang="zh-CN" altLang="en-US" smtClean="0"/>
              <a:t>‹#›</a:t>
            </a:fld>
            <a:endParaRPr lang="zh-CN" altLang="en-US"/>
          </a:p>
        </p:txBody>
      </p:sp>
    </p:spTree>
    <p:extLst>
      <p:ext uri="{BB962C8B-B14F-4D97-AF65-F5344CB8AC3E}">
        <p14:creationId xmlns:p14="http://schemas.microsoft.com/office/powerpoint/2010/main" val="257109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D2018F-511C-47FE-82D2-A158D02C5E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B9EA5D-9627-4B43-9783-5E1F2F7E70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9442950-FF9B-4663-B110-267232F50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64B6E7-6D28-4B6A-BFC5-9D895AB299F0}"/>
              </a:ext>
            </a:extLst>
          </p:cNvPr>
          <p:cNvSpPr>
            <a:spLocks noGrp="1"/>
          </p:cNvSpPr>
          <p:nvPr>
            <p:ph type="dt" sz="half" idx="10"/>
          </p:nvPr>
        </p:nvSpPr>
        <p:spPr/>
        <p:txBody>
          <a:bodyPr/>
          <a:lstStyle/>
          <a:p>
            <a:fld id="{12EFE5D9-5A75-48D2-BE28-85102061E8E3}"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179EEE53-6FE1-4594-9268-929EB40F06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1F03D5-9757-4BE2-BD52-503DBA74EB31}"/>
              </a:ext>
            </a:extLst>
          </p:cNvPr>
          <p:cNvSpPr>
            <a:spLocks noGrp="1"/>
          </p:cNvSpPr>
          <p:nvPr>
            <p:ph type="sldNum" sz="quarter" idx="12"/>
          </p:nvPr>
        </p:nvSpPr>
        <p:spPr/>
        <p:txBody>
          <a:bodyPr/>
          <a:lstStyle/>
          <a:p>
            <a:fld id="{B8EAD666-CC75-4E78-B137-F0EC052B51FE}" type="slidenum">
              <a:rPr lang="zh-CN" altLang="en-US" smtClean="0"/>
              <a:t>‹#›</a:t>
            </a:fld>
            <a:endParaRPr lang="zh-CN" altLang="en-US"/>
          </a:p>
        </p:txBody>
      </p:sp>
    </p:spTree>
    <p:extLst>
      <p:ext uri="{BB962C8B-B14F-4D97-AF65-F5344CB8AC3E}">
        <p14:creationId xmlns:p14="http://schemas.microsoft.com/office/powerpoint/2010/main" val="128299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90610-A72A-4079-BD6F-39DA027F4D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4D97EE9-E129-4D14-AEB0-93BFF942DF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AD44467-D670-40C9-BE99-AB64C3372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64C1799-CE00-40B2-AFA6-F795EE20F38C}"/>
              </a:ext>
            </a:extLst>
          </p:cNvPr>
          <p:cNvSpPr>
            <a:spLocks noGrp="1"/>
          </p:cNvSpPr>
          <p:nvPr>
            <p:ph type="dt" sz="half" idx="10"/>
          </p:nvPr>
        </p:nvSpPr>
        <p:spPr/>
        <p:txBody>
          <a:bodyPr/>
          <a:lstStyle/>
          <a:p>
            <a:fld id="{12EFE5D9-5A75-48D2-BE28-85102061E8E3}" type="datetimeFigureOut">
              <a:rPr lang="zh-CN" altLang="en-US" smtClean="0"/>
              <a:t>2019/4/14</a:t>
            </a:fld>
            <a:endParaRPr lang="zh-CN" altLang="en-US"/>
          </a:p>
        </p:txBody>
      </p:sp>
      <p:sp>
        <p:nvSpPr>
          <p:cNvPr id="6" name="页脚占位符 5">
            <a:extLst>
              <a:ext uri="{FF2B5EF4-FFF2-40B4-BE49-F238E27FC236}">
                <a16:creationId xmlns:a16="http://schemas.microsoft.com/office/drawing/2014/main" id="{B254FDBB-4E75-4355-9484-AD8A9517A7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3ABD46-3670-45B3-A47B-F7D28584ED2A}"/>
              </a:ext>
            </a:extLst>
          </p:cNvPr>
          <p:cNvSpPr>
            <a:spLocks noGrp="1"/>
          </p:cNvSpPr>
          <p:nvPr>
            <p:ph type="sldNum" sz="quarter" idx="12"/>
          </p:nvPr>
        </p:nvSpPr>
        <p:spPr/>
        <p:txBody>
          <a:bodyPr/>
          <a:lstStyle/>
          <a:p>
            <a:fld id="{B8EAD666-CC75-4E78-B137-F0EC052B51FE}" type="slidenum">
              <a:rPr lang="zh-CN" altLang="en-US" smtClean="0"/>
              <a:t>‹#›</a:t>
            </a:fld>
            <a:endParaRPr lang="zh-CN" altLang="en-US"/>
          </a:p>
        </p:txBody>
      </p:sp>
    </p:spTree>
    <p:extLst>
      <p:ext uri="{BB962C8B-B14F-4D97-AF65-F5344CB8AC3E}">
        <p14:creationId xmlns:p14="http://schemas.microsoft.com/office/powerpoint/2010/main" val="62775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2780D44-DEF2-4054-AE48-9AD039181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AC41C8-E146-4185-8478-CCA183A2C3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69E7DF-7282-4AC9-A2C6-E06DF115D3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FE5D9-5A75-48D2-BE28-85102061E8E3}" type="datetimeFigureOut">
              <a:rPr lang="zh-CN" altLang="en-US" smtClean="0"/>
              <a:t>2019/4/14</a:t>
            </a:fld>
            <a:endParaRPr lang="zh-CN" altLang="en-US"/>
          </a:p>
        </p:txBody>
      </p:sp>
      <p:sp>
        <p:nvSpPr>
          <p:cNvPr id="5" name="页脚占位符 4">
            <a:extLst>
              <a:ext uri="{FF2B5EF4-FFF2-40B4-BE49-F238E27FC236}">
                <a16:creationId xmlns:a16="http://schemas.microsoft.com/office/drawing/2014/main" id="{B0B522B0-076C-4360-8D83-44CB8108EA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AF83633-0886-4B05-ADF0-491F7433BD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AD666-CC75-4E78-B137-F0EC052B51FE}" type="slidenum">
              <a:rPr lang="zh-CN" altLang="en-US" smtClean="0"/>
              <a:t>‹#›</a:t>
            </a:fld>
            <a:endParaRPr lang="zh-CN" altLang="en-US"/>
          </a:p>
        </p:txBody>
      </p:sp>
    </p:spTree>
    <p:extLst>
      <p:ext uri="{BB962C8B-B14F-4D97-AF65-F5344CB8AC3E}">
        <p14:creationId xmlns:p14="http://schemas.microsoft.com/office/powerpoint/2010/main" val="3561226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8" cstate="print">
            <a:duotone>
              <a:schemeClr val="bg2">
                <a:shade val="45000"/>
                <a:satMod val="135000"/>
              </a:schemeClr>
              <a:prstClr val="white"/>
            </a:duotone>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88610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7C1BEF8-E098-4C6D-B637-60DF683A5BF8}"/>
              </a:ext>
            </a:extLst>
          </p:cNvPr>
          <p:cNvPicPr>
            <a:picLocks noChangeAspect="1"/>
          </p:cNvPicPr>
          <p:nvPr/>
        </p:nvPicPr>
        <p:blipFill>
          <a:blip r:embed="rId2">
            <a:extLst>
              <a:ext uri="{BEBA8EAE-BF5A-486C-A8C5-ECC9F3942E4B}">
                <a14:imgProps xmlns:a14="http://schemas.microsoft.com/office/drawing/2010/main">
                  <a14:imgLayer r:embed="rId3">
                    <a14:imgEffect>
                      <a14:artisticMosiaicBubbles/>
                    </a14:imgEffect>
                  </a14:imgLayer>
                </a14:imgProps>
              </a:ext>
              <a:ext uri="{28A0092B-C50C-407E-A947-70E740481C1C}">
                <a14:useLocalDpi xmlns:a14="http://schemas.microsoft.com/office/drawing/2010/main" val="0"/>
              </a:ext>
            </a:extLst>
          </a:blip>
          <a:stretch>
            <a:fillRect/>
          </a:stretch>
        </p:blipFill>
        <p:spPr>
          <a:xfrm>
            <a:off x="0" y="-1"/>
            <a:ext cx="12192000" cy="7048871"/>
          </a:xfrm>
          <a:prstGeom prst="rect">
            <a:avLst/>
          </a:prstGeom>
          <a:effectLst>
            <a:outerShdw dist="50800" dir="15540000" sx="1000" sy="1000" algn="ctr" rotWithShape="0">
              <a:srgbClr val="000000"/>
            </a:outerShdw>
            <a:reflection endPos="0" dist="50800" dir="5400000" sy="-100000" algn="bl" rotWithShape="0"/>
          </a:effectLst>
        </p:spPr>
      </p:pic>
      <p:sp>
        <p:nvSpPr>
          <p:cNvPr id="4" name="文本框 3">
            <a:extLst>
              <a:ext uri="{FF2B5EF4-FFF2-40B4-BE49-F238E27FC236}">
                <a16:creationId xmlns:a16="http://schemas.microsoft.com/office/drawing/2014/main" id="{32CBB9EF-3330-46DB-B65D-DAD9FB5739C4}"/>
              </a:ext>
            </a:extLst>
          </p:cNvPr>
          <p:cNvSpPr txBox="1"/>
          <p:nvPr/>
        </p:nvSpPr>
        <p:spPr>
          <a:xfrm>
            <a:off x="1958378" y="674882"/>
            <a:ext cx="8993079" cy="1015663"/>
          </a:xfrm>
          <a:prstGeom prst="rect">
            <a:avLst/>
          </a:prstGeom>
          <a:noFill/>
        </p:spPr>
        <p:txBody>
          <a:bodyPr wrap="square" rtlCol="0">
            <a:spAutoFit/>
          </a:bodyPr>
          <a:lstStyle/>
          <a:p>
            <a:pPr algn="ctr"/>
            <a:r>
              <a:rPr lang="zh-CN" altLang="en-US" sz="6000" dirty="0">
                <a:latin typeface="Malgun Gothic Semilight" panose="020B0502040204020203" pitchFamily="34" charset="-122"/>
                <a:ea typeface="Malgun Gothic Semilight" panose="020B0502040204020203" pitchFamily="34" charset="-122"/>
                <a:cs typeface="Malgun Gothic Semilight" panose="020B0502040204020203" pitchFamily="34" charset="-122"/>
              </a:rPr>
              <a:t>中外家庭教育差异</a:t>
            </a:r>
          </a:p>
        </p:txBody>
      </p:sp>
      <p:sp>
        <p:nvSpPr>
          <p:cNvPr id="5" name="文本框 4">
            <a:extLst>
              <a:ext uri="{FF2B5EF4-FFF2-40B4-BE49-F238E27FC236}">
                <a16:creationId xmlns:a16="http://schemas.microsoft.com/office/drawing/2014/main" id="{F4F78D9E-E2B9-40A9-98DB-8476A5E91C68}"/>
              </a:ext>
            </a:extLst>
          </p:cNvPr>
          <p:cNvSpPr txBox="1"/>
          <p:nvPr/>
        </p:nvSpPr>
        <p:spPr>
          <a:xfrm>
            <a:off x="10184838" y="6079267"/>
            <a:ext cx="2419927" cy="646331"/>
          </a:xfrm>
          <a:prstGeom prst="rect">
            <a:avLst/>
          </a:prstGeom>
          <a:noFill/>
        </p:spPr>
        <p:txBody>
          <a:bodyPr wrap="square" rtlCol="0">
            <a:spAutoFit/>
          </a:bodyPr>
          <a:lstStyle/>
          <a:p>
            <a:r>
              <a:rPr lang="zh-CN" altLang="en-US" b="1" dirty="0"/>
              <a:t>合作：刘文博</a:t>
            </a:r>
            <a:endParaRPr lang="en-US" altLang="zh-CN" b="1" dirty="0"/>
          </a:p>
          <a:p>
            <a:r>
              <a:rPr lang="en-US" altLang="zh-CN" b="1" dirty="0"/>
              <a:t>           </a:t>
            </a:r>
            <a:r>
              <a:rPr lang="zh-CN" altLang="en-US" b="1" dirty="0"/>
              <a:t>王聪</a:t>
            </a:r>
          </a:p>
        </p:txBody>
      </p:sp>
    </p:spTree>
    <p:extLst>
      <p:ext uri="{BB962C8B-B14F-4D97-AF65-F5344CB8AC3E}">
        <p14:creationId xmlns:p14="http://schemas.microsoft.com/office/powerpoint/2010/main" val="170675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alpha val="73000"/>
          </a:schemeClr>
        </a:solidFill>
        <a:effectLst/>
      </p:bgPr>
    </p:bg>
    <p:spTree>
      <p:nvGrpSpPr>
        <p:cNvPr id="1" name=""/>
        <p:cNvGrpSpPr/>
        <p:nvPr/>
      </p:nvGrpSpPr>
      <p:grpSpPr>
        <a:xfrm>
          <a:off x="0" y="0"/>
          <a:ext cx="0" cy="0"/>
          <a:chOff x="0" y="0"/>
          <a:chExt cx="0" cy="0"/>
        </a:xfrm>
      </p:grpSpPr>
      <p:sp>
        <p:nvSpPr>
          <p:cNvPr id="59087" name="Freeform 40217"/>
          <p:cNvSpPr>
            <a:spLocks/>
          </p:cNvSpPr>
          <p:nvPr/>
        </p:nvSpPr>
        <p:spPr bwMode="auto">
          <a:xfrm>
            <a:off x="5438129" y="2983739"/>
            <a:ext cx="2662238" cy="2714625"/>
          </a:xfrm>
          <a:custGeom>
            <a:avLst/>
            <a:gdLst>
              <a:gd name="T0" fmla="*/ 269 w 1121"/>
              <a:gd name="T1" fmla="*/ 1000 h 1143"/>
              <a:gd name="T2" fmla="*/ 978 w 1121"/>
              <a:gd name="T3" fmla="*/ 810 h 1143"/>
              <a:gd name="T4" fmla="*/ 788 w 1121"/>
              <a:gd name="T5" fmla="*/ 101 h 1143"/>
              <a:gd name="T6" fmla="*/ 245 w 1121"/>
              <a:gd name="T7" fmla="*/ 116 h 1143"/>
              <a:gd name="T8" fmla="*/ 245 w 1121"/>
              <a:gd name="T9" fmla="*/ 116 h 1143"/>
              <a:gd name="T10" fmla="*/ 10 w 1121"/>
              <a:gd name="T11" fmla="*/ 252 h 1143"/>
              <a:gd name="T12" fmla="*/ 10 w 1121"/>
              <a:gd name="T13" fmla="*/ 522 h 1143"/>
              <a:gd name="T14" fmla="*/ 10 w 1121"/>
              <a:gd name="T15" fmla="*/ 522 h 1143"/>
              <a:gd name="T16" fmla="*/ 269 w 1121"/>
              <a:gd name="T17" fmla="*/ 1000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1" h="1143">
                <a:moveTo>
                  <a:pt x="269" y="1000"/>
                </a:moveTo>
                <a:cubicBezTo>
                  <a:pt x="517" y="1143"/>
                  <a:pt x="834" y="1058"/>
                  <a:pt x="978" y="810"/>
                </a:cubicBezTo>
                <a:cubicBezTo>
                  <a:pt x="1121" y="562"/>
                  <a:pt x="1036" y="245"/>
                  <a:pt x="788" y="101"/>
                </a:cubicBezTo>
                <a:cubicBezTo>
                  <a:pt x="613" y="0"/>
                  <a:pt x="403" y="13"/>
                  <a:pt x="245" y="116"/>
                </a:cubicBezTo>
                <a:cubicBezTo>
                  <a:pt x="245" y="116"/>
                  <a:pt x="245" y="116"/>
                  <a:pt x="245" y="116"/>
                </a:cubicBezTo>
                <a:cubicBezTo>
                  <a:pt x="10" y="252"/>
                  <a:pt x="10" y="252"/>
                  <a:pt x="10" y="252"/>
                </a:cubicBezTo>
                <a:cubicBezTo>
                  <a:pt x="10" y="522"/>
                  <a:pt x="10" y="522"/>
                  <a:pt x="10" y="522"/>
                </a:cubicBezTo>
                <a:cubicBezTo>
                  <a:pt x="10" y="522"/>
                  <a:pt x="10" y="522"/>
                  <a:pt x="10" y="522"/>
                </a:cubicBezTo>
                <a:cubicBezTo>
                  <a:pt x="0" y="711"/>
                  <a:pt x="94" y="899"/>
                  <a:pt x="269" y="1000"/>
                </a:cubicBezTo>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088" name="Freeform 40218"/>
          <p:cNvSpPr>
            <a:spLocks/>
          </p:cNvSpPr>
          <p:nvPr/>
        </p:nvSpPr>
        <p:spPr bwMode="auto">
          <a:xfrm>
            <a:off x="2821929" y="2983739"/>
            <a:ext cx="2663825" cy="2714625"/>
          </a:xfrm>
          <a:custGeom>
            <a:avLst/>
            <a:gdLst>
              <a:gd name="T0" fmla="*/ 333 w 1121"/>
              <a:gd name="T1" fmla="*/ 101 h 1143"/>
              <a:gd name="T2" fmla="*/ 143 w 1121"/>
              <a:gd name="T3" fmla="*/ 810 h 1143"/>
              <a:gd name="T4" fmla="*/ 852 w 1121"/>
              <a:gd name="T5" fmla="*/ 1000 h 1143"/>
              <a:gd name="T6" fmla="*/ 1111 w 1121"/>
              <a:gd name="T7" fmla="*/ 522 h 1143"/>
              <a:gd name="T8" fmla="*/ 1111 w 1121"/>
              <a:gd name="T9" fmla="*/ 522 h 1143"/>
              <a:gd name="T10" fmla="*/ 1111 w 1121"/>
              <a:gd name="T11" fmla="*/ 252 h 1143"/>
              <a:gd name="T12" fmla="*/ 876 w 1121"/>
              <a:gd name="T13" fmla="*/ 116 h 1143"/>
              <a:gd name="T14" fmla="*/ 876 w 1121"/>
              <a:gd name="T15" fmla="*/ 116 h 1143"/>
              <a:gd name="T16" fmla="*/ 333 w 1121"/>
              <a:gd name="T17" fmla="*/ 101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1" h="1143">
                <a:moveTo>
                  <a:pt x="333" y="101"/>
                </a:moveTo>
                <a:cubicBezTo>
                  <a:pt x="85" y="245"/>
                  <a:pt x="0" y="562"/>
                  <a:pt x="143" y="810"/>
                </a:cubicBezTo>
                <a:cubicBezTo>
                  <a:pt x="287" y="1058"/>
                  <a:pt x="604" y="1143"/>
                  <a:pt x="852" y="1000"/>
                </a:cubicBezTo>
                <a:cubicBezTo>
                  <a:pt x="1027" y="899"/>
                  <a:pt x="1121" y="711"/>
                  <a:pt x="1111" y="522"/>
                </a:cubicBezTo>
                <a:cubicBezTo>
                  <a:pt x="1111" y="522"/>
                  <a:pt x="1111" y="522"/>
                  <a:pt x="1111" y="522"/>
                </a:cubicBezTo>
                <a:cubicBezTo>
                  <a:pt x="1111" y="252"/>
                  <a:pt x="1111" y="252"/>
                  <a:pt x="1111" y="252"/>
                </a:cubicBezTo>
                <a:cubicBezTo>
                  <a:pt x="876" y="116"/>
                  <a:pt x="876" y="116"/>
                  <a:pt x="876" y="116"/>
                </a:cubicBezTo>
                <a:cubicBezTo>
                  <a:pt x="876" y="116"/>
                  <a:pt x="876" y="116"/>
                  <a:pt x="876" y="116"/>
                </a:cubicBezTo>
                <a:cubicBezTo>
                  <a:pt x="718" y="13"/>
                  <a:pt x="508" y="0"/>
                  <a:pt x="333" y="101"/>
                </a:cubicBezTo>
              </a:path>
            </a:pathLst>
          </a:custGeom>
          <a:solidFill>
            <a:srgbClr val="2AA1D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089" name="Freeform 40219"/>
          <p:cNvSpPr>
            <a:spLocks/>
          </p:cNvSpPr>
          <p:nvPr/>
        </p:nvSpPr>
        <p:spPr bwMode="auto">
          <a:xfrm>
            <a:off x="4228454" y="924751"/>
            <a:ext cx="2465388" cy="2657475"/>
          </a:xfrm>
          <a:custGeom>
            <a:avLst/>
            <a:gdLst>
              <a:gd name="T0" fmla="*/ 1038 w 1038"/>
              <a:gd name="T1" fmla="*/ 519 h 1118"/>
              <a:gd name="T2" fmla="*/ 519 w 1038"/>
              <a:gd name="T3" fmla="*/ 0 h 1118"/>
              <a:gd name="T4" fmla="*/ 0 w 1038"/>
              <a:gd name="T5" fmla="*/ 519 h 1118"/>
              <a:gd name="T6" fmla="*/ 284 w 1038"/>
              <a:gd name="T7" fmla="*/ 982 h 1118"/>
              <a:gd name="T8" fmla="*/ 284 w 1038"/>
              <a:gd name="T9" fmla="*/ 982 h 1118"/>
              <a:gd name="T10" fmla="*/ 519 w 1038"/>
              <a:gd name="T11" fmla="*/ 1118 h 1118"/>
              <a:gd name="T12" fmla="*/ 754 w 1038"/>
              <a:gd name="T13" fmla="*/ 982 h 1118"/>
              <a:gd name="T14" fmla="*/ 754 w 1038"/>
              <a:gd name="T15" fmla="*/ 982 h 1118"/>
              <a:gd name="T16" fmla="*/ 1038 w 1038"/>
              <a:gd name="T17" fmla="*/ 519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8" h="1118">
                <a:moveTo>
                  <a:pt x="1038" y="519"/>
                </a:moveTo>
                <a:cubicBezTo>
                  <a:pt x="1038" y="233"/>
                  <a:pt x="806" y="0"/>
                  <a:pt x="519" y="0"/>
                </a:cubicBezTo>
                <a:cubicBezTo>
                  <a:pt x="232" y="0"/>
                  <a:pt x="0" y="233"/>
                  <a:pt x="0" y="519"/>
                </a:cubicBezTo>
                <a:cubicBezTo>
                  <a:pt x="0" y="721"/>
                  <a:pt x="116" y="896"/>
                  <a:pt x="284" y="982"/>
                </a:cubicBezTo>
                <a:cubicBezTo>
                  <a:pt x="284" y="982"/>
                  <a:pt x="284" y="982"/>
                  <a:pt x="284" y="982"/>
                </a:cubicBezTo>
                <a:cubicBezTo>
                  <a:pt x="519" y="1118"/>
                  <a:pt x="519" y="1118"/>
                  <a:pt x="519" y="1118"/>
                </a:cubicBezTo>
                <a:cubicBezTo>
                  <a:pt x="754" y="982"/>
                  <a:pt x="754" y="982"/>
                  <a:pt x="754" y="982"/>
                </a:cubicBezTo>
                <a:cubicBezTo>
                  <a:pt x="754" y="982"/>
                  <a:pt x="754" y="982"/>
                  <a:pt x="754" y="982"/>
                </a:cubicBezTo>
                <a:cubicBezTo>
                  <a:pt x="922" y="896"/>
                  <a:pt x="1038" y="721"/>
                  <a:pt x="1038" y="519"/>
                </a:cubicBezTo>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Oval 44665"/>
          <p:cNvSpPr>
            <a:spLocks noChangeArrowheads="1"/>
          </p:cNvSpPr>
          <p:nvPr/>
        </p:nvSpPr>
        <p:spPr bwMode="auto">
          <a:xfrm>
            <a:off x="5406379" y="1124776"/>
            <a:ext cx="107950" cy="106363"/>
          </a:xfrm>
          <a:prstGeom prst="ellipse">
            <a:avLst/>
          </a:prstGeom>
          <a:solidFill>
            <a:srgbClr val="483F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Oval 44666"/>
          <p:cNvSpPr>
            <a:spLocks noChangeArrowheads="1"/>
          </p:cNvSpPr>
          <p:nvPr/>
        </p:nvSpPr>
        <p:spPr bwMode="auto">
          <a:xfrm>
            <a:off x="5590529" y="1200976"/>
            <a:ext cx="77788" cy="76200"/>
          </a:xfrm>
          <a:prstGeom prst="ellipse">
            <a:avLst/>
          </a:prstGeom>
          <a:solidFill>
            <a:srgbClr val="483F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Oval 44667"/>
          <p:cNvSpPr>
            <a:spLocks noChangeArrowheads="1"/>
          </p:cNvSpPr>
          <p:nvPr/>
        </p:nvSpPr>
        <p:spPr bwMode="auto">
          <a:xfrm>
            <a:off x="5250804" y="1224789"/>
            <a:ext cx="68263" cy="66675"/>
          </a:xfrm>
          <a:prstGeom prst="ellipse">
            <a:avLst/>
          </a:prstGeom>
          <a:solidFill>
            <a:srgbClr val="483F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4668"/>
          <p:cNvSpPr>
            <a:spLocks/>
          </p:cNvSpPr>
          <p:nvPr/>
        </p:nvSpPr>
        <p:spPr bwMode="auto">
          <a:xfrm>
            <a:off x="5309541" y="1240664"/>
            <a:ext cx="301625" cy="152400"/>
          </a:xfrm>
          <a:custGeom>
            <a:avLst/>
            <a:gdLst>
              <a:gd name="T0" fmla="*/ 63 w 127"/>
              <a:gd name="T1" fmla="*/ 0 h 64"/>
              <a:gd name="T2" fmla="*/ 0 w 127"/>
              <a:gd name="T3" fmla="*/ 64 h 64"/>
              <a:gd name="T4" fmla="*/ 127 w 127"/>
              <a:gd name="T5" fmla="*/ 64 h 64"/>
              <a:gd name="T6" fmla="*/ 63 w 127"/>
              <a:gd name="T7" fmla="*/ 0 h 64"/>
            </a:gdLst>
            <a:ahLst/>
            <a:cxnLst>
              <a:cxn ang="0">
                <a:pos x="T0" y="T1"/>
              </a:cxn>
              <a:cxn ang="0">
                <a:pos x="T2" y="T3"/>
              </a:cxn>
              <a:cxn ang="0">
                <a:pos x="T4" y="T5"/>
              </a:cxn>
              <a:cxn ang="0">
                <a:pos x="T6" y="T7"/>
              </a:cxn>
            </a:cxnLst>
            <a:rect l="0" t="0" r="r" b="b"/>
            <a:pathLst>
              <a:path w="127" h="64">
                <a:moveTo>
                  <a:pt x="63" y="0"/>
                </a:moveTo>
                <a:cubicBezTo>
                  <a:pt x="28" y="0"/>
                  <a:pt x="0" y="29"/>
                  <a:pt x="0" y="64"/>
                </a:cubicBezTo>
                <a:cubicBezTo>
                  <a:pt x="127" y="64"/>
                  <a:pt x="127" y="64"/>
                  <a:pt x="127" y="64"/>
                </a:cubicBezTo>
                <a:cubicBezTo>
                  <a:pt x="127" y="29"/>
                  <a:pt x="98" y="0"/>
                  <a:pt x="63" y="0"/>
                </a:cubicBezTo>
                <a:close/>
              </a:path>
            </a:pathLst>
          </a:custGeom>
          <a:solidFill>
            <a:srgbClr val="483F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44669"/>
          <p:cNvSpPr>
            <a:spLocks/>
          </p:cNvSpPr>
          <p:nvPr/>
        </p:nvSpPr>
        <p:spPr bwMode="auto">
          <a:xfrm>
            <a:off x="5190479" y="1297814"/>
            <a:ext cx="130175" cy="95250"/>
          </a:xfrm>
          <a:custGeom>
            <a:avLst/>
            <a:gdLst>
              <a:gd name="T0" fmla="*/ 55 w 55"/>
              <a:gd name="T1" fmla="*/ 3 h 40"/>
              <a:gd name="T2" fmla="*/ 40 w 55"/>
              <a:gd name="T3" fmla="*/ 0 h 40"/>
              <a:gd name="T4" fmla="*/ 0 w 55"/>
              <a:gd name="T5" fmla="*/ 40 h 40"/>
              <a:gd name="T6" fmla="*/ 44 w 55"/>
              <a:gd name="T7" fmla="*/ 40 h 40"/>
              <a:gd name="T8" fmla="*/ 55 w 55"/>
              <a:gd name="T9" fmla="*/ 3 h 40"/>
            </a:gdLst>
            <a:ahLst/>
            <a:cxnLst>
              <a:cxn ang="0">
                <a:pos x="T0" y="T1"/>
              </a:cxn>
              <a:cxn ang="0">
                <a:pos x="T2" y="T3"/>
              </a:cxn>
              <a:cxn ang="0">
                <a:pos x="T4" y="T5"/>
              </a:cxn>
              <a:cxn ang="0">
                <a:pos x="T6" y="T7"/>
              </a:cxn>
              <a:cxn ang="0">
                <a:pos x="T8" y="T9"/>
              </a:cxn>
            </a:cxnLst>
            <a:rect l="0" t="0" r="r" b="b"/>
            <a:pathLst>
              <a:path w="55" h="40">
                <a:moveTo>
                  <a:pt x="55" y="3"/>
                </a:moveTo>
                <a:cubicBezTo>
                  <a:pt x="50" y="1"/>
                  <a:pt x="45" y="0"/>
                  <a:pt x="40" y="0"/>
                </a:cubicBezTo>
                <a:cubicBezTo>
                  <a:pt x="18" y="0"/>
                  <a:pt x="0" y="17"/>
                  <a:pt x="0" y="40"/>
                </a:cubicBezTo>
                <a:cubicBezTo>
                  <a:pt x="44" y="40"/>
                  <a:pt x="44" y="40"/>
                  <a:pt x="44" y="40"/>
                </a:cubicBezTo>
                <a:cubicBezTo>
                  <a:pt x="44" y="26"/>
                  <a:pt x="48" y="13"/>
                  <a:pt x="55" y="3"/>
                </a:cubicBezTo>
                <a:close/>
              </a:path>
            </a:pathLst>
          </a:custGeom>
          <a:solidFill>
            <a:srgbClr val="483F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44670"/>
          <p:cNvSpPr>
            <a:spLocks/>
          </p:cNvSpPr>
          <p:nvPr/>
        </p:nvSpPr>
        <p:spPr bwMode="auto">
          <a:xfrm>
            <a:off x="5590529" y="1283526"/>
            <a:ext cx="146050" cy="109538"/>
          </a:xfrm>
          <a:custGeom>
            <a:avLst/>
            <a:gdLst>
              <a:gd name="T0" fmla="*/ 16 w 62"/>
              <a:gd name="T1" fmla="*/ 0 h 46"/>
              <a:gd name="T2" fmla="*/ 0 w 62"/>
              <a:gd name="T3" fmla="*/ 3 h 46"/>
              <a:gd name="T4" fmla="*/ 14 w 62"/>
              <a:gd name="T5" fmla="*/ 46 h 46"/>
              <a:gd name="T6" fmla="*/ 62 w 62"/>
              <a:gd name="T7" fmla="*/ 46 h 46"/>
              <a:gd name="T8" fmla="*/ 16 w 62"/>
              <a:gd name="T9" fmla="*/ 0 h 46"/>
            </a:gdLst>
            <a:ahLst/>
            <a:cxnLst>
              <a:cxn ang="0">
                <a:pos x="T0" y="T1"/>
              </a:cxn>
              <a:cxn ang="0">
                <a:pos x="T2" y="T3"/>
              </a:cxn>
              <a:cxn ang="0">
                <a:pos x="T4" y="T5"/>
              </a:cxn>
              <a:cxn ang="0">
                <a:pos x="T6" y="T7"/>
              </a:cxn>
              <a:cxn ang="0">
                <a:pos x="T8" y="T9"/>
              </a:cxn>
            </a:cxnLst>
            <a:rect l="0" t="0" r="r" b="b"/>
            <a:pathLst>
              <a:path w="62" h="46">
                <a:moveTo>
                  <a:pt x="16" y="0"/>
                </a:moveTo>
                <a:cubicBezTo>
                  <a:pt x="11" y="0"/>
                  <a:pt x="5" y="1"/>
                  <a:pt x="0" y="3"/>
                </a:cubicBezTo>
                <a:cubicBezTo>
                  <a:pt x="9" y="15"/>
                  <a:pt x="14" y="30"/>
                  <a:pt x="14" y="46"/>
                </a:cubicBezTo>
                <a:cubicBezTo>
                  <a:pt x="62" y="46"/>
                  <a:pt x="62" y="46"/>
                  <a:pt x="62" y="46"/>
                </a:cubicBezTo>
                <a:cubicBezTo>
                  <a:pt x="62" y="21"/>
                  <a:pt x="42" y="0"/>
                  <a:pt x="16" y="0"/>
                </a:cubicBezTo>
                <a:close/>
              </a:path>
            </a:pathLst>
          </a:custGeom>
          <a:solidFill>
            <a:srgbClr val="483F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Oval 44671"/>
          <p:cNvSpPr>
            <a:spLocks noChangeArrowheads="1"/>
          </p:cNvSpPr>
          <p:nvPr/>
        </p:nvSpPr>
        <p:spPr bwMode="auto">
          <a:xfrm>
            <a:off x="6958013" y="4551049"/>
            <a:ext cx="209550" cy="2095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44672"/>
          <p:cNvSpPr>
            <a:spLocks noEditPoints="1"/>
          </p:cNvSpPr>
          <p:nvPr/>
        </p:nvSpPr>
        <p:spPr bwMode="auto">
          <a:xfrm>
            <a:off x="6861176" y="4454211"/>
            <a:ext cx="403225" cy="403225"/>
          </a:xfrm>
          <a:custGeom>
            <a:avLst/>
            <a:gdLst>
              <a:gd name="T0" fmla="*/ 152 w 170"/>
              <a:gd name="T1" fmla="*/ 90 h 170"/>
              <a:gd name="T2" fmla="*/ 170 w 170"/>
              <a:gd name="T3" fmla="*/ 79 h 170"/>
              <a:gd name="T4" fmla="*/ 151 w 170"/>
              <a:gd name="T5" fmla="*/ 71 h 170"/>
              <a:gd name="T6" fmla="*/ 165 w 170"/>
              <a:gd name="T7" fmla="*/ 55 h 170"/>
              <a:gd name="T8" fmla="*/ 144 w 170"/>
              <a:gd name="T9" fmla="*/ 53 h 170"/>
              <a:gd name="T10" fmla="*/ 154 w 170"/>
              <a:gd name="T11" fmla="*/ 34 h 170"/>
              <a:gd name="T12" fmla="*/ 133 w 170"/>
              <a:gd name="T13" fmla="*/ 38 h 170"/>
              <a:gd name="T14" fmla="*/ 136 w 170"/>
              <a:gd name="T15" fmla="*/ 16 h 170"/>
              <a:gd name="T16" fmla="*/ 117 w 170"/>
              <a:gd name="T17" fmla="*/ 26 h 170"/>
              <a:gd name="T18" fmla="*/ 115 w 170"/>
              <a:gd name="T19" fmla="*/ 5 h 170"/>
              <a:gd name="T20" fmla="*/ 99 w 170"/>
              <a:gd name="T21" fmla="*/ 19 h 170"/>
              <a:gd name="T22" fmla="*/ 91 w 170"/>
              <a:gd name="T23" fmla="*/ 0 h 170"/>
              <a:gd name="T24" fmla="*/ 81 w 170"/>
              <a:gd name="T25" fmla="*/ 18 h 170"/>
              <a:gd name="T26" fmla="*/ 67 w 170"/>
              <a:gd name="T27" fmla="*/ 1 h 170"/>
              <a:gd name="T28" fmla="*/ 62 w 170"/>
              <a:gd name="T29" fmla="*/ 22 h 170"/>
              <a:gd name="T30" fmla="*/ 44 w 170"/>
              <a:gd name="T31" fmla="*/ 10 h 170"/>
              <a:gd name="T32" fmla="*/ 45 w 170"/>
              <a:gd name="T33" fmla="*/ 31 h 170"/>
              <a:gd name="T34" fmla="*/ 25 w 170"/>
              <a:gd name="T35" fmla="*/ 24 h 170"/>
              <a:gd name="T36" fmla="*/ 32 w 170"/>
              <a:gd name="T37" fmla="*/ 45 h 170"/>
              <a:gd name="T38" fmla="*/ 10 w 170"/>
              <a:gd name="T39" fmla="*/ 44 h 170"/>
              <a:gd name="T40" fmla="*/ 23 w 170"/>
              <a:gd name="T41" fmla="*/ 61 h 170"/>
              <a:gd name="T42" fmla="*/ 2 w 170"/>
              <a:gd name="T43" fmla="*/ 67 h 170"/>
              <a:gd name="T44" fmla="*/ 19 w 170"/>
              <a:gd name="T45" fmla="*/ 80 h 170"/>
              <a:gd name="T46" fmla="*/ 0 w 170"/>
              <a:gd name="T47" fmla="*/ 91 h 170"/>
              <a:gd name="T48" fmla="*/ 20 w 170"/>
              <a:gd name="T49" fmla="*/ 99 h 170"/>
              <a:gd name="T50" fmla="*/ 5 w 170"/>
              <a:gd name="T51" fmla="*/ 115 h 170"/>
              <a:gd name="T52" fmla="*/ 27 w 170"/>
              <a:gd name="T53" fmla="*/ 117 h 170"/>
              <a:gd name="T54" fmla="*/ 17 w 170"/>
              <a:gd name="T55" fmla="*/ 136 h 170"/>
              <a:gd name="T56" fmla="*/ 38 w 170"/>
              <a:gd name="T57" fmla="*/ 132 h 170"/>
              <a:gd name="T58" fmla="*/ 34 w 170"/>
              <a:gd name="T59" fmla="*/ 153 h 170"/>
              <a:gd name="T60" fmla="*/ 53 w 170"/>
              <a:gd name="T61" fmla="*/ 143 h 170"/>
              <a:gd name="T62" fmla="*/ 55 w 170"/>
              <a:gd name="T63" fmla="*/ 165 h 170"/>
              <a:gd name="T64" fmla="*/ 71 w 170"/>
              <a:gd name="T65" fmla="*/ 150 h 170"/>
              <a:gd name="T66" fmla="*/ 79 w 170"/>
              <a:gd name="T67" fmla="*/ 170 h 170"/>
              <a:gd name="T68" fmla="*/ 90 w 170"/>
              <a:gd name="T69" fmla="*/ 151 h 170"/>
              <a:gd name="T70" fmla="*/ 103 w 170"/>
              <a:gd name="T71" fmla="*/ 168 h 170"/>
              <a:gd name="T72" fmla="*/ 109 w 170"/>
              <a:gd name="T73" fmla="*/ 147 h 170"/>
              <a:gd name="T74" fmla="*/ 126 w 170"/>
              <a:gd name="T75" fmla="*/ 160 h 170"/>
              <a:gd name="T76" fmla="*/ 125 w 170"/>
              <a:gd name="T77" fmla="*/ 138 h 170"/>
              <a:gd name="T78" fmla="*/ 146 w 170"/>
              <a:gd name="T79" fmla="*/ 145 h 170"/>
              <a:gd name="T80" fmla="*/ 139 w 170"/>
              <a:gd name="T81" fmla="*/ 125 h 170"/>
              <a:gd name="T82" fmla="*/ 160 w 170"/>
              <a:gd name="T83" fmla="*/ 126 h 170"/>
              <a:gd name="T84" fmla="*/ 148 w 170"/>
              <a:gd name="T85" fmla="*/ 108 h 170"/>
              <a:gd name="T86" fmla="*/ 169 w 170"/>
              <a:gd name="T87" fmla="*/ 103 h 170"/>
              <a:gd name="T88" fmla="*/ 152 w 170"/>
              <a:gd name="T89" fmla="*/ 90 h 170"/>
              <a:gd name="T90" fmla="*/ 85 w 170"/>
              <a:gd name="T91" fmla="*/ 141 h 170"/>
              <a:gd name="T92" fmla="*/ 30 w 170"/>
              <a:gd name="T93" fmla="*/ 85 h 170"/>
              <a:gd name="T94" fmla="*/ 85 w 170"/>
              <a:gd name="T95" fmla="*/ 29 h 170"/>
              <a:gd name="T96" fmla="*/ 141 w 170"/>
              <a:gd name="T97" fmla="*/ 85 h 170"/>
              <a:gd name="T98" fmla="*/ 85 w 170"/>
              <a:gd name="T99" fmla="*/ 14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170">
                <a:moveTo>
                  <a:pt x="152" y="90"/>
                </a:moveTo>
                <a:cubicBezTo>
                  <a:pt x="170" y="79"/>
                  <a:pt x="170" y="79"/>
                  <a:pt x="170" y="79"/>
                </a:cubicBezTo>
                <a:cubicBezTo>
                  <a:pt x="151" y="71"/>
                  <a:pt x="151" y="71"/>
                  <a:pt x="151" y="71"/>
                </a:cubicBezTo>
                <a:cubicBezTo>
                  <a:pt x="165" y="55"/>
                  <a:pt x="165" y="55"/>
                  <a:pt x="165" y="55"/>
                </a:cubicBezTo>
                <a:cubicBezTo>
                  <a:pt x="144" y="53"/>
                  <a:pt x="144" y="53"/>
                  <a:pt x="144" y="53"/>
                </a:cubicBezTo>
                <a:cubicBezTo>
                  <a:pt x="154" y="34"/>
                  <a:pt x="154" y="34"/>
                  <a:pt x="154" y="34"/>
                </a:cubicBezTo>
                <a:cubicBezTo>
                  <a:pt x="133" y="38"/>
                  <a:pt x="133" y="38"/>
                  <a:pt x="133" y="38"/>
                </a:cubicBezTo>
                <a:cubicBezTo>
                  <a:pt x="136" y="16"/>
                  <a:pt x="136" y="16"/>
                  <a:pt x="136" y="16"/>
                </a:cubicBezTo>
                <a:cubicBezTo>
                  <a:pt x="117" y="26"/>
                  <a:pt x="117" y="26"/>
                  <a:pt x="117" y="26"/>
                </a:cubicBezTo>
                <a:cubicBezTo>
                  <a:pt x="115" y="5"/>
                  <a:pt x="115" y="5"/>
                  <a:pt x="115" y="5"/>
                </a:cubicBezTo>
                <a:cubicBezTo>
                  <a:pt x="99" y="19"/>
                  <a:pt x="99" y="19"/>
                  <a:pt x="99" y="19"/>
                </a:cubicBezTo>
                <a:cubicBezTo>
                  <a:pt x="91" y="0"/>
                  <a:pt x="91" y="0"/>
                  <a:pt x="91" y="0"/>
                </a:cubicBezTo>
                <a:cubicBezTo>
                  <a:pt x="81" y="18"/>
                  <a:pt x="81" y="18"/>
                  <a:pt x="81" y="18"/>
                </a:cubicBezTo>
                <a:cubicBezTo>
                  <a:pt x="67" y="1"/>
                  <a:pt x="67" y="1"/>
                  <a:pt x="67" y="1"/>
                </a:cubicBezTo>
                <a:cubicBezTo>
                  <a:pt x="62" y="22"/>
                  <a:pt x="62" y="22"/>
                  <a:pt x="62" y="22"/>
                </a:cubicBezTo>
                <a:cubicBezTo>
                  <a:pt x="44" y="10"/>
                  <a:pt x="44" y="10"/>
                  <a:pt x="44" y="10"/>
                </a:cubicBezTo>
                <a:cubicBezTo>
                  <a:pt x="45" y="31"/>
                  <a:pt x="45" y="31"/>
                  <a:pt x="45" y="31"/>
                </a:cubicBezTo>
                <a:cubicBezTo>
                  <a:pt x="25" y="24"/>
                  <a:pt x="25" y="24"/>
                  <a:pt x="25" y="24"/>
                </a:cubicBezTo>
                <a:cubicBezTo>
                  <a:pt x="32" y="45"/>
                  <a:pt x="32" y="45"/>
                  <a:pt x="32" y="45"/>
                </a:cubicBezTo>
                <a:cubicBezTo>
                  <a:pt x="10" y="44"/>
                  <a:pt x="10" y="44"/>
                  <a:pt x="10" y="44"/>
                </a:cubicBezTo>
                <a:cubicBezTo>
                  <a:pt x="23" y="61"/>
                  <a:pt x="23" y="61"/>
                  <a:pt x="23" y="61"/>
                </a:cubicBezTo>
                <a:cubicBezTo>
                  <a:pt x="2" y="67"/>
                  <a:pt x="2" y="67"/>
                  <a:pt x="2" y="67"/>
                </a:cubicBezTo>
                <a:cubicBezTo>
                  <a:pt x="19" y="80"/>
                  <a:pt x="19" y="80"/>
                  <a:pt x="19" y="80"/>
                </a:cubicBezTo>
                <a:cubicBezTo>
                  <a:pt x="0" y="91"/>
                  <a:pt x="0" y="91"/>
                  <a:pt x="0" y="91"/>
                </a:cubicBezTo>
                <a:cubicBezTo>
                  <a:pt x="20" y="99"/>
                  <a:pt x="20" y="99"/>
                  <a:pt x="20" y="99"/>
                </a:cubicBezTo>
                <a:cubicBezTo>
                  <a:pt x="5" y="115"/>
                  <a:pt x="5" y="115"/>
                  <a:pt x="5" y="115"/>
                </a:cubicBezTo>
                <a:cubicBezTo>
                  <a:pt x="27" y="117"/>
                  <a:pt x="27" y="117"/>
                  <a:pt x="27" y="117"/>
                </a:cubicBezTo>
                <a:cubicBezTo>
                  <a:pt x="17" y="136"/>
                  <a:pt x="17" y="136"/>
                  <a:pt x="17" y="136"/>
                </a:cubicBezTo>
                <a:cubicBezTo>
                  <a:pt x="38" y="132"/>
                  <a:pt x="38" y="132"/>
                  <a:pt x="38" y="132"/>
                </a:cubicBezTo>
                <a:cubicBezTo>
                  <a:pt x="34" y="153"/>
                  <a:pt x="34" y="153"/>
                  <a:pt x="34" y="153"/>
                </a:cubicBezTo>
                <a:cubicBezTo>
                  <a:pt x="53" y="143"/>
                  <a:pt x="53" y="143"/>
                  <a:pt x="53" y="143"/>
                </a:cubicBezTo>
                <a:cubicBezTo>
                  <a:pt x="55" y="165"/>
                  <a:pt x="55" y="165"/>
                  <a:pt x="55" y="165"/>
                </a:cubicBezTo>
                <a:cubicBezTo>
                  <a:pt x="71" y="150"/>
                  <a:pt x="71" y="150"/>
                  <a:pt x="71" y="150"/>
                </a:cubicBezTo>
                <a:cubicBezTo>
                  <a:pt x="79" y="170"/>
                  <a:pt x="79" y="170"/>
                  <a:pt x="79" y="170"/>
                </a:cubicBezTo>
                <a:cubicBezTo>
                  <a:pt x="90" y="151"/>
                  <a:pt x="90" y="151"/>
                  <a:pt x="90" y="151"/>
                </a:cubicBezTo>
                <a:cubicBezTo>
                  <a:pt x="103" y="168"/>
                  <a:pt x="103" y="168"/>
                  <a:pt x="103" y="168"/>
                </a:cubicBezTo>
                <a:cubicBezTo>
                  <a:pt x="109" y="147"/>
                  <a:pt x="109" y="147"/>
                  <a:pt x="109" y="147"/>
                </a:cubicBezTo>
                <a:cubicBezTo>
                  <a:pt x="126" y="160"/>
                  <a:pt x="126" y="160"/>
                  <a:pt x="126" y="160"/>
                </a:cubicBezTo>
                <a:cubicBezTo>
                  <a:pt x="125" y="138"/>
                  <a:pt x="125" y="138"/>
                  <a:pt x="125" y="138"/>
                </a:cubicBezTo>
                <a:cubicBezTo>
                  <a:pt x="146" y="145"/>
                  <a:pt x="146" y="145"/>
                  <a:pt x="146" y="145"/>
                </a:cubicBezTo>
                <a:cubicBezTo>
                  <a:pt x="139" y="125"/>
                  <a:pt x="139" y="125"/>
                  <a:pt x="139" y="125"/>
                </a:cubicBezTo>
                <a:cubicBezTo>
                  <a:pt x="160" y="126"/>
                  <a:pt x="160" y="126"/>
                  <a:pt x="160" y="126"/>
                </a:cubicBezTo>
                <a:cubicBezTo>
                  <a:pt x="148" y="108"/>
                  <a:pt x="148" y="108"/>
                  <a:pt x="148" y="108"/>
                </a:cubicBezTo>
                <a:cubicBezTo>
                  <a:pt x="169" y="103"/>
                  <a:pt x="169" y="103"/>
                  <a:pt x="169" y="103"/>
                </a:cubicBezTo>
                <a:lnTo>
                  <a:pt x="152" y="90"/>
                </a:lnTo>
                <a:close/>
                <a:moveTo>
                  <a:pt x="85" y="141"/>
                </a:moveTo>
                <a:cubicBezTo>
                  <a:pt x="55" y="141"/>
                  <a:pt x="30" y="116"/>
                  <a:pt x="30" y="85"/>
                </a:cubicBezTo>
                <a:cubicBezTo>
                  <a:pt x="30" y="54"/>
                  <a:pt x="55" y="29"/>
                  <a:pt x="85" y="29"/>
                </a:cubicBezTo>
                <a:cubicBezTo>
                  <a:pt x="116" y="29"/>
                  <a:pt x="141" y="54"/>
                  <a:pt x="141" y="85"/>
                </a:cubicBezTo>
                <a:cubicBezTo>
                  <a:pt x="141" y="116"/>
                  <a:pt x="116" y="141"/>
                  <a:pt x="85" y="1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4673"/>
          <p:cNvSpPr>
            <a:spLocks/>
          </p:cNvSpPr>
          <p:nvPr/>
        </p:nvSpPr>
        <p:spPr bwMode="auto">
          <a:xfrm>
            <a:off x="7378054" y="4064826"/>
            <a:ext cx="354013" cy="442913"/>
          </a:xfrm>
          <a:custGeom>
            <a:avLst/>
            <a:gdLst>
              <a:gd name="T0" fmla="*/ 142 w 149"/>
              <a:gd name="T1" fmla="*/ 83 h 187"/>
              <a:gd name="T2" fmla="*/ 115 w 149"/>
              <a:gd name="T3" fmla="*/ 54 h 187"/>
              <a:gd name="T4" fmla="*/ 104 w 149"/>
              <a:gd name="T5" fmla="*/ 17 h 187"/>
              <a:gd name="T6" fmla="*/ 44 w 149"/>
              <a:gd name="T7" fmla="*/ 17 h 187"/>
              <a:gd name="T8" fmla="*/ 33 w 149"/>
              <a:gd name="T9" fmla="*/ 55 h 187"/>
              <a:gd name="T10" fmla="*/ 6 w 149"/>
              <a:gd name="T11" fmla="*/ 84 h 187"/>
              <a:gd name="T12" fmla="*/ 36 w 149"/>
              <a:gd name="T13" fmla="*/ 135 h 187"/>
              <a:gd name="T14" fmla="*/ 64 w 149"/>
              <a:gd name="T15" fmla="*/ 133 h 187"/>
              <a:gd name="T16" fmla="*/ 64 w 149"/>
              <a:gd name="T17" fmla="*/ 179 h 187"/>
              <a:gd name="T18" fmla="*/ 75 w 149"/>
              <a:gd name="T19" fmla="*/ 187 h 187"/>
              <a:gd name="T20" fmla="*/ 86 w 149"/>
              <a:gd name="T21" fmla="*/ 179 h 187"/>
              <a:gd name="T22" fmla="*/ 86 w 149"/>
              <a:gd name="T23" fmla="*/ 133 h 187"/>
              <a:gd name="T24" fmla="*/ 113 w 149"/>
              <a:gd name="T25" fmla="*/ 135 h 187"/>
              <a:gd name="T26" fmla="*/ 142 w 149"/>
              <a:gd name="T27" fmla="*/ 8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 h="187">
                <a:moveTo>
                  <a:pt x="142" y="83"/>
                </a:moveTo>
                <a:cubicBezTo>
                  <a:pt x="139" y="69"/>
                  <a:pt x="128" y="59"/>
                  <a:pt x="115" y="54"/>
                </a:cubicBezTo>
                <a:cubicBezTo>
                  <a:pt x="118" y="41"/>
                  <a:pt x="114" y="27"/>
                  <a:pt x="104" y="17"/>
                </a:cubicBezTo>
                <a:cubicBezTo>
                  <a:pt x="87" y="0"/>
                  <a:pt x="60" y="0"/>
                  <a:pt x="44" y="17"/>
                </a:cubicBezTo>
                <a:cubicBezTo>
                  <a:pt x="34" y="27"/>
                  <a:pt x="30" y="42"/>
                  <a:pt x="33" y="55"/>
                </a:cubicBezTo>
                <a:cubicBezTo>
                  <a:pt x="20" y="59"/>
                  <a:pt x="9" y="70"/>
                  <a:pt x="6" y="84"/>
                </a:cubicBezTo>
                <a:cubicBezTo>
                  <a:pt x="0" y="107"/>
                  <a:pt x="13" y="130"/>
                  <a:pt x="36" y="135"/>
                </a:cubicBezTo>
                <a:cubicBezTo>
                  <a:pt x="46" y="138"/>
                  <a:pt x="55" y="137"/>
                  <a:pt x="64" y="133"/>
                </a:cubicBezTo>
                <a:cubicBezTo>
                  <a:pt x="64" y="179"/>
                  <a:pt x="64" y="179"/>
                  <a:pt x="64" y="179"/>
                </a:cubicBezTo>
                <a:cubicBezTo>
                  <a:pt x="64" y="183"/>
                  <a:pt x="69" y="187"/>
                  <a:pt x="75" y="187"/>
                </a:cubicBezTo>
                <a:cubicBezTo>
                  <a:pt x="81" y="187"/>
                  <a:pt x="86" y="183"/>
                  <a:pt x="86" y="179"/>
                </a:cubicBezTo>
                <a:cubicBezTo>
                  <a:pt x="86" y="133"/>
                  <a:pt x="86" y="133"/>
                  <a:pt x="86" y="133"/>
                </a:cubicBezTo>
                <a:cubicBezTo>
                  <a:pt x="94" y="137"/>
                  <a:pt x="104" y="138"/>
                  <a:pt x="113" y="135"/>
                </a:cubicBezTo>
                <a:cubicBezTo>
                  <a:pt x="135" y="129"/>
                  <a:pt x="149" y="106"/>
                  <a:pt x="142"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3" name="文本框 4502"/>
          <p:cNvSpPr txBox="1"/>
          <p:nvPr/>
        </p:nvSpPr>
        <p:spPr>
          <a:xfrm>
            <a:off x="5590529" y="3516978"/>
            <a:ext cx="527709"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Microsoft YaHei UI" panose="020B0503020204020204" pitchFamily="34" charset="-122"/>
                <a:cs typeface="Arial" panose="020B0604020202020204" pitchFamily="34" charset="0"/>
              </a:rPr>
              <a:t>03</a:t>
            </a:r>
            <a:endParaRPr lang="zh-CN" altLang="en-US" sz="2400" dirty="0">
              <a:solidFill>
                <a:schemeClr val="bg1"/>
              </a:solidFill>
              <a:latin typeface="Arial" panose="020B0604020202020204" pitchFamily="34" charset="0"/>
              <a:ea typeface="Microsoft YaHei UI" panose="020B0503020204020204" pitchFamily="34" charset="-122"/>
              <a:cs typeface="Arial" panose="020B0604020202020204" pitchFamily="34" charset="0"/>
            </a:endParaRPr>
          </a:p>
        </p:txBody>
      </p:sp>
      <p:sp>
        <p:nvSpPr>
          <p:cNvPr id="4504" name="文本框 4503"/>
          <p:cNvSpPr txBox="1"/>
          <p:nvPr/>
        </p:nvSpPr>
        <p:spPr>
          <a:xfrm>
            <a:off x="5595428" y="3871916"/>
            <a:ext cx="1782626" cy="830997"/>
          </a:xfrm>
          <a:prstGeom prst="rect">
            <a:avLst/>
          </a:prstGeom>
          <a:noFill/>
        </p:spPr>
        <p:txBody>
          <a:bodyPr wrap="square" rtlCol="0">
            <a:spAutoFit/>
          </a:bodyPr>
          <a:lstStyle/>
          <a:p>
            <a:r>
              <a:rPr lang="zh-CN" altLang="en-US" sz="2400" dirty="0">
                <a:solidFill>
                  <a:schemeClr val="bg1"/>
                </a:solidFill>
              </a:rPr>
              <a:t>教育结果的不同</a:t>
            </a:r>
          </a:p>
        </p:txBody>
      </p:sp>
      <p:sp>
        <p:nvSpPr>
          <p:cNvPr id="4505" name="文本框 4504"/>
          <p:cNvSpPr txBox="1"/>
          <p:nvPr/>
        </p:nvSpPr>
        <p:spPr>
          <a:xfrm>
            <a:off x="4742540" y="3516978"/>
            <a:ext cx="527709" cy="461665"/>
          </a:xfrm>
          <a:prstGeom prst="rect">
            <a:avLst/>
          </a:prstGeom>
          <a:noFill/>
        </p:spPr>
        <p:txBody>
          <a:bodyPr wrap="none" rtlCol="0">
            <a:spAutoFit/>
          </a:bodyPr>
          <a:lstStyle/>
          <a:p>
            <a:r>
              <a:rPr lang="en-US" altLang="zh-CN" sz="2400" dirty="0">
                <a:solidFill>
                  <a:schemeClr val="bg1"/>
                </a:solidFill>
                <a:latin typeface="Arial" panose="020B0604020202020204" pitchFamily="34" charset="0"/>
                <a:ea typeface="Microsoft YaHei UI" panose="020B0503020204020204" pitchFamily="34" charset="-122"/>
                <a:cs typeface="Arial" panose="020B0604020202020204" pitchFamily="34" charset="0"/>
              </a:rPr>
              <a:t>02</a:t>
            </a:r>
            <a:endParaRPr lang="zh-CN" altLang="en-US" sz="2400" dirty="0">
              <a:solidFill>
                <a:schemeClr val="bg1"/>
              </a:solidFill>
              <a:latin typeface="Arial" panose="020B0604020202020204" pitchFamily="34" charset="0"/>
              <a:ea typeface="Microsoft YaHei UI" panose="020B0503020204020204" pitchFamily="34" charset="-122"/>
              <a:cs typeface="Arial" panose="020B0604020202020204" pitchFamily="34" charset="0"/>
            </a:endParaRPr>
          </a:p>
        </p:txBody>
      </p:sp>
      <p:sp>
        <p:nvSpPr>
          <p:cNvPr id="4506" name="文本框 4505"/>
          <p:cNvSpPr txBox="1"/>
          <p:nvPr/>
        </p:nvSpPr>
        <p:spPr>
          <a:xfrm>
            <a:off x="3637382" y="3871916"/>
            <a:ext cx="1782626" cy="830997"/>
          </a:xfrm>
          <a:prstGeom prst="rect">
            <a:avLst/>
          </a:prstGeom>
          <a:noFill/>
        </p:spPr>
        <p:txBody>
          <a:bodyPr wrap="square" rtlCol="0">
            <a:spAutoFit/>
          </a:bodyPr>
          <a:lstStyle/>
          <a:p>
            <a:pPr>
              <a:defRPr/>
            </a:pPr>
            <a:r>
              <a:rPr lang="zh-CN" altLang="en-US" sz="2400" dirty="0"/>
              <a:t>教育方式的不同</a:t>
            </a:r>
            <a:endParaRPr lang="en-US" altLang="zh-CN" sz="2400" dirty="0"/>
          </a:p>
        </p:txBody>
      </p:sp>
      <p:sp>
        <p:nvSpPr>
          <p:cNvPr id="4507" name="文本框 4506"/>
          <p:cNvSpPr txBox="1"/>
          <p:nvPr/>
        </p:nvSpPr>
        <p:spPr>
          <a:xfrm>
            <a:off x="5211853" y="2970423"/>
            <a:ext cx="527709" cy="461665"/>
          </a:xfrm>
          <a:prstGeom prst="rect">
            <a:avLst/>
          </a:prstGeom>
          <a:noFill/>
        </p:spPr>
        <p:txBody>
          <a:bodyPr wrap="none" rtlCol="0">
            <a:spAutoFit/>
          </a:bodyPr>
          <a:lstStyle/>
          <a:p>
            <a:r>
              <a:rPr lang="en-US" altLang="zh-CN" sz="2400" dirty="0">
                <a:solidFill>
                  <a:srgbClr val="605E5E"/>
                </a:solidFill>
                <a:latin typeface="Arial" panose="020B0604020202020204" pitchFamily="34" charset="0"/>
                <a:ea typeface="Microsoft YaHei UI" panose="020B0503020204020204" pitchFamily="34" charset="-122"/>
                <a:cs typeface="Arial" panose="020B0604020202020204" pitchFamily="34" charset="0"/>
              </a:rPr>
              <a:t>01</a:t>
            </a:r>
            <a:endParaRPr lang="zh-CN" altLang="en-US" sz="2400" dirty="0">
              <a:solidFill>
                <a:srgbClr val="605E5E"/>
              </a:solidFill>
              <a:latin typeface="Arial" panose="020B0604020202020204" pitchFamily="34" charset="0"/>
              <a:ea typeface="Microsoft YaHei UI" panose="020B0503020204020204" pitchFamily="34" charset="-122"/>
              <a:cs typeface="Arial" panose="020B0604020202020204" pitchFamily="34" charset="0"/>
            </a:endParaRPr>
          </a:p>
        </p:txBody>
      </p:sp>
      <p:sp>
        <p:nvSpPr>
          <p:cNvPr id="4508" name="文本框 4507"/>
          <p:cNvSpPr txBox="1"/>
          <p:nvPr/>
        </p:nvSpPr>
        <p:spPr>
          <a:xfrm>
            <a:off x="4594441" y="1887867"/>
            <a:ext cx="1782626" cy="1200329"/>
          </a:xfrm>
          <a:prstGeom prst="rect">
            <a:avLst/>
          </a:prstGeom>
          <a:noFill/>
        </p:spPr>
        <p:txBody>
          <a:bodyPr wrap="square" rtlCol="0">
            <a:spAutoFit/>
          </a:bodyPr>
          <a:lstStyle/>
          <a:p>
            <a:pPr>
              <a:defRPr/>
            </a:pPr>
            <a:r>
              <a:rPr lang="zh-CN" altLang="en-US" sz="2400" dirty="0"/>
              <a:t>中美家庭文化背景的不同</a:t>
            </a:r>
            <a:endParaRPr lang="en-US" altLang="zh-CN" sz="2400" kern="0" dirty="0">
              <a:solidFill>
                <a:sysClr val="window" lastClr="FFFFFF"/>
              </a:solidFill>
              <a:latin typeface="Arial" pitchFamily="34" charset="0"/>
              <a:ea typeface="微软雅黑" pitchFamily="34" charset="-122"/>
              <a:cs typeface="Arial" pitchFamily="34" charset="0"/>
            </a:endParaRPr>
          </a:p>
        </p:txBody>
      </p:sp>
    </p:spTree>
    <p:extLst>
      <p:ext uri="{BB962C8B-B14F-4D97-AF65-F5344CB8AC3E}">
        <p14:creationId xmlns:p14="http://schemas.microsoft.com/office/powerpoint/2010/main" val="24264023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91" name="文本框 90"/>
          <p:cNvSpPr txBox="1"/>
          <p:nvPr/>
        </p:nvSpPr>
        <p:spPr>
          <a:xfrm>
            <a:off x="944922" y="349250"/>
            <a:ext cx="1107996" cy="369332"/>
          </a:xfrm>
          <a:prstGeom prst="rect">
            <a:avLst/>
          </a:prstGeom>
          <a:noFill/>
        </p:spPr>
        <p:txBody>
          <a:bodyPr wrap="none" rtlCol="0">
            <a:spAutoFit/>
          </a:bodyPr>
          <a:lstStyle/>
          <a:p>
            <a:r>
              <a:rPr lang="zh-CN" altLang="en-US" dirty="0">
                <a:solidFill>
                  <a:schemeClr val="bg1"/>
                </a:solidFill>
              </a:rPr>
              <a:t>文化背景</a:t>
            </a:r>
          </a:p>
        </p:txBody>
      </p:sp>
      <p:sp>
        <p:nvSpPr>
          <p:cNvPr id="26" name="Freeform 60"/>
          <p:cNvSpPr>
            <a:spLocks/>
          </p:cNvSpPr>
          <p:nvPr/>
        </p:nvSpPr>
        <p:spPr bwMode="auto">
          <a:xfrm>
            <a:off x="385272" y="842588"/>
            <a:ext cx="554943" cy="596101"/>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文本框 26"/>
          <p:cNvSpPr txBox="1"/>
          <p:nvPr/>
        </p:nvSpPr>
        <p:spPr>
          <a:xfrm>
            <a:off x="139530" y="1377037"/>
            <a:ext cx="6645445" cy="3970318"/>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a:t>中国自古就有着重视教育的优良传统 </a:t>
            </a:r>
            <a:r>
              <a:rPr lang="en-US" altLang="zh-CN" dirty="0"/>
              <a:t>, </a:t>
            </a:r>
            <a:r>
              <a:rPr lang="zh-CN" altLang="en-US" dirty="0"/>
              <a:t>由于社会的变迁</a:t>
            </a:r>
            <a:r>
              <a:rPr lang="en-US" altLang="zh-CN" dirty="0"/>
              <a:t>,</a:t>
            </a:r>
            <a:r>
              <a:rPr lang="zh-CN" altLang="en-US" dirty="0"/>
              <a:t>特别是封建小农意识长期的影响</a:t>
            </a:r>
            <a:r>
              <a:rPr lang="en-US" altLang="zh-CN" dirty="0"/>
              <a:t>,</a:t>
            </a:r>
            <a:r>
              <a:rPr lang="zh-CN" altLang="en-US" dirty="0"/>
              <a:t>文化价值观上多是比较内敛和保守的。中国人往往把一生的幸福寄托在某一些职业上</a:t>
            </a:r>
            <a:r>
              <a:rPr lang="en-US" altLang="zh-CN" dirty="0"/>
              <a:t>,</a:t>
            </a:r>
            <a:r>
              <a:rPr lang="zh-CN" altLang="en-US" dirty="0"/>
              <a:t>选择面窄。中国父母认为学业成绩好</a:t>
            </a:r>
            <a:r>
              <a:rPr lang="en-US" altLang="zh-CN" dirty="0"/>
              <a:t>,</a:t>
            </a:r>
            <a:r>
              <a:rPr lang="zh-CN" altLang="en-US" dirty="0"/>
              <a:t>找到好的工作</a:t>
            </a:r>
            <a:r>
              <a:rPr lang="en-US" altLang="zh-CN" dirty="0"/>
              <a:t>,</a:t>
            </a:r>
            <a:r>
              <a:rPr lang="zh-CN" altLang="en-US" dirty="0"/>
              <a:t>求得一生安稳</a:t>
            </a:r>
            <a:r>
              <a:rPr lang="en-US" altLang="zh-CN" dirty="0"/>
              <a:t>,</a:t>
            </a:r>
            <a:r>
              <a:rPr lang="zh-CN" altLang="en-US" dirty="0"/>
              <a:t>是一个人最好的人生出路 </a:t>
            </a:r>
            <a:r>
              <a:rPr lang="en-US" altLang="zh-CN" dirty="0"/>
              <a:t>,</a:t>
            </a:r>
            <a:r>
              <a:rPr lang="zh-CN" altLang="en-US" dirty="0"/>
              <a:t>中国父母的教育目的是成才。</a:t>
            </a:r>
            <a:endParaRPr lang="en-US" altLang="zh-CN" dirty="0"/>
          </a:p>
          <a:p>
            <a:pPr marL="285750" indent="-285750">
              <a:buFont typeface="Wingdings" panose="05000000000000000000" pitchFamily="2" charset="2"/>
              <a:buChar char="n"/>
            </a:pPr>
            <a:r>
              <a:rPr lang="en-US" altLang="zh-CN" dirty="0"/>
              <a:t>China has a fine tradition of attaching great importance to education since ancient times. Due to the social changes, especially the long-term influence of feudal smallholder consciousness, the cultural values of China are mostly reserved and </a:t>
            </a:r>
            <a:r>
              <a:rPr lang="en-US" altLang="zh-CN" dirty="0" err="1"/>
              <a:t>conservative.Chinese</a:t>
            </a:r>
            <a:r>
              <a:rPr lang="en-US" altLang="zh-CN" dirty="0"/>
              <a:t> people tend to pin their lifelong happiness on certain professions, with narrow </a:t>
            </a:r>
            <a:r>
              <a:rPr lang="en-US" altLang="zh-CN" dirty="0" err="1"/>
              <a:t>choices.Chinese</a:t>
            </a:r>
            <a:r>
              <a:rPr lang="en-US" altLang="zh-CN" dirty="0"/>
              <a:t> parents believe that academic performance is good, find a good job, secure life, is a person's best way out of life, Chinese parents' education is to become.</a:t>
            </a:r>
            <a:endParaRPr lang="zh-CN" altLang="en-US" dirty="0"/>
          </a:p>
        </p:txBody>
      </p:sp>
      <p:sp>
        <p:nvSpPr>
          <p:cNvPr id="28" name="圆角矩形 27"/>
          <p:cNvSpPr/>
          <p:nvPr/>
        </p:nvSpPr>
        <p:spPr>
          <a:xfrm>
            <a:off x="1169324" y="886606"/>
            <a:ext cx="1201990" cy="436817"/>
          </a:xfrm>
          <a:prstGeom prst="roundRect">
            <a:avLst>
              <a:gd name="adj" fmla="val 9938"/>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a:latin typeface="微软雅黑" panose="020B0503020204020204" pitchFamily="34" charset="-122"/>
                <a:ea typeface="微软雅黑" panose="020B0503020204020204" pitchFamily="34" charset="-122"/>
                <a:cs typeface="Arial Unicode MS" panose="020B0604020202020204" pitchFamily="34" charset="-122"/>
              </a:rPr>
              <a:t>简要说明</a:t>
            </a:r>
          </a:p>
        </p:txBody>
      </p:sp>
      <p:sp>
        <p:nvSpPr>
          <p:cNvPr id="29" name="等腰三角形 28"/>
          <p:cNvSpPr/>
          <p:nvPr/>
        </p:nvSpPr>
        <p:spPr>
          <a:xfrm rot="16200000">
            <a:off x="1056576" y="907230"/>
            <a:ext cx="74631" cy="150864"/>
          </a:xfrm>
          <a:prstGeom prst="triangle">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Freeform 5"/>
          <p:cNvSpPr>
            <a:spLocks/>
          </p:cNvSpPr>
          <p:nvPr/>
        </p:nvSpPr>
        <p:spPr bwMode="auto">
          <a:xfrm>
            <a:off x="6916738" y="639763"/>
            <a:ext cx="4686300" cy="1169988"/>
          </a:xfrm>
          <a:custGeom>
            <a:avLst/>
            <a:gdLst>
              <a:gd name="T0" fmla="*/ 20 w 532"/>
              <a:gd name="T1" fmla="*/ 0 h 133"/>
              <a:gd name="T2" fmla="*/ 512 w 532"/>
              <a:gd name="T3" fmla="*/ 0 h 133"/>
              <a:gd name="T4" fmla="*/ 532 w 532"/>
              <a:gd name="T5" fmla="*/ 19 h 133"/>
              <a:gd name="T6" fmla="*/ 532 w 532"/>
              <a:gd name="T7" fmla="*/ 113 h 133"/>
              <a:gd name="T8" fmla="*/ 512 w 532"/>
              <a:gd name="T9" fmla="*/ 133 h 133"/>
              <a:gd name="T10" fmla="*/ 20 w 532"/>
              <a:gd name="T11" fmla="*/ 133 h 133"/>
              <a:gd name="T12" fmla="*/ 0 w 532"/>
              <a:gd name="T13" fmla="*/ 113 h 133"/>
              <a:gd name="T14" fmla="*/ 0 w 532"/>
              <a:gd name="T15" fmla="*/ 19 h 133"/>
              <a:gd name="T16" fmla="*/ 20 w 532"/>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2" h="133">
                <a:moveTo>
                  <a:pt x="20" y="0"/>
                </a:moveTo>
                <a:cubicBezTo>
                  <a:pt x="512" y="0"/>
                  <a:pt x="512" y="0"/>
                  <a:pt x="512" y="0"/>
                </a:cubicBezTo>
                <a:cubicBezTo>
                  <a:pt x="523" y="0"/>
                  <a:pt x="532" y="9"/>
                  <a:pt x="532" y="19"/>
                </a:cubicBezTo>
                <a:cubicBezTo>
                  <a:pt x="532" y="113"/>
                  <a:pt x="532" y="113"/>
                  <a:pt x="532" y="113"/>
                </a:cubicBezTo>
                <a:cubicBezTo>
                  <a:pt x="532" y="124"/>
                  <a:pt x="523" y="133"/>
                  <a:pt x="512" y="133"/>
                </a:cubicBezTo>
                <a:cubicBezTo>
                  <a:pt x="20" y="133"/>
                  <a:pt x="20" y="133"/>
                  <a:pt x="20" y="133"/>
                </a:cubicBezTo>
                <a:cubicBezTo>
                  <a:pt x="9" y="133"/>
                  <a:pt x="0" y="124"/>
                  <a:pt x="0" y="113"/>
                </a:cubicBezTo>
                <a:cubicBezTo>
                  <a:pt x="0" y="19"/>
                  <a:pt x="0" y="19"/>
                  <a:pt x="0" y="19"/>
                </a:cubicBezTo>
                <a:cubicBezTo>
                  <a:pt x="0" y="9"/>
                  <a:pt x="9" y="0"/>
                  <a:pt x="20" y="0"/>
                </a:cubicBez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
          <p:cNvSpPr>
            <a:spLocks/>
          </p:cNvSpPr>
          <p:nvPr/>
        </p:nvSpPr>
        <p:spPr bwMode="auto">
          <a:xfrm>
            <a:off x="6961188" y="684213"/>
            <a:ext cx="4597400" cy="1081088"/>
          </a:xfrm>
          <a:custGeom>
            <a:avLst/>
            <a:gdLst>
              <a:gd name="T0" fmla="*/ 15 w 522"/>
              <a:gd name="T1" fmla="*/ 0 h 123"/>
              <a:gd name="T2" fmla="*/ 508 w 522"/>
              <a:gd name="T3" fmla="*/ 0 h 123"/>
              <a:gd name="T4" fmla="*/ 509 w 522"/>
              <a:gd name="T5" fmla="*/ 0 h 123"/>
              <a:gd name="T6" fmla="*/ 521 w 522"/>
              <a:gd name="T7" fmla="*/ 9 h 123"/>
              <a:gd name="T8" fmla="*/ 522 w 522"/>
              <a:gd name="T9" fmla="*/ 14 h 123"/>
              <a:gd name="T10" fmla="*/ 522 w 522"/>
              <a:gd name="T11" fmla="*/ 109 h 123"/>
              <a:gd name="T12" fmla="*/ 522 w 522"/>
              <a:gd name="T13" fmla="*/ 111 h 123"/>
              <a:gd name="T14" fmla="*/ 512 w 522"/>
              <a:gd name="T15" fmla="*/ 122 h 123"/>
              <a:gd name="T16" fmla="*/ 507 w 522"/>
              <a:gd name="T17" fmla="*/ 123 h 123"/>
              <a:gd name="T18" fmla="*/ 14 w 522"/>
              <a:gd name="T19" fmla="*/ 123 h 123"/>
              <a:gd name="T20" fmla="*/ 13 w 522"/>
              <a:gd name="T21" fmla="*/ 123 h 123"/>
              <a:gd name="T22" fmla="*/ 1 w 522"/>
              <a:gd name="T23" fmla="*/ 114 h 123"/>
              <a:gd name="T24" fmla="*/ 0 w 522"/>
              <a:gd name="T25" fmla="*/ 108 h 123"/>
              <a:gd name="T26" fmla="*/ 0 w 522"/>
              <a:gd name="T27" fmla="*/ 14 h 123"/>
              <a:gd name="T28" fmla="*/ 0 w 522"/>
              <a:gd name="T29" fmla="*/ 12 h 123"/>
              <a:gd name="T30" fmla="*/ 10 w 522"/>
              <a:gd name="T31" fmla="*/ 1 h 123"/>
              <a:gd name="T32" fmla="*/ 15 w 522"/>
              <a:gd name="T3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2" h="123">
                <a:moveTo>
                  <a:pt x="15" y="0"/>
                </a:moveTo>
                <a:cubicBezTo>
                  <a:pt x="508" y="0"/>
                  <a:pt x="508" y="0"/>
                  <a:pt x="508" y="0"/>
                </a:cubicBezTo>
                <a:cubicBezTo>
                  <a:pt x="509" y="0"/>
                  <a:pt x="509" y="0"/>
                  <a:pt x="509" y="0"/>
                </a:cubicBezTo>
                <a:cubicBezTo>
                  <a:pt x="515" y="1"/>
                  <a:pt x="519" y="4"/>
                  <a:pt x="521" y="9"/>
                </a:cubicBezTo>
                <a:cubicBezTo>
                  <a:pt x="522" y="11"/>
                  <a:pt x="522" y="13"/>
                  <a:pt x="522" y="14"/>
                </a:cubicBezTo>
                <a:cubicBezTo>
                  <a:pt x="522" y="109"/>
                  <a:pt x="522" y="109"/>
                  <a:pt x="522" y="109"/>
                </a:cubicBezTo>
                <a:cubicBezTo>
                  <a:pt x="522" y="111"/>
                  <a:pt x="522" y="111"/>
                  <a:pt x="522" y="111"/>
                </a:cubicBezTo>
                <a:cubicBezTo>
                  <a:pt x="521" y="116"/>
                  <a:pt x="517" y="120"/>
                  <a:pt x="512" y="122"/>
                </a:cubicBezTo>
                <a:cubicBezTo>
                  <a:pt x="511" y="123"/>
                  <a:pt x="509" y="123"/>
                  <a:pt x="507" y="123"/>
                </a:cubicBezTo>
                <a:cubicBezTo>
                  <a:pt x="14" y="123"/>
                  <a:pt x="14" y="123"/>
                  <a:pt x="14" y="123"/>
                </a:cubicBezTo>
                <a:cubicBezTo>
                  <a:pt x="13" y="123"/>
                  <a:pt x="13" y="123"/>
                  <a:pt x="13" y="123"/>
                </a:cubicBezTo>
                <a:cubicBezTo>
                  <a:pt x="7" y="122"/>
                  <a:pt x="3" y="119"/>
                  <a:pt x="1" y="114"/>
                </a:cubicBezTo>
                <a:cubicBezTo>
                  <a:pt x="0" y="112"/>
                  <a:pt x="0" y="110"/>
                  <a:pt x="0" y="108"/>
                </a:cubicBezTo>
                <a:cubicBezTo>
                  <a:pt x="0" y="14"/>
                  <a:pt x="0" y="14"/>
                  <a:pt x="0" y="14"/>
                </a:cubicBezTo>
                <a:cubicBezTo>
                  <a:pt x="0" y="12"/>
                  <a:pt x="0" y="12"/>
                  <a:pt x="0" y="12"/>
                </a:cubicBezTo>
                <a:cubicBezTo>
                  <a:pt x="1" y="7"/>
                  <a:pt x="5" y="3"/>
                  <a:pt x="10" y="1"/>
                </a:cubicBezTo>
                <a:cubicBezTo>
                  <a:pt x="11" y="0"/>
                  <a:pt x="13" y="0"/>
                  <a:pt x="15" y="0"/>
                </a:cubicBez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7092950" y="349250"/>
            <a:ext cx="1762125" cy="1749425"/>
          </a:xfrm>
          <a:custGeom>
            <a:avLst/>
            <a:gdLst>
              <a:gd name="T0" fmla="*/ 117 w 200"/>
              <a:gd name="T1" fmla="*/ 7 h 199"/>
              <a:gd name="T2" fmla="*/ 193 w 200"/>
              <a:gd name="T3" fmla="*/ 83 h 199"/>
              <a:gd name="T4" fmla="*/ 195 w 200"/>
              <a:gd name="T5" fmla="*/ 85 h 199"/>
              <a:gd name="T6" fmla="*/ 199 w 200"/>
              <a:gd name="T7" fmla="*/ 94 h 199"/>
              <a:gd name="T8" fmla="*/ 199 w 200"/>
              <a:gd name="T9" fmla="*/ 96 h 199"/>
              <a:gd name="T10" fmla="*/ 198 w 200"/>
              <a:gd name="T11" fmla="*/ 108 h 199"/>
              <a:gd name="T12" fmla="*/ 197 w 200"/>
              <a:gd name="T13" fmla="*/ 110 h 199"/>
              <a:gd name="T14" fmla="*/ 192 w 200"/>
              <a:gd name="T15" fmla="*/ 117 h 199"/>
              <a:gd name="T16" fmla="*/ 116 w 200"/>
              <a:gd name="T17" fmla="*/ 193 h 199"/>
              <a:gd name="T18" fmla="*/ 114 w 200"/>
              <a:gd name="T19" fmla="*/ 194 h 199"/>
              <a:gd name="T20" fmla="*/ 106 w 200"/>
              <a:gd name="T21" fmla="*/ 198 h 199"/>
              <a:gd name="T22" fmla="*/ 103 w 200"/>
              <a:gd name="T23" fmla="*/ 199 h 199"/>
              <a:gd name="T24" fmla="*/ 92 w 200"/>
              <a:gd name="T25" fmla="*/ 198 h 199"/>
              <a:gd name="T26" fmla="*/ 90 w 200"/>
              <a:gd name="T27" fmla="*/ 197 h 199"/>
              <a:gd name="T28" fmla="*/ 83 w 200"/>
              <a:gd name="T29" fmla="*/ 192 h 199"/>
              <a:gd name="T30" fmla="*/ 7 w 200"/>
              <a:gd name="T31" fmla="*/ 116 h 199"/>
              <a:gd name="T32" fmla="*/ 5 w 200"/>
              <a:gd name="T33" fmla="*/ 114 h 199"/>
              <a:gd name="T34" fmla="*/ 1 w 200"/>
              <a:gd name="T35" fmla="*/ 105 h 199"/>
              <a:gd name="T36" fmla="*/ 1 w 200"/>
              <a:gd name="T37" fmla="*/ 103 h 199"/>
              <a:gd name="T38" fmla="*/ 2 w 200"/>
              <a:gd name="T39" fmla="*/ 91 h 199"/>
              <a:gd name="T40" fmla="*/ 3 w 200"/>
              <a:gd name="T41" fmla="*/ 89 h 199"/>
              <a:gd name="T42" fmla="*/ 7 w 200"/>
              <a:gd name="T43" fmla="*/ 82 h 199"/>
              <a:gd name="T44" fmla="*/ 83 w 200"/>
              <a:gd name="T45" fmla="*/ 6 h 199"/>
              <a:gd name="T46" fmla="*/ 85 w 200"/>
              <a:gd name="T47" fmla="*/ 5 h 199"/>
              <a:gd name="T48" fmla="*/ 94 w 200"/>
              <a:gd name="T49" fmla="*/ 1 h 199"/>
              <a:gd name="T50" fmla="*/ 96 w 200"/>
              <a:gd name="T51" fmla="*/ 0 h 199"/>
              <a:gd name="T52" fmla="*/ 108 w 200"/>
              <a:gd name="T53" fmla="*/ 1 h 199"/>
              <a:gd name="T54" fmla="*/ 110 w 200"/>
              <a:gd name="T55" fmla="*/ 2 h 199"/>
              <a:gd name="T56" fmla="*/ 117 w 200"/>
              <a:gd name="T57" fmla="*/ 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0" h="199">
                <a:moveTo>
                  <a:pt x="117" y="7"/>
                </a:moveTo>
                <a:cubicBezTo>
                  <a:pt x="193" y="83"/>
                  <a:pt x="193" y="83"/>
                  <a:pt x="193" y="83"/>
                </a:cubicBezTo>
                <a:cubicBezTo>
                  <a:pt x="195" y="85"/>
                  <a:pt x="195" y="85"/>
                  <a:pt x="195" y="85"/>
                </a:cubicBezTo>
                <a:cubicBezTo>
                  <a:pt x="196" y="88"/>
                  <a:pt x="198" y="90"/>
                  <a:pt x="199" y="94"/>
                </a:cubicBezTo>
                <a:cubicBezTo>
                  <a:pt x="199" y="96"/>
                  <a:pt x="199" y="96"/>
                  <a:pt x="199" y="96"/>
                </a:cubicBezTo>
                <a:cubicBezTo>
                  <a:pt x="200" y="100"/>
                  <a:pt x="199" y="104"/>
                  <a:pt x="198" y="108"/>
                </a:cubicBezTo>
                <a:cubicBezTo>
                  <a:pt x="197" y="110"/>
                  <a:pt x="197" y="110"/>
                  <a:pt x="197" y="110"/>
                </a:cubicBezTo>
                <a:cubicBezTo>
                  <a:pt x="196" y="112"/>
                  <a:pt x="194" y="115"/>
                  <a:pt x="192" y="117"/>
                </a:cubicBezTo>
                <a:cubicBezTo>
                  <a:pt x="116" y="193"/>
                  <a:pt x="116" y="193"/>
                  <a:pt x="116" y="193"/>
                </a:cubicBezTo>
                <a:cubicBezTo>
                  <a:pt x="114" y="194"/>
                  <a:pt x="114" y="194"/>
                  <a:pt x="114" y="194"/>
                </a:cubicBezTo>
                <a:cubicBezTo>
                  <a:pt x="112" y="196"/>
                  <a:pt x="109" y="197"/>
                  <a:pt x="106" y="198"/>
                </a:cubicBezTo>
                <a:cubicBezTo>
                  <a:pt x="103" y="199"/>
                  <a:pt x="103" y="199"/>
                  <a:pt x="103" y="199"/>
                </a:cubicBezTo>
                <a:cubicBezTo>
                  <a:pt x="99" y="199"/>
                  <a:pt x="96" y="199"/>
                  <a:pt x="92" y="198"/>
                </a:cubicBezTo>
                <a:cubicBezTo>
                  <a:pt x="90" y="197"/>
                  <a:pt x="90" y="197"/>
                  <a:pt x="90" y="197"/>
                </a:cubicBezTo>
                <a:cubicBezTo>
                  <a:pt x="87" y="195"/>
                  <a:pt x="85" y="194"/>
                  <a:pt x="83" y="192"/>
                </a:cubicBezTo>
                <a:cubicBezTo>
                  <a:pt x="7" y="116"/>
                  <a:pt x="7" y="116"/>
                  <a:pt x="7" y="116"/>
                </a:cubicBezTo>
                <a:cubicBezTo>
                  <a:pt x="5" y="114"/>
                  <a:pt x="5" y="114"/>
                  <a:pt x="5" y="114"/>
                </a:cubicBezTo>
                <a:cubicBezTo>
                  <a:pt x="3" y="111"/>
                  <a:pt x="2" y="109"/>
                  <a:pt x="1" y="105"/>
                </a:cubicBezTo>
                <a:cubicBezTo>
                  <a:pt x="1" y="103"/>
                  <a:pt x="1" y="103"/>
                  <a:pt x="1" y="103"/>
                </a:cubicBezTo>
                <a:cubicBezTo>
                  <a:pt x="0" y="99"/>
                  <a:pt x="0" y="95"/>
                  <a:pt x="2" y="91"/>
                </a:cubicBezTo>
                <a:cubicBezTo>
                  <a:pt x="3" y="89"/>
                  <a:pt x="3" y="89"/>
                  <a:pt x="3" y="89"/>
                </a:cubicBezTo>
                <a:cubicBezTo>
                  <a:pt x="4" y="86"/>
                  <a:pt x="5" y="84"/>
                  <a:pt x="7" y="82"/>
                </a:cubicBezTo>
                <a:cubicBezTo>
                  <a:pt x="83" y="6"/>
                  <a:pt x="83" y="6"/>
                  <a:pt x="83" y="6"/>
                </a:cubicBezTo>
                <a:cubicBezTo>
                  <a:pt x="85" y="5"/>
                  <a:pt x="85" y="5"/>
                  <a:pt x="85" y="5"/>
                </a:cubicBezTo>
                <a:cubicBezTo>
                  <a:pt x="88" y="3"/>
                  <a:pt x="91" y="2"/>
                  <a:pt x="94" y="1"/>
                </a:cubicBezTo>
                <a:cubicBezTo>
                  <a:pt x="96" y="0"/>
                  <a:pt x="96" y="0"/>
                  <a:pt x="96" y="0"/>
                </a:cubicBezTo>
                <a:cubicBezTo>
                  <a:pt x="100" y="0"/>
                  <a:pt x="104" y="0"/>
                  <a:pt x="108" y="1"/>
                </a:cubicBezTo>
                <a:cubicBezTo>
                  <a:pt x="110" y="2"/>
                  <a:pt x="110" y="2"/>
                  <a:pt x="110" y="2"/>
                </a:cubicBezTo>
                <a:cubicBezTo>
                  <a:pt x="113" y="4"/>
                  <a:pt x="115" y="5"/>
                  <a:pt x="117"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7119938" y="376238"/>
            <a:ext cx="1700213" cy="1697038"/>
          </a:xfrm>
          <a:custGeom>
            <a:avLst/>
            <a:gdLst>
              <a:gd name="T0" fmla="*/ 111 w 193"/>
              <a:gd name="T1" fmla="*/ 8 h 193"/>
              <a:gd name="T2" fmla="*/ 186 w 193"/>
              <a:gd name="T3" fmla="*/ 83 h 193"/>
              <a:gd name="T4" fmla="*/ 186 w 193"/>
              <a:gd name="T5" fmla="*/ 110 h 193"/>
              <a:gd name="T6" fmla="*/ 111 w 193"/>
              <a:gd name="T7" fmla="*/ 185 h 193"/>
              <a:gd name="T8" fmla="*/ 83 w 193"/>
              <a:gd name="T9" fmla="*/ 185 h 193"/>
              <a:gd name="T10" fmla="*/ 8 w 193"/>
              <a:gd name="T11" fmla="*/ 110 h 193"/>
              <a:gd name="T12" fmla="*/ 8 w 193"/>
              <a:gd name="T13" fmla="*/ 83 h 193"/>
              <a:gd name="T14" fmla="*/ 83 w 193"/>
              <a:gd name="T15" fmla="*/ 8 h 193"/>
              <a:gd name="T16" fmla="*/ 111 w 193"/>
              <a:gd name="T17"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11" y="8"/>
                </a:moveTo>
                <a:cubicBezTo>
                  <a:pt x="186" y="83"/>
                  <a:pt x="186" y="83"/>
                  <a:pt x="186" y="83"/>
                </a:cubicBezTo>
                <a:cubicBezTo>
                  <a:pt x="193" y="90"/>
                  <a:pt x="193" y="103"/>
                  <a:pt x="186" y="110"/>
                </a:cubicBezTo>
                <a:cubicBezTo>
                  <a:pt x="111" y="185"/>
                  <a:pt x="111" y="185"/>
                  <a:pt x="111" y="185"/>
                </a:cubicBezTo>
                <a:cubicBezTo>
                  <a:pt x="103" y="193"/>
                  <a:pt x="91" y="193"/>
                  <a:pt x="83" y="185"/>
                </a:cubicBezTo>
                <a:cubicBezTo>
                  <a:pt x="8" y="110"/>
                  <a:pt x="8" y="110"/>
                  <a:pt x="8" y="110"/>
                </a:cubicBezTo>
                <a:cubicBezTo>
                  <a:pt x="0" y="103"/>
                  <a:pt x="0" y="90"/>
                  <a:pt x="8" y="83"/>
                </a:cubicBezTo>
                <a:cubicBezTo>
                  <a:pt x="83" y="8"/>
                  <a:pt x="83" y="8"/>
                  <a:pt x="83" y="8"/>
                </a:cubicBezTo>
                <a:cubicBezTo>
                  <a:pt x="91" y="0"/>
                  <a:pt x="103" y="0"/>
                  <a:pt x="111" y="8"/>
                </a:cubicBezTo>
                <a:close/>
              </a:path>
            </a:pathLst>
          </a:custGeom>
          <a:solidFill>
            <a:srgbClr val="EA5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p:cNvSpPr>
          <p:nvPr/>
        </p:nvSpPr>
        <p:spPr bwMode="auto">
          <a:xfrm>
            <a:off x="7323138" y="577850"/>
            <a:ext cx="1303338" cy="1292225"/>
          </a:xfrm>
          <a:custGeom>
            <a:avLst/>
            <a:gdLst>
              <a:gd name="T0" fmla="*/ 410 w 821"/>
              <a:gd name="T1" fmla="*/ 0 h 814"/>
              <a:gd name="T2" fmla="*/ 821 w 821"/>
              <a:gd name="T3" fmla="*/ 404 h 814"/>
              <a:gd name="T4" fmla="*/ 410 w 821"/>
              <a:gd name="T5" fmla="*/ 814 h 814"/>
              <a:gd name="T6" fmla="*/ 0 w 821"/>
              <a:gd name="T7" fmla="*/ 404 h 814"/>
              <a:gd name="T8" fmla="*/ 410 w 821"/>
              <a:gd name="T9" fmla="*/ 0 h 814"/>
              <a:gd name="T10" fmla="*/ 410 w 821"/>
              <a:gd name="T11" fmla="*/ 0 h 814"/>
            </a:gdLst>
            <a:ahLst/>
            <a:cxnLst>
              <a:cxn ang="0">
                <a:pos x="T0" y="T1"/>
              </a:cxn>
              <a:cxn ang="0">
                <a:pos x="T2" y="T3"/>
              </a:cxn>
              <a:cxn ang="0">
                <a:pos x="T4" y="T5"/>
              </a:cxn>
              <a:cxn ang="0">
                <a:pos x="T6" y="T7"/>
              </a:cxn>
              <a:cxn ang="0">
                <a:pos x="T8" y="T9"/>
              </a:cxn>
              <a:cxn ang="0">
                <a:pos x="T10" y="T11"/>
              </a:cxn>
            </a:cxnLst>
            <a:rect l="0" t="0" r="r" b="b"/>
            <a:pathLst>
              <a:path w="821" h="814">
                <a:moveTo>
                  <a:pt x="410" y="0"/>
                </a:moveTo>
                <a:lnTo>
                  <a:pt x="821" y="404"/>
                </a:lnTo>
                <a:lnTo>
                  <a:pt x="410" y="814"/>
                </a:lnTo>
                <a:lnTo>
                  <a:pt x="0" y="404"/>
                </a:lnTo>
                <a:lnTo>
                  <a:pt x="410" y="0"/>
                </a:lnTo>
                <a:lnTo>
                  <a:pt x="4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7383463" y="630238"/>
            <a:ext cx="1181100" cy="1179513"/>
          </a:xfrm>
          <a:custGeom>
            <a:avLst/>
            <a:gdLst>
              <a:gd name="T0" fmla="*/ 372 w 744"/>
              <a:gd name="T1" fmla="*/ 0 h 743"/>
              <a:gd name="T2" fmla="*/ 744 w 744"/>
              <a:gd name="T3" fmla="*/ 371 h 743"/>
              <a:gd name="T4" fmla="*/ 372 w 744"/>
              <a:gd name="T5" fmla="*/ 743 h 743"/>
              <a:gd name="T6" fmla="*/ 0 w 744"/>
              <a:gd name="T7" fmla="*/ 371 h 743"/>
              <a:gd name="T8" fmla="*/ 372 w 744"/>
              <a:gd name="T9" fmla="*/ 0 h 743"/>
              <a:gd name="T10" fmla="*/ 372 w 744"/>
              <a:gd name="T11" fmla="*/ 0 h 743"/>
            </a:gdLst>
            <a:ahLst/>
            <a:cxnLst>
              <a:cxn ang="0">
                <a:pos x="T0" y="T1"/>
              </a:cxn>
              <a:cxn ang="0">
                <a:pos x="T2" y="T3"/>
              </a:cxn>
              <a:cxn ang="0">
                <a:pos x="T4" y="T5"/>
              </a:cxn>
              <a:cxn ang="0">
                <a:pos x="T6" y="T7"/>
              </a:cxn>
              <a:cxn ang="0">
                <a:pos x="T8" y="T9"/>
              </a:cxn>
              <a:cxn ang="0">
                <a:pos x="T10" y="T11"/>
              </a:cxn>
            </a:cxnLst>
            <a:rect l="0" t="0" r="r" b="b"/>
            <a:pathLst>
              <a:path w="744" h="743">
                <a:moveTo>
                  <a:pt x="372" y="0"/>
                </a:moveTo>
                <a:lnTo>
                  <a:pt x="744" y="371"/>
                </a:lnTo>
                <a:lnTo>
                  <a:pt x="372" y="743"/>
                </a:lnTo>
                <a:lnTo>
                  <a:pt x="0" y="371"/>
                </a:lnTo>
                <a:lnTo>
                  <a:pt x="372" y="0"/>
                </a:lnTo>
                <a:lnTo>
                  <a:pt x="372" y="0"/>
                </a:ln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p:cNvSpPr>
          <p:nvPr/>
        </p:nvSpPr>
        <p:spPr bwMode="auto">
          <a:xfrm>
            <a:off x="8959850" y="806450"/>
            <a:ext cx="44450" cy="827088"/>
          </a:xfrm>
          <a:custGeom>
            <a:avLst/>
            <a:gdLst>
              <a:gd name="T0" fmla="*/ 0 w 28"/>
              <a:gd name="T1" fmla="*/ 521 h 521"/>
              <a:gd name="T2" fmla="*/ 0 w 28"/>
              <a:gd name="T3" fmla="*/ 0 h 521"/>
              <a:gd name="T4" fmla="*/ 28 w 28"/>
              <a:gd name="T5" fmla="*/ 0 h 521"/>
              <a:gd name="T6" fmla="*/ 28 w 28"/>
              <a:gd name="T7" fmla="*/ 521 h 521"/>
              <a:gd name="T8" fmla="*/ 0 w 28"/>
              <a:gd name="T9" fmla="*/ 521 h 521"/>
              <a:gd name="T10" fmla="*/ 0 w 28"/>
              <a:gd name="T11" fmla="*/ 521 h 521"/>
            </a:gdLst>
            <a:ahLst/>
            <a:cxnLst>
              <a:cxn ang="0">
                <a:pos x="T0" y="T1"/>
              </a:cxn>
              <a:cxn ang="0">
                <a:pos x="T2" y="T3"/>
              </a:cxn>
              <a:cxn ang="0">
                <a:pos x="T4" y="T5"/>
              </a:cxn>
              <a:cxn ang="0">
                <a:pos x="T6" y="T7"/>
              </a:cxn>
              <a:cxn ang="0">
                <a:pos x="T8" y="T9"/>
              </a:cxn>
              <a:cxn ang="0">
                <a:pos x="T10" y="T11"/>
              </a:cxn>
            </a:cxnLst>
            <a:rect l="0" t="0" r="r" b="b"/>
            <a:pathLst>
              <a:path w="28" h="521">
                <a:moveTo>
                  <a:pt x="0" y="521"/>
                </a:moveTo>
                <a:lnTo>
                  <a:pt x="0" y="0"/>
                </a:lnTo>
                <a:lnTo>
                  <a:pt x="28" y="0"/>
                </a:lnTo>
                <a:lnTo>
                  <a:pt x="28" y="521"/>
                </a:lnTo>
                <a:lnTo>
                  <a:pt x="0" y="521"/>
                </a:lnTo>
                <a:lnTo>
                  <a:pt x="0" y="521"/>
                </a:lnTo>
                <a:close/>
              </a:path>
            </a:pathLst>
          </a:custGeom>
          <a:solidFill>
            <a:srgbClr val="5891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7797800" y="982663"/>
            <a:ext cx="220663" cy="474663"/>
          </a:xfrm>
          <a:custGeom>
            <a:avLst/>
            <a:gdLst>
              <a:gd name="T0" fmla="*/ 78 w 139"/>
              <a:gd name="T1" fmla="*/ 299 h 299"/>
              <a:gd name="T2" fmla="*/ 139 w 139"/>
              <a:gd name="T3" fmla="*/ 299 h 299"/>
              <a:gd name="T4" fmla="*/ 139 w 139"/>
              <a:gd name="T5" fmla="*/ 0 h 299"/>
              <a:gd name="T6" fmla="*/ 89 w 139"/>
              <a:gd name="T7" fmla="*/ 0 h 299"/>
              <a:gd name="T8" fmla="*/ 0 w 139"/>
              <a:gd name="T9" fmla="*/ 66 h 299"/>
              <a:gd name="T10" fmla="*/ 28 w 139"/>
              <a:gd name="T11" fmla="*/ 111 h 299"/>
              <a:gd name="T12" fmla="*/ 78 w 139"/>
              <a:gd name="T13" fmla="*/ 66 h 299"/>
              <a:gd name="T14" fmla="*/ 78 w 139"/>
              <a:gd name="T15" fmla="*/ 299 h 299"/>
              <a:gd name="T16" fmla="*/ 78 w 139"/>
              <a:gd name="T17"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99">
                <a:moveTo>
                  <a:pt x="78" y="299"/>
                </a:moveTo>
                <a:lnTo>
                  <a:pt x="139" y="299"/>
                </a:lnTo>
                <a:lnTo>
                  <a:pt x="139" y="0"/>
                </a:lnTo>
                <a:lnTo>
                  <a:pt x="89" y="0"/>
                </a:lnTo>
                <a:lnTo>
                  <a:pt x="0" y="66"/>
                </a:lnTo>
                <a:lnTo>
                  <a:pt x="28" y="111"/>
                </a:lnTo>
                <a:lnTo>
                  <a:pt x="78" y="66"/>
                </a:lnTo>
                <a:lnTo>
                  <a:pt x="78" y="299"/>
                </a:lnTo>
                <a:lnTo>
                  <a:pt x="78" y="2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6916738" y="2160588"/>
            <a:ext cx="4686300" cy="1177925"/>
          </a:xfrm>
          <a:custGeom>
            <a:avLst/>
            <a:gdLst>
              <a:gd name="T0" fmla="*/ 512 w 532"/>
              <a:gd name="T1" fmla="*/ 0 h 134"/>
              <a:gd name="T2" fmla="*/ 20 w 532"/>
              <a:gd name="T3" fmla="*/ 0 h 134"/>
              <a:gd name="T4" fmla="*/ 0 w 532"/>
              <a:gd name="T5" fmla="*/ 20 h 134"/>
              <a:gd name="T6" fmla="*/ 0 w 532"/>
              <a:gd name="T7" fmla="*/ 114 h 134"/>
              <a:gd name="T8" fmla="*/ 20 w 532"/>
              <a:gd name="T9" fmla="*/ 134 h 134"/>
              <a:gd name="T10" fmla="*/ 512 w 532"/>
              <a:gd name="T11" fmla="*/ 134 h 134"/>
              <a:gd name="T12" fmla="*/ 532 w 532"/>
              <a:gd name="T13" fmla="*/ 114 h 134"/>
              <a:gd name="T14" fmla="*/ 532 w 532"/>
              <a:gd name="T15" fmla="*/ 20 h 134"/>
              <a:gd name="T16" fmla="*/ 512 w 532"/>
              <a:gd name="T1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2" h="134">
                <a:moveTo>
                  <a:pt x="512" y="0"/>
                </a:moveTo>
                <a:cubicBezTo>
                  <a:pt x="20" y="0"/>
                  <a:pt x="20" y="0"/>
                  <a:pt x="20" y="0"/>
                </a:cubicBezTo>
                <a:cubicBezTo>
                  <a:pt x="9" y="0"/>
                  <a:pt x="0" y="9"/>
                  <a:pt x="0" y="20"/>
                </a:cubicBezTo>
                <a:cubicBezTo>
                  <a:pt x="0" y="114"/>
                  <a:pt x="0" y="114"/>
                  <a:pt x="0" y="114"/>
                </a:cubicBezTo>
                <a:cubicBezTo>
                  <a:pt x="0" y="125"/>
                  <a:pt x="9" y="134"/>
                  <a:pt x="20" y="134"/>
                </a:cubicBezTo>
                <a:cubicBezTo>
                  <a:pt x="512" y="134"/>
                  <a:pt x="512" y="134"/>
                  <a:pt x="512" y="134"/>
                </a:cubicBezTo>
                <a:cubicBezTo>
                  <a:pt x="523" y="134"/>
                  <a:pt x="532" y="125"/>
                  <a:pt x="532" y="114"/>
                </a:cubicBezTo>
                <a:cubicBezTo>
                  <a:pt x="532" y="20"/>
                  <a:pt x="532" y="20"/>
                  <a:pt x="532" y="20"/>
                </a:cubicBezTo>
                <a:cubicBezTo>
                  <a:pt x="532" y="9"/>
                  <a:pt x="523" y="0"/>
                  <a:pt x="512" y="0"/>
                </a:cubicBez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p:cNvSpPr>
            <a:spLocks/>
          </p:cNvSpPr>
          <p:nvPr/>
        </p:nvSpPr>
        <p:spPr bwMode="auto">
          <a:xfrm>
            <a:off x="6961188" y="2205038"/>
            <a:ext cx="4597400" cy="1090613"/>
          </a:xfrm>
          <a:custGeom>
            <a:avLst/>
            <a:gdLst>
              <a:gd name="T0" fmla="*/ 507 w 522"/>
              <a:gd name="T1" fmla="*/ 0 h 124"/>
              <a:gd name="T2" fmla="*/ 14 w 522"/>
              <a:gd name="T3" fmla="*/ 0 h 124"/>
              <a:gd name="T4" fmla="*/ 13 w 522"/>
              <a:gd name="T5" fmla="*/ 0 h 124"/>
              <a:gd name="T6" fmla="*/ 1 w 522"/>
              <a:gd name="T7" fmla="*/ 10 h 124"/>
              <a:gd name="T8" fmla="*/ 0 w 522"/>
              <a:gd name="T9" fmla="*/ 15 h 124"/>
              <a:gd name="T10" fmla="*/ 0 w 522"/>
              <a:gd name="T11" fmla="*/ 110 h 124"/>
              <a:gd name="T12" fmla="*/ 0 w 522"/>
              <a:gd name="T13" fmla="*/ 111 h 124"/>
              <a:gd name="T14" fmla="*/ 10 w 522"/>
              <a:gd name="T15" fmla="*/ 123 h 124"/>
              <a:gd name="T16" fmla="*/ 15 w 522"/>
              <a:gd name="T17" fmla="*/ 124 h 124"/>
              <a:gd name="T18" fmla="*/ 508 w 522"/>
              <a:gd name="T19" fmla="*/ 124 h 124"/>
              <a:gd name="T20" fmla="*/ 509 w 522"/>
              <a:gd name="T21" fmla="*/ 124 h 124"/>
              <a:gd name="T22" fmla="*/ 521 w 522"/>
              <a:gd name="T23" fmla="*/ 114 h 124"/>
              <a:gd name="T24" fmla="*/ 522 w 522"/>
              <a:gd name="T25" fmla="*/ 109 h 124"/>
              <a:gd name="T26" fmla="*/ 522 w 522"/>
              <a:gd name="T27" fmla="*/ 14 h 124"/>
              <a:gd name="T28" fmla="*/ 522 w 522"/>
              <a:gd name="T29" fmla="*/ 13 h 124"/>
              <a:gd name="T30" fmla="*/ 512 w 522"/>
              <a:gd name="T31" fmla="*/ 1 h 124"/>
              <a:gd name="T32" fmla="*/ 507 w 522"/>
              <a:gd name="T33"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2" h="124">
                <a:moveTo>
                  <a:pt x="507" y="0"/>
                </a:moveTo>
                <a:cubicBezTo>
                  <a:pt x="14" y="0"/>
                  <a:pt x="14" y="0"/>
                  <a:pt x="14" y="0"/>
                </a:cubicBezTo>
                <a:cubicBezTo>
                  <a:pt x="13" y="0"/>
                  <a:pt x="13" y="0"/>
                  <a:pt x="13" y="0"/>
                </a:cubicBezTo>
                <a:cubicBezTo>
                  <a:pt x="7" y="1"/>
                  <a:pt x="3" y="5"/>
                  <a:pt x="1" y="10"/>
                </a:cubicBezTo>
                <a:cubicBezTo>
                  <a:pt x="0" y="12"/>
                  <a:pt x="0" y="13"/>
                  <a:pt x="0" y="15"/>
                </a:cubicBezTo>
                <a:cubicBezTo>
                  <a:pt x="0" y="110"/>
                  <a:pt x="0" y="110"/>
                  <a:pt x="0" y="110"/>
                </a:cubicBezTo>
                <a:cubicBezTo>
                  <a:pt x="0" y="111"/>
                  <a:pt x="0" y="111"/>
                  <a:pt x="0" y="111"/>
                </a:cubicBezTo>
                <a:cubicBezTo>
                  <a:pt x="1" y="117"/>
                  <a:pt x="5" y="121"/>
                  <a:pt x="10" y="123"/>
                </a:cubicBezTo>
                <a:cubicBezTo>
                  <a:pt x="11" y="124"/>
                  <a:pt x="13" y="124"/>
                  <a:pt x="15" y="124"/>
                </a:cubicBezTo>
                <a:cubicBezTo>
                  <a:pt x="508" y="124"/>
                  <a:pt x="508" y="124"/>
                  <a:pt x="508" y="124"/>
                </a:cubicBezTo>
                <a:cubicBezTo>
                  <a:pt x="509" y="124"/>
                  <a:pt x="509" y="124"/>
                  <a:pt x="509" y="124"/>
                </a:cubicBezTo>
                <a:cubicBezTo>
                  <a:pt x="515" y="123"/>
                  <a:pt x="519" y="119"/>
                  <a:pt x="521" y="114"/>
                </a:cubicBezTo>
                <a:cubicBezTo>
                  <a:pt x="522" y="112"/>
                  <a:pt x="522" y="111"/>
                  <a:pt x="522" y="109"/>
                </a:cubicBezTo>
                <a:cubicBezTo>
                  <a:pt x="522" y="14"/>
                  <a:pt x="522" y="14"/>
                  <a:pt x="522" y="14"/>
                </a:cubicBezTo>
                <a:cubicBezTo>
                  <a:pt x="522" y="13"/>
                  <a:pt x="522" y="13"/>
                  <a:pt x="522" y="13"/>
                </a:cubicBezTo>
                <a:cubicBezTo>
                  <a:pt x="521" y="7"/>
                  <a:pt x="517" y="3"/>
                  <a:pt x="512" y="1"/>
                </a:cubicBezTo>
                <a:cubicBezTo>
                  <a:pt x="511" y="1"/>
                  <a:pt x="509" y="0"/>
                  <a:pt x="507" y="0"/>
                </a:cubicBezTo>
                <a:close/>
              </a:path>
            </a:pathLst>
          </a:custGeom>
          <a:solidFill>
            <a:srgbClr val="EA5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5"/>
          <p:cNvSpPr>
            <a:spLocks/>
          </p:cNvSpPr>
          <p:nvPr/>
        </p:nvSpPr>
        <p:spPr bwMode="auto">
          <a:xfrm>
            <a:off x="9664700" y="1870075"/>
            <a:ext cx="1762125" cy="1758950"/>
          </a:xfrm>
          <a:custGeom>
            <a:avLst/>
            <a:gdLst>
              <a:gd name="T0" fmla="*/ 83 w 200"/>
              <a:gd name="T1" fmla="*/ 8 h 200"/>
              <a:gd name="T2" fmla="*/ 7 w 200"/>
              <a:gd name="T3" fmla="*/ 84 h 200"/>
              <a:gd name="T4" fmla="*/ 5 w 200"/>
              <a:gd name="T5" fmla="*/ 86 h 200"/>
              <a:gd name="T6" fmla="*/ 1 w 200"/>
              <a:gd name="T7" fmla="*/ 94 h 200"/>
              <a:gd name="T8" fmla="*/ 1 w 200"/>
              <a:gd name="T9" fmla="*/ 97 h 200"/>
              <a:gd name="T10" fmla="*/ 2 w 200"/>
              <a:gd name="T11" fmla="*/ 108 h 200"/>
              <a:gd name="T12" fmla="*/ 3 w 200"/>
              <a:gd name="T13" fmla="*/ 110 h 200"/>
              <a:gd name="T14" fmla="*/ 8 w 200"/>
              <a:gd name="T15" fmla="*/ 117 h 200"/>
              <a:gd name="T16" fmla="*/ 84 w 200"/>
              <a:gd name="T17" fmla="*/ 193 h 200"/>
              <a:gd name="T18" fmla="*/ 86 w 200"/>
              <a:gd name="T19" fmla="*/ 195 h 200"/>
              <a:gd name="T20" fmla="*/ 94 w 200"/>
              <a:gd name="T21" fmla="*/ 199 h 200"/>
              <a:gd name="T22" fmla="*/ 97 w 200"/>
              <a:gd name="T23" fmla="*/ 199 h 200"/>
              <a:gd name="T24" fmla="*/ 108 w 200"/>
              <a:gd name="T25" fmla="*/ 198 h 200"/>
              <a:gd name="T26" fmla="*/ 110 w 200"/>
              <a:gd name="T27" fmla="*/ 197 h 200"/>
              <a:gd name="T28" fmla="*/ 117 w 200"/>
              <a:gd name="T29" fmla="*/ 192 h 200"/>
              <a:gd name="T30" fmla="*/ 193 w 200"/>
              <a:gd name="T31" fmla="*/ 117 h 200"/>
              <a:gd name="T32" fmla="*/ 195 w 200"/>
              <a:gd name="T33" fmla="*/ 115 h 200"/>
              <a:gd name="T34" fmla="*/ 199 w 200"/>
              <a:gd name="T35" fmla="*/ 106 h 200"/>
              <a:gd name="T36" fmla="*/ 199 w 200"/>
              <a:gd name="T37" fmla="*/ 104 h 200"/>
              <a:gd name="T38" fmla="*/ 198 w 200"/>
              <a:gd name="T39" fmla="*/ 92 h 200"/>
              <a:gd name="T40" fmla="*/ 197 w 200"/>
              <a:gd name="T41" fmla="*/ 90 h 200"/>
              <a:gd name="T42" fmla="*/ 192 w 200"/>
              <a:gd name="T43" fmla="*/ 83 h 200"/>
              <a:gd name="T44" fmla="*/ 117 w 200"/>
              <a:gd name="T45" fmla="*/ 7 h 200"/>
              <a:gd name="T46" fmla="*/ 115 w 200"/>
              <a:gd name="T47" fmla="*/ 5 h 200"/>
              <a:gd name="T48" fmla="*/ 106 w 200"/>
              <a:gd name="T49" fmla="*/ 1 h 200"/>
              <a:gd name="T50" fmla="*/ 104 w 200"/>
              <a:gd name="T51" fmla="*/ 1 h 200"/>
              <a:gd name="T52" fmla="*/ 92 w 200"/>
              <a:gd name="T53" fmla="*/ 2 h 200"/>
              <a:gd name="T54" fmla="*/ 90 w 200"/>
              <a:gd name="T55" fmla="*/ 3 h 200"/>
              <a:gd name="T56" fmla="*/ 83 w 200"/>
              <a:gd name="T57"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0" h="200">
                <a:moveTo>
                  <a:pt x="83" y="8"/>
                </a:moveTo>
                <a:cubicBezTo>
                  <a:pt x="7" y="84"/>
                  <a:pt x="7" y="84"/>
                  <a:pt x="7" y="84"/>
                </a:cubicBezTo>
                <a:cubicBezTo>
                  <a:pt x="5" y="86"/>
                  <a:pt x="5" y="86"/>
                  <a:pt x="5" y="86"/>
                </a:cubicBezTo>
                <a:cubicBezTo>
                  <a:pt x="3" y="88"/>
                  <a:pt x="2" y="91"/>
                  <a:pt x="1" y="94"/>
                </a:cubicBezTo>
                <a:cubicBezTo>
                  <a:pt x="1" y="97"/>
                  <a:pt x="1" y="97"/>
                  <a:pt x="1" y="97"/>
                </a:cubicBezTo>
                <a:cubicBezTo>
                  <a:pt x="0" y="101"/>
                  <a:pt x="1" y="104"/>
                  <a:pt x="2" y="108"/>
                </a:cubicBezTo>
                <a:cubicBezTo>
                  <a:pt x="3" y="110"/>
                  <a:pt x="3" y="110"/>
                  <a:pt x="3" y="110"/>
                </a:cubicBezTo>
                <a:cubicBezTo>
                  <a:pt x="4" y="113"/>
                  <a:pt x="6" y="115"/>
                  <a:pt x="8" y="117"/>
                </a:cubicBezTo>
                <a:cubicBezTo>
                  <a:pt x="84" y="193"/>
                  <a:pt x="84" y="193"/>
                  <a:pt x="84" y="193"/>
                </a:cubicBezTo>
                <a:cubicBezTo>
                  <a:pt x="86" y="195"/>
                  <a:pt x="86" y="195"/>
                  <a:pt x="86" y="195"/>
                </a:cubicBezTo>
                <a:cubicBezTo>
                  <a:pt x="88" y="197"/>
                  <a:pt x="91" y="198"/>
                  <a:pt x="94" y="199"/>
                </a:cubicBezTo>
                <a:cubicBezTo>
                  <a:pt x="97" y="199"/>
                  <a:pt x="97" y="199"/>
                  <a:pt x="97" y="199"/>
                </a:cubicBezTo>
                <a:cubicBezTo>
                  <a:pt x="101" y="200"/>
                  <a:pt x="104" y="199"/>
                  <a:pt x="108" y="198"/>
                </a:cubicBezTo>
                <a:cubicBezTo>
                  <a:pt x="110" y="197"/>
                  <a:pt x="110" y="197"/>
                  <a:pt x="110" y="197"/>
                </a:cubicBezTo>
                <a:cubicBezTo>
                  <a:pt x="113" y="196"/>
                  <a:pt x="115" y="194"/>
                  <a:pt x="117" y="192"/>
                </a:cubicBezTo>
                <a:cubicBezTo>
                  <a:pt x="193" y="117"/>
                  <a:pt x="193" y="117"/>
                  <a:pt x="193" y="117"/>
                </a:cubicBezTo>
                <a:cubicBezTo>
                  <a:pt x="195" y="115"/>
                  <a:pt x="195" y="115"/>
                  <a:pt x="195" y="115"/>
                </a:cubicBezTo>
                <a:cubicBezTo>
                  <a:pt x="197" y="112"/>
                  <a:pt x="198" y="109"/>
                  <a:pt x="199" y="106"/>
                </a:cubicBezTo>
                <a:cubicBezTo>
                  <a:pt x="199" y="104"/>
                  <a:pt x="199" y="104"/>
                  <a:pt x="199" y="104"/>
                </a:cubicBezTo>
                <a:cubicBezTo>
                  <a:pt x="200" y="99"/>
                  <a:pt x="200" y="96"/>
                  <a:pt x="198" y="92"/>
                </a:cubicBezTo>
                <a:cubicBezTo>
                  <a:pt x="197" y="90"/>
                  <a:pt x="197" y="90"/>
                  <a:pt x="197" y="90"/>
                </a:cubicBezTo>
                <a:cubicBezTo>
                  <a:pt x="196" y="87"/>
                  <a:pt x="195" y="85"/>
                  <a:pt x="192" y="83"/>
                </a:cubicBezTo>
                <a:cubicBezTo>
                  <a:pt x="117" y="7"/>
                  <a:pt x="117" y="7"/>
                  <a:pt x="117" y="7"/>
                </a:cubicBezTo>
                <a:cubicBezTo>
                  <a:pt x="115" y="5"/>
                  <a:pt x="115" y="5"/>
                  <a:pt x="115" y="5"/>
                </a:cubicBezTo>
                <a:cubicBezTo>
                  <a:pt x="112" y="3"/>
                  <a:pt x="109" y="2"/>
                  <a:pt x="106" y="1"/>
                </a:cubicBezTo>
                <a:cubicBezTo>
                  <a:pt x="104" y="1"/>
                  <a:pt x="104" y="1"/>
                  <a:pt x="104" y="1"/>
                </a:cubicBezTo>
                <a:cubicBezTo>
                  <a:pt x="100" y="0"/>
                  <a:pt x="96" y="1"/>
                  <a:pt x="92" y="2"/>
                </a:cubicBezTo>
                <a:cubicBezTo>
                  <a:pt x="90" y="3"/>
                  <a:pt x="90" y="3"/>
                  <a:pt x="90" y="3"/>
                </a:cubicBezTo>
                <a:cubicBezTo>
                  <a:pt x="87" y="4"/>
                  <a:pt x="85" y="6"/>
                  <a:pt x="8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6"/>
          <p:cNvSpPr>
            <a:spLocks/>
          </p:cNvSpPr>
          <p:nvPr/>
        </p:nvSpPr>
        <p:spPr bwMode="auto">
          <a:xfrm>
            <a:off x="9699625" y="1906588"/>
            <a:ext cx="1700213" cy="1697038"/>
          </a:xfrm>
          <a:custGeom>
            <a:avLst/>
            <a:gdLst>
              <a:gd name="T0" fmla="*/ 82 w 193"/>
              <a:gd name="T1" fmla="*/ 7 h 193"/>
              <a:gd name="T2" fmla="*/ 7 w 193"/>
              <a:gd name="T3" fmla="*/ 82 h 193"/>
              <a:gd name="T4" fmla="*/ 7 w 193"/>
              <a:gd name="T5" fmla="*/ 110 h 193"/>
              <a:gd name="T6" fmla="*/ 82 w 193"/>
              <a:gd name="T7" fmla="*/ 185 h 193"/>
              <a:gd name="T8" fmla="*/ 110 w 193"/>
              <a:gd name="T9" fmla="*/ 185 h 193"/>
              <a:gd name="T10" fmla="*/ 185 w 193"/>
              <a:gd name="T11" fmla="*/ 110 h 193"/>
              <a:gd name="T12" fmla="*/ 185 w 193"/>
              <a:gd name="T13" fmla="*/ 82 h 193"/>
              <a:gd name="T14" fmla="*/ 110 w 193"/>
              <a:gd name="T15" fmla="*/ 7 h 193"/>
              <a:gd name="T16" fmla="*/ 82 w 193"/>
              <a:gd name="T17" fmla="*/ 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82" y="7"/>
                </a:moveTo>
                <a:cubicBezTo>
                  <a:pt x="7" y="82"/>
                  <a:pt x="7" y="82"/>
                  <a:pt x="7" y="82"/>
                </a:cubicBezTo>
                <a:cubicBezTo>
                  <a:pt x="0" y="90"/>
                  <a:pt x="0" y="102"/>
                  <a:pt x="7" y="110"/>
                </a:cubicBezTo>
                <a:cubicBezTo>
                  <a:pt x="82" y="185"/>
                  <a:pt x="82" y="185"/>
                  <a:pt x="82" y="185"/>
                </a:cubicBezTo>
                <a:cubicBezTo>
                  <a:pt x="90" y="193"/>
                  <a:pt x="102" y="193"/>
                  <a:pt x="110" y="185"/>
                </a:cubicBezTo>
                <a:cubicBezTo>
                  <a:pt x="185" y="110"/>
                  <a:pt x="185" y="110"/>
                  <a:pt x="185" y="110"/>
                </a:cubicBezTo>
                <a:cubicBezTo>
                  <a:pt x="193" y="102"/>
                  <a:pt x="193" y="90"/>
                  <a:pt x="185" y="82"/>
                </a:cubicBezTo>
                <a:cubicBezTo>
                  <a:pt x="110" y="7"/>
                  <a:pt x="110" y="7"/>
                  <a:pt x="110" y="7"/>
                </a:cubicBezTo>
                <a:cubicBezTo>
                  <a:pt x="102" y="0"/>
                  <a:pt x="90" y="0"/>
                  <a:pt x="82" y="7"/>
                </a:cubicBez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7"/>
          <p:cNvSpPr>
            <a:spLocks/>
          </p:cNvSpPr>
          <p:nvPr/>
        </p:nvSpPr>
        <p:spPr bwMode="auto">
          <a:xfrm>
            <a:off x="9893300" y="2098675"/>
            <a:ext cx="1303338" cy="1301750"/>
          </a:xfrm>
          <a:custGeom>
            <a:avLst/>
            <a:gdLst>
              <a:gd name="T0" fmla="*/ 411 w 821"/>
              <a:gd name="T1" fmla="*/ 0 h 820"/>
              <a:gd name="T2" fmla="*/ 0 w 821"/>
              <a:gd name="T3" fmla="*/ 410 h 820"/>
              <a:gd name="T4" fmla="*/ 411 w 821"/>
              <a:gd name="T5" fmla="*/ 820 h 820"/>
              <a:gd name="T6" fmla="*/ 821 w 821"/>
              <a:gd name="T7" fmla="*/ 410 h 820"/>
              <a:gd name="T8" fmla="*/ 411 w 821"/>
              <a:gd name="T9" fmla="*/ 0 h 820"/>
              <a:gd name="T10" fmla="*/ 411 w 821"/>
              <a:gd name="T11" fmla="*/ 0 h 820"/>
            </a:gdLst>
            <a:ahLst/>
            <a:cxnLst>
              <a:cxn ang="0">
                <a:pos x="T0" y="T1"/>
              </a:cxn>
              <a:cxn ang="0">
                <a:pos x="T2" y="T3"/>
              </a:cxn>
              <a:cxn ang="0">
                <a:pos x="T4" y="T5"/>
              </a:cxn>
              <a:cxn ang="0">
                <a:pos x="T6" y="T7"/>
              </a:cxn>
              <a:cxn ang="0">
                <a:pos x="T8" y="T9"/>
              </a:cxn>
              <a:cxn ang="0">
                <a:pos x="T10" y="T11"/>
              </a:cxn>
            </a:cxnLst>
            <a:rect l="0" t="0" r="r" b="b"/>
            <a:pathLst>
              <a:path w="821" h="820">
                <a:moveTo>
                  <a:pt x="411" y="0"/>
                </a:moveTo>
                <a:lnTo>
                  <a:pt x="0" y="410"/>
                </a:lnTo>
                <a:lnTo>
                  <a:pt x="411" y="820"/>
                </a:lnTo>
                <a:lnTo>
                  <a:pt x="821" y="410"/>
                </a:lnTo>
                <a:lnTo>
                  <a:pt x="411" y="0"/>
                </a:lnTo>
                <a:lnTo>
                  <a:pt x="4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18"/>
          <p:cNvSpPr>
            <a:spLocks/>
          </p:cNvSpPr>
          <p:nvPr/>
        </p:nvSpPr>
        <p:spPr bwMode="auto">
          <a:xfrm>
            <a:off x="9955213" y="2160588"/>
            <a:ext cx="1181100" cy="1177925"/>
          </a:xfrm>
          <a:custGeom>
            <a:avLst/>
            <a:gdLst>
              <a:gd name="T0" fmla="*/ 372 w 744"/>
              <a:gd name="T1" fmla="*/ 0 h 742"/>
              <a:gd name="T2" fmla="*/ 0 w 744"/>
              <a:gd name="T3" fmla="*/ 371 h 742"/>
              <a:gd name="T4" fmla="*/ 372 w 744"/>
              <a:gd name="T5" fmla="*/ 742 h 742"/>
              <a:gd name="T6" fmla="*/ 744 w 744"/>
              <a:gd name="T7" fmla="*/ 371 h 742"/>
              <a:gd name="T8" fmla="*/ 372 w 744"/>
              <a:gd name="T9" fmla="*/ 0 h 742"/>
              <a:gd name="T10" fmla="*/ 372 w 744"/>
              <a:gd name="T11" fmla="*/ 0 h 742"/>
            </a:gdLst>
            <a:ahLst/>
            <a:cxnLst>
              <a:cxn ang="0">
                <a:pos x="T0" y="T1"/>
              </a:cxn>
              <a:cxn ang="0">
                <a:pos x="T2" y="T3"/>
              </a:cxn>
              <a:cxn ang="0">
                <a:pos x="T4" y="T5"/>
              </a:cxn>
              <a:cxn ang="0">
                <a:pos x="T6" y="T7"/>
              </a:cxn>
              <a:cxn ang="0">
                <a:pos x="T8" y="T9"/>
              </a:cxn>
              <a:cxn ang="0">
                <a:pos x="T10" y="T11"/>
              </a:cxn>
            </a:cxnLst>
            <a:rect l="0" t="0" r="r" b="b"/>
            <a:pathLst>
              <a:path w="744" h="742">
                <a:moveTo>
                  <a:pt x="372" y="0"/>
                </a:moveTo>
                <a:lnTo>
                  <a:pt x="0" y="371"/>
                </a:lnTo>
                <a:lnTo>
                  <a:pt x="372" y="742"/>
                </a:lnTo>
                <a:lnTo>
                  <a:pt x="744" y="371"/>
                </a:lnTo>
                <a:lnTo>
                  <a:pt x="372" y="0"/>
                </a:lnTo>
                <a:lnTo>
                  <a:pt x="372" y="0"/>
                </a:ln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9"/>
          <p:cNvSpPr>
            <a:spLocks/>
          </p:cNvSpPr>
          <p:nvPr/>
        </p:nvSpPr>
        <p:spPr bwMode="auto">
          <a:xfrm>
            <a:off x="9515475" y="2336800"/>
            <a:ext cx="44450" cy="827088"/>
          </a:xfrm>
          <a:custGeom>
            <a:avLst/>
            <a:gdLst>
              <a:gd name="T0" fmla="*/ 28 w 28"/>
              <a:gd name="T1" fmla="*/ 521 h 521"/>
              <a:gd name="T2" fmla="*/ 28 w 28"/>
              <a:gd name="T3" fmla="*/ 0 h 521"/>
              <a:gd name="T4" fmla="*/ 0 w 28"/>
              <a:gd name="T5" fmla="*/ 0 h 521"/>
              <a:gd name="T6" fmla="*/ 0 w 28"/>
              <a:gd name="T7" fmla="*/ 521 h 521"/>
              <a:gd name="T8" fmla="*/ 28 w 28"/>
              <a:gd name="T9" fmla="*/ 521 h 521"/>
              <a:gd name="T10" fmla="*/ 28 w 28"/>
              <a:gd name="T11" fmla="*/ 521 h 521"/>
            </a:gdLst>
            <a:ahLst/>
            <a:cxnLst>
              <a:cxn ang="0">
                <a:pos x="T0" y="T1"/>
              </a:cxn>
              <a:cxn ang="0">
                <a:pos x="T2" y="T3"/>
              </a:cxn>
              <a:cxn ang="0">
                <a:pos x="T4" y="T5"/>
              </a:cxn>
              <a:cxn ang="0">
                <a:pos x="T6" y="T7"/>
              </a:cxn>
              <a:cxn ang="0">
                <a:pos x="T8" y="T9"/>
              </a:cxn>
              <a:cxn ang="0">
                <a:pos x="T10" y="T11"/>
              </a:cxn>
            </a:cxnLst>
            <a:rect l="0" t="0" r="r" b="b"/>
            <a:pathLst>
              <a:path w="28" h="521">
                <a:moveTo>
                  <a:pt x="28" y="521"/>
                </a:moveTo>
                <a:lnTo>
                  <a:pt x="28" y="0"/>
                </a:lnTo>
                <a:lnTo>
                  <a:pt x="0" y="0"/>
                </a:lnTo>
                <a:lnTo>
                  <a:pt x="0" y="521"/>
                </a:lnTo>
                <a:lnTo>
                  <a:pt x="28" y="521"/>
                </a:lnTo>
                <a:lnTo>
                  <a:pt x="28" y="521"/>
                </a:lnTo>
                <a:close/>
              </a:path>
            </a:pathLst>
          </a:custGeom>
          <a:solidFill>
            <a:srgbClr val="D533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0"/>
          <p:cNvSpPr>
            <a:spLocks/>
          </p:cNvSpPr>
          <p:nvPr/>
        </p:nvSpPr>
        <p:spPr bwMode="auto">
          <a:xfrm>
            <a:off x="10404475" y="2495550"/>
            <a:ext cx="317500" cy="474663"/>
          </a:xfrm>
          <a:custGeom>
            <a:avLst/>
            <a:gdLst>
              <a:gd name="T0" fmla="*/ 0 w 36"/>
              <a:gd name="T1" fmla="*/ 54 h 54"/>
              <a:gd name="T2" fmla="*/ 36 w 36"/>
              <a:gd name="T3" fmla="*/ 54 h 54"/>
              <a:gd name="T4" fmla="*/ 36 w 36"/>
              <a:gd name="T5" fmla="*/ 46 h 54"/>
              <a:gd name="T6" fmla="*/ 14 w 36"/>
              <a:gd name="T7" fmla="*/ 46 h 54"/>
              <a:gd name="T8" fmla="*/ 26 w 36"/>
              <a:gd name="T9" fmla="*/ 33 h 54"/>
              <a:gd name="T10" fmla="*/ 35 w 36"/>
              <a:gd name="T11" fmla="*/ 15 h 54"/>
              <a:gd name="T12" fmla="*/ 30 w 36"/>
              <a:gd name="T13" fmla="*/ 3 h 54"/>
              <a:gd name="T14" fmla="*/ 18 w 36"/>
              <a:gd name="T15" fmla="*/ 0 h 54"/>
              <a:gd name="T16" fmla="*/ 1 w 36"/>
              <a:gd name="T17" fmla="*/ 4 h 54"/>
              <a:gd name="T18" fmla="*/ 2 w 36"/>
              <a:gd name="T19" fmla="*/ 13 h 54"/>
              <a:gd name="T20" fmla="*/ 15 w 36"/>
              <a:gd name="T21" fmla="*/ 9 h 54"/>
              <a:gd name="T22" fmla="*/ 23 w 36"/>
              <a:gd name="T23" fmla="*/ 16 h 54"/>
              <a:gd name="T24" fmla="*/ 14 w 36"/>
              <a:gd name="T25" fmla="*/ 32 h 54"/>
              <a:gd name="T26" fmla="*/ 0 w 36"/>
              <a:gd name="T27" fmla="*/ 45 h 54"/>
              <a:gd name="T28" fmla="*/ 0 w 36"/>
              <a:gd name="T2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54">
                <a:moveTo>
                  <a:pt x="0" y="54"/>
                </a:moveTo>
                <a:cubicBezTo>
                  <a:pt x="36" y="54"/>
                  <a:pt x="36" y="54"/>
                  <a:pt x="36" y="54"/>
                </a:cubicBezTo>
                <a:cubicBezTo>
                  <a:pt x="36" y="46"/>
                  <a:pt x="36" y="46"/>
                  <a:pt x="36" y="46"/>
                </a:cubicBezTo>
                <a:cubicBezTo>
                  <a:pt x="14" y="46"/>
                  <a:pt x="14" y="46"/>
                  <a:pt x="14" y="46"/>
                </a:cubicBezTo>
                <a:cubicBezTo>
                  <a:pt x="19" y="41"/>
                  <a:pt x="22" y="38"/>
                  <a:pt x="26" y="33"/>
                </a:cubicBezTo>
                <a:cubicBezTo>
                  <a:pt x="33" y="25"/>
                  <a:pt x="35" y="21"/>
                  <a:pt x="35" y="15"/>
                </a:cubicBezTo>
                <a:cubicBezTo>
                  <a:pt x="35" y="10"/>
                  <a:pt x="33" y="6"/>
                  <a:pt x="30" y="3"/>
                </a:cubicBezTo>
                <a:cubicBezTo>
                  <a:pt x="27" y="1"/>
                  <a:pt x="23" y="0"/>
                  <a:pt x="18" y="0"/>
                </a:cubicBezTo>
                <a:cubicBezTo>
                  <a:pt x="12" y="0"/>
                  <a:pt x="8" y="1"/>
                  <a:pt x="1" y="4"/>
                </a:cubicBezTo>
                <a:cubicBezTo>
                  <a:pt x="2" y="13"/>
                  <a:pt x="2" y="13"/>
                  <a:pt x="2" y="13"/>
                </a:cubicBezTo>
                <a:cubicBezTo>
                  <a:pt x="7" y="10"/>
                  <a:pt x="11" y="9"/>
                  <a:pt x="15" y="9"/>
                </a:cubicBezTo>
                <a:cubicBezTo>
                  <a:pt x="20" y="9"/>
                  <a:pt x="23" y="12"/>
                  <a:pt x="23" y="16"/>
                </a:cubicBezTo>
                <a:cubicBezTo>
                  <a:pt x="23" y="20"/>
                  <a:pt x="21" y="25"/>
                  <a:pt x="14" y="32"/>
                </a:cubicBezTo>
                <a:cubicBezTo>
                  <a:pt x="11" y="36"/>
                  <a:pt x="5" y="41"/>
                  <a:pt x="0" y="45"/>
                </a:cubicBezTo>
                <a:cubicBezTo>
                  <a:pt x="0" y="54"/>
                  <a:pt x="0" y="54"/>
                  <a:pt x="0"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1"/>
          <p:cNvSpPr>
            <a:spLocks/>
          </p:cNvSpPr>
          <p:nvPr/>
        </p:nvSpPr>
        <p:spPr bwMode="auto">
          <a:xfrm>
            <a:off x="6916738" y="3698875"/>
            <a:ext cx="4686300" cy="1179513"/>
          </a:xfrm>
          <a:custGeom>
            <a:avLst/>
            <a:gdLst>
              <a:gd name="T0" fmla="*/ 20 w 532"/>
              <a:gd name="T1" fmla="*/ 0 h 134"/>
              <a:gd name="T2" fmla="*/ 512 w 532"/>
              <a:gd name="T3" fmla="*/ 0 h 134"/>
              <a:gd name="T4" fmla="*/ 532 w 532"/>
              <a:gd name="T5" fmla="*/ 20 h 134"/>
              <a:gd name="T6" fmla="*/ 532 w 532"/>
              <a:gd name="T7" fmla="*/ 114 h 134"/>
              <a:gd name="T8" fmla="*/ 512 w 532"/>
              <a:gd name="T9" fmla="*/ 134 h 134"/>
              <a:gd name="T10" fmla="*/ 20 w 532"/>
              <a:gd name="T11" fmla="*/ 134 h 134"/>
              <a:gd name="T12" fmla="*/ 0 w 532"/>
              <a:gd name="T13" fmla="*/ 114 h 134"/>
              <a:gd name="T14" fmla="*/ 0 w 532"/>
              <a:gd name="T15" fmla="*/ 20 h 134"/>
              <a:gd name="T16" fmla="*/ 20 w 532"/>
              <a:gd name="T1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2" h="134">
                <a:moveTo>
                  <a:pt x="20" y="0"/>
                </a:moveTo>
                <a:cubicBezTo>
                  <a:pt x="512" y="0"/>
                  <a:pt x="512" y="0"/>
                  <a:pt x="512" y="0"/>
                </a:cubicBezTo>
                <a:cubicBezTo>
                  <a:pt x="523" y="0"/>
                  <a:pt x="532" y="9"/>
                  <a:pt x="532" y="20"/>
                </a:cubicBezTo>
                <a:cubicBezTo>
                  <a:pt x="532" y="114"/>
                  <a:pt x="532" y="114"/>
                  <a:pt x="532" y="114"/>
                </a:cubicBezTo>
                <a:cubicBezTo>
                  <a:pt x="532" y="125"/>
                  <a:pt x="523" y="134"/>
                  <a:pt x="512" y="134"/>
                </a:cubicBezTo>
                <a:cubicBezTo>
                  <a:pt x="20" y="134"/>
                  <a:pt x="20" y="134"/>
                  <a:pt x="20" y="134"/>
                </a:cubicBezTo>
                <a:cubicBezTo>
                  <a:pt x="9" y="134"/>
                  <a:pt x="0" y="125"/>
                  <a:pt x="0" y="114"/>
                </a:cubicBezTo>
                <a:cubicBezTo>
                  <a:pt x="0" y="20"/>
                  <a:pt x="0" y="20"/>
                  <a:pt x="0" y="20"/>
                </a:cubicBezTo>
                <a:cubicBezTo>
                  <a:pt x="0" y="9"/>
                  <a:pt x="9" y="0"/>
                  <a:pt x="20" y="0"/>
                </a:cubicBez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2"/>
          <p:cNvSpPr>
            <a:spLocks/>
          </p:cNvSpPr>
          <p:nvPr/>
        </p:nvSpPr>
        <p:spPr bwMode="auto">
          <a:xfrm>
            <a:off x="6961188" y="3743325"/>
            <a:ext cx="4597400" cy="1090613"/>
          </a:xfrm>
          <a:custGeom>
            <a:avLst/>
            <a:gdLst>
              <a:gd name="T0" fmla="*/ 15 w 522"/>
              <a:gd name="T1" fmla="*/ 0 h 124"/>
              <a:gd name="T2" fmla="*/ 508 w 522"/>
              <a:gd name="T3" fmla="*/ 0 h 124"/>
              <a:gd name="T4" fmla="*/ 509 w 522"/>
              <a:gd name="T5" fmla="*/ 0 h 124"/>
              <a:gd name="T6" fmla="*/ 521 w 522"/>
              <a:gd name="T7" fmla="*/ 10 h 124"/>
              <a:gd name="T8" fmla="*/ 522 w 522"/>
              <a:gd name="T9" fmla="*/ 15 h 124"/>
              <a:gd name="T10" fmla="*/ 522 w 522"/>
              <a:gd name="T11" fmla="*/ 110 h 124"/>
              <a:gd name="T12" fmla="*/ 522 w 522"/>
              <a:gd name="T13" fmla="*/ 111 h 124"/>
              <a:gd name="T14" fmla="*/ 512 w 522"/>
              <a:gd name="T15" fmla="*/ 123 h 124"/>
              <a:gd name="T16" fmla="*/ 507 w 522"/>
              <a:gd name="T17" fmla="*/ 124 h 124"/>
              <a:gd name="T18" fmla="*/ 14 w 522"/>
              <a:gd name="T19" fmla="*/ 124 h 124"/>
              <a:gd name="T20" fmla="*/ 13 w 522"/>
              <a:gd name="T21" fmla="*/ 124 h 124"/>
              <a:gd name="T22" fmla="*/ 1 w 522"/>
              <a:gd name="T23" fmla="*/ 114 h 124"/>
              <a:gd name="T24" fmla="*/ 0 w 522"/>
              <a:gd name="T25" fmla="*/ 109 h 124"/>
              <a:gd name="T26" fmla="*/ 0 w 522"/>
              <a:gd name="T27" fmla="*/ 14 h 124"/>
              <a:gd name="T28" fmla="*/ 0 w 522"/>
              <a:gd name="T29" fmla="*/ 13 h 124"/>
              <a:gd name="T30" fmla="*/ 10 w 522"/>
              <a:gd name="T31" fmla="*/ 1 h 124"/>
              <a:gd name="T32" fmla="*/ 15 w 522"/>
              <a:gd name="T33"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2" h="124">
                <a:moveTo>
                  <a:pt x="15" y="0"/>
                </a:moveTo>
                <a:cubicBezTo>
                  <a:pt x="508" y="0"/>
                  <a:pt x="508" y="0"/>
                  <a:pt x="508" y="0"/>
                </a:cubicBezTo>
                <a:cubicBezTo>
                  <a:pt x="509" y="0"/>
                  <a:pt x="509" y="0"/>
                  <a:pt x="509" y="0"/>
                </a:cubicBezTo>
                <a:cubicBezTo>
                  <a:pt x="515" y="1"/>
                  <a:pt x="519" y="5"/>
                  <a:pt x="521" y="10"/>
                </a:cubicBezTo>
                <a:cubicBezTo>
                  <a:pt x="522" y="12"/>
                  <a:pt x="522" y="13"/>
                  <a:pt x="522" y="15"/>
                </a:cubicBezTo>
                <a:cubicBezTo>
                  <a:pt x="522" y="110"/>
                  <a:pt x="522" y="110"/>
                  <a:pt x="522" y="110"/>
                </a:cubicBezTo>
                <a:cubicBezTo>
                  <a:pt x="522" y="111"/>
                  <a:pt x="522" y="111"/>
                  <a:pt x="522" y="111"/>
                </a:cubicBezTo>
                <a:cubicBezTo>
                  <a:pt x="521" y="117"/>
                  <a:pt x="517" y="121"/>
                  <a:pt x="512" y="123"/>
                </a:cubicBezTo>
                <a:cubicBezTo>
                  <a:pt x="511" y="123"/>
                  <a:pt x="509" y="124"/>
                  <a:pt x="507" y="124"/>
                </a:cubicBezTo>
                <a:cubicBezTo>
                  <a:pt x="14" y="124"/>
                  <a:pt x="14" y="124"/>
                  <a:pt x="14" y="124"/>
                </a:cubicBezTo>
                <a:cubicBezTo>
                  <a:pt x="13" y="124"/>
                  <a:pt x="13" y="124"/>
                  <a:pt x="13" y="124"/>
                </a:cubicBezTo>
                <a:cubicBezTo>
                  <a:pt x="7" y="123"/>
                  <a:pt x="3" y="119"/>
                  <a:pt x="1" y="114"/>
                </a:cubicBezTo>
                <a:cubicBezTo>
                  <a:pt x="0" y="112"/>
                  <a:pt x="0" y="111"/>
                  <a:pt x="0" y="109"/>
                </a:cubicBezTo>
                <a:cubicBezTo>
                  <a:pt x="0" y="14"/>
                  <a:pt x="0" y="14"/>
                  <a:pt x="0" y="14"/>
                </a:cubicBezTo>
                <a:cubicBezTo>
                  <a:pt x="0" y="13"/>
                  <a:pt x="0" y="13"/>
                  <a:pt x="0" y="13"/>
                </a:cubicBezTo>
                <a:cubicBezTo>
                  <a:pt x="1" y="7"/>
                  <a:pt x="5" y="3"/>
                  <a:pt x="10" y="1"/>
                </a:cubicBezTo>
                <a:cubicBezTo>
                  <a:pt x="11" y="1"/>
                  <a:pt x="13" y="0"/>
                  <a:pt x="15" y="0"/>
                </a:cubicBez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3"/>
          <p:cNvSpPr>
            <a:spLocks/>
          </p:cNvSpPr>
          <p:nvPr/>
        </p:nvSpPr>
        <p:spPr bwMode="auto">
          <a:xfrm>
            <a:off x="7092950" y="3409950"/>
            <a:ext cx="1762125" cy="1757363"/>
          </a:xfrm>
          <a:custGeom>
            <a:avLst/>
            <a:gdLst>
              <a:gd name="T0" fmla="*/ 117 w 200"/>
              <a:gd name="T1" fmla="*/ 8 h 200"/>
              <a:gd name="T2" fmla="*/ 193 w 200"/>
              <a:gd name="T3" fmla="*/ 84 h 200"/>
              <a:gd name="T4" fmla="*/ 195 w 200"/>
              <a:gd name="T5" fmla="*/ 86 h 200"/>
              <a:gd name="T6" fmla="*/ 199 w 200"/>
              <a:gd name="T7" fmla="*/ 94 h 200"/>
              <a:gd name="T8" fmla="*/ 199 w 200"/>
              <a:gd name="T9" fmla="*/ 97 h 200"/>
              <a:gd name="T10" fmla="*/ 198 w 200"/>
              <a:gd name="T11" fmla="*/ 108 h 200"/>
              <a:gd name="T12" fmla="*/ 197 w 200"/>
              <a:gd name="T13" fmla="*/ 110 h 200"/>
              <a:gd name="T14" fmla="*/ 192 w 200"/>
              <a:gd name="T15" fmla="*/ 117 h 200"/>
              <a:gd name="T16" fmla="*/ 116 w 200"/>
              <a:gd name="T17" fmla="*/ 193 h 200"/>
              <a:gd name="T18" fmla="*/ 114 w 200"/>
              <a:gd name="T19" fmla="*/ 195 h 200"/>
              <a:gd name="T20" fmla="*/ 106 w 200"/>
              <a:gd name="T21" fmla="*/ 199 h 200"/>
              <a:gd name="T22" fmla="*/ 103 w 200"/>
              <a:gd name="T23" fmla="*/ 199 h 200"/>
              <a:gd name="T24" fmla="*/ 92 w 200"/>
              <a:gd name="T25" fmla="*/ 198 h 200"/>
              <a:gd name="T26" fmla="*/ 90 w 200"/>
              <a:gd name="T27" fmla="*/ 197 h 200"/>
              <a:gd name="T28" fmla="*/ 83 w 200"/>
              <a:gd name="T29" fmla="*/ 192 h 200"/>
              <a:gd name="T30" fmla="*/ 7 w 200"/>
              <a:gd name="T31" fmla="*/ 116 h 200"/>
              <a:gd name="T32" fmla="*/ 5 w 200"/>
              <a:gd name="T33" fmla="*/ 115 h 200"/>
              <a:gd name="T34" fmla="*/ 1 w 200"/>
              <a:gd name="T35" fmla="*/ 106 h 200"/>
              <a:gd name="T36" fmla="*/ 1 w 200"/>
              <a:gd name="T37" fmla="*/ 104 h 200"/>
              <a:gd name="T38" fmla="*/ 2 w 200"/>
              <a:gd name="T39" fmla="*/ 92 h 200"/>
              <a:gd name="T40" fmla="*/ 3 w 200"/>
              <a:gd name="T41" fmla="*/ 90 h 200"/>
              <a:gd name="T42" fmla="*/ 7 w 200"/>
              <a:gd name="T43" fmla="*/ 83 h 200"/>
              <a:gd name="T44" fmla="*/ 83 w 200"/>
              <a:gd name="T45" fmla="*/ 7 h 200"/>
              <a:gd name="T46" fmla="*/ 85 w 200"/>
              <a:gd name="T47" fmla="*/ 5 h 200"/>
              <a:gd name="T48" fmla="*/ 94 w 200"/>
              <a:gd name="T49" fmla="*/ 1 h 200"/>
              <a:gd name="T50" fmla="*/ 96 w 200"/>
              <a:gd name="T51" fmla="*/ 1 h 200"/>
              <a:gd name="T52" fmla="*/ 108 w 200"/>
              <a:gd name="T53" fmla="*/ 2 h 200"/>
              <a:gd name="T54" fmla="*/ 110 w 200"/>
              <a:gd name="T55" fmla="*/ 3 h 200"/>
              <a:gd name="T56" fmla="*/ 117 w 200"/>
              <a:gd name="T57"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0" h="200">
                <a:moveTo>
                  <a:pt x="117" y="8"/>
                </a:moveTo>
                <a:cubicBezTo>
                  <a:pt x="193" y="84"/>
                  <a:pt x="193" y="84"/>
                  <a:pt x="193" y="84"/>
                </a:cubicBezTo>
                <a:cubicBezTo>
                  <a:pt x="195" y="86"/>
                  <a:pt x="195" y="86"/>
                  <a:pt x="195" y="86"/>
                </a:cubicBezTo>
                <a:cubicBezTo>
                  <a:pt x="196" y="88"/>
                  <a:pt x="198" y="91"/>
                  <a:pt x="199" y="94"/>
                </a:cubicBezTo>
                <a:cubicBezTo>
                  <a:pt x="199" y="97"/>
                  <a:pt x="199" y="97"/>
                  <a:pt x="199" y="97"/>
                </a:cubicBezTo>
                <a:cubicBezTo>
                  <a:pt x="200" y="101"/>
                  <a:pt x="199" y="104"/>
                  <a:pt x="198" y="108"/>
                </a:cubicBezTo>
                <a:cubicBezTo>
                  <a:pt x="197" y="110"/>
                  <a:pt x="197" y="110"/>
                  <a:pt x="197" y="110"/>
                </a:cubicBezTo>
                <a:cubicBezTo>
                  <a:pt x="196" y="113"/>
                  <a:pt x="194" y="115"/>
                  <a:pt x="192" y="117"/>
                </a:cubicBezTo>
                <a:cubicBezTo>
                  <a:pt x="116" y="193"/>
                  <a:pt x="116" y="193"/>
                  <a:pt x="116" y="193"/>
                </a:cubicBezTo>
                <a:cubicBezTo>
                  <a:pt x="114" y="195"/>
                  <a:pt x="114" y="195"/>
                  <a:pt x="114" y="195"/>
                </a:cubicBezTo>
                <a:cubicBezTo>
                  <a:pt x="112" y="197"/>
                  <a:pt x="109" y="198"/>
                  <a:pt x="106" y="199"/>
                </a:cubicBezTo>
                <a:cubicBezTo>
                  <a:pt x="103" y="199"/>
                  <a:pt x="103" y="199"/>
                  <a:pt x="103" y="199"/>
                </a:cubicBezTo>
                <a:cubicBezTo>
                  <a:pt x="99" y="200"/>
                  <a:pt x="96" y="199"/>
                  <a:pt x="92" y="198"/>
                </a:cubicBezTo>
                <a:cubicBezTo>
                  <a:pt x="90" y="197"/>
                  <a:pt x="90" y="197"/>
                  <a:pt x="90" y="197"/>
                </a:cubicBezTo>
                <a:cubicBezTo>
                  <a:pt x="87" y="196"/>
                  <a:pt x="85" y="194"/>
                  <a:pt x="83" y="192"/>
                </a:cubicBezTo>
                <a:cubicBezTo>
                  <a:pt x="7" y="116"/>
                  <a:pt x="7" y="116"/>
                  <a:pt x="7" y="116"/>
                </a:cubicBezTo>
                <a:cubicBezTo>
                  <a:pt x="5" y="115"/>
                  <a:pt x="5" y="115"/>
                  <a:pt x="5" y="115"/>
                </a:cubicBezTo>
                <a:cubicBezTo>
                  <a:pt x="3" y="112"/>
                  <a:pt x="2" y="109"/>
                  <a:pt x="1" y="106"/>
                </a:cubicBezTo>
                <a:cubicBezTo>
                  <a:pt x="1" y="104"/>
                  <a:pt x="1" y="104"/>
                  <a:pt x="1" y="104"/>
                </a:cubicBezTo>
                <a:cubicBezTo>
                  <a:pt x="0" y="99"/>
                  <a:pt x="0" y="96"/>
                  <a:pt x="2" y="92"/>
                </a:cubicBezTo>
                <a:cubicBezTo>
                  <a:pt x="3" y="90"/>
                  <a:pt x="3" y="90"/>
                  <a:pt x="3" y="90"/>
                </a:cubicBezTo>
                <a:cubicBezTo>
                  <a:pt x="4" y="87"/>
                  <a:pt x="5" y="85"/>
                  <a:pt x="7" y="83"/>
                </a:cubicBezTo>
                <a:cubicBezTo>
                  <a:pt x="83" y="7"/>
                  <a:pt x="83" y="7"/>
                  <a:pt x="83" y="7"/>
                </a:cubicBezTo>
                <a:cubicBezTo>
                  <a:pt x="85" y="5"/>
                  <a:pt x="85" y="5"/>
                  <a:pt x="85" y="5"/>
                </a:cubicBezTo>
                <a:cubicBezTo>
                  <a:pt x="88" y="3"/>
                  <a:pt x="91" y="2"/>
                  <a:pt x="94" y="1"/>
                </a:cubicBezTo>
                <a:cubicBezTo>
                  <a:pt x="96" y="1"/>
                  <a:pt x="96" y="1"/>
                  <a:pt x="96" y="1"/>
                </a:cubicBezTo>
                <a:cubicBezTo>
                  <a:pt x="100" y="0"/>
                  <a:pt x="104" y="1"/>
                  <a:pt x="108" y="2"/>
                </a:cubicBezTo>
                <a:cubicBezTo>
                  <a:pt x="110" y="3"/>
                  <a:pt x="110" y="3"/>
                  <a:pt x="110" y="3"/>
                </a:cubicBezTo>
                <a:cubicBezTo>
                  <a:pt x="113" y="4"/>
                  <a:pt x="115" y="6"/>
                  <a:pt x="1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4"/>
          <p:cNvSpPr>
            <a:spLocks/>
          </p:cNvSpPr>
          <p:nvPr/>
        </p:nvSpPr>
        <p:spPr bwMode="auto">
          <a:xfrm>
            <a:off x="7119938" y="3444875"/>
            <a:ext cx="1700213" cy="1687513"/>
          </a:xfrm>
          <a:custGeom>
            <a:avLst/>
            <a:gdLst>
              <a:gd name="T0" fmla="*/ 111 w 193"/>
              <a:gd name="T1" fmla="*/ 7 h 192"/>
              <a:gd name="T2" fmla="*/ 186 w 193"/>
              <a:gd name="T3" fmla="*/ 82 h 192"/>
              <a:gd name="T4" fmla="*/ 186 w 193"/>
              <a:gd name="T5" fmla="*/ 110 h 192"/>
              <a:gd name="T6" fmla="*/ 111 w 193"/>
              <a:gd name="T7" fmla="*/ 185 h 192"/>
              <a:gd name="T8" fmla="*/ 83 w 193"/>
              <a:gd name="T9" fmla="*/ 185 h 192"/>
              <a:gd name="T10" fmla="*/ 8 w 193"/>
              <a:gd name="T11" fmla="*/ 110 h 192"/>
              <a:gd name="T12" fmla="*/ 8 w 193"/>
              <a:gd name="T13" fmla="*/ 82 h 192"/>
              <a:gd name="T14" fmla="*/ 83 w 193"/>
              <a:gd name="T15" fmla="*/ 7 h 192"/>
              <a:gd name="T16" fmla="*/ 111 w 193"/>
              <a:gd name="T17" fmla="*/ 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11" y="7"/>
                </a:moveTo>
                <a:cubicBezTo>
                  <a:pt x="186" y="82"/>
                  <a:pt x="186" y="82"/>
                  <a:pt x="186" y="82"/>
                </a:cubicBezTo>
                <a:cubicBezTo>
                  <a:pt x="193" y="90"/>
                  <a:pt x="193" y="102"/>
                  <a:pt x="186" y="110"/>
                </a:cubicBezTo>
                <a:cubicBezTo>
                  <a:pt x="111" y="185"/>
                  <a:pt x="111" y="185"/>
                  <a:pt x="111" y="185"/>
                </a:cubicBezTo>
                <a:cubicBezTo>
                  <a:pt x="103" y="192"/>
                  <a:pt x="91" y="192"/>
                  <a:pt x="83" y="185"/>
                </a:cubicBezTo>
                <a:cubicBezTo>
                  <a:pt x="8" y="110"/>
                  <a:pt x="8" y="110"/>
                  <a:pt x="8" y="110"/>
                </a:cubicBezTo>
                <a:cubicBezTo>
                  <a:pt x="0" y="102"/>
                  <a:pt x="0" y="90"/>
                  <a:pt x="8" y="82"/>
                </a:cubicBezTo>
                <a:cubicBezTo>
                  <a:pt x="83" y="7"/>
                  <a:pt x="83" y="7"/>
                  <a:pt x="83" y="7"/>
                </a:cubicBezTo>
                <a:cubicBezTo>
                  <a:pt x="91" y="0"/>
                  <a:pt x="103" y="0"/>
                  <a:pt x="111" y="7"/>
                </a:cubicBezTo>
                <a:close/>
              </a:path>
            </a:pathLst>
          </a:custGeom>
          <a:solidFill>
            <a:srgbClr val="7B60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5"/>
          <p:cNvSpPr>
            <a:spLocks/>
          </p:cNvSpPr>
          <p:nvPr/>
        </p:nvSpPr>
        <p:spPr bwMode="auto">
          <a:xfrm>
            <a:off x="7323138" y="3638550"/>
            <a:ext cx="1303338" cy="1300163"/>
          </a:xfrm>
          <a:custGeom>
            <a:avLst/>
            <a:gdLst>
              <a:gd name="T0" fmla="*/ 410 w 821"/>
              <a:gd name="T1" fmla="*/ 0 h 819"/>
              <a:gd name="T2" fmla="*/ 821 w 821"/>
              <a:gd name="T3" fmla="*/ 410 h 819"/>
              <a:gd name="T4" fmla="*/ 410 w 821"/>
              <a:gd name="T5" fmla="*/ 819 h 819"/>
              <a:gd name="T6" fmla="*/ 0 w 821"/>
              <a:gd name="T7" fmla="*/ 410 h 819"/>
              <a:gd name="T8" fmla="*/ 410 w 821"/>
              <a:gd name="T9" fmla="*/ 0 h 819"/>
              <a:gd name="T10" fmla="*/ 410 w 821"/>
              <a:gd name="T11" fmla="*/ 0 h 819"/>
            </a:gdLst>
            <a:ahLst/>
            <a:cxnLst>
              <a:cxn ang="0">
                <a:pos x="T0" y="T1"/>
              </a:cxn>
              <a:cxn ang="0">
                <a:pos x="T2" y="T3"/>
              </a:cxn>
              <a:cxn ang="0">
                <a:pos x="T4" y="T5"/>
              </a:cxn>
              <a:cxn ang="0">
                <a:pos x="T6" y="T7"/>
              </a:cxn>
              <a:cxn ang="0">
                <a:pos x="T8" y="T9"/>
              </a:cxn>
              <a:cxn ang="0">
                <a:pos x="T10" y="T11"/>
              </a:cxn>
            </a:cxnLst>
            <a:rect l="0" t="0" r="r" b="b"/>
            <a:pathLst>
              <a:path w="821" h="819">
                <a:moveTo>
                  <a:pt x="410" y="0"/>
                </a:moveTo>
                <a:lnTo>
                  <a:pt x="821" y="410"/>
                </a:lnTo>
                <a:lnTo>
                  <a:pt x="410" y="819"/>
                </a:lnTo>
                <a:lnTo>
                  <a:pt x="0" y="410"/>
                </a:lnTo>
                <a:lnTo>
                  <a:pt x="410" y="0"/>
                </a:lnTo>
                <a:lnTo>
                  <a:pt x="4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6"/>
          <p:cNvSpPr>
            <a:spLocks/>
          </p:cNvSpPr>
          <p:nvPr/>
        </p:nvSpPr>
        <p:spPr bwMode="auto">
          <a:xfrm>
            <a:off x="7383463" y="3698875"/>
            <a:ext cx="1181100" cy="1179513"/>
          </a:xfrm>
          <a:custGeom>
            <a:avLst/>
            <a:gdLst>
              <a:gd name="T0" fmla="*/ 372 w 744"/>
              <a:gd name="T1" fmla="*/ 0 h 743"/>
              <a:gd name="T2" fmla="*/ 744 w 744"/>
              <a:gd name="T3" fmla="*/ 372 h 743"/>
              <a:gd name="T4" fmla="*/ 372 w 744"/>
              <a:gd name="T5" fmla="*/ 743 h 743"/>
              <a:gd name="T6" fmla="*/ 0 w 744"/>
              <a:gd name="T7" fmla="*/ 372 h 743"/>
              <a:gd name="T8" fmla="*/ 372 w 744"/>
              <a:gd name="T9" fmla="*/ 0 h 743"/>
              <a:gd name="T10" fmla="*/ 372 w 744"/>
              <a:gd name="T11" fmla="*/ 0 h 743"/>
            </a:gdLst>
            <a:ahLst/>
            <a:cxnLst>
              <a:cxn ang="0">
                <a:pos x="T0" y="T1"/>
              </a:cxn>
              <a:cxn ang="0">
                <a:pos x="T2" y="T3"/>
              </a:cxn>
              <a:cxn ang="0">
                <a:pos x="T4" y="T5"/>
              </a:cxn>
              <a:cxn ang="0">
                <a:pos x="T6" y="T7"/>
              </a:cxn>
              <a:cxn ang="0">
                <a:pos x="T8" y="T9"/>
              </a:cxn>
              <a:cxn ang="0">
                <a:pos x="T10" y="T11"/>
              </a:cxn>
            </a:cxnLst>
            <a:rect l="0" t="0" r="r" b="b"/>
            <a:pathLst>
              <a:path w="744" h="743">
                <a:moveTo>
                  <a:pt x="372" y="0"/>
                </a:moveTo>
                <a:lnTo>
                  <a:pt x="744" y="372"/>
                </a:lnTo>
                <a:lnTo>
                  <a:pt x="372" y="743"/>
                </a:lnTo>
                <a:lnTo>
                  <a:pt x="0" y="372"/>
                </a:lnTo>
                <a:lnTo>
                  <a:pt x="372" y="0"/>
                </a:lnTo>
                <a:lnTo>
                  <a:pt x="372" y="0"/>
                </a:ln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7"/>
          <p:cNvSpPr>
            <a:spLocks/>
          </p:cNvSpPr>
          <p:nvPr/>
        </p:nvSpPr>
        <p:spPr bwMode="auto">
          <a:xfrm>
            <a:off x="8959850" y="3875088"/>
            <a:ext cx="44450" cy="827088"/>
          </a:xfrm>
          <a:custGeom>
            <a:avLst/>
            <a:gdLst>
              <a:gd name="T0" fmla="*/ 0 w 28"/>
              <a:gd name="T1" fmla="*/ 521 h 521"/>
              <a:gd name="T2" fmla="*/ 0 w 28"/>
              <a:gd name="T3" fmla="*/ 0 h 521"/>
              <a:gd name="T4" fmla="*/ 28 w 28"/>
              <a:gd name="T5" fmla="*/ 0 h 521"/>
              <a:gd name="T6" fmla="*/ 28 w 28"/>
              <a:gd name="T7" fmla="*/ 521 h 521"/>
              <a:gd name="T8" fmla="*/ 0 w 28"/>
              <a:gd name="T9" fmla="*/ 521 h 521"/>
              <a:gd name="T10" fmla="*/ 0 w 28"/>
              <a:gd name="T11" fmla="*/ 521 h 521"/>
            </a:gdLst>
            <a:ahLst/>
            <a:cxnLst>
              <a:cxn ang="0">
                <a:pos x="T0" y="T1"/>
              </a:cxn>
              <a:cxn ang="0">
                <a:pos x="T2" y="T3"/>
              </a:cxn>
              <a:cxn ang="0">
                <a:pos x="T4" y="T5"/>
              </a:cxn>
              <a:cxn ang="0">
                <a:pos x="T6" y="T7"/>
              </a:cxn>
              <a:cxn ang="0">
                <a:pos x="T8" y="T9"/>
              </a:cxn>
              <a:cxn ang="0">
                <a:pos x="T10" y="T11"/>
              </a:cxn>
            </a:cxnLst>
            <a:rect l="0" t="0" r="r" b="b"/>
            <a:pathLst>
              <a:path w="28" h="521">
                <a:moveTo>
                  <a:pt x="0" y="521"/>
                </a:moveTo>
                <a:lnTo>
                  <a:pt x="0" y="0"/>
                </a:lnTo>
                <a:lnTo>
                  <a:pt x="28" y="0"/>
                </a:lnTo>
                <a:lnTo>
                  <a:pt x="28" y="521"/>
                </a:lnTo>
                <a:lnTo>
                  <a:pt x="0" y="521"/>
                </a:lnTo>
                <a:lnTo>
                  <a:pt x="0" y="521"/>
                </a:lnTo>
                <a:close/>
              </a:path>
            </a:pathLst>
          </a:custGeom>
          <a:solidFill>
            <a:srgbClr val="5891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8"/>
          <p:cNvSpPr>
            <a:spLocks/>
          </p:cNvSpPr>
          <p:nvPr/>
        </p:nvSpPr>
        <p:spPr bwMode="auto">
          <a:xfrm>
            <a:off x="7842250" y="4041775"/>
            <a:ext cx="307975" cy="484188"/>
          </a:xfrm>
          <a:custGeom>
            <a:avLst/>
            <a:gdLst>
              <a:gd name="T0" fmla="*/ 0 w 35"/>
              <a:gd name="T1" fmla="*/ 53 h 55"/>
              <a:gd name="T2" fmla="*/ 13 w 35"/>
              <a:gd name="T3" fmla="*/ 55 h 55"/>
              <a:gd name="T4" fmla="*/ 35 w 35"/>
              <a:gd name="T5" fmla="*/ 40 h 55"/>
              <a:gd name="T6" fmla="*/ 30 w 35"/>
              <a:gd name="T7" fmla="*/ 28 h 55"/>
              <a:gd name="T8" fmla="*/ 25 w 35"/>
              <a:gd name="T9" fmla="*/ 26 h 55"/>
              <a:gd name="T10" fmla="*/ 35 w 35"/>
              <a:gd name="T11" fmla="*/ 14 h 55"/>
              <a:gd name="T12" fmla="*/ 16 w 35"/>
              <a:gd name="T13" fmla="*/ 0 h 55"/>
              <a:gd name="T14" fmla="*/ 1 w 35"/>
              <a:gd name="T15" fmla="*/ 2 h 55"/>
              <a:gd name="T16" fmla="*/ 2 w 35"/>
              <a:gd name="T17" fmla="*/ 11 h 55"/>
              <a:gd name="T18" fmla="*/ 14 w 35"/>
              <a:gd name="T19" fmla="*/ 8 h 55"/>
              <a:gd name="T20" fmla="*/ 23 w 35"/>
              <a:gd name="T21" fmla="*/ 15 h 55"/>
              <a:gd name="T22" fmla="*/ 20 w 35"/>
              <a:gd name="T23" fmla="*/ 20 h 55"/>
              <a:gd name="T24" fmla="*/ 10 w 35"/>
              <a:gd name="T25" fmla="*/ 22 h 55"/>
              <a:gd name="T26" fmla="*/ 7 w 35"/>
              <a:gd name="T27" fmla="*/ 22 h 55"/>
              <a:gd name="T28" fmla="*/ 7 w 35"/>
              <a:gd name="T29" fmla="*/ 31 h 55"/>
              <a:gd name="T30" fmla="*/ 11 w 35"/>
              <a:gd name="T31" fmla="*/ 31 h 55"/>
              <a:gd name="T32" fmla="*/ 24 w 35"/>
              <a:gd name="T33" fmla="*/ 39 h 55"/>
              <a:gd name="T34" fmla="*/ 13 w 35"/>
              <a:gd name="T35" fmla="*/ 47 h 55"/>
              <a:gd name="T36" fmla="*/ 0 w 35"/>
              <a:gd name="T37" fmla="*/ 44 h 55"/>
              <a:gd name="T38" fmla="*/ 0 w 35"/>
              <a:gd name="T3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55">
                <a:moveTo>
                  <a:pt x="0" y="53"/>
                </a:moveTo>
                <a:cubicBezTo>
                  <a:pt x="4" y="55"/>
                  <a:pt x="9" y="55"/>
                  <a:pt x="13" y="55"/>
                </a:cubicBezTo>
                <a:cubicBezTo>
                  <a:pt x="27" y="55"/>
                  <a:pt x="35" y="49"/>
                  <a:pt x="35" y="40"/>
                </a:cubicBezTo>
                <a:cubicBezTo>
                  <a:pt x="35" y="35"/>
                  <a:pt x="33" y="30"/>
                  <a:pt x="30" y="28"/>
                </a:cubicBezTo>
                <a:cubicBezTo>
                  <a:pt x="29" y="27"/>
                  <a:pt x="27" y="27"/>
                  <a:pt x="25" y="26"/>
                </a:cubicBezTo>
                <a:cubicBezTo>
                  <a:pt x="31" y="25"/>
                  <a:pt x="35" y="20"/>
                  <a:pt x="35" y="14"/>
                </a:cubicBezTo>
                <a:cubicBezTo>
                  <a:pt x="35" y="5"/>
                  <a:pt x="28" y="0"/>
                  <a:pt x="16" y="0"/>
                </a:cubicBezTo>
                <a:cubicBezTo>
                  <a:pt x="11" y="0"/>
                  <a:pt x="7" y="0"/>
                  <a:pt x="1" y="2"/>
                </a:cubicBezTo>
                <a:cubicBezTo>
                  <a:pt x="2" y="11"/>
                  <a:pt x="2" y="11"/>
                  <a:pt x="2" y="11"/>
                </a:cubicBezTo>
                <a:cubicBezTo>
                  <a:pt x="5" y="9"/>
                  <a:pt x="10" y="8"/>
                  <a:pt x="14" y="8"/>
                </a:cubicBezTo>
                <a:cubicBezTo>
                  <a:pt x="20" y="8"/>
                  <a:pt x="23" y="11"/>
                  <a:pt x="23" y="15"/>
                </a:cubicBezTo>
                <a:cubicBezTo>
                  <a:pt x="23" y="17"/>
                  <a:pt x="22" y="19"/>
                  <a:pt x="20" y="20"/>
                </a:cubicBezTo>
                <a:cubicBezTo>
                  <a:pt x="18" y="22"/>
                  <a:pt x="14" y="22"/>
                  <a:pt x="10" y="22"/>
                </a:cubicBezTo>
                <a:cubicBezTo>
                  <a:pt x="9" y="22"/>
                  <a:pt x="8" y="22"/>
                  <a:pt x="7" y="22"/>
                </a:cubicBezTo>
                <a:cubicBezTo>
                  <a:pt x="7" y="31"/>
                  <a:pt x="7" y="31"/>
                  <a:pt x="7" y="31"/>
                </a:cubicBezTo>
                <a:cubicBezTo>
                  <a:pt x="8" y="31"/>
                  <a:pt x="9" y="31"/>
                  <a:pt x="11" y="31"/>
                </a:cubicBezTo>
                <a:cubicBezTo>
                  <a:pt x="19" y="31"/>
                  <a:pt x="24" y="33"/>
                  <a:pt x="24" y="39"/>
                </a:cubicBezTo>
                <a:cubicBezTo>
                  <a:pt x="24" y="44"/>
                  <a:pt x="20" y="47"/>
                  <a:pt x="13" y="47"/>
                </a:cubicBezTo>
                <a:cubicBezTo>
                  <a:pt x="8" y="47"/>
                  <a:pt x="5" y="46"/>
                  <a:pt x="0" y="44"/>
                </a:cubicBezTo>
                <a:cubicBezTo>
                  <a:pt x="0" y="53"/>
                  <a:pt x="0" y="53"/>
                  <a:pt x="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9"/>
          <p:cNvSpPr>
            <a:spLocks/>
          </p:cNvSpPr>
          <p:nvPr/>
        </p:nvSpPr>
        <p:spPr bwMode="auto">
          <a:xfrm>
            <a:off x="6916738" y="5229225"/>
            <a:ext cx="4686300" cy="1169988"/>
          </a:xfrm>
          <a:custGeom>
            <a:avLst/>
            <a:gdLst>
              <a:gd name="T0" fmla="*/ 512 w 532"/>
              <a:gd name="T1" fmla="*/ 0 h 133"/>
              <a:gd name="T2" fmla="*/ 20 w 532"/>
              <a:gd name="T3" fmla="*/ 0 h 133"/>
              <a:gd name="T4" fmla="*/ 0 w 532"/>
              <a:gd name="T5" fmla="*/ 20 h 133"/>
              <a:gd name="T6" fmla="*/ 0 w 532"/>
              <a:gd name="T7" fmla="*/ 114 h 133"/>
              <a:gd name="T8" fmla="*/ 20 w 532"/>
              <a:gd name="T9" fmla="*/ 133 h 133"/>
              <a:gd name="T10" fmla="*/ 512 w 532"/>
              <a:gd name="T11" fmla="*/ 133 h 133"/>
              <a:gd name="T12" fmla="*/ 532 w 532"/>
              <a:gd name="T13" fmla="*/ 114 h 133"/>
              <a:gd name="T14" fmla="*/ 532 w 532"/>
              <a:gd name="T15" fmla="*/ 20 h 133"/>
              <a:gd name="T16" fmla="*/ 512 w 532"/>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2" h="133">
                <a:moveTo>
                  <a:pt x="512" y="0"/>
                </a:moveTo>
                <a:cubicBezTo>
                  <a:pt x="20" y="0"/>
                  <a:pt x="20" y="0"/>
                  <a:pt x="20" y="0"/>
                </a:cubicBezTo>
                <a:cubicBezTo>
                  <a:pt x="9" y="0"/>
                  <a:pt x="0" y="9"/>
                  <a:pt x="0" y="20"/>
                </a:cubicBezTo>
                <a:cubicBezTo>
                  <a:pt x="0" y="114"/>
                  <a:pt x="0" y="114"/>
                  <a:pt x="0" y="114"/>
                </a:cubicBezTo>
                <a:cubicBezTo>
                  <a:pt x="0" y="125"/>
                  <a:pt x="9" y="133"/>
                  <a:pt x="20" y="133"/>
                </a:cubicBezTo>
                <a:cubicBezTo>
                  <a:pt x="512" y="133"/>
                  <a:pt x="512" y="133"/>
                  <a:pt x="512" y="133"/>
                </a:cubicBezTo>
                <a:cubicBezTo>
                  <a:pt x="523" y="133"/>
                  <a:pt x="532" y="125"/>
                  <a:pt x="532" y="114"/>
                </a:cubicBezTo>
                <a:cubicBezTo>
                  <a:pt x="532" y="20"/>
                  <a:pt x="532" y="20"/>
                  <a:pt x="532" y="20"/>
                </a:cubicBezTo>
                <a:cubicBezTo>
                  <a:pt x="532" y="9"/>
                  <a:pt x="523" y="0"/>
                  <a:pt x="512" y="0"/>
                </a:cubicBez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0"/>
          <p:cNvSpPr>
            <a:spLocks/>
          </p:cNvSpPr>
          <p:nvPr/>
        </p:nvSpPr>
        <p:spPr bwMode="auto">
          <a:xfrm>
            <a:off x="6961188" y="5273675"/>
            <a:ext cx="4597400" cy="1081088"/>
          </a:xfrm>
          <a:custGeom>
            <a:avLst/>
            <a:gdLst>
              <a:gd name="T0" fmla="*/ 507 w 522"/>
              <a:gd name="T1" fmla="*/ 0 h 123"/>
              <a:gd name="T2" fmla="*/ 14 w 522"/>
              <a:gd name="T3" fmla="*/ 0 h 123"/>
              <a:gd name="T4" fmla="*/ 13 w 522"/>
              <a:gd name="T5" fmla="*/ 0 h 123"/>
              <a:gd name="T6" fmla="*/ 1 w 522"/>
              <a:gd name="T7" fmla="*/ 10 h 123"/>
              <a:gd name="T8" fmla="*/ 0 w 522"/>
              <a:gd name="T9" fmla="*/ 15 h 123"/>
              <a:gd name="T10" fmla="*/ 0 w 522"/>
              <a:gd name="T11" fmla="*/ 109 h 123"/>
              <a:gd name="T12" fmla="*/ 0 w 522"/>
              <a:gd name="T13" fmla="*/ 111 h 123"/>
              <a:gd name="T14" fmla="*/ 10 w 522"/>
              <a:gd name="T15" fmla="*/ 123 h 123"/>
              <a:gd name="T16" fmla="*/ 15 w 522"/>
              <a:gd name="T17" fmla="*/ 123 h 123"/>
              <a:gd name="T18" fmla="*/ 508 w 522"/>
              <a:gd name="T19" fmla="*/ 123 h 123"/>
              <a:gd name="T20" fmla="*/ 509 w 522"/>
              <a:gd name="T21" fmla="*/ 123 h 123"/>
              <a:gd name="T22" fmla="*/ 521 w 522"/>
              <a:gd name="T23" fmla="*/ 114 h 123"/>
              <a:gd name="T24" fmla="*/ 522 w 522"/>
              <a:gd name="T25" fmla="*/ 109 h 123"/>
              <a:gd name="T26" fmla="*/ 522 w 522"/>
              <a:gd name="T27" fmla="*/ 14 h 123"/>
              <a:gd name="T28" fmla="*/ 522 w 522"/>
              <a:gd name="T29" fmla="*/ 12 h 123"/>
              <a:gd name="T30" fmla="*/ 512 w 522"/>
              <a:gd name="T31" fmla="*/ 1 h 123"/>
              <a:gd name="T32" fmla="*/ 507 w 522"/>
              <a:gd name="T3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2" h="123">
                <a:moveTo>
                  <a:pt x="507" y="0"/>
                </a:moveTo>
                <a:cubicBezTo>
                  <a:pt x="14" y="0"/>
                  <a:pt x="14" y="0"/>
                  <a:pt x="14" y="0"/>
                </a:cubicBezTo>
                <a:cubicBezTo>
                  <a:pt x="13" y="0"/>
                  <a:pt x="13" y="0"/>
                  <a:pt x="13" y="0"/>
                </a:cubicBezTo>
                <a:cubicBezTo>
                  <a:pt x="7" y="1"/>
                  <a:pt x="3" y="4"/>
                  <a:pt x="1" y="10"/>
                </a:cubicBezTo>
                <a:cubicBezTo>
                  <a:pt x="0" y="11"/>
                  <a:pt x="0" y="13"/>
                  <a:pt x="0" y="15"/>
                </a:cubicBezTo>
                <a:cubicBezTo>
                  <a:pt x="0" y="109"/>
                  <a:pt x="0" y="109"/>
                  <a:pt x="0" y="109"/>
                </a:cubicBezTo>
                <a:cubicBezTo>
                  <a:pt x="0" y="111"/>
                  <a:pt x="0" y="111"/>
                  <a:pt x="0" y="111"/>
                </a:cubicBezTo>
                <a:cubicBezTo>
                  <a:pt x="1" y="116"/>
                  <a:pt x="5" y="120"/>
                  <a:pt x="10" y="123"/>
                </a:cubicBezTo>
                <a:cubicBezTo>
                  <a:pt x="11" y="123"/>
                  <a:pt x="13" y="123"/>
                  <a:pt x="15" y="123"/>
                </a:cubicBezTo>
                <a:cubicBezTo>
                  <a:pt x="508" y="123"/>
                  <a:pt x="508" y="123"/>
                  <a:pt x="508" y="123"/>
                </a:cubicBezTo>
                <a:cubicBezTo>
                  <a:pt x="509" y="123"/>
                  <a:pt x="509" y="123"/>
                  <a:pt x="509" y="123"/>
                </a:cubicBezTo>
                <a:cubicBezTo>
                  <a:pt x="515" y="122"/>
                  <a:pt x="519" y="119"/>
                  <a:pt x="521" y="114"/>
                </a:cubicBezTo>
                <a:cubicBezTo>
                  <a:pt x="522" y="112"/>
                  <a:pt x="522" y="110"/>
                  <a:pt x="522" y="109"/>
                </a:cubicBezTo>
                <a:cubicBezTo>
                  <a:pt x="522" y="14"/>
                  <a:pt x="522" y="14"/>
                  <a:pt x="522" y="14"/>
                </a:cubicBezTo>
                <a:cubicBezTo>
                  <a:pt x="522" y="12"/>
                  <a:pt x="522" y="12"/>
                  <a:pt x="522" y="12"/>
                </a:cubicBezTo>
                <a:cubicBezTo>
                  <a:pt x="521" y="7"/>
                  <a:pt x="517" y="3"/>
                  <a:pt x="512" y="1"/>
                </a:cubicBezTo>
                <a:cubicBezTo>
                  <a:pt x="511" y="0"/>
                  <a:pt x="509" y="0"/>
                  <a:pt x="507" y="0"/>
                </a:cubicBezTo>
                <a:close/>
              </a:path>
            </a:pathLst>
          </a:custGeom>
          <a:solidFill>
            <a:srgbClr val="EA5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1"/>
          <p:cNvSpPr>
            <a:spLocks/>
          </p:cNvSpPr>
          <p:nvPr/>
        </p:nvSpPr>
        <p:spPr bwMode="auto">
          <a:xfrm>
            <a:off x="9664700" y="4938713"/>
            <a:ext cx="1762125" cy="1751013"/>
          </a:xfrm>
          <a:custGeom>
            <a:avLst/>
            <a:gdLst>
              <a:gd name="T0" fmla="*/ 83 w 200"/>
              <a:gd name="T1" fmla="*/ 7 h 199"/>
              <a:gd name="T2" fmla="*/ 7 w 200"/>
              <a:gd name="T3" fmla="*/ 83 h 199"/>
              <a:gd name="T4" fmla="*/ 5 w 200"/>
              <a:gd name="T5" fmla="*/ 85 h 199"/>
              <a:gd name="T6" fmla="*/ 1 w 200"/>
              <a:gd name="T7" fmla="*/ 94 h 199"/>
              <a:gd name="T8" fmla="*/ 1 w 200"/>
              <a:gd name="T9" fmla="*/ 96 h 199"/>
              <a:gd name="T10" fmla="*/ 2 w 200"/>
              <a:gd name="T11" fmla="*/ 108 h 199"/>
              <a:gd name="T12" fmla="*/ 3 w 200"/>
              <a:gd name="T13" fmla="*/ 110 h 199"/>
              <a:gd name="T14" fmla="*/ 8 w 200"/>
              <a:gd name="T15" fmla="*/ 117 h 199"/>
              <a:gd name="T16" fmla="*/ 84 w 200"/>
              <a:gd name="T17" fmla="*/ 193 h 199"/>
              <a:gd name="T18" fmla="*/ 86 w 200"/>
              <a:gd name="T19" fmla="*/ 194 h 199"/>
              <a:gd name="T20" fmla="*/ 94 w 200"/>
              <a:gd name="T21" fmla="*/ 198 h 199"/>
              <a:gd name="T22" fmla="*/ 97 w 200"/>
              <a:gd name="T23" fmla="*/ 199 h 199"/>
              <a:gd name="T24" fmla="*/ 108 w 200"/>
              <a:gd name="T25" fmla="*/ 198 h 199"/>
              <a:gd name="T26" fmla="*/ 110 w 200"/>
              <a:gd name="T27" fmla="*/ 197 h 199"/>
              <a:gd name="T28" fmla="*/ 117 w 200"/>
              <a:gd name="T29" fmla="*/ 192 h 199"/>
              <a:gd name="T30" fmla="*/ 193 w 200"/>
              <a:gd name="T31" fmla="*/ 116 h 199"/>
              <a:gd name="T32" fmla="*/ 195 w 200"/>
              <a:gd name="T33" fmla="*/ 114 h 199"/>
              <a:gd name="T34" fmla="*/ 199 w 200"/>
              <a:gd name="T35" fmla="*/ 106 h 199"/>
              <a:gd name="T36" fmla="*/ 199 w 200"/>
              <a:gd name="T37" fmla="*/ 103 h 199"/>
              <a:gd name="T38" fmla="*/ 198 w 200"/>
              <a:gd name="T39" fmla="*/ 92 h 199"/>
              <a:gd name="T40" fmla="*/ 197 w 200"/>
              <a:gd name="T41" fmla="*/ 89 h 199"/>
              <a:gd name="T42" fmla="*/ 192 w 200"/>
              <a:gd name="T43" fmla="*/ 82 h 199"/>
              <a:gd name="T44" fmla="*/ 117 w 200"/>
              <a:gd name="T45" fmla="*/ 7 h 199"/>
              <a:gd name="T46" fmla="*/ 115 w 200"/>
              <a:gd name="T47" fmla="*/ 5 h 199"/>
              <a:gd name="T48" fmla="*/ 106 w 200"/>
              <a:gd name="T49" fmla="*/ 1 h 199"/>
              <a:gd name="T50" fmla="*/ 104 w 200"/>
              <a:gd name="T51" fmla="*/ 0 h 199"/>
              <a:gd name="T52" fmla="*/ 92 w 200"/>
              <a:gd name="T53" fmla="*/ 2 h 199"/>
              <a:gd name="T54" fmla="*/ 90 w 200"/>
              <a:gd name="T55" fmla="*/ 2 h 199"/>
              <a:gd name="T56" fmla="*/ 83 w 200"/>
              <a:gd name="T57" fmla="*/ 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0" h="199">
                <a:moveTo>
                  <a:pt x="83" y="7"/>
                </a:moveTo>
                <a:cubicBezTo>
                  <a:pt x="7" y="83"/>
                  <a:pt x="7" y="83"/>
                  <a:pt x="7" y="83"/>
                </a:cubicBezTo>
                <a:cubicBezTo>
                  <a:pt x="5" y="85"/>
                  <a:pt x="5" y="85"/>
                  <a:pt x="5" y="85"/>
                </a:cubicBezTo>
                <a:cubicBezTo>
                  <a:pt x="3" y="88"/>
                  <a:pt x="2" y="91"/>
                  <a:pt x="1" y="94"/>
                </a:cubicBezTo>
                <a:cubicBezTo>
                  <a:pt x="1" y="96"/>
                  <a:pt x="1" y="96"/>
                  <a:pt x="1" y="96"/>
                </a:cubicBezTo>
                <a:cubicBezTo>
                  <a:pt x="0" y="100"/>
                  <a:pt x="1" y="104"/>
                  <a:pt x="2" y="108"/>
                </a:cubicBezTo>
                <a:cubicBezTo>
                  <a:pt x="3" y="110"/>
                  <a:pt x="3" y="110"/>
                  <a:pt x="3" y="110"/>
                </a:cubicBezTo>
                <a:cubicBezTo>
                  <a:pt x="4" y="113"/>
                  <a:pt x="6" y="115"/>
                  <a:pt x="8" y="117"/>
                </a:cubicBezTo>
                <a:cubicBezTo>
                  <a:pt x="84" y="193"/>
                  <a:pt x="84" y="193"/>
                  <a:pt x="84" y="193"/>
                </a:cubicBezTo>
                <a:cubicBezTo>
                  <a:pt x="86" y="194"/>
                  <a:pt x="86" y="194"/>
                  <a:pt x="86" y="194"/>
                </a:cubicBezTo>
                <a:cubicBezTo>
                  <a:pt x="88" y="196"/>
                  <a:pt x="91" y="198"/>
                  <a:pt x="94" y="198"/>
                </a:cubicBezTo>
                <a:cubicBezTo>
                  <a:pt x="97" y="199"/>
                  <a:pt x="97" y="199"/>
                  <a:pt x="97" y="199"/>
                </a:cubicBezTo>
                <a:cubicBezTo>
                  <a:pt x="101" y="199"/>
                  <a:pt x="104" y="199"/>
                  <a:pt x="108" y="198"/>
                </a:cubicBezTo>
                <a:cubicBezTo>
                  <a:pt x="110" y="197"/>
                  <a:pt x="110" y="197"/>
                  <a:pt x="110" y="197"/>
                </a:cubicBezTo>
                <a:cubicBezTo>
                  <a:pt x="113" y="196"/>
                  <a:pt x="115" y="194"/>
                  <a:pt x="117" y="192"/>
                </a:cubicBezTo>
                <a:cubicBezTo>
                  <a:pt x="193" y="116"/>
                  <a:pt x="193" y="116"/>
                  <a:pt x="193" y="116"/>
                </a:cubicBezTo>
                <a:cubicBezTo>
                  <a:pt x="195" y="114"/>
                  <a:pt x="195" y="114"/>
                  <a:pt x="195" y="114"/>
                </a:cubicBezTo>
                <a:cubicBezTo>
                  <a:pt x="197" y="111"/>
                  <a:pt x="198" y="109"/>
                  <a:pt x="199" y="106"/>
                </a:cubicBezTo>
                <a:cubicBezTo>
                  <a:pt x="199" y="103"/>
                  <a:pt x="199" y="103"/>
                  <a:pt x="199" y="103"/>
                </a:cubicBezTo>
                <a:cubicBezTo>
                  <a:pt x="200" y="99"/>
                  <a:pt x="200" y="96"/>
                  <a:pt x="198" y="92"/>
                </a:cubicBezTo>
                <a:cubicBezTo>
                  <a:pt x="197" y="89"/>
                  <a:pt x="197" y="89"/>
                  <a:pt x="197" y="89"/>
                </a:cubicBezTo>
                <a:cubicBezTo>
                  <a:pt x="196" y="87"/>
                  <a:pt x="195" y="85"/>
                  <a:pt x="192" y="82"/>
                </a:cubicBezTo>
                <a:cubicBezTo>
                  <a:pt x="117" y="7"/>
                  <a:pt x="117" y="7"/>
                  <a:pt x="117" y="7"/>
                </a:cubicBezTo>
                <a:cubicBezTo>
                  <a:pt x="115" y="5"/>
                  <a:pt x="115" y="5"/>
                  <a:pt x="115" y="5"/>
                </a:cubicBezTo>
                <a:cubicBezTo>
                  <a:pt x="112" y="3"/>
                  <a:pt x="109" y="2"/>
                  <a:pt x="106" y="1"/>
                </a:cubicBezTo>
                <a:cubicBezTo>
                  <a:pt x="104" y="0"/>
                  <a:pt x="104" y="0"/>
                  <a:pt x="104" y="0"/>
                </a:cubicBezTo>
                <a:cubicBezTo>
                  <a:pt x="100" y="0"/>
                  <a:pt x="96" y="0"/>
                  <a:pt x="92" y="2"/>
                </a:cubicBezTo>
                <a:cubicBezTo>
                  <a:pt x="90" y="2"/>
                  <a:pt x="90" y="2"/>
                  <a:pt x="90" y="2"/>
                </a:cubicBezTo>
                <a:cubicBezTo>
                  <a:pt x="87" y="4"/>
                  <a:pt x="85" y="5"/>
                  <a:pt x="83"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2"/>
          <p:cNvSpPr>
            <a:spLocks/>
          </p:cNvSpPr>
          <p:nvPr/>
        </p:nvSpPr>
        <p:spPr bwMode="auto">
          <a:xfrm>
            <a:off x="9699625" y="4965700"/>
            <a:ext cx="1700213" cy="1697038"/>
          </a:xfrm>
          <a:custGeom>
            <a:avLst/>
            <a:gdLst>
              <a:gd name="T0" fmla="*/ 82 w 193"/>
              <a:gd name="T1" fmla="*/ 8 h 193"/>
              <a:gd name="T2" fmla="*/ 7 w 193"/>
              <a:gd name="T3" fmla="*/ 83 h 193"/>
              <a:gd name="T4" fmla="*/ 7 w 193"/>
              <a:gd name="T5" fmla="*/ 111 h 193"/>
              <a:gd name="T6" fmla="*/ 82 w 193"/>
              <a:gd name="T7" fmla="*/ 186 h 193"/>
              <a:gd name="T8" fmla="*/ 110 w 193"/>
              <a:gd name="T9" fmla="*/ 186 h 193"/>
              <a:gd name="T10" fmla="*/ 185 w 193"/>
              <a:gd name="T11" fmla="*/ 111 h 193"/>
              <a:gd name="T12" fmla="*/ 185 w 193"/>
              <a:gd name="T13" fmla="*/ 83 h 193"/>
              <a:gd name="T14" fmla="*/ 110 w 193"/>
              <a:gd name="T15" fmla="*/ 8 h 193"/>
              <a:gd name="T16" fmla="*/ 82 w 193"/>
              <a:gd name="T17" fmla="*/ 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82" y="8"/>
                </a:moveTo>
                <a:cubicBezTo>
                  <a:pt x="7" y="83"/>
                  <a:pt x="7" y="83"/>
                  <a:pt x="7" y="83"/>
                </a:cubicBezTo>
                <a:cubicBezTo>
                  <a:pt x="0" y="90"/>
                  <a:pt x="0" y="103"/>
                  <a:pt x="7" y="111"/>
                </a:cubicBezTo>
                <a:cubicBezTo>
                  <a:pt x="82" y="186"/>
                  <a:pt x="82" y="186"/>
                  <a:pt x="82" y="186"/>
                </a:cubicBezTo>
                <a:cubicBezTo>
                  <a:pt x="90" y="193"/>
                  <a:pt x="102" y="193"/>
                  <a:pt x="110" y="186"/>
                </a:cubicBezTo>
                <a:cubicBezTo>
                  <a:pt x="185" y="111"/>
                  <a:pt x="185" y="111"/>
                  <a:pt x="185" y="111"/>
                </a:cubicBezTo>
                <a:cubicBezTo>
                  <a:pt x="193" y="103"/>
                  <a:pt x="193" y="90"/>
                  <a:pt x="185" y="83"/>
                </a:cubicBezTo>
                <a:cubicBezTo>
                  <a:pt x="110" y="8"/>
                  <a:pt x="110" y="8"/>
                  <a:pt x="110" y="8"/>
                </a:cubicBezTo>
                <a:cubicBezTo>
                  <a:pt x="102" y="0"/>
                  <a:pt x="90" y="0"/>
                  <a:pt x="82" y="8"/>
                </a:cubicBezTo>
                <a:close/>
              </a:path>
            </a:pathLst>
          </a:custGeom>
          <a:solidFill>
            <a:srgbClr val="CCB7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3"/>
          <p:cNvSpPr>
            <a:spLocks/>
          </p:cNvSpPr>
          <p:nvPr/>
        </p:nvSpPr>
        <p:spPr bwMode="auto">
          <a:xfrm>
            <a:off x="9893300" y="5167313"/>
            <a:ext cx="1303338" cy="1301750"/>
          </a:xfrm>
          <a:custGeom>
            <a:avLst/>
            <a:gdLst>
              <a:gd name="T0" fmla="*/ 411 w 821"/>
              <a:gd name="T1" fmla="*/ 0 h 820"/>
              <a:gd name="T2" fmla="*/ 0 w 821"/>
              <a:gd name="T3" fmla="*/ 410 h 820"/>
              <a:gd name="T4" fmla="*/ 411 w 821"/>
              <a:gd name="T5" fmla="*/ 820 h 820"/>
              <a:gd name="T6" fmla="*/ 821 w 821"/>
              <a:gd name="T7" fmla="*/ 410 h 820"/>
              <a:gd name="T8" fmla="*/ 411 w 821"/>
              <a:gd name="T9" fmla="*/ 0 h 820"/>
              <a:gd name="T10" fmla="*/ 411 w 821"/>
              <a:gd name="T11" fmla="*/ 0 h 820"/>
            </a:gdLst>
            <a:ahLst/>
            <a:cxnLst>
              <a:cxn ang="0">
                <a:pos x="T0" y="T1"/>
              </a:cxn>
              <a:cxn ang="0">
                <a:pos x="T2" y="T3"/>
              </a:cxn>
              <a:cxn ang="0">
                <a:pos x="T4" y="T5"/>
              </a:cxn>
              <a:cxn ang="0">
                <a:pos x="T6" y="T7"/>
              </a:cxn>
              <a:cxn ang="0">
                <a:pos x="T8" y="T9"/>
              </a:cxn>
              <a:cxn ang="0">
                <a:pos x="T10" y="T11"/>
              </a:cxn>
            </a:cxnLst>
            <a:rect l="0" t="0" r="r" b="b"/>
            <a:pathLst>
              <a:path w="821" h="820">
                <a:moveTo>
                  <a:pt x="411" y="0"/>
                </a:moveTo>
                <a:lnTo>
                  <a:pt x="0" y="410"/>
                </a:lnTo>
                <a:lnTo>
                  <a:pt x="411" y="820"/>
                </a:lnTo>
                <a:lnTo>
                  <a:pt x="821" y="410"/>
                </a:lnTo>
                <a:lnTo>
                  <a:pt x="411" y="0"/>
                </a:lnTo>
                <a:lnTo>
                  <a:pt x="41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4"/>
          <p:cNvSpPr>
            <a:spLocks/>
          </p:cNvSpPr>
          <p:nvPr/>
        </p:nvSpPr>
        <p:spPr bwMode="auto">
          <a:xfrm>
            <a:off x="9955213" y="5229225"/>
            <a:ext cx="1181100" cy="1177925"/>
          </a:xfrm>
          <a:custGeom>
            <a:avLst/>
            <a:gdLst>
              <a:gd name="T0" fmla="*/ 372 w 744"/>
              <a:gd name="T1" fmla="*/ 0 h 742"/>
              <a:gd name="T2" fmla="*/ 0 w 744"/>
              <a:gd name="T3" fmla="*/ 371 h 742"/>
              <a:gd name="T4" fmla="*/ 372 w 744"/>
              <a:gd name="T5" fmla="*/ 742 h 742"/>
              <a:gd name="T6" fmla="*/ 744 w 744"/>
              <a:gd name="T7" fmla="*/ 371 h 742"/>
              <a:gd name="T8" fmla="*/ 372 w 744"/>
              <a:gd name="T9" fmla="*/ 0 h 742"/>
              <a:gd name="T10" fmla="*/ 372 w 744"/>
              <a:gd name="T11" fmla="*/ 0 h 742"/>
            </a:gdLst>
            <a:ahLst/>
            <a:cxnLst>
              <a:cxn ang="0">
                <a:pos x="T0" y="T1"/>
              </a:cxn>
              <a:cxn ang="0">
                <a:pos x="T2" y="T3"/>
              </a:cxn>
              <a:cxn ang="0">
                <a:pos x="T4" y="T5"/>
              </a:cxn>
              <a:cxn ang="0">
                <a:pos x="T6" y="T7"/>
              </a:cxn>
              <a:cxn ang="0">
                <a:pos x="T8" y="T9"/>
              </a:cxn>
              <a:cxn ang="0">
                <a:pos x="T10" y="T11"/>
              </a:cxn>
            </a:cxnLst>
            <a:rect l="0" t="0" r="r" b="b"/>
            <a:pathLst>
              <a:path w="744" h="742">
                <a:moveTo>
                  <a:pt x="372" y="0"/>
                </a:moveTo>
                <a:lnTo>
                  <a:pt x="0" y="371"/>
                </a:lnTo>
                <a:lnTo>
                  <a:pt x="372" y="742"/>
                </a:lnTo>
                <a:lnTo>
                  <a:pt x="744" y="371"/>
                </a:lnTo>
                <a:lnTo>
                  <a:pt x="372" y="0"/>
                </a:lnTo>
                <a:lnTo>
                  <a:pt x="372" y="0"/>
                </a:lnTo>
                <a:close/>
              </a:path>
            </a:pathLst>
          </a:custGeom>
          <a:solidFill>
            <a:srgbClr val="7271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p:cNvSpPr>
          <p:nvPr/>
        </p:nvSpPr>
        <p:spPr bwMode="auto">
          <a:xfrm>
            <a:off x="9515475" y="5405438"/>
            <a:ext cx="44450" cy="827088"/>
          </a:xfrm>
          <a:custGeom>
            <a:avLst/>
            <a:gdLst>
              <a:gd name="T0" fmla="*/ 28 w 28"/>
              <a:gd name="T1" fmla="*/ 521 h 521"/>
              <a:gd name="T2" fmla="*/ 28 w 28"/>
              <a:gd name="T3" fmla="*/ 0 h 521"/>
              <a:gd name="T4" fmla="*/ 0 w 28"/>
              <a:gd name="T5" fmla="*/ 0 h 521"/>
              <a:gd name="T6" fmla="*/ 0 w 28"/>
              <a:gd name="T7" fmla="*/ 521 h 521"/>
              <a:gd name="T8" fmla="*/ 28 w 28"/>
              <a:gd name="T9" fmla="*/ 521 h 521"/>
              <a:gd name="T10" fmla="*/ 28 w 28"/>
              <a:gd name="T11" fmla="*/ 521 h 521"/>
            </a:gdLst>
            <a:ahLst/>
            <a:cxnLst>
              <a:cxn ang="0">
                <a:pos x="T0" y="T1"/>
              </a:cxn>
              <a:cxn ang="0">
                <a:pos x="T2" y="T3"/>
              </a:cxn>
              <a:cxn ang="0">
                <a:pos x="T4" y="T5"/>
              </a:cxn>
              <a:cxn ang="0">
                <a:pos x="T6" y="T7"/>
              </a:cxn>
              <a:cxn ang="0">
                <a:pos x="T8" y="T9"/>
              </a:cxn>
              <a:cxn ang="0">
                <a:pos x="T10" y="T11"/>
              </a:cxn>
            </a:cxnLst>
            <a:rect l="0" t="0" r="r" b="b"/>
            <a:pathLst>
              <a:path w="28" h="521">
                <a:moveTo>
                  <a:pt x="28" y="521"/>
                </a:moveTo>
                <a:lnTo>
                  <a:pt x="28" y="0"/>
                </a:lnTo>
                <a:lnTo>
                  <a:pt x="0" y="0"/>
                </a:lnTo>
                <a:lnTo>
                  <a:pt x="0" y="521"/>
                </a:lnTo>
                <a:lnTo>
                  <a:pt x="28" y="521"/>
                </a:lnTo>
                <a:lnTo>
                  <a:pt x="28" y="521"/>
                </a:lnTo>
                <a:close/>
              </a:path>
            </a:pathLst>
          </a:custGeom>
          <a:solidFill>
            <a:srgbClr val="D533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p:nvSpPr>
        <p:spPr bwMode="auto">
          <a:xfrm>
            <a:off x="10342563" y="5564188"/>
            <a:ext cx="361950" cy="474663"/>
          </a:xfrm>
          <a:custGeom>
            <a:avLst/>
            <a:gdLst>
              <a:gd name="T0" fmla="*/ 0 w 41"/>
              <a:gd name="T1" fmla="*/ 43 h 54"/>
              <a:gd name="T2" fmla="*/ 23 w 41"/>
              <a:gd name="T3" fmla="*/ 43 h 54"/>
              <a:gd name="T4" fmla="*/ 23 w 41"/>
              <a:gd name="T5" fmla="*/ 54 h 54"/>
              <a:gd name="T6" fmla="*/ 34 w 41"/>
              <a:gd name="T7" fmla="*/ 54 h 54"/>
              <a:gd name="T8" fmla="*/ 34 w 41"/>
              <a:gd name="T9" fmla="*/ 43 h 54"/>
              <a:gd name="T10" fmla="*/ 41 w 41"/>
              <a:gd name="T11" fmla="*/ 43 h 54"/>
              <a:gd name="T12" fmla="*/ 41 w 41"/>
              <a:gd name="T13" fmla="*/ 35 h 54"/>
              <a:gd name="T14" fmla="*/ 34 w 41"/>
              <a:gd name="T15" fmla="*/ 35 h 54"/>
              <a:gd name="T16" fmla="*/ 34 w 41"/>
              <a:gd name="T17" fmla="*/ 0 h 54"/>
              <a:gd name="T18" fmla="*/ 20 w 41"/>
              <a:gd name="T19" fmla="*/ 0 h 54"/>
              <a:gd name="T20" fmla="*/ 0 w 41"/>
              <a:gd name="T21" fmla="*/ 34 h 54"/>
              <a:gd name="T22" fmla="*/ 0 w 41"/>
              <a:gd name="T23" fmla="*/ 43 h 54"/>
              <a:gd name="T24" fmla="*/ 10 w 41"/>
              <a:gd name="T25" fmla="*/ 35 h 54"/>
              <a:gd name="T26" fmla="*/ 23 w 41"/>
              <a:gd name="T27" fmla="*/ 12 h 54"/>
              <a:gd name="T28" fmla="*/ 24 w 41"/>
              <a:gd name="T29" fmla="*/ 9 h 54"/>
              <a:gd name="T30" fmla="*/ 23 w 41"/>
              <a:gd name="T31" fmla="*/ 13 h 54"/>
              <a:gd name="T32" fmla="*/ 23 w 41"/>
              <a:gd name="T33" fmla="*/ 35 h 54"/>
              <a:gd name="T34" fmla="*/ 10 w 41"/>
              <a:gd name="T35"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54">
                <a:moveTo>
                  <a:pt x="0" y="43"/>
                </a:moveTo>
                <a:cubicBezTo>
                  <a:pt x="23" y="43"/>
                  <a:pt x="23" y="43"/>
                  <a:pt x="23" y="43"/>
                </a:cubicBezTo>
                <a:cubicBezTo>
                  <a:pt x="23" y="54"/>
                  <a:pt x="23" y="54"/>
                  <a:pt x="23" y="54"/>
                </a:cubicBezTo>
                <a:cubicBezTo>
                  <a:pt x="34" y="54"/>
                  <a:pt x="34" y="54"/>
                  <a:pt x="34" y="54"/>
                </a:cubicBezTo>
                <a:cubicBezTo>
                  <a:pt x="34" y="43"/>
                  <a:pt x="34" y="43"/>
                  <a:pt x="34" y="43"/>
                </a:cubicBezTo>
                <a:cubicBezTo>
                  <a:pt x="41" y="43"/>
                  <a:pt x="41" y="43"/>
                  <a:pt x="41" y="43"/>
                </a:cubicBezTo>
                <a:cubicBezTo>
                  <a:pt x="41" y="35"/>
                  <a:pt x="41" y="35"/>
                  <a:pt x="41" y="35"/>
                </a:cubicBezTo>
                <a:cubicBezTo>
                  <a:pt x="34" y="35"/>
                  <a:pt x="34" y="35"/>
                  <a:pt x="34" y="35"/>
                </a:cubicBezTo>
                <a:cubicBezTo>
                  <a:pt x="34" y="0"/>
                  <a:pt x="34" y="0"/>
                  <a:pt x="34" y="0"/>
                </a:cubicBezTo>
                <a:cubicBezTo>
                  <a:pt x="20" y="0"/>
                  <a:pt x="20" y="0"/>
                  <a:pt x="20" y="0"/>
                </a:cubicBezTo>
                <a:cubicBezTo>
                  <a:pt x="0" y="34"/>
                  <a:pt x="0" y="34"/>
                  <a:pt x="0" y="34"/>
                </a:cubicBezTo>
                <a:cubicBezTo>
                  <a:pt x="0" y="43"/>
                  <a:pt x="0" y="43"/>
                  <a:pt x="0" y="43"/>
                </a:cubicBezTo>
                <a:close/>
                <a:moveTo>
                  <a:pt x="10" y="35"/>
                </a:moveTo>
                <a:cubicBezTo>
                  <a:pt x="23" y="12"/>
                  <a:pt x="23" y="12"/>
                  <a:pt x="23" y="12"/>
                </a:cubicBezTo>
                <a:cubicBezTo>
                  <a:pt x="23" y="11"/>
                  <a:pt x="23" y="10"/>
                  <a:pt x="24" y="9"/>
                </a:cubicBezTo>
                <a:cubicBezTo>
                  <a:pt x="24" y="10"/>
                  <a:pt x="23" y="11"/>
                  <a:pt x="23" y="13"/>
                </a:cubicBezTo>
                <a:cubicBezTo>
                  <a:pt x="23" y="35"/>
                  <a:pt x="23" y="35"/>
                  <a:pt x="23" y="35"/>
                </a:cubicBezTo>
                <a:cubicBezTo>
                  <a:pt x="10" y="35"/>
                  <a:pt x="10" y="35"/>
                  <a:pt x="10"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文本框 75"/>
          <p:cNvSpPr txBox="1"/>
          <p:nvPr/>
        </p:nvSpPr>
        <p:spPr>
          <a:xfrm>
            <a:off x="7097714" y="2421147"/>
            <a:ext cx="2366962" cy="1261884"/>
          </a:xfrm>
          <a:prstGeom prst="rect">
            <a:avLst/>
          </a:prstGeom>
          <a:noFill/>
        </p:spPr>
        <p:txBody>
          <a:bodyPr wrap="square" rtlCol="0">
            <a:spAutoFit/>
          </a:bodyPr>
          <a:lstStyle/>
          <a:p>
            <a:r>
              <a:rPr lang="zh-CN" altLang="en-US" dirty="0"/>
              <a:t>受封建小农意识长期的影响</a:t>
            </a:r>
            <a:endParaRPr lang="en-US" altLang="zh-CN" dirty="0"/>
          </a:p>
          <a:p>
            <a:endParaRPr lang="zh-CN" altLang="en-US" sz="2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a:p>
            <a:endParaRPr lang="zh-CN" altLang="en-US" sz="2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7" name="文本框 76"/>
          <p:cNvSpPr txBox="1"/>
          <p:nvPr/>
        </p:nvSpPr>
        <p:spPr>
          <a:xfrm>
            <a:off x="9110209" y="866418"/>
            <a:ext cx="2366962"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经济条件比较差</a:t>
            </a:r>
            <a:endParaRPr lang="en-US" altLang="zh-CN" sz="2000" dirty="0">
              <a:latin typeface="宋体" panose="02010600030101010101" pitchFamily="2" charset="-122"/>
              <a:ea typeface="宋体" panose="02010600030101010101" pitchFamily="2" charset="-122"/>
            </a:endParaRPr>
          </a:p>
        </p:txBody>
      </p:sp>
      <p:sp>
        <p:nvSpPr>
          <p:cNvPr id="78" name="文本框 77"/>
          <p:cNvSpPr txBox="1"/>
          <p:nvPr/>
        </p:nvSpPr>
        <p:spPr>
          <a:xfrm>
            <a:off x="9110209" y="3913511"/>
            <a:ext cx="2366962" cy="400110"/>
          </a:xfrm>
          <a:prstGeom prst="rect">
            <a:avLst/>
          </a:prstGeom>
          <a:noFill/>
        </p:spPr>
        <p:txBody>
          <a:bodyPr wrap="square" rtlCol="0">
            <a:spAutoFit/>
          </a:bodyPr>
          <a:lstStyle/>
          <a:p>
            <a:r>
              <a:rPr lang="zh-CN" altLang="en-US" sz="2000" dirty="0"/>
              <a:t>父母的教育目的</a:t>
            </a:r>
            <a:endParaRPr lang="zh-CN" altLang="en-US" sz="2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6" name="文本框 85"/>
          <p:cNvSpPr txBox="1"/>
          <p:nvPr/>
        </p:nvSpPr>
        <p:spPr>
          <a:xfrm>
            <a:off x="7097714" y="5442030"/>
            <a:ext cx="2366962" cy="707886"/>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社会养老保障不健全</a:t>
            </a:r>
            <a:endParaRPr lang="zh-CN" altLang="en-US" sz="20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 name="文本框 2">
            <a:extLst>
              <a:ext uri="{FF2B5EF4-FFF2-40B4-BE49-F238E27FC236}">
                <a16:creationId xmlns:a16="http://schemas.microsoft.com/office/drawing/2014/main" id="{246A7B46-0E44-45CC-A1B7-CCBDE81DE893}"/>
              </a:ext>
            </a:extLst>
          </p:cNvPr>
          <p:cNvSpPr txBox="1"/>
          <p:nvPr/>
        </p:nvSpPr>
        <p:spPr>
          <a:xfrm>
            <a:off x="152552" y="1323423"/>
            <a:ext cx="6531266" cy="3139321"/>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a:latin typeface="宋体" panose="02010600030101010101" pitchFamily="2" charset="-122"/>
                <a:ea typeface="宋体" panose="02010600030101010101" pitchFamily="2" charset="-122"/>
              </a:rPr>
              <a:t>中国经济条件比较差</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社会养老保障不健全</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家长对孩子的教育从个人养老或个人的荣誉角度考虑比较多</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把孩子当成自己的私有财产来看待</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要求孩子知恩图报</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因而在教养的方式和方法上就充分体现出这一点。</a:t>
            </a:r>
            <a:endParaRPr lang="en-US" altLang="zh-CN" dirty="0">
              <a:latin typeface="宋体" panose="02010600030101010101" pitchFamily="2" charset="-122"/>
              <a:ea typeface="宋体" panose="02010600030101010101" pitchFamily="2" charset="-122"/>
            </a:endParaRPr>
          </a:p>
          <a:p>
            <a:pPr marL="285750" indent="-285750">
              <a:buFont typeface="Wingdings" panose="05000000000000000000" pitchFamily="2" charset="2"/>
              <a:buChar char="n"/>
            </a:pPr>
            <a:r>
              <a:rPr lang="en-US" altLang="zh-CN" dirty="0"/>
              <a:t>China's economic conditions are relatively poor, the social pension security is not sound, parents of children's education from the perspective of personal pension or personal honor more consideration, the child as their own private property to treat, ask the child to repay, so in the way and method of upbringing is fully reflected in this point</a:t>
            </a:r>
            <a:endParaRPr lang="zh-CN" altLang="en-US"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1595075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1000"/>
                                        <p:tgtEl>
                                          <p:spTgt spid="32"/>
                                        </p:tgtEl>
                                      </p:cBhvr>
                                    </p:animEffect>
                                    <p:anim calcmode="lin" valueType="num">
                                      <p:cBhvr>
                                        <p:cTn id="58" dur="1000" fill="hold"/>
                                        <p:tgtEl>
                                          <p:spTgt spid="32"/>
                                        </p:tgtEl>
                                        <p:attrNameLst>
                                          <p:attrName>ppt_x</p:attrName>
                                        </p:attrNameLst>
                                      </p:cBhvr>
                                      <p:tavLst>
                                        <p:tav tm="0">
                                          <p:val>
                                            <p:strVal val="#ppt_x"/>
                                          </p:val>
                                        </p:tav>
                                        <p:tav tm="100000">
                                          <p:val>
                                            <p:strVal val="#ppt_x"/>
                                          </p:val>
                                        </p:tav>
                                      </p:tavLst>
                                    </p:anim>
                                    <p:anim calcmode="lin" valueType="num">
                                      <p:cBhvr>
                                        <p:cTn id="59" dur="1000" fill="hold"/>
                                        <p:tgtEl>
                                          <p:spTgt spid="3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anim calcmode="lin" valueType="num">
                                      <p:cBhvr>
                                        <p:cTn id="63" dur="1000" fill="hold"/>
                                        <p:tgtEl>
                                          <p:spTgt spid="33"/>
                                        </p:tgtEl>
                                        <p:attrNameLst>
                                          <p:attrName>ppt_x</p:attrName>
                                        </p:attrNameLst>
                                      </p:cBhvr>
                                      <p:tavLst>
                                        <p:tav tm="0">
                                          <p:val>
                                            <p:strVal val="#ppt_x"/>
                                          </p:val>
                                        </p:tav>
                                        <p:tav tm="100000">
                                          <p:val>
                                            <p:strVal val="#ppt_x"/>
                                          </p:val>
                                        </p:tav>
                                      </p:tavLst>
                                    </p:anim>
                                    <p:anim calcmode="lin" valueType="num">
                                      <p:cBhvr>
                                        <p:cTn id="64" dur="1000" fill="hold"/>
                                        <p:tgtEl>
                                          <p:spTgt spid="3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1000"/>
                                        <p:tgtEl>
                                          <p:spTgt spid="34"/>
                                        </p:tgtEl>
                                      </p:cBhvr>
                                    </p:animEffect>
                                    <p:anim calcmode="lin" valueType="num">
                                      <p:cBhvr>
                                        <p:cTn id="68" dur="1000" fill="hold"/>
                                        <p:tgtEl>
                                          <p:spTgt spid="34"/>
                                        </p:tgtEl>
                                        <p:attrNameLst>
                                          <p:attrName>ppt_x</p:attrName>
                                        </p:attrNameLst>
                                      </p:cBhvr>
                                      <p:tavLst>
                                        <p:tav tm="0">
                                          <p:val>
                                            <p:strVal val="#ppt_x"/>
                                          </p:val>
                                        </p:tav>
                                        <p:tav tm="100000">
                                          <p:val>
                                            <p:strVal val="#ppt_x"/>
                                          </p:val>
                                        </p:tav>
                                      </p:tavLst>
                                    </p:anim>
                                    <p:anim calcmode="lin" valueType="num">
                                      <p:cBhvr>
                                        <p:cTn id="69" dur="1000" fill="hold"/>
                                        <p:tgtEl>
                                          <p:spTgt spid="3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1000"/>
                                        <p:tgtEl>
                                          <p:spTgt spid="35"/>
                                        </p:tgtEl>
                                      </p:cBhvr>
                                    </p:animEffect>
                                    <p:anim calcmode="lin" valueType="num">
                                      <p:cBhvr>
                                        <p:cTn id="73" dur="1000" fill="hold"/>
                                        <p:tgtEl>
                                          <p:spTgt spid="35"/>
                                        </p:tgtEl>
                                        <p:attrNameLst>
                                          <p:attrName>ppt_x</p:attrName>
                                        </p:attrNameLst>
                                      </p:cBhvr>
                                      <p:tavLst>
                                        <p:tav tm="0">
                                          <p:val>
                                            <p:strVal val="#ppt_x"/>
                                          </p:val>
                                        </p:tav>
                                        <p:tav tm="100000">
                                          <p:val>
                                            <p:strVal val="#ppt_x"/>
                                          </p:val>
                                        </p:tav>
                                      </p:tavLst>
                                    </p:anim>
                                    <p:anim calcmode="lin" valueType="num">
                                      <p:cBhvr>
                                        <p:cTn id="74" dur="1000" fill="hold"/>
                                        <p:tgtEl>
                                          <p:spTgt spid="35"/>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anim calcmode="lin" valueType="num">
                                      <p:cBhvr>
                                        <p:cTn id="78" dur="1000" fill="hold"/>
                                        <p:tgtEl>
                                          <p:spTgt spid="36"/>
                                        </p:tgtEl>
                                        <p:attrNameLst>
                                          <p:attrName>ppt_x</p:attrName>
                                        </p:attrNameLst>
                                      </p:cBhvr>
                                      <p:tavLst>
                                        <p:tav tm="0">
                                          <p:val>
                                            <p:strVal val="#ppt_x"/>
                                          </p:val>
                                        </p:tav>
                                        <p:tav tm="100000">
                                          <p:val>
                                            <p:strVal val="#ppt_x"/>
                                          </p:val>
                                        </p:tav>
                                      </p:tavLst>
                                    </p:anim>
                                    <p:anim calcmode="lin" valueType="num">
                                      <p:cBhvr>
                                        <p:cTn id="79" dur="1000" fill="hold"/>
                                        <p:tgtEl>
                                          <p:spTgt spid="3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1000"/>
                                        <p:tgtEl>
                                          <p:spTgt spid="37"/>
                                        </p:tgtEl>
                                      </p:cBhvr>
                                    </p:animEffect>
                                    <p:anim calcmode="lin" valueType="num">
                                      <p:cBhvr>
                                        <p:cTn id="83" dur="1000" fill="hold"/>
                                        <p:tgtEl>
                                          <p:spTgt spid="37"/>
                                        </p:tgtEl>
                                        <p:attrNameLst>
                                          <p:attrName>ppt_x</p:attrName>
                                        </p:attrNameLst>
                                      </p:cBhvr>
                                      <p:tavLst>
                                        <p:tav tm="0">
                                          <p:val>
                                            <p:strVal val="#ppt_x"/>
                                          </p:val>
                                        </p:tav>
                                        <p:tav tm="100000">
                                          <p:val>
                                            <p:strVal val="#ppt_x"/>
                                          </p:val>
                                        </p:tav>
                                      </p:tavLst>
                                    </p:anim>
                                    <p:anim calcmode="lin" valueType="num">
                                      <p:cBhvr>
                                        <p:cTn id="84" dur="1000" fill="hold"/>
                                        <p:tgtEl>
                                          <p:spTgt spid="37"/>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fade">
                                      <p:cBhvr>
                                        <p:cTn id="87" dur="1000"/>
                                        <p:tgtEl>
                                          <p:spTgt spid="38"/>
                                        </p:tgtEl>
                                      </p:cBhvr>
                                    </p:animEffect>
                                    <p:anim calcmode="lin" valueType="num">
                                      <p:cBhvr>
                                        <p:cTn id="88" dur="1000" fill="hold"/>
                                        <p:tgtEl>
                                          <p:spTgt spid="38"/>
                                        </p:tgtEl>
                                        <p:attrNameLst>
                                          <p:attrName>ppt_x</p:attrName>
                                        </p:attrNameLst>
                                      </p:cBhvr>
                                      <p:tavLst>
                                        <p:tav tm="0">
                                          <p:val>
                                            <p:strVal val="#ppt_x"/>
                                          </p:val>
                                        </p:tav>
                                        <p:tav tm="100000">
                                          <p:val>
                                            <p:strVal val="#ppt_x"/>
                                          </p:val>
                                        </p:tav>
                                      </p:tavLst>
                                    </p:anim>
                                    <p:anim calcmode="lin" valueType="num">
                                      <p:cBhvr>
                                        <p:cTn id="89" dur="1000" fill="hold"/>
                                        <p:tgtEl>
                                          <p:spTgt spid="3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fade">
                                      <p:cBhvr>
                                        <p:cTn id="92" dur="1000"/>
                                        <p:tgtEl>
                                          <p:spTgt spid="39"/>
                                        </p:tgtEl>
                                      </p:cBhvr>
                                    </p:animEffect>
                                    <p:anim calcmode="lin" valueType="num">
                                      <p:cBhvr>
                                        <p:cTn id="93" dur="1000" fill="hold"/>
                                        <p:tgtEl>
                                          <p:spTgt spid="39"/>
                                        </p:tgtEl>
                                        <p:attrNameLst>
                                          <p:attrName>ppt_x</p:attrName>
                                        </p:attrNameLst>
                                      </p:cBhvr>
                                      <p:tavLst>
                                        <p:tav tm="0">
                                          <p:val>
                                            <p:strVal val="#ppt_x"/>
                                          </p:val>
                                        </p:tav>
                                        <p:tav tm="100000">
                                          <p:val>
                                            <p:strVal val="#ppt_x"/>
                                          </p:val>
                                        </p:tav>
                                      </p:tavLst>
                                    </p:anim>
                                    <p:anim calcmode="lin" valueType="num">
                                      <p:cBhvr>
                                        <p:cTn id="94" dur="1000" fill="hold"/>
                                        <p:tgtEl>
                                          <p:spTgt spid="39"/>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fade">
                                      <p:cBhvr>
                                        <p:cTn id="97" dur="1000"/>
                                        <p:tgtEl>
                                          <p:spTgt spid="40"/>
                                        </p:tgtEl>
                                      </p:cBhvr>
                                    </p:animEffect>
                                    <p:anim calcmode="lin" valueType="num">
                                      <p:cBhvr>
                                        <p:cTn id="98" dur="1000" fill="hold"/>
                                        <p:tgtEl>
                                          <p:spTgt spid="40"/>
                                        </p:tgtEl>
                                        <p:attrNameLst>
                                          <p:attrName>ppt_x</p:attrName>
                                        </p:attrNameLst>
                                      </p:cBhvr>
                                      <p:tavLst>
                                        <p:tav tm="0">
                                          <p:val>
                                            <p:strVal val="#ppt_x"/>
                                          </p:val>
                                        </p:tav>
                                        <p:tav tm="100000">
                                          <p:val>
                                            <p:strVal val="#ppt_x"/>
                                          </p:val>
                                        </p:tav>
                                      </p:tavLst>
                                    </p:anim>
                                    <p:anim calcmode="lin" valueType="num">
                                      <p:cBhvr>
                                        <p:cTn id="99" dur="1000" fill="hold"/>
                                        <p:tgtEl>
                                          <p:spTgt spid="4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1000"/>
                                        <p:tgtEl>
                                          <p:spTgt spid="41"/>
                                        </p:tgtEl>
                                      </p:cBhvr>
                                    </p:animEffect>
                                    <p:anim calcmode="lin" valueType="num">
                                      <p:cBhvr>
                                        <p:cTn id="103" dur="1000" fill="hold"/>
                                        <p:tgtEl>
                                          <p:spTgt spid="41"/>
                                        </p:tgtEl>
                                        <p:attrNameLst>
                                          <p:attrName>ppt_x</p:attrName>
                                        </p:attrNameLst>
                                      </p:cBhvr>
                                      <p:tavLst>
                                        <p:tav tm="0">
                                          <p:val>
                                            <p:strVal val="#ppt_x"/>
                                          </p:val>
                                        </p:tav>
                                        <p:tav tm="100000">
                                          <p:val>
                                            <p:strVal val="#ppt_x"/>
                                          </p:val>
                                        </p:tav>
                                      </p:tavLst>
                                    </p:anim>
                                    <p:anim calcmode="lin" valueType="num">
                                      <p:cBhvr>
                                        <p:cTn id="104" dur="1000" fill="hold"/>
                                        <p:tgtEl>
                                          <p:spTgt spid="4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fade">
                                      <p:cBhvr>
                                        <p:cTn id="107" dur="1000"/>
                                        <p:tgtEl>
                                          <p:spTgt spid="42"/>
                                        </p:tgtEl>
                                      </p:cBhvr>
                                    </p:animEffect>
                                    <p:anim calcmode="lin" valueType="num">
                                      <p:cBhvr>
                                        <p:cTn id="108" dur="1000" fill="hold"/>
                                        <p:tgtEl>
                                          <p:spTgt spid="42"/>
                                        </p:tgtEl>
                                        <p:attrNameLst>
                                          <p:attrName>ppt_x</p:attrName>
                                        </p:attrNameLst>
                                      </p:cBhvr>
                                      <p:tavLst>
                                        <p:tav tm="0">
                                          <p:val>
                                            <p:strVal val="#ppt_x"/>
                                          </p:val>
                                        </p:tav>
                                        <p:tav tm="100000">
                                          <p:val>
                                            <p:strVal val="#ppt_x"/>
                                          </p:val>
                                        </p:tav>
                                      </p:tavLst>
                                    </p:anim>
                                    <p:anim calcmode="lin" valueType="num">
                                      <p:cBhvr>
                                        <p:cTn id="109" dur="1000" fill="hold"/>
                                        <p:tgtEl>
                                          <p:spTgt spid="4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fade">
                                      <p:cBhvr>
                                        <p:cTn id="112" dur="1000"/>
                                        <p:tgtEl>
                                          <p:spTgt spid="43"/>
                                        </p:tgtEl>
                                      </p:cBhvr>
                                    </p:animEffect>
                                    <p:anim calcmode="lin" valueType="num">
                                      <p:cBhvr>
                                        <p:cTn id="113" dur="1000" fill="hold"/>
                                        <p:tgtEl>
                                          <p:spTgt spid="43"/>
                                        </p:tgtEl>
                                        <p:attrNameLst>
                                          <p:attrName>ppt_x</p:attrName>
                                        </p:attrNameLst>
                                      </p:cBhvr>
                                      <p:tavLst>
                                        <p:tav tm="0">
                                          <p:val>
                                            <p:strVal val="#ppt_x"/>
                                          </p:val>
                                        </p:tav>
                                        <p:tav tm="100000">
                                          <p:val>
                                            <p:strVal val="#ppt_x"/>
                                          </p:val>
                                        </p:tav>
                                      </p:tavLst>
                                    </p:anim>
                                    <p:anim calcmode="lin" valueType="num">
                                      <p:cBhvr>
                                        <p:cTn id="114" dur="1000" fill="hold"/>
                                        <p:tgtEl>
                                          <p:spTgt spid="4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4"/>
                                        </p:tgtEl>
                                        <p:attrNameLst>
                                          <p:attrName>style.visibility</p:attrName>
                                        </p:attrNameLst>
                                      </p:cBhvr>
                                      <p:to>
                                        <p:strVal val="visible"/>
                                      </p:to>
                                    </p:set>
                                    <p:animEffect transition="in" filter="fade">
                                      <p:cBhvr>
                                        <p:cTn id="117" dur="1000"/>
                                        <p:tgtEl>
                                          <p:spTgt spid="44"/>
                                        </p:tgtEl>
                                      </p:cBhvr>
                                    </p:animEffect>
                                    <p:anim calcmode="lin" valueType="num">
                                      <p:cBhvr>
                                        <p:cTn id="118" dur="1000" fill="hold"/>
                                        <p:tgtEl>
                                          <p:spTgt spid="44"/>
                                        </p:tgtEl>
                                        <p:attrNameLst>
                                          <p:attrName>ppt_x</p:attrName>
                                        </p:attrNameLst>
                                      </p:cBhvr>
                                      <p:tavLst>
                                        <p:tav tm="0">
                                          <p:val>
                                            <p:strVal val="#ppt_x"/>
                                          </p:val>
                                        </p:tav>
                                        <p:tav tm="100000">
                                          <p:val>
                                            <p:strVal val="#ppt_x"/>
                                          </p:val>
                                        </p:tav>
                                      </p:tavLst>
                                    </p:anim>
                                    <p:anim calcmode="lin" valueType="num">
                                      <p:cBhvr>
                                        <p:cTn id="119" dur="1000" fill="hold"/>
                                        <p:tgtEl>
                                          <p:spTgt spid="44"/>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45"/>
                                        </p:tgtEl>
                                        <p:attrNameLst>
                                          <p:attrName>style.visibility</p:attrName>
                                        </p:attrNameLst>
                                      </p:cBhvr>
                                      <p:to>
                                        <p:strVal val="visible"/>
                                      </p:to>
                                    </p:set>
                                    <p:animEffect transition="in" filter="fade">
                                      <p:cBhvr>
                                        <p:cTn id="122" dur="1000"/>
                                        <p:tgtEl>
                                          <p:spTgt spid="45"/>
                                        </p:tgtEl>
                                      </p:cBhvr>
                                    </p:animEffect>
                                    <p:anim calcmode="lin" valueType="num">
                                      <p:cBhvr>
                                        <p:cTn id="123" dur="1000" fill="hold"/>
                                        <p:tgtEl>
                                          <p:spTgt spid="45"/>
                                        </p:tgtEl>
                                        <p:attrNameLst>
                                          <p:attrName>ppt_x</p:attrName>
                                        </p:attrNameLst>
                                      </p:cBhvr>
                                      <p:tavLst>
                                        <p:tav tm="0">
                                          <p:val>
                                            <p:strVal val="#ppt_x"/>
                                          </p:val>
                                        </p:tav>
                                        <p:tav tm="100000">
                                          <p:val>
                                            <p:strVal val="#ppt_x"/>
                                          </p:val>
                                        </p:tav>
                                      </p:tavLst>
                                    </p:anim>
                                    <p:anim calcmode="lin" valueType="num">
                                      <p:cBhvr>
                                        <p:cTn id="124" dur="1000" fill="hold"/>
                                        <p:tgtEl>
                                          <p:spTgt spid="45"/>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fade">
                                      <p:cBhvr>
                                        <p:cTn id="127" dur="1000"/>
                                        <p:tgtEl>
                                          <p:spTgt spid="46"/>
                                        </p:tgtEl>
                                      </p:cBhvr>
                                    </p:animEffect>
                                    <p:anim calcmode="lin" valueType="num">
                                      <p:cBhvr>
                                        <p:cTn id="128" dur="1000" fill="hold"/>
                                        <p:tgtEl>
                                          <p:spTgt spid="46"/>
                                        </p:tgtEl>
                                        <p:attrNameLst>
                                          <p:attrName>ppt_x</p:attrName>
                                        </p:attrNameLst>
                                      </p:cBhvr>
                                      <p:tavLst>
                                        <p:tav tm="0">
                                          <p:val>
                                            <p:strVal val="#ppt_x"/>
                                          </p:val>
                                        </p:tav>
                                        <p:tav tm="100000">
                                          <p:val>
                                            <p:strVal val="#ppt_x"/>
                                          </p:val>
                                        </p:tav>
                                      </p:tavLst>
                                    </p:anim>
                                    <p:anim calcmode="lin" valueType="num">
                                      <p:cBhvr>
                                        <p:cTn id="129" dur="1000" fill="hold"/>
                                        <p:tgtEl>
                                          <p:spTgt spid="46"/>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fade">
                                      <p:cBhvr>
                                        <p:cTn id="132" dur="1000"/>
                                        <p:tgtEl>
                                          <p:spTgt spid="47"/>
                                        </p:tgtEl>
                                      </p:cBhvr>
                                    </p:animEffect>
                                    <p:anim calcmode="lin" valueType="num">
                                      <p:cBhvr>
                                        <p:cTn id="133" dur="1000" fill="hold"/>
                                        <p:tgtEl>
                                          <p:spTgt spid="47"/>
                                        </p:tgtEl>
                                        <p:attrNameLst>
                                          <p:attrName>ppt_x</p:attrName>
                                        </p:attrNameLst>
                                      </p:cBhvr>
                                      <p:tavLst>
                                        <p:tav tm="0">
                                          <p:val>
                                            <p:strVal val="#ppt_x"/>
                                          </p:val>
                                        </p:tav>
                                        <p:tav tm="100000">
                                          <p:val>
                                            <p:strVal val="#ppt_x"/>
                                          </p:val>
                                        </p:tav>
                                      </p:tavLst>
                                    </p:anim>
                                    <p:anim calcmode="lin" valueType="num">
                                      <p:cBhvr>
                                        <p:cTn id="134" dur="1000" fill="hold"/>
                                        <p:tgtEl>
                                          <p:spTgt spid="47"/>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48"/>
                                        </p:tgtEl>
                                        <p:attrNameLst>
                                          <p:attrName>style.visibility</p:attrName>
                                        </p:attrNameLst>
                                      </p:cBhvr>
                                      <p:to>
                                        <p:strVal val="visible"/>
                                      </p:to>
                                    </p:set>
                                    <p:animEffect transition="in" filter="fade">
                                      <p:cBhvr>
                                        <p:cTn id="137" dur="1000"/>
                                        <p:tgtEl>
                                          <p:spTgt spid="48"/>
                                        </p:tgtEl>
                                      </p:cBhvr>
                                    </p:animEffect>
                                    <p:anim calcmode="lin" valueType="num">
                                      <p:cBhvr>
                                        <p:cTn id="138" dur="1000" fill="hold"/>
                                        <p:tgtEl>
                                          <p:spTgt spid="48"/>
                                        </p:tgtEl>
                                        <p:attrNameLst>
                                          <p:attrName>ppt_x</p:attrName>
                                        </p:attrNameLst>
                                      </p:cBhvr>
                                      <p:tavLst>
                                        <p:tav tm="0">
                                          <p:val>
                                            <p:strVal val="#ppt_x"/>
                                          </p:val>
                                        </p:tav>
                                        <p:tav tm="100000">
                                          <p:val>
                                            <p:strVal val="#ppt_x"/>
                                          </p:val>
                                        </p:tav>
                                      </p:tavLst>
                                    </p:anim>
                                    <p:anim calcmode="lin" valueType="num">
                                      <p:cBhvr>
                                        <p:cTn id="139" dur="1000" fill="hold"/>
                                        <p:tgtEl>
                                          <p:spTgt spid="48"/>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49"/>
                                        </p:tgtEl>
                                        <p:attrNameLst>
                                          <p:attrName>style.visibility</p:attrName>
                                        </p:attrNameLst>
                                      </p:cBhvr>
                                      <p:to>
                                        <p:strVal val="visible"/>
                                      </p:to>
                                    </p:set>
                                    <p:animEffect transition="in" filter="fade">
                                      <p:cBhvr>
                                        <p:cTn id="142" dur="1000"/>
                                        <p:tgtEl>
                                          <p:spTgt spid="49"/>
                                        </p:tgtEl>
                                      </p:cBhvr>
                                    </p:animEffect>
                                    <p:anim calcmode="lin" valueType="num">
                                      <p:cBhvr>
                                        <p:cTn id="143" dur="1000" fill="hold"/>
                                        <p:tgtEl>
                                          <p:spTgt spid="49"/>
                                        </p:tgtEl>
                                        <p:attrNameLst>
                                          <p:attrName>ppt_x</p:attrName>
                                        </p:attrNameLst>
                                      </p:cBhvr>
                                      <p:tavLst>
                                        <p:tav tm="0">
                                          <p:val>
                                            <p:strVal val="#ppt_x"/>
                                          </p:val>
                                        </p:tav>
                                        <p:tav tm="100000">
                                          <p:val>
                                            <p:strVal val="#ppt_x"/>
                                          </p:val>
                                        </p:tav>
                                      </p:tavLst>
                                    </p:anim>
                                    <p:anim calcmode="lin" valueType="num">
                                      <p:cBhvr>
                                        <p:cTn id="144" dur="1000" fill="hold"/>
                                        <p:tgtEl>
                                          <p:spTgt spid="49"/>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fade">
                                      <p:cBhvr>
                                        <p:cTn id="147" dur="1000"/>
                                        <p:tgtEl>
                                          <p:spTgt spid="50"/>
                                        </p:tgtEl>
                                      </p:cBhvr>
                                    </p:animEffect>
                                    <p:anim calcmode="lin" valueType="num">
                                      <p:cBhvr>
                                        <p:cTn id="148" dur="1000" fill="hold"/>
                                        <p:tgtEl>
                                          <p:spTgt spid="50"/>
                                        </p:tgtEl>
                                        <p:attrNameLst>
                                          <p:attrName>ppt_x</p:attrName>
                                        </p:attrNameLst>
                                      </p:cBhvr>
                                      <p:tavLst>
                                        <p:tav tm="0">
                                          <p:val>
                                            <p:strVal val="#ppt_x"/>
                                          </p:val>
                                        </p:tav>
                                        <p:tav tm="100000">
                                          <p:val>
                                            <p:strVal val="#ppt_x"/>
                                          </p:val>
                                        </p:tav>
                                      </p:tavLst>
                                    </p:anim>
                                    <p:anim calcmode="lin" valueType="num">
                                      <p:cBhvr>
                                        <p:cTn id="149" dur="1000" fill="hold"/>
                                        <p:tgtEl>
                                          <p:spTgt spid="50"/>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51"/>
                                        </p:tgtEl>
                                        <p:attrNameLst>
                                          <p:attrName>style.visibility</p:attrName>
                                        </p:attrNameLst>
                                      </p:cBhvr>
                                      <p:to>
                                        <p:strVal val="visible"/>
                                      </p:to>
                                    </p:set>
                                    <p:animEffect transition="in" filter="fade">
                                      <p:cBhvr>
                                        <p:cTn id="152" dur="1000"/>
                                        <p:tgtEl>
                                          <p:spTgt spid="51"/>
                                        </p:tgtEl>
                                      </p:cBhvr>
                                    </p:animEffect>
                                    <p:anim calcmode="lin" valueType="num">
                                      <p:cBhvr>
                                        <p:cTn id="153" dur="1000" fill="hold"/>
                                        <p:tgtEl>
                                          <p:spTgt spid="51"/>
                                        </p:tgtEl>
                                        <p:attrNameLst>
                                          <p:attrName>ppt_x</p:attrName>
                                        </p:attrNameLst>
                                      </p:cBhvr>
                                      <p:tavLst>
                                        <p:tav tm="0">
                                          <p:val>
                                            <p:strVal val="#ppt_x"/>
                                          </p:val>
                                        </p:tav>
                                        <p:tav tm="100000">
                                          <p:val>
                                            <p:strVal val="#ppt_x"/>
                                          </p:val>
                                        </p:tav>
                                      </p:tavLst>
                                    </p:anim>
                                    <p:anim calcmode="lin" valueType="num">
                                      <p:cBhvr>
                                        <p:cTn id="154" dur="1000" fill="hold"/>
                                        <p:tgtEl>
                                          <p:spTgt spid="51"/>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52"/>
                                        </p:tgtEl>
                                        <p:attrNameLst>
                                          <p:attrName>style.visibility</p:attrName>
                                        </p:attrNameLst>
                                      </p:cBhvr>
                                      <p:to>
                                        <p:strVal val="visible"/>
                                      </p:to>
                                    </p:set>
                                    <p:animEffect transition="in" filter="fade">
                                      <p:cBhvr>
                                        <p:cTn id="157" dur="1000"/>
                                        <p:tgtEl>
                                          <p:spTgt spid="52"/>
                                        </p:tgtEl>
                                      </p:cBhvr>
                                    </p:animEffect>
                                    <p:anim calcmode="lin" valueType="num">
                                      <p:cBhvr>
                                        <p:cTn id="158" dur="1000" fill="hold"/>
                                        <p:tgtEl>
                                          <p:spTgt spid="52"/>
                                        </p:tgtEl>
                                        <p:attrNameLst>
                                          <p:attrName>ppt_x</p:attrName>
                                        </p:attrNameLst>
                                      </p:cBhvr>
                                      <p:tavLst>
                                        <p:tav tm="0">
                                          <p:val>
                                            <p:strVal val="#ppt_x"/>
                                          </p:val>
                                        </p:tav>
                                        <p:tav tm="100000">
                                          <p:val>
                                            <p:strVal val="#ppt_x"/>
                                          </p:val>
                                        </p:tav>
                                      </p:tavLst>
                                    </p:anim>
                                    <p:anim calcmode="lin" valueType="num">
                                      <p:cBhvr>
                                        <p:cTn id="159" dur="1000" fill="hold"/>
                                        <p:tgtEl>
                                          <p:spTgt spid="52"/>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53"/>
                                        </p:tgtEl>
                                        <p:attrNameLst>
                                          <p:attrName>style.visibility</p:attrName>
                                        </p:attrNameLst>
                                      </p:cBhvr>
                                      <p:to>
                                        <p:strVal val="visible"/>
                                      </p:to>
                                    </p:set>
                                    <p:animEffect transition="in" filter="fade">
                                      <p:cBhvr>
                                        <p:cTn id="162" dur="1000"/>
                                        <p:tgtEl>
                                          <p:spTgt spid="53"/>
                                        </p:tgtEl>
                                      </p:cBhvr>
                                    </p:animEffect>
                                    <p:anim calcmode="lin" valueType="num">
                                      <p:cBhvr>
                                        <p:cTn id="163" dur="1000" fill="hold"/>
                                        <p:tgtEl>
                                          <p:spTgt spid="53"/>
                                        </p:tgtEl>
                                        <p:attrNameLst>
                                          <p:attrName>ppt_x</p:attrName>
                                        </p:attrNameLst>
                                      </p:cBhvr>
                                      <p:tavLst>
                                        <p:tav tm="0">
                                          <p:val>
                                            <p:strVal val="#ppt_x"/>
                                          </p:val>
                                        </p:tav>
                                        <p:tav tm="100000">
                                          <p:val>
                                            <p:strVal val="#ppt_x"/>
                                          </p:val>
                                        </p:tav>
                                      </p:tavLst>
                                    </p:anim>
                                    <p:anim calcmode="lin" valueType="num">
                                      <p:cBhvr>
                                        <p:cTn id="164" dur="1000" fill="hold"/>
                                        <p:tgtEl>
                                          <p:spTgt spid="53"/>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76"/>
                                        </p:tgtEl>
                                        <p:attrNameLst>
                                          <p:attrName>style.visibility</p:attrName>
                                        </p:attrNameLst>
                                      </p:cBhvr>
                                      <p:to>
                                        <p:strVal val="visible"/>
                                      </p:to>
                                    </p:set>
                                    <p:animEffect transition="in" filter="fade">
                                      <p:cBhvr>
                                        <p:cTn id="167" dur="1000"/>
                                        <p:tgtEl>
                                          <p:spTgt spid="76"/>
                                        </p:tgtEl>
                                      </p:cBhvr>
                                    </p:animEffect>
                                    <p:anim calcmode="lin" valueType="num">
                                      <p:cBhvr>
                                        <p:cTn id="168" dur="1000" fill="hold"/>
                                        <p:tgtEl>
                                          <p:spTgt spid="76"/>
                                        </p:tgtEl>
                                        <p:attrNameLst>
                                          <p:attrName>ppt_x</p:attrName>
                                        </p:attrNameLst>
                                      </p:cBhvr>
                                      <p:tavLst>
                                        <p:tav tm="0">
                                          <p:val>
                                            <p:strVal val="#ppt_x"/>
                                          </p:val>
                                        </p:tav>
                                        <p:tav tm="100000">
                                          <p:val>
                                            <p:strVal val="#ppt_x"/>
                                          </p:val>
                                        </p:tav>
                                      </p:tavLst>
                                    </p:anim>
                                    <p:anim calcmode="lin" valueType="num">
                                      <p:cBhvr>
                                        <p:cTn id="169" dur="1000" fill="hold"/>
                                        <p:tgtEl>
                                          <p:spTgt spid="76"/>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77"/>
                                        </p:tgtEl>
                                        <p:attrNameLst>
                                          <p:attrName>style.visibility</p:attrName>
                                        </p:attrNameLst>
                                      </p:cBhvr>
                                      <p:to>
                                        <p:strVal val="visible"/>
                                      </p:to>
                                    </p:set>
                                    <p:animEffect transition="in" filter="fade">
                                      <p:cBhvr>
                                        <p:cTn id="172" dur="1000"/>
                                        <p:tgtEl>
                                          <p:spTgt spid="77"/>
                                        </p:tgtEl>
                                      </p:cBhvr>
                                    </p:animEffect>
                                    <p:anim calcmode="lin" valueType="num">
                                      <p:cBhvr>
                                        <p:cTn id="173" dur="1000" fill="hold"/>
                                        <p:tgtEl>
                                          <p:spTgt spid="77"/>
                                        </p:tgtEl>
                                        <p:attrNameLst>
                                          <p:attrName>ppt_x</p:attrName>
                                        </p:attrNameLst>
                                      </p:cBhvr>
                                      <p:tavLst>
                                        <p:tav tm="0">
                                          <p:val>
                                            <p:strVal val="#ppt_x"/>
                                          </p:val>
                                        </p:tav>
                                        <p:tav tm="100000">
                                          <p:val>
                                            <p:strVal val="#ppt_x"/>
                                          </p:val>
                                        </p:tav>
                                      </p:tavLst>
                                    </p:anim>
                                    <p:anim calcmode="lin" valueType="num">
                                      <p:cBhvr>
                                        <p:cTn id="174" dur="1000" fill="hold"/>
                                        <p:tgtEl>
                                          <p:spTgt spid="77"/>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78"/>
                                        </p:tgtEl>
                                        <p:attrNameLst>
                                          <p:attrName>style.visibility</p:attrName>
                                        </p:attrNameLst>
                                      </p:cBhvr>
                                      <p:to>
                                        <p:strVal val="visible"/>
                                      </p:to>
                                    </p:set>
                                    <p:animEffect transition="in" filter="fade">
                                      <p:cBhvr>
                                        <p:cTn id="177" dur="1000"/>
                                        <p:tgtEl>
                                          <p:spTgt spid="78"/>
                                        </p:tgtEl>
                                      </p:cBhvr>
                                    </p:animEffect>
                                    <p:anim calcmode="lin" valueType="num">
                                      <p:cBhvr>
                                        <p:cTn id="178" dur="1000" fill="hold"/>
                                        <p:tgtEl>
                                          <p:spTgt spid="78"/>
                                        </p:tgtEl>
                                        <p:attrNameLst>
                                          <p:attrName>ppt_x</p:attrName>
                                        </p:attrNameLst>
                                      </p:cBhvr>
                                      <p:tavLst>
                                        <p:tav tm="0">
                                          <p:val>
                                            <p:strVal val="#ppt_x"/>
                                          </p:val>
                                        </p:tav>
                                        <p:tav tm="100000">
                                          <p:val>
                                            <p:strVal val="#ppt_x"/>
                                          </p:val>
                                        </p:tav>
                                      </p:tavLst>
                                    </p:anim>
                                    <p:anim calcmode="lin" valueType="num">
                                      <p:cBhvr>
                                        <p:cTn id="179" dur="1000" fill="hold"/>
                                        <p:tgtEl>
                                          <p:spTgt spid="78"/>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86"/>
                                        </p:tgtEl>
                                        <p:attrNameLst>
                                          <p:attrName>style.visibility</p:attrName>
                                        </p:attrNameLst>
                                      </p:cBhvr>
                                      <p:to>
                                        <p:strVal val="visible"/>
                                      </p:to>
                                    </p:set>
                                    <p:animEffect transition="in" filter="fade">
                                      <p:cBhvr>
                                        <p:cTn id="182" dur="1000"/>
                                        <p:tgtEl>
                                          <p:spTgt spid="86"/>
                                        </p:tgtEl>
                                      </p:cBhvr>
                                    </p:animEffect>
                                    <p:anim calcmode="lin" valueType="num">
                                      <p:cBhvr>
                                        <p:cTn id="183" dur="1000" fill="hold"/>
                                        <p:tgtEl>
                                          <p:spTgt spid="86"/>
                                        </p:tgtEl>
                                        <p:attrNameLst>
                                          <p:attrName>ppt_x</p:attrName>
                                        </p:attrNameLst>
                                      </p:cBhvr>
                                      <p:tavLst>
                                        <p:tav tm="0">
                                          <p:val>
                                            <p:strVal val="#ppt_x"/>
                                          </p:val>
                                        </p:tav>
                                        <p:tav tm="100000">
                                          <p:val>
                                            <p:strVal val="#ppt_x"/>
                                          </p:val>
                                        </p:tav>
                                      </p:tavLst>
                                    </p:anim>
                                    <p:anim calcmode="lin" valueType="num">
                                      <p:cBhvr>
                                        <p:cTn id="184"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4" fill="hold" grpId="0" nodeType="clickEffect">
                                  <p:stCondLst>
                                    <p:cond delay="0"/>
                                  </p:stCondLst>
                                  <p:childTnLst>
                                    <p:set>
                                      <p:cBhvr>
                                        <p:cTn id="188" dur="1" fill="hold">
                                          <p:stCondLst>
                                            <p:cond delay="0"/>
                                          </p:stCondLst>
                                        </p:cTn>
                                        <p:tgtEl>
                                          <p:spTgt spid="27"/>
                                        </p:tgtEl>
                                        <p:attrNameLst>
                                          <p:attrName>style.visibility</p:attrName>
                                        </p:attrNameLst>
                                      </p:cBhvr>
                                      <p:to>
                                        <p:strVal val="visible"/>
                                      </p:to>
                                    </p:set>
                                    <p:anim calcmode="lin" valueType="num">
                                      <p:cBhvr additive="base">
                                        <p:cTn id="189" dur="500" fill="hold"/>
                                        <p:tgtEl>
                                          <p:spTgt spid="27"/>
                                        </p:tgtEl>
                                        <p:attrNameLst>
                                          <p:attrName>ppt_x</p:attrName>
                                        </p:attrNameLst>
                                      </p:cBhvr>
                                      <p:tavLst>
                                        <p:tav tm="0">
                                          <p:val>
                                            <p:strVal val="#ppt_x"/>
                                          </p:val>
                                        </p:tav>
                                        <p:tav tm="100000">
                                          <p:val>
                                            <p:strVal val="#ppt_x"/>
                                          </p:val>
                                        </p:tav>
                                      </p:tavLst>
                                    </p:anim>
                                    <p:anim calcmode="lin" valueType="num">
                                      <p:cBhvr additive="base">
                                        <p:cTn id="190" dur="500" fill="hold"/>
                                        <p:tgtEl>
                                          <p:spTgt spid="2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91" fill="hold">
                      <p:stCondLst>
                        <p:cond delay="indefinite"/>
                      </p:stCondLst>
                      <p:childTnLst>
                        <p:par>
                          <p:cTn id="192" fill="hold">
                            <p:stCondLst>
                              <p:cond delay="0"/>
                            </p:stCondLst>
                            <p:childTnLst>
                              <p:par>
                                <p:cTn id="193" presetID="2" presetClass="entr" presetSubtype="4" fill="hold" grpId="0" nodeType="clickEffect">
                                  <p:stCondLst>
                                    <p:cond delay="0"/>
                                  </p:stCondLst>
                                  <p:childTnLst>
                                    <p:set>
                                      <p:cBhvr>
                                        <p:cTn id="194" dur="1" fill="hold">
                                          <p:stCondLst>
                                            <p:cond delay="0"/>
                                          </p:stCondLst>
                                        </p:cTn>
                                        <p:tgtEl>
                                          <p:spTgt spid="3"/>
                                        </p:tgtEl>
                                        <p:attrNameLst>
                                          <p:attrName>style.visibility</p:attrName>
                                        </p:attrNameLst>
                                      </p:cBhvr>
                                      <p:to>
                                        <p:strVal val="visible"/>
                                      </p:to>
                                    </p:set>
                                    <p:anim calcmode="lin" valueType="num">
                                      <p:cBhvr additive="base">
                                        <p:cTn id="195" dur="500" fill="hold"/>
                                        <p:tgtEl>
                                          <p:spTgt spid="3"/>
                                        </p:tgtEl>
                                        <p:attrNameLst>
                                          <p:attrName>ppt_x</p:attrName>
                                        </p:attrNameLst>
                                      </p:cBhvr>
                                      <p:tavLst>
                                        <p:tav tm="0">
                                          <p:val>
                                            <p:strVal val="#ppt_x"/>
                                          </p:val>
                                        </p:tav>
                                        <p:tav tm="100000">
                                          <p:val>
                                            <p:strVal val="#ppt_x"/>
                                          </p:val>
                                        </p:tav>
                                      </p:tavLst>
                                    </p:anim>
                                    <p:anim calcmode="lin" valueType="num">
                                      <p:cBhvr additive="base">
                                        <p:cTn id="19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76" grpId="0"/>
      <p:bldP spid="77" grpId="0"/>
      <p:bldP spid="78" grpId="0"/>
      <p:bldP spid="86"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91" name="文本框 90"/>
          <p:cNvSpPr txBox="1"/>
          <p:nvPr/>
        </p:nvSpPr>
        <p:spPr>
          <a:xfrm>
            <a:off x="1000603" y="348527"/>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a:ea typeface="微软雅黑"/>
                <a:cs typeface="+mn-cs"/>
              </a:rPr>
              <a:t>文化背景</a:t>
            </a:r>
          </a:p>
        </p:txBody>
      </p:sp>
      <p:sp>
        <p:nvSpPr>
          <p:cNvPr id="26" name="Freeform 60"/>
          <p:cNvSpPr>
            <a:spLocks/>
          </p:cNvSpPr>
          <p:nvPr/>
        </p:nvSpPr>
        <p:spPr bwMode="auto">
          <a:xfrm>
            <a:off x="381475" y="1076446"/>
            <a:ext cx="554943" cy="596101"/>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27" name="文本框 26"/>
          <p:cNvSpPr txBox="1"/>
          <p:nvPr/>
        </p:nvSpPr>
        <p:spPr>
          <a:xfrm>
            <a:off x="230329" y="1801872"/>
            <a:ext cx="5810916" cy="5056128"/>
          </a:xfrm>
          <a:prstGeom prst="rect">
            <a:avLst/>
          </a:prstGeom>
          <a:noFill/>
        </p:spPr>
        <p:txBody>
          <a:bodyPr wrap="square" rtlCol="0">
            <a:spAutoFit/>
          </a:bodyPr>
          <a:lstStyle/>
          <a:p>
            <a:pPr marL="285750" indent="-285750">
              <a:lnSpc>
                <a:spcPct val="120000"/>
              </a:lnSpc>
              <a:buFont typeface="Wingdings" panose="05000000000000000000" pitchFamily="2" charset="2"/>
              <a:buChar char="n"/>
            </a:pPr>
            <a:r>
              <a:rPr lang="zh-CN" altLang="en-US" dirty="0"/>
              <a:t> 美国生产力先进  </a:t>
            </a:r>
            <a:r>
              <a:rPr lang="en-US" altLang="zh-CN" dirty="0"/>
              <a:t>,  </a:t>
            </a:r>
            <a:r>
              <a:rPr lang="zh-CN" altLang="en-US" dirty="0"/>
              <a:t>商品经济发达  </a:t>
            </a:r>
            <a:r>
              <a:rPr lang="en-US" altLang="zh-CN" dirty="0"/>
              <a:t>,  </a:t>
            </a:r>
            <a:r>
              <a:rPr lang="zh-CN" altLang="en-US" dirty="0"/>
              <a:t>就业机会多  </a:t>
            </a:r>
            <a:r>
              <a:rPr lang="en-US" altLang="zh-CN" dirty="0"/>
              <a:t>,  </a:t>
            </a:r>
            <a:r>
              <a:rPr lang="zh-CN" altLang="en-US" dirty="0"/>
              <a:t>生存压力小  </a:t>
            </a:r>
            <a:r>
              <a:rPr lang="en-US" altLang="zh-CN" dirty="0"/>
              <a:t>,  </a:t>
            </a:r>
            <a:r>
              <a:rPr lang="zh-CN" altLang="en-US" dirty="0"/>
              <a:t>用人机制健全  </a:t>
            </a:r>
            <a:r>
              <a:rPr lang="en-US" altLang="zh-CN" dirty="0"/>
              <a:t>,  </a:t>
            </a:r>
            <a:r>
              <a:rPr lang="zh-CN" altLang="en-US" dirty="0"/>
              <a:t>劳动力流通自由</a:t>
            </a:r>
            <a:r>
              <a:rPr lang="en-US" altLang="zh-CN" dirty="0"/>
              <a:t>, </a:t>
            </a:r>
            <a:r>
              <a:rPr lang="zh-CN" altLang="en-US" dirty="0"/>
              <a:t>跳槽机会多</a:t>
            </a:r>
            <a:r>
              <a:rPr lang="en-US" altLang="zh-CN" dirty="0"/>
              <a:t>,</a:t>
            </a:r>
            <a:r>
              <a:rPr lang="zh-CN" altLang="en-US" dirty="0"/>
              <a:t>是能力社会。所以美国人择业观念开放 </a:t>
            </a:r>
            <a:r>
              <a:rPr lang="en-US" altLang="zh-CN" dirty="0"/>
              <a:t>, </a:t>
            </a:r>
            <a:r>
              <a:rPr lang="zh-CN" altLang="en-US" dirty="0"/>
              <a:t>职业选择面宽</a:t>
            </a:r>
            <a:r>
              <a:rPr lang="en-US" altLang="zh-CN" dirty="0"/>
              <a:t>,</a:t>
            </a:r>
            <a:r>
              <a:rPr lang="zh-CN" altLang="en-US" dirty="0"/>
              <a:t>社会养老保障健全 </a:t>
            </a:r>
            <a:r>
              <a:rPr lang="en-US" altLang="zh-CN" dirty="0"/>
              <a:t>, </a:t>
            </a:r>
            <a:r>
              <a:rPr lang="zh-CN" altLang="en-US" dirty="0"/>
              <a:t>父母不认为养儿就是为了防老 </a:t>
            </a:r>
            <a:r>
              <a:rPr lang="en-US" altLang="zh-CN" dirty="0"/>
              <a:t>, </a:t>
            </a:r>
            <a:r>
              <a:rPr lang="zh-CN" altLang="en-US" dirty="0"/>
              <a:t>自己老了可以进养老院  </a:t>
            </a:r>
            <a:r>
              <a:rPr lang="en-US" altLang="zh-CN" dirty="0"/>
              <a:t>,  </a:t>
            </a:r>
            <a:r>
              <a:rPr lang="zh-CN" altLang="en-US" dirty="0"/>
              <a:t>无后顾之忧。</a:t>
            </a:r>
            <a:endParaRPr lang="en-US" altLang="zh-CN" dirty="0"/>
          </a:p>
          <a:p>
            <a:pPr marL="285750" indent="-285750">
              <a:lnSpc>
                <a:spcPct val="120000"/>
              </a:lnSpc>
              <a:buFont typeface="Wingdings" panose="05000000000000000000" pitchFamily="2" charset="2"/>
              <a:buChar char="n"/>
            </a:pPr>
            <a:r>
              <a:rPr lang="en-US" altLang="zh-CN" dirty="0"/>
              <a:t>The United States has advanced productivity, developed commodity economy, more employment opportunities, less pressure for survival, a sound employment mechanism, free labor circulation, and more job-hopping </a:t>
            </a:r>
            <a:r>
              <a:rPr lang="en-US" altLang="zh-CN" dirty="0" err="1"/>
              <a:t>opportunities.Therefore</a:t>
            </a:r>
            <a:r>
              <a:rPr lang="en-US" altLang="zh-CN" dirty="0"/>
              <a:t>, </a:t>
            </a:r>
            <a:r>
              <a:rPr lang="en-US" altLang="zh-CN" dirty="0" err="1"/>
              <a:t>americans</a:t>
            </a:r>
            <a:r>
              <a:rPr lang="en-US" altLang="zh-CN" dirty="0"/>
              <a:t> have an open concept in choosing jobs, wide range of career choices, and sound social endowment security. Parents do not think that raising children is to prevent their aging, and they can enter a nursing home when they are old without worries.</a:t>
            </a:r>
            <a:endParaRPr lang="en-US" altLang="zh-CN" b="1" dirty="0"/>
          </a:p>
        </p:txBody>
      </p:sp>
      <p:sp>
        <p:nvSpPr>
          <p:cNvPr id="28" name="圆角矩形 27"/>
          <p:cNvSpPr/>
          <p:nvPr/>
        </p:nvSpPr>
        <p:spPr>
          <a:xfrm>
            <a:off x="1111876" y="1240686"/>
            <a:ext cx="1201990" cy="436817"/>
          </a:xfrm>
          <a:prstGeom prst="roundRect">
            <a:avLst>
              <a:gd name="adj" fmla="val 9938"/>
            </a:avLst>
          </a:prstGeom>
          <a:solidFill>
            <a:srgbClr val="ED413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Unicode MS" panose="020B0604020202020204" pitchFamily="34" charset="-122"/>
              </a:rPr>
              <a:t>简要说明</a:t>
            </a:r>
          </a:p>
        </p:txBody>
      </p:sp>
      <p:sp>
        <p:nvSpPr>
          <p:cNvPr id="15" name="Freeform 5"/>
          <p:cNvSpPr>
            <a:spLocks/>
          </p:cNvSpPr>
          <p:nvPr/>
        </p:nvSpPr>
        <p:spPr bwMode="auto">
          <a:xfrm>
            <a:off x="6298974" y="3623205"/>
            <a:ext cx="5739039" cy="2675314"/>
          </a:xfrm>
          <a:custGeom>
            <a:avLst/>
            <a:gdLst>
              <a:gd name="T0" fmla="*/ 0 w 3162"/>
              <a:gd name="T1" fmla="*/ 1474 h 1474"/>
              <a:gd name="T2" fmla="*/ 0 w 3162"/>
              <a:gd name="T3" fmla="*/ 683 h 1474"/>
              <a:gd name="T4" fmla="*/ 3162 w 3162"/>
              <a:gd name="T5" fmla="*/ 0 h 1474"/>
              <a:gd name="T6" fmla="*/ 3162 w 3162"/>
              <a:gd name="T7" fmla="*/ 1474 h 1474"/>
              <a:gd name="T8" fmla="*/ 0 w 3162"/>
              <a:gd name="T9" fmla="*/ 1474 h 1474"/>
              <a:gd name="T10" fmla="*/ 0 w 3162"/>
              <a:gd name="T11" fmla="*/ 1474 h 1474"/>
            </a:gdLst>
            <a:ahLst/>
            <a:cxnLst>
              <a:cxn ang="0">
                <a:pos x="T0" y="T1"/>
              </a:cxn>
              <a:cxn ang="0">
                <a:pos x="T2" y="T3"/>
              </a:cxn>
              <a:cxn ang="0">
                <a:pos x="T4" y="T5"/>
              </a:cxn>
              <a:cxn ang="0">
                <a:pos x="T6" y="T7"/>
              </a:cxn>
              <a:cxn ang="0">
                <a:pos x="T8" y="T9"/>
              </a:cxn>
              <a:cxn ang="0">
                <a:pos x="T10" y="T11"/>
              </a:cxn>
            </a:cxnLst>
            <a:rect l="0" t="0" r="r" b="b"/>
            <a:pathLst>
              <a:path w="3162" h="1474">
                <a:moveTo>
                  <a:pt x="0" y="1474"/>
                </a:moveTo>
                <a:lnTo>
                  <a:pt x="0" y="683"/>
                </a:lnTo>
                <a:lnTo>
                  <a:pt x="3162" y="0"/>
                </a:lnTo>
                <a:lnTo>
                  <a:pt x="3162" y="1474"/>
                </a:lnTo>
                <a:lnTo>
                  <a:pt x="0" y="1474"/>
                </a:lnTo>
                <a:lnTo>
                  <a:pt x="0" y="1474"/>
                </a:ln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16" name="Freeform 6"/>
          <p:cNvSpPr>
            <a:spLocks/>
          </p:cNvSpPr>
          <p:nvPr/>
        </p:nvSpPr>
        <p:spPr bwMode="auto">
          <a:xfrm>
            <a:off x="9373589" y="559480"/>
            <a:ext cx="2664424" cy="5739039"/>
          </a:xfrm>
          <a:custGeom>
            <a:avLst/>
            <a:gdLst>
              <a:gd name="T0" fmla="*/ 1468 w 1468"/>
              <a:gd name="T1" fmla="*/ 3162 h 3162"/>
              <a:gd name="T2" fmla="*/ 678 w 1468"/>
              <a:gd name="T3" fmla="*/ 3162 h 3162"/>
              <a:gd name="T4" fmla="*/ 0 w 1468"/>
              <a:gd name="T5" fmla="*/ 0 h 3162"/>
              <a:gd name="T6" fmla="*/ 1468 w 1468"/>
              <a:gd name="T7" fmla="*/ 0 h 3162"/>
              <a:gd name="T8" fmla="*/ 1468 w 1468"/>
              <a:gd name="T9" fmla="*/ 3162 h 3162"/>
              <a:gd name="T10" fmla="*/ 1468 w 1468"/>
              <a:gd name="T11" fmla="*/ 3162 h 3162"/>
            </a:gdLst>
            <a:ahLst/>
            <a:cxnLst>
              <a:cxn ang="0">
                <a:pos x="T0" y="T1"/>
              </a:cxn>
              <a:cxn ang="0">
                <a:pos x="T2" y="T3"/>
              </a:cxn>
              <a:cxn ang="0">
                <a:pos x="T4" y="T5"/>
              </a:cxn>
              <a:cxn ang="0">
                <a:pos x="T6" y="T7"/>
              </a:cxn>
              <a:cxn ang="0">
                <a:pos x="T8" y="T9"/>
              </a:cxn>
              <a:cxn ang="0">
                <a:pos x="T10" y="T11"/>
              </a:cxn>
            </a:cxnLst>
            <a:rect l="0" t="0" r="r" b="b"/>
            <a:pathLst>
              <a:path w="1468" h="3162">
                <a:moveTo>
                  <a:pt x="1468" y="3162"/>
                </a:moveTo>
                <a:lnTo>
                  <a:pt x="678" y="3162"/>
                </a:lnTo>
                <a:lnTo>
                  <a:pt x="0" y="0"/>
                </a:lnTo>
                <a:lnTo>
                  <a:pt x="1468" y="0"/>
                </a:lnTo>
                <a:lnTo>
                  <a:pt x="1468" y="3162"/>
                </a:lnTo>
                <a:lnTo>
                  <a:pt x="1468" y="3162"/>
                </a:ln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17" name="Freeform 7"/>
          <p:cNvSpPr>
            <a:spLocks/>
          </p:cNvSpPr>
          <p:nvPr/>
        </p:nvSpPr>
        <p:spPr bwMode="auto">
          <a:xfrm>
            <a:off x="6298974" y="559480"/>
            <a:ext cx="5739039" cy="2664424"/>
          </a:xfrm>
          <a:custGeom>
            <a:avLst/>
            <a:gdLst>
              <a:gd name="T0" fmla="*/ 3162 w 3162"/>
              <a:gd name="T1" fmla="*/ 0 h 1468"/>
              <a:gd name="T2" fmla="*/ 3162 w 3162"/>
              <a:gd name="T3" fmla="*/ 790 h 1468"/>
              <a:gd name="T4" fmla="*/ 0 w 3162"/>
              <a:gd name="T5" fmla="*/ 1468 h 1468"/>
              <a:gd name="T6" fmla="*/ 0 w 3162"/>
              <a:gd name="T7" fmla="*/ 0 h 1468"/>
              <a:gd name="T8" fmla="*/ 3162 w 3162"/>
              <a:gd name="T9" fmla="*/ 0 h 1468"/>
              <a:gd name="T10" fmla="*/ 3162 w 3162"/>
              <a:gd name="T11" fmla="*/ 0 h 1468"/>
            </a:gdLst>
            <a:ahLst/>
            <a:cxnLst>
              <a:cxn ang="0">
                <a:pos x="T0" y="T1"/>
              </a:cxn>
              <a:cxn ang="0">
                <a:pos x="T2" y="T3"/>
              </a:cxn>
              <a:cxn ang="0">
                <a:pos x="T4" y="T5"/>
              </a:cxn>
              <a:cxn ang="0">
                <a:pos x="T6" y="T7"/>
              </a:cxn>
              <a:cxn ang="0">
                <a:pos x="T8" y="T9"/>
              </a:cxn>
              <a:cxn ang="0">
                <a:pos x="T10" y="T11"/>
              </a:cxn>
            </a:cxnLst>
            <a:rect l="0" t="0" r="r" b="b"/>
            <a:pathLst>
              <a:path w="3162" h="1468">
                <a:moveTo>
                  <a:pt x="3162" y="0"/>
                </a:moveTo>
                <a:lnTo>
                  <a:pt x="3162" y="790"/>
                </a:lnTo>
                <a:lnTo>
                  <a:pt x="0" y="1468"/>
                </a:lnTo>
                <a:lnTo>
                  <a:pt x="0" y="0"/>
                </a:lnTo>
                <a:lnTo>
                  <a:pt x="3162" y="0"/>
                </a:lnTo>
                <a:lnTo>
                  <a:pt x="3162" y="0"/>
                </a:ln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18" name="Freeform 8"/>
          <p:cNvSpPr>
            <a:spLocks/>
          </p:cNvSpPr>
          <p:nvPr/>
        </p:nvSpPr>
        <p:spPr bwMode="auto">
          <a:xfrm>
            <a:off x="6298974" y="559480"/>
            <a:ext cx="2664424" cy="5739039"/>
          </a:xfrm>
          <a:custGeom>
            <a:avLst/>
            <a:gdLst>
              <a:gd name="T0" fmla="*/ 0 w 1468"/>
              <a:gd name="T1" fmla="*/ 0 h 3162"/>
              <a:gd name="T2" fmla="*/ 790 w 1468"/>
              <a:gd name="T3" fmla="*/ 0 h 3162"/>
              <a:gd name="T4" fmla="*/ 1468 w 1468"/>
              <a:gd name="T5" fmla="*/ 3162 h 3162"/>
              <a:gd name="T6" fmla="*/ 0 w 1468"/>
              <a:gd name="T7" fmla="*/ 3162 h 3162"/>
              <a:gd name="T8" fmla="*/ 0 w 1468"/>
              <a:gd name="T9" fmla="*/ 0 h 3162"/>
              <a:gd name="T10" fmla="*/ 0 w 1468"/>
              <a:gd name="T11" fmla="*/ 0 h 3162"/>
            </a:gdLst>
            <a:ahLst/>
            <a:cxnLst>
              <a:cxn ang="0">
                <a:pos x="T0" y="T1"/>
              </a:cxn>
              <a:cxn ang="0">
                <a:pos x="T2" y="T3"/>
              </a:cxn>
              <a:cxn ang="0">
                <a:pos x="T4" y="T5"/>
              </a:cxn>
              <a:cxn ang="0">
                <a:pos x="T6" y="T7"/>
              </a:cxn>
              <a:cxn ang="0">
                <a:pos x="T8" y="T9"/>
              </a:cxn>
              <a:cxn ang="0">
                <a:pos x="T10" y="T11"/>
              </a:cxn>
            </a:cxnLst>
            <a:rect l="0" t="0" r="r" b="b"/>
            <a:pathLst>
              <a:path w="1468" h="3162">
                <a:moveTo>
                  <a:pt x="0" y="0"/>
                </a:moveTo>
                <a:lnTo>
                  <a:pt x="790" y="0"/>
                </a:lnTo>
                <a:lnTo>
                  <a:pt x="1468" y="3162"/>
                </a:lnTo>
                <a:lnTo>
                  <a:pt x="0" y="3162"/>
                </a:lnTo>
                <a:lnTo>
                  <a:pt x="0" y="0"/>
                </a:lnTo>
                <a:lnTo>
                  <a:pt x="0" y="0"/>
                </a:lnTo>
                <a:close/>
              </a:path>
            </a:pathLst>
          </a:custGeom>
          <a:solidFill>
            <a:srgbClr val="DCDD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19" name="Freeform 9"/>
          <p:cNvSpPr>
            <a:spLocks/>
          </p:cNvSpPr>
          <p:nvPr/>
        </p:nvSpPr>
        <p:spPr bwMode="auto">
          <a:xfrm>
            <a:off x="6298974" y="559480"/>
            <a:ext cx="5739039" cy="2664424"/>
          </a:xfrm>
          <a:custGeom>
            <a:avLst/>
            <a:gdLst>
              <a:gd name="T0" fmla="*/ 3162 w 3162"/>
              <a:gd name="T1" fmla="*/ 0 h 1468"/>
              <a:gd name="T2" fmla="*/ 3162 w 3162"/>
              <a:gd name="T3" fmla="*/ 606 h 1468"/>
              <a:gd name="T4" fmla="*/ 0 w 3162"/>
              <a:gd name="T5" fmla="*/ 1468 h 1468"/>
              <a:gd name="T6" fmla="*/ 0 w 3162"/>
              <a:gd name="T7" fmla="*/ 0 h 1468"/>
              <a:gd name="T8" fmla="*/ 3162 w 3162"/>
              <a:gd name="T9" fmla="*/ 0 h 1468"/>
              <a:gd name="T10" fmla="*/ 3162 w 3162"/>
              <a:gd name="T11" fmla="*/ 0 h 1468"/>
            </a:gdLst>
            <a:ahLst/>
            <a:cxnLst>
              <a:cxn ang="0">
                <a:pos x="T0" y="T1"/>
              </a:cxn>
              <a:cxn ang="0">
                <a:pos x="T2" y="T3"/>
              </a:cxn>
              <a:cxn ang="0">
                <a:pos x="T4" y="T5"/>
              </a:cxn>
              <a:cxn ang="0">
                <a:pos x="T6" y="T7"/>
              </a:cxn>
              <a:cxn ang="0">
                <a:pos x="T8" y="T9"/>
              </a:cxn>
              <a:cxn ang="0">
                <a:pos x="T10" y="T11"/>
              </a:cxn>
            </a:cxnLst>
            <a:rect l="0" t="0" r="r" b="b"/>
            <a:pathLst>
              <a:path w="3162" h="1468">
                <a:moveTo>
                  <a:pt x="3162" y="0"/>
                </a:moveTo>
                <a:lnTo>
                  <a:pt x="3162" y="606"/>
                </a:lnTo>
                <a:lnTo>
                  <a:pt x="0" y="1468"/>
                </a:lnTo>
                <a:lnTo>
                  <a:pt x="0" y="0"/>
                </a:lnTo>
                <a:lnTo>
                  <a:pt x="3162" y="0"/>
                </a:lnTo>
                <a:lnTo>
                  <a:pt x="3162" y="0"/>
                </a:lnTo>
                <a:close/>
              </a:path>
            </a:pathLst>
          </a:custGeom>
          <a:solidFill>
            <a:srgbClr val="EA5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20" name="Freeform 10"/>
          <p:cNvSpPr>
            <a:spLocks/>
          </p:cNvSpPr>
          <p:nvPr/>
        </p:nvSpPr>
        <p:spPr bwMode="auto">
          <a:xfrm>
            <a:off x="9373589" y="559480"/>
            <a:ext cx="2664424" cy="1726068"/>
          </a:xfrm>
          <a:custGeom>
            <a:avLst/>
            <a:gdLst>
              <a:gd name="T0" fmla="*/ 1468 w 1468"/>
              <a:gd name="T1" fmla="*/ 0 h 951"/>
              <a:gd name="T2" fmla="*/ 1468 w 1468"/>
              <a:gd name="T3" fmla="*/ 606 h 951"/>
              <a:gd name="T4" fmla="*/ 202 w 1468"/>
              <a:gd name="T5" fmla="*/ 951 h 951"/>
              <a:gd name="T6" fmla="*/ 0 w 1468"/>
              <a:gd name="T7" fmla="*/ 0 h 951"/>
              <a:gd name="T8" fmla="*/ 1468 w 1468"/>
              <a:gd name="T9" fmla="*/ 0 h 951"/>
              <a:gd name="T10" fmla="*/ 1468 w 1468"/>
              <a:gd name="T11" fmla="*/ 0 h 951"/>
            </a:gdLst>
            <a:ahLst/>
            <a:cxnLst>
              <a:cxn ang="0">
                <a:pos x="T0" y="T1"/>
              </a:cxn>
              <a:cxn ang="0">
                <a:pos x="T2" y="T3"/>
              </a:cxn>
              <a:cxn ang="0">
                <a:pos x="T4" y="T5"/>
              </a:cxn>
              <a:cxn ang="0">
                <a:pos x="T6" y="T7"/>
              </a:cxn>
              <a:cxn ang="0">
                <a:pos x="T8" y="T9"/>
              </a:cxn>
              <a:cxn ang="0">
                <a:pos x="T10" y="T11"/>
              </a:cxn>
            </a:cxnLst>
            <a:rect l="0" t="0" r="r" b="b"/>
            <a:pathLst>
              <a:path w="1468" h="951">
                <a:moveTo>
                  <a:pt x="1468" y="0"/>
                </a:moveTo>
                <a:lnTo>
                  <a:pt x="1468" y="606"/>
                </a:lnTo>
                <a:lnTo>
                  <a:pt x="202" y="951"/>
                </a:lnTo>
                <a:lnTo>
                  <a:pt x="0" y="0"/>
                </a:lnTo>
                <a:lnTo>
                  <a:pt x="1468" y="0"/>
                </a:lnTo>
                <a:lnTo>
                  <a:pt x="1468" y="0"/>
                </a:lnTo>
                <a:close/>
              </a:path>
            </a:pathLst>
          </a:custGeom>
          <a:solidFill>
            <a:srgbClr val="D533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21" name="Freeform 11"/>
          <p:cNvSpPr>
            <a:spLocks/>
          </p:cNvSpPr>
          <p:nvPr/>
        </p:nvSpPr>
        <p:spPr bwMode="auto">
          <a:xfrm>
            <a:off x="9373589" y="559480"/>
            <a:ext cx="2664424" cy="5739039"/>
          </a:xfrm>
          <a:custGeom>
            <a:avLst/>
            <a:gdLst>
              <a:gd name="T0" fmla="*/ 1468 w 1468"/>
              <a:gd name="T1" fmla="*/ 3162 h 3162"/>
              <a:gd name="T2" fmla="*/ 862 w 1468"/>
              <a:gd name="T3" fmla="*/ 3162 h 3162"/>
              <a:gd name="T4" fmla="*/ 0 w 1468"/>
              <a:gd name="T5" fmla="*/ 0 h 3162"/>
              <a:gd name="T6" fmla="*/ 1468 w 1468"/>
              <a:gd name="T7" fmla="*/ 0 h 3162"/>
              <a:gd name="T8" fmla="*/ 1468 w 1468"/>
              <a:gd name="T9" fmla="*/ 3162 h 3162"/>
              <a:gd name="T10" fmla="*/ 1468 w 1468"/>
              <a:gd name="T11" fmla="*/ 3162 h 3162"/>
            </a:gdLst>
            <a:ahLst/>
            <a:cxnLst>
              <a:cxn ang="0">
                <a:pos x="T0" y="T1"/>
              </a:cxn>
              <a:cxn ang="0">
                <a:pos x="T2" y="T3"/>
              </a:cxn>
              <a:cxn ang="0">
                <a:pos x="T4" y="T5"/>
              </a:cxn>
              <a:cxn ang="0">
                <a:pos x="T6" y="T7"/>
              </a:cxn>
              <a:cxn ang="0">
                <a:pos x="T8" y="T9"/>
              </a:cxn>
              <a:cxn ang="0">
                <a:pos x="T10" y="T11"/>
              </a:cxn>
            </a:cxnLst>
            <a:rect l="0" t="0" r="r" b="b"/>
            <a:pathLst>
              <a:path w="1468" h="3162">
                <a:moveTo>
                  <a:pt x="1468" y="3162"/>
                </a:moveTo>
                <a:lnTo>
                  <a:pt x="862" y="3162"/>
                </a:lnTo>
                <a:lnTo>
                  <a:pt x="0" y="0"/>
                </a:lnTo>
                <a:lnTo>
                  <a:pt x="1468" y="0"/>
                </a:lnTo>
                <a:lnTo>
                  <a:pt x="1468" y="3162"/>
                </a:lnTo>
                <a:lnTo>
                  <a:pt x="1468" y="3162"/>
                </a:ln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22" name="Freeform 12"/>
          <p:cNvSpPr>
            <a:spLocks/>
          </p:cNvSpPr>
          <p:nvPr/>
        </p:nvSpPr>
        <p:spPr bwMode="auto">
          <a:xfrm>
            <a:off x="10311946" y="3623205"/>
            <a:ext cx="1726068" cy="2675314"/>
          </a:xfrm>
          <a:custGeom>
            <a:avLst/>
            <a:gdLst>
              <a:gd name="T0" fmla="*/ 951 w 951"/>
              <a:gd name="T1" fmla="*/ 1474 h 1474"/>
              <a:gd name="T2" fmla="*/ 345 w 951"/>
              <a:gd name="T3" fmla="*/ 1474 h 1474"/>
              <a:gd name="T4" fmla="*/ 0 w 951"/>
              <a:gd name="T5" fmla="*/ 208 h 1474"/>
              <a:gd name="T6" fmla="*/ 951 w 951"/>
              <a:gd name="T7" fmla="*/ 0 h 1474"/>
              <a:gd name="T8" fmla="*/ 951 w 951"/>
              <a:gd name="T9" fmla="*/ 1474 h 1474"/>
              <a:gd name="T10" fmla="*/ 951 w 951"/>
              <a:gd name="T11" fmla="*/ 1474 h 1474"/>
            </a:gdLst>
            <a:ahLst/>
            <a:cxnLst>
              <a:cxn ang="0">
                <a:pos x="T0" y="T1"/>
              </a:cxn>
              <a:cxn ang="0">
                <a:pos x="T2" y="T3"/>
              </a:cxn>
              <a:cxn ang="0">
                <a:pos x="T4" y="T5"/>
              </a:cxn>
              <a:cxn ang="0">
                <a:pos x="T6" y="T7"/>
              </a:cxn>
              <a:cxn ang="0">
                <a:pos x="T8" y="T9"/>
              </a:cxn>
              <a:cxn ang="0">
                <a:pos x="T10" y="T11"/>
              </a:cxn>
            </a:cxnLst>
            <a:rect l="0" t="0" r="r" b="b"/>
            <a:pathLst>
              <a:path w="951" h="1474">
                <a:moveTo>
                  <a:pt x="951" y="1474"/>
                </a:moveTo>
                <a:lnTo>
                  <a:pt x="345" y="1474"/>
                </a:lnTo>
                <a:lnTo>
                  <a:pt x="0" y="208"/>
                </a:lnTo>
                <a:lnTo>
                  <a:pt x="951" y="0"/>
                </a:lnTo>
                <a:lnTo>
                  <a:pt x="951" y="1474"/>
                </a:lnTo>
                <a:lnTo>
                  <a:pt x="951" y="1474"/>
                </a:lnTo>
                <a:close/>
              </a:path>
            </a:pathLst>
          </a:custGeom>
          <a:solidFill>
            <a:srgbClr val="5891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23" name="Freeform 13"/>
          <p:cNvSpPr>
            <a:spLocks/>
          </p:cNvSpPr>
          <p:nvPr/>
        </p:nvSpPr>
        <p:spPr bwMode="auto">
          <a:xfrm>
            <a:off x="6298974" y="3623205"/>
            <a:ext cx="5739039" cy="2675314"/>
          </a:xfrm>
          <a:custGeom>
            <a:avLst/>
            <a:gdLst>
              <a:gd name="T0" fmla="*/ 0 w 3162"/>
              <a:gd name="T1" fmla="*/ 1474 h 1474"/>
              <a:gd name="T2" fmla="*/ 0 w 3162"/>
              <a:gd name="T3" fmla="*/ 868 h 1474"/>
              <a:gd name="T4" fmla="*/ 3162 w 3162"/>
              <a:gd name="T5" fmla="*/ 0 h 1474"/>
              <a:gd name="T6" fmla="*/ 3162 w 3162"/>
              <a:gd name="T7" fmla="*/ 1474 h 1474"/>
              <a:gd name="T8" fmla="*/ 0 w 3162"/>
              <a:gd name="T9" fmla="*/ 1474 h 1474"/>
              <a:gd name="T10" fmla="*/ 0 w 3162"/>
              <a:gd name="T11" fmla="*/ 1474 h 1474"/>
            </a:gdLst>
            <a:ahLst/>
            <a:cxnLst>
              <a:cxn ang="0">
                <a:pos x="T0" y="T1"/>
              </a:cxn>
              <a:cxn ang="0">
                <a:pos x="T2" y="T3"/>
              </a:cxn>
              <a:cxn ang="0">
                <a:pos x="T4" y="T5"/>
              </a:cxn>
              <a:cxn ang="0">
                <a:pos x="T6" y="T7"/>
              </a:cxn>
              <a:cxn ang="0">
                <a:pos x="T8" y="T9"/>
              </a:cxn>
              <a:cxn ang="0">
                <a:pos x="T10" y="T11"/>
              </a:cxn>
            </a:cxnLst>
            <a:rect l="0" t="0" r="r" b="b"/>
            <a:pathLst>
              <a:path w="3162" h="1474">
                <a:moveTo>
                  <a:pt x="0" y="1474"/>
                </a:moveTo>
                <a:lnTo>
                  <a:pt x="0" y="868"/>
                </a:lnTo>
                <a:lnTo>
                  <a:pt x="3162" y="0"/>
                </a:lnTo>
                <a:lnTo>
                  <a:pt x="3162" y="1474"/>
                </a:lnTo>
                <a:lnTo>
                  <a:pt x="0" y="1474"/>
                </a:lnTo>
                <a:lnTo>
                  <a:pt x="0" y="1474"/>
                </a:lnTo>
                <a:close/>
              </a:path>
            </a:pathLst>
          </a:custGeom>
          <a:solidFill>
            <a:srgbClr val="CCB7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24" name="Freeform 14"/>
          <p:cNvSpPr>
            <a:spLocks/>
          </p:cNvSpPr>
          <p:nvPr/>
        </p:nvSpPr>
        <p:spPr bwMode="auto">
          <a:xfrm>
            <a:off x="6298974" y="4561562"/>
            <a:ext cx="2664424" cy="1736958"/>
          </a:xfrm>
          <a:custGeom>
            <a:avLst/>
            <a:gdLst>
              <a:gd name="T0" fmla="*/ 0 w 1468"/>
              <a:gd name="T1" fmla="*/ 446 h 957"/>
              <a:gd name="T2" fmla="*/ 0 w 1468"/>
              <a:gd name="T3" fmla="*/ 351 h 957"/>
              <a:gd name="T4" fmla="*/ 1266 w 1468"/>
              <a:gd name="T5" fmla="*/ 0 h 957"/>
              <a:gd name="T6" fmla="*/ 1468 w 1468"/>
              <a:gd name="T7" fmla="*/ 957 h 957"/>
              <a:gd name="T8" fmla="*/ 0 w 1468"/>
              <a:gd name="T9" fmla="*/ 957 h 957"/>
              <a:gd name="T10" fmla="*/ 0 w 1468"/>
              <a:gd name="T11" fmla="*/ 446 h 957"/>
              <a:gd name="T12" fmla="*/ 0 w 1468"/>
              <a:gd name="T13" fmla="*/ 446 h 957"/>
            </a:gdLst>
            <a:ahLst/>
            <a:cxnLst>
              <a:cxn ang="0">
                <a:pos x="T0" y="T1"/>
              </a:cxn>
              <a:cxn ang="0">
                <a:pos x="T2" y="T3"/>
              </a:cxn>
              <a:cxn ang="0">
                <a:pos x="T4" y="T5"/>
              </a:cxn>
              <a:cxn ang="0">
                <a:pos x="T6" y="T7"/>
              </a:cxn>
              <a:cxn ang="0">
                <a:pos x="T8" y="T9"/>
              </a:cxn>
              <a:cxn ang="0">
                <a:pos x="T10" y="T11"/>
              </a:cxn>
              <a:cxn ang="0">
                <a:pos x="T12" y="T13"/>
              </a:cxn>
            </a:cxnLst>
            <a:rect l="0" t="0" r="r" b="b"/>
            <a:pathLst>
              <a:path w="1468" h="957">
                <a:moveTo>
                  <a:pt x="0" y="446"/>
                </a:moveTo>
                <a:lnTo>
                  <a:pt x="0" y="351"/>
                </a:lnTo>
                <a:lnTo>
                  <a:pt x="1266" y="0"/>
                </a:lnTo>
                <a:lnTo>
                  <a:pt x="1468" y="957"/>
                </a:lnTo>
                <a:lnTo>
                  <a:pt x="0" y="957"/>
                </a:lnTo>
                <a:lnTo>
                  <a:pt x="0" y="446"/>
                </a:lnTo>
                <a:lnTo>
                  <a:pt x="0" y="446"/>
                </a:lnTo>
                <a:close/>
              </a:path>
            </a:pathLst>
          </a:custGeom>
          <a:solidFill>
            <a:srgbClr val="AF9B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25" name="Freeform 15"/>
          <p:cNvSpPr>
            <a:spLocks/>
          </p:cNvSpPr>
          <p:nvPr/>
        </p:nvSpPr>
        <p:spPr bwMode="auto">
          <a:xfrm>
            <a:off x="6298974" y="559480"/>
            <a:ext cx="2664424" cy="5739039"/>
          </a:xfrm>
          <a:custGeom>
            <a:avLst/>
            <a:gdLst>
              <a:gd name="T0" fmla="*/ 0 w 1468"/>
              <a:gd name="T1" fmla="*/ 0 h 3162"/>
              <a:gd name="T2" fmla="*/ 606 w 1468"/>
              <a:gd name="T3" fmla="*/ 0 h 3162"/>
              <a:gd name="T4" fmla="*/ 1468 w 1468"/>
              <a:gd name="T5" fmla="*/ 3162 h 3162"/>
              <a:gd name="T6" fmla="*/ 0 w 1468"/>
              <a:gd name="T7" fmla="*/ 3162 h 3162"/>
              <a:gd name="T8" fmla="*/ 0 w 1468"/>
              <a:gd name="T9" fmla="*/ 0 h 3162"/>
              <a:gd name="T10" fmla="*/ 0 w 1468"/>
              <a:gd name="T11" fmla="*/ 0 h 3162"/>
            </a:gdLst>
            <a:ahLst/>
            <a:cxnLst>
              <a:cxn ang="0">
                <a:pos x="T0" y="T1"/>
              </a:cxn>
              <a:cxn ang="0">
                <a:pos x="T2" y="T3"/>
              </a:cxn>
              <a:cxn ang="0">
                <a:pos x="T4" y="T5"/>
              </a:cxn>
              <a:cxn ang="0">
                <a:pos x="T6" y="T7"/>
              </a:cxn>
              <a:cxn ang="0">
                <a:pos x="T8" y="T9"/>
              </a:cxn>
              <a:cxn ang="0">
                <a:pos x="T10" y="T11"/>
              </a:cxn>
            </a:cxnLst>
            <a:rect l="0" t="0" r="r" b="b"/>
            <a:pathLst>
              <a:path w="1468" h="3162">
                <a:moveTo>
                  <a:pt x="0" y="0"/>
                </a:moveTo>
                <a:lnTo>
                  <a:pt x="606" y="0"/>
                </a:lnTo>
                <a:lnTo>
                  <a:pt x="1468" y="3162"/>
                </a:lnTo>
                <a:lnTo>
                  <a:pt x="0" y="3162"/>
                </a:lnTo>
                <a:lnTo>
                  <a:pt x="0" y="0"/>
                </a:lnTo>
                <a:lnTo>
                  <a:pt x="0" y="0"/>
                </a:lnTo>
                <a:close/>
              </a:path>
            </a:pathLst>
          </a:custGeom>
          <a:solidFill>
            <a:srgbClr val="7B60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30" name="Freeform 16"/>
          <p:cNvSpPr>
            <a:spLocks/>
          </p:cNvSpPr>
          <p:nvPr/>
        </p:nvSpPr>
        <p:spPr bwMode="auto">
          <a:xfrm>
            <a:off x="6298974" y="559480"/>
            <a:ext cx="1726068" cy="2664424"/>
          </a:xfrm>
          <a:custGeom>
            <a:avLst/>
            <a:gdLst>
              <a:gd name="T0" fmla="*/ 511 w 951"/>
              <a:gd name="T1" fmla="*/ 0 h 1468"/>
              <a:gd name="T2" fmla="*/ 606 w 951"/>
              <a:gd name="T3" fmla="*/ 0 h 1468"/>
              <a:gd name="T4" fmla="*/ 951 w 951"/>
              <a:gd name="T5" fmla="*/ 1266 h 1468"/>
              <a:gd name="T6" fmla="*/ 0 w 951"/>
              <a:gd name="T7" fmla="*/ 1468 h 1468"/>
              <a:gd name="T8" fmla="*/ 0 w 951"/>
              <a:gd name="T9" fmla="*/ 0 h 1468"/>
              <a:gd name="T10" fmla="*/ 511 w 951"/>
              <a:gd name="T11" fmla="*/ 0 h 1468"/>
              <a:gd name="T12" fmla="*/ 511 w 951"/>
              <a:gd name="T13" fmla="*/ 0 h 1468"/>
            </a:gdLst>
            <a:ahLst/>
            <a:cxnLst>
              <a:cxn ang="0">
                <a:pos x="T0" y="T1"/>
              </a:cxn>
              <a:cxn ang="0">
                <a:pos x="T2" y="T3"/>
              </a:cxn>
              <a:cxn ang="0">
                <a:pos x="T4" y="T5"/>
              </a:cxn>
              <a:cxn ang="0">
                <a:pos x="T6" y="T7"/>
              </a:cxn>
              <a:cxn ang="0">
                <a:pos x="T8" y="T9"/>
              </a:cxn>
              <a:cxn ang="0">
                <a:pos x="T10" y="T11"/>
              </a:cxn>
              <a:cxn ang="0">
                <a:pos x="T12" y="T13"/>
              </a:cxn>
            </a:cxnLst>
            <a:rect l="0" t="0" r="r" b="b"/>
            <a:pathLst>
              <a:path w="951" h="1468">
                <a:moveTo>
                  <a:pt x="511" y="0"/>
                </a:moveTo>
                <a:lnTo>
                  <a:pt x="606" y="0"/>
                </a:lnTo>
                <a:lnTo>
                  <a:pt x="951" y="1266"/>
                </a:lnTo>
                <a:lnTo>
                  <a:pt x="0" y="1468"/>
                </a:lnTo>
                <a:lnTo>
                  <a:pt x="0" y="0"/>
                </a:lnTo>
                <a:lnTo>
                  <a:pt x="511" y="0"/>
                </a:lnTo>
                <a:lnTo>
                  <a:pt x="511" y="0"/>
                </a:lnTo>
                <a:close/>
              </a:path>
            </a:pathLst>
          </a:custGeom>
          <a:solidFill>
            <a:srgbClr val="655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31" name="Freeform 17"/>
          <p:cNvSpPr>
            <a:spLocks/>
          </p:cNvSpPr>
          <p:nvPr/>
        </p:nvSpPr>
        <p:spPr bwMode="auto">
          <a:xfrm>
            <a:off x="6298974" y="559480"/>
            <a:ext cx="2620864" cy="2664424"/>
          </a:xfrm>
          <a:custGeom>
            <a:avLst/>
            <a:gdLst>
              <a:gd name="T0" fmla="*/ 1444 w 1444"/>
              <a:gd name="T1" fmla="*/ 1076 h 1468"/>
              <a:gd name="T2" fmla="*/ 0 w 1444"/>
              <a:gd name="T3" fmla="*/ 1468 h 1468"/>
              <a:gd name="T4" fmla="*/ 0 w 1444"/>
              <a:gd name="T5" fmla="*/ 0 h 1468"/>
              <a:gd name="T6" fmla="*/ 1444 w 1444"/>
              <a:gd name="T7" fmla="*/ 0 h 1468"/>
              <a:gd name="T8" fmla="*/ 1444 w 1444"/>
              <a:gd name="T9" fmla="*/ 1076 h 1468"/>
              <a:gd name="T10" fmla="*/ 1444 w 1444"/>
              <a:gd name="T11" fmla="*/ 1076 h 1468"/>
            </a:gdLst>
            <a:ahLst/>
            <a:cxnLst>
              <a:cxn ang="0">
                <a:pos x="T0" y="T1"/>
              </a:cxn>
              <a:cxn ang="0">
                <a:pos x="T2" y="T3"/>
              </a:cxn>
              <a:cxn ang="0">
                <a:pos x="T4" y="T5"/>
              </a:cxn>
              <a:cxn ang="0">
                <a:pos x="T6" y="T7"/>
              </a:cxn>
              <a:cxn ang="0">
                <a:pos x="T8" y="T9"/>
              </a:cxn>
              <a:cxn ang="0">
                <a:pos x="T10" y="T11"/>
              </a:cxn>
            </a:cxnLst>
            <a:rect l="0" t="0" r="r" b="b"/>
            <a:pathLst>
              <a:path w="1444" h="1468">
                <a:moveTo>
                  <a:pt x="1444" y="1076"/>
                </a:moveTo>
                <a:lnTo>
                  <a:pt x="0" y="1468"/>
                </a:lnTo>
                <a:lnTo>
                  <a:pt x="0" y="0"/>
                </a:lnTo>
                <a:lnTo>
                  <a:pt x="1444" y="0"/>
                </a:lnTo>
                <a:lnTo>
                  <a:pt x="1444" y="1076"/>
                </a:lnTo>
                <a:lnTo>
                  <a:pt x="1444" y="1076"/>
                </a:lnTo>
                <a:close/>
              </a:path>
            </a:pathLst>
          </a:custGeom>
          <a:solidFill>
            <a:srgbClr val="EA5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54" name="Freeform 18"/>
          <p:cNvSpPr>
            <a:spLocks/>
          </p:cNvSpPr>
          <p:nvPr/>
        </p:nvSpPr>
        <p:spPr bwMode="auto">
          <a:xfrm>
            <a:off x="6730945" y="2134902"/>
            <a:ext cx="257730" cy="560836"/>
          </a:xfrm>
          <a:custGeom>
            <a:avLst/>
            <a:gdLst>
              <a:gd name="T0" fmla="*/ 83 w 142"/>
              <a:gd name="T1" fmla="*/ 309 h 309"/>
              <a:gd name="T2" fmla="*/ 142 w 142"/>
              <a:gd name="T3" fmla="*/ 309 h 309"/>
              <a:gd name="T4" fmla="*/ 142 w 142"/>
              <a:gd name="T5" fmla="*/ 0 h 309"/>
              <a:gd name="T6" fmla="*/ 89 w 142"/>
              <a:gd name="T7" fmla="*/ 0 h 309"/>
              <a:gd name="T8" fmla="*/ 0 w 142"/>
              <a:gd name="T9" fmla="*/ 71 h 309"/>
              <a:gd name="T10" fmla="*/ 29 w 142"/>
              <a:gd name="T11" fmla="*/ 113 h 309"/>
              <a:gd name="T12" fmla="*/ 83 w 142"/>
              <a:gd name="T13" fmla="*/ 65 h 309"/>
              <a:gd name="T14" fmla="*/ 83 w 142"/>
              <a:gd name="T15" fmla="*/ 309 h 309"/>
              <a:gd name="T16" fmla="*/ 83 w 142"/>
              <a:gd name="T17" fmla="*/ 309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309">
                <a:moveTo>
                  <a:pt x="83" y="309"/>
                </a:moveTo>
                <a:lnTo>
                  <a:pt x="142" y="309"/>
                </a:lnTo>
                <a:lnTo>
                  <a:pt x="142" y="0"/>
                </a:lnTo>
                <a:lnTo>
                  <a:pt x="89" y="0"/>
                </a:lnTo>
                <a:lnTo>
                  <a:pt x="0" y="71"/>
                </a:lnTo>
                <a:lnTo>
                  <a:pt x="29" y="113"/>
                </a:lnTo>
                <a:lnTo>
                  <a:pt x="83" y="65"/>
                </a:lnTo>
                <a:lnTo>
                  <a:pt x="83" y="309"/>
                </a:lnTo>
                <a:lnTo>
                  <a:pt x="83" y="3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55" name="Freeform 19"/>
          <p:cNvSpPr>
            <a:spLocks/>
          </p:cNvSpPr>
          <p:nvPr/>
        </p:nvSpPr>
        <p:spPr bwMode="auto">
          <a:xfrm>
            <a:off x="9869085" y="808136"/>
            <a:ext cx="377521" cy="571726"/>
          </a:xfrm>
          <a:custGeom>
            <a:avLst/>
            <a:gdLst>
              <a:gd name="T0" fmla="*/ 0 w 35"/>
              <a:gd name="T1" fmla="*/ 53 h 53"/>
              <a:gd name="T2" fmla="*/ 35 w 35"/>
              <a:gd name="T3" fmla="*/ 53 h 53"/>
              <a:gd name="T4" fmla="*/ 35 w 35"/>
              <a:gd name="T5" fmla="*/ 45 h 53"/>
              <a:gd name="T6" fmla="*/ 13 w 35"/>
              <a:gd name="T7" fmla="*/ 45 h 53"/>
              <a:gd name="T8" fmla="*/ 25 w 35"/>
              <a:gd name="T9" fmla="*/ 33 h 53"/>
              <a:gd name="T10" fmla="*/ 33 w 35"/>
              <a:gd name="T11" fmla="*/ 15 h 53"/>
              <a:gd name="T12" fmla="*/ 28 w 35"/>
              <a:gd name="T13" fmla="*/ 4 h 53"/>
              <a:gd name="T14" fmla="*/ 17 w 35"/>
              <a:gd name="T15" fmla="*/ 0 h 53"/>
              <a:gd name="T16" fmla="*/ 1 w 35"/>
              <a:gd name="T17" fmla="*/ 4 h 53"/>
              <a:gd name="T18" fmla="*/ 2 w 35"/>
              <a:gd name="T19" fmla="*/ 13 h 53"/>
              <a:gd name="T20" fmla="*/ 14 w 35"/>
              <a:gd name="T21" fmla="*/ 9 h 53"/>
              <a:gd name="T22" fmla="*/ 22 w 35"/>
              <a:gd name="T23" fmla="*/ 16 h 53"/>
              <a:gd name="T24" fmla="*/ 13 w 35"/>
              <a:gd name="T25" fmla="*/ 31 h 53"/>
              <a:gd name="T26" fmla="*/ 0 w 35"/>
              <a:gd name="T27" fmla="*/ 45 h 53"/>
              <a:gd name="T28" fmla="*/ 0 w 35"/>
              <a:gd name="T2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53">
                <a:moveTo>
                  <a:pt x="0" y="53"/>
                </a:moveTo>
                <a:cubicBezTo>
                  <a:pt x="35" y="53"/>
                  <a:pt x="35" y="53"/>
                  <a:pt x="35" y="53"/>
                </a:cubicBezTo>
                <a:cubicBezTo>
                  <a:pt x="35" y="45"/>
                  <a:pt x="35" y="45"/>
                  <a:pt x="35" y="45"/>
                </a:cubicBezTo>
                <a:cubicBezTo>
                  <a:pt x="13" y="45"/>
                  <a:pt x="13" y="45"/>
                  <a:pt x="13" y="45"/>
                </a:cubicBezTo>
                <a:cubicBezTo>
                  <a:pt x="18" y="41"/>
                  <a:pt x="21" y="37"/>
                  <a:pt x="25" y="33"/>
                </a:cubicBezTo>
                <a:cubicBezTo>
                  <a:pt x="31" y="25"/>
                  <a:pt x="33" y="20"/>
                  <a:pt x="33" y="15"/>
                </a:cubicBezTo>
                <a:cubicBezTo>
                  <a:pt x="33" y="11"/>
                  <a:pt x="31" y="7"/>
                  <a:pt x="28" y="4"/>
                </a:cubicBezTo>
                <a:cubicBezTo>
                  <a:pt x="25" y="1"/>
                  <a:pt x="22" y="0"/>
                  <a:pt x="17" y="0"/>
                </a:cubicBezTo>
                <a:cubicBezTo>
                  <a:pt x="11" y="0"/>
                  <a:pt x="7" y="1"/>
                  <a:pt x="1" y="4"/>
                </a:cubicBezTo>
                <a:cubicBezTo>
                  <a:pt x="2" y="13"/>
                  <a:pt x="2" y="13"/>
                  <a:pt x="2" y="13"/>
                </a:cubicBezTo>
                <a:cubicBezTo>
                  <a:pt x="6" y="10"/>
                  <a:pt x="10" y="9"/>
                  <a:pt x="14" y="9"/>
                </a:cubicBezTo>
                <a:cubicBezTo>
                  <a:pt x="19" y="9"/>
                  <a:pt x="22" y="12"/>
                  <a:pt x="22" y="16"/>
                </a:cubicBezTo>
                <a:cubicBezTo>
                  <a:pt x="22" y="20"/>
                  <a:pt x="19" y="24"/>
                  <a:pt x="13" y="31"/>
                </a:cubicBezTo>
                <a:cubicBezTo>
                  <a:pt x="10" y="35"/>
                  <a:pt x="4" y="40"/>
                  <a:pt x="0" y="45"/>
                </a:cubicBezTo>
                <a:cubicBezTo>
                  <a:pt x="0" y="53"/>
                  <a:pt x="0" y="53"/>
                  <a:pt x="0" y="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56" name="Freeform 20"/>
          <p:cNvSpPr>
            <a:spLocks/>
          </p:cNvSpPr>
          <p:nvPr/>
        </p:nvSpPr>
        <p:spPr bwMode="auto">
          <a:xfrm>
            <a:off x="11359202" y="4096921"/>
            <a:ext cx="366631" cy="582616"/>
          </a:xfrm>
          <a:custGeom>
            <a:avLst/>
            <a:gdLst>
              <a:gd name="T0" fmla="*/ 0 w 34"/>
              <a:gd name="T1" fmla="*/ 52 h 54"/>
              <a:gd name="T2" fmla="*/ 14 w 34"/>
              <a:gd name="T3" fmla="*/ 54 h 54"/>
              <a:gd name="T4" fmla="*/ 34 w 34"/>
              <a:gd name="T5" fmla="*/ 39 h 54"/>
              <a:gd name="T6" fmla="*/ 29 w 34"/>
              <a:gd name="T7" fmla="*/ 27 h 54"/>
              <a:gd name="T8" fmla="*/ 24 w 34"/>
              <a:gd name="T9" fmla="*/ 25 h 54"/>
              <a:gd name="T10" fmla="*/ 34 w 34"/>
              <a:gd name="T11" fmla="*/ 13 h 54"/>
              <a:gd name="T12" fmla="*/ 16 w 34"/>
              <a:gd name="T13" fmla="*/ 0 h 54"/>
              <a:gd name="T14" fmla="*/ 2 w 34"/>
              <a:gd name="T15" fmla="*/ 2 h 54"/>
              <a:gd name="T16" fmla="*/ 2 w 34"/>
              <a:gd name="T17" fmla="*/ 11 h 54"/>
              <a:gd name="T18" fmla="*/ 14 w 34"/>
              <a:gd name="T19" fmla="*/ 8 h 54"/>
              <a:gd name="T20" fmla="*/ 23 w 34"/>
              <a:gd name="T21" fmla="*/ 14 h 54"/>
              <a:gd name="T22" fmla="*/ 20 w 34"/>
              <a:gd name="T23" fmla="*/ 20 h 54"/>
              <a:gd name="T24" fmla="*/ 10 w 34"/>
              <a:gd name="T25" fmla="*/ 22 h 54"/>
              <a:gd name="T26" fmla="*/ 7 w 34"/>
              <a:gd name="T27" fmla="*/ 22 h 54"/>
              <a:gd name="T28" fmla="*/ 7 w 34"/>
              <a:gd name="T29" fmla="*/ 30 h 54"/>
              <a:gd name="T30" fmla="*/ 11 w 34"/>
              <a:gd name="T31" fmla="*/ 30 h 54"/>
              <a:gd name="T32" fmla="*/ 23 w 34"/>
              <a:gd name="T33" fmla="*/ 38 h 54"/>
              <a:gd name="T34" fmla="*/ 13 w 34"/>
              <a:gd name="T35" fmla="*/ 45 h 54"/>
              <a:gd name="T36" fmla="*/ 1 w 34"/>
              <a:gd name="T37" fmla="*/ 43 h 54"/>
              <a:gd name="T38" fmla="*/ 0 w 34"/>
              <a:gd name="T3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54">
                <a:moveTo>
                  <a:pt x="0" y="52"/>
                </a:moveTo>
                <a:cubicBezTo>
                  <a:pt x="5" y="53"/>
                  <a:pt x="9" y="54"/>
                  <a:pt x="14" y="54"/>
                </a:cubicBezTo>
                <a:cubicBezTo>
                  <a:pt x="27" y="54"/>
                  <a:pt x="34" y="48"/>
                  <a:pt x="34" y="39"/>
                </a:cubicBezTo>
                <a:cubicBezTo>
                  <a:pt x="34" y="34"/>
                  <a:pt x="32" y="30"/>
                  <a:pt x="29" y="27"/>
                </a:cubicBezTo>
                <a:cubicBezTo>
                  <a:pt x="28" y="27"/>
                  <a:pt x="27" y="26"/>
                  <a:pt x="24" y="25"/>
                </a:cubicBezTo>
                <a:cubicBezTo>
                  <a:pt x="30" y="24"/>
                  <a:pt x="34" y="19"/>
                  <a:pt x="34" y="13"/>
                </a:cubicBezTo>
                <a:cubicBezTo>
                  <a:pt x="34" y="5"/>
                  <a:pt x="27" y="0"/>
                  <a:pt x="16" y="0"/>
                </a:cubicBezTo>
                <a:cubicBezTo>
                  <a:pt x="11" y="0"/>
                  <a:pt x="7" y="0"/>
                  <a:pt x="2" y="2"/>
                </a:cubicBezTo>
                <a:cubicBezTo>
                  <a:pt x="2" y="11"/>
                  <a:pt x="2" y="11"/>
                  <a:pt x="2" y="11"/>
                </a:cubicBezTo>
                <a:cubicBezTo>
                  <a:pt x="6" y="9"/>
                  <a:pt x="10" y="8"/>
                  <a:pt x="14" y="8"/>
                </a:cubicBezTo>
                <a:cubicBezTo>
                  <a:pt x="20" y="8"/>
                  <a:pt x="23" y="10"/>
                  <a:pt x="23" y="14"/>
                </a:cubicBezTo>
                <a:cubicBezTo>
                  <a:pt x="23" y="16"/>
                  <a:pt x="22" y="19"/>
                  <a:pt x="20" y="20"/>
                </a:cubicBezTo>
                <a:cubicBezTo>
                  <a:pt x="17" y="21"/>
                  <a:pt x="14" y="22"/>
                  <a:pt x="10" y="22"/>
                </a:cubicBezTo>
                <a:cubicBezTo>
                  <a:pt x="9" y="22"/>
                  <a:pt x="8" y="22"/>
                  <a:pt x="7" y="22"/>
                </a:cubicBezTo>
                <a:cubicBezTo>
                  <a:pt x="7" y="30"/>
                  <a:pt x="7" y="30"/>
                  <a:pt x="7" y="30"/>
                </a:cubicBezTo>
                <a:cubicBezTo>
                  <a:pt x="9" y="30"/>
                  <a:pt x="9" y="30"/>
                  <a:pt x="11" y="30"/>
                </a:cubicBezTo>
                <a:cubicBezTo>
                  <a:pt x="19" y="30"/>
                  <a:pt x="23" y="32"/>
                  <a:pt x="23" y="38"/>
                </a:cubicBezTo>
                <a:cubicBezTo>
                  <a:pt x="23" y="42"/>
                  <a:pt x="19" y="45"/>
                  <a:pt x="13" y="45"/>
                </a:cubicBezTo>
                <a:cubicBezTo>
                  <a:pt x="9" y="45"/>
                  <a:pt x="5" y="45"/>
                  <a:pt x="1" y="43"/>
                </a:cubicBezTo>
                <a:cubicBezTo>
                  <a:pt x="0" y="52"/>
                  <a:pt x="0" y="52"/>
                  <a:pt x="0"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57" name="Freeform 21"/>
          <p:cNvSpPr>
            <a:spLocks noEditPoints="1"/>
          </p:cNvSpPr>
          <p:nvPr/>
        </p:nvSpPr>
        <p:spPr bwMode="auto">
          <a:xfrm>
            <a:off x="8090382" y="5434578"/>
            <a:ext cx="419266" cy="560836"/>
          </a:xfrm>
          <a:custGeom>
            <a:avLst/>
            <a:gdLst>
              <a:gd name="T0" fmla="*/ 0 w 39"/>
              <a:gd name="T1" fmla="*/ 41 h 52"/>
              <a:gd name="T2" fmla="*/ 22 w 39"/>
              <a:gd name="T3" fmla="*/ 41 h 52"/>
              <a:gd name="T4" fmla="*/ 22 w 39"/>
              <a:gd name="T5" fmla="*/ 52 h 52"/>
              <a:gd name="T6" fmla="*/ 33 w 39"/>
              <a:gd name="T7" fmla="*/ 52 h 52"/>
              <a:gd name="T8" fmla="*/ 33 w 39"/>
              <a:gd name="T9" fmla="*/ 41 h 52"/>
              <a:gd name="T10" fmla="*/ 39 w 39"/>
              <a:gd name="T11" fmla="*/ 41 h 52"/>
              <a:gd name="T12" fmla="*/ 39 w 39"/>
              <a:gd name="T13" fmla="*/ 33 h 52"/>
              <a:gd name="T14" fmla="*/ 33 w 39"/>
              <a:gd name="T15" fmla="*/ 33 h 52"/>
              <a:gd name="T16" fmla="*/ 33 w 39"/>
              <a:gd name="T17" fmla="*/ 0 h 52"/>
              <a:gd name="T18" fmla="*/ 19 w 39"/>
              <a:gd name="T19" fmla="*/ 0 h 52"/>
              <a:gd name="T20" fmla="*/ 0 w 39"/>
              <a:gd name="T21" fmla="*/ 32 h 52"/>
              <a:gd name="T22" fmla="*/ 0 w 39"/>
              <a:gd name="T23" fmla="*/ 41 h 52"/>
              <a:gd name="T24" fmla="*/ 9 w 39"/>
              <a:gd name="T25" fmla="*/ 33 h 52"/>
              <a:gd name="T26" fmla="*/ 22 w 39"/>
              <a:gd name="T27" fmla="*/ 11 h 52"/>
              <a:gd name="T28" fmla="*/ 23 w 39"/>
              <a:gd name="T29" fmla="*/ 8 h 52"/>
              <a:gd name="T30" fmla="*/ 23 w 39"/>
              <a:gd name="T31" fmla="*/ 11 h 52"/>
              <a:gd name="T32" fmla="*/ 22 w 39"/>
              <a:gd name="T33" fmla="*/ 33 h 52"/>
              <a:gd name="T34" fmla="*/ 9 w 39"/>
              <a:gd name="T35" fmla="*/ 3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52">
                <a:moveTo>
                  <a:pt x="0" y="41"/>
                </a:moveTo>
                <a:cubicBezTo>
                  <a:pt x="22" y="41"/>
                  <a:pt x="22" y="41"/>
                  <a:pt x="22" y="41"/>
                </a:cubicBezTo>
                <a:cubicBezTo>
                  <a:pt x="22" y="52"/>
                  <a:pt x="22" y="52"/>
                  <a:pt x="22" y="52"/>
                </a:cubicBezTo>
                <a:cubicBezTo>
                  <a:pt x="33" y="52"/>
                  <a:pt x="33" y="52"/>
                  <a:pt x="33" y="52"/>
                </a:cubicBezTo>
                <a:cubicBezTo>
                  <a:pt x="33" y="41"/>
                  <a:pt x="33" y="41"/>
                  <a:pt x="33" y="41"/>
                </a:cubicBezTo>
                <a:cubicBezTo>
                  <a:pt x="39" y="41"/>
                  <a:pt x="39" y="41"/>
                  <a:pt x="39" y="41"/>
                </a:cubicBezTo>
                <a:cubicBezTo>
                  <a:pt x="39" y="33"/>
                  <a:pt x="39" y="33"/>
                  <a:pt x="39" y="33"/>
                </a:cubicBezTo>
                <a:cubicBezTo>
                  <a:pt x="33" y="33"/>
                  <a:pt x="33" y="33"/>
                  <a:pt x="33" y="33"/>
                </a:cubicBezTo>
                <a:cubicBezTo>
                  <a:pt x="33" y="0"/>
                  <a:pt x="33" y="0"/>
                  <a:pt x="33" y="0"/>
                </a:cubicBezTo>
                <a:cubicBezTo>
                  <a:pt x="19" y="0"/>
                  <a:pt x="19" y="0"/>
                  <a:pt x="19" y="0"/>
                </a:cubicBezTo>
                <a:cubicBezTo>
                  <a:pt x="0" y="32"/>
                  <a:pt x="0" y="32"/>
                  <a:pt x="0" y="32"/>
                </a:cubicBezTo>
                <a:cubicBezTo>
                  <a:pt x="0" y="41"/>
                  <a:pt x="0" y="41"/>
                  <a:pt x="0" y="41"/>
                </a:cubicBezTo>
                <a:close/>
                <a:moveTo>
                  <a:pt x="9" y="33"/>
                </a:moveTo>
                <a:cubicBezTo>
                  <a:pt x="22" y="11"/>
                  <a:pt x="22" y="11"/>
                  <a:pt x="22" y="11"/>
                </a:cubicBezTo>
                <a:cubicBezTo>
                  <a:pt x="22" y="10"/>
                  <a:pt x="23" y="9"/>
                  <a:pt x="23" y="8"/>
                </a:cubicBezTo>
                <a:cubicBezTo>
                  <a:pt x="23" y="9"/>
                  <a:pt x="23" y="10"/>
                  <a:pt x="23" y="11"/>
                </a:cubicBezTo>
                <a:cubicBezTo>
                  <a:pt x="22" y="33"/>
                  <a:pt x="22" y="33"/>
                  <a:pt x="22" y="33"/>
                </a:cubicBezTo>
                <a:cubicBezTo>
                  <a:pt x="9" y="33"/>
                  <a:pt x="9" y="33"/>
                  <a:pt x="9"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58" name="Freeform 22"/>
          <p:cNvSpPr>
            <a:spLocks/>
          </p:cNvSpPr>
          <p:nvPr/>
        </p:nvSpPr>
        <p:spPr bwMode="auto">
          <a:xfrm>
            <a:off x="8963398" y="2911724"/>
            <a:ext cx="506386" cy="268620"/>
          </a:xfrm>
          <a:custGeom>
            <a:avLst/>
            <a:gdLst>
              <a:gd name="T0" fmla="*/ 226 w 279"/>
              <a:gd name="T1" fmla="*/ 0 h 148"/>
              <a:gd name="T2" fmla="*/ 279 w 279"/>
              <a:gd name="T3" fmla="*/ 148 h 148"/>
              <a:gd name="T4" fmla="*/ 24 w 279"/>
              <a:gd name="T5" fmla="*/ 148 h 148"/>
              <a:gd name="T6" fmla="*/ 0 w 279"/>
              <a:gd name="T7" fmla="*/ 77 h 148"/>
              <a:gd name="T8" fmla="*/ 226 w 279"/>
              <a:gd name="T9" fmla="*/ 0 h 148"/>
              <a:gd name="T10" fmla="*/ 226 w 279"/>
              <a:gd name="T11" fmla="*/ 0 h 148"/>
            </a:gdLst>
            <a:ahLst/>
            <a:cxnLst>
              <a:cxn ang="0">
                <a:pos x="T0" y="T1"/>
              </a:cxn>
              <a:cxn ang="0">
                <a:pos x="T2" y="T3"/>
              </a:cxn>
              <a:cxn ang="0">
                <a:pos x="T4" y="T5"/>
              </a:cxn>
              <a:cxn ang="0">
                <a:pos x="T6" y="T7"/>
              </a:cxn>
              <a:cxn ang="0">
                <a:pos x="T8" y="T9"/>
              </a:cxn>
              <a:cxn ang="0">
                <a:pos x="T10" y="T11"/>
              </a:cxn>
            </a:cxnLst>
            <a:rect l="0" t="0" r="r" b="b"/>
            <a:pathLst>
              <a:path w="279" h="148">
                <a:moveTo>
                  <a:pt x="226" y="0"/>
                </a:moveTo>
                <a:lnTo>
                  <a:pt x="279" y="148"/>
                </a:lnTo>
                <a:lnTo>
                  <a:pt x="24" y="148"/>
                </a:lnTo>
                <a:lnTo>
                  <a:pt x="0" y="77"/>
                </a:lnTo>
                <a:lnTo>
                  <a:pt x="226" y="0"/>
                </a:lnTo>
                <a:lnTo>
                  <a:pt x="226" y="0"/>
                </a:lnTo>
                <a:close/>
              </a:path>
            </a:pathLst>
          </a:custGeom>
          <a:solidFill>
            <a:srgbClr val="EA50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59" name="Freeform 23"/>
          <p:cNvSpPr>
            <a:spLocks noEditPoints="1"/>
          </p:cNvSpPr>
          <p:nvPr/>
        </p:nvSpPr>
        <p:spPr bwMode="auto">
          <a:xfrm>
            <a:off x="8618548" y="3062369"/>
            <a:ext cx="1003697" cy="840347"/>
          </a:xfrm>
          <a:custGeom>
            <a:avLst/>
            <a:gdLst>
              <a:gd name="T0" fmla="*/ 31 w 93"/>
              <a:gd name="T1" fmla="*/ 37 h 78"/>
              <a:gd name="T2" fmla="*/ 17 w 93"/>
              <a:gd name="T3" fmla="*/ 0 h 78"/>
              <a:gd name="T4" fmla="*/ 18 w 93"/>
              <a:gd name="T5" fmla="*/ 0 h 78"/>
              <a:gd name="T6" fmla="*/ 18 w 93"/>
              <a:gd name="T7" fmla="*/ 1 h 78"/>
              <a:gd name="T8" fmla="*/ 18 w 93"/>
              <a:gd name="T9" fmla="*/ 1 h 78"/>
              <a:gd name="T10" fmla="*/ 18 w 93"/>
              <a:gd name="T11" fmla="*/ 1 h 78"/>
              <a:gd name="T12" fmla="*/ 18 w 93"/>
              <a:gd name="T13" fmla="*/ 2 h 78"/>
              <a:gd name="T14" fmla="*/ 18 w 93"/>
              <a:gd name="T15" fmla="*/ 2 h 78"/>
              <a:gd name="T16" fmla="*/ 18 w 93"/>
              <a:gd name="T17" fmla="*/ 2 h 78"/>
              <a:gd name="T18" fmla="*/ 18 w 93"/>
              <a:gd name="T19" fmla="*/ 3 h 78"/>
              <a:gd name="T20" fmla="*/ 19 w 93"/>
              <a:gd name="T21" fmla="*/ 3 h 78"/>
              <a:gd name="T22" fmla="*/ 19 w 93"/>
              <a:gd name="T23" fmla="*/ 4 h 78"/>
              <a:gd name="T24" fmla="*/ 41 w 93"/>
              <a:gd name="T25" fmla="*/ 13 h 78"/>
              <a:gd name="T26" fmla="*/ 88 w 93"/>
              <a:gd name="T27" fmla="*/ 13 h 78"/>
              <a:gd name="T28" fmla="*/ 77 w 93"/>
              <a:gd name="T29" fmla="*/ 47 h 78"/>
              <a:gd name="T30" fmla="*/ 50 w 93"/>
              <a:gd name="T31" fmla="*/ 47 h 78"/>
              <a:gd name="T32" fmla="*/ 78 w 93"/>
              <a:gd name="T33" fmla="*/ 56 h 78"/>
              <a:gd name="T34" fmla="*/ 34 w 93"/>
              <a:gd name="T35" fmla="*/ 61 h 78"/>
              <a:gd name="T36" fmla="*/ 14 w 93"/>
              <a:gd name="T37" fmla="*/ 5 h 78"/>
              <a:gd name="T38" fmla="*/ 74 w 93"/>
              <a:gd name="T39" fmla="*/ 70 h 78"/>
              <a:gd name="T40" fmla="*/ 70 w 93"/>
              <a:gd name="T41" fmla="*/ 62 h 78"/>
              <a:gd name="T42" fmla="*/ 70 w 93"/>
              <a:gd name="T43" fmla="*/ 62 h 78"/>
              <a:gd name="T44" fmla="*/ 26 w 93"/>
              <a:gd name="T45" fmla="*/ 22 h 78"/>
              <a:gd name="T46" fmla="*/ 26 w 93"/>
              <a:gd name="T47" fmla="*/ 22 h 78"/>
              <a:gd name="T48" fmla="*/ 24 w 93"/>
              <a:gd name="T49" fmla="*/ 18 h 78"/>
              <a:gd name="T50" fmla="*/ 24 w 93"/>
              <a:gd name="T51" fmla="*/ 18 h 78"/>
              <a:gd name="T52" fmla="*/ 24 w 93"/>
              <a:gd name="T53" fmla="*/ 19 h 78"/>
              <a:gd name="T54" fmla="*/ 25 w 93"/>
              <a:gd name="T55" fmla="*/ 20 h 78"/>
              <a:gd name="T56" fmla="*/ 25 w 93"/>
              <a:gd name="T57" fmla="*/ 20 h 78"/>
              <a:gd name="T58" fmla="*/ 25 w 93"/>
              <a:gd name="T59" fmla="*/ 20 h 78"/>
              <a:gd name="T60" fmla="*/ 25 w 93"/>
              <a:gd name="T61" fmla="*/ 21 h 78"/>
              <a:gd name="T62" fmla="*/ 28 w 93"/>
              <a:gd name="T63" fmla="*/ 28 h 78"/>
              <a:gd name="T64" fmla="*/ 28 w 93"/>
              <a:gd name="T65" fmla="*/ 28 h 78"/>
              <a:gd name="T66" fmla="*/ 28 w 93"/>
              <a:gd name="T67" fmla="*/ 28 h 78"/>
              <a:gd name="T68" fmla="*/ 28 w 93"/>
              <a:gd name="T69" fmla="*/ 29 h 78"/>
              <a:gd name="T70" fmla="*/ 28 w 93"/>
              <a:gd name="T71" fmla="*/ 29 h 78"/>
              <a:gd name="T72" fmla="*/ 27 w 93"/>
              <a:gd name="T73" fmla="*/ 28 h 78"/>
              <a:gd name="T74" fmla="*/ 18 w 93"/>
              <a:gd name="T75" fmla="*/ 2 h 78"/>
              <a:gd name="T76" fmla="*/ 18 w 93"/>
              <a:gd name="T77" fmla="*/ 2 h 78"/>
              <a:gd name="T78" fmla="*/ 19 w 93"/>
              <a:gd name="T79" fmla="*/ 3 h 78"/>
              <a:gd name="T80" fmla="*/ 36 w 93"/>
              <a:gd name="T81" fmla="*/ 70 h 78"/>
              <a:gd name="T82" fmla="*/ 40 w 93"/>
              <a:gd name="T83" fmla="*/ 78 h 78"/>
              <a:gd name="T84" fmla="*/ 61 w 93"/>
              <a:gd name="T85" fmla="*/ 42 h 78"/>
              <a:gd name="T86" fmla="*/ 65 w 93"/>
              <a:gd name="T87" fmla="*/ 42 h 78"/>
              <a:gd name="T88" fmla="*/ 65 w 93"/>
              <a:gd name="T89" fmla="*/ 42 h 78"/>
              <a:gd name="T90" fmla="*/ 25 w 93"/>
              <a:gd name="T91" fmla="*/ 22 h 78"/>
              <a:gd name="T92" fmla="*/ 25 w 93"/>
              <a:gd name="T93" fmla="*/ 22 h 78"/>
              <a:gd name="T94" fmla="*/ 26 w 93"/>
              <a:gd name="T95" fmla="*/ 22 h 78"/>
              <a:gd name="T96" fmla="*/ 63 w 93"/>
              <a:gd name="T97" fmla="*/ 23 h 78"/>
              <a:gd name="T98" fmla="*/ 48 w 93"/>
              <a:gd name="T99" fmla="*/ 33 h 78"/>
              <a:gd name="T100" fmla="*/ 67 w 93"/>
              <a:gd name="T101" fmla="*/ 33 h 78"/>
              <a:gd name="T102" fmla="*/ 67 w 93"/>
              <a:gd name="T103" fmla="*/ 33 h 78"/>
              <a:gd name="T104" fmla="*/ 84 w 93"/>
              <a:gd name="T105" fmla="*/ 2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3" h="78">
                <a:moveTo>
                  <a:pt x="33" y="42"/>
                </a:moveTo>
                <a:cubicBezTo>
                  <a:pt x="45" y="42"/>
                  <a:pt x="45" y="42"/>
                  <a:pt x="45" y="42"/>
                </a:cubicBezTo>
                <a:cubicBezTo>
                  <a:pt x="44" y="41"/>
                  <a:pt x="44" y="39"/>
                  <a:pt x="44" y="37"/>
                </a:cubicBezTo>
                <a:cubicBezTo>
                  <a:pt x="39" y="37"/>
                  <a:pt x="35" y="37"/>
                  <a:pt x="31" y="37"/>
                </a:cubicBezTo>
                <a:cubicBezTo>
                  <a:pt x="32" y="39"/>
                  <a:pt x="32" y="41"/>
                  <a:pt x="33" y="42"/>
                </a:cubicBezTo>
                <a:close/>
                <a:moveTo>
                  <a:pt x="0" y="0"/>
                </a:moveTo>
                <a:cubicBezTo>
                  <a:pt x="12" y="0"/>
                  <a:pt x="12" y="0"/>
                  <a:pt x="12" y="0"/>
                </a:cubicBezTo>
                <a:cubicBezTo>
                  <a:pt x="17" y="0"/>
                  <a:pt x="17" y="0"/>
                  <a:pt x="17" y="0"/>
                </a:cubicBezTo>
                <a:cubicBezTo>
                  <a:pt x="18" y="0"/>
                  <a:pt x="18" y="0"/>
                  <a:pt x="18" y="0"/>
                </a:cubicBezTo>
                <a:cubicBezTo>
                  <a:pt x="18" y="0"/>
                  <a:pt x="18" y="0"/>
                  <a:pt x="18" y="0"/>
                </a:cubicBezTo>
                <a:cubicBezTo>
                  <a:pt x="18" y="0"/>
                  <a:pt x="18" y="0"/>
                  <a:pt x="18" y="0"/>
                </a:cubicBezTo>
                <a:cubicBezTo>
                  <a:pt x="18" y="0"/>
                  <a:pt x="18" y="0"/>
                  <a:pt x="18" y="0"/>
                </a:cubicBezTo>
                <a:cubicBezTo>
                  <a:pt x="18" y="0"/>
                  <a:pt x="18" y="0"/>
                  <a:pt x="18" y="0"/>
                </a:cubicBezTo>
                <a:cubicBezTo>
                  <a:pt x="18" y="0"/>
                  <a:pt x="18" y="0"/>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1"/>
                </a:cubicBezTo>
                <a:cubicBezTo>
                  <a:pt x="18" y="1"/>
                  <a:pt x="18" y="1"/>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2"/>
                </a:cubicBezTo>
                <a:cubicBezTo>
                  <a:pt x="18" y="2"/>
                  <a:pt x="18" y="2"/>
                  <a:pt x="18" y="3"/>
                </a:cubicBezTo>
                <a:cubicBezTo>
                  <a:pt x="18" y="3"/>
                  <a:pt x="18" y="3"/>
                  <a:pt x="18" y="3"/>
                </a:cubicBezTo>
                <a:cubicBezTo>
                  <a:pt x="18" y="3"/>
                  <a:pt x="18" y="3"/>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3"/>
                  <a:pt x="19" y="3"/>
                </a:cubicBezTo>
                <a:cubicBezTo>
                  <a:pt x="19" y="3"/>
                  <a:pt x="19" y="3"/>
                  <a:pt x="19" y="3"/>
                </a:cubicBezTo>
                <a:cubicBezTo>
                  <a:pt x="19" y="4"/>
                  <a:pt x="19" y="4"/>
                  <a:pt x="19" y="4"/>
                </a:cubicBezTo>
                <a:cubicBezTo>
                  <a:pt x="19" y="4"/>
                  <a:pt x="19" y="4"/>
                  <a:pt x="19" y="4"/>
                </a:cubicBezTo>
                <a:cubicBezTo>
                  <a:pt x="19" y="4"/>
                  <a:pt x="19" y="4"/>
                  <a:pt x="19" y="5"/>
                </a:cubicBezTo>
                <a:cubicBezTo>
                  <a:pt x="20" y="7"/>
                  <a:pt x="21" y="10"/>
                  <a:pt x="22" y="13"/>
                </a:cubicBezTo>
                <a:cubicBezTo>
                  <a:pt x="41" y="13"/>
                  <a:pt x="41" y="13"/>
                  <a:pt x="41" y="13"/>
                </a:cubicBezTo>
                <a:cubicBezTo>
                  <a:pt x="45" y="13"/>
                  <a:pt x="45" y="13"/>
                  <a:pt x="45" y="13"/>
                </a:cubicBezTo>
                <a:cubicBezTo>
                  <a:pt x="65" y="13"/>
                  <a:pt x="65" y="13"/>
                  <a:pt x="65" y="13"/>
                </a:cubicBezTo>
                <a:cubicBezTo>
                  <a:pt x="70" y="13"/>
                  <a:pt x="70" y="13"/>
                  <a:pt x="70" y="13"/>
                </a:cubicBezTo>
                <a:cubicBezTo>
                  <a:pt x="88" y="13"/>
                  <a:pt x="88" y="13"/>
                  <a:pt x="88" y="13"/>
                </a:cubicBezTo>
                <a:cubicBezTo>
                  <a:pt x="89" y="13"/>
                  <a:pt x="89" y="13"/>
                  <a:pt x="89" y="13"/>
                </a:cubicBezTo>
                <a:cubicBezTo>
                  <a:pt x="93" y="13"/>
                  <a:pt x="93" y="13"/>
                  <a:pt x="93" y="13"/>
                </a:cubicBezTo>
                <a:cubicBezTo>
                  <a:pt x="89" y="24"/>
                  <a:pt x="85" y="36"/>
                  <a:pt x="81" y="47"/>
                </a:cubicBezTo>
                <a:cubicBezTo>
                  <a:pt x="77" y="47"/>
                  <a:pt x="77" y="47"/>
                  <a:pt x="77" y="47"/>
                </a:cubicBezTo>
                <a:cubicBezTo>
                  <a:pt x="76" y="47"/>
                  <a:pt x="76" y="47"/>
                  <a:pt x="76" y="47"/>
                </a:cubicBezTo>
                <a:cubicBezTo>
                  <a:pt x="65" y="47"/>
                  <a:pt x="65" y="47"/>
                  <a:pt x="65" y="47"/>
                </a:cubicBezTo>
                <a:cubicBezTo>
                  <a:pt x="60" y="47"/>
                  <a:pt x="60" y="47"/>
                  <a:pt x="60" y="47"/>
                </a:cubicBezTo>
                <a:cubicBezTo>
                  <a:pt x="50" y="47"/>
                  <a:pt x="50" y="47"/>
                  <a:pt x="50" y="47"/>
                </a:cubicBezTo>
                <a:cubicBezTo>
                  <a:pt x="45" y="47"/>
                  <a:pt x="45" y="47"/>
                  <a:pt x="45" y="47"/>
                </a:cubicBezTo>
                <a:cubicBezTo>
                  <a:pt x="34" y="47"/>
                  <a:pt x="34" y="47"/>
                  <a:pt x="34" y="47"/>
                </a:cubicBezTo>
                <a:cubicBezTo>
                  <a:pt x="36" y="50"/>
                  <a:pt x="37" y="53"/>
                  <a:pt x="38" y="56"/>
                </a:cubicBezTo>
                <a:cubicBezTo>
                  <a:pt x="78" y="56"/>
                  <a:pt x="78" y="56"/>
                  <a:pt x="78" y="56"/>
                </a:cubicBezTo>
                <a:cubicBezTo>
                  <a:pt x="76" y="61"/>
                  <a:pt x="76" y="61"/>
                  <a:pt x="76" y="61"/>
                </a:cubicBezTo>
                <a:cubicBezTo>
                  <a:pt x="39" y="61"/>
                  <a:pt x="39" y="61"/>
                  <a:pt x="39" y="61"/>
                </a:cubicBezTo>
                <a:cubicBezTo>
                  <a:pt x="34" y="61"/>
                  <a:pt x="34" y="61"/>
                  <a:pt x="34" y="61"/>
                </a:cubicBezTo>
                <a:cubicBezTo>
                  <a:pt x="34" y="61"/>
                  <a:pt x="34" y="61"/>
                  <a:pt x="34" y="61"/>
                </a:cubicBezTo>
                <a:cubicBezTo>
                  <a:pt x="34" y="61"/>
                  <a:pt x="34" y="61"/>
                  <a:pt x="34" y="61"/>
                </a:cubicBezTo>
                <a:cubicBezTo>
                  <a:pt x="33" y="56"/>
                  <a:pt x="31" y="52"/>
                  <a:pt x="29" y="47"/>
                </a:cubicBezTo>
                <a:cubicBezTo>
                  <a:pt x="29" y="47"/>
                  <a:pt x="29" y="47"/>
                  <a:pt x="29" y="47"/>
                </a:cubicBezTo>
                <a:cubicBezTo>
                  <a:pt x="24" y="33"/>
                  <a:pt x="19" y="19"/>
                  <a:pt x="14" y="5"/>
                </a:cubicBezTo>
                <a:cubicBezTo>
                  <a:pt x="0" y="5"/>
                  <a:pt x="0" y="5"/>
                  <a:pt x="0" y="5"/>
                </a:cubicBezTo>
                <a:cubicBezTo>
                  <a:pt x="0" y="0"/>
                  <a:pt x="0" y="0"/>
                  <a:pt x="0" y="0"/>
                </a:cubicBezTo>
                <a:close/>
                <a:moveTo>
                  <a:pt x="70" y="66"/>
                </a:moveTo>
                <a:cubicBezTo>
                  <a:pt x="72" y="66"/>
                  <a:pt x="74" y="68"/>
                  <a:pt x="74" y="70"/>
                </a:cubicBezTo>
                <a:cubicBezTo>
                  <a:pt x="74" y="72"/>
                  <a:pt x="72" y="74"/>
                  <a:pt x="70" y="74"/>
                </a:cubicBezTo>
                <a:cubicBezTo>
                  <a:pt x="68" y="74"/>
                  <a:pt x="66" y="72"/>
                  <a:pt x="66" y="70"/>
                </a:cubicBezTo>
                <a:cubicBezTo>
                  <a:pt x="66" y="68"/>
                  <a:pt x="68" y="66"/>
                  <a:pt x="70" y="66"/>
                </a:cubicBezTo>
                <a:close/>
                <a:moveTo>
                  <a:pt x="70" y="62"/>
                </a:moveTo>
                <a:cubicBezTo>
                  <a:pt x="75" y="62"/>
                  <a:pt x="78" y="65"/>
                  <a:pt x="78" y="70"/>
                </a:cubicBezTo>
                <a:cubicBezTo>
                  <a:pt x="78" y="75"/>
                  <a:pt x="75" y="78"/>
                  <a:pt x="70" y="78"/>
                </a:cubicBezTo>
                <a:cubicBezTo>
                  <a:pt x="65" y="78"/>
                  <a:pt x="62" y="75"/>
                  <a:pt x="62" y="70"/>
                </a:cubicBezTo>
                <a:cubicBezTo>
                  <a:pt x="62" y="65"/>
                  <a:pt x="65" y="62"/>
                  <a:pt x="70" y="62"/>
                </a:cubicBezTo>
                <a:close/>
                <a:moveTo>
                  <a:pt x="25" y="22"/>
                </a:moveTo>
                <a:cubicBezTo>
                  <a:pt x="25" y="22"/>
                  <a:pt x="25" y="22"/>
                  <a:pt x="25" y="22"/>
                </a:cubicBezTo>
                <a:cubicBezTo>
                  <a:pt x="25" y="22"/>
                  <a:pt x="25" y="22"/>
                  <a:pt x="25" y="22"/>
                </a:cubicBezTo>
                <a:cubicBezTo>
                  <a:pt x="26" y="22"/>
                  <a:pt x="26" y="22"/>
                  <a:pt x="26" y="22"/>
                </a:cubicBezTo>
                <a:cubicBezTo>
                  <a:pt x="26" y="22"/>
                  <a:pt x="26" y="22"/>
                  <a:pt x="26" y="22"/>
                </a:cubicBezTo>
                <a:cubicBezTo>
                  <a:pt x="26" y="22"/>
                  <a:pt x="26" y="22"/>
                  <a:pt x="26" y="22"/>
                </a:cubicBezTo>
                <a:cubicBezTo>
                  <a:pt x="25" y="22"/>
                  <a:pt x="25" y="22"/>
                  <a:pt x="25" y="22"/>
                </a:cubicBezTo>
                <a:close/>
                <a:moveTo>
                  <a:pt x="26" y="22"/>
                </a:moveTo>
                <a:cubicBezTo>
                  <a:pt x="26" y="23"/>
                  <a:pt x="26" y="23"/>
                  <a:pt x="26" y="23"/>
                </a:cubicBezTo>
                <a:cubicBezTo>
                  <a:pt x="31" y="23"/>
                  <a:pt x="36" y="23"/>
                  <a:pt x="42" y="23"/>
                </a:cubicBezTo>
                <a:cubicBezTo>
                  <a:pt x="42" y="21"/>
                  <a:pt x="41" y="20"/>
                  <a:pt x="41"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8"/>
                  <a:pt x="24" y="18"/>
                  <a:pt x="24" y="18"/>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4" y="19"/>
                  <a:pt x="24" y="19"/>
                </a:cubicBezTo>
                <a:cubicBezTo>
                  <a:pt x="24" y="19"/>
                  <a:pt x="24" y="19"/>
                  <a:pt x="24" y="19"/>
                </a:cubicBezTo>
                <a:cubicBezTo>
                  <a:pt x="25" y="19"/>
                  <a:pt x="25" y="20"/>
                  <a:pt x="25" y="20"/>
                </a:cubicBezTo>
                <a:cubicBezTo>
                  <a:pt x="25" y="20"/>
                  <a:pt x="25" y="20"/>
                  <a:pt x="25" y="20"/>
                </a:cubicBezTo>
                <a:cubicBezTo>
                  <a:pt x="25" y="20"/>
                  <a:pt x="25" y="20"/>
                  <a:pt x="25" y="20"/>
                </a:cubicBezTo>
                <a:cubicBezTo>
                  <a:pt x="25" y="20"/>
                  <a:pt x="25" y="20"/>
                  <a:pt x="25" y="20"/>
                </a:cubicBezTo>
                <a:cubicBezTo>
                  <a:pt x="25" y="20"/>
                  <a:pt x="25" y="20"/>
                  <a:pt x="25" y="20"/>
                </a:cubicBezTo>
                <a:cubicBezTo>
                  <a:pt x="25" y="20"/>
                  <a:pt x="25" y="20"/>
                  <a:pt x="25" y="20"/>
                </a:cubicBezTo>
                <a:cubicBezTo>
                  <a:pt x="25" y="20"/>
                  <a:pt x="25" y="20"/>
                  <a:pt x="25" y="20"/>
                </a:cubicBezTo>
                <a:cubicBezTo>
                  <a:pt x="25" y="20"/>
                  <a:pt x="25" y="20"/>
                  <a:pt x="25" y="20"/>
                </a:cubicBezTo>
                <a:cubicBezTo>
                  <a:pt x="25" y="20"/>
                  <a:pt x="25" y="20"/>
                  <a:pt x="25" y="20"/>
                </a:cubicBezTo>
                <a:cubicBezTo>
                  <a:pt x="25" y="20"/>
                  <a:pt x="25" y="20"/>
                  <a:pt x="25" y="20"/>
                </a:cubicBezTo>
                <a:cubicBezTo>
                  <a:pt x="25" y="21"/>
                  <a:pt x="25" y="21"/>
                  <a:pt x="25" y="21"/>
                </a:cubicBezTo>
                <a:cubicBezTo>
                  <a:pt x="25" y="21"/>
                  <a:pt x="25" y="21"/>
                  <a:pt x="25" y="21"/>
                </a:cubicBezTo>
                <a:cubicBezTo>
                  <a:pt x="25" y="21"/>
                  <a:pt x="25" y="21"/>
                  <a:pt x="25" y="21"/>
                </a:cubicBezTo>
                <a:cubicBezTo>
                  <a:pt x="25" y="21"/>
                  <a:pt x="25" y="21"/>
                  <a:pt x="25" y="21"/>
                </a:cubicBezTo>
                <a:cubicBezTo>
                  <a:pt x="26" y="22"/>
                  <a:pt x="26" y="22"/>
                  <a:pt x="26" y="22"/>
                </a:cubicBezTo>
                <a:close/>
                <a:moveTo>
                  <a:pt x="27" y="28"/>
                </a:moveTo>
                <a:cubicBezTo>
                  <a:pt x="27" y="28"/>
                  <a:pt x="27" y="28"/>
                  <a:pt x="28" y="28"/>
                </a:cubicBezTo>
                <a:cubicBezTo>
                  <a:pt x="28" y="28"/>
                  <a:pt x="28" y="28"/>
                  <a:pt x="28" y="28"/>
                </a:cubicBezTo>
                <a:cubicBezTo>
                  <a:pt x="28" y="28"/>
                  <a:pt x="28" y="28"/>
                  <a:pt x="28" y="28"/>
                </a:cubicBezTo>
                <a:cubicBezTo>
                  <a:pt x="28" y="28"/>
                  <a:pt x="28" y="28"/>
                  <a:pt x="28" y="28"/>
                </a:cubicBezTo>
                <a:cubicBezTo>
                  <a:pt x="28" y="28"/>
                  <a:pt x="28" y="28"/>
                  <a:pt x="28" y="28"/>
                </a:cubicBezTo>
                <a:cubicBezTo>
                  <a:pt x="28" y="28"/>
                  <a:pt x="28" y="28"/>
                  <a:pt x="28" y="28"/>
                </a:cubicBezTo>
                <a:cubicBezTo>
                  <a:pt x="28" y="28"/>
                  <a:pt x="28" y="28"/>
                  <a:pt x="28" y="28"/>
                </a:cubicBezTo>
                <a:cubicBezTo>
                  <a:pt x="28" y="28"/>
                  <a:pt x="28" y="28"/>
                  <a:pt x="28" y="28"/>
                </a:cubicBezTo>
                <a:cubicBezTo>
                  <a:pt x="28" y="28"/>
                  <a:pt x="28" y="28"/>
                  <a:pt x="28" y="28"/>
                </a:cubicBezTo>
                <a:cubicBezTo>
                  <a:pt x="28" y="28"/>
                  <a:pt x="28" y="28"/>
                  <a:pt x="28" y="28"/>
                </a:cubicBezTo>
                <a:cubicBezTo>
                  <a:pt x="28" y="28"/>
                  <a:pt x="28" y="29"/>
                  <a:pt x="28" y="29"/>
                </a:cubicBezTo>
                <a:cubicBezTo>
                  <a:pt x="28" y="29"/>
                  <a:pt x="28" y="29"/>
                  <a:pt x="28" y="29"/>
                </a:cubicBezTo>
                <a:cubicBezTo>
                  <a:pt x="28" y="29"/>
                  <a:pt x="28" y="29"/>
                  <a:pt x="28" y="29"/>
                </a:cubicBezTo>
                <a:cubicBezTo>
                  <a:pt x="28" y="29"/>
                  <a:pt x="28" y="29"/>
                  <a:pt x="28" y="29"/>
                </a:cubicBezTo>
                <a:cubicBezTo>
                  <a:pt x="28" y="29"/>
                  <a:pt x="28" y="29"/>
                  <a:pt x="28" y="29"/>
                </a:cubicBezTo>
                <a:cubicBezTo>
                  <a:pt x="28" y="29"/>
                  <a:pt x="28" y="29"/>
                  <a:pt x="28" y="29"/>
                </a:cubicBezTo>
                <a:cubicBezTo>
                  <a:pt x="28" y="29"/>
                  <a:pt x="28" y="29"/>
                  <a:pt x="28" y="29"/>
                </a:cubicBezTo>
                <a:cubicBezTo>
                  <a:pt x="28" y="30"/>
                  <a:pt x="29" y="31"/>
                  <a:pt x="29" y="33"/>
                </a:cubicBezTo>
                <a:cubicBezTo>
                  <a:pt x="34" y="33"/>
                  <a:pt x="38" y="33"/>
                  <a:pt x="43" y="33"/>
                </a:cubicBezTo>
                <a:cubicBezTo>
                  <a:pt x="43" y="31"/>
                  <a:pt x="43" y="29"/>
                  <a:pt x="43" y="28"/>
                </a:cubicBezTo>
                <a:cubicBezTo>
                  <a:pt x="37" y="28"/>
                  <a:pt x="32" y="28"/>
                  <a:pt x="27" y="28"/>
                </a:cubicBezTo>
                <a:close/>
                <a:moveTo>
                  <a:pt x="17" y="0"/>
                </a:moveTo>
                <a:cubicBezTo>
                  <a:pt x="18" y="0"/>
                  <a:pt x="18" y="0"/>
                  <a:pt x="18" y="0"/>
                </a:cubicBezTo>
                <a:cubicBezTo>
                  <a:pt x="17" y="0"/>
                  <a:pt x="17" y="0"/>
                  <a:pt x="17" y="0"/>
                </a:cubicBezTo>
                <a:close/>
                <a:moveTo>
                  <a:pt x="18" y="2"/>
                </a:moveTo>
                <a:cubicBezTo>
                  <a:pt x="18" y="2"/>
                  <a:pt x="18" y="2"/>
                  <a:pt x="18" y="2"/>
                </a:cubicBezTo>
                <a:cubicBezTo>
                  <a:pt x="18" y="2"/>
                  <a:pt x="18" y="2"/>
                  <a:pt x="18" y="2"/>
                </a:cubicBezTo>
                <a:close/>
                <a:moveTo>
                  <a:pt x="18" y="2"/>
                </a:moveTo>
                <a:cubicBezTo>
                  <a:pt x="18" y="2"/>
                  <a:pt x="18" y="2"/>
                  <a:pt x="18" y="2"/>
                </a:cubicBezTo>
                <a:cubicBezTo>
                  <a:pt x="18" y="2"/>
                  <a:pt x="18" y="2"/>
                  <a:pt x="18" y="2"/>
                </a:cubicBezTo>
                <a:close/>
                <a:moveTo>
                  <a:pt x="19" y="3"/>
                </a:moveTo>
                <a:cubicBezTo>
                  <a:pt x="19" y="4"/>
                  <a:pt x="19" y="4"/>
                  <a:pt x="19" y="4"/>
                </a:cubicBezTo>
                <a:cubicBezTo>
                  <a:pt x="19" y="3"/>
                  <a:pt x="19" y="3"/>
                  <a:pt x="19" y="3"/>
                </a:cubicBezTo>
                <a:close/>
                <a:moveTo>
                  <a:pt x="40" y="66"/>
                </a:moveTo>
                <a:cubicBezTo>
                  <a:pt x="42" y="66"/>
                  <a:pt x="44" y="68"/>
                  <a:pt x="44" y="70"/>
                </a:cubicBezTo>
                <a:cubicBezTo>
                  <a:pt x="44" y="72"/>
                  <a:pt x="42" y="74"/>
                  <a:pt x="40" y="74"/>
                </a:cubicBezTo>
                <a:cubicBezTo>
                  <a:pt x="38" y="74"/>
                  <a:pt x="36" y="72"/>
                  <a:pt x="36" y="70"/>
                </a:cubicBezTo>
                <a:cubicBezTo>
                  <a:pt x="36" y="68"/>
                  <a:pt x="38" y="66"/>
                  <a:pt x="40" y="66"/>
                </a:cubicBezTo>
                <a:close/>
                <a:moveTo>
                  <a:pt x="40" y="62"/>
                </a:moveTo>
                <a:cubicBezTo>
                  <a:pt x="45" y="62"/>
                  <a:pt x="48" y="65"/>
                  <a:pt x="48" y="70"/>
                </a:cubicBezTo>
                <a:cubicBezTo>
                  <a:pt x="48" y="75"/>
                  <a:pt x="45" y="78"/>
                  <a:pt x="40" y="78"/>
                </a:cubicBezTo>
                <a:cubicBezTo>
                  <a:pt x="35" y="78"/>
                  <a:pt x="32" y="75"/>
                  <a:pt x="32" y="70"/>
                </a:cubicBezTo>
                <a:cubicBezTo>
                  <a:pt x="32" y="65"/>
                  <a:pt x="35" y="62"/>
                  <a:pt x="40" y="62"/>
                </a:cubicBezTo>
                <a:close/>
                <a:moveTo>
                  <a:pt x="49" y="42"/>
                </a:moveTo>
                <a:cubicBezTo>
                  <a:pt x="61" y="42"/>
                  <a:pt x="61" y="42"/>
                  <a:pt x="61" y="42"/>
                </a:cubicBezTo>
                <a:cubicBezTo>
                  <a:pt x="61" y="41"/>
                  <a:pt x="61" y="39"/>
                  <a:pt x="61" y="37"/>
                </a:cubicBezTo>
                <a:cubicBezTo>
                  <a:pt x="57" y="37"/>
                  <a:pt x="53" y="37"/>
                  <a:pt x="49" y="37"/>
                </a:cubicBezTo>
                <a:cubicBezTo>
                  <a:pt x="49" y="39"/>
                  <a:pt x="49" y="41"/>
                  <a:pt x="49" y="42"/>
                </a:cubicBezTo>
                <a:close/>
                <a:moveTo>
                  <a:pt x="65" y="42"/>
                </a:moveTo>
                <a:cubicBezTo>
                  <a:pt x="77" y="42"/>
                  <a:pt x="77" y="42"/>
                  <a:pt x="77" y="42"/>
                </a:cubicBezTo>
                <a:cubicBezTo>
                  <a:pt x="78" y="41"/>
                  <a:pt x="79" y="39"/>
                  <a:pt x="79" y="37"/>
                </a:cubicBezTo>
                <a:cubicBezTo>
                  <a:pt x="75" y="37"/>
                  <a:pt x="71" y="37"/>
                  <a:pt x="66" y="37"/>
                </a:cubicBezTo>
                <a:cubicBezTo>
                  <a:pt x="66" y="39"/>
                  <a:pt x="66" y="41"/>
                  <a:pt x="65" y="42"/>
                </a:cubicBezTo>
                <a:close/>
                <a:moveTo>
                  <a:pt x="28" y="28"/>
                </a:moveTo>
                <a:cubicBezTo>
                  <a:pt x="28" y="28"/>
                  <a:pt x="28" y="28"/>
                  <a:pt x="28" y="28"/>
                </a:cubicBezTo>
                <a:cubicBezTo>
                  <a:pt x="28" y="28"/>
                  <a:pt x="28" y="28"/>
                  <a:pt x="28" y="28"/>
                </a:cubicBezTo>
                <a:close/>
                <a:moveTo>
                  <a:pt x="25" y="22"/>
                </a:moveTo>
                <a:cubicBezTo>
                  <a:pt x="25" y="22"/>
                  <a:pt x="25" y="22"/>
                  <a:pt x="25" y="22"/>
                </a:cubicBezTo>
                <a:cubicBezTo>
                  <a:pt x="25" y="22"/>
                  <a:pt x="25" y="22"/>
                  <a:pt x="25" y="22"/>
                </a:cubicBezTo>
                <a:cubicBezTo>
                  <a:pt x="25" y="22"/>
                  <a:pt x="25" y="22"/>
                  <a:pt x="25" y="22"/>
                </a:cubicBezTo>
                <a:cubicBezTo>
                  <a:pt x="25" y="22"/>
                  <a:pt x="25" y="22"/>
                  <a:pt x="25" y="22"/>
                </a:cubicBezTo>
                <a:cubicBezTo>
                  <a:pt x="25" y="22"/>
                  <a:pt x="25" y="22"/>
                  <a:pt x="25" y="22"/>
                </a:cubicBezTo>
                <a:cubicBezTo>
                  <a:pt x="25" y="22"/>
                  <a:pt x="25" y="22"/>
                  <a:pt x="25" y="22"/>
                </a:cubicBezTo>
                <a:close/>
                <a:moveTo>
                  <a:pt x="26" y="22"/>
                </a:moveTo>
                <a:cubicBezTo>
                  <a:pt x="26" y="22"/>
                  <a:pt x="26" y="22"/>
                  <a:pt x="26" y="22"/>
                </a:cubicBezTo>
                <a:cubicBezTo>
                  <a:pt x="26" y="22"/>
                  <a:pt x="26" y="22"/>
                  <a:pt x="26" y="22"/>
                </a:cubicBezTo>
                <a:close/>
                <a:moveTo>
                  <a:pt x="46" y="18"/>
                </a:moveTo>
                <a:cubicBezTo>
                  <a:pt x="46" y="20"/>
                  <a:pt x="46" y="21"/>
                  <a:pt x="47" y="23"/>
                </a:cubicBezTo>
                <a:cubicBezTo>
                  <a:pt x="52" y="23"/>
                  <a:pt x="58" y="23"/>
                  <a:pt x="63" y="23"/>
                </a:cubicBezTo>
                <a:cubicBezTo>
                  <a:pt x="64" y="21"/>
                  <a:pt x="64" y="20"/>
                  <a:pt x="64" y="18"/>
                </a:cubicBezTo>
                <a:cubicBezTo>
                  <a:pt x="46" y="18"/>
                  <a:pt x="46" y="18"/>
                  <a:pt x="46" y="18"/>
                </a:cubicBezTo>
                <a:close/>
                <a:moveTo>
                  <a:pt x="47" y="28"/>
                </a:moveTo>
                <a:cubicBezTo>
                  <a:pt x="48" y="29"/>
                  <a:pt x="48" y="31"/>
                  <a:pt x="48" y="33"/>
                </a:cubicBezTo>
                <a:cubicBezTo>
                  <a:pt x="53" y="33"/>
                  <a:pt x="57" y="33"/>
                  <a:pt x="62" y="33"/>
                </a:cubicBezTo>
                <a:cubicBezTo>
                  <a:pt x="62" y="31"/>
                  <a:pt x="62" y="29"/>
                  <a:pt x="63" y="28"/>
                </a:cubicBezTo>
                <a:cubicBezTo>
                  <a:pt x="58" y="28"/>
                  <a:pt x="52" y="28"/>
                  <a:pt x="47" y="28"/>
                </a:cubicBezTo>
                <a:close/>
                <a:moveTo>
                  <a:pt x="67" y="33"/>
                </a:moveTo>
                <a:cubicBezTo>
                  <a:pt x="67" y="31"/>
                  <a:pt x="67" y="29"/>
                  <a:pt x="68" y="28"/>
                </a:cubicBezTo>
                <a:cubicBezTo>
                  <a:pt x="73" y="28"/>
                  <a:pt x="78" y="28"/>
                  <a:pt x="83" y="28"/>
                </a:cubicBezTo>
                <a:cubicBezTo>
                  <a:pt x="82" y="29"/>
                  <a:pt x="82" y="31"/>
                  <a:pt x="81" y="33"/>
                </a:cubicBezTo>
                <a:cubicBezTo>
                  <a:pt x="76" y="33"/>
                  <a:pt x="72" y="33"/>
                  <a:pt x="67" y="33"/>
                </a:cubicBezTo>
                <a:close/>
                <a:moveTo>
                  <a:pt x="68" y="23"/>
                </a:moveTo>
                <a:cubicBezTo>
                  <a:pt x="68" y="21"/>
                  <a:pt x="69" y="20"/>
                  <a:pt x="69" y="18"/>
                </a:cubicBezTo>
                <a:cubicBezTo>
                  <a:pt x="86" y="18"/>
                  <a:pt x="86" y="18"/>
                  <a:pt x="86" y="18"/>
                </a:cubicBezTo>
                <a:cubicBezTo>
                  <a:pt x="86" y="20"/>
                  <a:pt x="85" y="21"/>
                  <a:pt x="84" y="23"/>
                </a:cubicBezTo>
                <a:cubicBezTo>
                  <a:pt x="79" y="23"/>
                  <a:pt x="74" y="23"/>
                  <a:pt x="68" y="23"/>
                </a:cubicBezTo>
                <a:close/>
              </a:path>
            </a:pathLst>
          </a:custGeom>
          <a:solidFill>
            <a:srgbClr val="74A7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66" name="文本框 65"/>
          <p:cNvSpPr txBox="1"/>
          <p:nvPr/>
        </p:nvSpPr>
        <p:spPr>
          <a:xfrm>
            <a:off x="6590417" y="898850"/>
            <a:ext cx="2366962" cy="400110"/>
          </a:xfrm>
          <a:prstGeom prst="rect">
            <a:avLst/>
          </a:prstGeom>
          <a:noFill/>
        </p:spPr>
        <p:txBody>
          <a:bodyPr wrap="square" rtlCol="0">
            <a:spAutoFit/>
          </a:bodyPr>
          <a:lstStyle/>
          <a:p>
            <a:pPr lvl="0"/>
            <a:r>
              <a:rPr lang="zh-CN" altLang="en-US" sz="2000" dirty="0"/>
              <a:t>生产力先进</a:t>
            </a:r>
            <a:endParaRPr kumimoji="0" lang="zh-CN" altLang="en-US" sz="2000" b="0" i="0" u="none" strike="noStrike" kern="1200" cap="none" spc="0" normalizeH="0" baseline="0" noProof="0" dirty="0">
              <a:ln>
                <a:noFill/>
              </a:ln>
              <a:solidFill>
                <a:prstClr val="white"/>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7" name="文本框 66"/>
          <p:cNvSpPr txBox="1"/>
          <p:nvPr/>
        </p:nvSpPr>
        <p:spPr>
          <a:xfrm>
            <a:off x="9945695" y="1536807"/>
            <a:ext cx="2092318" cy="1015663"/>
          </a:xfrm>
          <a:prstGeom prst="rect">
            <a:avLst/>
          </a:prstGeom>
          <a:noFill/>
        </p:spPr>
        <p:txBody>
          <a:bodyPr wrap="square" rtlCol="0">
            <a:spAutoFit/>
          </a:bodyPr>
          <a:lstStyle/>
          <a:p>
            <a:r>
              <a:rPr lang="zh-CN" altLang="en-US" sz="2000" dirty="0"/>
              <a:t>生存压力小 ，用人机制健全</a:t>
            </a:r>
            <a:endParaRPr lang="zh-CN" altLang="en-US" sz="20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zh-CN" altLang="en-US" sz="2000" dirty="0"/>
              <a:t> </a:t>
            </a:r>
            <a:endParaRPr kumimoji="0" lang="zh-CN" altLang="en-US" sz="2000" b="0" i="0" u="none" strike="noStrike" kern="1200" cap="none" spc="0" normalizeH="0" baseline="0" noProof="0" dirty="0">
              <a:ln>
                <a:noFill/>
              </a:ln>
              <a:solidFill>
                <a:prstClr val="white"/>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8" name="文本框 67"/>
          <p:cNvSpPr txBox="1"/>
          <p:nvPr/>
        </p:nvSpPr>
        <p:spPr>
          <a:xfrm>
            <a:off x="6536273" y="4560752"/>
            <a:ext cx="2092318" cy="400110"/>
          </a:xfrm>
          <a:prstGeom prst="rect">
            <a:avLst/>
          </a:prstGeom>
          <a:noFill/>
        </p:spPr>
        <p:txBody>
          <a:bodyPr wrap="square" rtlCol="0">
            <a:spAutoFit/>
          </a:bodyPr>
          <a:lstStyle/>
          <a:p>
            <a:pPr lvl="0"/>
            <a:r>
              <a:rPr lang="zh-CN" altLang="en-US" sz="2000" dirty="0"/>
              <a:t>能力社会</a:t>
            </a:r>
            <a:endParaRPr kumimoji="0" lang="zh-CN" altLang="en-US" sz="2000" b="0" i="0" u="none" strike="noStrike" kern="1200" cap="none" spc="0" normalizeH="0" baseline="0" noProof="0" dirty="0">
              <a:ln>
                <a:noFill/>
              </a:ln>
              <a:solidFill>
                <a:prstClr val="white"/>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1" name="文本框 70"/>
          <p:cNvSpPr txBox="1"/>
          <p:nvPr/>
        </p:nvSpPr>
        <p:spPr>
          <a:xfrm>
            <a:off x="9469784" y="5020402"/>
            <a:ext cx="1985614" cy="400110"/>
          </a:xfrm>
          <a:prstGeom prst="rect">
            <a:avLst/>
          </a:prstGeom>
          <a:noFill/>
        </p:spPr>
        <p:txBody>
          <a:bodyPr wrap="square" rtlCol="0">
            <a:spAutoFit/>
          </a:bodyPr>
          <a:lstStyle/>
          <a:p>
            <a:pPr lvl="0"/>
            <a:r>
              <a:rPr lang="zh-CN" altLang="en-US" sz="2000" dirty="0"/>
              <a:t>父母思想开明</a:t>
            </a:r>
          </a:p>
        </p:txBody>
      </p:sp>
      <p:sp>
        <p:nvSpPr>
          <p:cNvPr id="2" name="文本框 1">
            <a:extLst>
              <a:ext uri="{FF2B5EF4-FFF2-40B4-BE49-F238E27FC236}">
                <a16:creationId xmlns:a16="http://schemas.microsoft.com/office/drawing/2014/main" id="{DDDAB412-52EF-42F0-A8CF-C1C068CE46B9}"/>
              </a:ext>
            </a:extLst>
          </p:cNvPr>
          <p:cNvSpPr txBox="1"/>
          <p:nvPr/>
        </p:nvSpPr>
        <p:spPr>
          <a:xfrm>
            <a:off x="230328" y="1816470"/>
            <a:ext cx="5582692" cy="3416320"/>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a:t>美国父母认为  </a:t>
            </a:r>
            <a:r>
              <a:rPr lang="en-US" altLang="zh-CN" dirty="0"/>
              <a:t>,  </a:t>
            </a:r>
            <a:r>
              <a:rPr lang="zh-CN" altLang="en-US" dirty="0"/>
              <a:t>把孩子培养到十八岁 </a:t>
            </a:r>
            <a:r>
              <a:rPr lang="en-US" altLang="zh-CN" dirty="0"/>
              <a:t>, </a:t>
            </a:r>
            <a:r>
              <a:rPr lang="zh-CN" altLang="en-US" dirty="0"/>
              <a:t>并成为一个独立自主 </a:t>
            </a:r>
            <a:r>
              <a:rPr lang="en-US" altLang="zh-CN" dirty="0"/>
              <a:t>, </a:t>
            </a:r>
            <a:r>
              <a:rPr lang="zh-CN" altLang="en-US" dirty="0"/>
              <a:t>有责任心和同情心的人就算尽到了自己的义务 </a:t>
            </a:r>
            <a:r>
              <a:rPr lang="en-US" altLang="zh-CN" dirty="0"/>
              <a:t>, </a:t>
            </a:r>
            <a:r>
              <a:rPr lang="zh-CN" altLang="en-US" dirty="0"/>
              <a:t>完成了养育孩子的任务，孩子将来的路如何走 </a:t>
            </a:r>
            <a:r>
              <a:rPr lang="en-US" altLang="zh-CN" dirty="0"/>
              <a:t>, </a:t>
            </a:r>
            <a:r>
              <a:rPr lang="zh-CN" altLang="en-US" dirty="0"/>
              <a:t>全靠他自己去奋斗</a:t>
            </a:r>
            <a:r>
              <a:rPr lang="en-US" altLang="zh-CN" dirty="0"/>
              <a:t>, </a:t>
            </a:r>
            <a:r>
              <a:rPr lang="zh-CN" altLang="en-US" dirty="0"/>
              <a:t>至于将来能否光宗耀祖升官发财  </a:t>
            </a:r>
            <a:r>
              <a:rPr lang="en-US" altLang="zh-CN" dirty="0"/>
              <a:t>,  </a:t>
            </a:r>
            <a:r>
              <a:rPr lang="zh-CN" altLang="en-US" dirty="0"/>
              <a:t>父母考虑得并不多。</a:t>
            </a:r>
            <a:endParaRPr lang="en-US" altLang="zh-CN" dirty="0"/>
          </a:p>
          <a:p>
            <a:pPr marL="285750" indent="-285750">
              <a:buFont typeface="Wingdings" panose="05000000000000000000" pitchFamily="2" charset="2"/>
              <a:buChar char="n"/>
            </a:pPr>
            <a:r>
              <a:rPr lang="zh-CN" altLang="en-US" dirty="0"/>
              <a:t> </a:t>
            </a:r>
            <a:r>
              <a:rPr lang="en-US" altLang="zh-CN" dirty="0"/>
              <a:t>American parents believe that the children at the age of 18, and become an independent, has the sense of responsibility and compassion, even if is doing its duty, completed the task of raising children, the children of the way how to go in the future, all by himself to strive, as for can uphold the promoting to a higher position in the future, parents think there are not many.</a:t>
            </a:r>
            <a:endParaRPr lang="zh-CN" altLang="en-US" dirty="0"/>
          </a:p>
        </p:txBody>
      </p:sp>
    </p:spTree>
    <p:extLst>
      <p:ext uri="{BB962C8B-B14F-4D97-AF65-F5344CB8AC3E}">
        <p14:creationId xmlns:p14="http://schemas.microsoft.com/office/powerpoint/2010/main" val="22316404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 calcmode="lin" valueType="num">
                                      <p:cBhvr additive="base">
                                        <p:cTn id="59" dur="500" fill="hold"/>
                                        <p:tgtEl>
                                          <p:spTgt spid="54"/>
                                        </p:tgtEl>
                                        <p:attrNameLst>
                                          <p:attrName>ppt_x</p:attrName>
                                        </p:attrNameLst>
                                      </p:cBhvr>
                                      <p:tavLst>
                                        <p:tav tm="0">
                                          <p:val>
                                            <p:strVal val="#ppt_x"/>
                                          </p:val>
                                        </p:tav>
                                        <p:tav tm="100000">
                                          <p:val>
                                            <p:strVal val="#ppt_x"/>
                                          </p:val>
                                        </p:tav>
                                      </p:tavLst>
                                    </p:anim>
                                    <p:anim calcmode="lin" valueType="num">
                                      <p:cBhvr additive="base">
                                        <p:cTn id="60" dur="500" fill="hold"/>
                                        <p:tgtEl>
                                          <p:spTgt spid="5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500" fill="hold"/>
                                        <p:tgtEl>
                                          <p:spTgt spid="55"/>
                                        </p:tgtEl>
                                        <p:attrNameLst>
                                          <p:attrName>ppt_x</p:attrName>
                                        </p:attrNameLst>
                                      </p:cBhvr>
                                      <p:tavLst>
                                        <p:tav tm="0">
                                          <p:val>
                                            <p:strVal val="#ppt_x"/>
                                          </p:val>
                                        </p:tav>
                                        <p:tav tm="100000">
                                          <p:val>
                                            <p:strVal val="#ppt_x"/>
                                          </p:val>
                                        </p:tav>
                                      </p:tavLst>
                                    </p:anim>
                                    <p:anim calcmode="lin" valueType="num">
                                      <p:cBhvr additive="base">
                                        <p:cTn id="64" dur="500" fill="hold"/>
                                        <p:tgtEl>
                                          <p:spTgt spid="5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fill="hold"/>
                                        <p:tgtEl>
                                          <p:spTgt spid="56"/>
                                        </p:tgtEl>
                                        <p:attrNameLst>
                                          <p:attrName>ppt_x</p:attrName>
                                        </p:attrNameLst>
                                      </p:cBhvr>
                                      <p:tavLst>
                                        <p:tav tm="0">
                                          <p:val>
                                            <p:strVal val="#ppt_x"/>
                                          </p:val>
                                        </p:tav>
                                        <p:tav tm="100000">
                                          <p:val>
                                            <p:strVal val="#ppt_x"/>
                                          </p:val>
                                        </p:tav>
                                      </p:tavLst>
                                    </p:anim>
                                    <p:anim calcmode="lin" valueType="num">
                                      <p:cBhvr additive="base">
                                        <p:cTn id="68" dur="500" fill="hold"/>
                                        <p:tgtEl>
                                          <p:spTgt spid="5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anim calcmode="lin" valueType="num">
                                      <p:cBhvr additive="base">
                                        <p:cTn id="71" dur="500" fill="hold"/>
                                        <p:tgtEl>
                                          <p:spTgt spid="57"/>
                                        </p:tgtEl>
                                        <p:attrNameLst>
                                          <p:attrName>ppt_x</p:attrName>
                                        </p:attrNameLst>
                                      </p:cBhvr>
                                      <p:tavLst>
                                        <p:tav tm="0">
                                          <p:val>
                                            <p:strVal val="#ppt_x"/>
                                          </p:val>
                                        </p:tav>
                                        <p:tav tm="100000">
                                          <p:val>
                                            <p:strVal val="#ppt_x"/>
                                          </p:val>
                                        </p:tav>
                                      </p:tavLst>
                                    </p:anim>
                                    <p:anim calcmode="lin" valueType="num">
                                      <p:cBhvr additive="base">
                                        <p:cTn id="72" dur="500" fill="hold"/>
                                        <p:tgtEl>
                                          <p:spTgt spid="5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anim calcmode="lin" valueType="num">
                                      <p:cBhvr additive="base">
                                        <p:cTn id="75" dur="500" fill="hold"/>
                                        <p:tgtEl>
                                          <p:spTgt spid="58"/>
                                        </p:tgtEl>
                                        <p:attrNameLst>
                                          <p:attrName>ppt_x</p:attrName>
                                        </p:attrNameLst>
                                      </p:cBhvr>
                                      <p:tavLst>
                                        <p:tav tm="0">
                                          <p:val>
                                            <p:strVal val="#ppt_x"/>
                                          </p:val>
                                        </p:tav>
                                        <p:tav tm="100000">
                                          <p:val>
                                            <p:strVal val="#ppt_x"/>
                                          </p:val>
                                        </p:tav>
                                      </p:tavLst>
                                    </p:anim>
                                    <p:anim calcmode="lin" valueType="num">
                                      <p:cBhvr additive="base">
                                        <p:cTn id="76" dur="500" fill="hold"/>
                                        <p:tgtEl>
                                          <p:spTgt spid="5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anim calcmode="lin" valueType="num">
                                      <p:cBhvr additive="base">
                                        <p:cTn id="79" dur="500" fill="hold"/>
                                        <p:tgtEl>
                                          <p:spTgt spid="59"/>
                                        </p:tgtEl>
                                        <p:attrNameLst>
                                          <p:attrName>ppt_x</p:attrName>
                                        </p:attrNameLst>
                                      </p:cBhvr>
                                      <p:tavLst>
                                        <p:tav tm="0">
                                          <p:val>
                                            <p:strVal val="#ppt_x"/>
                                          </p:val>
                                        </p:tav>
                                        <p:tav tm="100000">
                                          <p:val>
                                            <p:strVal val="#ppt_x"/>
                                          </p:val>
                                        </p:tav>
                                      </p:tavLst>
                                    </p:anim>
                                    <p:anim calcmode="lin" valueType="num">
                                      <p:cBhvr additive="base">
                                        <p:cTn id="80" dur="500" fill="hold"/>
                                        <p:tgtEl>
                                          <p:spTgt spid="5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anim calcmode="lin" valueType="num">
                                      <p:cBhvr additive="base">
                                        <p:cTn id="83" dur="500" fill="hold"/>
                                        <p:tgtEl>
                                          <p:spTgt spid="66"/>
                                        </p:tgtEl>
                                        <p:attrNameLst>
                                          <p:attrName>ppt_x</p:attrName>
                                        </p:attrNameLst>
                                      </p:cBhvr>
                                      <p:tavLst>
                                        <p:tav tm="0">
                                          <p:val>
                                            <p:strVal val="#ppt_x"/>
                                          </p:val>
                                        </p:tav>
                                        <p:tav tm="100000">
                                          <p:val>
                                            <p:strVal val="#ppt_x"/>
                                          </p:val>
                                        </p:tav>
                                      </p:tavLst>
                                    </p:anim>
                                    <p:anim calcmode="lin" valueType="num">
                                      <p:cBhvr additive="base">
                                        <p:cTn id="84" dur="500" fill="hold"/>
                                        <p:tgtEl>
                                          <p:spTgt spid="6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68"/>
                                        </p:tgtEl>
                                        <p:attrNameLst>
                                          <p:attrName>style.visibility</p:attrName>
                                        </p:attrNameLst>
                                      </p:cBhvr>
                                      <p:to>
                                        <p:strVal val="visible"/>
                                      </p:to>
                                    </p:set>
                                    <p:anim calcmode="lin" valueType="num">
                                      <p:cBhvr additive="base">
                                        <p:cTn id="91" dur="500" fill="hold"/>
                                        <p:tgtEl>
                                          <p:spTgt spid="68"/>
                                        </p:tgtEl>
                                        <p:attrNameLst>
                                          <p:attrName>ppt_x</p:attrName>
                                        </p:attrNameLst>
                                      </p:cBhvr>
                                      <p:tavLst>
                                        <p:tav tm="0">
                                          <p:val>
                                            <p:strVal val="#ppt_x"/>
                                          </p:val>
                                        </p:tav>
                                        <p:tav tm="100000">
                                          <p:val>
                                            <p:strVal val="#ppt_x"/>
                                          </p:val>
                                        </p:tav>
                                      </p:tavLst>
                                    </p:anim>
                                    <p:anim calcmode="lin" valueType="num">
                                      <p:cBhvr additive="base">
                                        <p:cTn id="92" dur="500" fill="hold"/>
                                        <p:tgtEl>
                                          <p:spTgt spid="68"/>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71"/>
                                        </p:tgtEl>
                                        <p:attrNameLst>
                                          <p:attrName>style.visibility</p:attrName>
                                        </p:attrNameLst>
                                      </p:cBhvr>
                                      <p:to>
                                        <p:strVal val="visible"/>
                                      </p:to>
                                    </p:set>
                                    <p:anim calcmode="lin" valueType="num">
                                      <p:cBhvr additive="base">
                                        <p:cTn id="95" dur="500" fill="hold"/>
                                        <p:tgtEl>
                                          <p:spTgt spid="71"/>
                                        </p:tgtEl>
                                        <p:attrNameLst>
                                          <p:attrName>ppt_x</p:attrName>
                                        </p:attrNameLst>
                                      </p:cBhvr>
                                      <p:tavLst>
                                        <p:tav tm="0">
                                          <p:val>
                                            <p:strVal val="#ppt_x"/>
                                          </p:val>
                                        </p:tav>
                                        <p:tav tm="100000">
                                          <p:val>
                                            <p:strVal val="#ppt_x"/>
                                          </p:val>
                                        </p:tav>
                                      </p:tavLst>
                                    </p:anim>
                                    <p:anim calcmode="lin" valueType="num">
                                      <p:cBhvr additive="base">
                                        <p:cTn id="96"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anim calcmode="lin" valueType="num">
                                      <p:cBhvr additive="base">
                                        <p:cTn id="101" dur="500" fill="hold"/>
                                        <p:tgtEl>
                                          <p:spTgt spid="27"/>
                                        </p:tgtEl>
                                        <p:attrNameLst>
                                          <p:attrName>ppt_x</p:attrName>
                                        </p:attrNameLst>
                                      </p:cBhvr>
                                      <p:tavLst>
                                        <p:tav tm="0">
                                          <p:val>
                                            <p:strVal val="#ppt_x"/>
                                          </p:val>
                                        </p:tav>
                                        <p:tav tm="100000">
                                          <p:val>
                                            <p:strVal val="#ppt_x"/>
                                          </p:val>
                                        </p:tav>
                                      </p:tavLst>
                                    </p:anim>
                                    <p:anim calcmode="lin" valueType="num">
                                      <p:cBhvr additive="base">
                                        <p:cTn id="102" dur="500" fill="hold"/>
                                        <p:tgtEl>
                                          <p:spTgt spid="2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
                                        </p:tgtEl>
                                        <p:attrNameLst>
                                          <p:attrName>style.visibility</p:attrName>
                                        </p:attrNameLst>
                                      </p:cBhvr>
                                      <p:to>
                                        <p:strVal val="visible"/>
                                      </p:to>
                                    </p:set>
                                    <p:anim calcmode="lin" valueType="num">
                                      <p:cBhvr additive="base">
                                        <p:cTn id="107" dur="500" fill="hold"/>
                                        <p:tgtEl>
                                          <p:spTgt spid="2"/>
                                        </p:tgtEl>
                                        <p:attrNameLst>
                                          <p:attrName>ppt_x</p:attrName>
                                        </p:attrNameLst>
                                      </p:cBhvr>
                                      <p:tavLst>
                                        <p:tav tm="0">
                                          <p:val>
                                            <p:strVal val="#ppt_x"/>
                                          </p:val>
                                        </p:tav>
                                        <p:tav tm="100000">
                                          <p:val>
                                            <p:strVal val="#ppt_x"/>
                                          </p:val>
                                        </p:tav>
                                      </p:tavLst>
                                    </p:anim>
                                    <p:anim calcmode="lin" valueType="num">
                                      <p:cBhvr additive="base">
                                        <p:cTn id="10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0" grpId="0" animBg="1"/>
      <p:bldP spid="31" grpId="0" animBg="1"/>
      <p:bldP spid="54" grpId="0" animBg="1"/>
      <p:bldP spid="55" grpId="0" animBg="1"/>
      <p:bldP spid="56" grpId="0" animBg="1"/>
      <p:bldP spid="57" grpId="0" animBg="1"/>
      <p:bldP spid="58" grpId="0" animBg="1"/>
      <p:bldP spid="59" grpId="0" animBg="1"/>
      <p:bldP spid="66" grpId="0"/>
      <p:bldP spid="67" grpId="0"/>
      <p:bldP spid="68" grpId="0"/>
      <p:bldP spid="71"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80BC09-D64F-4A1D-B22A-E1D8DD4F83BD}"/>
              </a:ext>
            </a:extLst>
          </p:cNvPr>
          <p:cNvSpPr txBox="1"/>
          <p:nvPr/>
        </p:nvSpPr>
        <p:spPr>
          <a:xfrm>
            <a:off x="4086243" y="2850173"/>
            <a:ext cx="6956567" cy="3693319"/>
          </a:xfrm>
          <a:prstGeom prst="rect">
            <a:avLst/>
          </a:prstGeom>
          <a:noFill/>
        </p:spPr>
        <p:txBody>
          <a:bodyPr wrap="square" rtlCol="0">
            <a:spAutoFit/>
          </a:bodyPr>
          <a:lstStyle/>
          <a:p>
            <a:r>
              <a:rPr lang="zh-CN" altLang="en-US" dirty="0"/>
              <a:t>  这种包办横向涉及孩子的方方面面  </a:t>
            </a:r>
            <a:r>
              <a:rPr lang="en-US" altLang="zh-CN" dirty="0"/>
              <a:t>,  </a:t>
            </a:r>
            <a:r>
              <a:rPr lang="zh-CN" altLang="en-US" dirty="0"/>
              <a:t>纵向延伸到孩子长大成人。于是出现了小学生还要家长接送  </a:t>
            </a:r>
            <a:r>
              <a:rPr lang="en-US" altLang="zh-CN" dirty="0"/>
              <a:t>,  </a:t>
            </a:r>
            <a:r>
              <a:rPr lang="zh-CN" altLang="en-US" dirty="0"/>
              <a:t>中学生还要家长洗衣服  </a:t>
            </a:r>
            <a:r>
              <a:rPr lang="en-US" altLang="zh-CN" dirty="0"/>
              <a:t>,  </a:t>
            </a:r>
            <a:r>
              <a:rPr lang="zh-CN" altLang="en-US" dirty="0"/>
              <a:t>大学新生入学还要家长护送。其次，不少家长怕孩子吃亏或学坏， 于是限制孩子与外界的接触  </a:t>
            </a:r>
            <a:r>
              <a:rPr lang="en-US" altLang="zh-CN" dirty="0"/>
              <a:t>,  </a:t>
            </a:r>
            <a:r>
              <a:rPr lang="zh-CN" altLang="en-US" dirty="0"/>
              <a:t>一旦孩子与小朋友或同学之间发生争执或不愉快的事情 </a:t>
            </a:r>
            <a:r>
              <a:rPr lang="en-US" altLang="zh-CN" dirty="0"/>
              <a:t>, </a:t>
            </a:r>
            <a:r>
              <a:rPr lang="zh-CN" altLang="en-US" dirty="0"/>
              <a:t>多数家长采取袒护自己孩子而指责其他孩子的办法。</a:t>
            </a:r>
            <a:endParaRPr lang="en-US" altLang="zh-CN" dirty="0"/>
          </a:p>
          <a:p>
            <a:r>
              <a:rPr lang="en-US" altLang="zh-CN" dirty="0"/>
              <a:t>This arrangement involves all aspects of the child horizontally, and extends vertically to the child growing up into an </a:t>
            </a:r>
            <a:r>
              <a:rPr lang="en-US" altLang="zh-CN" dirty="0" err="1"/>
              <a:t>adult.So</a:t>
            </a:r>
            <a:r>
              <a:rPr lang="en-US" altLang="zh-CN" dirty="0"/>
              <a:t> there are primary school students also parents pick up, middle school students also parents wash clothes, college freshmen even parents </a:t>
            </a:r>
            <a:r>
              <a:rPr lang="en-US" altLang="zh-CN" dirty="0" err="1"/>
              <a:t>escort.Secondly</a:t>
            </a:r>
            <a:r>
              <a:rPr lang="en-US" altLang="zh-CN" dirty="0"/>
              <a:t>, many parents are afraid of the children suffer losses or learn bad, so limit the children and the outside world, once the children and children or classmates dispute or unpleasant things, most parents take to protect their children and blame other children.</a:t>
            </a:r>
            <a:endParaRPr lang="zh-CN" altLang="en-US" b="1" dirty="0"/>
          </a:p>
        </p:txBody>
      </p:sp>
      <p:sp>
        <p:nvSpPr>
          <p:cNvPr id="28" name="空心弧 27"/>
          <p:cNvSpPr/>
          <p:nvPr/>
        </p:nvSpPr>
        <p:spPr>
          <a:xfrm rot="4500000" flipH="1" flipV="1">
            <a:off x="10768958" y="-321327"/>
            <a:ext cx="1746425" cy="1818603"/>
          </a:xfrm>
          <a:prstGeom prst="blockArc">
            <a:avLst>
              <a:gd name="adj1" fmla="val 7352353"/>
              <a:gd name="adj2" fmla="val 45922"/>
              <a:gd name="adj3" fmla="val 10057"/>
            </a:avLst>
          </a:prstGeom>
          <a:solidFill>
            <a:srgbClr val="E46C0A">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grpSp>
        <p:nvGrpSpPr>
          <p:cNvPr id="26" name="组合 25"/>
          <p:cNvGrpSpPr/>
          <p:nvPr/>
        </p:nvGrpSpPr>
        <p:grpSpPr>
          <a:xfrm>
            <a:off x="491357" y="-238682"/>
            <a:ext cx="2851452" cy="7412099"/>
            <a:chOff x="1331640" y="-459432"/>
            <a:chExt cx="2251198" cy="6192688"/>
          </a:xfrm>
        </p:grpSpPr>
        <p:grpSp>
          <p:nvGrpSpPr>
            <p:cNvPr id="10" name="组合 9"/>
            <p:cNvGrpSpPr/>
            <p:nvPr/>
          </p:nvGrpSpPr>
          <p:grpSpPr>
            <a:xfrm>
              <a:off x="2123728" y="692696"/>
              <a:ext cx="1459110" cy="1584176"/>
              <a:chOff x="2123728" y="692696"/>
              <a:chExt cx="2056018" cy="2232248"/>
            </a:xfrm>
          </p:grpSpPr>
          <p:sp>
            <p:nvSpPr>
              <p:cNvPr id="4" name="空心弧 3"/>
              <p:cNvSpPr/>
              <p:nvPr/>
            </p:nvSpPr>
            <p:spPr>
              <a:xfrm>
                <a:off x="2123728" y="692696"/>
                <a:ext cx="2056018" cy="2056018"/>
              </a:xfrm>
              <a:prstGeom prst="blockArc">
                <a:avLst>
                  <a:gd name="adj1" fmla="val 14475132"/>
                  <a:gd name="adj2" fmla="val 45922"/>
                  <a:gd name="adj3" fmla="val 100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空心弧 4"/>
              <p:cNvSpPr/>
              <p:nvPr/>
            </p:nvSpPr>
            <p:spPr>
              <a:xfrm flipV="1">
                <a:off x="2123728" y="868926"/>
                <a:ext cx="2056018" cy="2056018"/>
              </a:xfrm>
              <a:prstGeom prst="blockArc">
                <a:avLst>
                  <a:gd name="adj1" fmla="val 13928781"/>
                  <a:gd name="adj2" fmla="val 45922"/>
                  <a:gd name="adj3" fmla="val 100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grpSp>
        <p:grpSp>
          <p:nvGrpSpPr>
            <p:cNvPr id="14" name="组合 13"/>
            <p:cNvGrpSpPr/>
            <p:nvPr/>
          </p:nvGrpSpPr>
          <p:grpSpPr>
            <a:xfrm flipH="1">
              <a:off x="1331640" y="1844824"/>
              <a:ext cx="1459110" cy="1584176"/>
              <a:chOff x="2123728" y="692696"/>
              <a:chExt cx="2056018" cy="2232248"/>
            </a:xfrm>
          </p:grpSpPr>
          <p:sp>
            <p:nvSpPr>
              <p:cNvPr id="15" name="空心弧 14"/>
              <p:cNvSpPr/>
              <p:nvPr/>
            </p:nvSpPr>
            <p:spPr>
              <a:xfrm>
                <a:off x="2123728" y="692696"/>
                <a:ext cx="2056018" cy="2056018"/>
              </a:xfrm>
              <a:prstGeom prst="blockArc">
                <a:avLst>
                  <a:gd name="adj1" fmla="val 14475132"/>
                  <a:gd name="adj2" fmla="val 45922"/>
                  <a:gd name="adj3" fmla="val 1005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6" name="空心弧 15"/>
              <p:cNvSpPr/>
              <p:nvPr/>
            </p:nvSpPr>
            <p:spPr>
              <a:xfrm flipV="1">
                <a:off x="2123728" y="868926"/>
                <a:ext cx="2056018" cy="2056018"/>
              </a:xfrm>
              <a:prstGeom prst="blockArc">
                <a:avLst>
                  <a:gd name="adj1" fmla="val 13928781"/>
                  <a:gd name="adj2" fmla="val 45922"/>
                  <a:gd name="adj3" fmla="val 1005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grpSp>
        <p:grpSp>
          <p:nvGrpSpPr>
            <p:cNvPr id="17" name="组合 16"/>
            <p:cNvGrpSpPr/>
            <p:nvPr/>
          </p:nvGrpSpPr>
          <p:grpSpPr>
            <a:xfrm>
              <a:off x="2123728" y="2996952"/>
              <a:ext cx="1459110" cy="1584176"/>
              <a:chOff x="2123728" y="692696"/>
              <a:chExt cx="2056018" cy="2232248"/>
            </a:xfrm>
          </p:grpSpPr>
          <p:sp>
            <p:nvSpPr>
              <p:cNvPr id="18" name="空心弧 17"/>
              <p:cNvSpPr/>
              <p:nvPr/>
            </p:nvSpPr>
            <p:spPr>
              <a:xfrm>
                <a:off x="2123728" y="692696"/>
                <a:ext cx="2056018" cy="2056018"/>
              </a:xfrm>
              <a:prstGeom prst="blockArc">
                <a:avLst>
                  <a:gd name="adj1" fmla="val 14475132"/>
                  <a:gd name="adj2" fmla="val 45922"/>
                  <a:gd name="adj3" fmla="val 100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9" name="空心弧 18"/>
              <p:cNvSpPr/>
              <p:nvPr/>
            </p:nvSpPr>
            <p:spPr>
              <a:xfrm flipV="1">
                <a:off x="2123728" y="868926"/>
                <a:ext cx="2056018" cy="2056018"/>
              </a:xfrm>
              <a:prstGeom prst="blockArc">
                <a:avLst>
                  <a:gd name="adj1" fmla="val 13928781"/>
                  <a:gd name="adj2" fmla="val 45922"/>
                  <a:gd name="adj3" fmla="val 100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grpSp>
        <p:grpSp>
          <p:nvGrpSpPr>
            <p:cNvPr id="20" name="组合 19"/>
            <p:cNvGrpSpPr/>
            <p:nvPr/>
          </p:nvGrpSpPr>
          <p:grpSpPr>
            <a:xfrm flipH="1">
              <a:off x="1331640" y="4149080"/>
              <a:ext cx="1459110" cy="1584176"/>
              <a:chOff x="2123728" y="692696"/>
              <a:chExt cx="2056018" cy="2232248"/>
            </a:xfrm>
          </p:grpSpPr>
          <p:sp>
            <p:nvSpPr>
              <p:cNvPr id="21" name="空心弧 20"/>
              <p:cNvSpPr/>
              <p:nvPr/>
            </p:nvSpPr>
            <p:spPr>
              <a:xfrm>
                <a:off x="2123728" y="692696"/>
                <a:ext cx="2056018" cy="2056018"/>
              </a:xfrm>
              <a:prstGeom prst="blockArc">
                <a:avLst>
                  <a:gd name="adj1" fmla="val 14475132"/>
                  <a:gd name="adj2" fmla="val 45922"/>
                  <a:gd name="adj3" fmla="val 1005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2" name="空心弧 21"/>
              <p:cNvSpPr/>
              <p:nvPr/>
            </p:nvSpPr>
            <p:spPr>
              <a:xfrm flipV="1">
                <a:off x="2123728" y="868927"/>
                <a:ext cx="2056018" cy="2056017"/>
              </a:xfrm>
              <a:prstGeom prst="blockArc">
                <a:avLst>
                  <a:gd name="adj1" fmla="val 12408394"/>
                  <a:gd name="adj2" fmla="val 45922"/>
                  <a:gd name="adj3" fmla="val 1005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grpSp>
        <p:grpSp>
          <p:nvGrpSpPr>
            <p:cNvPr id="23" name="组合 22"/>
            <p:cNvGrpSpPr/>
            <p:nvPr/>
          </p:nvGrpSpPr>
          <p:grpSpPr>
            <a:xfrm flipH="1">
              <a:off x="1331640" y="-459432"/>
              <a:ext cx="1459110" cy="1584176"/>
              <a:chOff x="2123728" y="692696"/>
              <a:chExt cx="2056018" cy="2232248"/>
            </a:xfrm>
          </p:grpSpPr>
          <p:sp>
            <p:nvSpPr>
              <p:cNvPr id="24" name="空心弧 23"/>
              <p:cNvSpPr/>
              <p:nvPr/>
            </p:nvSpPr>
            <p:spPr>
              <a:xfrm>
                <a:off x="2123728" y="692696"/>
                <a:ext cx="2056018" cy="2056017"/>
              </a:xfrm>
              <a:prstGeom prst="blockArc">
                <a:avLst>
                  <a:gd name="adj1" fmla="val 17273819"/>
                  <a:gd name="adj2" fmla="val 45922"/>
                  <a:gd name="adj3" fmla="val 1005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5" name="空心弧 24"/>
              <p:cNvSpPr/>
              <p:nvPr/>
            </p:nvSpPr>
            <p:spPr>
              <a:xfrm flipV="1">
                <a:off x="2123728" y="868926"/>
                <a:ext cx="2056018" cy="2056018"/>
              </a:xfrm>
              <a:prstGeom prst="blockArc">
                <a:avLst>
                  <a:gd name="adj1" fmla="val 13928781"/>
                  <a:gd name="adj2" fmla="val 45922"/>
                  <a:gd name="adj3" fmla="val 1005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grpSp>
      </p:grpSp>
      <p:sp>
        <p:nvSpPr>
          <p:cNvPr id="29" name="TextBox 28"/>
          <p:cNvSpPr txBox="1"/>
          <p:nvPr/>
        </p:nvSpPr>
        <p:spPr>
          <a:xfrm>
            <a:off x="2016546" y="1412777"/>
            <a:ext cx="944489" cy="913007"/>
          </a:xfrm>
          <a:prstGeom prst="rect">
            <a:avLst/>
          </a:prstGeom>
          <a:noFill/>
        </p:spPr>
        <p:txBody>
          <a:bodyPr wrap="none" rtlCol="0">
            <a:spAutoFit/>
          </a:bodyPr>
          <a:lstStyle/>
          <a:p>
            <a:r>
              <a:rPr lang="en-US" altLang="zh-CN" sz="5333" b="1" dirty="0">
                <a:solidFill>
                  <a:srgbClr val="FFC000"/>
                </a:solidFill>
                <a:latin typeface="Arial Unicode MS" pitchFamily="34" charset="-122"/>
                <a:ea typeface="Arial Unicode MS" pitchFamily="34" charset="-122"/>
                <a:cs typeface="Arial Unicode MS" pitchFamily="34" charset="-122"/>
              </a:rPr>
              <a:t>01</a:t>
            </a:r>
            <a:endParaRPr lang="zh-CN" altLang="en-US" sz="5333" b="1" dirty="0">
              <a:solidFill>
                <a:srgbClr val="FFC000"/>
              </a:solidFill>
              <a:latin typeface="Arial Unicode MS" pitchFamily="34" charset="-122"/>
              <a:ea typeface="Arial Unicode MS" pitchFamily="34" charset="-122"/>
              <a:cs typeface="Arial Unicode MS" pitchFamily="34" charset="-122"/>
            </a:endParaRPr>
          </a:p>
        </p:txBody>
      </p:sp>
      <p:sp>
        <p:nvSpPr>
          <p:cNvPr id="30" name="TextBox 29"/>
          <p:cNvSpPr txBox="1"/>
          <p:nvPr/>
        </p:nvSpPr>
        <p:spPr>
          <a:xfrm>
            <a:off x="1991559" y="4271383"/>
            <a:ext cx="944489" cy="913007"/>
          </a:xfrm>
          <a:prstGeom prst="rect">
            <a:avLst/>
          </a:prstGeom>
          <a:noFill/>
        </p:spPr>
        <p:txBody>
          <a:bodyPr wrap="none" rtlCol="0">
            <a:spAutoFit/>
          </a:bodyPr>
          <a:lstStyle/>
          <a:p>
            <a:r>
              <a:rPr lang="en-US" altLang="zh-CN" sz="5333" b="1" dirty="0">
                <a:solidFill>
                  <a:srgbClr val="FFC000"/>
                </a:solidFill>
                <a:latin typeface="Arial Unicode MS" pitchFamily="34" charset="-122"/>
                <a:ea typeface="Arial Unicode MS" pitchFamily="34" charset="-122"/>
                <a:cs typeface="Arial Unicode MS" pitchFamily="34" charset="-122"/>
              </a:rPr>
              <a:t>03</a:t>
            </a:r>
            <a:endParaRPr lang="zh-CN" altLang="en-US" sz="5333" b="1" dirty="0">
              <a:solidFill>
                <a:srgbClr val="FFC000"/>
              </a:solidFill>
              <a:latin typeface="Arial Unicode MS" pitchFamily="34" charset="-122"/>
              <a:ea typeface="Arial Unicode MS" pitchFamily="34" charset="-122"/>
              <a:cs typeface="Arial Unicode MS" pitchFamily="34" charset="-122"/>
            </a:endParaRPr>
          </a:p>
        </p:txBody>
      </p:sp>
      <p:sp>
        <p:nvSpPr>
          <p:cNvPr id="31" name="TextBox 30"/>
          <p:cNvSpPr txBox="1"/>
          <p:nvPr/>
        </p:nvSpPr>
        <p:spPr>
          <a:xfrm>
            <a:off x="1928745" y="2209509"/>
            <a:ext cx="1217000" cy="420564"/>
          </a:xfrm>
          <a:prstGeom prst="rect">
            <a:avLst/>
          </a:prstGeom>
          <a:noFill/>
        </p:spPr>
        <p:txBody>
          <a:bodyPr wrap="none" rtlCol="0">
            <a:spAutoFit/>
          </a:bodyPr>
          <a:lstStyle/>
          <a:p>
            <a:r>
              <a:rPr lang="en-US" altLang="zh-CN" sz="2133" b="1" dirty="0">
                <a:solidFill>
                  <a:srgbClr val="FFC000"/>
                </a:solidFill>
                <a:latin typeface="Arial Unicode MS" pitchFamily="34" charset="-122"/>
                <a:ea typeface="Arial Unicode MS" pitchFamily="34" charset="-122"/>
                <a:cs typeface="Arial Unicode MS" pitchFamily="34" charset="-122"/>
              </a:rPr>
              <a:t>Options</a:t>
            </a:r>
            <a:endParaRPr lang="zh-CN" altLang="en-US" sz="2133" b="1" dirty="0">
              <a:solidFill>
                <a:srgbClr val="FFC000"/>
              </a:solidFill>
              <a:latin typeface="Arial Unicode MS" pitchFamily="34" charset="-122"/>
              <a:ea typeface="Arial Unicode MS" pitchFamily="34" charset="-122"/>
              <a:cs typeface="Arial Unicode MS" pitchFamily="34" charset="-122"/>
            </a:endParaRPr>
          </a:p>
        </p:txBody>
      </p:sp>
      <p:sp>
        <p:nvSpPr>
          <p:cNvPr id="32" name="TextBox 31"/>
          <p:cNvSpPr txBox="1"/>
          <p:nvPr/>
        </p:nvSpPr>
        <p:spPr>
          <a:xfrm>
            <a:off x="1871531" y="4993819"/>
            <a:ext cx="1217000" cy="420564"/>
          </a:xfrm>
          <a:prstGeom prst="rect">
            <a:avLst/>
          </a:prstGeom>
          <a:noFill/>
        </p:spPr>
        <p:txBody>
          <a:bodyPr wrap="none" rtlCol="0">
            <a:spAutoFit/>
          </a:bodyPr>
          <a:lstStyle/>
          <a:p>
            <a:r>
              <a:rPr lang="en-US" altLang="zh-CN" sz="2133" b="1" dirty="0">
                <a:solidFill>
                  <a:srgbClr val="FFC000"/>
                </a:solidFill>
                <a:latin typeface="Arial Unicode MS" pitchFamily="34" charset="-122"/>
                <a:ea typeface="Arial Unicode MS" pitchFamily="34" charset="-122"/>
                <a:cs typeface="Arial Unicode MS" pitchFamily="34" charset="-122"/>
              </a:rPr>
              <a:t>Options</a:t>
            </a:r>
            <a:endParaRPr lang="zh-CN" altLang="en-US" sz="2133" b="1" dirty="0">
              <a:solidFill>
                <a:srgbClr val="FFC000"/>
              </a:solidFill>
              <a:latin typeface="Arial Unicode MS" pitchFamily="34" charset="-122"/>
              <a:ea typeface="Arial Unicode MS" pitchFamily="34" charset="-122"/>
              <a:cs typeface="Arial Unicode MS" pitchFamily="34" charset="-122"/>
            </a:endParaRPr>
          </a:p>
        </p:txBody>
      </p:sp>
      <p:sp>
        <p:nvSpPr>
          <p:cNvPr id="33" name="TextBox 32"/>
          <p:cNvSpPr txBox="1"/>
          <p:nvPr/>
        </p:nvSpPr>
        <p:spPr>
          <a:xfrm>
            <a:off x="1015771" y="2892779"/>
            <a:ext cx="944489" cy="913007"/>
          </a:xfrm>
          <a:prstGeom prst="rect">
            <a:avLst/>
          </a:prstGeom>
          <a:noFill/>
        </p:spPr>
        <p:txBody>
          <a:bodyPr wrap="none" rtlCol="0">
            <a:spAutoFit/>
          </a:bodyPr>
          <a:lstStyle/>
          <a:p>
            <a:r>
              <a:rPr lang="en-US" altLang="zh-CN" sz="5333" b="1" dirty="0">
                <a:solidFill>
                  <a:schemeClr val="accent6">
                    <a:lumMod val="75000"/>
                  </a:schemeClr>
                </a:solidFill>
                <a:latin typeface="Arial Unicode MS" pitchFamily="34" charset="-122"/>
                <a:ea typeface="Arial Unicode MS" pitchFamily="34" charset="-122"/>
                <a:cs typeface="Arial Unicode MS" pitchFamily="34" charset="-122"/>
              </a:rPr>
              <a:t>02</a:t>
            </a:r>
            <a:endParaRPr lang="zh-CN" altLang="en-US" sz="5333" b="1" dirty="0">
              <a:solidFill>
                <a:schemeClr val="accent6">
                  <a:lumMod val="75000"/>
                </a:schemeClr>
              </a:solidFill>
              <a:latin typeface="Arial Unicode MS" pitchFamily="34" charset="-122"/>
              <a:ea typeface="Arial Unicode MS" pitchFamily="34" charset="-122"/>
              <a:cs typeface="Arial Unicode MS" pitchFamily="34" charset="-122"/>
            </a:endParaRPr>
          </a:p>
        </p:txBody>
      </p:sp>
      <p:sp>
        <p:nvSpPr>
          <p:cNvPr id="34" name="TextBox 33"/>
          <p:cNvSpPr txBox="1"/>
          <p:nvPr/>
        </p:nvSpPr>
        <p:spPr>
          <a:xfrm>
            <a:off x="848673" y="3499913"/>
            <a:ext cx="1475084" cy="502766"/>
          </a:xfrm>
          <a:prstGeom prst="rect">
            <a:avLst/>
          </a:prstGeom>
          <a:noFill/>
        </p:spPr>
        <p:txBody>
          <a:bodyPr wrap="none" rtlCol="0">
            <a:spAutoFit/>
          </a:bodyPr>
          <a:lstStyle/>
          <a:p>
            <a:r>
              <a:rPr lang="en-US" altLang="zh-CN" sz="2667" b="1" dirty="0">
                <a:solidFill>
                  <a:schemeClr val="accent6">
                    <a:lumMod val="75000"/>
                  </a:schemeClr>
                </a:solidFill>
                <a:latin typeface="Arial Unicode MS" pitchFamily="34" charset="-122"/>
                <a:ea typeface="Arial Unicode MS" pitchFamily="34" charset="-122"/>
                <a:cs typeface="Arial Unicode MS" pitchFamily="34" charset="-122"/>
              </a:rPr>
              <a:t>Options</a:t>
            </a:r>
            <a:endParaRPr lang="zh-CN" altLang="en-US" sz="2667" b="1" dirty="0">
              <a:solidFill>
                <a:schemeClr val="accent6">
                  <a:lumMod val="75000"/>
                </a:schemeClr>
              </a:solidFill>
              <a:latin typeface="Arial Unicode MS" pitchFamily="34" charset="-122"/>
              <a:ea typeface="Arial Unicode MS" pitchFamily="34" charset="-122"/>
              <a:cs typeface="Arial Unicode MS" pitchFamily="34" charset="-122"/>
            </a:endParaRPr>
          </a:p>
        </p:txBody>
      </p:sp>
      <p:sp>
        <p:nvSpPr>
          <p:cNvPr id="35" name="燕尾形 34"/>
          <p:cNvSpPr/>
          <p:nvPr/>
        </p:nvSpPr>
        <p:spPr>
          <a:xfrm>
            <a:off x="2122787" y="3355897"/>
            <a:ext cx="304812" cy="288032"/>
          </a:xfrm>
          <a:prstGeom prst="chevron">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36" name="燕尾形 35"/>
          <p:cNvSpPr/>
          <p:nvPr/>
        </p:nvSpPr>
        <p:spPr>
          <a:xfrm>
            <a:off x="3595619" y="1945575"/>
            <a:ext cx="304812" cy="288032"/>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37" name="燕尾形 36"/>
          <p:cNvSpPr/>
          <p:nvPr/>
        </p:nvSpPr>
        <p:spPr>
          <a:xfrm>
            <a:off x="3595619" y="4732248"/>
            <a:ext cx="304812" cy="288032"/>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38" name="TextBox 37"/>
          <p:cNvSpPr txBox="1"/>
          <p:nvPr/>
        </p:nvSpPr>
        <p:spPr>
          <a:xfrm>
            <a:off x="4129041" y="1701554"/>
            <a:ext cx="6408808" cy="1015663"/>
          </a:xfrm>
          <a:prstGeom prst="rect">
            <a:avLst/>
          </a:prstGeom>
          <a:noFill/>
        </p:spPr>
        <p:txBody>
          <a:bodyPr wrap="square" rtlCol="0">
            <a:spAutoFit/>
          </a:bodyPr>
          <a:lstStyle/>
          <a:p>
            <a:r>
              <a:rPr lang="zh-CN" altLang="en-US" sz="2400" dirty="0">
                <a:solidFill>
                  <a:srgbClr val="FFC000"/>
                </a:solidFill>
              </a:rPr>
              <a:t>生活方面（包办孩子的生活）</a:t>
            </a:r>
            <a:endParaRPr lang="en-US" altLang="zh-CN" sz="2400" dirty="0">
              <a:solidFill>
                <a:srgbClr val="FFC000"/>
              </a:solidFill>
            </a:endParaRPr>
          </a:p>
          <a:p>
            <a:r>
              <a:rPr lang="en-US" altLang="zh-CN" dirty="0"/>
              <a:t>On the life to the child's basic necessities of life package does instead, does not let the child touch the housework side</a:t>
            </a:r>
            <a:endParaRPr lang="zh-CN" altLang="en-US" sz="2400" dirty="0"/>
          </a:p>
        </p:txBody>
      </p:sp>
      <p:sp>
        <p:nvSpPr>
          <p:cNvPr id="39" name="TextBox 38"/>
          <p:cNvSpPr txBox="1"/>
          <p:nvPr/>
        </p:nvSpPr>
        <p:spPr>
          <a:xfrm>
            <a:off x="4129040" y="3130581"/>
            <a:ext cx="5019323" cy="738664"/>
          </a:xfrm>
          <a:prstGeom prst="rect">
            <a:avLst/>
          </a:prstGeom>
          <a:noFill/>
        </p:spPr>
        <p:txBody>
          <a:bodyPr wrap="none" rtlCol="0">
            <a:spAutoFit/>
          </a:bodyPr>
          <a:lstStyle/>
          <a:p>
            <a:r>
              <a:rPr lang="zh-CN" altLang="en-US" sz="2400" dirty="0">
                <a:solidFill>
                  <a:schemeClr val="accent6">
                    <a:lumMod val="75000"/>
                  </a:schemeClr>
                </a:solidFill>
              </a:rPr>
              <a:t>经济方面（放任自由）</a:t>
            </a:r>
            <a:endParaRPr lang="en-US" altLang="zh-CN" sz="2400" dirty="0">
              <a:solidFill>
                <a:schemeClr val="accent6">
                  <a:lumMod val="75000"/>
                </a:schemeClr>
              </a:solidFill>
            </a:endParaRPr>
          </a:p>
          <a:p>
            <a:r>
              <a:rPr lang="fr-FR" altLang="zh-CN" dirty="0"/>
              <a:t>Chinese parents adopt a laissez-faire approach</a:t>
            </a:r>
          </a:p>
        </p:txBody>
      </p:sp>
      <p:sp>
        <p:nvSpPr>
          <p:cNvPr id="40" name="TextBox 39"/>
          <p:cNvSpPr txBox="1"/>
          <p:nvPr/>
        </p:nvSpPr>
        <p:spPr>
          <a:xfrm>
            <a:off x="4129040" y="4415553"/>
            <a:ext cx="3262432" cy="738664"/>
          </a:xfrm>
          <a:prstGeom prst="rect">
            <a:avLst/>
          </a:prstGeom>
          <a:noFill/>
        </p:spPr>
        <p:txBody>
          <a:bodyPr wrap="none" rtlCol="0">
            <a:spAutoFit/>
          </a:bodyPr>
          <a:lstStyle/>
          <a:p>
            <a:r>
              <a:rPr lang="zh-CN" altLang="en-US" sz="2400" dirty="0">
                <a:solidFill>
                  <a:srgbClr val="FFC000"/>
                </a:solidFill>
              </a:rPr>
              <a:t>学习方面（非常严厉）</a:t>
            </a:r>
            <a:endParaRPr lang="en-US" altLang="zh-CN" sz="2400" dirty="0">
              <a:solidFill>
                <a:srgbClr val="FFC000"/>
              </a:solidFill>
            </a:endParaRPr>
          </a:p>
          <a:p>
            <a:r>
              <a:rPr lang="en-US" altLang="zh-CN" dirty="0"/>
              <a:t>severe</a:t>
            </a:r>
            <a:endParaRPr lang="zh-CN" altLang="en-US" dirty="0"/>
          </a:p>
        </p:txBody>
      </p:sp>
      <p:sp>
        <p:nvSpPr>
          <p:cNvPr id="41" name="TextBox 40"/>
          <p:cNvSpPr txBox="1"/>
          <p:nvPr/>
        </p:nvSpPr>
        <p:spPr>
          <a:xfrm>
            <a:off x="7822576" y="35235"/>
            <a:ext cx="4557658" cy="748988"/>
          </a:xfrm>
          <a:prstGeom prst="rect">
            <a:avLst/>
          </a:prstGeom>
          <a:noFill/>
        </p:spPr>
        <p:txBody>
          <a:bodyPr wrap="none" rtlCol="0">
            <a:spAutoFit/>
          </a:bodyPr>
          <a:lstStyle/>
          <a:p>
            <a:r>
              <a:rPr lang="zh-CN" altLang="en-US" sz="4267" b="1" dirty="0">
                <a:solidFill>
                  <a:schemeClr val="accent6">
                    <a:lumMod val="75000"/>
                  </a:schemeClr>
                </a:solidFill>
              </a:rPr>
              <a:t>中国家庭教育方式</a:t>
            </a:r>
          </a:p>
        </p:txBody>
      </p:sp>
      <p:sp>
        <p:nvSpPr>
          <p:cNvPr id="3" name="文本框 2">
            <a:extLst>
              <a:ext uri="{FF2B5EF4-FFF2-40B4-BE49-F238E27FC236}">
                <a16:creationId xmlns:a16="http://schemas.microsoft.com/office/drawing/2014/main" id="{B461D1CF-A503-4ECA-8703-B8AD54F4A988}"/>
              </a:ext>
            </a:extLst>
          </p:cNvPr>
          <p:cNvSpPr txBox="1"/>
          <p:nvPr/>
        </p:nvSpPr>
        <p:spPr>
          <a:xfrm>
            <a:off x="4102612" y="3953860"/>
            <a:ext cx="5605952" cy="2800767"/>
          </a:xfrm>
          <a:prstGeom prst="rect">
            <a:avLst/>
          </a:prstGeom>
          <a:noFill/>
        </p:spPr>
        <p:txBody>
          <a:bodyPr wrap="square" rtlCol="0">
            <a:spAutoFit/>
          </a:bodyPr>
          <a:lstStyle/>
          <a:p>
            <a:r>
              <a:rPr lang="zh-CN" altLang="en-US" sz="1600" dirty="0"/>
              <a:t>不少家长对孩子的要求百依百顺  </a:t>
            </a:r>
            <a:r>
              <a:rPr lang="en-US" altLang="zh-CN" sz="1600" dirty="0"/>
              <a:t>,  </a:t>
            </a:r>
            <a:r>
              <a:rPr lang="zh-CN" altLang="en-US" sz="1600" dirty="0"/>
              <a:t>有求必应  </a:t>
            </a:r>
            <a:r>
              <a:rPr lang="en-US" altLang="zh-CN" sz="1600" dirty="0"/>
              <a:t>,  </a:t>
            </a:r>
            <a:r>
              <a:rPr lang="zh-CN" altLang="en-US" sz="1600" dirty="0"/>
              <a:t>连经济拮据的家庭  </a:t>
            </a:r>
            <a:r>
              <a:rPr lang="en-US" altLang="zh-CN" sz="1600" dirty="0"/>
              <a:t>,  </a:t>
            </a:r>
            <a:r>
              <a:rPr lang="zh-CN" altLang="en-US" sz="1600" dirty="0"/>
              <a:t>家长也要勒紧裤  带省下钱来满足孩子的需求。不少小学生都拥有手机，数码相机等高档消费品  </a:t>
            </a:r>
            <a:r>
              <a:rPr lang="en-US" altLang="zh-CN" sz="1600" dirty="0"/>
              <a:t>,   </a:t>
            </a:r>
            <a:r>
              <a:rPr lang="zh-CN" altLang="en-US" sz="1600" dirty="0"/>
              <a:t>这无形中助长了他们奢华浪费的习惯。</a:t>
            </a:r>
            <a:endParaRPr lang="en-US" altLang="zh-CN" sz="1600" dirty="0"/>
          </a:p>
          <a:p>
            <a:r>
              <a:rPr lang="en-US" altLang="zh-CN" sz="1600" dirty="0"/>
              <a:t>Not a few parents are obedient to the requirement of the child, have everything to ask for, connect the family of money straitened, the parent also wants to tighten pants to take save money to satisfy the need of the </a:t>
            </a:r>
            <a:r>
              <a:rPr lang="en-US" altLang="zh-CN" sz="1600" dirty="0" err="1"/>
              <a:t>child.Many</a:t>
            </a:r>
            <a:r>
              <a:rPr lang="en-US" altLang="zh-CN" sz="1600" dirty="0"/>
              <a:t> primary school students own mobile phones, digital cameras and other high-end consumer goods, which has virtually encouraged their habits of luxury and waste.</a:t>
            </a:r>
            <a:endParaRPr lang="zh-CN" altLang="en-US" sz="1600" dirty="0"/>
          </a:p>
        </p:txBody>
      </p:sp>
      <p:sp>
        <p:nvSpPr>
          <p:cNvPr id="6" name="文本框 5">
            <a:extLst>
              <a:ext uri="{FF2B5EF4-FFF2-40B4-BE49-F238E27FC236}">
                <a16:creationId xmlns:a16="http://schemas.microsoft.com/office/drawing/2014/main" id="{4830FF0F-ED70-48D8-AD9D-3DE49015D06A}"/>
              </a:ext>
            </a:extLst>
          </p:cNvPr>
          <p:cNvSpPr txBox="1"/>
          <p:nvPr/>
        </p:nvSpPr>
        <p:spPr>
          <a:xfrm>
            <a:off x="4102612" y="5277299"/>
            <a:ext cx="5344357" cy="1477328"/>
          </a:xfrm>
          <a:prstGeom prst="rect">
            <a:avLst/>
          </a:prstGeom>
          <a:noFill/>
        </p:spPr>
        <p:txBody>
          <a:bodyPr wrap="square" rtlCol="0">
            <a:spAutoFit/>
          </a:bodyPr>
          <a:lstStyle/>
          <a:p>
            <a:r>
              <a:rPr lang="zh-CN" altLang="en-US" dirty="0"/>
              <a:t>与生活，经济，社交上的纵容相比  </a:t>
            </a:r>
            <a:r>
              <a:rPr lang="en-US" altLang="zh-CN" dirty="0"/>
              <a:t>,  </a:t>
            </a:r>
            <a:r>
              <a:rPr lang="zh-CN" altLang="en-US" dirty="0"/>
              <a:t>家长对孩子的学习却要求很高  </a:t>
            </a:r>
            <a:r>
              <a:rPr lang="en-US" altLang="zh-CN" dirty="0"/>
              <a:t>,  </a:t>
            </a:r>
            <a:r>
              <a:rPr lang="zh-CN" altLang="en-US" dirty="0"/>
              <a:t>甚至达到一种苛刻的程度。</a:t>
            </a:r>
            <a:endParaRPr lang="en-US" altLang="zh-CN" dirty="0"/>
          </a:p>
          <a:p>
            <a:r>
              <a:rPr lang="en-US" altLang="zh-CN" dirty="0"/>
              <a:t>Compared with the connivance in life, economy and social life, parents are demanding to their children's study, even to a demanding degree.</a:t>
            </a:r>
            <a:endParaRPr lang="zh-CN" altLang="en-US" dirty="0"/>
          </a:p>
        </p:txBody>
      </p:sp>
    </p:spTree>
    <p:extLst>
      <p:ext uri="{BB962C8B-B14F-4D97-AF65-F5344CB8AC3E}">
        <p14:creationId xmlns:p14="http://schemas.microsoft.com/office/powerpoint/2010/main" val="193042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8" grpId="0"/>
      <p:bldP spid="39" grpId="0"/>
      <p:bldP spid="40" grpId="0"/>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8" name="空心弧 27"/>
          <p:cNvSpPr/>
          <p:nvPr/>
        </p:nvSpPr>
        <p:spPr>
          <a:xfrm rot="4500000" flipH="1" flipV="1">
            <a:off x="10768958" y="-321327"/>
            <a:ext cx="1746425" cy="1818603"/>
          </a:xfrm>
          <a:prstGeom prst="blockArc">
            <a:avLst>
              <a:gd name="adj1" fmla="val 7352353"/>
              <a:gd name="adj2" fmla="val 45922"/>
              <a:gd name="adj3" fmla="val 10057"/>
            </a:avLst>
          </a:prstGeom>
          <a:solidFill>
            <a:srgbClr val="E46C0A">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grpSp>
        <p:nvGrpSpPr>
          <p:cNvPr id="26" name="组合 25"/>
          <p:cNvGrpSpPr/>
          <p:nvPr/>
        </p:nvGrpSpPr>
        <p:grpSpPr>
          <a:xfrm>
            <a:off x="491357" y="-238682"/>
            <a:ext cx="2851452" cy="7412099"/>
            <a:chOff x="1331640" y="-459432"/>
            <a:chExt cx="2251198" cy="6192688"/>
          </a:xfrm>
        </p:grpSpPr>
        <p:grpSp>
          <p:nvGrpSpPr>
            <p:cNvPr id="10" name="组合 9"/>
            <p:cNvGrpSpPr/>
            <p:nvPr/>
          </p:nvGrpSpPr>
          <p:grpSpPr>
            <a:xfrm>
              <a:off x="2123728" y="692696"/>
              <a:ext cx="1459110" cy="1584176"/>
              <a:chOff x="2123728" y="692696"/>
              <a:chExt cx="2056018" cy="2232248"/>
            </a:xfrm>
          </p:grpSpPr>
          <p:sp>
            <p:nvSpPr>
              <p:cNvPr id="4" name="空心弧 3"/>
              <p:cNvSpPr/>
              <p:nvPr/>
            </p:nvSpPr>
            <p:spPr>
              <a:xfrm>
                <a:off x="2123728" y="692696"/>
                <a:ext cx="2056018" cy="2056018"/>
              </a:xfrm>
              <a:prstGeom prst="blockArc">
                <a:avLst>
                  <a:gd name="adj1" fmla="val 14475132"/>
                  <a:gd name="adj2" fmla="val 45922"/>
                  <a:gd name="adj3" fmla="val 100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空心弧 4"/>
              <p:cNvSpPr/>
              <p:nvPr/>
            </p:nvSpPr>
            <p:spPr>
              <a:xfrm flipV="1">
                <a:off x="2123728" y="868926"/>
                <a:ext cx="2056018" cy="2056018"/>
              </a:xfrm>
              <a:prstGeom prst="blockArc">
                <a:avLst>
                  <a:gd name="adj1" fmla="val 13928781"/>
                  <a:gd name="adj2" fmla="val 45922"/>
                  <a:gd name="adj3" fmla="val 100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grpSp>
        <p:grpSp>
          <p:nvGrpSpPr>
            <p:cNvPr id="14" name="组合 13"/>
            <p:cNvGrpSpPr/>
            <p:nvPr/>
          </p:nvGrpSpPr>
          <p:grpSpPr>
            <a:xfrm flipH="1">
              <a:off x="1331640" y="1844824"/>
              <a:ext cx="1459110" cy="1584176"/>
              <a:chOff x="2123728" y="692696"/>
              <a:chExt cx="2056018" cy="2232248"/>
            </a:xfrm>
          </p:grpSpPr>
          <p:sp>
            <p:nvSpPr>
              <p:cNvPr id="15" name="空心弧 14"/>
              <p:cNvSpPr/>
              <p:nvPr/>
            </p:nvSpPr>
            <p:spPr>
              <a:xfrm>
                <a:off x="2123728" y="692696"/>
                <a:ext cx="2056018" cy="2056018"/>
              </a:xfrm>
              <a:prstGeom prst="blockArc">
                <a:avLst>
                  <a:gd name="adj1" fmla="val 14475132"/>
                  <a:gd name="adj2" fmla="val 45922"/>
                  <a:gd name="adj3" fmla="val 1005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6" name="空心弧 15"/>
              <p:cNvSpPr/>
              <p:nvPr/>
            </p:nvSpPr>
            <p:spPr>
              <a:xfrm flipV="1">
                <a:off x="2123728" y="868926"/>
                <a:ext cx="2056018" cy="2056018"/>
              </a:xfrm>
              <a:prstGeom prst="blockArc">
                <a:avLst>
                  <a:gd name="adj1" fmla="val 13928781"/>
                  <a:gd name="adj2" fmla="val 45922"/>
                  <a:gd name="adj3" fmla="val 1005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grpSp>
        <p:grpSp>
          <p:nvGrpSpPr>
            <p:cNvPr id="17" name="组合 16"/>
            <p:cNvGrpSpPr/>
            <p:nvPr/>
          </p:nvGrpSpPr>
          <p:grpSpPr>
            <a:xfrm>
              <a:off x="2123728" y="2996952"/>
              <a:ext cx="1459110" cy="1584176"/>
              <a:chOff x="2123728" y="692696"/>
              <a:chExt cx="2056018" cy="2232248"/>
            </a:xfrm>
          </p:grpSpPr>
          <p:sp>
            <p:nvSpPr>
              <p:cNvPr id="18" name="空心弧 17"/>
              <p:cNvSpPr/>
              <p:nvPr/>
            </p:nvSpPr>
            <p:spPr>
              <a:xfrm>
                <a:off x="2123728" y="692696"/>
                <a:ext cx="2056018" cy="2056018"/>
              </a:xfrm>
              <a:prstGeom prst="blockArc">
                <a:avLst>
                  <a:gd name="adj1" fmla="val 14475132"/>
                  <a:gd name="adj2" fmla="val 45922"/>
                  <a:gd name="adj3" fmla="val 100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9" name="空心弧 18"/>
              <p:cNvSpPr/>
              <p:nvPr/>
            </p:nvSpPr>
            <p:spPr>
              <a:xfrm flipV="1">
                <a:off x="2123728" y="868926"/>
                <a:ext cx="2056018" cy="2056018"/>
              </a:xfrm>
              <a:prstGeom prst="blockArc">
                <a:avLst>
                  <a:gd name="adj1" fmla="val 13928781"/>
                  <a:gd name="adj2" fmla="val 45922"/>
                  <a:gd name="adj3" fmla="val 100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grpSp>
        <p:grpSp>
          <p:nvGrpSpPr>
            <p:cNvPr id="20" name="组合 19"/>
            <p:cNvGrpSpPr/>
            <p:nvPr/>
          </p:nvGrpSpPr>
          <p:grpSpPr>
            <a:xfrm flipH="1">
              <a:off x="1331640" y="4149080"/>
              <a:ext cx="1459110" cy="1584176"/>
              <a:chOff x="2123728" y="692696"/>
              <a:chExt cx="2056018" cy="2232248"/>
            </a:xfrm>
          </p:grpSpPr>
          <p:sp>
            <p:nvSpPr>
              <p:cNvPr id="21" name="空心弧 20"/>
              <p:cNvSpPr/>
              <p:nvPr/>
            </p:nvSpPr>
            <p:spPr>
              <a:xfrm>
                <a:off x="2123728" y="692696"/>
                <a:ext cx="2056018" cy="2056018"/>
              </a:xfrm>
              <a:prstGeom prst="blockArc">
                <a:avLst>
                  <a:gd name="adj1" fmla="val 14475132"/>
                  <a:gd name="adj2" fmla="val 45922"/>
                  <a:gd name="adj3" fmla="val 1005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2" name="空心弧 21"/>
              <p:cNvSpPr/>
              <p:nvPr/>
            </p:nvSpPr>
            <p:spPr>
              <a:xfrm flipV="1">
                <a:off x="2123728" y="868927"/>
                <a:ext cx="2056018" cy="2056017"/>
              </a:xfrm>
              <a:prstGeom prst="blockArc">
                <a:avLst>
                  <a:gd name="adj1" fmla="val 12408394"/>
                  <a:gd name="adj2" fmla="val 45922"/>
                  <a:gd name="adj3" fmla="val 1005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grpSp>
        <p:grpSp>
          <p:nvGrpSpPr>
            <p:cNvPr id="23" name="组合 22"/>
            <p:cNvGrpSpPr/>
            <p:nvPr/>
          </p:nvGrpSpPr>
          <p:grpSpPr>
            <a:xfrm flipH="1">
              <a:off x="1331640" y="-459432"/>
              <a:ext cx="1459110" cy="1584176"/>
              <a:chOff x="2123728" y="692696"/>
              <a:chExt cx="2056018" cy="2232248"/>
            </a:xfrm>
          </p:grpSpPr>
          <p:sp>
            <p:nvSpPr>
              <p:cNvPr id="24" name="空心弧 23"/>
              <p:cNvSpPr/>
              <p:nvPr/>
            </p:nvSpPr>
            <p:spPr>
              <a:xfrm>
                <a:off x="2123728" y="692696"/>
                <a:ext cx="2056018" cy="2056017"/>
              </a:xfrm>
              <a:prstGeom prst="blockArc">
                <a:avLst>
                  <a:gd name="adj1" fmla="val 17273819"/>
                  <a:gd name="adj2" fmla="val 45922"/>
                  <a:gd name="adj3" fmla="val 1005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5" name="空心弧 24"/>
              <p:cNvSpPr/>
              <p:nvPr/>
            </p:nvSpPr>
            <p:spPr>
              <a:xfrm flipV="1">
                <a:off x="2123728" y="868926"/>
                <a:ext cx="2056018" cy="2056018"/>
              </a:xfrm>
              <a:prstGeom prst="blockArc">
                <a:avLst>
                  <a:gd name="adj1" fmla="val 13928781"/>
                  <a:gd name="adj2" fmla="val 45922"/>
                  <a:gd name="adj3" fmla="val 1005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grpSp>
      </p:grpSp>
      <p:sp>
        <p:nvSpPr>
          <p:cNvPr id="29" name="TextBox 28"/>
          <p:cNvSpPr txBox="1"/>
          <p:nvPr/>
        </p:nvSpPr>
        <p:spPr>
          <a:xfrm>
            <a:off x="2016546" y="1412777"/>
            <a:ext cx="944489" cy="913007"/>
          </a:xfrm>
          <a:prstGeom prst="rect">
            <a:avLst/>
          </a:prstGeom>
          <a:noFill/>
        </p:spPr>
        <p:txBody>
          <a:bodyPr wrap="none" rtlCol="0">
            <a:spAutoFit/>
          </a:bodyPr>
          <a:lstStyle/>
          <a:p>
            <a:r>
              <a:rPr lang="en-US" altLang="zh-CN" sz="5333" b="1" dirty="0">
                <a:solidFill>
                  <a:srgbClr val="FFC000"/>
                </a:solidFill>
                <a:latin typeface="Arial Unicode MS" pitchFamily="34" charset="-122"/>
                <a:ea typeface="Arial Unicode MS" pitchFamily="34" charset="-122"/>
                <a:cs typeface="Arial Unicode MS" pitchFamily="34" charset="-122"/>
              </a:rPr>
              <a:t>01</a:t>
            </a:r>
            <a:endParaRPr lang="zh-CN" altLang="en-US" sz="5333" b="1" dirty="0">
              <a:solidFill>
                <a:srgbClr val="FFC000"/>
              </a:solidFill>
              <a:latin typeface="Arial Unicode MS" pitchFamily="34" charset="-122"/>
              <a:ea typeface="Arial Unicode MS" pitchFamily="34" charset="-122"/>
              <a:cs typeface="Arial Unicode MS" pitchFamily="34" charset="-122"/>
            </a:endParaRPr>
          </a:p>
        </p:txBody>
      </p:sp>
      <p:sp>
        <p:nvSpPr>
          <p:cNvPr id="30" name="TextBox 29"/>
          <p:cNvSpPr txBox="1"/>
          <p:nvPr/>
        </p:nvSpPr>
        <p:spPr>
          <a:xfrm>
            <a:off x="1991559" y="4271383"/>
            <a:ext cx="944489" cy="913007"/>
          </a:xfrm>
          <a:prstGeom prst="rect">
            <a:avLst/>
          </a:prstGeom>
          <a:noFill/>
        </p:spPr>
        <p:txBody>
          <a:bodyPr wrap="none" rtlCol="0">
            <a:spAutoFit/>
          </a:bodyPr>
          <a:lstStyle/>
          <a:p>
            <a:r>
              <a:rPr lang="en-US" altLang="zh-CN" sz="5333" b="1" dirty="0">
                <a:solidFill>
                  <a:srgbClr val="FFC000"/>
                </a:solidFill>
                <a:latin typeface="Arial Unicode MS" pitchFamily="34" charset="-122"/>
                <a:ea typeface="Arial Unicode MS" pitchFamily="34" charset="-122"/>
                <a:cs typeface="Arial Unicode MS" pitchFamily="34" charset="-122"/>
              </a:rPr>
              <a:t>03</a:t>
            </a:r>
            <a:endParaRPr lang="zh-CN" altLang="en-US" sz="5333" b="1" dirty="0">
              <a:solidFill>
                <a:srgbClr val="FFC000"/>
              </a:solidFill>
              <a:latin typeface="Arial Unicode MS" pitchFamily="34" charset="-122"/>
              <a:ea typeface="Arial Unicode MS" pitchFamily="34" charset="-122"/>
              <a:cs typeface="Arial Unicode MS" pitchFamily="34" charset="-122"/>
            </a:endParaRPr>
          </a:p>
        </p:txBody>
      </p:sp>
      <p:sp>
        <p:nvSpPr>
          <p:cNvPr id="31" name="TextBox 30"/>
          <p:cNvSpPr txBox="1"/>
          <p:nvPr/>
        </p:nvSpPr>
        <p:spPr>
          <a:xfrm>
            <a:off x="1928745" y="2209509"/>
            <a:ext cx="1217000" cy="420564"/>
          </a:xfrm>
          <a:prstGeom prst="rect">
            <a:avLst/>
          </a:prstGeom>
          <a:noFill/>
        </p:spPr>
        <p:txBody>
          <a:bodyPr wrap="none" rtlCol="0">
            <a:spAutoFit/>
          </a:bodyPr>
          <a:lstStyle/>
          <a:p>
            <a:r>
              <a:rPr lang="en-US" altLang="zh-CN" sz="2133" b="1" dirty="0">
                <a:solidFill>
                  <a:srgbClr val="FFC000"/>
                </a:solidFill>
                <a:latin typeface="Arial Unicode MS" pitchFamily="34" charset="-122"/>
                <a:ea typeface="Arial Unicode MS" pitchFamily="34" charset="-122"/>
                <a:cs typeface="Arial Unicode MS" pitchFamily="34" charset="-122"/>
              </a:rPr>
              <a:t>Options</a:t>
            </a:r>
            <a:endParaRPr lang="zh-CN" altLang="en-US" sz="2133" b="1" dirty="0">
              <a:solidFill>
                <a:srgbClr val="FFC000"/>
              </a:solidFill>
              <a:latin typeface="Arial Unicode MS" pitchFamily="34" charset="-122"/>
              <a:ea typeface="Arial Unicode MS" pitchFamily="34" charset="-122"/>
              <a:cs typeface="Arial Unicode MS" pitchFamily="34" charset="-122"/>
            </a:endParaRPr>
          </a:p>
        </p:txBody>
      </p:sp>
      <p:sp>
        <p:nvSpPr>
          <p:cNvPr id="32" name="TextBox 31"/>
          <p:cNvSpPr txBox="1"/>
          <p:nvPr/>
        </p:nvSpPr>
        <p:spPr>
          <a:xfrm>
            <a:off x="1871531" y="4993819"/>
            <a:ext cx="1217000" cy="420564"/>
          </a:xfrm>
          <a:prstGeom prst="rect">
            <a:avLst/>
          </a:prstGeom>
          <a:noFill/>
        </p:spPr>
        <p:txBody>
          <a:bodyPr wrap="none" rtlCol="0">
            <a:spAutoFit/>
          </a:bodyPr>
          <a:lstStyle/>
          <a:p>
            <a:r>
              <a:rPr lang="en-US" altLang="zh-CN" sz="2133" b="1" dirty="0">
                <a:solidFill>
                  <a:srgbClr val="FFC000"/>
                </a:solidFill>
                <a:latin typeface="Arial Unicode MS" pitchFamily="34" charset="-122"/>
                <a:ea typeface="Arial Unicode MS" pitchFamily="34" charset="-122"/>
                <a:cs typeface="Arial Unicode MS" pitchFamily="34" charset="-122"/>
              </a:rPr>
              <a:t>Options</a:t>
            </a:r>
            <a:endParaRPr lang="zh-CN" altLang="en-US" sz="2133" b="1" dirty="0">
              <a:solidFill>
                <a:srgbClr val="FFC000"/>
              </a:solidFill>
              <a:latin typeface="Arial Unicode MS" pitchFamily="34" charset="-122"/>
              <a:ea typeface="Arial Unicode MS" pitchFamily="34" charset="-122"/>
              <a:cs typeface="Arial Unicode MS" pitchFamily="34" charset="-122"/>
            </a:endParaRPr>
          </a:p>
        </p:txBody>
      </p:sp>
      <p:sp>
        <p:nvSpPr>
          <p:cNvPr id="33" name="TextBox 32"/>
          <p:cNvSpPr txBox="1"/>
          <p:nvPr/>
        </p:nvSpPr>
        <p:spPr>
          <a:xfrm>
            <a:off x="1015771" y="2892779"/>
            <a:ext cx="944489" cy="913007"/>
          </a:xfrm>
          <a:prstGeom prst="rect">
            <a:avLst/>
          </a:prstGeom>
          <a:noFill/>
        </p:spPr>
        <p:txBody>
          <a:bodyPr wrap="none" rtlCol="0">
            <a:spAutoFit/>
          </a:bodyPr>
          <a:lstStyle/>
          <a:p>
            <a:r>
              <a:rPr lang="en-US" altLang="zh-CN" sz="5333" b="1" dirty="0">
                <a:solidFill>
                  <a:schemeClr val="accent6">
                    <a:lumMod val="75000"/>
                  </a:schemeClr>
                </a:solidFill>
                <a:latin typeface="Arial Unicode MS" pitchFamily="34" charset="-122"/>
                <a:ea typeface="Arial Unicode MS" pitchFamily="34" charset="-122"/>
                <a:cs typeface="Arial Unicode MS" pitchFamily="34" charset="-122"/>
              </a:rPr>
              <a:t>02</a:t>
            </a:r>
            <a:endParaRPr lang="zh-CN" altLang="en-US" sz="5333" b="1" dirty="0">
              <a:solidFill>
                <a:schemeClr val="accent6">
                  <a:lumMod val="75000"/>
                </a:schemeClr>
              </a:solidFill>
              <a:latin typeface="Arial Unicode MS" pitchFamily="34" charset="-122"/>
              <a:ea typeface="Arial Unicode MS" pitchFamily="34" charset="-122"/>
              <a:cs typeface="Arial Unicode MS" pitchFamily="34" charset="-122"/>
            </a:endParaRPr>
          </a:p>
        </p:txBody>
      </p:sp>
      <p:sp>
        <p:nvSpPr>
          <p:cNvPr id="34" name="TextBox 33"/>
          <p:cNvSpPr txBox="1"/>
          <p:nvPr/>
        </p:nvSpPr>
        <p:spPr>
          <a:xfrm>
            <a:off x="848673" y="3499913"/>
            <a:ext cx="1475084" cy="502766"/>
          </a:xfrm>
          <a:prstGeom prst="rect">
            <a:avLst/>
          </a:prstGeom>
          <a:noFill/>
        </p:spPr>
        <p:txBody>
          <a:bodyPr wrap="none" rtlCol="0">
            <a:spAutoFit/>
          </a:bodyPr>
          <a:lstStyle/>
          <a:p>
            <a:r>
              <a:rPr lang="en-US" altLang="zh-CN" sz="2667" b="1" dirty="0">
                <a:solidFill>
                  <a:schemeClr val="accent6">
                    <a:lumMod val="75000"/>
                  </a:schemeClr>
                </a:solidFill>
                <a:latin typeface="Arial Unicode MS" pitchFamily="34" charset="-122"/>
                <a:ea typeface="Arial Unicode MS" pitchFamily="34" charset="-122"/>
                <a:cs typeface="Arial Unicode MS" pitchFamily="34" charset="-122"/>
              </a:rPr>
              <a:t>Options</a:t>
            </a:r>
            <a:endParaRPr lang="zh-CN" altLang="en-US" sz="2667" b="1" dirty="0">
              <a:solidFill>
                <a:schemeClr val="accent6">
                  <a:lumMod val="75000"/>
                </a:schemeClr>
              </a:solidFill>
              <a:latin typeface="Arial Unicode MS" pitchFamily="34" charset="-122"/>
              <a:ea typeface="Arial Unicode MS" pitchFamily="34" charset="-122"/>
              <a:cs typeface="Arial Unicode MS" pitchFamily="34" charset="-122"/>
            </a:endParaRPr>
          </a:p>
        </p:txBody>
      </p:sp>
      <p:sp>
        <p:nvSpPr>
          <p:cNvPr id="35" name="燕尾形 34"/>
          <p:cNvSpPr/>
          <p:nvPr/>
        </p:nvSpPr>
        <p:spPr>
          <a:xfrm>
            <a:off x="2122787" y="3355897"/>
            <a:ext cx="304812" cy="288032"/>
          </a:xfrm>
          <a:prstGeom prst="chevron">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36" name="燕尾形 35"/>
          <p:cNvSpPr/>
          <p:nvPr/>
        </p:nvSpPr>
        <p:spPr>
          <a:xfrm>
            <a:off x="3595619" y="1945575"/>
            <a:ext cx="304812" cy="288032"/>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37" name="燕尾形 36"/>
          <p:cNvSpPr/>
          <p:nvPr/>
        </p:nvSpPr>
        <p:spPr>
          <a:xfrm>
            <a:off x="3595619" y="4732248"/>
            <a:ext cx="304812" cy="288032"/>
          </a:xfrm>
          <a:prstGeom prst="chevron">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38" name="TextBox 37"/>
          <p:cNvSpPr txBox="1"/>
          <p:nvPr/>
        </p:nvSpPr>
        <p:spPr>
          <a:xfrm>
            <a:off x="4129041" y="1701554"/>
            <a:ext cx="6408808" cy="738664"/>
          </a:xfrm>
          <a:prstGeom prst="rect">
            <a:avLst/>
          </a:prstGeom>
          <a:noFill/>
        </p:spPr>
        <p:txBody>
          <a:bodyPr wrap="square" rtlCol="0">
            <a:spAutoFit/>
          </a:bodyPr>
          <a:lstStyle/>
          <a:p>
            <a:r>
              <a:rPr lang="zh-CN" altLang="en-US" sz="2400" dirty="0">
                <a:solidFill>
                  <a:srgbClr val="FFC000"/>
                </a:solidFill>
              </a:rPr>
              <a:t>生活方面（</a:t>
            </a:r>
            <a:r>
              <a:rPr lang="zh-CN" altLang="en-US" sz="2400" dirty="0"/>
              <a:t>放手而不放任</a:t>
            </a:r>
            <a:r>
              <a:rPr lang="zh-CN" altLang="en-US" sz="2400" dirty="0">
                <a:solidFill>
                  <a:srgbClr val="FFC000"/>
                </a:solidFill>
              </a:rPr>
              <a:t>）</a:t>
            </a:r>
            <a:endParaRPr lang="en-US" altLang="zh-CN" sz="2400" dirty="0">
              <a:solidFill>
                <a:srgbClr val="FFC000"/>
              </a:solidFill>
            </a:endParaRPr>
          </a:p>
          <a:p>
            <a:r>
              <a:rPr lang="en-US" altLang="zh-CN" dirty="0"/>
              <a:t>It is better to let go than to let go</a:t>
            </a:r>
          </a:p>
        </p:txBody>
      </p:sp>
      <p:sp>
        <p:nvSpPr>
          <p:cNvPr id="39" name="TextBox 38"/>
          <p:cNvSpPr txBox="1"/>
          <p:nvPr/>
        </p:nvSpPr>
        <p:spPr>
          <a:xfrm>
            <a:off x="4129040" y="3038249"/>
            <a:ext cx="3570208" cy="738664"/>
          </a:xfrm>
          <a:prstGeom prst="rect">
            <a:avLst/>
          </a:prstGeom>
          <a:noFill/>
        </p:spPr>
        <p:txBody>
          <a:bodyPr wrap="none" rtlCol="0">
            <a:spAutoFit/>
          </a:bodyPr>
          <a:lstStyle/>
          <a:p>
            <a:r>
              <a:rPr lang="zh-CN" altLang="en-US" sz="2400" dirty="0">
                <a:solidFill>
                  <a:schemeClr val="accent6">
                    <a:lumMod val="75000"/>
                  </a:schemeClr>
                </a:solidFill>
              </a:rPr>
              <a:t>经济方面（</a:t>
            </a:r>
            <a:r>
              <a:rPr lang="zh-CN" altLang="en-US" sz="2400" dirty="0"/>
              <a:t>家富而不奢</a:t>
            </a:r>
            <a:r>
              <a:rPr lang="zh-CN" altLang="en-US" sz="2400" dirty="0">
                <a:solidFill>
                  <a:schemeClr val="accent6">
                    <a:lumMod val="75000"/>
                  </a:schemeClr>
                </a:solidFill>
              </a:rPr>
              <a:t>）</a:t>
            </a:r>
            <a:endParaRPr lang="en-US" altLang="zh-CN" sz="2400" dirty="0">
              <a:solidFill>
                <a:schemeClr val="accent6">
                  <a:lumMod val="75000"/>
                </a:schemeClr>
              </a:solidFill>
            </a:endParaRPr>
          </a:p>
          <a:p>
            <a:r>
              <a:rPr lang="en-US" altLang="zh-CN" dirty="0"/>
              <a:t>A rich family is no extravagance</a:t>
            </a:r>
          </a:p>
        </p:txBody>
      </p:sp>
      <p:sp>
        <p:nvSpPr>
          <p:cNvPr id="40" name="TextBox 39"/>
          <p:cNvSpPr txBox="1"/>
          <p:nvPr/>
        </p:nvSpPr>
        <p:spPr>
          <a:xfrm>
            <a:off x="4129040" y="4415553"/>
            <a:ext cx="4134465" cy="738664"/>
          </a:xfrm>
          <a:prstGeom prst="rect">
            <a:avLst/>
          </a:prstGeom>
          <a:noFill/>
        </p:spPr>
        <p:txBody>
          <a:bodyPr wrap="none" rtlCol="0">
            <a:spAutoFit/>
          </a:bodyPr>
          <a:lstStyle/>
          <a:p>
            <a:r>
              <a:rPr lang="zh-CN" altLang="en-US" sz="2400" dirty="0">
                <a:solidFill>
                  <a:srgbClr val="FFC000"/>
                </a:solidFill>
              </a:rPr>
              <a:t>学习方面（</a:t>
            </a:r>
            <a:r>
              <a:rPr lang="zh-CN" altLang="en-US" sz="2400" dirty="0"/>
              <a:t>严教而不袒</a:t>
            </a:r>
            <a:r>
              <a:rPr lang="zh-CN" altLang="en-US" sz="2400" dirty="0">
                <a:solidFill>
                  <a:srgbClr val="FFC000"/>
                </a:solidFill>
              </a:rPr>
              <a:t>）</a:t>
            </a:r>
            <a:endParaRPr lang="en-US" altLang="zh-CN" sz="2400" dirty="0">
              <a:solidFill>
                <a:srgbClr val="FFC000"/>
              </a:solidFill>
            </a:endParaRPr>
          </a:p>
          <a:p>
            <a:r>
              <a:rPr lang="en-US" altLang="zh-CN" dirty="0"/>
              <a:t>Strict education without being exposed</a:t>
            </a:r>
            <a:endParaRPr lang="zh-CN" altLang="en-US" dirty="0"/>
          </a:p>
        </p:txBody>
      </p:sp>
      <p:sp>
        <p:nvSpPr>
          <p:cNvPr id="41" name="TextBox 40"/>
          <p:cNvSpPr txBox="1"/>
          <p:nvPr/>
        </p:nvSpPr>
        <p:spPr>
          <a:xfrm>
            <a:off x="7822576" y="35235"/>
            <a:ext cx="4557658" cy="748988"/>
          </a:xfrm>
          <a:prstGeom prst="rect">
            <a:avLst/>
          </a:prstGeom>
          <a:noFill/>
        </p:spPr>
        <p:txBody>
          <a:bodyPr wrap="none" rtlCol="0">
            <a:spAutoFit/>
          </a:bodyPr>
          <a:lstStyle/>
          <a:p>
            <a:r>
              <a:rPr lang="zh-CN" altLang="en-US" sz="4267" b="1" dirty="0">
                <a:solidFill>
                  <a:schemeClr val="accent6">
                    <a:lumMod val="75000"/>
                  </a:schemeClr>
                </a:solidFill>
              </a:rPr>
              <a:t>西方家庭教育方式</a:t>
            </a:r>
          </a:p>
        </p:txBody>
      </p:sp>
      <p:sp>
        <p:nvSpPr>
          <p:cNvPr id="7" name="文本框 6">
            <a:extLst>
              <a:ext uri="{FF2B5EF4-FFF2-40B4-BE49-F238E27FC236}">
                <a16:creationId xmlns:a16="http://schemas.microsoft.com/office/drawing/2014/main" id="{6E6A2FD0-2E6E-4452-932B-F33A1504651E}"/>
              </a:ext>
            </a:extLst>
          </p:cNvPr>
          <p:cNvSpPr txBox="1"/>
          <p:nvPr/>
        </p:nvSpPr>
        <p:spPr>
          <a:xfrm>
            <a:off x="4129040" y="2461324"/>
            <a:ext cx="7571603" cy="3416320"/>
          </a:xfrm>
          <a:prstGeom prst="rect">
            <a:avLst/>
          </a:prstGeom>
          <a:noFill/>
        </p:spPr>
        <p:txBody>
          <a:bodyPr wrap="square" rtlCol="0">
            <a:spAutoFit/>
          </a:bodyPr>
          <a:lstStyle/>
          <a:p>
            <a:r>
              <a:rPr lang="zh-CN" altLang="en-US" dirty="0"/>
              <a:t>放手就是从孩子生下来父母就设法给他们自我锻炼的机会和条件  </a:t>
            </a:r>
            <a:r>
              <a:rPr lang="en-US" altLang="zh-CN" dirty="0"/>
              <a:t>,  </a:t>
            </a:r>
            <a:r>
              <a:rPr lang="zh-CN" altLang="en-US" dirty="0"/>
              <a:t>让他们在各种环境中得到充分锻炼。父母除了照管孩子的安全外 </a:t>
            </a:r>
            <a:r>
              <a:rPr lang="en-US" altLang="zh-CN" dirty="0"/>
              <a:t>, </a:t>
            </a:r>
            <a:r>
              <a:rPr lang="zh-CN" altLang="en-US" dirty="0"/>
              <a:t>其他生活上的事都让孩子自主选择。让他们从小就有存放个人衣服，玩具和学习用品的地方 </a:t>
            </a:r>
            <a:r>
              <a:rPr lang="en-US" altLang="zh-CN" dirty="0"/>
              <a:t>, </a:t>
            </a:r>
            <a:r>
              <a:rPr lang="zh-CN" altLang="en-US" dirty="0"/>
              <a:t>自己收拾整理房间 </a:t>
            </a:r>
            <a:r>
              <a:rPr lang="en-US" altLang="zh-CN" dirty="0"/>
              <a:t>, </a:t>
            </a:r>
            <a:r>
              <a:rPr lang="zh-CN" altLang="en-US" dirty="0"/>
              <a:t>布置属于他们自己的小天地 </a:t>
            </a:r>
            <a:r>
              <a:rPr lang="en-US" altLang="zh-CN" dirty="0"/>
              <a:t>, </a:t>
            </a:r>
            <a:r>
              <a:rPr lang="zh-CN" altLang="en-US" dirty="0"/>
              <a:t>父母决不替孩子包办 </a:t>
            </a:r>
            <a:r>
              <a:rPr lang="en-US" altLang="zh-CN" dirty="0"/>
              <a:t>, </a:t>
            </a:r>
            <a:r>
              <a:rPr lang="zh-CN" altLang="en-US" dirty="0"/>
              <a:t>顶多在一旁提醒参谋。</a:t>
            </a:r>
            <a:endParaRPr lang="en-US" altLang="zh-CN" dirty="0"/>
          </a:p>
          <a:p>
            <a:r>
              <a:rPr lang="en-US" altLang="zh-CN" dirty="0"/>
              <a:t>Letting go is when a child is born and the parents try to give them opportunities and conditions to exercise themselves sufficiently in various </a:t>
            </a:r>
            <a:r>
              <a:rPr lang="en-US" altLang="zh-CN" dirty="0" err="1"/>
              <a:t>environments.Parents</a:t>
            </a:r>
            <a:r>
              <a:rPr lang="en-US" altLang="zh-CN" dirty="0"/>
              <a:t> let their children choose for themselves everything in life except the safety of their </a:t>
            </a:r>
            <a:r>
              <a:rPr lang="en-US" altLang="zh-CN" dirty="0" err="1"/>
              <a:t>children.Let</a:t>
            </a:r>
            <a:r>
              <a:rPr lang="en-US" altLang="zh-CN" dirty="0"/>
              <a:t> them have the place that puts individual clothes, toy and study things as a child, oneself tidy up tidy a room, decorate the small world that belongs to their own, the parents does not pack for the child absolutely, at most in one side remind staff.</a:t>
            </a:r>
            <a:endParaRPr lang="zh-CN" altLang="en-US" dirty="0"/>
          </a:p>
        </p:txBody>
      </p:sp>
      <p:sp>
        <p:nvSpPr>
          <p:cNvPr id="8" name="文本框 7">
            <a:extLst>
              <a:ext uri="{FF2B5EF4-FFF2-40B4-BE49-F238E27FC236}">
                <a16:creationId xmlns:a16="http://schemas.microsoft.com/office/drawing/2014/main" id="{F9769571-6B45-4607-92EE-E700D8FE4BB4}"/>
              </a:ext>
            </a:extLst>
          </p:cNvPr>
          <p:cNvSpPr txBox="1"/>
          <p:nvPr/>
        </p:nvSpPr>
        <p:spPr>
          <a:xfrm>
            <a:off x="4142027" y="3977052"/>
            <a:ext cx="6408808" cy="1477328"/>
          </a:xfrm>
          <a:prstGeom prst="rect">
            <a:avLst/>
          </a:prstGeom>
          <a:noFill/>
        </p:spPr>
        <p:txBody>
          <a:bodyPr wrap="square" rtlCol="0">
            <a:spAutoFit/>
          </a:bodyPr>
          <a:lstStyle/>
          <a:p>
            <a:r>
              <a:rPr lang="zh-CN" altLang="en-US" dirty="0"/>
              <a:t>家庭在他们</a:t>
            </a:r>
            <a:r>
              <a:rPr lang="en-US" altLang="zh-CN" dirty="0"/>
              <a:t>18</a:t>
            </a:r>
            <a:r>
              <a:rPr lang="zh-CN" altLang="en-US" dirty="0"/>
              <a:t>岁之后，就不在提供经济支持，靠他们自己打工或者贷款维持自己的生活，贷款会在工作之后慢慢还清。</a:t>
            </a:r>
            <a:endParaRPr lang="en-US" altLang="zh-CN" dirty="0"/>
          </a:p>
          <a:p>
            <a:r>
              <a:rPr lang="en-US" altLang="zh-CN" dirty="0"/>
              <a:t>Families no longer provide financial support after they turn 18. They work for themselves or take out loans to support themselves.</a:t>
            </a:r>
            <a:endParaRPr lang="zh-CN" altLang="en-US" dirty="0"/>
          </a:p>
        </p:txBody>
      </p:sp>
      <p:sp>
        <p:nvSpPr>
          <p:cNvPr id="9" name="文本框 8">
            <a:extLst>
              <a:ext uri="{FF2B5EF4-FFF2-40B4-BE49-F238E27FC236}">
                <a16:creationId xmlns:a16="http://schemas.microsoft.com/office/drawing/2014/main" id="{A4984B0C-70F6-4ACB-BECF-AA3F9FB15368}"/>
              </a:ext>
            </a:extLst>
          </p:cNvPr>
          <p:cNvSpPr txBox="1"/>
          <p:nvPr/>
        </p:nvSpPr>
        <p:spPr>
          <a:xfrm>
            <a:off x="4064063" y="5146043"/>
            <a:ext cx="5299968" cy="1846659"/>
          </a:xfrm>
          <a:prstGeom prst="rect">
            <a:avLst/>
          </a:prstGeom>
          <a:noFill/>
        </p:spPr>
        <p:txBody>
          <a:bodyPr wrap="square" rtlCol="0">
            <a:spAutoFit/>
          </a:bodyPr>
          <a:lstStyle/>
          <a:p>
            <a:r>
              <a:rPr lang="zh-CN" altLang="en-US" sz="1600" dirty="0"/>
              <a:t>他们的观点是孩子对感兴趣的  知识自然会努力去学  </a:t>
            </a:r>
            <a:r>
              <a:rPr lang="en-US" altLang="zh-CN" sz="1600" dirty="0"/>
              <a:t>,  </a:t>
            </a:r>
            <a:r>
              <a:rPr lang="zh-CN" altLang="en-US" sz="1600" dirty="0"/>
              <a:t>为什么要强制他们去做本不愿做的事情呢。人生道路要让孩子自己去走。</a:t>
            </a:r>
            <a:endParaRPr lang="en-US" altLang="zh-CN" sz="1600" dirty="0"/>
          </a:p>
          <a:p>
            <a:r>
              <a:rPr lang="en-US" altLang="zh-CN" sz="1600" dirty="0"/>
              <a:t>Their view is that children naturally strive to learn what they are interested in, so why force them to do what they would not otherwise </a:t>
            </a:r>
            <a:r>
              <a:rPr lang="en-US" altLang="zh-CN" sz="1600" dirty="0" err="1"/>
              <a:t>do.Let</a:t>
            </a:r>
            <a:r>
              <a:rPr lang="en-US" altLang="zh-CN" sz="1600" dirty="0"/>
              <a:t> your child walk the path of life.</a:t>
            </a:r>
          </a:p>
          <a:p>
            <a:endParaRPr lang="zh-CN" altLang="en-US" dirty="0"/>
          </a:p>
        </p:txBody>
      </p:sp>
    </p:spTree>
    <p:extLst>
      <p:ext uri="{BB962C8B-B14F-4D97-AF65-F5344CB8AC3E}">
        <p14:creationId xmlns:p14="http://schemas.microsoft.com/office/powerpoint/2010/main" val="405368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BD7FD5B-0492-452E-8575-742F8033B1BE}"/>
              </a:ext>
            </a:extLst>
          </p:cNvPr>
          <p:cNvSpPr>
            <a:spLocks noGrp="1"/>
          </p:cNvSpPr>
          <p:nvPr>
            <p:ph idx="1"/>
          </p:nvPr>
        </p:nvSpPr>
        <p:spPr>
          <a:xfrm>
            <a:off x="7273255" y="167780"/>
            <a:ext cx="4080544" cy="6009183"/>
          </a:xfrm>
        </p:spPr>
        <p:txBody>
          <a:bodyPr>
            <a:normAutofit/>
          </a:bodyPr>
          <a:lstStyle/>
          <a:p>
            <a:r>
              <a:rPr lang="zh-CN" altLang="en-US" sz="1800" dirty="0"/>
              <a:t>中国教育虽然在学业上不亚于美国  </a:t>
            </a:r>
            <a:r>
              <a:rPr lang="en-US" altLang="zh-CN" sz="1800" dirty="0"/>
              <a:t>,  </a:t>
            </a:r>
            <a:r>
              <a:rPr lang="zh-CN" altLang="en-US" sz="1800" dirty="0"/>
              <a:t>但中国孩子普遍表现出独立生活能力比较差</a:t>
            </a:r>
            <a:r>
              <a:rPr lang="en-US" altLang="zh-CN" sz="1800" dirty="0"/>
              <a:t>,   </a:t>
            </a:r>
            <a:r>
              <a:rPr lang="zh-CN" altLang="en-US" sz="1800" dirty="0"/>
              <a:t>自立意识不强  </a:t>
            </a:r>
            <a:r>
              <a:rPr lang="en-US" altLang="zh-CN" sz="1800" dirty="0"/>
              <a:t> ,  </a:t>
            </a:r>
            <a:r>
              <a:rPr lang="zh-CN" altLang="en-US" sz="1800" dirty="0"/>
              <a:t>缺乏适应环境和应变的能力  </a:t>
            </a:r>
            <a:r>
              <a:rPr lang="en-US" altLang="zh-CN" sz="1800" dirty="0"/>
              <a:t>, </a:t>
            </a:r>
            <a:r>
              <a:rPr lang="zh-CN" altLang="en-US" sz="1800" dirty="0"/>
              <a:t>这些问题与中国倾向于学历教育有很大关联  </a:t>
            </a:r>
            <a:r>
              <a:rPr lang="en-US" altLang="zh-CN" sz="1800" dirty="0"/>
              <a:t>, </a:t>
            </a:r>
            <a:r>
              <a:rPr lang="zh-CN" altLang="en-US" sz="1800" dirty="0"/>
              <a:t>父母希望孩子躲在学校这座象牙塔里寒窗苦读</a:t>
            </a:r>
            <a:r>
              <a:rPr lang="en-US" altLang="zh-CN" sz="1800" dirty="0"/>
              <a:t>,</a:t>
            </a:r>
            <a:r>
              <a:rPr lang="zh-CN" altLang="en-US" sz="1800" dirty="0"/>
              <a:t>不让孩子在风云变幻的社会里摸爬滚打。</a:t>
            </a:r>
            <a:endParaRPr lang="en-US" altLang="zh-CN" sz="1800" dirty="0"/>
          </a:p>
          <a:p>
            <a:r>
              <a:rPr lang="en-US" altLang="zh-CN" sz="1800" dirty="0"/>
              <a:t>Chinese education while in school as much as the United States, but with poor Chinese children generally show the ability to live independently, independent consciousness is not strong, and lack the ability to adapt to the environment and the strain, these problems with the Chinese tendency Yu </a:t>
            </a:r>
            <a:r>
              <a:rPr lang="en-US" altLang="zh-CN" sz="1800" dirty="0" err="1"/>
              <a:t>Xueli</a:t>
            </a:r>
            <a:r>
              <a:rPr lang="en-US" altLang="zh-CN" sz="1800" dirty="0"/>
              <a:t> is greatly related education, parents want their children to hide the ivory tower, cold window study hard at school don't let the child of seasoning in the changeable society.</a:t>
            </a:r>
            <a:endParaRPr lang="zh-CN" altLang="en-US" sz="1800" dirty="0"/>
          </a:p>
        </p:txBody>
      </p:sp>
      <p:pic>
        <p:nvPicPr>
          <p:cNvPr id="4" name="图片 3">
            <a:extLst>
              <a:ext uri="{FF2B5EF4-FFF2-40B4-BE49-F238E27FC236}">
                <a16:creationId xmlns:a16="http://schemas.microsoft.com/office/drawing/2014/main" id="{FE0B4DC1-2155-4135-AD63-ACB8D4EDF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197754" cy="6858000"/>
          </a:xfrm>
          <a:prstGeom prst="rect">
            <a:avLst/>
          </a:prstGeom>
        </p:spPr>
      </p:pic>
    </p:spTree>
    <p:extLst>
      <p:ext uri="{BB962C8B-B14F-4D97-AF65-F5344CB8AC3E}">
        <p14:creationId xmlns:p14="http://schemas.microsoft.com/office/powerpoint/2010/main" val="382907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875118-E3D8-4CED-A18B-22E27C11C8AE}"/>
              </a:ext>
            </a:extLst>
          </p:cNvPr>
          <p:cNvSpPr>
            <a:spLocks noGrp="1"/>
          </p:cNvSpPr>
          <p:nvPr>
            <p:ph idx="1"/>
          </p:nvPr>
        </p:nvSpPr>
        <p:spPr>
          <a:xfrm>
            <a:off x="6096000" y="208177"/>
            <a:ext cx="5766732" cy="6052676"/>
          </a:xfrm>
          <a:solidFill>
            <a:schemeClr val="accent1"/>
          </a:solidFill>
        </p:spPr>
        <p:txBody>
          <a:bodyPr>
            <a:normAutofit/>
          </a:bodyPr>
          <a:lstStyle/>
          <a:p>
            <a:r>
              <a:rPr lang="zh-CN" altLang="en-US" sz="2000" dirty="0"/>
              <a:t>美国的儿童，少年从小就表现出较强的自立能力 ，创新能力 </a:t>
            </a:r>
            <a:r>
              <a:rPr lang="en-US" altLang="zh-CN" sz="2000" dirty="0"/>
              <a:t>, </a:t>
            </a:r>
            <a:r>
              <a:rPr lang="zh-CN" altLang="en-US" sz="2000" dirty="0"/>
              <a:t>他们性格倾向积极 </a:t>
            </a:r>
            <a:r>
              <a:rPr lang="en-US" altLang="zh-CN" sz="2000" dirty="0"/>
              <a:t>, </a:t>
            </a:r>
            <a:r>
              <a:rPr lang="zh-CN" altLang="en-US" sz="2000" dirty="0"/>
              <a:t>能与人和谐相处  </a:t>
            </a:r>
            <a:r>
              <a:rPr lang="en-US" altLang="zh-CN" sz="2000" dirty="0"/>
              <a:t>, </a:t>
            </a:r>
            <a:r>
              <a:rPr lang="zh-CN" altLang="en-US" sz="2000" dirty="0"/>
              <a:t>敢想敢做  </a:t>
            </a:r>
            <a:r>
              <a:rPr lang="en-US" altLang="zh-CN" sz="2000" dirty="0"/>
              <a:t>, </a:t>
            </a:r>
            <a:r>
              <a:rPr lang="zh-CN" altLang="en-US" sz="2000" dirty="0"/>
              <a:t>具有创新精神</a:t>
            </a:r>
            <a:r>
              <a:rPr lang="en-US" altLang="zh-CN" sz="2000" dirty="0"/>
              <a:t>, </a:t>
            </a:r>
            <a:r>
              <a:rPr lang="zh-CN" altLang="en-US" sz="2000" dirty="0"/>
              <a:t>社会活动能力强  </a:t>
            </a:r>
            <a:r>
              <a:rPr lang="en-US" altLang="zh-CN" sz="2000" dirty="0"/>
              <a:t>,  </a:t>
            </a:r>
            <a:r>
              <a:rPr lang="zh-CN" altLang="en-US" sz="2000" dirty="0"/>
              <a:t>有作为社会成员独立存在的信心和勇气。因为他们</a:t>
            </a:r>
            <a:r>
              <a:rPr lang="en-US" altLang="zh-CN" sz="2000" dirty="0"/>
              <a:t>18</a:t>
            </a:r>
            <a:r>
              <a:rPr lang="zh-CN" altLang="en-US" sz="2000" dirty="0"/>
              <a:t>岁开始不依靠家庭  </a:t>
            </a:r>
            <a:r>
              <a:rPr lang="en-US" altLang="zh-CN" sz="2000" dirty="0"/>
              <a:t>,  </a:t>
            </a:r>
            <a:r>
              <a:rPr lang="zh-CN" altLang="en-US" sz="2000" dirty="0"/>
              <a:t>多数打工补贴自身的消费需用 </a:t>
            </a:r>
            <a:r>
              <a:rPr lang="en-US" altLang="zh-CN" sz="2000" dirty="0"/>
              <a:t>, </a:t>
            </a:r>
            <a:r>
              <a:rPr lang="zh-CN" altLang="en-US" sz="2000" dirty="0"/>
              <a:t>所以具有适应市场经济的头脑。</a:t>
            </a:r>
            <a:endParaRPr lang="en-US" altLang="zh-CN" sz="2000" dirty="0"/>
          </a:p>
          <a:p>
            <a:r>
              <a:rPr lang="en-US" altLang="zh-CN" sz="2200" dirty="0"/>
              <a:t>American children and teenagers have shown strong self-reliance and innovation ability since childhood. They tend to be positive, get along well with others, dare to think and do, have innovative spirit, strong ability of social activities, and have the confidence and courage to exist independently as social </a:t>
            </a:r>
            <a:r>
              <a:rPr lang="en-US" altLang="zh-CN" sz="2200" dirty="0" err="1"/>
              <a:t>members.Since</a:t>
            </a:r>
            <a:r>
              <a:rPr lang="en-US" altLang="zh-CN" sz="2200" dirty="0"/>
              <a:t> they do not rely on their families at the age of 18, most of them work to supplement their own consumption needs, so they have the mind to adapt to the market economy</a:t>
            </a:r>
            <a:endParaRPr lang="zh-CN" altLang="en-US" sz="2200" dirty="0"/>
          </a:p>
        </p:txBody>
      </p:sp>
      <p:pic>
        <p:nvPicPr>
          <p:cNvPr id="4" name="图片 3">
            <a:extLst>
              <a:ext uri="{FF2B5EF4-FFF2-40B4-BE49-F238E27FC236}">
                <a16:creationId xmlns:a16="http://schemas.microsoft.com/office/drawing/2014/main" id="{2F4CCC9B-AE82-4978-83DC-EB702C3CE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6096000" cy="6858001"/>
          </a:xfrm>
          <a:prstGeom prst="rect">
            <a:avLst/>
          </a:prstGeom>
        </p:spPr>
      </p:pic>
    </p:spTree>
    <p:extLst>
      <p:ext uri="{BB962C8B-B14F-4D97-AF65-F5344CB8AC3E}">
        <p14:creationId xmlns:p14="http://schemas.microsoft.com/office/powerpoint/2010/main" val="4187724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E1EA6C4-9075-4B30-BE88-DE8DE7FE3F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文本框 5">
            <a:extLst>
              <a:ext uri="{FF2B5EF4-FFF2-40B4-BE49-F238E27FC236}">
                <a16:creationId xmlns:a16="http://schemas.microsoft.com/office/drawing/2014/main" id="{AD509825-AEFC-4DE0-BBA8-237E6F5B383E}"/>
              </a:ext>
            </a:extLst>
          </p:cNvPr>
          <p:cNvSpPr txBox="1"/>
          <p:nvPr/>
        </p:nvSpPr>
        <p:spPr>
          <a:xfrm>
            <a:off x="10123055" y="6096000"/>
            <a:ext cx="1930400" cy="646331"/>
          </a:xfrm>
          <a:prstGeom prst="rect">
            <a:avLst/>
          </a:prstGeom>
          <a:noFill/>
        </p:spPr>
        <p:txBody>
          <a:bodyPr wrap="square" rtlCol="0">
            <a:spAutoFit/>
          </a:bodyPr>
          <a:lstStyle/>
          <a:p>
            <a:r>
              <a:rPr lang="zh-CN" altLang="en-US" dirty="0"/>
              <a:t>刘文博</a:t>
            </a:r>
            <a:endParaRPr lang="en-US" altLang="zh-CN" dirty="0"/>
          </a:p>
          <a:p>
            <a:r>
              <a:rPr lang="zh-CN" altLang="en-US" dirty="0"/>
              <a:t>王聪</a:t>
            </a:r>
          </a:p>
        </p:txBody>
      </p:sp>
    </p:spTree>
    <p:extLst>
      <p:ext uri="{BB962C8B-B14F-4D97-AF65-F5344CB8AC3E}">
        <p14:creationId xmlns:p14="http://schemas.microsoft.com/office/powerpoint/2010/main" val="32621789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1760</Words>
  <Application>Microsoft Office PowerPoint</Application>
  <PresentationFormat>宽屏</PresentationFormat>
  <Paragraphs>74</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vt:i4>
      </vt:variant>
    </vt:vector>
  </HeadingPairs>
  <TitlesOfParts>
    <vt:vector size="21" baseType="lpstr">
      <vt:lpstr>Arial Unicode MS</vt:lpstr>
      <vt:lpstr>Malgun Gothic Semilight</vt:lpstr>
      <vt:lpstr>等线</vt:lpstr>
      <vt:lpstr>等线 Light</vt:lpstr>
      <vt:lpstr>宋体</vt:lpstr>
      <vt:lpstr>微软雅黑</vt:lpstr>
      <vt:lpstr>Agency FB</vt:lpstr>
      <vt:lpstr>Arial</vt:lpstr>
      <vt:lpstr>Calibri</vt:lpstr>
      <vt:lpstr>Wingdings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文博</dc:creator>
  <cp:lastModifiedBy>刘 文博</cp:lastModifiedBy>
  <cp:revision>32</cp:revision>
  <dcterms:created xsi:type="dcterms:W3CDTF">2019-03-30T12:10:58Z</dcterms:created>
  <dcterms:modified xsi:type="dcterms:W3CDTF">2019-04-14T14:21:51Z</dcterms:modified>
</cp:coreProperties>
</file>