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687" r:id="rId2"/>
    <p:sldId id="768" r:id="rId3"/>
    <p:sldId id="769" r:id="rId4"/>
    <p:sldId id="770" r:id="rId5"/>
    <p:sldId id="869" r:id="rId6"/>
    <p:sldId id="870" r:id="rId7"/>
    <p:sldId id="871" r:id="rId8"/>
    <p:sldId id="873" r:id="rId9"/>
    <p:sldId id="874" r:id="rId10"/>
    <p:sldId id="911" r:id="rId11"/>
    <p:sldId id="948" r:id="rId12"/>
    <p:sldId id="949" r:id="rId13"/>
    <p:sldId id="987" r:id="rId14"/>
    <p:sldId id="988" r:id="rId15"/>
    <p:sldId id="950" r:id="rId16"/>
    <p:sldId id="912" r:id="rId17"/>
    <p:sldId id="913" r:id="rId18"/>
    <p:sldId id="1006" r:id="rId19"/>
    <p:sldId id="914" r:id="rId20"/>
    <p:sldId id="1007" r:id="rId21"/>
    <p:sldId id="915" r:id="rId22"/>
    <p:sldId id="1008" r:id="rId23"/>
    <p:sldId id="917" r:id="rId24"/>
    <p:sldId id="1010" r:id="rId25"/>
    <p:sldId id="1011" r:id="rId26"/>
    <p:sldId id="989" r:id="rId27"/>
    <p:sldId id="1009" r:id="rId28"/>
    <p:sldId id="1012" r:id="rId29"/>
    <p:sldId id="918" r:id="rId30"/>
    <p:sldId id="919" r:id="rId31"/>
    <p:sldId id="993" r:id="rId32"/>
    <p:sldId id="994" r:id="rId33"/>
    <p:sldId id="998" r:id="rId34"/>
    <p:sldId id="996" r:id="rId35"/>
    <p:sldId id="995" r:id="rId36"/>
    <p:sldId id="1004" r:id="rId37"/>
    <p:sldId id="920" r:id="rId38"/>
    <p:sldId id="921" r:id="rId39"/>
    <p:sldId id="922" r:id="rId40"/>
    <p:sldId id="925" r:id="rId41"/>
    <p:sldId id="926" r:id="rId42"/>
    <p:sldId id="997" r:id="rId43"/>
    <p:sldId id="947" r:id="rId44"/>
    <p:sldId id="927" r:id="rId45"/>
    <p:sldId id="928" r:id="rId46"/>
    <p:sldId id="929" r:id="rId47"/>
    <p:sldId id="952" r:id="rId48"/>
    <p:sldId id="935" r:id="rId49"/>
    <p:sldId id="1005" r:id="rId50"/>
    <p:sldId id="1013" r:id="rId51"/>
    <p:sldId id="1014" r:id="rId52"/>
    <p:sldId id="1015" r:id="rId53"/>
    <p:sldId id="992" r:id="rId54"/>
    <p:sldId id="954" r:id="rId55"/>
    <p:sldId id="937" r:id="rId56"/>
    <p:sldId id="938" r:id="rId57"/>
    <p:sldId id="940" r:id="rId58"/>
    <p:sldId id="991" r:id="rId59"/>
    <p:sldId id="999" r:id="rId60"/>
    <p:sldId id="1000" r:id="rId61"/>
    <p:sldId id="1001" r:id="rId62"/>
    <p:sldId id="1002" r:id="rId63"/>
    <p:sldId id="1003" r:id="rId64"/>
    <p:sldId id="945" r:id="rId65"/>
    <p:sldId id="774" r:id="rId66"/>
    <p:sldId id="775" r:id="rId67"/>
    <p:sldId id="776" r:id="rId68"/>
    <p:sldId id="777" r:id="rId69"/>
    <p:sldId id="779" r:id="rId70"/>
    <p:sldId id="780" r:id="rId71"/>
    <p:sldId id="781" r:id="rId72"/>
    <p:sldId id="990" r:id="rId73"/>
    <p:sldId id="782" r:id="rId74"/>
    <p:sldId id="783" r:id="rId75"/>
    <p:sldId id="784" r:id="rId76"/>
    <p:sldId id="785" r:id="rId77"/>
    <p:sldId id="786" r:id="rId78"/>
    <p:sldId id="787" r:id="rId79"/>
    <p:sldId id="788" r:id="rId80"/>
    <p:sldId id="789" r:id="rId81"/>
    <p:sldId id="790" r:id="rId82"/>
    <p:sldId id="791" r:id="rId83"/>
    <p:sldId id="792" r:id="rId84"/>
    <p:sldId id="793" r:id="rId85"/>
    <p:sldId id="794" r:id="rId86"/>
    <p:sldId id="795" r:id="rId87"/>
    <p:sldId id="796" r:id="rId88"/>
    <p:sldId id="797" r:id="rId89"/>
    <p:sldId id="798" r:id="rId90"/>
    <p:sldId id="799" r:id="rId91"/>
    <p:sldId id="800" r:id="rId92"/>
    <p:sldId id="801" r:id="rId93"/>
    <p:sldId id="802" r:id="rId94"/>
    <p:sldId id="803" r:id="rId95"/>
    <p:sldId id="872" r:id="rId96"/>
    <p:sldId id="964" r:id="rId97"/>
    <p:sldId id="804" r:id="rId98"/>
    <p:sldId id="805" r:id="rId99"/>
    <p:sldId id="806" r:id="rId100"/>
    <p:sldId id="966" r:id="rId101"/>
    <p:sldId id="967" r:id="rId102"/>
    <p:sldId id="979" r:id="rId103"/>
    <p:sldId id="968" r:id="rId104"/>
    <p:sldId id="975" r:id="rId105"/>
    <p:sldId id="976" r:id="rId106"/>
    <p:sldId id="977" r:id="rId107"/>
    <p:sldId id="978" r:id="rId108"/>
    <p:sldId id="970" r:id="rId109"/>
    <p:sldId id="971" r:id="rId110"/>
    <p:sldId id="972" r:id="rId111"/>
    <p:sldId id="973" r:id="rId112"/>
    <p:sldId id="845" r:id="rId113"/>
    <p:sldId id="846" r:id="rId114"/>
    <p:sldId id="847" r:id="rId115"/>
    <p:sldId id="848" r:id="rId116"/>
    <p:sldId id="849" r:id="rId117"/>
    <p:sldId id="850" r:id="rId118"/>
    <p:sldId id="851" r:id="rId119"/>
    <p:sldId id="857" r:id="rId120"/>
    <p:sldId id="858" r:id="rId121"/>
    <p:sldId id="859" r:id="rId122"/>
    <p:sldId id="907" r:id="rId123"/>
    <p:sldId id="908" r:id="rId124"/>
    <p:sldId id="909" r:id="rId125"/>
    <p:sldId id="980" r:id="rId126"/>
    <p:sldId id="981" r:id="rId127"/>
    <p:sldId id="982" r:id="rId128"/>
    <p:sldId id="983" r:id="rId129"/>
    <p:sldId id="984" r:id="rId130"/>
    <p:sldId id="985" r:id="rId131"/>
    <p:sldId id="866" r:id="rId132"/>
    <p:sldId id="266" r:id="rId133"/>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52" autoAdjust="0"/>
  </p:normalViewPr>
  <p:slideViewPr>
    <p:cSldViewPr>
      <p:cViewPr varScale="1">
        <p:scale>
          <a:sx n="80" d="100"/>
          <a:sy n="80" d="100"/>
        </p:scale>
        <p:origin x="-1493"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FC1E8347-1A91-44CB-BE93-8A70171D17A1}" type="slidenum">
              <a:rPr lang="en-US" altLang="zh-CN"/>
              <a:pPr/>
              <a:t>‹#›</a:t>
            </a:fld>
            <a:endParaRPr lang="en-US" altLang="zh-CN"/>
          </a:p>
        </p:txBody>
      </p:sp>
    </p:spTree>
    <p:extLst>
      <p:ext uri="{BB962C8B-B14F-4D97-AF65-F5344CB8AC3E}">
        <p14:creationId xmlns:p14="http://schemas.microsoft.com/office/powerpoint/2010/main" val="38585719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650875" y="406400"/>
            <a:ext cx="5556250" cy="4167188"/>
          </a:xfrm>
          <a:ln/>
        </p:spPr>
      </p:sp>
      <p:sp>
        <p:nvSpPr>
          <p:cNvPr id="9421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a:ln/>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a:ln/>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44588" y="685800"/>
            <a:ext cx="4570412" cy="3429000"/>
          </a:xfrm>
          <a:ln/>
        </p:spPr>
      </p:sp>
      <p:sp>
        <p:nvSpPr>
          <p:cNvPr id="12902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4588" y="685800"/>
            <a:ext cx="4570412" cy="3429000"/>
          </a:xfrm>
          <a:ln/>
        </p:spPr>
      </p:sp>
      <p:sp>
        <p:nvSpPr>
          <p:cNvPr id="1300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4588" y="685800"/>
            <a:ext cx="4570412" cy="3429000"/>
          </a:xfrm>
          <a:ln/>
        </p:spPr>
      </p:sp>
      <p:sp>
        <p:nvSpPr>
          <p:cNvPr id="13107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4588" y="685800"/>
            <a:ext cx="4570412" cy="3429000"/>
          </a:xfrm>
          <a:ln/>
        </p:spPr>
      </p:sp>
      <p:sp>
        <p:nvSpPr>
          <p:cNvPr id="13209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44588" y="685800"/>
            <a:ext cx="4570412" cy="3429000"/>
          </a:xfrm>
          <a:ln/>
        </p:spPr>
      </p:sp>
      <p:sp>
        <p:nvSpPr>
          <p:cNvPr id="13414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44588" y="685800"/>
            <a:ext cx="4570412" cy="3429000"/>
          </a:xfrm>
          <a:ln/>
        </p:spPr>
      </p:sp>
      <p:sp>
        <p:nvSpPr>
          <p:cNvPr id="1351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4588" y="685800"/>
            <a:ext cx="4570412" cy="3429000"/>
          </a:xfrm>
          <a:ln/>
        </p:spPr>
      </p:sp>
      <p:sp>
        <p:nvSpPr>
          <p:cNvPr id="1361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44588" y="685800"/>
            <a:ext cx="4570412" cy="3429000"/>
          </a:xfrm>
          <a:ln/>
        </p:spPr>
      </p:sp>
      <p:sp>
        <p:nvSpPr>
          <p:cNvPr id="1372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650875" y="406400"/>
            <a:ext cx="5556250" cy="4167188"/>
          </a:xfrm>
          <a:ln/>
        </p:spPr>
      </p:sp>
      <p:sp>
        <p:nvSpPr>
          <p:cNvPr id="9523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44588" y="685800"/>
            <a:ext cx="4570412" cy="3429000"/>
          </a:xfrm>
          <a:ln/>
        </p:spPr>
      </p:sp>
      <p:sp>
        <p:nvSpPr>
          <p:cNvPr id="13824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44588" y="685800"/>
            <a:ext cx="4570412" cy="3429000"/>
          </a:xfrm>
          <a:ln/>
        </p:spPr>
      </p:sp>
      <p:sp>
        <p:nvSpPr>
          <p:cNvPr id="13926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144588" y="685800"/>
            <a:ext cx="4570412" cy="3429000"/>
          </a:xfrm>
          <a:ln/>
        </p:spPr>
      </p:sp>
      <p:sp>
        <p:nvSpPr>
          <p:cNvPr id="1423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44588" y="685800"/>
            <a:ext cx="4570412" cy="3429000"/>
          </a:xfrm>
          <a:ln/>
        </p:spPr>
      </p:sp>
      <p:sp>
        <p:nvSpPr>
          <p:cNvPr id="1433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a:ln/>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44588" y="685800"/>
            <a:ext cx="4570412" cy="3429000"/>
          </a:xfrm>
          <a:ln/>
        </p:spPr>
      </p:sp>
      <p:sp>
        <p:nvSpPr>
          <p:cNvPr id="14438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4588" y="685800"/>
            <a:ext cx="4570412" cy="3429000"/>
          </a:xfrm>
          <a:ln/>
        </p:spPr>
      </p:sp>
      <p:sp>
        <p:nvSpPr>
          <p:cNvPr id="14541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44588" y="685800"/>
            <a:ext cx="4570412" cy="3429000"/>
          </a:xfrm>
          <a:ln/>
        </p:spPr>
      </p:sp>
      <p:sp>
        <p:nvSpPr>
          <p:cNvPr id="1464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pitchFamily="34" charset="0"/>
            </a:endParaRPr>
          </a:p>
        </p:txBody>
      </p:sp>
      <p:sp>
        <p:nvSpPr>
          <p:cNvPr id="38916" name="Slide Number Placeholder 3"/>
          <p:cNvSpPr>
            <a:spLocks noGrp="1"/>
          </p:cNvSpPr>
          <p:nvPr>
            <p:ph type="sldNum" sz="quarter" idx="5"/>
          </p:nvPr>
        </p:nvSpPr>
        <p:spPr>
          <a:noFill/>
        </p:spPr>
        <p:txBody>
          <a:bodyPr/>
          <a:lstStyle/>
          <a:p>
            <a:fld id="{4AC9EA2D-C1D7-49FD-86D9-3F7479F72AF0}" type="slidenum">
              <a:rPr lang="en-US"/>
              <a:pPr/>
              <a:t>47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44588" y="685800"/>
            <a:ext cx="4570412" cy="3429000"/>
          </a:xfrm>
          <a:ln/>
        </p:spPr>
      </p:sp>
      <p:sp>
        <p:nvSpPr>
          <p:cNvPr id="1525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650875" y="406400"/>
            <a:ext cx="5556250" cy="4167188"/>
          </a:xfrm>
          <a:ln/>
        </p:spPr>
      </p:sp>
      <p:sp>
        <p:nvSpPr>
          <p:cNvPr id="9625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650875" y="406400"/>
            <a:ext cx="5556250" cy="4167188"/>
          </a:xfrm>
          <a:ln/>
        </p:spPr>
      </p:sp>
      <p:sp>
        <p:nvSpPr>
          <p:cNvPr id="15155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8" name="Rectangle 2"/>
          <p:cNvSpPr>
            <a:spLocks noGrp="1" noRot="1" noChangeAspect="1" noChangeArrowheads="1" noTextEdit="1"/>
          </p:cNvSpPr>
          <p:nvPr>
            <p:ph type="sldImg"/>
          </p:nvPr>
        </p:nvSpPr>
        <p:spPr>
          <a:xfrm>
            <a:off x="650875" y="406400"/>
            <a:ext cx="5556250" cy="4167188"/>
          </a:xfrm>
          <a:ln/>
        </p:spPr>
      </p:sp>
      <p:sp>
        <p:nvSpPr>
          <p:cNvPr id="21493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650875" y="406400"/>
            <a:ext cx="5556250" cy="4167188"/>
          </a:xfrm>
          <a:ln/>
        </p:spPr>
      </p:sp>
      <p:sp>
        <p:nvSpPr>
          <p:cNvPr id="1536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4588" y="685800"/>
            <a:ext cx="4570412" cy="3429000"/>
          </a:xfrm>
          <a:ln/>
        </p:spPr>
      </p:sp>
      <p:sp>
        <p:nvSpPr>
          <p:cNvPr id="1474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760168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defTabSz="900113" eaLnBrk="0" fontAlgn="base" hangingPunct="0">
              <a:spcBef>
                <a:spcPct val="0"/>
              </a:spcBef>
              <a:spcAft>
                <a:spcPct val="0"/>
              </a:spcAft>
            </a:pPr>
            <a:fld id="{9A6875E6-E450-4196-B185-A62072668BF4}" type="slidenum">
              <a:rPr lang="de-DE" altLang="zh-CN" smtClean="0">
                <a:latin typeface="Times New Roman" pitchFamily="18" charset="0"/>
                <a:ea typeface="黑体" pitchFamily="49" charset="-122"/>
              </a:rPr>
              <a:pPr defTabSz="900113" eaLnBrk="0" fontAlgn="base" hangingPunct="0">
                <a:spcBef>
                  <a:spcPct val="0"/>
                </a:spcBef>
                <a:spcAft>
                  <a:spcPct val="0"/>
                </a:spcAft>
              </a:pPr>
              <a:t>60</a:t>
            </a:fld>
            <a:endParaRPr lang="de-DE" altLang="zh-CN">
              <a:latin typeface="Times New Roman" pitchFamily="18" charset="0"/>
              <a:ea typeface="黑体" pitchFamily="49" charset="-122"/>
            </a:endParaRPr>
          </a:p>
        </p:txBody>
      </p:sp>
      <p:sp>
        <p:nvSpPr>
          <p:cNvPr id="235523" name="Rectangle 2"/>
          <p:cNvSpPr>
            <a:spLocks noGrp="1" noRot="1" noChangeAspect="1" noChangeArrowheads="1" noTextEdit="1"/>
          </p:cNvSpPr>
          <p:nvPr>
            <p:ph type="sldImg"/>
          </p:nvPr>
        </p:nvSpPr>
        <p:spPr bwMode="auto">
          <a:xfrm>
            <a:off x="871538" y="952500"/>
            <a:ext cx="4989512" cy="3743325"/>
          </a:xfrm>
          <a:noFill/>
          <a:ln>
            <a:solidFill>
              <a:srgbClr val="000000"/>
            </a:solidFill>
            <a:miter lim="800000"/>
            <a:headEnd/>
            <a:tailEnd/>
          </a:ln>
        </p:spPr>
      </p:sp>
      <p:sp>
        <p:nvSpPr>
          <p:cNvPr id="235524" name="Rectangle 3"/>
          <p:cNvSpPr>
            <a:spLocks noGrp="1" noChangeArrowheads="1"/>
          </p:cNvSpPr>
          <p:nvPr>
            <p:ph type="body" idx="1"/>
          </p:nvPr>
        </p:nvSpPr>
        <p:spPr bwMode="auto">
          <a:xfrm>
            <a:off x="896938" y="5130800"/>
            <a:ext cx="4940300" cy="3663949"/>
          </a:xfrm>
          <a:prstGeom prst="rect">
            <a:avLst/>
          </a:prstGeom>
          <a:noFill/>
        </p:spPr>
        <p:txBody>
          <a:bodyPr wrap="square" lIns="91143" tIns="45572" rIns="91143" bIns="45572" numCol="1" anchor="t" anchorCtr="0" compatLnSpc="1">
            <a:prstTxWarp prst="textNoShape">
              <a:avLst/>
            </a:prstTxWarp>
          </a:bodyPr>
          <a:lstStyle/>
          <a:p>
            <a:r>
              <a:rPr lang="de-DE" altLang="zh-CN"/>
              <a:t>$FA$ $FAi$</a:t>
            </a:r>
          </a:p>
        </p:txBody>
      </p:sp>
    </p:spTree>
    <p:extLst>
      <p:ext uri="{BB962C8B-B14F-4D97-AF65-F5344CB8AC3E}">
        <p14:creationId xmlns:p14="http://schemas.microsoft.com/office/powerpoint/2010/main" val="3813959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144588" y="685800"/>
            <a:ext cx="4570412" cy="3429000"/>
          </a:xfrm>
          <a:ln/>
        </p:spPr>
      </p:sp>
      <p:sp>
        <p:nvSpPr>
          <p:cNvPr id="1484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485893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4588" y="685800"/>
            <a:ext cx="4570412" cy="3429000"/>
          </a:xfrm>
          <a:ln/>
        </p:spPr>
      </p:sp>
      <p:sp>
        <p:nvSpPr>
          <p:cNvPr id="14950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500377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44588" y="685800"/>
            <a:ext cx="4570412" cy="3429000"/>
          </a:xfrm>
          <a:ln/>
        </p:spPr>
      </p:sp>
      <p:sp>
        <p:nvSpPr>
          <p:cNvPr id="15053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59341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144588" y="685800"/>
            <a:ext cx="4570412" cy="3429000"/>
          </a:xfrm>
          <a:ln/>
        </p:spPr>
      </p:sp>
      <p:sp>
        <p:nvSpPr>
          <p:cNvPr id="15769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650875" y="406400"/>
            <a:ext cx="5556250" cy="4167188"/>
          </a:xfrm>
          <a:ln/>
        </p:spPr>
      </p:sp>
      <p:sp>
        <p:nvSpPr>
          <p:cNvPr id="10035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endParaRPr lang="zh-CN" altLang="en-US">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4588" y="685800"/>
            <a:ext cx="4570412" cy="3429000"/>
          </a:xfrm>
          <a:ln/>
        </p:spPr>
      </p:sp>
      <p:sp>
        <p:nvSpPr>
          <p:cNvPr id="1013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650875" y="406400"/>
            <a:ext cx="5556250" cy="4167188"/>
          </a:xfrm>
          <a:ln/>
        </p:spPr>
      </p:sp>
      <p:sp>
        <p:nvSpPr>
          <p:cNvPr id="1024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577" tIns="45789" rIns="91577" bIns="45789" anchor="b"/>
          <a:lstStyle/>
          <a:p>
            <a:pPr algn="r" defTabSz="915988"/>
            <a:fld id="{2B3E3B5E-F462-46E4-B624-ECAD0A84BBB0}" type="slidenum">
              <a:rPr lang="de-DE" altLang="zh-CN" sz="1200">
                <a:latin typeface="Times New Roman" pitchFamily="18" charset="0"/>
              </a:rPr>
              <a:pPr algn="r" defTabSz="915988"/>
              <a:t>68</a:t>
            </a:fld>
            <a:endParaRPr lang="de-DE" altLang="zh-CN" sz="1200">
              <a:latin typeface="Times New Roman"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headEnd/>
            <a:tailEnd/>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C00000"/>
                </a:solidFill>
              </a:rPr>
              <a:t>在这个例子里，语句覆盖能发现一般语句的错误，但不能发现其中的逻辑错误。</a:t>
            </a:r>
            <a:endParaRPr lang="de-DE" altLang="zh-CN" dirty="0">
              <a:solidFill>
                <a:srgbClr val="C00000"/>
              </a:solidFill>
            </a:endParaRPr>
          </a:p>
          <a:p>
            <a:pPr eaLnBrk="1" hangingPunct="1"/>
            <a:endParaRPr lang="de-DE"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650875" y="406400"/>
            <a:ext cx="5556250" cy="4167188"/>
          </a:xfrm>
          <a:ln/>
        </p:spPr>
      </p:sp>
      <p:sp>
        <p:nvSpPr>
          <p:cNvPr id="10342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650875" y="406400"/>
            <a:ext cx="5556250" cy="4167188"/>
          </a:xfrm>
          <a:ln/>
        </p:spPr>
      </p:sp>
      <p:sp>
        <p:nvSpPr>
          <p:cNvPr id="10649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577" tIns="45789" rIns="91577" bIns="45789" anchor="b"/>
          <a:lstStyle/>
          <a:p>
            <a:pPr algn="r" defTabSz="915988"/>
            <a:fld id="{2B3E3B5E-F462-46E4-B624-ECAD0A84BBB0}" type="slidenum">
              <a:rPr lang="de-DE" altLang="zh-CN" sz="1200">
                <a:latin typeface="Times New Roman" pitchFamily="18" charset="0"/>
              </a:rPr>
              <a:pPr algn="r" defTabSz="915988"/>
              <a:t>75</a:t>
            </a:fld>
            <a:endParaRPr lang="de-DE" altLang="zh-CN" sz="1200">
              <a:latin typeface="Times New Roman"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headEnd/>
            <a:tailEnd/>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prstTxWarp prst="textNoShape">
              <a:avLst/>
            </a:prstTxWarp>
          </a:bodyPr>
          <a:lstStyle/>
          <a:p>
            <a:pPr eaLnBrk="1" hangingPunct="1"/>
            <a:endParaRPr lang="de-DE"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650875" y="406400"/>
            <a:ext cx="5556250" cy="4167188"/>
          </a:xfrm>
          <a:ln/>
        </p:spPr>
      </p:sp>
      <p:sp>
        <p:nvSpPr>
          <p:cNvPr id="11059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577" tIns="45789" rIns="91577" bIns="45789" anchor="b"/>
          <a:lstStyle/>
          <a:p>
            <a:pPr algn="r" defTabSz="915988"/>
            <a:fld id="{2B3E3B5E-F462-46E4-B624-ECAD0A84BBB0}" type="slidenum">
              <a:rPr lang="de-DE" altLang="zh-CN" sz="1200">
                <a:latin typeface="Times New Roman" pitchFamily="18" charset="0"/>
              </a:rPr>
              <a:pPr algn="r" defTabSz="915988"/>
              <a:t>77</a:t>
            </a:fld>
            <a:endParaRPr lang="de-DE" altLang="zh-CN" sz="1200">
              <a:latin typeface="Times New Roman"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headEnd/>
            <a:tailEnd/>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prstTxWarp prst="textNoShape">
              <a:avLst/>
            </a:prstTxWarp>
          </a:bodyPr>
          <a:lstStyle/>
          <a:p>
            <a:pPr eaLnBrk="1" hangingPunct="1"/>
            <a:endParaRPr lang="de-DE"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650875" y="406400"/>
            <a:ext cx="5556250" cy="4167188"/>
          </a:xfrm>
          <a:ln/>
        </p:spPr>
      </p:sp>
      <p:sp>
        <p:nvSpPr>
          <p:cNvPr id="11161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650875" y="406400"/>
            <a:ext cx="5556250" cy="4167188"/>
          </a:xfrm>
          <a:ln/>
        </p:spPr>
      </p:sp>
      <p:sp>
        <p:nvSpPr>
          <p:cNvPr id="112643"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pPr/>
              <a:t>7</a:t>
            </a:fld>
            <a:endParaRPr lang="en-US" altLang="zh-CN"/>
          </a:p>
        </p:txBody>
      </p:sp>
    </p:spTree>
    <p:extLst>
      <p:ext uri="{BB962C8B-B14F-4D97-AF65-F5344CB8AC3E}">
        <p14:creationId xmlns:p14="http://schemas.microsoft.com/office/powerpoint/2010/main" val="3183715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650875" y="406400"/>
            <a:ext cx="5556250" cy="4167188"/>
          </a:xfrm>
          <a:ln/>
        </p:spPr>
      </p:sp>
      <p:sp>
        <p:nvSpPr>
          <p:cNvPr id="113667"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650875" y="406400"/>
            <a:ext cx="5556250" cy="4167188"/>
          </a:xfrm>
          <a:ln/>
        </p:spPr>
      </p:sp>
      <p:sp>
        <p:nvSpPr>
          <p:cNvPr id="1146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650875" y="406400"/>
            <a:ext cx="5556250" cy="4167188"/>
          </a:xfrm>
          <a:ln/>
        </p:spPr>
      </p:sp>
      <p:sp>
        <p:nvSpPr>
          <p:cNvPr id="11571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650875" y="406400"/>
            <a:ext cx="5556250" cy="4167188"/>
          </a:xfrm>
          <a:ln/>
        </p:spPr>
      </p:sp>
      <p:sp>
        <p:nvSpPr>
          <p:cNvPr id="11673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650875" y="406400"/>
            <a:ext cx="5556250" cy="4167188"/>
          </a:xfrm>
          <a:ln/>
        </p:spPr>
      </p:sp>
      <p:sp>
        <p:nvSpPr>
          <p:cNvPr id="11776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44588" y="685800"/>
            <a:ext cx="4570412" cy="3429000"/>
          </a:xfrm>
          <a:ln/>
        </p:spPr>
      </p:sp>
      <p:sp>
        <p:nvSpPr>
          <p:cNvPr id="11878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914400" y="4344301"/>
            <a:ext cx="5029200" cy="4113423"/>
          </a:xfrm>
          <a:prstGeom prst="rect">
            <a:avLst/>
          </a:prstGeom>
          <a:noFill/>
          <a:ln w="12700">
            <a:miter lim="800000"/>
            <a:headEnd/>
            <a:tailEnd/>
          </a:ln>
        </p:spPr>
        <p:txBody>
          <a:bodyPr lIns="90487" tIns="44450" rIns="90487" bIns="44450"/>
          <a:lstStyle/>
          <a:p>
            <a:pPr>
              <a:tabLst>
                <a:tab pos="228600" algn="l"/>
                <a:tab pos="635000" algn="l"/>
                <a:tab pos="863600" algn="l"/>
                <a:tab pos="1143000" algn="l"/>
              </a:tabLst>
            </a:pPr>
            <a:r>
              <a:rPr lang="zh-CN" altLang="en-US"/>
              <a:t>2.	</a:t>
            </a:r>
            <a:r>
              <a:rPr lang="en-US" altLang="zh-CN"/>
              <a:t>Determine the cyclomatic complexity of the resultant flow graph</a:t>
            </a:r>
          </a:p>
          <a:p>
            <a:pPr marL="228600" lvl="1" indent="-109538">
              <a:tabLst>
                <a:tab pos="228600" algn="l"/>
                <a:tab pos="635000" algn="l"/>
                <a:tab pos="863600" algn="l"/>
                <a:tab pos="1143000" algn="l"/>
              </a:tabLst>
            </a:pPr>
            <a:r>
              <a:rPr lang="en-US" altLang="zh-CN" u="sng"/>
              <a:t>	Note</a:t>
            </a:r>
            <a:r>
              <a:rPr lang="en-US" altLang="zh-CN"/>
              <a:t>:	can be determined </a:t>
            </a:r>
            <a:r>
              <a:rPr lang="en-US" altLang="zh-CN" u="sng"/>
              <a:t>without</a:t>
            </a:r>
            <a:r>
              <a:rPr lang="en-US" altLang="zh-CN"/>
              <a:t> developing a flow graph</a:t>
            </a:r>
          </a:p>
          <a:p>
            <a:pPr>
              <a:tabLst>
                <a:tab pos="228600" algn="l"/>
                <a:tab pos="635000" algn="l"/>
                <a:tab pos="863600" algn="l"/>
                <a:tab pos="1143000" algn="l"/>
              </a:tabLst>
            </a:pPr>
            <a:r>
              <a:rPr lang="en-US" altLang="zh-CN"/>
              <a:t>			count all conditional statements in a component</a:t>
            </a:r>
          </a:p>
          <a:p>
            <a:pPr>
              <a:tabLst>
                <a:tab pos="228600" algn="l"/>
                <a:tab pos="635000" algn="l"/>
                <a:tab pos="863600" algn="l"/>
                <a:tab pos="1143000" algn="l"/>
              </a:tabLst>
            </a:pPr>
            <a:r>
              <a:rPr lang="en-US" altLang="zh-CN"/>
              <a:t>			</a:t>
            </a:r>
            <a:r>
              <a:rPr lang="en-US" altLang="zh-CN">
                <a:latin typeface="Symbol" pitchFamily="18" charset="2"/>
              </a:rPr>
              <a:t></a:t>
            </a:r>
            <a:r>
              <a:rPr lang="en-US" altLang="zh-CN"/>
              <a:t>	compound conditions count as 2</a:t>
            </a:r>
          </a:p>
          <a:p>
            <a:pPr>
              <a:tabLst>
                <a:tab pos="228600" algn="l"/>
                <a:tab pos="635000" algn="l"/>
                <a:tab pos="863600" algn="l"/>
                <a:tab pos="1143000" algn="l"/>
              </a:tabLst>
            </a:pPr>
            <a:r>
              <a:rPr lang="en-US" altLang="zh-CN"/>
              <a:t>				(number of Boolean operators + 2)</a:t>
            </a:r>
          </a:p>
        </p:txBody>
      </p:sp>
      <p:sp>
        <p:nvSpPr>
          <p:cNvPr id="119811"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44588" y="685800"/>
            <a:ext cx="4570412" cy="3429000"/>
          </a:xfrm>
          <a:ln/>
        </p:spPr>
      </p:sp>
      <p:sp>
        <p:nvSpPr>
          <p:cNvPr id="120835"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bwMode="auto">
          <a:xfrm>
            <a:off x="914400" y="4344301"/>
            <a:ext cx="5029200" cy="4113423"/>
          </a:xfrm>
          <a:prstGeom prst="rect">
            <a:avLst/>
          </a:prstGeom>
          <a:noFill/>
          <a:ln w="12700">
            <a:miter lim="800000"/>
            <a:headEnd/>
            <a:tailEnd/>
          </a:ln>
        </p:spPr>
        <p:txBody>
          <a:bodyPr lIns="90487" tIns="44450" rIns="90487" bIns="44450"/>
          <a:lstStyle/>
          <a:p>
            <a:pPr>
              <a:tabLst>
                <a:tab pos="228600" algn="l"/>
                <a:tab pos="457200" algn="l"/>
                <a:tab pos="685800" algn="l"/>
              </a:tabLst>
            </a:pPr>
            <a:r>
              <a:rPr lang="zh-CN" altLang="en-US"/>
              <a:t>3.	</a:t>
            </a:r>
            <a:r>
              <a:rPr lang="en-US" altLang="zh-CN"/>
              <a:t>Determine a basis set of linearly independent paths</a:t>
            </a:r>
          </a:p>
          <a:p>
            <a:pPr marL="342900" lvl="1" indent="-114300">
              <a:tabLst>
                <a:tab pos="228600" algn="l"/>
                <a:tab pos="457200" algn="l"/>
                <a:tab pos="685800" algn="l"/>
              </a:tabLst>
            </a:pPr>
            <a:r>
              <a:rPr lang="en-US" altLang="zh-CN"/>
              <a:t>equal to cyclomatic complexity number</a:t>
            </a:r>
          </a:p>
          <a:p>
            <a:pPr marL="342900" lvl="1" indent="-114300">
              <a:tabLst>
                <a:tab pos="228600" algn="l"/>
                <a:tab pos="457200" algn="l"/>
                <a:tab pos="685800" algn="l"/>
              </a:tabLst>
            </a:pPr>
            <a:r>
              <a:rPr lang="en-US" altLang="zh-CN"/>
              <a:t>identify predicate nodes as an aid in derivation of test cases</a:t>
            </a:r>
          </a:p>
        </p:txBody>
      </p:sp>
      <p:sp>
        <p:nvSpPr>
          <p:cNvPr id="121859"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650875" y="406400"/>
            <a:ext cx="5556250" cy="4167188"/>
          </a:xfrm>
          <a:ln/>
        </p:spPr>
      </p:sp>
      <p:sp>
        <p:nvSpPr>
          <p:cNvPr id="1228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pPr/>
              <a:t>8</a:t>
            </a:fld>
            <a:endParaRPr lang="en-US" altLang="zh-CN"/>
          </a:p>
        </p:txBody>
      </p:sp>
    </p:spTree>
    <p:extLst>
      <p:ext uri="{BB962C8B-B14F-4D97-AF65-F5344CB8AC3E}">
        <p14:creationId xmlns:p14="http://schemas.microsoft.com/office/powerpoint/2010/main" val="38109897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bwMode="auto">
          <a:xfrm>
            <a:off x="914400" y="4344301"/>
            <a:ext cx="5029200" cy="4113423"/>
          </a:xfrm>
          <a:prstGeom prst="rect">
            <a:avLst/>
          </a:prstGeom>
          <a:noFill/>
          <a:ln w="12700">
            <a:miter lim="800000"/>
            <a:headEnd/>
            <a:tailEnd/>
          </a:ln>
        </p:spPr>
        <p:txBody>
          <a:bodyPr lIns="90487" tIns="44450" rIns="90487" bIns="44450"/>
          <a:lstStyle/>
          <a:p>
            <a:pPr>
              <a:tabLst>
                <a:tab pos="228600" algn="l"/>
              </a:tabLst>
            </a:pPr>
            <a:r>
              <a:rPr lang="zh-CN" altLang="en-US"/>
              <a:t>4.	</a:t>
            </a:r>
            <a:r>
              <a:rPr lang="en-US" altLang="zh-CN"/>
              <a:t>Prepare test cases that will force execution of each path in the basis set</a:t>
            </a:r>
          </a:p>
          <a:p>
            <a:pPr marL="342900" lvl="1" indent="-114300">
              <a:tabLst>
                <a:tab pos="228600" algn="l"/>
              </a:tabLst>
            </a:pPr>
            <a:r>
              <a:rPr lang="en-US" altLang="zh-CN"/>
              <a:t>each test case is executed and compared to the expected result</a:t>
            </a:r>
          </a:p>
          <a:p>
            <a:pPr marL="342900" lvl="1" indent="-114300">
              <a:buFont typeface="Zapf Dingbats" charset="2"/>
              <a:buNone/>
              <a:tabLst>
                <a:tab pos="228600" algn="l"/>
              </a:tabLst>
            </a:pPr>
            <a:r>
              <a:rPr lang="en-US" altLang="zh-CN"/>
              <a:t>  this process can be mechanized</a:t>
            </a:r>
          </a:p>
        </p:txBody>
      </p:sp>
      <p:sp>
        <p:nvSpPr>
          <p:cNvPr id="123907"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650875" y="406400"/>
            <a:ext cx="5556250" cy="4167188"/>
          </a:xfrm>
          <a:ln/>
        </p:spPr>
      </p:sp>
      <p:sp>
        <p:nvSpPr>
          <p:cNvPr id="12493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650875" y="406400"/>
            <a:ext cx="5556250" cy="4167188"/>
          </a:xfrm>
          <a:ln/>
        </p:spPr>
      </p:sp>
      <p:sp>
        <p:nvSpPr>
          <p:cNvPr id="12493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650875" y="406400"/>
            <a:ext cx="5556250" cy="4167188"/>
          </a:xfrm>
          <a:ln/>
        </p:spPr>
      </p:sp>
      <p:sp>
        <p:nvSpPr>
          <p:cNvPr id="12595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650875" y="406400"/>
            <a:ext cx="5556250" cy="4167188"/>
          </a:xfrm>
          <a:ln/>
        </p:spPr>
      </p:sp>
      <p:sp>
        <p:nvSpPr>
          <p:cNvPr id="1269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44588" y="685800"/>
            <a:ext cx="4570412" cy="3429000"/>
          </a:xfrm>
          <a:ln/>
        </p:spPr>
      </p:sp>
      <p:sp>
        <p:nvSpPr>
          <p:cNvPr id="1679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44588" y="685800"/>
            <a:ext cx="4570412" cy="3429000"/>
          </a:xfrm>
          <a:ln/>
        </p:spPr>
      </p:sp>
      <p:sp>
        <p:nvSpPr>
          <p:cNvPr id="1689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4588" y="685800"/>
            <a:ext cx="4570412" cy="3429000"/>
          </a:xfrm>
          <a:ln/>
        </p:spPr>
      </p:sp>
      <p:sp>
        <p:nvSpPr>
          <p:cNvPr id="1607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pitchFamily="34" charset="0"/>
            </a:endParaRPr>
          </a:p>
        </p:txBody>
      </p:sp>
      <p:sp>
        <p:nvSpPr>
          <p:cNvPr id="38916" name="Slide Number Placeholder 3"/>
          <p:cNvSpPr>
            <a:spLocks noGrp="1"/>
          </p:cNvSpPr>
          <p:nvPr>
            <p:ph type="sldNum" sz="quarter" idx="5"/>
          </p:nvPr>
        </p:nvSpPr>
        <p:spPr>
          <a:noFill/>
        </p:spPr>
        <p:txBody>
          <a:bodyPr/>
          <a:lstStyle/>
          <a:p>
            <a:fld id="{4AC9EA2D-C1D7-49FD-86D9-3F7479F72AF0}" type="slidenum">
              <a:rPr lang="en-US"/>
              <a:pPr/>
              <a:t>103</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latin typeface="Arial" pitchFamily="34" charset="0"/>
            </a:endParaRPr>
          </a:p>
        </p:txBody>
      </p:sp>
      <p:sp>
        <p:nvSpPr>
          <p:cNvPr id="39940" name="Slide Number Placeholder 3"/>
          <p:cNvSpPr>
            <a:spLocks noGrp="1"/>
          </p:cNvSpPr>
          <p:nvPr>
            <p:ph type="sldNum" sz="quarter" idx="5"/>
          </p:nvPr>
        </p:nvSpPr>
        <p:spPr>
          <a:noFill/>
        </p:spPr>
        <p:txBody>
          <a:bodyPr/>
          <a:lstStyle/>
          <a:p>
            <a:fld id="{5C642D48-9F17-4F36-976F-4011B93EEA08}" type="slidenum">
              <a:rPr lang="en-US"/>
              <a:pPr/>
              <a:t>104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pPr/>
              <a:t>9</a:t>
            </a:fld>
            <a:endParaRPr lang="en-US" altLang="zh-CN"/>
          </a:p>
        </p:txBody>
      </p:sp>
    </p:spTree>
    <p:extLst>
      <p:ext uri="{BB962C8B-B14F-4D97-AF65-F5344CB8AC3E}">
        <p14:creationId xmlns:p14="http://schemas.microsoft.com/office/powerpoint/2010/main" val="38109897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44588" y="685800"/>
            <a:ext cx="4570412" cy="3429000"/>
          </a:xfrm>
          <a:ln/>
        </p:spPr>
      </p:sp>
      <p:sp>
        <p:nvSpPr>
          <p:cNvPr id="1689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650875" y="406400"/>
            <a:ext cx="5556250" cy="4167188"/>
          </a:xfrm>
          <a:ln/>
        </p:spPr>
      </p:sp>
      <p:sp>
        <p:nvSpPr>
          <p:cNvPr id="15462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650875" y="406400"/>
            <a:ext cx="5556250" cy="4167188"/>
          </a:xfrm>
          <a:ln/>
        </p:spPr>
      </p:sp>
      <p:sp>
        <p:nvSpPr>
          <p:cNvPr id="15565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650875" y="406400"/>
            <a:ext cx="5556250" cy="4167188"/>
          </a:xfrm>
          <a:ln/>
        </p:spPr>
      </p:sp>
      <p:sp>
        <p:nvSpPr>
          <p:cNvPr id="15667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44588" y="685800"/>
            <a:ext cx="4570412" cy="3429000"/>
          </a:xfrm>
          <a:ln/>
        </p:spPr>
      </p:sp>
      <p:sp>
        <p:nvSpPr>
          <p:cNvPr id="1771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4588" y="685800"/>
            <a:ext cx="4570412" cy="3429000"/>
          </a:xfrm>
          <a:ln/>
        </p:spPr>
      </p:sp>
      <p:sp>
        <p:nvSpPr>
          <p:cNvPr id="1607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4588" y="685800"/>
            <a:ext cx="4570412" cy="3429000"/>
          </a:xfrm>
          <a:ln/>
        </p:spPr>
      </p:sp>
      <p:sp>
        <p:nvSpPr>
          <p:cNvPr id="1617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4588" y="685800"/>
            <a:ext cx="4570412" cy="3429000"/>
          </a:xfrm>
          <a:ln/>
        </p:spPr>
      </p:sp>
      <p:sp>
        <p:nvSpPr>
          <p:cNvPr id="1617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44588" y="685800"/>
            <a:ext cx="4570412" cy="3429000"/>
          </a:xfrm>
          <a:ln/>
        </p:spPr>
      </p:sp>
      <p:sp>
        <p:nvSpPr>
          <p:cNvPr id="1628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44588" y="685800"/>
            <a:ext cx="4570412" cy="3429000"/>
          </a:xfrm>
          <a:ln/>
        </p:spPr>
      </p:sp>
      <p:sp>
        <p:nvSpPr>
          <p:cNvPr id="1628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a:ln/>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44588" y="685800"/>
            <a:ext cx="4570412" cy="3429000"/>
          </a:xfrm>
          <a:ln/>
        </p:spPr>
      </p:sp>
      <p:sp>
        <p:nvSpPr>
          <p:cNvPr id="16384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44588" y="685800"/>
            <a:ext cx="4570412" cy="3429000"/>
          </a:xfrm>
          <a:ln/>
        </p:spPr>
      </p:sp>
      <p:sp>
        <p:nvSpPr>
          <p:cNvPr id="16486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144588" y="685800"/>
            <a:ext cx="4570412" cy="3429000"/>
          </a:xfrm>
          <a:ln/>
        </p:spPr>
      </p:sp>
      <p:sp>
        <p:nvSpPr>
          <p:cNvPr id="16998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44588" y="685800"/>
            <a:ext cx="4570412" cy="3429000"/>
          </a:xfrm>
          <a:ln/>
        </p:spPr>
      </p:sp>
      <p:sp>
        <p:nvSpPr>
          <p:cNvPr id="17101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144588" y="685800"/>
            <a:ext cx="4570412" cy="3429000"/>
          </a:xfrm>
          <a:ln/>
        </p:spPr>
      </p:sp>
      <p:sp>
        <p:nvSpPr>
          <p:cNvPr id="1720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defTabSz="915988">
              <a:defRPr sz="1600">
                <a:solidFill>
                  <a:schemeClr val="tx1"/>
                </a:solidFill>
                <a:latin typeface="Arial" pitchFamily="34" charset="0"/>
                <a:ea typeface="黑体" pitchFamily="49" charset="-122"/>
              </a:defRPr>
            </a:lvl1pPr>
            <a:lvl2pPr marL="742950" indent="-285750" defTabSz="915988">
              <a:defRPr sz="1600">
                <a:solidFill>
                  <a:schemeClr val="tx1"/>
                </a:solidFill>
                <a:latin typeface="Arial" pitchFamily="34" charset="0"/>
                <a:ea typeface="黑体" pitchFamily="49" charset="-122"/>
              </a:defRPr>
            </a:lvl2pPr>
            <a:lvl3pPr marL="1143000" indent="-228600" defTabSz="915988">
              <a:defRPr sz="1600">
                <a:solidFill>
                  <a:schemeClr val="tx1"/>
                </a:solidFill>
                <a:latin typeface="Arial" pitchFamily="34" charset="0"/>
                <a:ea typeface="黑体" pitchFamily="49" charset="-122"/>
              </a:defRPr>
            </a:lvl3pPr>
            <a:lvl4pPr marL="1600200" indent="-228600" defTabSz="915988">
              <a:defRPr sz="1600">
                <a:solidFill>
                  <a:schemeClr val="tx1"/>
                </a:solidFill>
                <a:latin typeface="Arial" pitchFamily="34" charset="0"/>
                <a:ea typeface="黑体" pitchFamily="49" charset="-122"/>
              </a:defRPr>
            </a:lvl4pPr>
            <a:lvl5pPr marL="2057400" indent="-228600" defTabSz="915988">
              <a:defRPr sz="1600">
                <a:solidFill>
                  <a:schemeClr val="tx1"/>
                </a:solidFill>
                <a:latin typeface="Arial" pitchFamily="34" charset="0"/>
                <a:ea typeface="黑体" pitchFamily="49" charset="-122"/>
              </a:defRPr>
            </a:lvl5pPr>
            <a:lvl6pPr marL="25146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9pPr>
          </a:lstStyle>
          <a:p>
            <a:pPr algn="r"/>
            <a:fld id="{88503F85-505C-42F6-81C7-F27CBD7FB5D4}" type="slidenum">
              <a:rPr lang="de-DE" altLang="zh-CN" sz="1200">
                <a:latin typeface="Times New Roman" pitchFamily="18" charset="0"/>
              </a:rPr>
              <a:pPr algn="r"/>
              <a:t>122</a:t>
            </a:fld>
            <a:endParaRPr lang="de-DE" altLang="zh-CN" sz="1200">
              <a:latin typeface="Times New Roman" pitchFamily="18" charset="0"/>
            </a:endParaRPr>
          </a:p>
        </p:txBody>
      </p:sp>
      <p:sp>
        <p:nvSpPr>
          <p:cNvPr id="252931"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52932" name="Rectangle 3"/>
          <p:cNvSpPr>
            <a:spLocks noGrp="1" noChangeArrowheads="1"/>
          </p:cNvSpPr>
          <p:nvPr>
            <p:ph type="body" idx="1"/>
          </p:nvPr>
        </p:nvSpPr>
        <p:spPr bwMode="auto">
          <a:xfrm>
            <a:off x="914400" y="4357688"/>
            <a:ext cx="5026025" cy="3617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440" tIns="45646" rIns="94440" bIns="45646" numCol="1" anchor="t" anchorCtr="0" compatLnSpc="1">
            <a:prstTxWarp prst="textNoShape">
              <a:avLst/>
            </a:prstTxWarp>
          </a:bodyPr>
          <a:lstStyle/>
          <a:p>
            <a:pPr eaLnBrk="1" hangingPunct="1"/>
            <a:endParaRPr lang="de-DE"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defTabSz="915988">
              <a:defRPr sz="1600">
                <a:solidFill>
                  <a:schemeClr val="tx1"/>
                </a:solidFill>
                <a:latin typeface="Arial" pitchFamily="34" charset="0"/>
                <a:ea typeface="黑体" pitchFamily="49" charset="-122"/>
              </a:defRPr>
            </a:lvl1pPr>
            <a:lvl2pPr marL="742950" indent="-285750" defTabSz="915988">
              <a:defRPr sz="1600">
                <a:solidFill>
                  <a:schemeClr val="tx1"/>
                </a:solidFill>
                <a:latin typeface="Arial" pitchFamily="34" charset="0"/>
                <a:ea typeface="黑体" pitchFamily="49" charset="-122"/>
              </a:defRPr>
            </a:lvl2pPr>
            <a:lvl3pPr marL="1143000" indent="-228600" defTabSz="915988">
              <a:defRPr sz="1600">
                <a:solidFill>
                  <a:schemeClr val="tx1"/>
                </a:solidFill>
                <a:latin typeface="Arial" pitchFamily="34" charset="0"/>
                <a:ea typeface="黑体" pitchFamily="49" charset="-122"/>
              </a:defRPr>
            </a:lvl3pPr>
            <a:lvl4pPr marL="1600200" indent="-228600" defTabSz="915988">
              <a:defRPr sz="1600">
                <a:solidFill>
                  <a:schemeClr val="tx1"/>
                </a:solidFill>
                <a:latin typeface="Arial" pitchFamily="34" charset="0"/>
                <a:ea typeface="黑体" pitchFamily="49" charset="-122"/>
              </a:defRPr>
            </a:lvl4pPr>
            <a:lvl5pPr marL="2057400" indent="-228600" defTabSz="915988">
              <a:defRPr sz="1600">
                <a:solidFill>
                  <a:schemeClr val="tx1"/>
                </a:solidFill>
                <a:latin typeface="Arial" pitchFamily="34" charset="0"/>
                <a:ea typeface="黑体" pitchFamily="49" charset="-122"/>
              </a:defRPr>
            </a:lvl5pPr>
            <a:lvl6pPr marL="25146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9pPr>
          </a:lstStyle>
          <a:p>
            <a:pPr algn="r"/>
            <a:fld id="{3C0EADBC-1F8A-4C8E-8DC1-FCAA513B9B2E}" type="slidenum">
              <a:rPr lang="de-DE" altLang="zh-CN" sz="1200">
                <a:latin typeface="Times New Roman" pitchFamily="18" charset="0"/>
              </a:rPr>
              <a:pPr algn="r"/>
              <a:t>123</a:t>
            </a:fld>
            <a:endParaRPr lang="de-DE" altLang="zh-CN" sz="1200">
              <a:latin typeface="Times New Roman" pitchFamily="18" charset="0"/>
            </a:endParaRPr>
          </a:p>
        </p:txBody>
      </p:sp>
      <p:sp>
        <p:nvSpPr>
          <p:cNvPr id="253955"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53956" name="Rectangle 3"/>
          <p:cNvSpPr>
            <a:spLocks noGrp="1" noChangeArrowheads="1"/>
          </p:cNvSpPr>
          <p:nvPr>
            <p:ph type="body" idx="1"/>
          </p:nvPr>
        </p:nvSpPr>
        <p:spPr bwMode="auto">
          <a:xfrm>
            <a:off x="914400" y="4357688"/>
            <a:ext cx="5026025" cy="3617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440" tIns="45646" rIns="94440" bIns="45646" numCol="1" anchor="t" anchorCtr="0" compatLnSpc="1">
            <a:prstTxWarp prst="textNoShape">
              <a:avLst/>
            </a:prstTxWarp>
          </a:bodyPr>
          <a:lstStyle/>
          <a:p>
            <a:pPr eaLnBrk="1" hangingPunct="1"/>
            <a:endParaRPr lang="de-DE"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defTabSz="915988">
              <a:defRPr sz="1600">
                <a:solidFill>
                  <a:schemeClr val="tx1"/>
                </a:solidFill>
                <a:latin typeface="Arial" pitchFamily="34" charset="0"/>
                <a:ea typeface="黑体" pitchFamily="49" charset="-122"/>
              </a:defRPr>
            </a:lvl1pPr>
            <a:lvl2pPr marL="742950" indent="-285750" defTabSz="915988">
              <a:defRPr sz="1600">
                <a:solidFill>
                  <a:schemeClr val="tx1"/>
                </a:solidFill>
                <a:latin typeface="Arial" pitchFamily="34" charset="0"/>
                <a:ea typeface="黑体" pitchFamily="49" charset="-122"/>
              </a:defRPr>
            </a:lvl2pPr>
            <a:lvl3pPr marL="1143000" indent="-228600" defTabSz="915988">
              <a:defRPr sz="1600">
                <a:solidFill>
                  <a:schemeClr val="tx1"/>
                </a:solidFill>
                <a:latin typeface="Arial" pitchFamily="34" charset="0"/>
                <a:ea typeface="黑体" pitchFamily="49" charset="-122"/>
              </a:defRPr>
            </a:lvl3pPr>
            <a:lvl4pPr marL="1600200" indent="-228600" defTabSz="915988">
              <a:defRPr sz="1600">
                <a:solidFill>
                  <a:schemeClr val="tx1"/>
                </a:solidFill>
                <a:latin typeface="Arial" pitchFamily="34" charset="0"/>
                <a:ea typeface="黑体" pitchFamily="49" charset="-122"/>
              </a:defRPr>
            </a:lvl4pPr>
            <a:lvl5pPr marL="2057400" indent="-228600" defTabSz="915988">
              <a:defRPr sz="1600">
                <a:solidFill>
                  <a:schemeClr val="tx1"/>
                </a:solidFill>
                <a:latin typeface="Arial" pitchFamily="34" charset="0"/>
                <a:ea typeface="黑体" pitchFamily="49" charset="-122"/>
              </a:defRPr>
            </a:lvl5pPr>
            <a:lvl6pPr marL="25146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9pPr>
          </a:lstStyle>
          <a:p>
            <a:pPr algn="r"/>
            <a:fld id="{DF9F22C8-058D-43A9-A7C6-0E47A3B7AC1C}" type="slidenum">
              <a:rPr lang="de-DE" altLang="zh-CN" sz="1200">
                <a:latin typeface="Times New Roman" pitchFamily="18" charset="0"/>
              </a:rPr>
              <a:pPr algn="r"/>
              <a:t>124</a:t>
            </a:fld>
            <a:endParaRPr lang="de-DE" altLang="zh-CN" sz="1200">
              <a:latin typeface="Times New Roman" pitchFamily="18" charset="0"/>
            </a:endParaRPr>
          </a:p>
        </p:txBody>
      </p:sp>
      <p:sp>
        <p:nvSpPr>
          <p:cNvPr id="254979"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54980" name="Rectangle 3"/>
          <p:cNvSpPr>
            <a:spLocks noGrp="1" noChangeArrowheads="1"/>
          </p:cNvSpPr>
          <p:nvPr>
            <p:ph type="body" idx="1"/>
          </p:nvPr>
        </p:nvSpPr>
        <p:spPr bwMode="auto">
          <a:xfrm>
            <a:off x="914400" y="4357688"/>
            <a:ext cx="5026025" cy="3617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440" tIns="45646" rIns="94440" bIns="45646" numCol="1" anchor="t" anchorCtr="0" compatLnSpc="1">
            <a:prstTxWarp prst="textNoShape">
              <a:avLst/>
            </a:prstTxWarp>
          </a:bodyPr>
          <a:lstStyle/>
          <a:p>
            <a:pPr eaLnBrk="1" hangingPunct="1"/>
            <a:endParaRPr lang="de-DE"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44588" y="685800"/>
            <a:ext cx="4570412" cy="3429000"/>
          </a:xfrm>
          <a:ln/>
        </p:spPr>
      </p:sp>
      <p:sp>
        <p:nvSpPr>
          <p:cNvPr id="1730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a:ln/>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a:ln/>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defTabSz="915988">
              <a:defRPr sz="1600">
                <a:solidFill>
                  <a:schemeClr val="tx1"/>
                </a:solidFill>
                <a:latin typeface="Arial" pitchFamily="34" charset="0"/>
                <a:ea typeface="黑体" pitchFamily="49" charset="-122"/>
              </a:defRPr>
            </a:lvl1pPr>
            <a:lvl2pPr marL="742950" indent="-285750" defTabSz="915988">
              <a:defRPr sz="1600">
                <a:solidFill>
                  <a:schemeClr val="tx1"/>
                </a:solidFill>
                <a:latin typeface="Arial" pitchFamily="34" charset="0"/>
                <a:ea typeface="黑体" pitchFamily="49" charset="-122"/>
              </a:defRPr>
            </a:lvl2pPr>
            <a:lvl3pPr marL="1143000" indent="-228600" defTabSz="915988">
              <a:defRPr sz="1600">
                <a:solidFill>
                  <a:schemeClr val="tx1"/>
                </a:solidFill>
                <a:latin typeface="Arial" pitchFamily="34" charset="0"/>
                <a:ea typeface="黑体" pitchFamily="49" charset="-122"/>
              </a:defRPr>
            </a:lvl3pPr>
            <a:lvl4pPr marL="1600200" indent="-228600" defTabSz="915988">
              <a:defRPr sz="1600">
                <a:solidFill>
                  <a:schemeClr val="tx1"/>
                </a:solidFill>
                <a:latin typeface="Arial" pitchFamily="34" charset="0"/>
                <a:ea typeface="黑体" pitchFamily="49" charset="-122"/>
              </a:defRPr>
            </a:lvl4pPr>
            <a:lvl5pPr marL="2057400" indent="-228600" defTabSz="915988">
              <a:defRPr sz="1600">
                <a:solidFill>
                  <a:schemeClr val="tx1"/>
                </a:solidFill>
                <a:latin typeface="Arial" pitchFamily="34" charset="0"/>
                <a:ea typeface="黑体" pitchFamily="49" charset="-122"/>
              </a:defRPr>
            </a:lvl5pPr>
            <a:lvl6pPr marL="25146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9pPr>
          </a:lstStyle>
          <a:p>
            <a:pPr algn="r"/>
            <a:fld id="{3A88DDA9-D1D2-4372-9E84-B8B6A89DAFDD}" type="slidenum">
              <a:rPr lang="de-DE" altLang="zh-CN" sz="1200">
                <a:latin typeface="Times New Roman" pitchFamily="18" charset="0"/>
              </a:rPr>
              <a:pPr algn="r"/>
              <a:t>127</a:t>
            </a:fld>
            <a:endParaRPr lang="de-DE" altLang="zh-CN" sz="1200">
              <a:latin typeface="Times New Roman" pitchFamily="18" charset="0"/>
            </a:endParaRPr>
          </a:p>
        </p:txBody>
      </p:sp>
      <p:sp>
        <p:nvSpPr>
          <p:cNvPr id="266243" name="Rectangle 2"/>
          <p:cNvSpPr>
            <a:spLocks noGrp="1" noRot="1" noChangeAspect="1" noChangeArrowheads="1" noTextEdit="1"/>
          </p:cNvSpPr>
          <p:nvPr>
            <p:ph type="sldImg"/>
          </p:nvPr>
        </p:nvSpPr>
        <p:spPr bwMode="auto">
          <a:xfrm>
            <a:off x="1147763" y="71596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4" name="Rectangle 3"/>
          <p:cNvSpPr>
            <a:spLocks noGrp="1" noChangeArrowheads="1"/>
          </p:cNvSpPr>
          <p:nvPr>
            <p:ph type="body" idx="1"/>
          </p:nvPr>
        </p:nvSpPr>
        <p:spPr bwMode="auto">
          <a:xfrm>
            <a:off x="915988" y="4360863"/>
            <a:ext cx="5032375" cy="4073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935" tIns="45467" rIns="90935" bIns="45467" numCol="1" anchor="t" anchorCtr="0" compatLnSpc="1">
            <a:prstTxWarp prst="textNoShape">
              <a:avLst/>
            </a:prstTxWarp>
          </a:bodyPr>
          <a:lstStyle/>
          <a:p>
            <a:pPr eaLnBrk="1" hangingPunct="1"/>
            <a:r>
              <a:rPr lang="en-US" altLang="zh-CN" sz="2000" b="1"/>
              <a:t>[</a:t>
            </a:r>
            <a:r>
              <a:rPr lang="zh-CN" altLang="en-US" sz="2000" b="1"/>
              <a:t>大纲 ：</a:t>
            </a:r>
            <a:r>
              <a:rPr lang="en-US" altLang="zh-CN" sz="2000" b="1"/>
              <a:t>LO-4.3.3]</a:t>
            </a:r>
            <a:r>
              <a:rPr lang="zh-CN" altLang="en-US" sz="2000" b="1"/>
              <a:t> </a:t>
            </a:r>
            <a:r>
              <a:rPr lang="zh-CN" altLang="en-US" sz="2000"/>
              <a:t>（</a:t>
            </a:r>
            <a:r>
              <a:rPr lang="en-US" altLang="zh-CN" sz="2000"/>
              <a:t>K2</a:t>
            </a:r>
            <a:r>
              <a:rPr lang="zh-CN" altLang="en-US" sz="2000"/>
              <a:t>）</a:t>
            </a:r>
            <a:endParaRPr lang="en-US" altLang="zh-CN" sz="2000"/>
          </a:p>
          <a:p>
            <a:pPr eaLnBrk="1" hangingPunct="1"/>
            <a:r>
              <a:rPr lang="zh-CN" altLang="en-US" sz="2000" i="1"/>
              <a:t>理解用例测试（</a:t>
            </a:r>
            <a:r>
              <a:rPr lang="de-DE" altLang="zh-CN" sz="2000" i="1"/>
              <a:t>use case testing</a:t>
            </a:r>
            <a:r>
              <a:rPr lang="zh-CN" altLang="de-DE" sz="2000" i="1"/>
              <a:t>）</a:t>
            </a:r>
            <a:r>
              <a:rPr lang="zh-CN" altLang="en-US" sz="2000" i="1"/>
              <a:t>的概念和应用这种技术的优点</a:t>
            </a:r>
            <a:endParaRPr lang="en-US" altLang="zh-CN" sz="2000" i="1"/>
          </a:p>
          <a:p>
            <a:pPr eaLnBrk="1" hangingPunct="1"/>
            <a:r>
              <a:rPr lang="en-US" altLang="zh-CN" sz="2000"/>
              <a:t>==================</a:t>
            </a:r>
          </a:p>
          <a:p>
            <a:pPr eaLnBrk="1" hangingPunct="1"/>
            <a:endParaRPr lang="de-DE" altLang="zh-CN" sz="2000">
              <a:latin typeface="Arial"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defTabSz="915988">
              <a:defRPr sz="1600">
                <a:solidFill>
                  <a:schemeClr val="tx1"/>
                </a:solidFill>
                <a:latin typeface="Arial" pitchFamily="34" charset="0"/>
                <a:ea typeface="黑体" pitchFamily="49" charset="-122"/>
              </a:defRPr>
            </a:lvl1pPr>
            <a:lvl2pPr marL="742950" indent="-285750" defTabSz="915988">
              <a:defRPr sz="1600">
                <a:solidFill>
                  <a:schemeClr val="tx1"/>
                </a:solidFill>
                <a:latin typeface="Arial" pitchFamily="34" charset="0"/>
                <a:ea typeface="黑体" pitchFamily="49" charset="-122"/>
              </a:defRPr>
            </a:lvl2pPr>
            <a:lvl3pPr marL="1143000" indent="-228600" defTabSz="915988">
              <a:defRPr sz="1600">
                <a:solidFill>
                  <a:schemeClr val="tx1"/>
                </a:solidFill>
                <a:latin typeface="Arial" pitchFamily="34" charset="0"/>
                <a:ea typeface="黑体" pitchFamily="49" charset="-122"/>
              </a:defRPr>
            </a:lvl3pPr>
            <a:lvl4pPr marL="1600200" indent="-228600" defTabSz="915988">
              <a:defRPr sz="1600">
                <a:solidFill>
                  <a:schemeClr val="tx1"/>
                </a:solidFill>
                <a:latin typeface="Arial" pitchFamily="34" charset="0"/>
                <a:ea typeface="黑体" pitchFamily="49" charset="-122"/>
              </a:defRPr>
            </a:lvl4pPr>
            <a:lvl5pPr marL="2057400" indent="-228600" defTabSz="915988">
              <a:defRPr sz="1600">
                <a:solidFill>
                  <a:schemeClr val="tx1"/>
                </a:solidFill>
                <a:latin typeface="Arial" pitchFamily="34" charset="0"/>
                <a:ea typeface="黑体" pitchFamily="49" charset="-122"/>
              </a:defRPr>
            </a:lvl5pPr>
            <a:lvl6pPr marL="25146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defTabSz="915988" eaLnBrk="0" fontAlgn="base" hangingPunct="0">
              <a:spcBef>
                <a:spcPct val="0"/>
              </a:spcBef>
              <a:spcAft>
                <a:spcPct val="0"/>
              </a:spcAft>
              <a:defRPr sz="1600">
                <a:solidFill>
                  <a:schemeClr val="tx1"/>
                </a:solidFill>
                <a:latin typeface="Arial" pitchFamily="34" charset="0"/>
                <a:ea typeface="黑体" pitchFamily="49" charset="-122"/>
              </a:defRPr>
            </a:lvl9pPr>
          </a:lstStyle>
          <a:p>
            <a:pPr algn="r"/>
            <a:fld id="{FBDB39DA-47CD-4548-B63C-B132D04A3C94}" type="slidenum">
              <a:rPr lang="de-DE" altLang="zh-CN" sz="1200">
                <a:latin typeface="Times New Roman" pitchFamily="18" charset="0"/>
              </a:rPr>
              <a:pPr algn="r"/>
              <a:t>128</a:t>
            </a:fld>
            <a:endParaRPr lang="de-DE" altLang="zh-CN" sz="1200">
              <a:latin typeface="Times New Roman" pitchFamily="18" charset="0"/>
            </a:endParaRPr>
          </a:p>
        </p:txBody>
      </p:sp>
      <p:sp>
        <p:nvSpPr>
          <p:cNvPr id="267267" name="Rectangle 2"/>
          <p:cNvSpPr>
            <a:spLocks noGrp="1" noRot="1" noChangeAspect="1" noChangeArrowheads="1" noTextEdit="1"/>
          </p:cNvSpPr>
          <p:nvPr>
            <p:ph type="sldImg"/>
          </p:nvPr>
        </p:nvSpPr>
        <p:spPr bwMode="auto">
          <a:xfrm>
            <a:off x="1147763" y="715963"/>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8" name="Rectangle 3"/>
          <p:cNvSpPr>
            <a:spLocks noGrp="1" noChangeArrowheads="1"/>
          </p:cNvSpPr>
          <p:nvPr>
            <p:ph type="body" idx="1"/>
          </p:nvPr>
        </p:nvSpPr>
        <p:spPr bwMode="auto">
          <a:xfrm>
            <a:off x="915988" y="4360863"/>
            <a:ext cx="5032375" cy="4073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935" tIns="45467" rIns="90935" bIns="45467" numCol="1" anchor="t" anchorCtr="0" compatLnSpc="1">
            <a:prstTxWarp prst="textNoShape">
              <a:avLst/>
            </a:prstTxWarp>
          </a:bodyPr>
          <a:lstStyle/>
          <a:p>
            <a:pPr eaLnBrk="1" hangingPunct="1"/>
            <a:r>
              <a:rPr lang="en-US" altLang="zh-CN" sz="2000" b="1"/>
              <a:t>[</a:t>
            </a:r>
            <a:r>
              <a:rPr lang="zh-CN" altLang="en-US" sz="2000" b="1"/>
              <a:t>大纲 ：</a:t>
            </a:r>
            <a:r>
              <a:rPr lang="en-US" altLang="zh-CN" sz="2000" b="1"/>
              <a:t>LO-4.3.3]</a:t>
            </a:r>
            <a:r>
              <a:rPr lang="zh-CN" altLang="en-US" sz="2000" b="1"/>
              <a:t> </a:t>
            </a:r>
            <a:r>
              <a:rPr lang="zh-CN" altLang="en-US" sz="2000"/>
              <a:t>（</a:t>
            </a:r>
            <a:r>
              <a:rPr lang="en-US" altLang="zh-CN" sz="2000"/>
              <a:t>K2</a:t>
            </a:r>
            <a:r>
              <a:rPr lang="zh-CN" altLang="en-US" sz="2000"/>
              <a:t>）</a:t>
            </a:r>
            <a:endParaRPr lang="en-US" altLang="zh-CN" sz="2000"/>
          </a:p>
          <a:p>
            <a:pPr eaLnBrk="1" hangingPunct="1"/>
            <a:r>
              <a:rPr lang="zh-CN" altLang="en-US" sz="2000" i="1"/>
              <a:t>理解用例测试（</a:t>
            </a:r>
            <a:r>
              <a:rPr lang="de-DE" altLang="zh-CN" sz="2000" i="1"/>
              <a:t>use case testing</a:t>
            </a:r>
            <a:r>
              <a:rPr lang="zh-CN" altLang="de-DE" sz="2000" i="1"/>
              <a:t>）</a:t>
            </a:r>
            <a:r>
              <a:rPr lang="zh-CN" altLang="en-US" sz="2000" i="1"/>
              <a:t>的概念和应用这种技术的优点</a:t>
            </a:r>
            <a:endParaRPr lang="en-US" altLang="zh-CN" sz="2000" i="1"/>
          </a:p>
          <a:p>
            <a:pPr eaLnBrk="1" hangingPunct="1"/>
            <a:r>
              <a:rPr lang="en-US" altLang="zh-CN" sz="2000"/>
              <a:t>==================</a:t>
            </a:r>
          </a:p>
          <a:p>
            <a:pPr eaLnBrk="1" hangingPunct="1"/>
            <a:endParaRPr lang="de-DE" altLang="zh-CN" sz="200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latin typeface="Arial" pitchFamily="34" charset="0"/>
            </a:endParaRPr>
          </a:p>
        </p:txBody>
      </p:sp>
      <p:sp>
        <p:nvSpPr>
          <p:cNvPr id="39940" name="Slide Number Placeholder 3"/>
          <p:cNvSpPr>
            <a:spLocks noGrp="1"/>
          </p:cNvSpPr>
          <p:nvPr>
            <p:ph type="sldNum" sz="quarter" idx="5"/>
          </p:nvPr>
        </p:nvSpPr>
        <p:spPr>
          <a:noFill/>
        </p:spPr>
        <p:txBody>
          <a:bodyPr/>
          <a:lstStyle/>
          <a:p>
            <a:fld id="{5C642D48-9F17-4F36-976F-4011B93EEA08}" type="slidenum">
              <a:rPr lang="en-US"/>
              <a:pPr/>
              <a:t>130</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650875" y="406400"/>
            <a:ext cx="5556250" cy="4167188"/>
          </a:xfrm>
          <a:ln/>
        </p:spPr>
      </p:sp>
      <p:sp>
        <p:nvSpPr>
          <p:cNvPr id="1792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876800" y="1600200"/>
            <a:ext cx="3810000" cy="45307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p:cNvSpPr>
            <a:spLocks noGrp="1" noChangeArrowheads="1"/>
          </p:cNvSpPr>
          <p:nvPr>
            <p:ph type="dt" sz="half" idx="10"/>
          </p:nvPr>
        </p:nvSpPr>
        <p:spPr>
          <a:xfrm>
            <a:off x="914400" y="6251575"/>
            <a:ext cx="1981200" cy="457200"/>
          </a:xfrm>
          <a:prstGeom prst="rect">
            <a:avLst/>
          </a:prstGeom>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xfrm>
            <a:off x="3352800" y="6248400"/>
            <a:ext cx="2971800" cy="457200"/>
          </a:xfrm>
          <a:prstGeom prst="rect">
            <a:avLst/>
          </a:prstGeom>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F67C23AA-9D6F-45FF-8C54-12243A9CE844}" type="slidenum">
              <a:rPr lang="zh-CN" altLang="en-US"/>
              <a:pPr>
                <a:defRPr/>
              </a:pPr>
              <a:t>‹#›</a:t>
            </a:fld>
            <a:endParaRPr lang="en-US" altLang="zh-CN"/>
          </a:p>
        </p:txBody>
      </p:sp>
    </p:spTree>
    <p:extLst>
      <p:ext uri="{BB962C8B-B14F-4D97-AF65-F5344CB8AC3E}">
        <p14:creationId xmlns:p14="http://schemas.microsoft.com/office/powerpoint/2010/main" val="143188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pic>
        <p:nvPicPr>
          <p:cNvPr id="8" name="图片 7" descr="professional.gif"/>
          <p:cNvPicPr>
            <a:picLocks noChangeAspect="1"/>
          </p:cNvPicPr>
          <p:nvPr userDrawn="1"/>
        </p:nvPicPr>
        <p:blipFill>
          <a:blip r:embed="rId15"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www.cs.wisc.edu/~bart/fuzz/fuzz.html"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hyperlink" Target="http://www.fuzzing.org" TargetMode="External"/><Relationship Id="rId5" Type="http://schemas.openxmlformats.org/officeDocument/2006/relationships/hyperlink" Target="http://www.genexx.org/dfuz" TargetMode="External"/><Relationship Id="rId4" Type="http://schemas.openxmlformats.org/officeDocument/2006/relationships/hyperlink" Target="http://sourceforge.net/projects/taof/" TargetMode="External"/></Relationships>
</file>

<file path=ppt/slides/_rels/slide11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en.wikipedia.org/wiki/Formal_method"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46.wmf"/><Relationship Id="rId5" Type="http://schemas.openxmlformats.org/officeDocument/2006/relationships/oleObject" Target="../embeddings/oleObject2.bin"/><Relationship Id="rId4" Type="http://schemas.openxmlformats.org/officeDocument/2006/relationships/notesSlide" Target="../notesSlides/notesSlide8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tags" Target="../tags/tag51.xml"/><Relationship Id="rId55" Type="http://schemas.openxmlformats.org/officeDocument/2006/relationships/tags" Target="../tags/tag56.xml"/><Relationship Id="rId63" Type="http://schemas.openxmlformats.org/officeDocument/2006/relationships/slideLayout" Target="../slideLayouts/slideLayout7.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8" Type="http://schemas.openxmlformats.org/officeDocument/2006/relationships/tags" Target="../tags/tag59.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61" Type="http://schemas.openxmlformats.org/officeDocument/2006/relationships/tags" Target="../tags/tag62.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64" Type="http://schemas.openxmlformats.org/officeDocument/2006/relationships/notesSlide" Target="../notesSlides/notesSlide87.xml"/><Relationship Id="rId8" Type="http://schemas.openxmlformats.org/officeDocument/2006/relationships/tags" Target="../tags/tag9.xml"/><Relationship Id="rId51" Type="http://schemas.openxmlformats.org/officeDocument/2006/relationships/tags" Target="../tags/tag52.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s>
</file>

<file path=ppt/slides/_rels/slide1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tech.it168.com/m/2008-04-30/200804302026566.shtml"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blog.csdn.net/chenshaoying/article/details/3381194" TargetMode="Externa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pairwise.org/tools.asp"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vdisk.weibo.com/s/d6k2tcgXDa7Eq"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math.hkbu.edu.hk/UniformDesig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www.research.att.com/~nja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dsl.uow.edu.au/~sergiy/MCDC.html" TargetMode="External"/><Relationship Id="rId2" Type="http://schemas.openxmlformats.org/officeDocument/2006/relationships/hyperlink" Target="http://en.wikipedia.org/wiki/Modified_Condition/Decision_Coverag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hyperlink" Target="http://www.soft.com/TestWorks/" TargetMode="External"/><Relationship Id="rId3" Type="http://schemas.openxmlformats.org/officeDocument/2006/relationships/hyperlink" Target="http://www.coveragemeter.com/" TargetMode="External"/><Relationship Id="rId7" Type="http://schemas.openxmlformats.org/officeDocument/2006/relationships/hyperlink" Target="http://www.dynamic-memory.com/" TargetMode="External"/><Relationship Id="rId12" Type="http://schemas.openxmlformats.org/officeDocument/2006/relationships/image" Target="../media/image31.png"/><Relationship Id="rId2" Type="http://schemas.openxmlformats.org/officeDocument/2006/relationships/hyperlink" Target="http://www.testwell.fi/ctcdesc.html" TargetMode="External"/><Relationship Id="rId1" Type="http://schemas.openxmlformats.org/officeDocument/2006/relationships/slideLayout" Target="../slideLayouts/slideLayout2.xml"/><Relationship Id="rId6" Type="http://schemas.openxmlformats.org/officeDocument/2006/relationships/hyperlink" Target="http://apps.sourceforge.net/mediawiki/cppunit/index.php?title=Main_Page" TargetMode="External"/><Relationship Id="rId11" Type="http://schemas.openxmlformats.org/officeDocument/2006/relationships/hyperlink" Target="http://www.xcover.org/" TargetMode="External"/><Relationship Id="rId5" Type="http://schemas.openxmlformats.org/officeDocument/2006/relationships/hyperlink" Target="http://www.exampler.com/testing-com/tools.html" TargetMode="External"/><Relationship Id="rId10" Type="http://schemas.openxmlformats.org/officeDocument/2006/relationships/hyperlink" Target="http://gcc.gnu.org/onlinedocs/gcc/Gcov-Intro.html#Gcov-Intro" TargetMode="External"/><Relationship Id="rId4" Type="http://schemas.openxmlformats.org/officeDocument/2006/relationships/hyperlink" Target="http://www.bullseye.com/productInfo.html" TargetMode="External"/><Relationship Id="rId9" Type="http://schemas.openxmlformats.org/officeDocument/2006/relationships/hyperlink" Target="http://covtool.sourceforge.net/"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noProof="0" dirty="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a:spLocks/>
          </p:cNvSpPr>
          <p:nvPr/>
        </p:nvSpPr>
        <p:spPr>
          <a:xfrm>
            <a:off x="0"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a:lstStyle>
          <a:p>
            <a:pPr algn="ctr">
              <a:lnSpc>
                <a:spcPct val="140000"/>
              </a:lnSpc>
            </a:pPr>
            <a:r>
              <a:rPr lang="zh-CN" altLang="en-US" b="1" i="0" dirty="0">
                <a:ea typeface="宋体" charset="-122"/>
              </a:rPr>
              <a:t>软件测试方法和技术</a:t>
            </a:r>
            <a:endParaRPr lang="en-US" altLang="zh-CN" b="1" i="0" dirty="0">
              <a:ea typeface="宋体" charset="-122"/>
            </a:endParaRPr>
          </a:p>
          <a:p>
            <a:pPr algn="ctr">
              <a:lnSpc>
                <a:spcPct val="140000"/>
              </a:lnSpc>
            </a:pPr>
            <a:endParaRPr lang="en-US" altLang="zh-CN" sz="1200" b="1" i="0" dirty="0">
              <a:solidFill>
                <a:srgbClr val="FFFF00"/>
              </a:solidFill>
              <a:ea typeface="宋体" charset="-122"/>
            </a:endParaRPr>
          </a:p>
          <a:p>
            <a:pPr algn="ctr">
              <a:lnSpc>
                <a:spcPct val="140000"/>
              </a:lnSpc>
            </a:pPr>
            <a:r>
              <a:rPr lang="zh-CN" altLang="en-US" sz="3200" b="1" i="0" dirty="0">
                <a:solidFill>
                  <a:srgbClr val="FFFF00"/>
                </a:solidFill>
                <a:ea typeface="宋体" charset="-122"/>
              </a:rPr>
              <a:t>第</a:t>
            </a:r>
            <a:r>
              <a:rPr lang="zh-CN" altLang="zh-CN" sz="3200" b="1" i="0" dirty="0">
                <a:solidFill>
                  <a:srgbClr val="FFFF00"/>
                </a:solidFill>
                <a:ea typeface="宋体" charset="-122"/>
              </a:rPr>
              <a:t>3</a:t>
            </a:r>
            <a:r>
              <a:rPr lang="zh-CN" altLang="en-US" sz="3200" b="1" i="0" dirty="0">
                <a:solidFill>
                  <a:srgbClr val="FFFF00"/>
                </a:solidFill>
                <a:ea typeface="宋体" charset="-122"/>
              </a:rPr>
              <a:t>章 软件测试的方法</a:t>
            </a:r>
          </a:p>
        </p:txBody>
      </p:sp>
      <p:pic>
        <p:nvPicPr>
          <p:cNvPr id="2" name="图片 1" descr="屏幕快照 2014-01-02 下午7.34.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4572001" cy="2736304"/>
          </a:xfrm>
          <a:prstGeom prst="rect">
            <a:avLst/>
          </a:prstGeom>
        </p:spPr>
      </p:pic>
      <p:pic>
        <p:nvPicPr>
          <p:cNvPr id="8" name="图片 7" descr="MOOC课程二维码.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653136"/>
            <a:ext cx="1728192" cy="1728192"/>
          </a:xfrm>
          <a:prstGeom prst="rect">
            <a:avLst/>
          </a:prstGeom>
        </p:spPr>
      </p:pic>
    </p:spTree>
    <p:extLst>
      <p:ext uri="{BB962C8B-B14F-4D97-AF65-F5344CB8AC3E}">
        <p14:creationId xmlns:p14="http://schemas.microsoft.com/office/powerpoint/2010/main" val="2047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624637" cy="762000"/>
          </a:xfrm>
        </p:spPr>
        <p:txBody>
          <a:bodyPr/>
          <a:lstStyle/>
          <a:p>
            <a:pPr algn="ctr">
              <a:lnSpc>
                <a:spcPct val="120000"/>
              </a:lnSpc>
            </a:pPr>
            <a:r>
              <a:rPr lang="en-US" altLang="zh-CN" sz="3200" dirty="0">
                <a:solidFill>
                  <a:srgbClr val="FFFF00"/>
                </a:solidFill>
                <a:latin typeface="+mj-ea"/>
              </a:rPr>
              <a:t>3.1 </a:t>
            </a:r>
            <a:r>
              <a:rPr lang="zh-CN" altLang="en-US" sz="3200" dirty="0">
                <a:solidFill>
                  <a:srgbClr val="FFFF00"/>
                </a:solidFill>
                <a:latin typeface="+mj-ea"/>
              </a:rPr>
              <a:t>基于直觉和经验的方法</a:t>
            </a:r>
          </a:p>
        </p:txBody>
      </p:sp>
      <p:sp>
        <p:nvSpPr>
          <p:cNvPr id="1451012" name="Text Box 4"/>
          <p:cNvSpPr txBox="1">
            <a:spLocks noChangeArrowheads="1"/>
          </p:cNvSpPr>
          <p:nvPr/>
        </p:nvSpPr>
        <p:spPr bwMode="auto">
          <a:xfrm>
            <a:off x="1403648" y="3789040"/>
            <a:ext cx="6275982" cy="1256754"/>
          </a:xfrm>
          <a:prstGeom prst="rect">
            <a:avLst/>
          </a:prstGeom>
          <a:noFill/>
          <a:ln w="9525">
            <a:noFill/>
            <a:miter lim="800000"/>
            <a:headEnd/>
            <a:tailEnd/>
          </a:ln>
          <a:effectLst/>
        </p:spPr>
        <p:txBody>
          <a:bodyPr wrap="square" lIns="0" tIns="0" rIns="0" bIns="0">
            <a:spAutoFit/>
          </a:bodyPr>
          <a:lstStyle/>
          <a:p>
            <a:pPr marL="114300" indent="-114300">
              <a:lnSpc>
                <a:spcPct val="150000"/>
              </a:lnSpc>
              <a:spcBef>
                <a:spcPts val="0"/>
              </a:spcBef>
              <a:buClr>
                <a:schemeClr val="accent1"/>
              </a:buClr>
              <a:buSzPct val="75000"/>
              <a:defRPr/>
            </a:pPr>
            <a:r>
              <a:rPr lang="en-US" altLang="zh-CN" sz="2800" i="0" dirty="0">
                <a:effectLst>
                  <a:outerShdw blurRad="38100" dist="38100" dir="2700000" algn="tl">
                    <a:srgbClr val="FFFFFF"/>
                  </a:outerShdw>
                </a:effectLst>
                <a:latin typeface="Arial" pitchFamily="34" charset="0"/>
                <a:ea typeface="楷体_GB2312" pitchFamily="49" charset="-122"/>
              </a:rPr>
              <a:t>3.1.1 </a:t>
            </a:r>
            <a:r>
              <a:rPr lang="en-US" altLang="zh-CN" sz="2800" i="0" dirty="0"/>
              <a:t>Ad-hoc</a:t>
            </a:r>
            <a:r>
              <a:rPr lang="zh-CN" altLang="zh-CN" sz="2800" i="0" dirty="0"/>
              <a:t>测试方法和</a:t>
            </a:r>
            <a:r>
              <a:rPr lang="en-US" altLang="zh-CN" sz="2800" i="0" dirty="0"/>
              <a:t>ALAC</a:t>
            </a:r>
            <a:r>
              <a:rPr lang="zh-CN" altLang="zh-CN" sz="2800" i="0" dirty="0"/>
              <a:t>测试 </a:t>
            </a:r>
            <a:endParaRPr lang="zh-CN" altLang="en-US" sz="2800" i="0" dirty="0">
              <a:effectLst>
                <a:outerShdw blurRad="38100" dist="38100" dir="2700000" algn="tl">
                  <a:srgbClr val="FFFFFF"/>
                </a:outerShdw>
              </a:effectLst>
              <a:latin typeface="Arial" pitchFamily="34" charset="0"/>
              <a:ea typeface="楷体_GB2312" pitchFamily="49" charset="-122"/>
            </a:endParaRPr>
          </a:p>
          <a:p>
            <a:pPr marL="114300" indent="-114300">
              <a:lnSpc>
                <a:spcPct val="150000"/>
              </a:lnSpc>
              <a:spcBef>
                <a:spcPts val="0"/>
              </a:spcBef>
              <a:buClr>
                <a:schemeClr val="accent1"/>
              </a:buClr>
              <a:buSzPct val="75000"/>
              <a:defRPr/>
            </a:pPr>
            <a:r>
              <a:rPr lang="en-US" altLang="zh-CN" sz="2800" i="0" dirty="0">
                <a:effectLst>
                  <a:outerShdw blurRad="38100" dist="38100" dir="2700000" algn="tl">
                    <a:srgbClr val="FFFFFF"/>
                  </a:outerShdw>
                </a:effectLst>
                <a:latin typeface="Arial" pitchFamily="34" charset="0"/>
                <a:ea typeface="楷体_GB2312" pitchFamily="49" charset="-122"/>
              </a:rPr>
              <a:t>3.1.2</a:t>
            </a:r>
            <a:r>
              <a:rPr lang="zh-CN" altLang="en-US" sz="2800" i="0" dirty="0">
                <a:effectLst>
                  <a:outerShdw blurRad="38100" dist="38100" dir="2700000" algn="tl">
                    <a:srgbClr val="FFFFFF"/>
                  </a:outerShdw>
                </a:effectLst>
                <a:latin typeface="Arial" pitchFamily="34" charset="0"/>
                <a:ea typeface="楷体_GB2312" pitchFamily="49" charset="-122"/>
              </a:rPr>
              <a:t> </a:t>
            </a:r>
            <a:r>
              <a:rPr lang="zh-CN" altLang="zh-CN" sz="2800" i="0" dirty="0"/>
              <a:t>错误推测法 </a:t>
            </a:r>
            <a:endParaRPr lang="zh-CN" altLang="en-US" sz="2800" i="0" dirty="0">
              <a:effectLst>
                <a:outerShdw blurRad="38100" dist="38100" dir="2700000" algn="tl">
                  <a:srgbClr val="FFFFFF"/>
                </a:outerShdw>
              </a:effectLst>
              <a:latin typeface="Arial" pitchFamily="34" charset="0"/>
              <a:ea typeface="楷体_GB2312" pitchFamily="49" charset="-122"/>
            </a:endParaRPr>
          </a:p>
        </p:txBody>
      </p:sp>
      <p:sp>
        <p:nvSpPr>
          <p:cNvPr id="2" name="矩形 1"/>
          <p:cNvSpPr/>
          <p:nvPr/>
        </p:nvSpPr>
        <p:spPr>
          <a:xfrm>
            <a:off x="827584" y="2060848"/>
            <a:ext cx="7524328" cy="1169551"/>
          </a:xfrm>
          <a:prstGeom prst="rect">
            <a:avLst/>
          </a:prstGeom>
        </p:spPr>
        <p:txBody>
          <a:bodyPr wrap="square">
            <a:spAutoFit/>
          </a:bodyPr>
          <a:lstStyle/>
          <a:p>
            <a:pPr eaLnBrk="0" hangingPunct="0">
              <a:lnSpc>
                <a:spcPct val="150000"/>
              </a:lnSpc>
              <a:buClr>
                <a:srgbClr val="91AC4E"/>
              </a:buClr>
              <a:buSzPct val="80000"/>
              <a:defRPr/>
            </a:pPr>
            <a:r>
              <a:rPr lang="zh-CN" altLang="de-DE" sz="2400" b="1" i="0" u="sng" dirty="0">
                <a:solidFill>
                  <a:srgbClr val="1E4649"/>
                </a:solidFill>
                <a:effectLst>
                  <a:outerShdw blurRad="38100" dist="38100" dir="2700000" algn="tl">
                    <a:srgbClr val="FFFFFF"/>
                  </a:outerShdw>
                </a:effectLst>
                <a:latin typeface="宋体"/>
                <a:ea typeface="宋体"/>
                <a:cs typeface="宋体"/>
              </a:rPr>
              <a:t>基于经验和直觉</a:t>
            </a:r>
            <a:r>
              <a:rPr lang="zh-CN" altLang="de-DE" sz="2400" i="0" dirty="0">
                <a:solidFill>
                  <a:srgbClr val="1E4649"/>
                </a:solidFill>
                <a:effectLst>
                  <a:outerShdw blurRad="38100" dist="38100" dir="2700000" algn="tl">
                    <a:srgbClr val="FFFFFF"/>
                  </a:outerShdw>
                </a:effectLst>
                <a:latin typeface="宋体"/>
                <a:ea typeface="宋体"/>
                <a:cs typeface="宋体"/>
              </a:rPr>
              <a:t>推测程序中所有可能存在的各种错误，从而有针对性地设计测试用例。</a:t>
            </a:r>
          </a:p>
        </p:txBody>
      </p:sp>
    </p:spTree>
    <p:extLst>
      <p:ext uri="{BB962C8B-B14F-4D97-AF65-F5344CB8AC3E}">
        <p14:creationId xmlns:p14="http://schemas.microsoft.com/office/powerpoint/2010/main" val="6006848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259632" y="404664"/>
            <a:ext cx="6336704" cy="762000"/>
          </a:xfrm>
        </p:spPr>
        <p:txBody>
          <a:bodyPr/>
          <a:lstStyle/>
          <a:p>
            <a:pPr algn="ctr"/>
            <a:r>
              <a:rPr lang="en-US" altLang="zh-CN" sz="3200" dirty="0">
                <a:solidFill>
                  <a:srgbClr val="FFFF00"/>
                </a:solidFill>
              </a:rPr>
              <a:t>3.5 </a:t>
            </a:r>
            <a:r>
              <a:rPr lang="zh-CN" altLang="zh-CN" sz="3200" dirty="0">
                <a:solidFill>
                  <a:srgbClr val="FFFF00"/>
                </a:solidFill>
              </a:rPr>
              <a:t>基于缺陷模式的测试</a:t>
            </a:r>
            <a:endParaRPr lang="en-US" altLang="zh-CN" sz="3200" dirty="0">
              <a:solidFill>
                <a:srgbClr val="FFFF00"/>
              </a:solidFill>
              <a:latin typeface="+mj-ea"/>
            </a:endParaRPr>
          </a:p>
        </p:txBody>
      </p:sp>
      <p:sp>
        <p:nvSpPr>
          <p:cNvPr id="78851" name="Rectangle 3"/>
          <p:cNvSpPr>
            <a:spLocks noGrp="1" noChangeArrowheads="1"/>
          </p:cNvSpPr>
          <p:nvPr>
            <p:ph type="body" idx="1"/>
          </p:nvPr>
        </p:nvSpPr>
        <p:spPr>
          <a:xfrm>
            <a:off x="1475656" y="1736812"/>
            <a:ext cx="3432175" cy="4637088"/>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故障模型。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安全漏洞模型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性能模型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并发故障模型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不良习惯模型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代码国际化模型</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易诱骗代码模型</a:t>
            </a:r>
            <a:endParaRPr lang="en-US" altLang="zh-CN" sz="2400" kern="1200" dirty="0">
              <a:effectLst>
                <a:outerShdw blurRad="38100" dist="38100" dir="2700000" algn="tl">
                  <a:srgbClr val="FFFFFF"/>
                </a:outerShdw>
              </a:effectLst>
              <a:latin typeface="宋体"/>
              <a:ea typeface="宋体"/>
              <a:cs typeface="宋体"/>
            </a:endParaRPr>
          </a:p>
        </p:txBody>
      </p:sp>
      <p:pic>
        <p:nvPicPr>
          <p:cNvPr id="140292" name="Picture 4" descr="http://vif.tugraz.at/uploads/pics/model-based_02.jpg"/>
          <p:cNvPicPr>
            <a:picLocks noChangeAspect="1" noChangeArrowheads="1"/>
          </p:cNvPicPr>
          <p:nvPr/>
        </p:nvPicPr>
        <p:blipFill>
          <a:blip r:embed="rId3" cstate="print"/>
          <a:srcRect/>
          <a:stretch>
            <a:fillRect/>
          </a:stretch>
        </p:blipFill>
        <p:spPr bwMode="auto">
          <a:xfrm>
            <a:off x="5040052" y="1844824"/>
            <a:ext cx="3077195" cy="3720295"/>
          </a:xfrm>
          <a:prstGeom prst="rect">
            <a:avLst/>
          </a:prstGeom>
          <a:noFill/>
        </p:spPr>
      </p:pic>
    </p:spTree>
    <p:extLst>
      <p:ext uri="{BB962C8B-B14F-4D97-AF65-F5344CB8AC3E}">
        <p14:creationId xmlns:p14="http://schemas.microsoft.com/office/powerpoint/2010/main" val="1428753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1600" y="188640"/>
            <a:ext cx="5720680" cy="762000"/>
          </a:xfrm>
        </p:spPr>
        <p:txBody>
          <a:bodyPr/>
          <a:lstStyle/>
          <a:p>
            <a:pPr algn="ctr"/>
            <a:r>
              <a:rPr lang="zh-CN" altLang="en-US" sz="3200" dirty="0">
                <a:solidFill>
                  <a:srgbClr val="FFFF00"/>
                </a:solidFill>
                <a:latin typeface="+mj-ea"/>
              </a:rPr>
              <a:t>检测步骤</a:t>
            </a:r>
            <a:endParaRPr lang="en-US" altLang="zh-CN" sz="3200" dirty="0">
              <a:solidFill>
                <a:srgbClr val="FFFF00"/>
              </a:solidFill>
              <a:latin typeface="+mj-ea"/>
            </a:endParaRPr>
          </a:p>
        </p:txBody>
      </p:sp>
      <p:sp>
        <p:nvSpPr>
          <p:cNvPr id="79875" name="Rectangle 3"/>
          <p:cNvSpPr>
            <a:spLocks noGrp="1" noChangeArrowheads="1"/>
          </p:cNvSpPr>
          <p:nvPr>
            <p:ph type="body" idx="1"/>
          </p:nvPr>
        </p:nvSpPr>
        <p:spPr>
          <a:xfrm>
            <a:off x="683568" y="1700808"/>
            <a:ext cx="7776864" cy="4052888"/>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预处理</a:t>
            </a:r>
            <a:r>
              <a:rPr lang="en-US" altLang="zh-CN" sz="2400" kern="1200" dirty="0">
                <a:effectLst>
                  <a:outerShdw blurRad="38100" dist="38100" dir="2700000" algn="tl">
                    <a:srgbClr val="FFFFFF"/>
                  </a:outerShdw>
                </a:effectLst>
                <a:ea typeface="宋体"/>
                <a:cs typeface="宋体"/>
              </a:rPr>
              <a:t>/</a:t>
            </a:r>
            <a:r>
              <a:rPr lang="zh-CN" sz="2400" kern="1200" dirty="0">
                <a:effectLst>
                  <a:outerShdw blurRad="38100" dist="38100" dir="2700000" algn="tl">
                    <a:srgbClr val="FFFFFF"/>
                  </a:outerShdw>
                </a:effectLst>
                <a:ea typeface="宋体"/>
                <a:cs typeface="宋体"/>
              </a:rPr>
              <a:t>预编译</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词法分析</a:t>
            </a:r>
            <a:r>
              <a:rPr lang="en-US" altLang="zh-CN" sz="2400" kern="1200" dirty="0">
                <a:effectLst>
                  <a:outerShdw blurRad="38100" dist="38100" dir="2700000" algn="tl">
                    <a:srgbClr val="FFFFFF"/>
                  </a:outerShdw>
                </a:effectLst>
                <a:ea typeface="宋体"/>
                <a:cs typeface="宋体"/>
              </a:rPr>
              <a:t>(Lexical Analysis)</a:t>
            </a:r>
            <a:endParaRPr lang="zh-CN" altLang="zh-CN" sz="2400" kern="1200" dirty="0">
              <a:effectLst>
                <a:outerShdw blurRad="38100" dist="38100" dir="2700000" algn="tl">
                  <a:srgbClr val="FFFFFF"/>
                </a:outerShdw>
              </a:effectLst>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语法分析</a:t>
            </a:r>
            <a:r>
              <a:rPr lang="en-US" altLang="zh-CN" sz="2400" kern="1200" dirty="0">
                <a:effectLst>
                  <a:outerShdw blurRad="38100" dist="38100" dir="2700000" algn="tl">
                    <a:srgbClr val="FFFFFF"/>
                  </a:outerShdw>
                </a:effectLst>
                <a:ea typeface="宋体"/>
                <a:cs typeface="宋体"/>
              </a:rPr>
              <a:t>( Parsing) </a:t>
            </a:r>
            <a:r>
              <a:rPr lang="zh-CN" sz="2400" kern="1200" dirty="0">
                <a:effectLst>
                  <a:outerShdw blurRad="38100" dist="38100" dir="2700000" algn="tl">
                    <a:srgbClr val="FFFFFF"/>
                  </a:outerShdw>
                </a:effectLst>
                <a:ea typeface="宋体"/>
                <a:cs typeface="宋体"/>
              </a:rPr>
              <a:t>和语义处理</a:t>
            </a:r>
            <a:r>
              <a:rPr lang="en-US" altLang="zh-CN" sz="2400" kern="1200" dirty="0">
                <a:effectLst>
                  <a:outerShdw blurRad="38100" dist="38100" dir="2700000" algn="tl">
                    <a:srgbClr val="FFFFFF"/>
                  </a:outerShdw>
                </a:effectLst>
                <a:ea typeface="宋体"/>
                <a:cs typeface="宋体"/>
              </a:rPr>
              <a:t>( Semantic Analysis)</a:t>
            </a:r>
            <a:endParaRPr lang="zh-CN" altLang="zh-CN" sz="2400" kern="1200" dirty="0">
              <a:effectLst>
                <a:outerShdw blurRad="38100" dist="38100" dir="2700000" algn="tl">
                  <a:srgbClr val="FFFFFF"/>
                </a:outerShdw>
              </a:effectLst>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抽象语法树生成</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控制流图生成</a:t>
            </a:r>
          </a:p>
          <a:p>
            <a:pPr marL="355600"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ea typeface="宋体"/>
                <a:cs typeface="宋体"/>
              </a:rPr>
              <a:t>IP </a:t>
            </a:r>
            <a:r>
              <a:rPr lang="zh-CN" sz="2400" kern="1200" dirty="0">
                <a:effectLst>
                  <a:outerShdw blurRad="38100" dist="38100" dir="2700000" algn="tl">
                    <a:srgbClr val="FFFFFF"/>
                  </a:outerShdw>
                </a:effectLst>
                <a:ea typeface="宋体"/>
                <a:cs typeface="宋体"/>
              </a:rPr>
              <a:t>扫描</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ea typeface="宋体"/>
                <a:cs typeface="宋体"/>
              </a:rPr>
              <a:t>人工确认</a:t>
            </a:r>
            <a:endParaRPr lang="en-US" altLang="zh-CN" sz="2400" kern="1200" dirty="0">
              <a:effectLst>
                <a:outerShdw blurRad="38100" dist="38100" dir="2700000" algn="tl">
                  <a:srgbClr val="FFFFFF"/>
                </a:outerShdw>
              </a:effectLst>
              <a:ea typeface="宋体"/>
              <a:cs typeface="宋体"/>
            </a:endParaRPr>
          </a:p>
        </p:txBody>
      </p:sp>
    </p:spTree>
    <p:extLst>
      <p:ext uri="{BB962C8B-B14F-4D97-AF65-F5344CB8AC3E}">
        <p14:creationId xmlns:p14="http://schemas.microsoft.com/office/powerpoint/2010/main" val="22612817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47664" y="260648"/>
            <a:ext cx="5941094" cy="762000"/>
          </a:xfrm>
        </p:spPr>
        <p:txBody>
          <a:bodyPr/>
          <a:lstStyle/>
          <a:p>
            <a:pPr algn="ctr"/>
            <a:r>
              <a:rPr lang="en-US" altLang="zh-CN" sz="3200" dirty="0">
                <a:solidFill>
                  <a:srgbClr val="FFFF00"/>
                </a:solidFill>
                <a:latin typeface="+mj-ea"/>
              </a:rPr>
              <a:t>3.6 </a:t>
            </a:r>
            <a:r>
              <a:rPr lang="zh-CN" altLang="en-US" sz="3200" dirty="0">
                <a:solidFill>
                  <a:srgbClr val="FFFF00"/>
                </a:solidFill>
                <a:latin typeface="+mj-ea"/>
              </a:rPr>
              <a:t>基于模型的</a:t>
            </a:r>
            <a:r>
              <a:rPr lang="zh-CN" altLang="zh-CN" sz="3200" dirty="0">
                <a:solidFill>
                  <a:srgbClr val="FFFF00"/>
                </a:solidFill>
                <a:latin typeface="+mj-ea"/>
              </a:rPr>
              <a:t>测试方法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1835696" y="2348880"/>
            <a:ext cx="4680520" cy="1584176"/>
          </a:xfrm>
        </p:spPr>
        <p:txBody>
          <a:bodyPr/>
          <a:lstStyle/>
          <a:p>
            <a:pPr>
              <a:lnSpc>
                <a:spcPct val="130000"/>
              </a:lnSpc>
            </a:pPr>
            <a:r>
              <a:rPr lang="en-US" altLang="zh-CN" sz="2800" dirty="0"/>
              <a:t>3.6.1 </a:t>
            </a:r>
            <a:r>
              <a:rPr lang="zh-CN" altLang="en-US" sz="2800" dirty="0"/>
              <a:t>功能图方法</a:t>
            </a:r>
            <a:endParaRPr lang="en-US" altLang="zh-CN" sz="2800" dirty="0"/>
          </a:p>
          <a:p>
            <a:pPr>
              <a:lnSpc>
                <a:spcPct val="130000"/>
              </a:lnSpc>
            </a:pPr>
            <a:r>
              <a:rPr lang="en-US" altLang="zh-CN" sz="2800" dirty="0"/>
              <a:t>3.6.2 </a:t>
            </a:r>
            <a:r>
              <a:rPr lang="zh-CN" altLang="en-US" sz="2800" dirty="0"/>
              <a:t>模糊测试方法</a:t>
            </a:r>
            <a:endParaRPr lang="en-US" altLang="zh-CN" sz="2800" dirty="0"/>
          </a:p>
        </p:txBody>
      </p:sp>
    </p:spTree>
    <p:extLst>
      <p:ext uri="{BB962C8B-B14F-4D97-AF65-F5344CB8AC3E}">
        <p14:creationId xmlns:p14="http://schemas.microsoft.com/office/powerpoint/2010/main" val="16572232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331640" y="332656"/>
            <a:ext cx="6456780" cy="764703"/>
          </a:xfrm>
        </p:spPr>
        <p:txBody>
          <a:bodyPr/>
          <a:lstStyle/>
          <a:p>
            <a:pPr algn="ctr"/>
            <a:r>
              <a:rPr lang="zh-CN" altLang="en-US" sz="3200" dirty="0">
                <a:solidFill>
                  <a:srgbClr val="FFFF00"/>
                </a:solidFill>
                <a:latin typeface="+mj-ea"/>
              </a:rPr>
              <a:t>什么是</a:t>
            </a:r>
            <a:r>
              <a:rPr lang="en-US" altLang="zh-CN" sz="3200" dirty="0">
                <a:solidFill>
                  <a:srgbClr val="FFFF00"/>
                </a:solidFill>
                <a:latin typeface="+mj-ea"/>
              </a:rPr>
              <a:t>MBT</a:t>
            </a:r>
            <a:r>
              <a:rPr lang="zh-CN" altLang="en-US" sz="3200" dirty="0">
                <a:solidFill>
                  <a:srgbClr val="FFFF00"/>
                </a:solidFill>
                <a:latin typeface="+mj-ea"/>
              </a:rPr>
              <a:t>？</a:t>
            </a:r>
            <a:endParaRPr lang="en-US" altLang="en-US" sz="3200" dirty="0">
              <a:solidFill>
                <a:srgbClr val="FFFF00"/>
              </a:solidFill>
              <a:latin typeface="+mj-ea"/>
            </a:endParaRPr>
          </a:p>
        </p:txBody>
      </p:sp>
      <p:sp>
        <p:nvSpPr>
          <p:cNvPr id="10244" name="Content Placeholder 2"/>
          <p:cNvSpPr>
            <a:spLocks noGrp="1"/>
          </p:cNvSpPr>
          <p:nvPr>
            <p:ph idx="1"/>
          </p:nvPr>
        </p:nvSpPr>
        <p:spPr>
          <a:xfrm>
            <a:off x="395536" y="1916832"/>
            <a:ext cx="4032448" cy="3312368"/>
          </a:xfrm>
          <a:gradFill>
            <a:gsLst>
              <a:gs pos="0">
                <a:srgbClr val="FFEFD1"/>
              </a:gs>
              <a:gs pos="64999">
                <a:srgbClr val="F0EBD5"/>
              </a:gs>
              <a:gs pos="100000">
                <a:srgbClr val="D1C39F"/>
              </a:gs>
            </a:gsLst>
            <a:lin ang="5400000" scaled="0"/>
          </a:gradFill>
          <a:scene3d>
            <a:camera prst="orthographicFront"/>
            <a:lightRig rig="threePt" dir="t"/>
          </a:scene3d>
          <a:sp3d>
            <a:bevelT w="152400" h="50800" prst="softRound"/>
          </a:sp3d>
        </p:spPr>
        <p:txBody>
          <a:bodyPr/>
          <a:lstStyle/>
          <a:p>
            <a:pPr marL="0" indent="0"/>
            <a:r>
              <a:rPr lang="zh-CN" altLang="en-US" sz="2800" dirty="0">
                <a:latin typeface="Times New Roman" pitchFamily="18" charset="0"/>
                <a:cs typeface="Times New Roman" pitchFamily="18" charset="0"/>
              </a:rPr>
              <a:t>基于模型的测试 </a:t>
            </a:r>
            <a:r>
              <a:rPr lang="en-US" altLang="zh-CN" sz="2800" dirty="0">
                <a:latin typeface="Times New Roman" pitchFamily="18" charset="0"/>
                <a:cs typeface="Times New Roman" pitchFamily="18" charset="0"/>
              </a:rPr>
              <a:t>(MBT, </a:t>
            </a:r>
            <a:r>
              <a:rPr lang="en-IN" sz="2600" b="1" i="1" dirty="0">
                <a:latin typeface="Times New Roman" pitchFamily="18" charset="0"/>
                <a:cs typeface="Times New Roman" pitchFamily="18" charset="0"/>
              </a:rPr>
              <a:t>Model-based testing</a:t>
            </a:r>
            <a:r>
              <a:rPr lang="zh-CN" altLang="en-US" sz="2600" b="1" i="1" dirty="0">
                <a:latin typeface="Times New Roman" pitchFamily="18" charset="0"/>
                <a:cs typeface="Times New Roman" pitchFamily="18" charset="0"/>
              </a:rPr>
              <a:t>）：</a:t>
            </a:r>
            <a:r>
              <a:rPr lang="zh-CN" altLang="en-US" sz="2600" dirty="0">
                <a:latin typeface="宋体" pitchFamily="2" charset="-122"/>
                <a:ea typeface="宋体" pitchFamily="2" charset="-122"/>
                <a:cs typeface="Times New Roman" pitchFamily="18" charset="0"/>
              </a:rPr>
              <a:t>通过构建能够正确描述被测软件系统功能特性的模型，然后基于这个模型产生测试用例并执行这些测试用例的过程</a:t>
            </a:r>
            <a:endParaRPr lang="en-US" sz="2600" dirty="0">
              <a:latin typeface="宋体" pitchFamily="2" charset="-122"/>
              <a:ea typeface="宋体" pitchFamily="2" charset="-122"/>
            </a:endParaRPr>
          </a:p>
        </p:txBody>
      </p:sp>
      <p:grpSp>
        <p:nvGrpSpPr>
          <p:cNvPr id="27" name="组合 26"/>
          <p:cNvGrpSpPr/>
          <p:nvPr/>
        </p:nvGrpSpPr>
        <p:grpSpPr>
          <a:xfrm>
            <a:off x="4860032" y="1700808"/>
            <a:ext cx="4014217" cy="3692153"/>
            <a:chOff x="4716016" y="1700808"/>
            <a:chExt cx="4014217" cy="3692153"/>
          </a:xfrm>
        </p:grpSpPr>
        <p:sp>
          <p:nvSpPr>
            <p:cNvPr id="78" name="TextBox 77"/>
            <p:cNvSpPr txBox="1"/>
            <p:nvPr/>
          </p:nvSpPr>
          <p:spPr>
            <a:xfrm>
              <a:off x="5220072" y="1700808"/>
              <a:ext cx="2736304"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1400" b="1" dirty="0">
                  <a:latin typeface="Times New Roman" pitchFamily="18" charset="0"/>
                  <a:cs typeface="Times New Roman" pitchFamily="18" charset="0"/>
                </a:rPr>
                <a:t>          is a partial description of</a:t>
              </a:r>
            </a:p>
          </p:txBody>
        </p:sp>
        <p:cxnSp>
          <p:nvCxnSpPr>
            <p:cNvPr id="10253" name="AutoShape 16"/>
            <p:cNvCxnSpPr>
              <a:cxnSpLocks noChangeShapeType="1"/>
            </p:cNvCxnSpPr>
            <p:nvPr/>
          </p:nvCxnSpPr>
          <p:spPr bwMode="auto">
            <a:xfrm>
              <a:off x="7801006" y="2060848"/>
              <a:ext cx="0" cy="296397"/>
            </a:xfrm>
            <a:prstGeom prst="straightConnector1">
              <a:avLst/>
            </a:prstGeom>
            <a:noFill/>
            <a:ln w="19050">
              <a:solidFill>
                <a:srgbClr val="000000"/>
              </a:solidFill>
              <a:round/>
              <a:headEnd/>
              <a:tailEnd type="triangle" w="med" len="med"/>
            </a:ln>
          </p:spPr>
        </p:cxnSp>
        <p:sp>
          <p:nvSpPr>
            <p:cNvPr id="10254" name="Text Box 17"/>
            <p:cNvSpPr txBox="1">
              <a:spLocks noChangeArrowheads="1"/>
            </p:cNvSpPr>
            <p:nvPr/>
          </p:nvSpPr>
          <p:spPr bwMode="auto">
            <a:xfrm>
              <a:off x="5167449" y="2357245"/>
              <a:ext cx="995701" cy="463926"/>
            </a:xfrm>
            <a:prstGeom prst="rect">
              <a:avLst/>
            </a:prstGeom>
            <a:noFill/>
            <a:ln w="9525">
              <a:solidFill>
                <a:srgbClr val="000000"/>
              </a:solidFill>
              <a:miter lim="800000"/>
              <a:headEnd/>
              <a:tailEnd/>
            </a:ln>
          </p:spPr>
          <p:txBody>
            <a:bodyPr/>
            <a:lstStyle/>
            <a:p>
              <a:pPr algn="ctr">
                <a:spcAft>
                  <a:spcPts val="1000"/>
                </a:spcAft>
              </a:pPr>
              <a:r>
                <a:rPr lang="en-US" sz="1400" b="1">
                  <a:latin typeface="Calibri" pitchFamily="34" charset="0"/>
                </a:rPr>
                <a:t>Model</a:t>
              </a:r>
              <a:endParaRPr lang="en-US"/>
            </a:p>
          </p:txBody>
        </p:sp>
        <p:sp>
          <p:nvSpPr>
            <p:cNvPr id="10255" name="Text Box 18"/>
            <p:cNvSpPr txBox="1">
              <a:spLocks noChangeArrowheads="1"/>
            </p:cNvSpPr>
            <p:nvPr/>
          </p:nvSpPr>
          <p:spPr bwMode="auto">
            <a:xfrm>
              <a:off x="7324801" y="2357245"/>
              <a:ext cx="995701" cy="463926"/>
            </a:xfrm>
            <a:prstGeom prst="rect">
              <a:avLst/>
            </a:prstGeom>
            <a:noFill/>
            <a:ln w="9525">
              <a:solidFill>
                <a:srgbClr val="000000"/>
              </a:solidFill>
              <a:miter lim="800000"/>
              <a:headEnd/>
              <a:tailEnd/>
            </a:ln>
          </p:spPr>
          <p:txBody>
            <a:bodyPr/>
            <a:lstStyle/>
            <a:p>
              <a:pPr algn="ctr">
                <a:spcAft>
                  <a:spcPts val="1000"/>
                </a:spcAft>
              </a:pPr>
              <a:r>
                <a:rPr lang="en-US" sz="1400" b="1">
                  <a:latin typeface="Calibri" pitchFamily="34" charset="0"/>
                </a:rPr>
                <a:t>System</a:t>
              </a:r>
              <a:endParaRPr lang="en-US"/>
            </a:p>
          </p:txBody>
        </p:sp>
        <p:sp>
          <p:nvSpPr>
            <p:cNvPr id="10256" name="Text Box 19"/>
            <p:cNvSpPr txBox="1">
              <a:spLocks noChangeArrowheads="1"/>
            </p:cNvSpPr>
            <p:nvPr/>
          </p:nvSpPr>
          <p:spPr bwMode="auto">
            <a:xfrm>
              <a:off x="4932040" y="4221088"/>
              <a:ext cx="1300184" cy="451040"/>
            </a:xfrm>
            <a:prstGeom prst="rect">
              <a:avLst/>
            </a:prstGeom>
            <a:noFill/>
            <a:ln w="9525">
              <a:solidFill>
                <a:srgbClr val="000000"/>
              </a:solidFill>
              <a:miter lim="800000"/>
              <a:headEnd/>
              <a:tailEnd/>
            </a:ln>
          </p:spPr>
          <p:txBody>
            <a:bodyPr/>
            <a:lstStyle/>
            <a:p>
              <a:pPr algn="ctr">
                <a:spcAft>
                  <a:spcPts val="1000"/>
                </a:spcAft>
              </a:pPr>
              <a:r>
                <a:rPr lang="en-US" sz="1400" b="1">
                  <a:latin typeface="Calibri" pitchFamily="34" charset="0"/>
                </a:rPr>
                <a:t>Abstract</a:t>
              </a:r>
              <a:r>
                <a:rPr lang="en-US" sz="1100">
                  <a:latin typeface="Calibri" pitchFamily="34" charset="0"/>
                </a:rPr>
                <a:t> </a:t>
              </a:r>
              <a:r>
                <a:rPr lang="en-US" sz="1400" b="1">
                  <a:latin typeface="Calibri" pitchFamily="34" charset="0"/>
                </a:rPr>
                <a:t>Tests</a:t>
              </a:r>
              <a:endParaRPr lang="en-US"/>
            </a:p>
          </p:txBody>
        </p:sp>
        <p:sp>
          <p:nvSpPr>
            <p:cNvPr id="10257" name="Text Box 20"/>
            <p:cNvSpPr txBox="1">
              <a:spLocks noChangeArrowheads="1"/>
            </p:cNvSpPr>
            <p:nvPr/>
          </p:nvSpPr>
          <p:spPr bwMode="auto">
            <a:xfrm>
              <a:off x="7020272" y="4221088"/>
              <a:ext cx="1584176" cy="451040"/>
            </a:xfrm>
            <a:prstGeom prst="rect">
              <a:avLst/>
            </a:prstGeom>
            <a:noFill/>
            <a:ln w="9525">
              <a:solidFill>
                <a:srgbClr val="000000"/>
              </a:solidFill>
              <a:miter lim="800000"/>
              <a:headEnd/>
              <a:tailEnd/>
            </a:ln>
          </p:spPr>
          <p:txBody>
            <a:bodyPr/>
            <a:lstStyle/>
            <a:p>
              <a:pPr algn="ctr">
                <a:spcAft>
                  <a:spcPts val="1000"/>
                </a:spcAft>
              </a:pPr>
              <a:r>
                <a:rPr lang="en-US" sz="1400" b="1">
                  <a:latin typeface="Calibri" pitchFamily="34" charset="0"/>
                </a:rPr>
                <a:t>Executable Tests</a:t>
              </a:r>
              <a:endParaRPr lang="en-US"/>
            </a:p>
          </p:txBody>
        </p:sp>
        <p:cxnSp>
          <p:nvCxnSpPr>
            <p:cNvPr id="10258" name="AutoShape 21"/>
            <p:cNvCxnSpPr>
              <a:cxnSpLocks noChangeShapeType="1"/>
              <a:stCxn id="10256" idx="0"/>
            </p:cNvCxnSpPr>
            <p:nvPr/>
          </p:nvCxnSpPr>
          <p:spPr bwMode="auto">
            <a:xfrm flipH="1" flipV="1">
              <a:off x="5578717" y="2821173"/>
              <a:ext cx="3415" cy="1399915"/>
            </a:xfrm>
            <a:prstGeom prst="straightConnector1">
              <a:avLst/>
            </a:prstGeom>
            <a:noFill/>
            <a:ln w="19050">
              <a:solidFill>
                <a:srgbClr val="000000"/>
              </a:solidFill>
              <a:round/>
              <a:headEnd/>
              <a:tailEnd type="triangle" w="med" len="med"/>
            </a:ln>
          </p:spPr>
        </p:cxnSp>
        <p:cxnSp>
          <p:nvCxnSpPr>
            <p:cNvPr id="10259" name="AutoShape 22"/>
            <p:cNvCxnSpPr>
              <a:cxnSpLocks noChangeShapeType="1"/>
            </p:cNvCxnSpPr>
            <p:nvPr/>
          </p:nvCxnSpPr>
          <p:spPr bwMode="auto">
            <a:xfrm flipV="1">
              <a:off x="5557071" y="2060848"/>
              <a:ext cx="0" cy="296397"/>
            </a:xfrm>
            <a:prstGeom prst="straightConnector1">
              <a:avLst/>
            </a:prstGeom>
            <a:noFill/>
            <a:ln w="19050">
              <a:solidFill>
                <a:srgbClr val="000000"/>
              </a:solidFill>
              <a:round/>
              <a:headEnd/>
              <a:tailEnd/>
            </a:ln>
          </p:spPr>
        </p:cxnSp>
        <p:cxnSp>
          <p:nvCxnSpPr>
            <p:cNvPr id="10260" name="AutoShape 23"/>
            <p:cNvCxnSpPr>
              <a:cxnSpLocks noChangeShapeType="1"/>
            </p:cNvCxnSpPr>
            <p:nvPr/>
          </p:nvCxnSpPr>
          <p:spPr bwMode="auto">
            <a:xfrm>
              <a:off x="5557071" y="2060848"/>
              <a:ext cx="2243935" cy="0"/>
            </a:xfrm>
            <a:prstGeom prst="straightConnector1">
              <a:avLst/>
            </a:prstGeom>
            <a:noFill/>
            <a:ln w="19050">
              <a:solidFill>
                <a:srgbClr val="000000"/>
              </a:solidFill>
              <a:round/>
              <a:headEnd/>
              <a:tailEnd/>
            </a:ln>
          </p:spPr>
        </p:cxnSp>
        <p:cxnSp>
          <p:nvCxnSpPr>
            <p:cNvPr id="10261" name="AutoShape 24"/>
            <p:cNvCxnSpPr>
              <a:cxnSpLocks noChangeShapeType="1"/>
              <a:stCxn id="10257" idx="0"/>
            </p:cNvCxnSpPr>
            <p:nvPr/>
          </p:nvCxnSpPr>
          <p:spPr bwMode="auto">
            <a:xfrm flipH="1" flipV="1">
              <a:off x="7801488" y="2821174"/>
              <a:ext cx="10872" cy="1399914"/>
            </a:xfrm>
            <a:prstGeom prst="straightConnector1">
              <a:avLst/>
            </a:prstGeom>
            <a:noFill/>
            <a:ln w="19050">
              <a:solidFill>
                <a:srgbClr val="000000"/>
              </a:solidFill>
              <a:round/>
              <a:headEnd/>
              <a:tailEnd type="triangle" w="med" len="med"/>
            </a:ln>
          </p:spPr>
        </p:cxnSp>
        <p:sp>
          <p:nvSpPr>
            <p:cNvPr id="107" name="TextBox 106"/>
            <p:cNvSpPr txBox="1"/>
            <p:nvPr/>
          </p:nvSpPr>
          <p:spPr>
            <a:xfrm>
              <a:off x="6804248" y="3501008"/>
              <a:ext cx="1925985"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solidFill>
                    <a:srgbClr val="000000"/>
                  </a:solidFill>
                  <a:latin typeface="Times New Roman" pitchFamily="18" charset="0"/>
                  <a:cs typeface="Times New Roman" pitchFamily="18" charset="0"/>
                </a:rPr>
                <a:t>can be run against</a:t>
              </a:r>
              <a:endParaRPr lang="en-US" sz="1400" dirty="0">
                <a:solidFill>
                  <a:srgbClr val="000000"/>
                </a:solidFill>
                <a:latin typeface="Times New Roman" pitchFamily="18" charset="0"/>
                <a:cs typeface="Times New Roman" pitchFamily="18" charset="0"/>
              </a:endParaRPr>
            </a:p>
          </p:txBody>
        </p:sp>
        <p:sp>
          <p:nvSpPr>
            <p:cNvPr id="108" name="TextBox 107"/>
            <p:cNvSpPr txBox="1"/>
            <p:nvPr/>
          </p:nvSpPr>
          <p:spPr>
            <a:xfrm>
              <a:off x="5580112" y="5085184"/>
              <a:ext cx="2315716" cy="30777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solidFill>
                    <a:srgbClr val="000000"/>
                  </a:solidFill>
                  <a:latin typeface="Times New Roman" pitchFamily="18" charset="0"/>
                  <a:cs typeface="Times New Roman" pitchFamily="18" charset="0"/>
                </a:rPr>
                <a:t>are abstract versions of</a:t>
              </a:r>
              <a:endParaRPr lang="en-US" sz="1400" dirty="0">
                <a:solidFill>
                  <a:srgbClr val="000000"/>
                </a:solidFill>
                <a:latin typeface="Times New Roman" pitchFamily="18" charset="0"/>
                <a:cs typeface="Times New Roman" pitchFamily="18" charset="0"/>
              </a:endParaRPr>
            </a:p>
          </p:txBody>
        </p:sp>
        <p:sp>
          <p:nvSpPr>
            <p:cNvPr id="109" name="TextBox 108"/>
            <p:cNvSpPr txBox="1"/>
            <p:nvPr/>
          </p:nvSpPr>
          <p:spPr>
            <a:xfrm>
              <a:off x="4716016" y="3501008"/>
              <a:ext cx="1997943"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1400" b="1" dirty="0">
                  <a:latin typeface="Times New Roman" pitchFamily="18" charset="0"/>
                  <a:cs typeface="Times New Roman" pitchFamily="18" charset="0"/>
                </a:rPr>
                <a:t>can be derived from</a:t>
              </a:r>
            </a:p>
          </p:txBody>
        </p:sp>
        <p:cxnSp>
          <p:nvCxnSpPr>
            <p:cNvPr id="25" name="肘形连接符 24"/>
            <p:cNvCxnSpPr>
              <a:stCxn id="10256" idx="2"/>
              <a:endCxn id="10257" idx="2"/>
            </p:cNvCxnSpPr>
            <p:nvPr/>
          </p:nvCxnSpPr>
          <p:spPr>
            <a:xfrm rot="16200000" flipH="1">
              <a:off x="6697246" y="3557014"/>
              <a:ext cx="12700" cy="2230228"/>
            </a:xfrm>
            <a:prstGeom prst="bentConnector3">
              <a:avLst>
                <a:gd name="adj1" fmla="val 264000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6292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txBox="1">
            <a:spLocks noGrp="1" noChangeArrowheads="1"/>
          </p:cNvSpPr>
          <p:nvPr/>
        </p:nvSpPr>
        <p:spPr bwMode="auto">
          <a:xfrm>
            <a:off x="457200" y="6245225"/>
            <a:ext cx="2133600" cy="476250"/>
          </a:xfrm>
          <a:prstGeom prst="rect">
            <a:avLst/>
          </a:prstGeom>
          <a:noFill/>
          <a:ln w="9525">
            <a:noFill/>
            <a:miter lim="800000"/>
            <a:headEnd/>
            <a:tailEnd/>
          </a:ln>
        </p:spPr>
        <p:txBody>
          <a:bodyPr/>
          <a:lstStyle/>
          <a:p>
            <a:endParaRPr lang="en-US" sz="1400">
              <a:solidFill>
                <a:srgbClr val="FF9800"/>
              </a:solidFill>
            </a:endParaRPr>
          </a:p>
        </p:txBody>
      </p:sp>
      <p:pic>
        <p:nvPicPr>
          <p:cNvPr id="11269" name="Picture 2"/>
          <p:cNvPicPr>
            <a:picLocks noChangeAspect="1" noChangeArrowheads="1"/>
          </p:cNvPicPr>
          <p:nvPr/>
        </p:nvPicPr>
        <p:blipFill>
          <a:blip r:embed="rId3" cstate="print"/>
          <a:srcRect/>
          <a:stretch>
            <a:fillRect/>
          </a:stretch>
        </p:blipFill>
        <p:spPr bwMode="auto">
          <a:xfrm>
            <a:off x="4131523" y="1268760"/>
            <a:ext cx="5012477" cy="5589240"/>
          </a:xfrm>
          <a:prstGeom prst="rect">
            <a:avLst/>
          </a:prstGeom>
          <a:noFill/>
          <a:ln w="9525">
            <a:noFill/>
            <a:miter lim="800000"/>
            <a:headEnd/>
            <a:tailEnd/>
          </a:ln>
        </p:spPr>
      </p:pic>
      <p:sp>
        <p:nvSpPr>
          <p:cNvPr id="11271" name="Rectangle 3"/>
          <p:cNvSpPr>
            <a:spLocks noGrp="1" noChangeArrowheads="1"/>
          </p:cNvSpPr>
          <p:nvPr>
            <p:ph type="body" idx="1"/>
          </p:nvPr>
        </p:nvSpPr>
        <p:spPr>
          <a:xfrm>
            <a:off x="323528" y="2420888"/>
            <a:ext cx="4032448" cy="2808312"/>
          </a:xfrm>
        </p:spPr>
        <p:txBody>
          <a:bodyPr/>
          <a:lstStyle/>
          <a:p>
            <a:pPr>
              <a:buFontTx/>
              <a:buAutoNum type="arabicParenR"/>
            </a:pPr>
            <a:r>
              <a:rPr lang="zh-CN" altLang="en-US" sz="2400" dirty="0">
                <a:latin typeface="宋体" pitchFamily="2" charset="-122"/>
                <a:ea typeface="宋体" pitchFamily="2" charset="-122"/>
                <a:cs typeface="Times New Roman" pitchFamily="18" charset="0"/>
              </a:rPr>
              <a:t>为被测试系统（</a:t>
            </a:r>
            <a:r>
              <a:rPr lang="en-US" sz="2400" dirty="0">
                <a:latin typeface="宋体" pitchFamily="2" charset="-122"/>
                <a:ea typeface="宋体" pitchFamily="2" charset="-122"/>
                <a:cs typeface="Times New Roman" pitchFamily="18" charset="0"/>
              </a:rPr>
              <a:t>SUT</a:t>
            </a:r>
            <a:r>
              <a:rPr lang="zh-CN" altLang="en-US" sz="2400" dirty="0">
                <a:latin typeface="宋体" pitchFamily="2" charset="-122"/>
                <a:ea typeface="宋体" pitchFamily="2" charset="-122"/>
                <a:cs typeface="Times New Roman" pitchFamily="18" charset="0"/>
              </a:rPr>
              <a:t>）建模</a:t>
            </a:r>
            <a:endParaRPr lang="en-US" sz="2400" dirty="0">
              <a:latin typeface="宋体" pitchFamily="2" charset="-122"/>
              <a:ea typeface="宋体" pitchFamily="2" charset="-122"/>
              <a:cs typeface="Times New Roman" pitchFamily="18" charset="0"/>
            </a:endParaRPr>
          </a:p>
          <a:p>
            <a:pPr>
              <a:buFontTx/>
              <a:buAutoNum type="arabicParenR"/>
            </a:pPr>
            <a:r>
              <a:rPr lang="zh-CN" altLang="en-US" sz="2400" dirty="0">
                <a:latin typeface="宋体" pitchFamily="2" charset="-122"/>
                <a:ea typeface="宋体" pitchFamily="2" charset="-122"/>
                <a:cs typeface="Times New Roman" pitchFamily="18" charset="0"/>
              </a:rPr>
              <a:t>基于模型产生测试用例</a:t>
            </a:r>
            <a:endParaRPr lang="en-US" sz="2400" dirty="0">
              <a:latin typeface="宋体" pitchFamily="2" charset="-122"/>
              <a:ea typeface="宋体" pitchFamily="2" charset="-122"/>
              <a:cs typeface="Times New Roman" pitchFamily="18" charset="0"/>
            </a:endParaRPr>
          </a:p>
          <a:p>
            <a:pPr>
              <a:buFontTx/>
              <a:buAutoNum type="arabicParenR"/>
            </a:pPr>
            <a:r>
              <a:rPr lang="zh-CN" altLang="en-US" sz="2400" dirty="0">
                <a:latin typeface="宋体" pitchFamily="2" charset="-122"/>
                <a:ea typeface="宋体" pitchFamily="2" charset="-122"/>
                <a:cs typeface="Times New Roman" pitchFamily="18" charset="0"/>
              </a:rPr>
              <a:t>将抽象的测试具体化使测试用例具有可执行性</a:t>
            </a:r>
            <a:endParaRPr lang="en-US" sz="2400" dirty="0">
              <a:latin typeface="宋体" pitchFamily="2" charset="-122"/>
              <a:ea typeface="宋体" pitchFamily="2" charset="-122"/>
              <a:cs typeface="Times New Roman" pitchFamily="18" charset="0"/>
            </a:endParaRPr>
          </a:p>
          <a:p>
            <a:pPr>
              <a:buFontTx/>
              <a:buAutoNum type="arabicParenR"/>
            </a:pPr>
            <a:r>
              <a:rPr lang="zh-CN" altLang="en-US" sz="2400" dirty="0">
                <a:latin typeface="宋体" pitchFamily="2" charset="-122"/>
                <a:ea typeface="宋体" pitchFamily="2" charset="-122"/>
                <a:cs typeface="Times New Roman" pitchFamily="18" charset="0"/>
              </a:rPr>
              <a:t>执行测试</a:t>
            </a:r>
            <a:endParaRPr lang="en-US" altLang="zh-CN" sz="2400" dirty="0">
              <a:latin typeface="宋体" pitchFamily="2" charset="-122"/>
              <a:ea typeface="宋体" pitchFamily="2" charset="-122"/>
              <a:cs typeface="Times New Roman" pitchFamily="18" charset="0"/>
            </a:endParaRPr>
          </a:p>
          <a:p>
            <a:pPr>
              <a:buFontTx/>
              <a:buAutoNum type="arabicParenR"/>
            </a:pPr>
            <a:r>
              <a:rPr lang="zh-CN" altLang="en-US" sz="2400" dirty="0">
                <a:latin typeface="宋体" pitchFamily="2" charset="-122"/>
                <a:ea typeface="宋体" pitchFamily="2" charset="-122"/>
                <a:cs typeface="Times New Roman" pitchFamily="18" charset="0"/>
              </a:rPr>
              <a:t>分析测试结果</a:t>
            </a:r>
            <a:endParaRPr lang="en-US" altLang="zh-CN" sz="2400" dirty="0">
              <a:latin typeface="宋体" pitchFamily="2" charset="-122"/>
              <a:ea typeface="宋体" pitchFamily="2" charset="-122"/>
              <a:cs typeface="Times New Roman" pitchFamily="18" charset="0"/>
            </a:endParaRPr>
          </a:p>
        </p:txBody>
      </p:sp>
      <p:sp>
        <p:nvSpPr>
          <p:cNvPr id="9" name="标题 8"/>
          <p:cNvSpPr>
            <a:spLocks noGrp="1"/>
          </p:cNvSpPr>
          <p:nvPr>
            <p:ph type="title"/>
          </p:nvPr>
        </p:nvSpPr>
        <p:spPr>
          <a:xfrm>
            <a:off x="1475656" y="476672"/>
            <a:ext cx="6240756" cy="692696"/>
          </a:xfrm>
        </p:spPr>
        <p:txBody>
          <a:bodyPr/>
          <a:lstStyle/>
          <a:p>
            <a:pPr algn="ctr"/>
            <a:r>
              <a:rPr lang="en-US" altLang="zh-CN" sz="3200" dirty="0">
                <a:solidFill>
                  <a:srgbClr val="FFFF00"/>
                </a:solidFill>
                <a:latin typeface="+mj-ea"/>
              </a:rPr>
              <a:t>MBT</a:t>
            </a:r>
            <a:r>
              <a:rPr lang="zh-CN" altLang="en-US" sz="3200" dirty="0">
                <a:solidFill>
                  <a:srgbClr val="FFFF00"/>
                </a:solidFill>
                <a:latin typeface="+mj-ea"/>
              </a:rPr>
              <a:t>方法</a:t>
            </a:r>
          </a:p>
        </p:txBody>
      </p:sp>
    </p:spTree>
    <p:extLst>
      <p:ext uri="{BB962C8B-B14F-4D97-AF65-F5344CB8AC3E}">
        <p14:creationId xmlns:p14="http://schemas.microsoft.com/office/powerpoint/2010/main" val="10888777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1600" y="260648"/>
            <a:ext cx="7196092" cy="793487"/>
          </a:xfrm>
          <a:prstGeom prst="rect">
            <a:avLst/>
          </a:prstGeom>
        </p:spPr>
        <p:txBody>
          <a:bodyPr wrap="square">
            <a:spAutoFit/>
          </a:bodyPr>
          <a:lstStyle/>
          <a:p>
            <a:pPr algn="ctr">
              <a:lnSpc>
                <a:spcPct val="150000"/>
              </a:lnSpc>
            </a:pPr>
            <a:r>
              <a:rPr lang="en-US" altLang="zh-CN" sz="3200" dirty="0">
                <a:solidFill>
                  <a:srgbClr val="FFFF00"/>
                </a:solidFill>
                <a:latin typeface="+mj-ea"/>
                <a:ea typeface="+mj-ea"/>
                <a:cs typeface="+mj-cs"/>
              </a:rPr>
              <a:t>MBT </a:t>
            </a:r>
            <a:r>
              <a:rPr lang="zh-CN" altLang="en-US" sz="3200" dirty="0">
                <a:solidFill>
                  <a:srgbClr val="FFFF00"/>
                </a:solidFill>
                <a:latin typeface="+mj-ea"/>
                <a:ea typeface="+mj-ea"/>
                <a:cs typeface="+mj-cs"/>
              </a:rPr>
              <a:t>示例</a:t>
            </a:r>
            <a:endParaRPr lang="en-US" altLang="zh-CN" sz="3200" dirty="0">
              <a:solidFill>
                <a:srgbClr val="FFFF00"/>
              </a:solidFill>
              <a:latin typeface="+mj-ea"/>
              <a:ea typeface="+mj-ea"/>
              <a:cs typeface="+mj-cs"/>
            </a:endParaRPr>
          </a:p>
        </p:txBody>
      </p:sp>
      <p:sp>
        <p:nvSpPr>
          <p:cNvPr id="7" name="矩形 6"/>
          <p:cNvSpPr/>
          <p:nvPr/>
        </p:nvSpPr>
        <p:spPr>
          <a:xfrm>
            <a:off x="0" y="6654800"/>
            <a:ext cx="4114800" cy="203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9" name="图片 8" descr="MBT-ATS4.png"/>
          <p:cNvPicPr>
            <a:picLocks noChangeAspect="1"/>
          </p:cNvPicPr>
          <p:nvPr/>
        </p:nvPicPr>
        <p:blipFill>
          <a:blip r:embed="rId2" cstate="print"/>
          <a:stretch>
            <a:fillRect/>
          </a:stretch>
        </p:blipFill>
        <p:spPr>
          <a:xfrm>
            <a:off x="827584" y="1484784"/>
            <a:ext cx="7835461" cy="5188994"/>
          </a:xfrm>
          <a:prstGeom prst="rect">
            <a:avLst/>
          </a:prstGeom>
        </p:spPr>
      </p:pic>
    </p:spTree>
    <p:extLst>
      <p:ext uri="{BB962C8B-B14F-4D97-AF65-F5344CB8AC3E}">
        <p14:creationId xmlns:p14="http://schemas.microsoft.com/office/powerpoint/2010/main" val="3506759779"/>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63" y="2438463"/>
            <a:ext cx="1244063" cy="1528624"/>
          </a:xfrm>
          <a:prstGeom prst="rect">
            <a:avLst/>
          </a:prstGeom>
        </p:spPr>
        <p:txBody>
          <a:bodyPr wrap="square">
            <a:spAutoFit/>
          </a:bodyPr>
          <a:lstStyle/>
          <a:p>
            <a:pPr algn="ctr">
              <a:lnSpc>
                <a:spcPct val="150000"/>
              </a:lnSpc>
            </a:pPr>
            <a:r>
              <a:rPr lang="en-US" altLang="zh-CN" sz="3200" i="0" dirty="0">
                <a:solidFill>
                  <a:srgbClr val="800000"/>
                </a:solidFill>
                <a:latin typeface="+mj-ea"/>
                <a:ea typeface="+mj-ea"/>
                <a:cs typeface="+mj-cs"/>
              </a:rPr>
              <a:t>MBT </a:t>
            </a:r>
            <a:r>
              <a:rPr lang="zh-CN" altLang="en-US" sz="3200" i="0" dirty="0">
                <a:solidFill>
                  <a:srgbClr val="800000"/>
                </a:solidFill>
                <a:latin typeface="+mj-ea"/>
                <a:ea typeface="+mj-ea"/>
                <a:cs typeface="+mj-cs"/>
              </a:rPr>
              <a:t>架构</a:t>
            </a:r>
            <a:endParaRPr lang="en-US" altLang="zh-CN" sz="3200" i="0" dirty="0">
              <a:solidFill>
                <a:srgbClr val="800000"/>
              </a:solidFill>
              <a:latin typeface="+mj-ea"/>
              <a:ea typeface="+mj-ea"/>
              <a:cs typeface="+mj-cs"/>
            </a:endParaRPr>
          </a:p>
        </p:txBody>
      </p:sp>
      <p:pic>
        <p:nvPicPr>
          <p:cNvPr id="6" name="图片 5" descr="TEMA model achitecture.png"/>
          <p:cNvPicPr>
            <a:picLocks noChangeAspect="1"/>
          </p:cNvPicPr>
          <p:nvPr/>
        </p:nvPicPr>
        <p:blipFill>
          <a:blip r:embed="rId2" cstate="print"/>
          <a:stretch>
            <a:fillRect/>
          </a:stretch>
        </p:blipFill>
        <p:spPr>
          <a:xfrm>
            <a:off x="1404093" y="1"/>
            <a:ext cx="7739908" cy="6858000"/>
          </a:xfrm>
          <a:prstGeom prst="rect">
            <a:avLst/>
          </a:prstGeom>
        </p:spPr>
      </p:pic>
    </p:spTree>
    <p:extLst>
      <p:ext uri="{BB962C8B-B14F-4D97-AF65-F5344CB8AC3E}">
        <p14:creationId xmlns:p14="http://schemas.microsoft.com/office/powerpoint/2010/main" val="2424241435"/>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http://i3.visualstudiogallery.msdn.microsoft.com/en-us/e268be0c-e973-46b1-894d-83cb7d20c4a9/image/file/36365/0/full%20devlabs%20image.png"/>
          <p:cNvPicPr>
            <a:picLocks noChangeAspect="1" noChangeArrowheads="1"/>
          </p:cNvPicPr>
          <p:nvPr/>
        </p:nvPicPr>
        <p:blipFill>
          <a:blip r:embed="rId3" cstate="print"/>
          <a:srcRect/>
          <a:stretch>
            <a:fillRect/>
          </a:stretch>
        </p:blipFill>
        <p:spPr bwMode="auto">
          <a:xfrm>
            <a:off x="3635896" y="0"/>
            <a:ext cx="4248472" cy="1268760"/>
          </a:xfrm>
          <a:prstGeom prst="rect">
            <a:avLst/>
          </a:prstGeom>
          <a:noFill/>
        </p:spPr>
      </p:pic>
      <p:pic>
        <p:nvPicPr>
          <p:cNvPr id="202756" name="Picture 4" descr="Spec Explorer 2010 Visual Studio Power Tool"/>
          <p:cNvPicPr>
            <a:picLocks noChangeAspect="1" noChangeArrowheads="1"/>
          </p:cNvPicPr>
          <p:nvPr/>
        </p:nvPicPr>
        <p:blipFill>
          <a:blip r:embed="rId4" cstate="print"/>
          <a:srcRect/>
          <a:stretch>
            <a:fillRect/>
          </a:stretch>
        </p:blipFill>
        <p:spPr bwMode="auto">
          <a:xfrm>
            <a:off x="-215335" y="1268760"/>
            <a:ext cx="9338783" cy="5585950"/>
          </a:xfrm>
          <a:prstGeom prst="rect">
            <a:avLst/>
          </a:prstGeom>
          <a:noFill/>
        </p:spPr>
      </p:pic>
      <p:pic>
        <p:nvPicPr>
          <p:cNvPr id="6" name="Picture 2" descr="http://blogs.msdn.com/blogfiles/sechina/WindowsLiveWriter/7607f00c44f6_9970/image_12%5B1%5D_2.png"/>
          <p:cNvPicPr>
            <a:picLocks noChangeAspect="1" noChangeArrowheads="1"/>
          </p:cNvPicPr>
          <p:nvPr/>
        </p:nvPicPr>
        <p:blipFill>
          <a:blip r:embed="rId5" cstate="print"/>
          <a:srcRect/>
          <a:stretch>
            <a:fillRect/>
          </a:stretch>
        </p:blipFill>
        <p:spPr bwMode="auto">
          <a:xfrm>
            <a:off x="1187624" y="116632"/>
            <a:ext cx="6524801" cy="6538422"/>
          </a:xfrm>
          <a:prstGeom prst="rect">
            <a:avLst/>
          </a:prstGeom>
          <a:noFill/>
        </p:spPr>
      </p:pic>
      <p:sp>
        <p:nvSpPr>
          <p:cNvPr id="79874" name="Rectangle 2"/>
          <p:cNvSpPr>
            <a:spLocks noGrp="1" noChangeArrowheads="1"/>
          </p:cNvSpPr>
          <p:nvPr>
            <p:ph type="title"/>
          </p:nvPr>
        </p:nvSpPr>
        <p:spPr>
          <a:xfrm>
            <a:off x="1331640" y="548680"/>
            <a:ext cx="2160240" cy="762000"/>
          </a:xfrm>
        </p:spPr>
        <p:txBody>
          <a:bodyPr/>
          <a:lstStyle/>
          <a:p>
            <a:pPr algn="ctr"/>
            <a:r>
              <a:rPr lang="en-US" altLang="zh-CN" sz="3200" dirty="0">
                <a:solidFill>
                  <a:srgbClr val="800000"/>
                </a:solidFill>
                <a:latin typeface="+mj-ea"/>
              </a:rPr>
              <a:t>MBT </a:t>
            </a:r>
            <a:r>
              <a:rPr lang="zh-CN" altLang="en-US" sz="3200" dirty="0">
                <a:solidFill>
                  <a:srgbClr val="800000"/>
                </a:solidFill>
                <a:latin typeface="+mj-ea"/>
              </a:rPr>
              <a:t>工具</a:t>
            </a:r>
            <a:endParaRPr lang="en-US" altLang="zh-CN" sz="3200" dirty="0">
              <a:solidFill>
                <a:srgbClr val="800000"/>
              </a:solidFill>
              <a:latin typeface="+mj-ea"/>
            </a:endParaRPr>
          </a:p>
        </p:txBody>
      </p:sp>
    </p:spTree>
    <p:extLst>
      <p:ext uri="{BB962C8B-B14F-4D97-AF65-F5344CB8AC3E}">
        <p14:creationId xmlns:p14="http://schemas.microsoft.com/office/powerpoint/2010/main" val="419436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1000"/>
                                        <p:tgtEl>
                                          <p:spTgt spid="202756"/>
                                        </p:tgtEl>
                                      </p:cBhvr>
                                    </p:animEffect>
                                    <p:set>
                                      <p:cBhvr>
                                        <p:cTn id="7" dur="1" fill="hold">
                                          <p:stCondLst>
                                            <p:cond delay="999"/>
                                          </p:stCondLst>
                                        </p:cTn>
                                        <p:tgtEl>
                                          <p:spTgt spid="202756"/>
                                        </p:tgtEl>
                                        <p:attrNameLst>
                                          <p:attrName>style.visibility</p:attrName>
                                        </p:attrNameLst>
                                      </p:cBhvr>
                                      <p:to>
                                        <p:strVal val="hidden"/>
                                      </p:to>
                                    </p:set>
                                  </p:childTnLst>
                                </p:cTn>
                              </p:par>
                            </p:childTnLst>
                          </p:cTn>
                        </p:par>
                        <p:par>
                          <p:cTn id="8" fill="hold">
                            <p:stCondLst>
                              <p:cond delay="1000"/>
                            </p:stCondLst>
                            <p:childTnLst>
                              <p:par>
                                <p:cTn id="9" presetID="4" presetClass="entr" presetSubtype="3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619672" y="188640"/>
            <a:ext cx="5706020" cy="833785"/>
          </a:xfrm>
        </p:spPr>
        <p:txBody>
          <a:bodyPr/>
          <a:lstStyle/>
          <a:p>
            <a:pPr algn="ctr"/>
            <a:r>
              <a:rPr lang="en-US" altLang="zh-CN" sz="3200" dirty="0">
                <a:solidFill>
                  <a:srgbClr val="FFFF00"/>
                </a:solidFill>
                <a:latin typeface="+mj-ea"/>
              </a:rPr>
              <a:t>3.6.1 功能图法</a:t>
            </a:r>
            <a:endParaRPr lang="zh-CN" altLang="en-US" sz="3200" dirty="0">
              <a:solidFill>
                <a:srgbClr val="FFFF00"/>
              </a:solidFill>
              <a:latin typeface="+mj-ea"/>
            </a:endParaRPr>
          </a:p>
        </p:txBody>
      </p:sp>
      <p:sp>
        <p:nvSpPr>
          <p:cNvPr id="2140163" name="Rectangle 3"/>
          <p:cNvSpPr>
            <a:spLocks noGrp="1" noChangeArrowheads="1"/>
          </p:cNvSpPr>
          <p:nvPr>
            <p:ph type="body" idx="1"/>
          </p:nvPr>
        </p:nvSpPr>
        <p:spPr>
          <a:xfrm>
            <a:off x="467544" y="1628800"/>
            <a:ext cx="8280920" cy="4342345"/>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每个程序的功能通常由静态说明和动态说明组成</a:t>
            </a:r>
            <a:endParaRPr lang="en-US" altLang="zh-CN" sz="2400" kern="1200" dirty="0">
              <a:effectLst>
                <a:outerShdw blurRad="38100" dist="38100" dir="2700000" algn="tl">
                  <a:srgbClr val="FFFFFF"/>
                </a:outerShdw>
              </a:effectLst>
              <a:latin typeface="宋体"/>
              <a:ea typeface="宋体"/>
              <a:cs typeface="宋体"/>
            </a:endParaRPr>
          </a:p>
          <a:p>
            <a:pPr eaLnBrk="0" hangingPunct="0">
              <a:lnSpc>
                <a:spcPct val="150000"/>
              </a:lnSpc>
              <a:spcBef>
                <a:spcPct val="0"/>
              </a:spcBef>
              <a:buClr>
                <a:srgbClr val="91AC4E"/>
              </a:buClr>
              <a:buSzPct val="80000"/>
              <a:buFont typeface="Wingdings" charset="2"/>
              <a:buChar char="²"/>
              <a:defRPr/>
            </a:pPr>
            <a:r>
              <a:rPr lang="zh-CN" altLang="en-US" sz="2400" kern="1200" dirty="0">
                <a:effectLst>
                  <a:outerShdw blurRad="38100" dist="38100" dir="2700000" algn="tl">
                    <a:srgbClr val="FFFFFF"/>
                  </a:outerShdw>
                </a:effectLst>
                <a:latin typeface="宋体"/>
                <a:ea typeface="宋体"/>
                <a:cs typeface="宋体"/>
              </a:rPr>
              <a:t>静态说明描述了输入条件和输出条件之间的对应关系</a:t>
            </a:r>
            <a:endParaRPr lang="en-US" altLang="zh-CN" sz="2400" kern="1200" dirty="0">
              <a:effectLst>
                <a:outerShdw blurRad="38100" dist="38100" dir="2700000" algn="tl">
                  <a:srgbClr val="FFFFFF"/>
                </a:outerShdw>
              </a:effectLst>
              <a:latin typeface="宋体"/>
              <a:ea typeface="宋体"/>
              <a:cs typeface="宋体"/>
            </a:endParaRPr>
          </a:p>
          <a:p>
            <a:pPr eaLnBrk="0" hangingPunct="0">
              <a:lnSpc>
                <a:spcPct val="150000"/>
              </a:lnSpc>
              <a:spcBef>
                <a:spcPct val="0"/>
              </a:spcBef>
              <a:buClr>
                <a:srgbClr val="91AC4E"/>
              </a:buClr>
              <a:buSzPct val="80000"/>
              <a:buFont typeface="Wingdings" charset="2"/>
              <a:buChar char="²"/>
              <a:defRPr/>
            </a:pPr>
            <a:r>
              <a:rPr lang="zh-CN" altLang="en-US" sz="2400" kern="1200" dirty="0">
                <a:effectLst>
                  <a:outerShdw blurRad="38100" dist="38100" dir="2700000" algn="tl">
                    <a:srgbClr val="FFFFFF"/>
                  </a:outerShdw>
                </a:effectLst>
                <a:latin typeface="宋体"/>
                <a:ea typeface="宋体"/>
                <a:cs typeface="宋体"/>
              </a:rPr>
              <a:t>动态说明描述了输入数据的次序或者转移的次序</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功能图法就是为了解决动态说明问题的一种测试用例的设计方法 </a:t>
            </a: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功能图由状态迁移图</a:t>
            </a:r>
            <a:r>
              <a:rPr lang="zh-CN" altLang="en-US" sz="2400" kern="1200" dirty="0">
                <a:effectLst>
                  <a:outerShdw blurRad="38100" dist="38100" dir="2700000" algn="tl">
                    <a:srgbClr val="FFFFFF"/>
                  </a:outerShdw>
                </a:effectLst>
                <a:latin typeface="Arial"/>
                <a:ea typeface="宋体"/>
                <a:cs typeface="Arial"/>
              </a:rPr>
              <a:t>（</a:t>
            </a:r>
            <a:r>
              <a:rPr lang="en-US" altLang="zh-CN" sz="2400" kern="1200" dirty="0">
                <a:effectLst>
                  <a:outerShdw blurRad="38100" dist="38100" dir="2700000" algn="tl">
                    <a:srgbClr val="FFFFFF"/>
                  </a:outerShdw>
                </a:effectLst>
                <a:latin typeface="Arial"/>
                <a:ea typeface="宋体"/>
                <a:cs typeface="Arial"/>
              </a:rPr>
              <a:t>state transition diagram</a:t>
            </a:r>
            <a:r>
              <a:rPr lang="zh-CN" altLang="en-US" sz="2400" kern="1200" dirty="0">
                <a:effectLst>
                  <a:outerShdw blurRad="38100" dist="38100" dir="2700000" algn="tl">
                    <a:srgbClr val="FFFFFF"/>
                  </a:outerShdw>
                </a:effectLst>
                <a:latin typeface="Arial"/>
                <a:ea typeface="宋体"/>
                <a:cs typeface="Arial"/>
              </a:rPr>
              <a:t>，</a:t>
            </a:r>
            <a:r>
              <a:rPr lang="en-US" altLang="zh-CN" sz="2400" kern="1200" dirty="0">
                <a:effectLst>
                  <a:outerShdw blurRad="38100" dist="38100" dir="2700000" algn="tl">
                    <a:srgbClr val="FFFFFF"/>
                  </a:outerShdw>
                </a:effectLst>
                <a:latin typeface="Arial"/>
                <a:ea typeface="宋体"/>
                <a:cs typeface="Arial"/>
              </a:rPr>
              <a:t>STD</a:t>
            </a:r>
            <a:r>
              <a:rPr lang="zh-CN" altLang="en-US" sz="2400" kern="1200" dirty="0">
                <a:effectLst>
                  <a:outerShdw blurRad="38100" dist="38100" dir="2700000" algn="tl">
                    <a:srgbClr val="FFFFFF"/>
                  </a:outerShdw>
                </a:effectLst>
                <a:latin typeface="Arial"/>
                <a:ea typeface="宋体"/>
                <a:cs typeface="Arial"/>
              </a:rPr>
              <a:t>）</a:t>
            </a:r>
            <a:r>
              <a:rPr lang="zh-CN" altLang="en-US" sz="2400" kern="1200" dirty="0">
                <a:effectLst>
                  <a:outerShdw blurRad="38100" dist="38100" dir="2700000" algn="tl">
                    <a:srgbClr val="FFFFFF"/>
                  </a:outerShdw>
                </a:effectLst>
                <a:latin typeface="宋体"/>
                <a:ea typeface="宋体"/>
                <a:cs typeface="宋体"/>
              </a:rPr>
              <a:t>和逻辑功能模型</a:t>
            </a:r>
            <a:r>
              <a:rPr lang="zh-CN" altLang="en-US" sz="2400" kern="1200" dirty="0">
                <a:effectLst>
                  <a:outerShdw blurRad="38100" dist="38100" dir="2700000" algn="tl">
                    <a:srgbClr val="FFFFFF"/>
                  </a:outerShdw>
                </a:effectLst>
                <a:latin typeface="Arial"/>
                <a:ea typeface="宋体"/>
                <a:cs typeface="Arial"/>
              </a:rPr>
              <a:t>（</a:t>
            </a:r>
            <a:r>
              <a:rPr lang="en-US" altLang="zh-CN" sz="2400" kern="1200" dirty="0">
                <a:effectLst>
                  <a:outerShdw blurRad="38100" dist="38100" dir="2700000" algn="tl">
                    <a:srgbClr val="FFFFFF"/>
                  </a:outerShdw>
                </a:effectLst>
                <a:latin typeface="Arial"/>
                <a:ea typeface="宋体"/>
                <a:cs typeface="Arial"/>
              </a:rPr>
              <a:t>logic function model</a:t>
            </a:r>
            <a:r>
              <a:rPr lang="zh-CN" altLang="en-US" sz="2400" kern="1200" dirty="0">
                <a:effectLst>
                  <a:outerShdw blurRad="38100" dist="38100" dir="2700000" algn="tl">
                    <a:srgbClr val="FFFFFF"/>
                  </a:outerShdw>
                </a:effectLst>
                <a:latin typeface="Arial"/>
                <a:ea typeface="宋体"/>
                <a:cs typeface="Arial"/>
              </a:rPr>
              <a:t>， </a:t>
            </a:r>
            <a:r>
              <a:rPr lang="en-US" altLang="zh-CN" sz="2400" kern="1200" dirty="0">
                <a:effectLst>
                  <a:outerShdw blurRad="38100" dist="38100" dir="2700000" algn="tl">
                    <a:srgbClr val="FFFFFF"/>
                  </a:outerShdw>
                </a:effectLst>
                <a:latin typeface="Arial"/>
                <a:ea typeface="宋体"/>
                <a:cs typeface="Arial"/>
              </a:rPr>
              <a:t>LFM</a:t>
            </a:r>
            <a:r>
              <a:rPr lang="zh-CN" altLang="en-US" sz="2400" kern="1200" dirty="0">
                <a:effectLst>
                  <a:outerShdw blurRad="38100" dist="38100" dir="2700000" algn="tl">
                    <a:srgbClr val="FFFFFF"/>
                  </a:outerShdw>
                </a:effectLst>
                <a:latin typeface="Arial"/>
                <a:ea typeface="宋体"/>
                <a:cs typeface="Arial"/>
              </a:rPr>
              <a:t>）</a:t>
            </a:r>
            <a:r>
              <a:rPr lang="zh-CN" altLang="en-US" sz="2400" kern="1200" dirty="0">
                <a:effectLst>
                  <a:outerShdw blurRad="38100" dist="38100" dir="2700000" algn="tl">
                    <a:srgbClr val="FFFFFF"/>
                  </a:outerShdw>
                </a:effectLst>
                <a:latin typeface="宋体"/>
                <a:ea typeface="宋体"/>
                <a:cs typeface="宋体"/>
              </a:rPr>
              <a:t>构成 </a:t>
            </a:r>
          </a:p>
        </p:txBody>
      </p:sp>
    </p:spTree>
    <p:extLst>
      <p:ext uri="{BB962C8B-B14F-4D97-AF65-F5344CB8AC3E}">
        <p14:creationId xmlns:p14="http://schemas.microsoft.com/office/powerpoint/2010/main" val="98242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40163">
                                            <p:txEl>
                                              <p:pRg st="4" end="4"/>
                                            </p:txEl>
                                          </p:spTgt>
                                        </p:tgtEl>
                                        <p:attrNameLst>
                                          <p:attrName>style.visibility</p:attrName>
                                        </p:attrNameLst>
                                      </p:cBhvr>
                                      <p:to>
                                        <p:strVal val="visible"/>
                                      </p:to>
                                    </p:set>
                                    <p:animEffect transition="in" filter="strips(downRight)">
                                      <p:cBhvr>
                                        <p:cTn id="7" dur="500"/>
                                        <p:tgtEl>
                                          <p:spTgt spid="2140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91680" y="366695"/>
            <a:ext cx="5880716" cy="561975"/>
          </a:xfrm>
        </p:spPr>
        <p:txBody>
          <a:bodyPr/>
          <a:lstStyle/>
          <a:p>
            <a:pPr algn="ctr"/>
            <a:r>
              <a:rPr lang="zh-CN" altLang="en-US" sz="3200" dirty="0">
                <a:solidFill>
                  <a:srgbClr val="FFFF00"/>
                </a:solidFill>
                <a:latin typeface="+mj-ea"/>
              </a:rPr>
              <a:t>状态迁移图</a:t>
            </a:r>
            <a:r>
              <a:rPr lang="zh-CN" altLang="en-US" sz="3600" b="1" i="1" dirty="0">
                <a:solidFill>
                  <a:schemeClr val="hlink"/>
                </a:solidFill>
              </a:rPr>
              <a:t> </a:t>
            </a:r>
          </a:p>
        </p:txBody>
      </p:sp>
      <p:sp>
        <p:nvSpPr>
          <p:cNvPr id="66563" name="Rectangle 3"/>
          <p:cNvSpPr>
            <a:spLocks noGrp="1" noChangeArrowheads="1"/>
          </p:cNvSpPr>
          <p:nvPr>
            <p:ph type="body" idx="1"/>
          </p:nvPr>
        </p:nvSpPr>
        <p:spPr>
          <a:xfrm>
            <a:off x="323528" y="1628800"/>
            <a:ext cx="8352928" cy="1385888"/>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状态迁移图，描述系统状态变化的动态信息</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动态说明，由状态和迁移来描述，状态指出数据输入的位置（或时间），而迁移则指明状态的改变 </a:t>
            </a:r>
          </a:p>
        </p:txBody>
      </p:sp>
      <p:pic>
        <p:nvPicPr>
          <p:cNvPr id="66564" name="Picture 5" descr="6-10"/>
          <p:cNvPicPr>
            <a:picLocks noChangeAspect="1" noChangeArrowheads="1"/>
          </p:cNvPicPr>
          <p:nvPr/>
        </p:nvPicPr>
        <p:blipFill>
          <a:blip r:embed="rId3" cstate="print"/>
          <a:srcRect/>
          <a:stretch>
            <a:fillRect/>
          </a:stretch>
        </p:blipFill>
        <p:spPr bwMode="auto">
          <a:xfrm>
            <a:off x="953367" y="3501008"/>
            <a:ext cx="6846549" cy="2880320"/>
          </a:xfrm>
          <a:prstGeom prst="rect">
            <a:avLst/>
          </a:prstGeom>
          <a:noFill/>
          <a:ln w="9525">
            <a:noFill/>
            <a:miter lim="800000"/>
            <a:headEnd/>
            <a:tailEnd/>
          </a:ln>
        </p:spPr>
      </p:pic>
    </p:spTree>
    <p:extLst>
      <p:ext uri="{BB962C8B-B14F-4D97-AF65-F5344CB8AC3E}">
        <p14:creationId xmlns:p14="http://schemas.microsoft.com/office/powerpoint/2010/main" val="150162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en-US" altLang="zh-CN" sz="3200" dirty="0">
                <a:solidFill>
                  <a:srgbClr val="FFFF00"/>
                </a:solidFill>
                <a:latin typeface="+mj-ea"/>
              </a:rPr>
              <a:t>3.1.1 ALAC</a:t>
            </a:r>
            <a:r>
              <a:rPr lang="zh-CN" altLang="zh-CN" sz="3200" dirty="0">
                <a:solidFill>
                  <a:srgbClr val="FFFF00"/>
                </a:solidFill>
                <a:latin typeface="+mj-ea"/>
              </a:rPr>
              <a:t>测试和随机测试</a:t>
            </a:r>
            <a:endParaRPr lang="zh-CN" altLang="en-US" sz="4000" b="1" i="1" dirty="0">
              <a:solidFill>
                <a:schemeClr val="hlink"/>
              </a:solidFill>
            </a:endParaRPr>
          </a:p>
        </p:txBody>
      </p:sp>
      <p:sp>
        <p:nvSpPr>
          <p:cNvPr id="89091" name="Rectangle 3"/>
          <p:cNvSpPr>
            <a:spLocks noGrp="1" noChangeArrowheads="1"/>
          </p:cNvSpPr>
          <p:nvPr>
            <p:ph type="body" idx="1"/>
          </p:nvPr>
        </p:nvSpPr>
        <p:spPr>
          <a:xfrm>
            <a:off x="683568" y="1628800"/>
            <a:ext cx="7848600" cy="1314450"/>
          </a:xfrm>
        </p:spPr>
        <p:txBody>
          <a:bodyPr/>
          <a:lstStyle/>
          <a:p>
            <a:r>
              <a:rPr lang="en-US" altLang="zh-CN" sz="2400" dirty="0">
                <a:ea typeface="楷体"/>
                <a:cs typeface="楷体"/>
              </a:rPr>
              <a:t>ALAC</a:t>
            </a:r>
            <a:r>
              <a:rPr lang="zh-CN" sz="2400" dirty="0">
                <a:ea typeface="楷体"/>
                <a:cs typeface="楷体"/>
              </a:rPr>
              <a:t>，是</a:t>
            </a:r>
            <a:r>
              <a:rPr lang="en-US" altLang="zh-CN" sz="2400" dirty="0">
                <a:ea typeface="楷体"/>
                <a:cs typeface="楷体"/>
              </a:rPr>
              <a:t>Act-like-a-customer</a:t>
            </a:r>
            <a:r>
              <a:rPr lang="zh-CN" sz="2400" dirty="0">
                <a:ea typeface="楷体"/>
                <a:cs typeface="楷体"/>
              </a:rPr>
              <a:t>（象客户那样做）的简写，</a:t>
            </a:r>
            <a:r>
              <a:rPr lang="en-US" altLang="zh-CN" sz="2400" dirty="0">
                <a:ea typeface="楷体"/>
                <a:cs typeface="楷体"/>
              </a:rPr>
              <a:t>ALAC</a:t>
            </a:r>
            <a:r>
              <a:rPr lang="zh-CN" sz="2400" dirty="0">
                <a:ea typeface="楷体"/>
                <a:cs typeface="楷体"/>
              </a:rPr>
              <a:t>测试方法是一种基于客户使用产品的知识开发出来的测试方法，它的出发点是著名的</a:t>
            </a:r>
            <a:r>
              <a:rPr lang="en-US" altLang="zh-CN" sz="2400" dirty="0">
                <a:ea typeface="楷体"/>
                <a:cs typeface="楷体"/>
              </a:rPr>
              <a:t>Pareto 80/20</a:t>
            </a:r>
            <a:r>
              <a:rPr lang="zh-CN" sz="2400" dirty="0">
                <a:ea typeface="楷体"/>
                <a:cs typeface="楷体"/>
              </a:rPr>
              <a:t>规律</a:t>
            </a:r>
            <a:endParaRPr lang="en-US" altLang="zh-CN" sz="2400" dirty="0">
              <a:ea typeface="楷体"/>
              <a:cs typeface="楷体"/>
            </a:endParaRPr>
          </a:p>
          <a:p>
            <a:endParaRPr lang="en-US" altLang="zh-CN" sz="2000" dirty="0">
              <a:ea typeface="楷体"/>
              <a:cs typeface="楷体"/>
            </a:endParaRPr>
          </a:p>
        </p:txBody>
      </p:sp>
      <p:pic>
        <p:nvPicPr>
          <p:cNvPr id="89093" name="Picture 4" descr="3-19.gif"/>
          <p:cNvPicPr>
            <a:picLocks noChangeAspect="1"/>
          </p:cNvPicPr>
          <p:nvPr/>
        </p:nvPicPr>
        <p:blipFill>
          <a:blip r:embed="rId3" cstate="print"/>
          <a:srcRect/>
          <a:stretch>
            <a:fillRect/>
          </a:stretch>
        </p:blipFill>
        <p:spPr bwMode="auto">
          <a:xfrm>
            <a:off x="1403648" y="3140968"/>
            <a:ext cx="6678733" cy="3096344"/>
          </a:xfrm>
          <a:prstGeom prst="rect">
            <a:avLst/>
          </a:prstGeom>
          <a:noFill/>
          <a:ln w="9525">
            <a:noFill/>
            <a:miter lim="800000"/>
            <a:headEnd/>
            <a:tailEnd/>
          </a:ln>
        </p:spPr>
      </p:pic>
    </p:spTree>
    <p:extLst>
      <p:ext uri="{BB962C8B-B14F-4D97-AF65-F5344CB8AC3E}">
        <p14:creationId xmlns:p14="http://schemas.microsoft.com/office/powerpoint/2010/main" val="24029164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15616" y="404664"/>
            <a:ext cx="6400800" cy="487363"/>
          </a:xfrm>
        </p:spPr>
        <p:txBody>
          <a:bodyPr/>
          <a:lstStyle/>
          <a:p>
            <a:pPr algn="ctr"/>
            <a:r>
              <a:rPr lang="zh-CN" altLang="en-US" sz="3200" dirty="0">
                <a:solidFill>
                  <a:srgbClr val="FFFF00"/>
                </a:solidFill>
                <a:latin typeface="+mj-ea"/>
              </a:rPr>
              <a:t>如何设计测试用例？</a:t>
            </a:r>
          </a:p>
        </p:txBody>
      </p:sp>
      <p:sp>
        <p:nvSpPr>
          <p:cNvPr id="67587" name="Rectangle 3"/>
          <p:cNvSpPr>
            <a:spLocks noGrp="1" noChangeArrowheads="1"/>
          </p:cNvSpPr>
          <p:nvPr>
            <p:ph type="body" idx="1"/>
          </p:nvPr>
        </p:nvSpPr>
        <p:spPr>
          <a:xfrm>
            <a:off x="971600" y="2852936"/>
            <a:ext cx="7526338" cy="1935163"/>
          </a:xfrm>
        </p:spPr>
        <p:txBody>
          <a:bodyPr/>
          <a:lstStyle/>
          <a:p>
            <a:pPr marL="533400" indent="-533400">
              <a:buFont typeface="Wingdings" charset="2"/>
              <a:buChar char="²"/>
            </a:pPr>
            <a:r>
              <a:rPr lang="zh-CN" altLang="en-US" sz="2400" dirty="0">
                <a:solidFill>
                  <a:schemeClr val="accent1">
                    <a:lumMod val="50000"/>
                  </a:schemeClr>
                </a:solidFill>
                <a:latin typeface="楷体"/>
                <a:ea typeface="楷体"/>
                <a:cs typeface="楷体"/>
              </a:rPr>
              <a:t>从功能逻辑模型</a:t>
            </a:r>
            <a:r>
              <a:rPr lang="zh-CN" altLang="en-US" sz="2000" dirty="0">
                <a:solidFill>
                  <a:schemeClr val="accent1">
                    <a:lumMod val="50000"/>
                  </a:schemeClr>
                </a:solidFill>
                <a:latin typeface="楷体"/>
                <a:ea typeface="楷体"/>
                <a:cs typeface="楷体"/>
              </a:rPr>
              <a:t>（决策表或因果图）</a:t>
            </a:r>
            <a:r>
              <a:rPr lang="zh-CN" altLang="en-US" sz="2400" dirty="0">
                <a:solidFill>
                  <a:schemeClr val="accent1">
                    <a:lumMod val="50000"/>
                  </a:schemeClr>
                </a:solidFill>
                <a:latin typeface="楷体"/>
                <a:ea typeface="楷体"/>
                <a:cs typeface="楷体"/>
              </a:rPr>
              <a:t>导出局部测试用例，覆盖各个状态的各种输入数据的组合</a:t>
            </a:r>
          </a:p>
          <a:p>
            <a:pPr marL="533400" indent="-533400">
              <a:buFont typeface="Wingdings" charset="2"/>
              <a:buChar char="²"/>
            </a:pPr>
            <a:r>
              <a:rPr lang="zh-CN" altLang="en-US" sz="2400" dirty="0">
                <a:solidFill>
                  <a:schemeClr val="accent1">
                    <a:lumMod val="50000"/>
                  </a:schemeClr>
                </a:solidFill>
                <a:latin typeface="楷体"/>
                <a:ea typeface="楷体"/>
                <a:cs typeface="楷体"/>
              </a:rPr>
              <a:t>从状态迁移图导出整体的测试用例，以覆盖系统</a:t>
            </a:r>
            <a:r>
              <a:rPr lang="zh-CN" altLang="en-US" sz="2000" dirty="0">
                <a:solidFill>
                  <a:schemeClr val="accent1">
                    <a:lumMod val="50000"/>
                  </a:schemeClr>
                </a:solidFill>
                <a:latin typeface="楷体"/>
                <a:ea typeface="楷体"/>
                <a:cs typeface="楷体"/>
              </a:rPr>
              <a:t>（程序）</a:t>
            </a:r>
            <a:r>
              <a:rPr lang="zh-CN" altLang="en-US" sz="2400" dirty="0">
                <a:solidFill>
                  <a:schemeClr val="accent1">
                    <a:lumMod val="50000"/>
                  </a:schemeClr>
                </a:solidFill>
                <a:latin typeface="楷体"/>
                <a:ea typeface="楷体"/>
                <a:cs typeface="楷体"/>
              </a:rPr>
              <a:t>控制的逻辑路径</a:t>
            </a:r>
          </a:p>
        </p:txBody>
      </p:sp>
      <p:sp>
        <p:nvSpPr>
          <p:cNvPr id="67588" name="Rectangle 5"/>
          <p:cNvSpPr>
            <a:spLocks noChangeArrowheads="1"/>
          </p:cNvSpPr>
          <p:nvPr/>
        </p:nvSpPr>
        <p:spPr bwMode="auto">
          <a:xfrm>
            <a:off x="847725" y="1891268"/>
            <a:ext cx="7642225" cy="738664"/>
          </a:xfrm>
          <a:prstGeom prst="rect">
            <a:avLst/>
          </a:prstGeom>
          <a:noFill/>
          <a:ln w="9525" algn="ctr">
            <a:noFill/>
            <a:miter lim="800000"/>
            <a:headEnd/>
            <a:tailEnd/>
          </a:ln>
        </p:spPr>
        <p:txBody>
          <a:bodyPr lIns="0" tIns="0" rIns="0" bIns="0" anchor="ctr">
            <a:spAutoFit/>
          </a:bodyPr>
          <a:lstStyle/>
          <a:p>
            <a:r>
              <a:rPr lang="zh-CN" altLang="en-US" sz="2400" i="0" dirty="0">
                <a:effectLst>
                  <a:outerShdw blurRad="38100" dist="38100" dir="2700000" algn="tl">
                    <a:srgbClr val="FFFFFF"/>
                  </a:outerShdw>
                </a:effectLst>
                <a:latin typeface="宋体"/>
                <a:ea typeface="宋体"/>
                <a:cs typeface="宋体"/>
              </a:rPr>
              <a:t>功能图法设计测试用例，就是如何覆盖软件所表现出来的所有状态，可以转化为两个层次</a:t>
            </a:r>
            <a:r>
              <a:rPr lang="zh-CN" altLang="en-US" sz="2400" dirty="0">
                <a:solidFill>
                  <a:srgbClr val="CA351C"/>
                </a:solidFill>
                <a:latin typeface="楷体_GB2312" pitchFamily="49" charset="-122"/>
                <a:ea typeface="楷体_GB2312" pitchFamily="49" charset="-122"/>
              </a:rPr>
              <a:t>的测试用例</a:t>
            </a:r>
          </a:p>
        </p:txBody>
      </p:sp>
      <p:sp>
        <p:nvSpPr>
          <p:cNvPr id="67589" name="Rectangle 6"/>
          <p:cNvSpPr>
            <a:spLocks noChangeArrowheads="1"/>
          </p:cNvSpPr>
          <p:nvPr/>
        </p:nvSpPr>
        <p:spPr bwMode="auto">
          <a:xfrm>
            <a:off x="755576" y="4869160"/>
            <a:ext cx="8101013" cy="1421928"/>
          </a:xfrm>
          <a:prstGeom prst="rect">
            <a:avLst/>
          </a:prstGeom>
          <a:noFill/>
          <a:ln w="9525" algn="ctr">
            <a:noFill/>
            <a:miter lim="800000"/>
            <a:headEnd/>
            <a:tailEnd/>
          </a:ln>
        </p:spPr>
        <p:txBody>
          <a:bodyPr lIns="0" tIns="0" rIns="0" bIns="0" anchor="ctr">
            <a:spAutoFit/>
          </a:bodyPr>
          <a:lstStyle/>
          <a:p>
            <a:pPr>
              <a:lnSpc>
                <a:spcPct val="130000"/>
              </a:lnSpc>
            </a:pPr>
            <a:r>
              <a:rPr lang="zh-CN" altLang="en-US" sz="2400" i="0" dirty="0">
                <a:latin typeface="宋体"/>
                <a:ea typeface="宋体"/>
                <a:cs typeface="宋体"/>
              </a:rPr>
              <a:t>功能图法是综合运用黑盒方法和白盒方法来设计测试用例，即整体上选用白盒方法</a:t>
            </a:r>
            <a:r>
              <a:rPr lang="en-US" altLang="zh-CN" sz="2400" i="0" dirty="0">
                <a:latin typeface="宋体"/>
                <a:ea typeface="宋体"/>
                <a:cs typeface="宋体"/>
              </a:rPr>
              <a:t>——</a:t>
            </a:r>
            <a:r>
              <a:rPr lang="zh-CN" altLang="en-US" sz="2400" i="0" dirty="0">
                <a:latin typeface="宋体"/>
                <a:ea typeface="宋体"/>
                <a:cs typeface="宋体"/>
              </a:rPr>
              <a:t>路径覆盖、分支和条件覆盖等，而局部上选用的是黑盒方法</a:t>
            </a:r>
            <a:r>
              <a:rPr lang="en-US" altLang="zh-CN" sz="2400" i="0" dirty="0">
                <a:latin typeface="宋体"/>
                <a:ea typeface="宋体"/>
                <a:cs typeface="宋体"/>
              </a:rPr>
              <a:t>——</a:t>
            </a:r>
            <a:r>
              <a:rPr lang="zh-CN" altLang="en-US" sz="2400" i="0" dirty="0">
                <a:latin typeface="宋体"/>
                <a:ea typeface="宋体"/>
                <a:cs typeface="宋体"/>
              </a:rPr>
              <a:t>决策表或因果图方法 </a:t>
            </a:r>
          </a:p>
        </p:txBody>
      </p:sp>
    </p:spTree>
    <p:extLst>
      <p:ext uri="{BB962C8B-B14F-4D97-AF65-F5344CB8AC3E}">
        <p14:creationId xmlns:p14="http://schemas.microsoft.com/office/powerpoint/2010/main" val="41011828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475656" y="260648"/>
            <a:ext cx="5811712" cy="762000"/>
          </a:xfrm>
        </p:spPr>
        <p:txBody>
          <a:bodyPr/>
          <a:lstStyle/>
          <a:p>
            <a:pPr algn="ctr"/>
            <a:r>
              <a:rPr lang="en-US" altLang="zh-CN" sz="3200" dirty="0">
                <a:solidFill>
                  <a:srgbClr val="FFFF00"/>
                </a:solidFill>
                <a:latin typeface="+mj-ea"/>
              </a:rPr>
              <a:t>3.6.2 </a:t>
            </a:r>
            <a:r>
              <a:rPr lang="zh-CN" altLang="zh-CN" sz="3200" dirty="0">
                <a:solidFill>
                  <a:srgbClr val="FFFF00"/>
                </a:solidFill>
                <a:latin typeface="+mj-ea"/>
              </a:rPr>
              <a:t>模糊测试方法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323528" y="1484784"/>
            <a:ext cx="8568952" cy="5040560"/>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b="1" kern="1200" dirty="0">
                <a:effectLst>
                  <a:outerShdw blurRad="38100" dist="38100" dir="2700000" algn="tl">
                    <a:srgbClr val="FFFFFF"/>
                  </a:outerShdw>
                </a:effectLst>
                <a:latin typeface="宋体"/>
                <a:ea typeface="宋体"/>
                <a:cs typeface="宋体"/>
              </a:rPr>
              <a:t>模糊测试</a:t>
            </a:r>
            <a:r>
              <a:rPr lang="zh-CN" sz="2400" kern="1200" dirty="0">
                <a:effectLst>
                  <a:outerShdw blurRad="38100" dist="38100" dir="2700000" algn="tl">
                    <a:srgbClr val="FFFFFF"/>
                  </a:outerShdw>
                </a:effectLst>
                <a:latin typeface="宋体"/>
                <a:ea typeface="宋体"/>
                <a:cs typeface="宋体"/>
              </a:rPr>
              <a:t>（</a:t>
            </a:r>
            <a:r>
              <a:rPr lang="en-US" sz="2400" kern="1200" dirty="0">
                <a:effectLst>
                  <a:outerShdw blurRad="38100" dist="38100" dir="2700000" algn="tl">
                    <a:srgbClr val="FFFFFF"/>
                  </a:outerShdw>
                </a:effectLst>
                <a:latin typeface="宋体"/>
                <a:ea typeface="宋体"/>
                <a:cs typeface="宋体"/>
              </a:rPr>
              <a:t>Fuzz testing</a:t>
            </a:r>
            <a:r>
              <a:rPr lang="zh-CN" sz="2400" kern="1200" dirty="0">
                <a:effectLst>
                  <a:outerShdw blurRad="38100" dist="38100" dir="2700000" algn="tl">
                    <a:srgbClr val="FFFFFF"/>
                  </a:outerShdw>
                </a:effectLst>
                <a:latin typeface="宋体"/>
                <a:ea typeface="宋体"/>
                <a:cs typeface="宋体"/>
              </a:rPr>
              <a:t>）方法，简单的说，就是构造大量的</a:t>
            </a:r>
            <a:r>
              <a:rPr lang="zh-CN" altLang="en-US" sz="2400" kern="1200" dirty="0">
                <a:solidFill>
                  <a:srgbClr val="0000FF"/>
                </a:solidFill>
                <a:effectLst>
                  <a:outerShdw blurRad="38100" dist="38100" dir="2700000" algn="tl">
                    <a:srgbClr val="FFFFFF"/>
                  </a:outerShdw>
                </a:effectLst>
                <a:latin typeface="宋体"/>
                <a:ea typeface="宋体"/>
                <a:cs typeface="宋体"/>
              </a:rPr>
              <a:t>变异</a:t>
            </a:r>
            <a:r>
              <a:rPr lang="zh-CN" sz="2400" kern="1200" dirty="0">
                <a:solidFill>
                  <a:srgbClr val="0000FF"/>
                </a:solidFill>
                <a:effectLst>
                  <a:outerShdw blurRad="38100" dist="38100" dir="2700000" algn="tl">
                    <a:srgbClr val="FFFFFF"/>
                  </a:outerShdw>
                </a:effectLst>
                <a:latin typeface="宋体"/>
                <a:ea typeface="宋体"/>
                <a:cs typeface="宋体"/>
              </a:rPr>
              <a:t>数据</a:t>
            </a:r>
            <a:r>
              <a:rPr lang="zh-CN" sz="2400" kern="1200" dirty="0">
                <a:effectLst>
                  <a:outerShdw blurRad="38100" dist="38100" dir="2700000" algn="tl">
                    <a:srgbClr val="FFFFFF"/>
                  </a:outerShdw>
                </a:effectLst>
                <a:latin typeface="宋体"/>
                <a:ea typeface="宋体"/>
                <a:cs typeface="宋体"/>
              </a:rPr>
              <a:t>作为系统的输入，从而检验系统在各种数据情况下是否会出现问题</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u="sng" kern="1200" dirty="0">
                <a:effectLst>
                  <a:outerShdw blurRad="38100" dist="38100" dir="2700000" algn="tl">
                    <a:srgbClr val="FFFFFF"/>
                  </a:outerShdw>
                </a:effectLst>
                <a:latin typeface="宋体"/>
                <a:ea typeface="宋体"/>
                <a:cs typeface="宋体"/>
              </a:rPr>
              <a:t>模糊测试方法</a:t>
            </a:r>
            <a:r>
              <a:rPr lang="zh-CN" sz="2400" kern="1200" dirty="0">
                <a:effectLst>
                  <a:outerShdw blurRad="38100" dist="38100" dir="2700000" algn="tl">
                    <a:srgbClr val="FFFFFF"/>
                  </a:outerShdw>
                </a:effectLst>
                <a:latin typeface="宋体"/>
                <a:ea typeface="宋体"/>
                <a:cs typeface="宋体"/>
              </a:rPr>
              <a:t>可模拟黑客对系统发动攻击测试，</a:t>
            </a:r>
            <a:r>
              <a:rPr lang="zh-CN" altLang="en-US" sz="2400" kern="1200" dirty="0">
                <a:effectLst>
                  <a:outerShdw blurRad="38100" dist="38100" dir="2700000" algn="tl">
                    <a:srgbClr val="FFFFFF"/>
                  </a:outerShdw>
                </a:effectLst>
                <a:latin typeface="宋体"/>
                <a:ea typeface="宋体"/>
                <a:cs typeface="宋体"/>
              </a:rPr>
              <a:t>完成</a:t>
            </a:r>
            <a:r>
              <a:rPr lang="zh-CN" sz="2400" kern="1200" dirty="0">
                <a:effectLst>
                  <a:outerShdw blurRad="38100" dist="38100" dir="2700000" algn="tl">
                    <a:srgbClr val="FFFFFF"/>
                  </a:outerShdw>
                </a:effectLst>
                <a:latin typeface="宋体"/>
                <a:ea typeface="宋体"/>
                <a:cs typeface="宋体"/>
              </a:rPr>
              <a:t>安全性测试，</a:t>
            </a:r>
            <a:r>
              <a:rPr lang="zh-CN" altLang="en-US" sz="2400" kern="1200" dirty="0">
                <a:effectLst>
                  <a:outerShdw blurRad="38100" dist="38100" dir="2700000" algn="tl">
                    <a:srgbClr val="FFFFFF"/>
                  </a:outerShdw>
                </a:effectLst>
                <a:latin typeface="宋体"/>
                <a:ea typeface="宋体"/>
                <a:cs typeface="宋体"/>
              </a:rPr>
              <a:t>并能应</a:t>
            </a:r>
            <a:r>
              <a:rPr lang="zh-CN" sz="2400" kern="1200" dirty="0">
                <a:effectLst>
                  <a:outerShdw blurRad="38100" dist="38100" dir="2700000" algn="tl">
                    <a:srgbClr val="FFFFFF"/>
                  </a:outerShdw>
                </a:effectLst>
                <a:latin typeface="宋体"/>
                <a:ea typeface="宋体"/>
                <a:cs typeface="宋体"/>
              </a:rPr>
              <a:t>用于服务器的容错性测试</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参考网站：</a:t>
            </a:r>
          </a:p>
          <a:p>
            <a:pPr marL="904875">
              <a:buFont typeface="Wingdings" pitchFamily="2" charset="2"/>
              <a:buNone/>
              <a:defRPr/>
            </a:pPr>
            <a:r>
              <a:rPr lang="en-US" sz="2000" u="sng" dirty="0">
                <a:hlinkClick r:id="rId3"/>
              </a:rPr>
              <a:t>http://www.cs.wisc.edu/~bart/fuzz/fuzz.html</a:t>
            </a:r>
            <a:endParaRPr lang="en-US" sz="2000" u="sng" dirty="0"/>
          </a:p>
          <a:p>
            <a:pPr marL="904875">
              <a:buFont typeface="Wingdings" pitchFamily="2" charset="2"/>
              <a:buNone/>
              <a:defRPr/>
            </a:pPr>
            <a:r>
              <a:rPr lang="en-US" sz="2000" u="sng" dirty="0">
                <a:hlinkClick r:id="rId4"/>
              </a:rPr>
              <a:t>http://sourceforge.net/projects/taof/</a:t>
            </a:r>
            <a:endParaRPr lang="en-US" sz="2000" u="sng" dirty="0"/>
          </a:p>
          <a:p>
            <a:pPr marL="904875">
              <a:buFont typeface="Wingdings" pitchFamily="2" charset="2"/>
              <a:buNone/>
              <a:defRPr/>
            </a:pPr>
            <a:r>
              <a:rPr lang="en-US" sz="2000" dirty="0">
                <a:hlinkClick r:id="rId5"/>
              </a:rPr>
              <a:t>www.genexx.org/dfuz</a:t>
            </a:r>
            <a:r>
              <a:rPr lang="en-US" sz="2000" dirty="0"/>
              <a:t> </a:t>
            </a:r>
          </a:p>
          <a:p>
            <a:pPr marL="904875">
              <a:buFont typeface="Wingdings" pitchFamily="2" charset="2"/>
              <a:buNone/>
              <a:defRPr/>
            </a:pPr>
            <a:r>
              <a:rPr lang="en-US" sz="2000" dirty="0">
                <a:hlinkClick r:id="rId6"/>
              </a:rPr>
              <a:t>www.fuzzing.org</a:t>
            </a:r>
            <a:r>
              <a:rPr lang="en-US" sz="2000" dirty="0"/>
              <a:t> </a:t>
            </a:r>
            <a:endParaRPr lang="zh-CN" sz="2400" dirty="0"/>
          </a:p>
          <a:p>
            <a:pPr>
              <a:buFont typeface="Wingdings" pitchFamily="2" charset="2"/>
              <a:buNone/>
              <a:defRPr/>
            </a:pPr>
            <a:endParaRPr lang="en-US" altLang="zh-CN" sz="2000" dirty="0"/>
          </a:p>
        </p:txBody>
      </p:sp>
    </p:spTree>
    <p:extLst>
      <p:ext uri="{BB962C8B-B14F-4D97-AF65-F5344CB8AC3E}">
        <p14:creationId xmlns:p14="http://schemas.microsoft.com/office/powerpoint/2010/main" val="6011316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47664" y="260648"/>
            <a:ext cx="5941094" cy="762000"/>
          </a:xfrm>
        </p:spPr>
        <p:txBody>
          <a:bodyPr/>
          <a:lstStyle/>
          <a:p>
            <a:pPr algn="ctr"/>
            <a:r>
              <a:rPr lang="en-US" altLang="zh-CN" sz="3200" dirty="0">
                <a:solidFill>
                  <a:srgbClr val="FFFF00"/>
                </a:solidFill>
                <a:latin typeface="+mj-ea"/>
              </a:rPr>
              <a:t>3.7 </a:t>
            </a:r>
            <a:r>
              <a:rPr lang="zh-CN" altLang="zh-CN" sz="3200" dirty="0">
                <a:solidFill>
                  <a:srgbClr val="FFFF00"/>
                </a:solidFill>
                <a:latin typeface="+mj-ea"/>
              </a:rPr>
              <a:t>形式化方法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323528" y="2276872"/>
            <a:ext cx="4680520" cy="2952328"/>
          </a:xfrm>
        </p:spPr>
        <p:txBody>
          <a:bodyPr/>
          <a:lstStyle/>
          <a:p>
            <a:pPr>
              <a:lnSpc>
                <a:spcPct val="130000"/>
              </a:lnSpc>
            </a:pPr>
            <a:r>
              <a:rPr lang="en-US" altLang="zh-CN" sz="2800" dirty="0"/>
              <a:t>3.7.1 </a:t>
            </a:r>
            <a:r>
              <a:rPr lang="zh-CN" altLang="en-US" sz="2800" dirty="0"/>
              <a:t>形式化方法</a:t>
            </a:r>
            <a:endParaRPr lang="en-US" altLang="zh-CN" sz="2800" dirty="0"/>
          </a:p>
          <a:p>
            <a:pPr>
              <a:lnSpc>
                <a:spcPct val="130000"/>
              </a:lnSpc>
            </a:pPr>
            <a:r>
              <a:rPr lang="en-US" altLang="zh-CN" sz="2800" dirty="0"/>
              <a:t>3.7.2 </a:t>
            </a:r>
            <a:r>
              <a:rPr lang="zh-CN" altLang="en-US" sz="2800" dirty="0"/>
              <a:t>形式化验证</a:t>
            </a:r>
            <a:endParaRPr lang="en-US" altLang="zh-CN" sz="2800" dirty="0"/>
          </a:p>
          <a:p>
            <a:pPr>
              <a:lnSpc>
                <a:spcPct val="130000"/>
              </a:lnSpc>
            </a:pPr>
            <a:r>
              <a:rPr lang="en-US" altLang="zh-CN" sz="2800" dirty="0"/>
              <a:t>3.7.3 </a:t>
            </a:r>
            <a:r>
              <a:rPr lang="zh-CN" altLang="en-US" sz="2800" dirty="0"/>
              <a:t>扩展有限状态机方法</a:t>
            </a:r>
            <a:endParaRPr lang="en-US" altLang="zh-CN" sz="2800" dirty="0"/>
          </a:p>
        </p:txBody>
      </p:sp>
      <p:pic>
        <p:nvPicPr>
          <p:cNvPr id="154626" name="Picture 2" descr="http://www.it.uu.se/research/group/mobility/adhoc/ad_hoc_net.jpg"/>
          <p:cNvPicPr>
            <a:picLocks noChangeAspect="1" noChangeArrowheads="1"/>
          </p:cNvPicPr>
          <p:nvPr/>
        </p:nvPicPr>
        <p:blipFill>
          <a:blip r:embed="rId3" cstate="print"/>
          <a:srcRect/>
          <a:stretch>
            <a:fillRect/>
          </a:stretch>
        </p:blipFill>
        <p:spPr bwMode="auto">
          <a:xfrm>
            <a:off x="4716016" y="2204864"/>
            <a:ext cx="4279154" cy="2883492"/>
          </a:xfrm>
          <a:prstGeom prst="rect">
            <a:avLst/>
          </a:prstGeom>
          <a:noFill/>
        </p:spPr>
      </p:pic>
    </p:spTree>
    <p:extLst>
      <p:ext uri="{BB962C8B-B14F-4D97-AF65-F5344CB8AC3E}">
        <p14:creationId xmlns:p14="http://schemas.microsoft.com/office/powerpoint/2010/main" val="41173023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59632" y="332656"/>
            <a:ext cx="6229126" cy="762000"/>
          </a:xfrm>
        </p:spPr>
        <p:txBody>
          <a:bodyPr/>
          <a:lstStyle/>
          <a:p>
            <a:pPr algn="ctr"/>
            <a:r>
              <a:rPr lang="en-US" altLang="zh-CN" sz="3200" dirty="0">
                <a:solidFill>
                  <a:srgbClr val="FFFF00"/>
                </a:solidFill>
                <a:latin typeface="+mj-ea"/>
              </a:rPr>
              <a:t>3.7.1 </a:t>
            </a:r>
            <a:r>
              <a:rPr lang="zh-CN" altLang="en-US" sz="3200" dirty="0">
                <a:solidFill>
                  <a:srgbClr val="FFFF00"/>
                </a:solidFill>
                <a:latin typeface="+mj-ea"/>
              </a:rPr>
              <a:t>形式化方法</a:t>
            </a:r>
            <a:endParaRPr lang="en-US" altLang="zh-CN" sz="3200" dirty="0">
              <a:solidFill>
                <a:srgbClr val="FFFF00"/>
              </a:solidFill>
              <a:latin typeface="+mj-ea"/>
            </a:endParaRPr>
          </a:p>
        </p:txBody>
      </p:sp>
      <p:sp>
        <p:nvSpPr>
          <p:cNvPr id="72707" name="Rectangle 3"/>
          <p:cNvSpPr>
            <a:spLocks noGrp="1" noChangeArrowheads="1"/>
          </p:cNvSpPr>
          <p:nvPr>
            <p:ph type="body" idx="1"/>
          </p:nvPr>
        </p:nvSpPr>
        <p:spPr>
          <a:xfrm>
            <a:off x="323528" y="1916832"/>
            <a:ext cx="8712968" cy="3600400"/>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effectLst>
                  <a:outerShdw blurRad="38100" dist="38100" dir="2700000" algn="tl">
                    <a:srgbClr val="FFFFFF"/>
                  </a:outerShdw>
                </a:effectLst>
                <a:latin typeface="宋体"/>
                <a:ea typeface="宋体"/>
                <a:cs typeface="宋体"/>
              </a:rPr>
              <a:t>形式化方法</a:t>
            </a:r>
            <a:r>
              <a:rPr lang="en-US" altLang="zh-CN" sz="2400" kern="1200" dirty="0">
                <a:effectLst>
                  <a:outerShdw blurRad="38100" dist="38100" dir="2700000" algn="tl">
                    <a:srgbClr val="FFFFFF"/>
                  </a:outerShdw>
                </a:effectLst>
                <a:latin typeface="宋体"/>
                <a:ea typeface="宋体"/>
                <a:cs typeface="宋体"/>
              </a:rPr>
              <a:t>:</a:t>
            </a:r>
            <a:r>
              <a:rPr lang="zh-CN" sz="2400" kern="1200" dirty="0">
                <a:effectLst>
                  <a:outerShdw blurRad="38100" dist="38100" dir="2700000" algn="tl">
                    <a:srgbClr val="FFFFFF"/>
                  </a:outerShdw>
                </a:effectLst>
                <a:latin typeface="宋体"/>
                <a:ea typeface="宋体"/>
                <a:cs typeface="宋体"/>
              </a:rPr>
              <a:t>基于数学的方法</a:t>
            </a:r>
            <a:r>
              <a:rPr lang="zh-CN" altLang="en-US" sz="2400" kern="1200" dirty="0">
                <a:effectLst>
                  <a:outerShdw blurRad="38100" dist="38100" dir="2700000" algn="tl">
                    <a:srgbClr val="FFFFFF"/>
                  </a:outerShdw>
                </a:effectLst>
                <a:latin typeface="宋体"/>
                <a:ea typeface="宋体"/>
                <a:cs typeface="宋体"/>
              </a:rPr>
              <a:t>（</a:t>
            </a:r>
            <a:r>
              <a:rPr lang="zh-CN" altLang="zh-CN" sz="2400" kern="1200" dirty="0">
                <a:effectLst>
                  <a:outerShdw blurRad="38100" dist="38100" dir="2700000" algn="tl">
                    <a:srgbClr val="FFFFFF"/>
                  </a:outerShdw>
                </a:effectLst>
                <a:latin typeface="宋体"/>
                <a:ea typeface="宋体"/>
                <a:cs typeface="宋体"/>
              </a:rPr>
              <a:t>数学</a:t>
            </a:r>
            <a:r>
              <a:rPr lang="zh-CN" altLang="en-US" sz="2400" kern="1200" dirty="0">
                <a:effectLst>
                  <a:outerShdw blurRad="38100" dist="38100" dir="2700000" algn="tl">
                    <a:srgbClr val="FFFFFF"/>
                  </a:outerShdw>
                </a:effectLst>
                <a:latin typeface="宋体"/>
                <a:ea typeface="宋体"/>
                <a:cs typeface="宋体"/>
              </a:rPr>
              <a:t>表示</a:t>
            </a:r>
            <a:r>
              <a:rPr lang="zh-CN" altLang="zh-CN" sz="2400" kern="1200" dirty="0">
                <a:effectLst>
                  <a:outerShdw blurRad="38100" dist="38100" dir="2700000" algn="tl">
                    <a:srgbClr val="FFFFFF"/>
                  </a:outerShdw>
                </a:effectLst>
                <a:latin typeface="宋体"/>
                <a:ea typeface="宋体"/>
                <a:cs typeface="宋体"/>
              </a:rPr>
              <a:t>、精确的数学语义</a:t>
            </a:r>
            <a:r>
              <a:rPr lang="zh-CN" altLang="en-US" sz="2400" kern="1200" dirty="0">
                <a:effectLst>
                  <a:outerShdw blurRad="38100" dist="38100" dir="2700000" algn="tl">
                    <a:srgbClr val="FFFFFF"/>
                  </a:outerShdw>
                </a:effectLst>
                <a:latin typeface="宋体"/>
                <a:ea typeface="宋体"/>
                <a:cs typeface="宋体"/>
              </a:rPr>
              <a:t>）</a:t>
            </a:r>
            <a:r>
              <a:rPr lang="zh-CN" sz="2400" kern="1200" dirty="0">
                <a:effectLst>
                  <a:outerShdw blurRad="38100" dist="38100" dir="2700000" algn="tl">
                    <a:srgbClr val="FFFFFF"/>
                  </a:outerShdw>
                </a:effectLst>
                <a:latin typeface="宋体"/>
                <a:ea typeface="宋体"/>
                <a:cs typeface="宋体"/>
              </a:rPr>
              <a:t>来描述目标软件系统属性的一种技术</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effectLst>
                  <a:outerShdw blurRad="38100" dist="38100" dir="2700000" algn="tl">
                    <a:srgbClr val="FFFFFF"/>
                  </a:outerShdw>
                </a:effectLst>
                <a:latin typeface="宋体"/>
                <a:ea typeface="宋体"/>
                <a:cs typeface="宋体"/>
              </a:rPr>
              <a:t>形式化规范说明语言</a:t>
            </a:r>
            <a:r>
              <a:rPr lang="zh-CN" altLang="en-US" sz="2400" b="1" u="sng" kern="1200" dirty="0">
                <a:effectLst>
                  <a:outerShdw blurRad="38100" dist="38100" dir="2700000" algn="tl">
                    <a:srgbClr val="FFFFFF"/>
                  </a:outerShdw>
                </a:effectLst>
                <a:latin typeface="宋体"/>
                <a:ea typeface="宋体"/>
                <a:cs typeface="宋体"/>
              </a:rPr>
              <a:t>的构成</a:t>
            </a:r>
            <a:r>
              <a:rPr 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语法、语义和一组关系</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形式化方法</a:t>
            </a:r>
            <a:r>
              <a:rPr lang="zh-CN" altLang="en-US" sz="2400" kern="1200" dirty="0">
                <a:effectLst>
                  <a:outerShdw blurRad="38100" dist="38100" dir="2700000" algn="tl">
                    <a:srgbClr val="FFFFFF"/>
                  </a:outerShdw>
                </a:effectLst>
                <a:latin typeface="宋体"/>
                <a:ea typeface="宋体"/>
                <a:cs typeface="宋体"/>
              </a:rPr>
              <a:t>可应用在</a:t>
            </a:r>
            <a:r>
              <a:rPr lang="zh-CN" sz="2400" kern="1200" dirty="0">
                <a:effectLst>
                  <a:outerShdw blurRad="38100" dist="38100" dir="2700000" algn="tl">
                    <a:srgbClr val="FFFFFF"/>
                  </a:outerShdw>
                </a:effectLst>
                <a:latin typeface="宋体"/>
                <a:ea typeface="宋体"/>
                <a:cs typeface="宋体"/>
              </a:rPr>
              <a:t>软件规格和验证之上，包括软件系统的精确建模和软件规格特性的具体描述，即可以看作是面向模型的形式化方法和面向属性的形式化方法</a:t>
            </a:r>
          </a:p>
          <a:p>
            <a:endParaRPr lang="en-US" altLang="zh-CN" sz="2000" dirty="0"/>
          </a:p>
        </p:txBody>
      </p:sp>
      <p:sp>
        <p:nvSpPr>
          <p:cNvPr id="5" name="矩形 4"/>
          <p:cNvSpPr/>
          <p:nvPr/>
        </p:nvSpPr>
        <p:spPr>
          <a:xfrm>
            <a:off x="3059832" y="6309320"/>
            <a:ext cx="4557658" cy="369332"/>
          </a:xfrm>
          <a:prstGeom prst="rect">
            <a:avLst/>
          </a:prstGeom>
        </p:spPr>
        <p:txBody>
          <a:bodyPr wrap="none">
            <a:spAutoFit/>
          </a:bodyPr>
          <a:lstStyle/>
          <a:p>
            <a:r>
              <a:rPr lang="en-US" altLang="zh-CN" dirty="0">
                <a:hlinkClick r:id="rId3"/>
              </a:rPr>
              <a:t>http://en.wikipedia.org/wiki/Formal_method</a:t>
            </a:r>
            <a:endParaRPr lang="zh-CN" altLang="en-US" dirty="0"/>
          </a:p>
        </p:txBody>
      </p:sp>
      <p:sp>
        <p:nvSpPr>
          <p:cNvPr id="6" name="矩形 5"/>
          <p:cNvSpPr/>
          <p:nvPr/>
        </p:nvSpPr>
        <p:spPr>
          <a:xfrm>
            <a:off x="2123728" y="6237312"/>
            <a:ext cx="1152128" cy="400110"/>
          </a:xfrm>
          <a:prstGeom prst="rect">
            <a:avLst/>
          </a:prstGeom>
        </p:spPr>
        <p:txBody>
          <a:bodyPr wrap="square">
            <a:spAutoFit/>
          </a:bodyPr>
          <a:lstStyle/>
          <a:p>
            <a:r>
              <a:rPr lang="zh-CN" altLang="en-US" sz="2000" i="0" dirty="0"/>
              <a:t>可参考：</a:t>
            </a:r>
          </a:p>
        </p:txBody>
      </p:sp>
    </p:spTree>
    <p:extLst>
      <p:ext uri="{BB962C8B-B14F-4D97-AF65-F5344CB8AC3E}">
        <p14:creationId xmlns:p14="http://schemas.microsoft.com/office/powerpoint/2010/main" val="41644865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55776" y="332656"/>
            <a:ext cx="3780854" cy="762000"/>
          </a:xfrm>
        </p:spPr>
        <p:txBody>
          <a:bodyPr/>
          <a:lstStyle/>
          <a:p>
            <a:pPr algn="ctr"/>
            <a:r>
              <a:rPr lang="zh-CN" altLang="en-US" sz="3200" dirty="0">
                <a:solidFill>
                  <a:srgbClr val="FFFF00"/>
                </a:solidFill>
                <a:latin typeface="+mj-ea"/>
              </a:rPr>
              <a:t>示例</a:t>
            </a:r>
            <a:endParaRPr lang="en-US" altLang="zh-CN" sz="3200" dirty="0">
              <a:solidFill>
                <a:srgbClr val="FFFF00"/>
              </a:solidFill>
              <a:latin typeface="+mj-ea"/>
            </a:endParaRPr>
          </a:p>
        </p:txBody>
      </p:sp>
      <p:pic>
        <p:nvPicPr>
          <p:cNvPr id="7" name="图片 6" descr="BNC.png"/>
          <p:cNvPicPr>
            <a:picLocks noChangeAspect="1"/>
          </p:cNvPicPr>
          <p:nvPr/>
        </p:nvPicPr>
        <p:blipFill>
          <a:blip r:embed="rId3" cstate="print"/>
          <a:stretch>
            <a:fillRect/>
          </a:stretch>
        </p:blipFill>
        <p:spPr>
          <a:xfrm>
            <a:off x="395536" y="2204864"/>
            <a:ext cx="8226371" cy="3132348"/>
          </a:xfrm>
          <a:prstGeom prst="rect">
            <a:avLst/>
          </a:prstGeom>
        </p:spPr>
      </p:pic>
      <p:sp>
        <p:nvSpPr>
          <p:cNvPr id="8" name="矩形 7"/>
          <p:cNvSpPr/>
          <p:nvPr/>
        </p:nvSpPr>
        <p:spPr>
          <a:xfrm>
            <a:off x="755576" y="1484784"/>
            <a:ext cx="7524836" cy="461665"/>
          </a:xfrm>
          <a:prstGeom prst="rect">
            <a:avLst/>
          </a:prstGeom>
        </p:spPr>
        <p:txBody>
          <a:bodyPr wrap="square">
            <a:spAutoFit/>
          </a:bodyPr>
          <a:lstStyle/>
          <a:p>
            <a:r>
              <a:rPr lang="zh-CN" altLang="en-US" sz="2400" dirty="0"/>
              <a:t>巴科斯范式（</a:t>
            </a:r>
            <a:r>
              <a:rPr lang="en-US" altLang="zh-CN" sz="2400" b="1" dirty="0"/>
              <a:t>Backus–Naur Form, BNF)</a:t>
            </a:r>
            <a:endParaRPr lang="zh-CN" altLang="en-US" sz="2400" dirty="0"/>
          </a:p>
        </p:txBody>
      </p:sp>
    </p:spTree>
    <p:extLst>
      <p:ext uri="{BB962C8B-B14F-4D97-AF65-F5344CB8AC3E}">
        <p14:creationId xmlns:p14="http://schemas.microsoft.com/office/powerpoint/2010/main" val="26177585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35696" y="260648"/>
            <a:ext cx="5437038" cy="762000"/>
          </a:xfrm>
        </p:spPr>
        <p:txBody>
          <a:bodyPr/>
          <a:lstStyle/>
          <a:p>
            <a:pPr algn="ctr"/>
            <a:r>
              <a:rPr lang="zh-CN" altLang="en-US" sz="3200" dirty="0">
                <a:solidFill>
                  <a:srgbClr val="FFFF00"/>
                </a:solidFill>
                <a:latin typeface="+mj-ea"/>
              </a:rPr>
              <a:t>形式化三部曲</a:t>
            </a:r>
            <a:endParaRPr lang="en-US" altLang="zh-CN" sz="3200" dirty="0">
              <a:solidFill>
                <a:srgbClr val="FFFF00"/>
              </a:solidFill>
              <a:latin typeface="+mj-ea"/>
            </a:endParaRPr>
          </a:p>
        </p:txBody>
      </p:sp>
      <p:sp>
        <p:nvSpPr>
          <p:cNvPr id="73731" name="Rectangle 3"/>
          <p:cNvSpPr>
            <a:spLocks noGrp="1" noChangeArrowheads="1"/>
          </p:cNvSpPr>
          <p:nvPr>
            <p:ph type="body" idx="1"/>
          </p:nvPr>
        </p:nvSpPr>
        <p:spPr>
          <a:xfrm>
            <a:off x="755576" y="2708920"/>
            <a:ext cx="3420380" cy="2268252"/>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800" b="1" kern="1200" dirty="0">
                <a:effectLst>
                  <a:outerShdw blurRad="38100" dist="38100" dir="2700000" algn="tl">
                    <a:srgbClr val="FFFFFF"/>
                  </a:outerShdw>
                </a:effectLst>
                <a:latin typeface="宋体"/>
                <a:ea typeface="宋体"/>
                <a:cs typeface="宋体"/>
              </a:rPr>
              <a:t>形式化描述</a:t>
            </a:r>
            <a:endParaRPr lang="zh-CN" sz="2800" b="1"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800" b="1" kern="1200" dirty="0">
                <a:effectLst>
                  <a:outerShdw blurRad="38100" dist="38100" dir="2700000" algn="tl">
                    <a:srgbClr val="FFFFFF"/>
                  </a:outerShdw>
                </a:effectLst>
                <a:latin typeface="宋体"/>
                <a:ea typeface="宋体"/>
                <a:cs typeface="宋体"/>
              </a:rPr>
              <a:t>形式化开发</a:t>
            </a:r>
            <a:endParaRPr lang="en-US" altLang="zh-CN" sz="2800" b="1"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800" b="1" kern="1200" dirty="0">
                <a:effectLst>
                  <a:outerShdw blurRad="38100" dist="38100" dir="2700000" algn="tl">
                    <a:srgbClr val="FFFFFF"/>
                  </a:outerShdw>
                </a:effectLst>
                <a:latin typeface="宋体"/>
                <a:ea typeface="宋体"/>
                <a:cs typeface="宋体"/>
              </a:rPr>
              <a:t>形式化验证</a:t>
            </a:r>
            <a:endParaRPr lang="en-US" altLang="zh-CN" sz="2800" b="1" kern="1200" dirty="0">
              <a:effectLst>
                <a:outerShdw blurRad="38100" dist="38100" dir="2700000" algn="tl">
                  <a:srgbClr val="FFFFFF"/>
                </a:outerShdw>
              </a:effectLst>
              <a:latin typeface="宋体"/>
              <a:ea typeface="宋体"/>
              <a:cs typeface="宋体"/>
            </a:endParaRPr>
          </a:p>
        </p:txBody>
      </p:sp>
      <p:pic>
        <p:nvPicPr>
          <p:cNvPr id="200706" name="Picture 2" descr="http://www.cse.chalmers.se/research/hats/sites/default/files/IntegrativeTechnology.png"/>
          <p:cNvPicPr>
            <a:picLocks noChangeAspect="1" noChangeArrowheads="1"/>
          </p:cNvPicPr>
          <p:nvPr/>
        </p:nvPicPr>
        <p:blipFill>
          <a:blip r:embed="rId3" cstate="print"/>
          <a:srcRect/>
          <a:stretch>
            <a:fillRect/>
          </a:stretch>
        </p:blipFill>
        <p:spPr bwMode="auto">
          <a:xfrm>
            <a:off x="3851920" y="2276872"/>
            <a:ext cx="5061198" cy="3280407"/>
          </a:xfrm>
          <a:prstGeom prst="rect">
            <a:avLst/>
          </a:prstGeom>
          <a:noFill/>
        </p:spPr>
      </p:pic>
    </p:spTree>
    <p:extLst>
      <p:ext uri="{BB962C8B-B14F-4D97-AF65-F5344CB8AC3E}">
        <p14:creationId xmlns:p14="http://schemas.microsoft.com/office/powerpoint/2010/main" val="26517533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19672" y="332656"/>
            <a:ext cx="5725070" cy="762000"/>
          </a:xfrm>
        </p:spPr>
        <p:txBody>
          <a:bodyPr/>
          <a:lstStyle/>
          <a:p>
            <a:pPr algn="ctr"/>
            <a:r>
              <a:rPr lang="zh-CN" altLang="en-US" sz="3200" dirty="0">
                <a:solidFill>
                  <a:srgbClr val="FFFF00"/>
                </a:solidFill>
                <a:latin typeface="+mj-ea"/>
              </a:rPr>
              <a:t>形式化的具体方法</a:t>
            </a:r>
            <a:endParaRPr lang="en-US" altLang="zh-CN" sz="3200" dirty="0">
              <a:solidFill>
                <a:srgbClr val="FFFF00"/>
              </a:solidFill>
              <a:latin typeface="+mj-ea"/>
            </a:endParaRPr>
          </a:p>
        </p:txBody>
      </p:sp>
      <p:sp>
        <p:nvSpPr>
          <p:cNvPr id="73731" name="Rectangle 3"/>
          <p:cNvSpPr>
            <a:spLocks noGrp="1" noChangeArrowheads="1"/>
          </p:cNvSpPr>
          <p:nvPr>
            <p:ph type="body" idx="1"/>
          </p:nvPr>
        </p:nvSpPr>
        <p:spPr>
          <a:xfrm>
            <a:off x="611560" y="1844824"/>
            <a:ext cx="7996238" cy="3724275"/>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基于模型的方法</a:t>
            </a:r>
            <a:r>
              <a:rPr lang="zh-CN" altLang="en-US" sz="2400" kern="1200" dirty="0">
                <a:effectLst>
                  <a:outerShdw blurRad="38100" dist="38100" dir="2700000" algn="tl">
                    <a:srgbClr val="FFFFFF"/>
                  </a:outerShdw>
                </a:effectLst>
                <a:latin typeface="宋体"/>
                <a:ea typeface="宋体"/>
                <a:cs typeface="宋体"/>
              </a:rPr>
              <a:t>，如</a:t>
            </a:r>
            <a:r>
              <a:rPr lang="en-US" altLang="zh-CN" sz="2400" kern="1200" dirty="0">
                <a:effectLst>
                  <a:outerShdw blurRad="38100" dist="38100" dir="2700000" algn="tl">
                    <a:srgbClr val="FFFFFF"/>
                  </a:outerShdw>
                </a:effectLst>
                <a:latin typeface="宋体"/>
                <a:ea typeface="宋体"/>
                <a:cs typeface="宋体"/>
              </a:rPr>
              <a:t>Z</a:t>
            </a:r>
            <a:r>
              <a:rPr lang="zh-CN" sz="2400" kern="1200" dirty="0">
                <a:effectLst>
                  <a:outerShdw blurRad="38100" dist="38100" dir="2700000" algn="tl">
                    <a:srgbClr val="FFFFFF"/>
                  </a:outerShdw>
                </a:effectLst>
                <a:latin typeface="宋体"/>
                <a:ea typeface="宋体"/>
                <a:cs typeface="宋体"/>
              </a:rPr>
              <a:t>语言、</a:t>
            </a:r>
            <a:r>
              <a:rPr lang="en-US" altLang="zh-CN" sz="2400" kern="1200" dirty="0">
                <a:effectLst>
                  <a:outerShdw blurRad="38100" dist="38100" dir="2700000" algn="tl">
                    <a:srgbClr val="FFFFFF"/>
                  </a:outerShdw>
                </a:effectLst>
                <a:latin typeface="宋体"/>
                <a:ea typeface="宋体"/>
                <a:cs typeface="宋体"/>
              </a:rPr>
              <a:t>B</a:t>
            </a:r>
            <a:r>
              <a:rPr lang="zh-CN" sz="2400" kern="1200" dirty="0">
                <a:effectLst>
                  <a:outerShdw blurRad="38100" dist="38100" dir="2700000" algn="tl">
                    <a:srgbClr val="FFFFFF"/>
                  </a:outerShdw>
                </a:effectLst>
                <a:latin typeface="宋体"/>
                <a:ea typeface="宋体"/>
                <a:cs typeface="宋体"/>
              </a:rPr>
              <a:t>语言等</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代数方法，</a:t>
            </a:r>
            <a:r>
              <a:rPr lang="zh-CN" altLang="en-US" sz="2400" kern="1200" dirty="0">
                <a:effectLst>
                  <a:outerShdw blurRad="38100" dist="38100" dir="2700000" algn="tl">
                    <a:srgbClr val="FFFFFF"/>
                  </a:outerShdw>
                </a:effectLst>
                <a:latin typeface="宋体"/>
                <a:ea typeface="宋体"/>
                <a:cs typeface="宋体"/>
              </a:rPr>
              <a:t>如</a:t>
            </a:r>
            <a:r>
              <a:rPr lang="en-US" altLang="zh-CN" sz="2400" kern="1200" dirty="0">
                <a:effectLst>
                  <a:outerShdw blurRad="38100" dist="38100" dir="2700000" algn="tl">
                    <a:srgbClr val="FFFFFF"/>
                  </a:outerShdw>
                </a:effectLst>
                <a:latin typeface="宋体"/>
                <a:ea typeface="宋体"/>
                <a:cs typeface="宋体"/>
              </a:rPr>
              <a:t>OBJ</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CLEAR</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ASL</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ACT</a:t>
            </a:r>
            <a:r>
              <a:rPr lang="zh-CN" sz="2400" kern="1200" dirty="0">
                <a:effectLst>
                  <a:outerShdw blurRad="38100" dist="38100" dir="2700000" algn="tl">
                    <a:srgbClr val="FFFFFF"/>
                  </a:outerShdw>
                </a:effectLst>
                <a:latin typeface="宋体"/>
                <a:ea typeface="宋体"/>
                <a:cs typeface="宋体"/>
              </a:rPr>
              <a:t>等</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过程代数方法，如</a:t>
            </a:r>
            <a:r>
              <a:rPr lang="en-US" altLang="zh-CN" sz="2400" kern="1200" dirty="0">
                <a:effectLst>
                  <a:outerShdw blurRad="38100" dist="38100" dir="2700000" algn="tl">
                    <a:srgbClr val="FFFFFF"/>
                  </a:outerShdw>
                </a:effectLst>
                <a:latin typeface="宋体"/>
                <a:ea typeface="宋体"/>
                <a:cs typeface="宋体"/>
              </a:rPr>
              <a:t>CSP</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CCS</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ACP</a:t>
            </a:r>
            <a:r>
              <a:rPr lang="zh-CN" altLang="en-US"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LOTOS</a:t>
            </a:r>
            <a:r>
              <a:rPr lang="zh-CN" altLang="en-US"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TPCCS</a:t>
            </a:r>
            <a:r>
              <a:rPr lang="zh-CN" sz="2400" kern="1200" dirty="0">
                <a:effectLst>
                  <a:outerShdw blurRad="38100" dist="38100" dir="2700000" algn="tl">
                    <a:srgbClr val="FFFFFF"/>
                  </a:outerShdw>
                </a:effectLst>
                <a:latin typeface="宋体"/>
                <a:ea typeface="宋体"/>
                <a:cs typeface="宋体"/>
              </a:rPr>
              <a:t>等</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基于逻辑的方法，如区间时序</a:t>
            </a:r>
            <a:r>
              <a:rPr lang="zh-CN" altLang="en-US" sz="2400" kern="1200" dirty="0">
                <a:effectLst>
                  <a:outerShdw blurRad="38100" dist="38100" dir="2700000" algn="tl">
                    <a:srgbClr val="FFFFFF"/>
                  </a:outerShdw>
                </a:effectLst>
                <a:latin typeface="宋体"/>
                <a:ea typeface="宋体"/>
                <a:cs typeface="宋体"/>
              </a:rPr>
              <a:t>逻辑</a:t>
            </a:r>
            <a:r>
              <a:rPr lang="zh-CN" sz="2400" kern="1200" dirty="0">
                <a:effectLst>
                  <a:outerShdw blurRad="38100" dist="38100" dir="2700000" algn="tl">
                    <a:srgbClr val="FFFFFF"/>
                  </a:outerShdw>
                </a:effectLst>
                <a:latin typeface="宋体"/>
                <a:ea typeface="宋体"/>
                <a:cs typeface="宋体"/>
              </a:rPr>
              <a:t>、</a:t>
            </a:r>
            <a:r>
              <a:rPr lang="en-US" altLang="zh-CN" sz="2400" kern="1200" dirty="0">
                <a:effectLst>
                  <a:outerShdw blurRad="38100" dist="38100" dir="2700000" algn="tl">
                    <a:srgbClr val="FFFFFF"/>
                  </a:outerShdw>
                </a:effectLst>
                <a:latin typeface="宋体"/>
                <a:ea typeface="宋体"/>
                <a:cs typeface="宋体"/>
              </a:rPr>
              <a:t>Hoare </a:t>
            </a:r>
            <a:r>
              <a:rPr lang="zh-CN" sz="2400" kern="1200" dirty="0">
                <a:effectLst>
                  <a:outerShdw blurRad="38100" dist="38100" dir="2700000" algn="tl">
                    <a:srgbClr val="FFFFFF"/>
                  </a:outerShdw>
                </a:effectLst>
                <a:latin typeface="宋体"/>
                <a:ea typeface="宋体"/>
                <a:cs typeface="宋体"/>
              </a:rPr>
              <a:t>逻辑、模态逻辑、时序逻辑、时序代理模型等。</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基于网络的方法</a:t>
            </a:r>
            <a:endParaRPr lang="en-US" altLang="zh-CN" sz="2400" kern="120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36652874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87624" y="332656"/>
            <a:ext cx="6517158" cy="762000"/>
          </a:xfrm>
        </p:spPr>
        <p:txBody>
          <a:bodyPr/>
          <a:lstStyle/>
          <a:p>
            <a:pPr algn="ctr"/>
            <a:r>
              <a:rPr lang="en-US" altLang="zh-CN" sz="3200" dirty="0">
                <a:solidFill>
                  <a:srgbClr val="FFFF00"/>
                </a:solidFill>
                <a:latin typeface="+mj-ea"/>
              </a:rPr>
              <a:t>3.7.2 </a:t>
            </a:r>
            <a:r>
              <a:rPr lang="zh-CN" altLang="en-US" sz="3200" dirty="0">
                <a:solidFill>
                  <a:srgbClr val="FFFF00"/>
                </a:solidFill>
                <a:latin typeface="+mj-ea"/>
              </a:rPr>
              <a:t>形式化验证</a:t>
            </a:r>
            <a:endParaRPr lang="en-US" altLang="zh-CN" sz="3200" dirty="0">
              <a:solidFill>
                <a:srgbClr val="FFFF00"/>
              </a:solidFill>
              <a:latin typeface="+mj-ea"/>
            </a:endParaRPr>
          </a:p>
        </p:txBody>
      </p:sp>
      <p:sp>
        <p:nvSpPr>
          <p:cNvPr id="74755" name="Rectangle 3"/>
          <p:cNvSpPr>
            <a:spLocks noGrp="1" noChangeArrowheads="1"/>
          </p:cNvSpPr>
          <p:nvPr>
            <p:ph type="body" idx="1"/>
          </p:nvPr>
        </p:nvSpPr>
        <p:spPr>
          <a:xfrm>
            <a:off x="323528" y="1628800"/>
            <a:ext cx="8568952" cy="4608512"/>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effectLst>
                  <a:outerShdw blurRad="38100" dist="38100" dir="2700000" algn="tl">
                    <a:srgbClr val="FFFFFF"/>
                  </a:outerShdw>
                </a:effectLst>
                <a:latin typeface="宋体"/>
                <a:ea typeface="宋体"/>
                <a:cs typeface="宋体"/>
              </a:rPr>
              <a:t>形式化验证</a:t>
            </a:r>
            <a:r>
              <a:rPr lang="zh-CN" sz="2400" kern="1200" dirty="0">
                <a:effectLst>
                  <a:outerShdw blurRad="38100" dist="38100" dir="2700000" algn="tl">
                    <a:srgbClr val="FFFFFF"/>
                  </a:outerShdw>
                </a:effectLst>
                <a:latin typeface="宋体"/>
                <a:ea typeface="宋体"/>
                <a:cs typeface="宋体"/>
              </a:rPr>
              <a:t>，就是根据某些</a:t>
            </a:r>
            <a:r>
              <a:rPr lang="zh-CN" sz="2400" u="sng" kern="1200" dirty="0">
                <a:effectLst>
                  <a:outerShdw blurRad="38100" dist="38100" dir="2700000" algn="tl">
                    <a:srgbClr val="FFFFFF"/>
                  </a:outerShdw>
                </a:effectLst>
                <a:latin typeface="宋体"/>
                <a:ea typeface="宋体"/>
                <a:cs typeface="宋体"/>
              </a:rPr>
              <a:t>形式规范</a:t>
            </a:r>
            <a:r>
              <a:rPr lang="zh-CN" sz="2400" kern="1200" dirty="0">
                <a:effectLst>
                  <a:outerShdw blurRad="38100" dist="38100" dir="2700000" algn="tl">
                    <a:srgbClr val="FFFFFF"/>
                  </a:outerShdw>
                </a:effectLst>
                <a:latin typeface="宋体"/>
                <a:ea typeface="宋体"/>
                <a:cs typeface="宋体"/>
              </a:rPr>
              <a:t>或属性，使用</a:t>
            </a:r>
            <a:r>
              <a:rPr lang="zh-CN" sz="2400" b="1" u="sng" kern="1200" dirty="0">
                <a:effectLst>
                  <a:outerShdw blurRad="38100" dist="38100" dir="2700000" algn="tl">
                    <a:srgbClr val="FFFFFF"/>
                  </a:outerShdw>
                </a:effectLst>
                <a:latin typeface="宋体"/>
                <a:ea typeface="宋体"/>
                <a:cs typeface="宋体"/>
              </a:rPr>
              <a:t>形式逻辑方法</a:t>
            </a:r>
            <a:r>
              <a:rPr lang="zh-CN" sz="2400" kern="1200" dirty="0">
                <a:effectLst>
                  <a:outerShdw blurRad="38100" dist="38100" dir="2700000" algn="tl">
                    <a:srgbClr val="FFFFFF"/>
                  </a:outerShdw>
                </a:effectLst>
                <a:latin typeface="宋体"/>
                <a:ea typeface="宋体"/>
                <a:cs typeface="宋体"/>
              </a:rPr>
              <a:t>证明其正确性或非正确性</a:t>
            </a:r>
            <a:r>
              <a:rPr lang="zh-CN" altLang="en-US" sz="2400" kern="1200" dirty="0">
                <a:effectLst>
                  <a:outerShdw blurRad="38100" dist="38100" dir="2700000" algn="tl">
                    <a:srgbClr val="FFFFFF"/>
                  </a:outerShdw>
                </a:effectLst>
                <a:latin typeface="宋体"/>
                <a:ea typeface="宋体"/>
                <a:cs typeface="宋体"/>
              </a:rPr>
              <a:t>。</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一般通过</a:t>
            </a:r>
            <a:r>
              <a:rPr lang="zh-CN" sz="2400" kern="1200" dirty="0">
                <a:effectLst>
                  <a:outerShdw blurRad="38100" dist="38100" dir="2700000" algn="tl">
                    <a:srgbClr val="FFFFFF"/>
                  </a:outerShdw>
                </a:effectLst>
                <a:latin typeface="宋体"/>
                <a:ea typeface="宋体"/>
                <a:cs typeface="宋体"/>
              </a:rPr>
              <a:t>形式化规范进行分析和推理，研究它的各种静态和动态性质，验证是否一致、完整，从而找出所存在的错误和缺陷。</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u="sng" kern="1200" dirty="0">
                <a:effectLst>
                  <a:outerShdw blurRad="38100" dist="38100" dir="2700000" algn="tl">
                    <a:srgbClr val="FFFFFF"/>
                  </a:outerShdw>
                </a:effectLst>
                <a:latin typeface="宋体"/>
                <a:ea typeface="宋体"/>
                <a:cs typeface="宋体"/>
              </a:rPr>
              <a:t>无法证明某个系统没有缺陷</a:t>
            </a:r>
            <a:r>
              <a:rPr 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因为</a:t>
            </a:r>
            <a:r>
              <a:rPr lang="zh-CN" sz="2400" kern="1200" dirty="0">
                <a:effectLst>
                  <a:outerShdw blurRad="38100" dist="38100" dir="2700000" algn="tl">
                    <a:srgbClr val="FFFFFF"/>
                  </a:outerShdw>
                </a:effectLst>
                <a:latin typeface="宋体"/>
                <a:ea typeface="宋体"/>
                <a:cs typeface="宋体"/>
              </a:rPr>
              <a:t>不能定义 “没有缺陷”。</a:t>
            </a:r>
            <a:r>
              <a:rPr lang="zh-CN" altLang="en-US" sz="2400" kern="1200" dirty="0">
                <a:effectLst>
                  <a:outerShdw blurRad="38100" dist="38100" dir="2700000" algn="tl">
                    <a:srgbClr val="FFFFFF"/>
                  </a:outerShdw>
                </a:effectLst>
                <a:latin typeface="宋体"/>
                <a:ea typeface="宋体"/>
                <a:cs typeface="宋体"/>
              </a:rPr>
              <a:t>只能</a:t>
            </a:r>
            <a:r>
              <a:rPr lang="zh-CN" sz="2400" kern="1200" dirty="0">
                <a:effectLst>
                  <a:outerShdw blurRad="38100" dist="38100" dir="2700000" algn="tl">
                    <a:srgbClr val="FFFFFF"/>
                  </a:outerShdw>
                </a:effectLst>
                <a:latin typeface="宋体"/>
                <a:ea typeface="宋体"/>
                <a:cs typeface="宋体"/>
              </a:rPr>
              <a:t>证明一个系统不存在我们可以想得到的缺陷，以及验证满足系统质量要求的属性</a:t>
            </a:r>
            <a:endParaRPr lang="en-US" altLang="zh-CN" sz="2400" kern="120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4076115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59632" y="188640"/>
            <a:ext cx="6480720" cy="762000"/>
          </a:xfrm>
        </p:spPr>
        <p:txBody>
          <a:bodyPr/>
          <a:lstStyle/>
          <a:p>
            <a:pPr algn="ctr"/>
            <a:r>
              <a:rPr lang="zh-CN" altLang="en-US" sz="3200" dirty="0">
                <a:solidFill>
                  <a:srgbClr val="FFFF00"/>
                </a:solidFill>
                <a:latin typeface="+mj-ea"/>
              </a:rPr>
              <a:t>形式化验证的一些具体方法</a:t>
            </a:r>
            <a:endParaRPr lang="en-US" altLang="zh-CN" sz="3200" dirty="0">
              <a:solidFill>
                <a:srgbClr val="FFFF00"/>
              </a:solidFill>
              <a:latin typeface="+mj-ea"/>
            </a:endParaRPr>
          </a:p>
        </p:txBody>
      </p:sp>
      <p:sp>
        <p:nvSpPr>
          <p:cNvPr id="75779" name="Rectangle 3"/>
          <p:cNvSpPr>
            <a:spLocks noGrp="1" noChangeArrowheads="1"/>
          </p:cNvSpPr>
          <p:nvPr>
            <p:ph type="body" idx="1"/>
          </p:nvPr>
        </p:nvSpPr>
        <p:spPr>
          <a:xfrm>
            <a:off x="920750" y="1712913"/>
            <a:ext cx="7339013" cy="4564062"/>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有限状态机（</a:t>
            </a:r>
            <a:r>
              <a:rPr lang="en-US" altLang="zh-CN" sz="2400" kern="1200" dirty="0">
                <a:effectLst>
                  <a:outerShdw blurRad="38100" dist="38100" dir="2700000" algn="tl">
                    <a:srgbClr val="FFFFFF"/>
                  </a:outerShdw>
                </a:effectLst>
                <a:latin typeface="宋体"/>
                <a:ea typeface="宋体"/>
                <a:cs typeface="宋体"/>
              </a:rPr>
              <a:t>FSM</a:t>
            </a:r>
            <a:r>
              <a:rPr lang="zh-CN" sz="2400" kern="1200" dirty="0">
                <a:effectLst>
                  <a:outerShdw blurRad="38100" dist="38100" dir="2700000" algn="tl">
                    <a:srgbClr val="FFFFFF"/>
                  </a:outerShdw>
                </a:effectLst>
                <a:latin typeface="宋体"/>
                <a:ea typeface="宋体"/>
                <a:cs typeface="宋体"/>
              </a:rPr>
              <a:t>）或扩展有限状态机（</a:t>
            </a:r>
            <a:r>
              <a:rPr lang="en-US" altLang="zh-CN" sz="2400" kern="1200" dirty="0">
                <a:effectLst>
                  <a:outerShdw blurRad="38100" dist="38100" dir="2700000" algn="tl">
                    <a:srgbClr val="FFFFFF"/>
                  </a:outerShdw>
                </a:effectLst>
                <a:latin typeface="宋体"/>
                <a:ea typeface="宋体"/>
                <a:cs typeface="宋体"/>
              </a:rPr>
              <a:t>EFSM</a:t>
            </a:r>
            <a:r>
              <a:rPr lang="zh-CN" sz="2400" kern="1200" dirty="0">
                <a:effectLst>
                  <a:outerShdw blurRad="38100" dist="38100" dir="2700000" algn="tl">
                    <a:srgbClr val="FFFFFF"/>
                  </a:outerShdw>
                </a:effectLst>
                <a:latin typeface="宋体"/>
                <a:ea typeface="宋体"/>
                <a:cs typeface="宋体"/>
              </a:rPr>
              <a:t>）</a:t>
            </a:r>
          </a:p>
          <a:p>
            <a:pPr marL="355600"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latin typeface="宋体"/>
                <a:ea typeface="宋体"/>
                <a:cs typeface="宋体"/>
              </a:rPr>
              <a:t>SPIN</a:t>
            </a:r>
            <a:r>
              <a:rPr lang="zh-CN" sz="2400" kern="1200" dirty="0">
                <a:effectLst>
                  <a:outerShdw blurRad="38100" dist="38100" dir="2700000" algn="tl">
                    <a:srgbClr val="FFFFFF"/>
                  </a:outerShdw>
                </a:effectLst>
                <a:latin typeface="宋体"/>
                <a:ea typeface="宋体"/>
                <a:cs typeface="宋体"/>
              </a:rPr>
              <a:t>和线性时态语言</a:t>
            </a:r>
          </a:p>
          <a:p>
            <a:pPr marL="355600"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latin typeface="宋体"/>
                <a:ea typeface="宋体"/>
                <a:cs typeface="宋体"/>
              </a:rPr>
              <a:t>UML </a:t>
            </a:r>
            <a:r>
              <a:rPr lang="zh-CN" sz="2400" kern="1200" dirty="0">
                <a:effectLst>
                  <a:outerShdw blurRad="38100" dist="38100" dir="2700000" algn="tl">
                    <a:srgbClr val="FFFFFF"/>
                  </a:outerShdw>
                </a:effectLst>
                <a:latin typeface="宋体"/>
                <a:ea typeface="宋体"/>
                <a:cs typeface="宋体"/>
              </a:rPr>
              <a:t>语义转换 </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标准</a:t>
            </a:r>
            <a:r>
              <a:rPr lang="en-US" altLang="zh-CN" sz="2400" kern="1200" dirty="0">
                <a:effectLst>
                  <a:outerShdw blurRad="38100" dist="38100" dir="2700000" algn="tl">
                    <a:srgbClr val="FFFFFF"/>
                  </a:outerShdw>
                </a:effectLst>
                <a:latin typeface="宋体"/>
                <a:ea typeface="宋体"/>
                <a:cs typeface="宋体"/>
              </a:rPr>
              <a:t>RBAC</a:t>
            </a:r>
            <a:r>
              <a:rPr lang="zh-CN" sz="2400" kern="1200" dirty="0">
                <a:effectLst>
                  <a:outerShdw blurRad="38100" dist="38100" dir="2700000" algn="tl">
                    <a:srgbClr val="FFFFFF"/>
                  </a:outerShdw>
                </a:effectLst>
                <a:latin typeface="宋体"/>
                <a:ea typeface="宋体"/>
                <a:cs typeface="宋体"/>
              </a:rPr>
              <a:t>模型</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扩展的</a:t>
            </a:r>
            <a:r>
              <a:rPr lang="en-US" altLang="zh-CN" sz="2400" kern="1200" dirty="0">
                <a:effectLst>
                  <a:outerShdw blurRad="38100" dist="38100" dir="2700000" algn="tl">
                    <a:srgbClr val="FFFFFF"/>
                  </a:outerShdw>
                </a:effectLst>
                <a:latin typeface="宋体"/>
                <a:ea typeface="宋体"/>
                <a:cs typeface="宋体"/>
              </a:rPr>
              <a:t>RBAC</a:t>
            </a:r>
            <a:r>
              <a:rPr lang="zh-CN" sz="2400" kern="1200" dirty="0">
                <a:effectLst>
                  <a:outerShdw blurRad="38100" dist="38100" dir="2700000" algn="tl">
                    <a:srgbClr val="FFFFFF"/>
                  </a:outerShdw>
                </a:effectLst>
                <a:latin typeface="宋体"/>
                <a:ea typeface="宋体"/>
                <a:cs typeface="宋体"/>
              </a:rPr>
              <a:t>模型和基于粒计算的</a:t>
            </a:r>
            <a:r>
              <a:rPr lang="en-US" altLang="zh-CN" sz="2400" kern="1200" dirty="0">
                <a:effectLst>
                  <a:outerShdw blurRad="38100" dist="38100" dir="2700000" algn="tl">
                    <a:srgbClr val="FFFFFF"/>
                  </a:outerShdw>
                </a:effectLst>
                <a:latin typeface="宋体"/>
                <a:ea typeface="宋体"/>
                <a:cs typeface="宋体"/>
              </a:rPr>
              <a:t>RBAC</a:t>
            </a:r>
            <a:r>
              <a:rPr lang="zh-CN" sz="2400" kern="1200" dirty="0">
                <a:effectLst>
                  <a:outerShdw blurRad="38100" dist="38100" dir="2700000" algn="tl">
                    <a:srgbClr val="FFFFFF"/>
                  </a:outerShdw>
                </a:effectLst>
                <a:latin typeface="宋体"/>
                <a:ea typeface="宋体"/>
                <a:cs typeface="宋体"/>
              </a:rPr>
              <a:t>模型</a:t>
            </a:r>
            <a:r>
              <a:rPr lang="zh-CN" altLang="en-US" sz="2400" kern="1200" dirty="0">
                <a:effectLst>
                  <a:outerShdw blurRad="38100" dist="38100" dir="2700000" algn="tl">
                    <a:srgbClr val="FFFFFF"/>
                  </a:outerShdw>
                </a:effectLst>
                <a:latin typeface="宋体"/>
                <a:ea typeface="宋体"/>
                <a:cs typeface="宋体"/>
              </a:rPr>
              <a:t> </a:t>
            </a:r>
            <a:endParaRPr 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符号模型检验</a:t>
            </a:r>
          </a:p>
          <a:p>
            <a:pPr marL="355600"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latin typeface="宋体"/>
                <a:ea typeface="宋体"/>
                <a:cs typeface="宋体"/>
              </a:rPr>
              <a:t>BAN</a:t>
            </a:r>
            <a:r>
              <a:rPr lang="zh-CN" sz="2400" kern="1200" dirty="0">
                <a:effectLst>
                  <a:outerShdw blurRad="38100" dist="38100" dir="2700000" algn="tl">
                    <a:srgbClr val="FFFFFF"/>
                  </a:outerShdw>
                </a:effectLst>
                <a:latin typeface="宋体"/>
                <a:ea typeface="宋体"/>
                <a:cs typeface="宋体"/>
              </a:rPr>
              <a:t>逻辑模型</a:t>
            </a:r>
            <a:endParaRPr lang="en-US" altLang="zh-CN" sz="2400" kern="120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24144398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59632" y="260648"/>
            <a:ext cx="6336704" cy="762000"/>
          </a:xfrm>
        </p:spPr>
        <p:txBody>
          <a:bodyPr/>
          <a:lstStyle/>
          <a:p>
            <a:pPr algn="ctr"/>
            <a:r>
              <a:rPr lang="en-US" altLang="zh-CN" sz="3200" dirty="0">
                <a:solidFill>
                  <a:srgbClr val="FFFF00"/>
                </a:solidFill>
                <a:latin typeface="+mj-ea"/>
              </a:rPr>
              <a:t>3.7.3 </a:t>
            </a:r>
            <a:r>
              <a:rPr lang="zh-CN" altLang="en-US" sz="3200" dirty="0">
                <a:solidFill>
                  <a:srgbClr val="FFFF00"/>
                </a:solidFill>
                <a:latin typeface="+mj-ea"/>
              </a:rPr>
              <a:t>扩展有限状态机方法</a:t>
            </a:r>
            <a:endParaRPr lang="en-US" altLang="zh-CN" sz="3200" dirty="0">
              <a:solidFill>
                <a:srgbClr val="FFFF00"/>
              </a:solidFill>
              <a:latin typeface="+mj-ea"/>
            </a:endParaRPr>
          </a:p>
        </p:txBody>
      </p:sp>
      <p:sp>
        <p:nvSpPr>
          <p:cNvPr id="80899" name="Rectangle 3"/>
          <p:cNvSpPr>
            <a:spLocks noGrp="1" noChangeArrowheads="1"/>
          </p:cNvSpPr>
          <p:nvPr>
            <p:ph type="body" idx="1"/>
          </p:nvPr>
        </p:nvSpPr>
        <p:spPr>
          <a:xfrm>
            <a:off x="539552" y="1412776"/>
            <a:ext cx="8208912" cy="1314450"/>
          </a:xfrm>
        </p:spPr>
        <p:txBody>
          <a:bodyPr/>
          <a:lstStyle/>
          <a:p>
            <a:r>
              <a:rPr lang="zh-CN" sz="2400" b="1" dirty="0">
                <a:solidFill>
                  <a:srgbClr val="3366FF"/>
                </a:solidFill>
                <a:ea typeface="宋体"/>
                <a:cs typeface="宋体"/>
              </a:rPr>
              <a:t>有限状态机</a:t>
            </a:r>
            <a:r>
              <a:rPr lang="zh-CN" altLang="en-US" sz="2400" dirty="0">
                <a:ea typeface="宋体"/>
                <a:cs typeface="宋体"/>
              </a:rPr>
              <a:t>（</a:t>
            </a:r>
            <a:r>
              <a:rPr lang="en-US" altLang="zh-CN" sz="2400" dirty="0">
                <a:ea typeface="宋体"/>
                <a:cs typeface="宋体"/>
              </a:rPr>
              <a:t> Finite State Machine </a:t>
            </a:r>
            <a:r>
              <a:rPr lang="zh-CN" altLang="en-US" sz="2400" dirty="0">
                <a:ea typeface="宋体"/>
                <a:cs typeface="宋体"/>
              </a:rPr>
              <a:t>，</a:t>
            </a:r>
            <a:r>
              <a:rPr lang="en-US" altLang="zh-CN" sz="2400" dirty="0">
                <a:ea typeface="宋体"/>
                <a:cs typeface="宋体"/>
              </a:rPr>
              <a:t>FSM</a:t>
            </a:r>
            <a:r>
              <a:rPr lang="zh-CN" altLang="en-US" sz="2400" dirty="0">
                <a:ea typeface="宋体"/>
                <a:cs typeface="宋体"/>
              </a:rPr>
              <a:t>）</a:t>
            </a:r>
            <a:r>
              <a:rPr lang="zh-CN" sz="2400" dirty="0">
                <a:ea typeface="宋体"/>
                <a:cs typeface="宋体"/>
              </a:rPr>
              <a:t>是对象行为建模的工具，</a:t>
            </a:r>
            <a:r>
              <a:rPr lang="zh-CN" altLang="en-US" sz="2400" dirty="0">
                <a:ea typeface="宋体"/>
                <a:cs typeface="宋体"/>
              </a:rPr>
              <a:t>以</a:t>
            </a:r>
            <a:r>
              <a:rPr lang="zh-CN" sz="2400" dirty="0">
                <a:ea typeface="宋体"/>
                <a:cs typeface="宋体"/>
              </a:rPr>
              <a:t>描述对象</a:t>
            </a:r>
            <a:r>
              <a:rPr lang="zh-CN" altLang="en-US" sz="2400" dirty="0">
                <a:ea typeface="宋体"/>
                <a:cs typeface="宋体"/>
              </a:rPr>
              <a:t>在其</a:t>
            </a:r>
            <a:r>
              <a:rPr lang="zh-CN" sz="2400" dirty="0">
                <a:ea typeface="宋体"/>
                <a:cs typeface="宋体"/>
              </a:rPr>
              <a:t>生命周期内所经历的状态序列，以及如何响应来自外界的各种事件</a:t>
            </a:r>
            <a:endParaRPr lang="en-US" altLang="zh-CN" sz="2400" dirty="0">
              <a:ea typeface="宋体"/>
              <a:cs typeface="宋体"/>
            </a:endParaRPr>
          </a:p>
        </p:txBody>
      </p:sp>
      <p:pic>
        <p:nvPicPr>
          <p:cNvPr id="80901" name="Picture 4" descr="3-14.gif"/>
          <p:cNvPicPr>
            <a:picLocks noChangeAspect="1"/>
          </p:cNvPicPr>
          <p:nvPr/>
        </p:nvPicPr>
        <p:blipFill>
          <a:blip r:embed="rId3" cstate="print"/>
          <a:srcRect/>
          <a:stretch>
            <a:fillRect/>
          </a:stretch>
        </p:blipFill>
        <p:spPr bwMode="auto">
          <a:xfrm>
            <a:off x="1403648" y="2636912"/>
            <a:ext cx="7099823" cy="4032448"/>
          </a:xfrm>
          <a:prstGeom prst="rect">
            <a:avLst/>
          </a:prstGeom>
          <a:noFill/>
          <a:ln w="9525">
            <a:noFill/>
            <a:miter lim="800000"/>
            <a:headEnd/>
            <a:tailEnd/>
          </a:ln>
        </p:spPr>
      </p:pic>
    </p:spTree>
    <p:extLst>
      <p:ext uri="{BB962C8B-B14F-4D97-AF65-F5344CB8AC3E}">
        <p14:creationId xmlns:p14="http://schemas.microsoft.com/office/powerpoint/2010/main" val="283388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en-US" altLang="zh-CN" sz="3200" dirty="0">
                <a:solidFill>
                  <a:srgbClr val="FFFF00"/>
                </a:solidFill>
                <a:latin typeface="+mj-ea"/>
              </a:rPr>
              <a:t>3.1.2 </a:t>
            </a:r>
            <a:r>
              <a:rPr lang="zh-CN" altLang="en-US" sz="3200" dirty="0">
                <a:solidFill>
                  <a:srgbClr val="FFFF00"/>
                </a:solidFill>
                <a:latin typeface="+mj-ea"/>
              </a:rPr>
              <a:t>错误猜测法</a:t>
            </a:r>
            <a:endParaRPr lang="zh-CN" altLang="en-US" sz="4000" b="1" i="1" dirty="0">
              <a:solidFill>
                <a:schemeClr val="hlink"/>
              </a:solidFill>
            </a:endParaRPr>
          </a:p>
        </p:txBody>
      </p:sp>
      <p:sp>
        <p:nvSpPr>
          <p:cNvPr id="3" name="矩形 2"/>
          <p:cNvSpPr/>
          <p:nvPr/>
        </p:nvSpPr>
        <p:spPr>
          <a:xfrm>
            <a:off x="755576" y="1484784"/>
            <a:ext cx="7848872" cy="1384995"/>
          </a:xfrm>
          <a:prstGeom prst="rect">
            <a:avLst/>
          </a:prstGeom>
        </p:spPr>
        <p:txBody>
          <a:bodyPr wrap="square">
            <a:spAutoFit/>
          </a:bodyPr>
          <a:lstStyle/>
          <a:p>
            <a:r>
              <a:rPr lang="zh-CN" altLang="zh-CN" sz="2800" i="0" u="sng" dirty="0">
                <a:solidFill>
                  <a:srgbClr val="1E4649"/>
                </a:solidFill>
                <a:latin typeface="楷体"/>
                <a:ea typeface="楷体"/>
                <a:cs typeface="楷体"/>
              </a:rPr>
              <a:t>错误推测法是测试者根据经验、知识和直觉来发现软件错误，来推测程序中可能存在的各种错误，从而有针对性的进行测试</a:t>
            </a:r>
            <a:r>
              <a:rPr lang="zh-CN" altLang="zh-CN" sz="2800" i="0" dirty="0">
                <a:solidFill>
                  <a:srgbClr val="1E4649"/>
                </a:solidFill>
                <a:latin typeface="楷体"/>
                <a:ea typeface="楷体"/>
                <a:cs typeface="楷体"/>
              </a:rPr>
              <a:t>。</a:t>
            </a:r>
            <a:endParaRPr lang="en-US" altLang="zh-CN" sz="2800" i="0" dirty="0">
              <a:solidFill>
                <a:srgbClr val="1E4649"/>
              </a:solidFill>
              <a:latin typeface="楷体"/>
              <a:ea typeface="楷体"/>
              <a:cs typeface="楷体"/>
            </a:endParaRPr>
          </a:p>
        </p:txBody>
      </p:sp>
      <p:sp>
        <p:nvSpPr>
          <p:cNvPr id="4" name="Rectangle 3"/>
          <p:cNvSpPr txBox="1">
            <a:spLocks noChangeArrowheads="1"/>
          </p:cNvSpPr>
          <p:nvPr/>
        </p:nvSpPr>
        <p:spPr bwMode="auto">
          <a:xfrm>
            <a:off x="683568" y="2996952"/>
            <a:ext cx="7920880" cy="33123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i="0" kern="1200" dirty="0">
                <a:effectLst>
                  <a:outerShdw blurRad="38100" dist="38100" dir="2700000" algn="tl">
                    <a:srgbClr val="FFFFFF"/>
                  </a:outerShdw>
                </a:effectLst>
                <a:latin typeface="宋体"/>
                <a:ea typeface="宋体"/>
                <a:cs typeface="宋体"/>
              </a:rPr>
              <a:t>发现程序经常出现的错误的方法：</a:t>
            </a:r>
          </a:p>
          <a:p>
            <a:pPr marL="800100" lvl="1" indent="-342900">
              <a:lnSpc>
                <a:spcPct val="120000"/>
              </a:lnSpc>
              <a:buFont typeface="Wingdings" charset="2"/>
              <a:buChar char="²"/>
            </a:pPr>
            <a:r>
              <a:rPr lang="zh-CN" altLang="en-US" b="1" i="0" dirty="0">
                <a:latin typeface="楷体"/>
                <a:ea typeface="楷体"/>
                <a:cs typeface="楷体"/>
              </a:rPr>
              <a:t>单元测试中发现的模块错误；</a:t>
            </a:r>
          </a:p>
          <a:p>
            <a:pPr marL="800100" lvl="1" indent="-342900">
              <a:lnSpc>
                <a:spcPct val="120000"/>
              </a:lnSpc>
              <a:buFont typeface="Wingdings" charset="2"/>
              <a:buChar char="²"/>
            </a:pPr>
            <a:r>
              <a:rPr lang="zh-CN" altLang="en-US" b="1" i="0" dirty="0">
                <a:latin typeface="楷体"/>
                <a:ea typeface="楷体"/>
                <a:cs typeface="楷体"/>
              </a:rPr>
              <a:t>产品的以前版本曾经发现的错误；</a:t>
            </a:r>
          </a:p>
          <a:p>
            <a:pPr marL="800100" lvl="1" indent="-342900">
              <a:lnSpc>
                <a:spcPct val="120000"/>
              </a:lnSpc>
              <a:buFont typeface="Wingdings" charset="2"/>
              <a:buChar char="²"/>
            </a:pPr>
            <a:r>
              <a:rPr lang="zh-CN" altLang="en-US" b="1" i="0" dirty="0">
                <a:latin typeface="楷体"/>
                <a:ea typeface="楷体"/>
                <a:cs typeface="楷体"/>
              </a:rPr>
              <a:t>输入数据为</a:t>
            </a:r>
            <a:r>
              <a:rPr lang="en-US" altLang="zh-CN" b="1" i="0" dirty="0">
                <a:latin typeface="楷体"/>
                <a:ea typeface="楷体"/>
                <a:cs typeface="楷体"/>
              </a:rPr>
              <a:t>0</a:t>
            </a:r>
            <a:r>
              <a:rPr lang="zh-CN" altLang="en-US" b="1" i="0" dirty="0">
                <a:latin typeface="楷体"/>
                <a:ea typeface="楷体"/>
                <a:cs typeface="楷体"/>
              </a:rPr>
              <a:t>或字符为空；</a:t>
            </a:r>
          </a:p>
          <a:p>
            <a:pPr marL="800100" lvl="1" indent="-342900">
              <a:lnSpc>
                <a:spcPct val="120000"/>
              </a:lnSpc>
              <a:buFont typeface="Wingdings" charset="2"/>
              <a:buChar char="²"/>
            </a:pPr>
            <a:r>
              <a:rPr lang="zh-CN" altLang="en-US" b="1" i="0" dirty="0">
                <a:latin typeface="楷体"/>
                <a:ea typeface="楷体"/>
                <a:cs typeface="楷体"/>
              </a:rPr>
              <a:t>当软件要求输入时</a:t>
            </a:r>
            <a:r>
              <a:rPr lang="en-US" altLang="zh-CN" b="1" i="0" dirty="0">
                <a:latin typeface="楷体"/>
                <a:ea typeface="楷体"/>
                <a:cs typeface="楷体"/>
              </a:rPr>
              <a:t>(</a:t>
            </a:r>
            <a:r>
              <a:rPr lang="zh-CN" altLang="en-US" b="1" i="0" dirty="0">
                <a:latin typeface="楷体"/>
                <a:ea typeface="楷体"/>
                <a:cs typeface="楷体"/>
              </a:rPr>
              <a:t>比如在文本框中</a:t>
            </a:r>
            <a:r>
              <a:rPr lang="en-US" altLang="zh-CN" b="1" i="0" dirty="0">
                <a:latin typeface="楷体"/>
                <a:ea typeface="楷体"/>
                <a:cs typeface="楷体"/>
              </a:rPr>
              <a:t>),</a:t>
            </a:r>
            <a:r>
              <a:rPr lang="zh-CN" altLang="en-US" b="1" i="0" dirty="0">
                <a:latin typeface="楷体"/>
                <a:ea typeface="楷体"/>
                <a:cs typeface="楷体"/>
              </a:rPr>
              <a:t>不是没有输入正确的信息，而是根本没有输入任何内容，单单按了</a:t>
            </a:r>
            <a:r>
              <a:rPr lang="en-US" altLang="zh-CN" b="1" i="0" dirty="0">
                <a:latin typeface="楷体"/>
                <a:ea typeface="楷体"/>
                <a:cs typeface="楷体"/>
              </a:rPr>
              <a:t>Enter</a:t>
            </a:r>
            <a:r>
              <a:rPr lang="zh-CN" altLang="en-US" b="1" i="0" dirty="0">
                <a:latin typeface="楷体"/>
                <a:ea typeface="楷体"/>
                <a:cs typeface="楷体"/>
              </a:rPr>
              <a:t>键；</a:t>
            </a:r>
            <a:endParaRPr lang="en-US" altLang="zh-CN" b="1" i="0" dirty="0">
              <a:latin typeface="楷体"/>
              <a:ea typeface="楷体"/>
              <a:cs typeface="楷体"/>
            </a:endParaRPr>
          </a:p>
          <a:p>
            <a:pPr marL="800100" lvl="1" indent="-342900">
              <a:lnSpc>
                <a:spcPct val="120000"/>
              </a:lnSpc>
              <a:buFont typeface="Wingdings" charset="2"/>
              <a:buChar char="²"/>
            </a:pPr>
            <a:r>
              <a:rPr lang="zh-CN" altLang="en-US" b="1" i="0" dirty="0">
                <a:latin typeface="楷体"/>
                <a:ea typeface="楷体"/>
                <a:cs typeface="楷体"/>
              </a:rPr>
              <a:t>转义字符</a:t>
            </a:r>
          </a:p>
          <a:p>
            <a:pPr marL="800100" lvl="1" indent="-342900">
              <a:lnSpc>
                <a:spcPct val="120000"/>
              </a:lnSpc>
              <a:buFont typeface="Wingdings" charset="2"/>
              <a:buChar char="²"/>
            </a:pPr>
            <a:r>
              <a:rPr lang="en-US" altLang="zh-CN" b="1" i="0" dirty="0">
                <a:latin typeface="楷体"/>
                <a:ea typeface="楷体"/>
                <a:cs typeface="楷体"/>
              </a:rPr>
              <a:t>…</a:t>
            </a:r>
            <a:r>
              <a:rPr lang="zh-CN" altLang="en-US" b="1" i="0" dirty="0">
                <a:latin typeface="楷体"/>
                <a:ea typeface="楷体"/>
                <a:cs typeface="楷体"/>
              </a:rPr>
              <a:t> </a:t>
            </a:r>
            <a:r>
              <a:rPr lang="en-US" altLang="zh-CN" b="1" i="0" dirty="0">
                <a:latin typeface="楷体"/>
                <a:ea typeface="楷体"/>
                <a:cs typeface="楷体"/>
              </a:rPr>
              <a:t>…</a:t>
            </a:r>
            <a:endParaRPr lang="zh-CN" altLang="en-US" b="1" i="0" dirty="0">
              <a:latin typeface="楷体"/>
              <a:ea typeface="楷体"/>
              <a:cs typeface="楷体"/>
            </a:endParaRPr>
          </a:p>
        </p:txBody>
      </p:sp>
    </p:spTree>
    <p:extLst>
      <p:ext uri="{BB962C8B-B14F-4D97-AF65-F5344CB8AC3E}">
        <p14:creationId xmlns:p14="http://schemas.microsoft.com/office/powerpoint/2010/main" val="40606902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60648"/>
            <a:ext cx="6224736"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示例</a:t>
            </a:r>
            <a:r>
              <a:rPr lang="en-US" altLang="zh-CN" sz="3200" dirty="0">
                <a:solidFill>
                  <a:srgbClr val="FFFF00"/>
                </a:solidFill>
                <a:latin typeface="+mj-ea"/>
              </a:rPr>
              <a:t>-1</a:t>
            </a:r>
          </a:p>
        </p:txBody>
      </p:sp>
      <p:pic>
        <p:nvPicPr>
          <p:cNvPr id="81924" name="Picture 6" descr="3-15.gif"/>
          <p:cNvPicPr>
            <a:picLocks noChangeAspect="1"/>
          </p:cNvPicPr>
          <p:nvPr/>
        </p:nvPicPr>
        <p:blipFill>
          <a:blip r:embed="rId3" cstate="print"/>
          <a:srcRect/>
          <a:stretch>
            <a:fillRect/>
          </a:stretch>
        </p:blipFill>
        <p:spPr bwMode="auto">
          <a:xfrm>
            <a:off x="1043608" y="1556792"/>
            <a:ext cx="6840760" cy="4832621"/>
          </a:xfrm>
          <a:prstGeom prst="rect">
            <a:avLst/>
          </a:prstGeom>
          <a:noFill/>
          <a:ln w="9525">
            <a:noFill/>
            <a:miter lim="800000"/>
            <a:headEnd/>
            <a:tailEnd/>
          </a:ln>
        </p:spPr>
      </p:pic>
    </p:spTree>
    <p:extLst>
      <p:ext uri="{BB962C8B-B14F-4D97-AF65-F5344CB8AC3E}">
        <p14:creationId xmlns:p14="http://schemas.microsoft.com/office/powerpoint/2010/main" val="1839927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351115" y="260648"/>
            <a:ext cx="6101205"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示例</a:t>
            </a:r>
            <a:r>
              <a:rPr lang="en-US" altLang="zh-CN" sz="3200" dirty="0">
                <a:solidFill>
                  <a:srgbClr val="FFFF00"/>
                </a:solidFill>
                <a:latin typeface="+mj-ea"/>
              </a:rPr>
              <a:t>-2</a:t>
            </a:r>
          </a:p>
        </p:txBody>
      </p:sp>
      <p:pic>
        <p:nvPicPr>
          <p:cNvPr id="82948" name="Picture 4" descr="3-16.gif"/>
          <p:cNvPicPr>
            <a:picLocks noChangeAspect="1"/>
          </p:cNvPicPr>
          <p:nvPr/>
        </p:nvPicPr>
        <p:blipFill>
          <a:blip r:embed="rId3" cstate="print"/>
          <a:srcRect/>
          <a:stretch>
            <a:fillRect/>
          </a:stretch>
        </p:blipFill>
        <p:spPr bwMode="auto">
          <a:xfrm>
            <a:off x="1547664" y="1268760"/>
            <a:ext cx="5544616" cy="5567927"/>
          </a:xfrm>
          <a:prstGeom prst="rect">
            <a:avLst/>
          </a:prstGeom>
          <a:noFill/>
          <a:ln w="9525">
            <a:noFill/>
            <a:miter lim="800000"/>
            <a:headEnd/>
            <a:tailEnd/>
          </a:ln>
        </p:spPr>
      </p:pic>
      <p:sp>
        <p:nvSpPr>
          <p:cNvPr id="2" name="文本框 1"/>
          <p:cNvSpPr txBox="1"/>
          <p:nvPr/>
        </p:nvSpPr>
        <p:spPr>
          <a:xfrm>
            <a:off x="6228184" y="2852936"/>
            <a:ext cx="338554" cy="276999"/>
          </a:xfrm>
          <a:prstGeom prst="rect">
            <a:avLst/>
          </a:prstGeom>
          <a:solidFill>
            <a:srgbClr val="FFFFFF"/>
          </a:solidFill>
        </p:spPr>
        <p:txBody>
          <a:bodyPr wrap="none" rtlCol="0">
            <a:spAutoFit/>
          </a:bodyPr>
          <a:lstStyle/>
          <a:p>
            <a:r>
              <a:rPr kumimoji="1" lang="zh-CN" altLang="en-US" sz="1200" i="0" dirty="0">
                <a:solidFill>
                  <a:srgbClr val="800000"/>
                </a:solidFill>
              </a:rPr>
              <a:t>上</a:t>
            </a:r>
          </a:p>
        </p:txBody>
      </p:sp>
    </p:spTree>
    <p:extLst>
      <p:ext uri="{BB962C8B-B14F-4D97-AF65-F5344CB8AC3E}">
        <p14:creationId xmlns:p14="http://schemas.microsoft.com/office/powerpoint/2010/main" val="20036790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8"/>
          <p:cNvSpPr>
            <a:spLocks noChangeArrowheads="1"/>
          </p:cNvSpPr>
          <p:nvPr/>
        </p:nvSpPr>
        <p:spPr bwMode="auto">
          <a:xfrm>
            <a:off x="3995936" y="6309320"/>
            <a:ext cx="419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algn="r" defTabSz="762000">
              <a:spcBef>
                <a:spcPct val="50000"/>
              </a:spcBef>
            </a:pPr>
            <a:r>
              <a:rPr lang="zh-CN" altLang="de-DE" sz="1200" i="1">
                <a:solidFill>
                  <a:srgbClr val="4D4D4D"/>
                </a:solidFill>
                <a:latin typeface="Times New Roman" pitchFamily="18" charset="0"/>
              </a:rPr>
              <a:t>来源</a:t>
            </a:r>
            <a:r>
              <a:rPr lang="de-DE" altLang="zh-CN" sz="1200" i="1">
                <a:solidFill>
                  <a:srgbClr val="4D4D4D"/>
                </a:solidFill>
                <a:latin typeface="Times New Roman" pitchFamily="18" charset="0"/>
              </a:rPr>
              <a:t>: nach Spillner, Linz: Basiswissen Softwaretest, 2005</a:t>
            </a:r>
          </a:p>
        </p:txBody>
      </p:sp>
      <p:grpSp>
        <p:nvGrpSpPr>
          <p:cNvPr id="108547" name="Group 15"/>
          <p:cNvGrpSpPr>
            <a:grpSpLocks/>
          </p:cNvGrpSpPr>
          <p:nvPr/>
        </p:nvGrpSpPr>
        <p:grpSpPr bwMode="auto">
          <a:xfrm>
            <a:off x="763786" y="1399182"/>
            <a:ext cx="7810500" cy="4932363"/>
            <a:chOff x="528" y="808"/>
            <a:chExt cx="4920" cy="3107"/>
          </a:xfrm>
        </p:grpSpPr>
        <p:sp>
          <p:nvSpPr>
            <p:cNvPr id="108549" name="Rectangle 16"/>
            <p:cNvSpPr>
              <a:spLocks noChangeArrowheads="1"/>
            </p:cNvSpPr>
            <p:nvPr/>
          </p:nvSpPr>
          <p:spPr bwMode="auto">
            <a:xfrm>
              <a:off x="528" y="1290"/>
              <a:ext cx="4637"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a:solidFill>
                  <a:srgbClr val="00A77E"/>
                </a:solidFill>
              </a:endParaRPr>
            </a:p>
          </p:txBody>
        </p:sp>
        <p:sp>
          <p:nvSpPr>
            <p:cNvPr id="108550" name="Rectangle 17"/>
            <p:cNvSpPr>
              <a:spLocks noChangeArrowheads="1"/>
            </p:cNvSpPr>
            <p:nvPr>
              <p:custDataLst>
                <p:tags r:id="rId2"/>
              </p:custDataLst>
            </p:nvPr>
          </p:nvSpPr>
          <p:spPr bwMode="auto">
            <a:xfrm>
              <a:off x="1176" y="808"/>
              <a:ext cx="4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algn="l" defTabSz="762000">
                <a:spcBef>
                  <a:spcPct val="50000"/>
                </a:spcBef>
              </a:pPr>
              <a:r>
                <a:rPr lang="zh-CN" altLang="en-US" sz="1800" b="1">
                  <a:solidFill>
                    <a:srgbClr val="231E60"/>
                  </a:solidFill>
                  <a:latin typeface="华文楷体" pitchFamily="2" charset="-122"/>
                  <a:ea typeface="华文楷体" pitchFamily="2" charset="-122"/>
                </a:rPr>
                <a:t>一个堆栈的</a:t>
              </a:r>
              <a:r>
                <a:rPr lang="zh-CN" altLang="en-US" sz="1800" b="1" u="sng">
                  <a:solidFill>
                    <a:srgbClr val="231E60"/>
                  </a:solidFill>
                  <a:latin typeface="华文楷体" pitchFamily="2" charset="-122"/>
                  <a:ea typeface="华文楷体" pitchFamily="2" charset="-122"/>
                </a:rPr>
                <a:t>状态图</a:t>
              </a:r>
              <a:r>
                <a:rPr lang="en-US" altLang="zh-CN" sz="1800" b="1" i="1" u="sng">
                  <a:solidFill>
                    <a:srgbClr val="231E60"/>
                  </a:solidFill>
                  <a:latin typeface="华文楷体" pitchFamily="2" charset="-122"/>
                  <a:ea typeface="华文楷体" pitchFamily="2" charset="-122"/>
                </a:rPr>
                <a:t>(state diagram)</a:t>
              </a:r>
              <a:endParaRPr lang="de-DE" altLang="zh-TW" sz="1800" b="1" i="1" u="sng">
                <a:solidFill>
                  <a:schemeClr val="tx2"/>
                </a:solidFill>
                <a:latin typeface="华文楷体" pitchFamily="2" charset="-122"/>
                <a:ea typeface="华文楷体" pitchFamily="2" charset="-122"/>
              </a:endParaRPr>
            </a:p>
          </p:txBody>
        </p:sp>
        <p:sp>
          <p:nvSpPr>
            <p:cNvPr id="108551" name="Rectangle 18"/>
            <p:cNvSpPr>
              <a:spLocks noChangeArrowheads="1"/>
            </p:cNvSpPr>
            <p:nvPr/>
          </p:nvSpPr>
          <p:spPr bwMode="auto">
            <a:xfrm>
              <a:off x="1248" y="1104"/>
              <a:ext cx="3840" cy="2811"/>
            </a:xfrm>
            <a:prstGeom prst="rect">
              <a:avLst/>
            </a:prstGeom>
            <a:solidFill>
              <a:srgbClr val="EAEAEA"/>
            </a:solidFill>
            <a:ln w="9525">
              <a:solidFill>
                <a:schemeClr val="tx1"/>
              </a:solidFill>
              <a:miter lim="800000"/>
              <a:headEnd/>
              <a:tailEnd/>
            </a:ln>
          </p:spPr>
          <p:txBody>
            <a:bodyPr/>
            <a:lstStyle/>
            <a:p>
              <a:endParaRPr lang="zh-CN" altLang="en-US" sz="2800">
                <a:solidFill>
                  <a:srgbClr val="00A77E"/>
                </a:solidFill>
              </a:endParaRPr>
            </a:p>
          </p:txBody>
        </p:sp>
        <p:grpSp>
          <p:nvGrpSpPr>
            <p:cNvPr id="108552" name="Group 19"/>
            <p:cNvGrpSpPr>
              <a:grpSpLocks/>
            </p:cNvGrpSpPr>
            <p:nvPr/>
          </p:nvGrpSpPr>
          <p:grpSpPr bwMode="auto">
            <a:xfrm>
              <a:off x="2912" y="1633"/>
              <a:ext cx="572" cy="469"/>
              <a:chOff x="2912" y="1633"/>
              <a:chExt cx="572" cy="469"/>
            </a:xfrm>
          </p:grpSpPr>
          <p:sp>
            <p:nvSpPr>
              <p:cNvPr id="108629" name="Freeform 20"/>
              <p:cNvSpPr>
                <a:spLocks/>
              </p:cNvSpPr>
              <p:nvPr/>
            </p:nvSpPr>
            <p:spPr bwMode="auto">
              <a:xfrm>
                <a:off x="2912" y="1633"/>
                <a:ext cx="572" cy="469"/>
              </a:xfrm>
              <a:custGeom>
                <a:avLst/>
                <a:gdLst>
                  <a:gd name="T0" fmla="*/ 0 w 1145"/>
                  <a:gd name="T1" fmla="*/ 1 h 938"/>
                  <a:gd name="T2" fmla="*/ 0 w 1145"/>
                  <a:gd name="T3" fmla="*/ 1 h 938"/>
                  <a:gd name="T4" fmla="*/ 0 w 1145"/>
                  <a:gd name="T5" fmla="*/ 1 h 938"/>
                  <a:gd name="T6" fmla="*/ 0 w 1145"/>
                  <a:gd name="T7" fmla="*/ 1 h 938"/>
                  <a:gd name="T8" fmla="*/ 0 w 1145"/>
                  <a:gd name="T9" fmla="*/ 1 h 938"/>
                  <a:gd name="T10" fmla="*/ 0 w 1145"/>
                  <a:gd name="T11" fmla="*/ 1 h 938"/>
                  <a:gd name="T12" fmla="*/ 0 w 1145"/>
                  <a:gd name="T13" fmla="*/ 1 h 938"/>
                  <a:gd name="T14" fmla="*/ 0 w 1145"/>
                  <a:gd name="T15" fmla="*/ 1 h 938"/>
                  <a:gd name="T16" fmla="*/ 0 w 1145"/>
                  <a:gd name="T17" fmla="*/ 1 h 938"/>
                  <a:gd name="T18" fmla="*/ 0 w 1145"/>
                  <a:gd name="T19" fmla="*/ 1 h 938"/>
                  <a:gd name="T20" fmla="*/ 0 w 1145"/>
                  <a:gd name="T21" fmla="*/ 1 h 938"/>
                  <a:gd name="T22" fmla="*/ 0 w 1145"/>
                  <a:gd name="T23" fmla="*/ 1 h 938"/>
                  <a:gd name="T24" fmla="*/ 0 w 1145"/>
                  <a:gd name="T25" fmla="*/ 1 h 938"/>
                  <a:gd name="T26" fmla="*/ 0 w 1145"/>
                  <a:gd name="T27" fmla="*/ 1 h 938"/>
                  <a:gd name="T28" fmla="*/ 0 w 1145"/>
                  <a:gd name="T29" fmla="*/ 1 h 938"/>
                  <a:gd name="T30" fmla="*/ 0 w 1145"/>
                  <a:gd name="T31" fmla="*/ 1 h 938"/>
                  <a:gd name="T32" fmla="*/ 0 w 1145"/>
                  <a:gd name="T33" fmla="*/ 1 h 938"/>
                  <a:gd name="T34" fmla="*/ 0 w 1145"/>
                  <a:gd name="T35" fmla="*/ 1 h 938"/>
                  <a:gd name="T36" fmla="*/ 0 w 1145"/>
                  <a:gd name="T37" fmla="*/ 1 h 938"/>
                  <a:gd name="T38" fmla="*/ 0 w 1145"/>
                  <a:gd name="T39" fmla="*/ 1 h 938"/>
                  <a:gd name="T40" fmla="*/ 0 w 1145"/>
                  <a:gd name="T41" fmla="*/ 1 h 938"/>
                  <a:gd name="T42" fmla="*/ 0 w 1145"/>
                  <a:gd name="T43" fmla="*/ 1 h 938"/>
                  <a:gd name="T44" fmla="*/ 0 w 1145"/>
                  <a:gd name="T45" fmla="*/ 1 h 938"/>
                  <a:gd name="T46" fmla="*/ 0 w 1145"/>
                  <a:gd name="T47" fmla="*/ 1 h 938"/>
                  <a:gd name="T48" fmla="*/ 0 w 1145"/>
                  <a:gd name="T49" fmla="*/ 1 h 938"/>
                  <a:gd name="T50" fmla="*/ 0 w 1145"/>
                  <a:gd name="T51" fmla="*/ 1 h 938"/>
                  <a:gd name="T52" fmla="*/ 0 w 1145"/>
                  <a:gd name="T53" fmla="*/ 1 h 938"/>
                  <a:gd name="T54" fmla="*/ 0 w 1145"/>
                  <a:gd name="T55" fmla="*/ 1 h 938"/>
                  <a:gd name="T56" fmla="*/ 0 w 1145"/>
                  <a:gd name="T57" fmla="*/ 1 h 938"/>
                  <a:gd name="T58" fmla="*/ 0 w 1145"/>
                  <a:gd name="T59" fmla="*/ 1 h 938"/>
                  <a:gd name="T60" fmla="*/ 0 w 1145"/>
                  <a:gd name="T61" fmla="*/ 1 h 938"/>
                  <a:gd name="T62" fmla="*/ 0 w 1145"/>
                  <a:gd name="T63" fmla="*/ 1 h 938"/>
                  <a:gd name="T64" fmla="*/ 0 w 1145"/>
                  <a:gd name="T65" fmla="*/ 1 h 938"/>
                  <a:gd name="T66" fmla="*/ 0 w 1145"/>
                  <a:gd name="T67" fmla="*/ 1 h 938"/>
                  <a:gd name="T68" fmla="*/ 0 w 1145"/>
                  <a:gd name="T69" fmla="*/ 1 h 938"/>
                  <a:gd name="T70" fmla="*/ 0 w 1145"/>
                  <a:gd name="T71" fmla="*/ 1 h 938"/>
                  <a:gd name="T72" fmla="*/ 0 w 1145"/>
                  <a:gd name="T73" fmla="*/ 1 h 938"/>
                  <a:gd name="T74" fmla="*/ 0 w 1145"/>
                  <a:gd name="T75" fmla="*/ 1 h 938"/>
                  <a:gd name="T76" fmla="*/ 0 w 1145"/>
                  <a:gd name="T77" fmla="*/ 1 h 938"/>
                  <a:gd name="T78" fmla="*/ 0 w 1145"/>
                  <a:gd name="T79" fmla="*/ 1 h 938"/>
                  <a:gd name="T80" fmla="*/ 0 w 1145"/>
                  <a:gd name="T81" fmla="*/ 1 h 938"/>
                  <a:gd name="T82" fmla="*/ 0 w 1145"/>
                  <a:gd name="T83" fmla="*/ 1 h 938"/>
                  <a:gd name="T84" fmla="*/ 0 w 1145"/>
                  <a:gd name="T85" fmla="*/ 1 h 938"/>
                  <a:gd name="T86" fmla="*/ 0 w 1145"/>
                  <a:gd name="T87" fmla="*/ 0 h 938"/>
                  <a:gd name="T88" fmla="*/ 0 w 1145"/>
                  <a:gd name="T89" fmla="*/ 1 h 938"/>
                  <a:gd name="T90" fmla="*/ 0 w 1145"/>
                  <a:gd name="T91" fmla="*/ 1 h 938"/>
                  <a:gd name="T92" fmla="*/ 0 w 1145"/>
                  <a:gd name="T93" fmla="*/ 1 h 938"/>
                  <a:gd name="T94" fmla="*/ 0 w 1145"/>
                  <a:gd name="T95" fmla="*/ 1 h 938"/>
                  <a:gd name="T96" fmla="*/ 0 w 1145"/>
                  <a:gd name="T97" fmla="*/ 1 h 938"/>
                  <a:gd name="T98" fmla="*/ 0 w 1145"/>
                  <a:gd name="T99" fmla="*/ 1 h 938"/>
                  <a:gd name="T100" fmla="*/ 0 w 1145"/>
                  <a:gd name="T101" fmla="*/ 1 h 938"/>
                  <a:gd name="T102" fmla="*/ 0 w 1145"/>
                  <a:gd name="T103" fmla="*/ 1 h 938"/>
                  <a:gd name="T104" fmla="*/ 0 w 1145"/>
                  <a:gd name="T105" fmla="*/ 1 h 938"/>
                  <a:gd name="T106" fmla="*/ 0 w 1145"/>
                  <a:gd name="T107" fmla="*/ 1 h 938"/>
                  <a:gd name="T108" fmla="*/ 0 w 1145"/>
                  <a:gd name="T109" fmla="*/ 1 h 938"/>
                  <a:gd name="T110" fmla="*/ 0 w 1145"/>
                  <a:gd name="T111" fmla="*/ 1 h 938"/>
                  <a:gd name="T112" fmla="*/ 0 w 1145"/>
                  <a:gd name="T113" fmla="*/ 1 h 9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5"/>
                  <a:gd name="T172" fmla="*/ 0 h 938"/>
                  <a:gd name="T173" fmla="*/ 1145 w 1145"/>
                  <a:gd name="T174" fmla="*/ 938 h 9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5" h="938">
                    <a:moveTo>
                      <a:pt x="273" y="876"/>
                    </a:moveTo>
                    <a:lnTo>
                      <a:pt x="294" y="848"/>
                    </a:lnTo>
                    <a:lnTo>
                      <a:pt x="219" y="804"/>
                    </a:lnTo>
                    <a:lnTo>
                      <a:pt x="213" y="819"/>
                    </a:lnTo>
                    <a:lnTo>
                      <a:pt x="226" y="807"/>
                    </a:lnTo>
                    <a:lnTo>
                      <a:pt x="192" y="784"/>
                    </a:lnTo>
                    <a:lnTo>
                      <a:pt x="160" y="761"/>
                    </a:lnTo>
                    <a:lnTo>
                      <a:pt x="131" y="736"/>
                    </a:lnTo>
                    <a:lnTo>
                      <a:pt x="106" y="708"/>
                    </a:lnTo>
                    <a:lnTo>
                      <a:pt x="91" y="720"/>
                    </a:lnTo>
                    <a:lnTo>
                      <a:pt x="109" y="713"/>
                    </a:lnTo>
                    <a:lnTo>
                      <a:pt x="88" y="684"/>
                    </a:lnTo>
                    <a:lnTo>
                      <a:pt x="71" y="652"/>
                    </a:lnTo>
                    <a:lnTo>
                      <a:pt x="58" y="616"/>
                    </a:lnTo>
                    <a:lnTo>
                      <a:pt x="47" y="575"/>
                    </a:lnTo>
                    <a:lnTo>
                      <a:pt x="29" y="582"/>
                    </a:lnTo>
                    <a:lnTo>
                      <a:pt x="48" y="582"/>
                    </a:lnTo>
                    <a:lnTo>
                      <a:pt x="42" y="538"/>
                    </a:lnTo>
                    <a:lnTo>
                      <a:pt x="39" y="492"/>
                    </a:lnTo>
                    <a:lnTo>
                      <a:pt x="40" y="447"/>
                    </a:lnTo>
                    <a:lnTo>
                      <a:pt x="45" y="402"/>
                    </a:lnTo>
                    <a:lnTo>
                      <a:pt x="26" y="402"/>
                    </a:lnTo>
                    <a:lnTo>
                      <a:pt x="44" y="408"/>
                    </a:lnTo>
                    <a:lnTo>
                      <a:pt x="55" y="365"/>
                    </a:lnTo>
                    <a:lnTo>
                      <a:pt x="71" y="326"/>
                    </a:lnTo>
                    <a:lnTo>
                      <a:pt x="82" y="306"/>
                    </a:lnTo>
                    <a:lnTo>
                      <a:pt x="95" y="286"/>
                    </a:lnTo>
                    <a:lnTo>
                      <a:pt x="107" y="266"/>
                    </a:lnTo>
                    <a:lnTo>
                      <a:pt x="90" y="259"/>
                    </a:lnTo>
                    <a:lnTo>
                      <a:pt x="104" y="272"/>
                    </a:lnTo>
                    <a:lnTo>
                      <a:pt x="120" y="252"/>
                    </a:lnTo>
                    <a:lnTo>
                      <a:pt x="155" y="212"/>
                    </a:lnTo>
                    <a:lnTo>
                      <a:pt x="197" y="174"/>
                    </a:lnTo>
                    <a:lnTo>
                      <a:pt x="240" y="137"/>
                    </a:lnTo>
                    <a:lnTo>
                      <a:pt x="285" y="106"/>
                    </a:lnTo>
                    <a:lnTo>
                      <a:pt x="307" y="92"/>
                    </a:lnTo>
                    <a:lnTo>
                      <a:pt x="293" y="79"/>
                    </a:lnTo>
                    <a:lnTo>
                      <a:pt x="301" y="95"/>
                    </a:lnTo>
                    <a:lnTo>
                      <a:pt x="323" y="84"/>
                    </a:lnTo>
                    <a:lnTo>
                      <a:pt x="345" y="72"/>
                    </a:lnTo>
                    <a:lnTo>
                      <a:pt x="368" y="62"/>
                    </a:lnTo>
                    <a:lnTo>
                      <a:pt x="412" y="48"/>
                    </a:lnTo>
                    <a:lnTo>
                      <a:pt x="459" y="38"/>
                    </a:lnTo>
                    <a:lnTo>
                      <a:pt x="452" y="23"/>
                    </a:lnTo>
                    <a:lnTo>
                      <a:pt x="452" y="40"/>
                    </a:lnTo>
                    <a:lnTo>
                      <a:pt x="502" y="35"/>
                    </a:lnTo>
                    <a:lnTo>
                      <a:pt x="551" y="34"/>
                    </a:lnTo>
                    <a:lnTo>
                      <a:pt x="601" y="37"/>
                    </a:lnTo>
                    <a:lnTo>
                      <a:pt x="650" y="42"/>
                    </a:lnTo>
                    <a:lnTo>
                      <a:pt x="650" y="26"/>
                    </a:lnTo>
                    <a:lnTo>
                      <a:pt x="644" y="41"/>
                    </a:lnTo>
                    <a:lnTo>
                      <a:pt x="692" y="51"/>
                    </a:lnTo>
                    <a:lnTo>
                      <a:pt x="737" y="62"/>
                    </a:lnTo>
                    <a:lnTo>
                      <a:pt x="757" y="69"/>
                    </a:lnTo>
                    <a:lnTo>
                      <a:pt x="780" y="78"/>
                    </a:lnTo>
                    <a:lnTo>
                      <a:pt x="823" y="99"/>
                    </a:lnTo>
                    <a:lnTo>
                      <a:pt x="866" y="123"/>
                    </a:lnTo>
                    <a:lnTo>
                      <a:pt x="874" y="108"/>
                    </a:lnTo>
                    <a:lnTo>
                      <a:pt x="859" y="120"/>
                    </a:lnTo>
                    <a:lnTo>
                      <a:pt x="903" y="149"/>
                    </a:lnTo>
                    <a:lnTo>
                      <a:pt x="941" y="177"/>
                    </a:lnTo>
                    <a:lnTo>
                      <a:pt x="978" y="207"/>
                    </a:lnTo>
                    <a:lnTo>
                      <a:pt x="1010" y="236"/>
                    </a:lnTo>
                    <a:lnTo>
                      <a:pt x="1035" y="262"/>
                    </a:lnTo>
                    <a:lnTo>
                      <a:pt x="1057" y="289"/>
                    </a:lnTo>
                    <a:lnTo>
                      <a:pt x="1072" y="276"/>
                    </a:lnTo>
                    <a:lnTo>
                      <a:pt x="1054" y="283"/>
                    </a:lnTo>
                    <a:lnTo>
                      <a:pt x="1070" y="309"/>
                    </a:lnTo>
                    <a:lnTo>
                      <a:pt x="1085" y="334"/>
                    </a:lnTo>
                    <a:lnTo>
                      <a:pt x="1094" y="359"/>
                    </a:lnTo>
                    <a:lnTo>
                      <a:pt x="1101" y="385"/>
                    </a:lnTo>
                    <a:lnTo>
                      <a:pt x="1118" y="378"/>
                    </a:lnTo>
                    <a:lnTo>
                      <a:pt x="1099" y="378"/>
                    </a:lnTo>
                    <a:lnTo>
                      <a:pt x="1104" y="403"/>
                    </a:lnTo>
                    <a:lnTo>
                      <a:pt x="1107" y="429"/>
                    </a:lnTo>
                    <a:lnTo>
                      <a:pt x="1107" y="454"/>
                    </a:lnTo>
                    <a:lnTo>
                      <a:pt x="1105" y="480"/>
                    </a:lnTo>
                    <a:lnTo>
                      <a:pt x="1101" y="504"/>
                    </a:lnTo>
                    <a:lnTo>
                      <a:pt x="1120" y="504"/>
                    </a:lnTo>
                    <a:lnTo>
                      <a:pt x="1102" y="497"/>
                    </a:lnTo>
                    <a:lnTo>
                      <a:pt x="1094" y="521"/>
                    </a:lnTo>
                    <a:lnTo>
                      <a:pt x="1085" y="546"/>
                    </a:lnTo>
                    <a:lnTo>
                      <a:pt x="1073" y="570"/>
                    </a:lnTo>
                    <a:lnTo>
                      <a:pt x="1061" y="596"/>
                    </a:lnTo>
                    <a:lnTo>
                      <a:pt x="1046" y="623"/>
                    </a:lnTo>
                    <a:lnTo>
                      <a:pt x="1032" y="651"/>
                    </a:lnTo>
                    <a:lnTo>
                      <a:pt x="1016" y="682"/>
                    </a:lnTo>
                    <a:lnTo>
                      <a:pt x="1000" y="715"/>
                    </a:lnTo>
                    <a:lnTo>
                      <a:pt x="963" y="781"/>
                    </a:lnTo>
                    <a:lnTo>
                      <a:pt x="922" y="852"/>
                    </a:lnTo>
                    <a:lnTo>
                      <a:pt x="880" y="923"/>
                    </a:lnTo>
                    <a:lnTo>
                      <a:pt x="914" y="938"/>
                    </a:lnTo>
                    <a:lnTo>
                      <a:pt x="957" y="865"/>
                    </a:lnTo>
                    <a:lnTo>
                      <a:pt x="998" y="794"/>
                    </a:lnTo>
                    <a:lnTo>
                      <a:pt x="1035" y="727"/>
                    </a:lnTo>
                    <a:lnTo>
                      <a:pt x="1051" y="695"/>
                    </a:lnTo>
                    <a:lnTo>
                      <a:pt x="1067" y="665"/>
                    </a:lnTo>
                    <a:lnTo>
                      <a:pt x="1081" y="635"/>
                    </a:lnTo>
                    <a:lnTo>
                      <a:pt x="1096" y="609"/>
                    </a:lnTo>
                    <a:lnTo>
                      <a:pt x="1109" y="583"/>
                    </a:lnTo>
                    <a:lnTo>
                      <a:pt x="1120" y="559"/>
                    </a:lnTo>
                    <a:lnTo>
                      <a:pt x="1129" y="534"/>
                    </a:lnTo>
                    <a:lnTo>
                      <a:pt x="1137" y="509"/>
                    </a:lnTo>
                    <a:lnTo>
                      <a:pt x="1139" y="504"/>
                    </a:lnTo>
                    <a:lnTo>
                      <a:pt x="1144" y="480"/>
                    </a:lnTo>
                    <a:lnTo>
                      <a:pt x="1145" y="454"/>
                    </a:lnTo>
                    <a:lnTo>
                      <a:pt x="1145" y="429"/>
                    </a:lnTo>
                    <a:lnTo>
                      <a:pt x="1142" y="403"/>
                    </a:lnTo>
                    <a:lnTo>
                      <a:pt x="1137" y="378"/>
                    </a:lnTo>
                    <a:lnTo>
                      <a:pt x="1136" y="372"/>
                    </a:lnTo>
                    <a:lnTo>
                      <a:pt x="1129" y="347"/>
                    </a:lnTo>
                    <a:lnTo>
                      <a:pt x="1120" y="321"/>
                    </a:lnTo>
                    <a:lnTo>
                      <a:pt x="1105" y="296"/>
                    </a:lnTo>
                    <a:lnTo>
                      <a:pt x="1089" y="270"/>
                    </a:lnTo>
                    <a:lnTo>
                      <a:pt x="1085" y="265"/>
                    </a:lnTo>
                    <a:lnTo>
                      <a:pt x="1064" y="241"/>
                    </a:lnTo>
                    <a:lnTo>
                      <a:pt x="1037" y="212"/>
                    </a:lnTo>
                    <a:lnTo>
                      <a:pt x="1005" y="183"/>
                    </a:lnTo>
                    <a:lnTo>
                      <a:pt x="968" y="153"/>
                    </a:lnTo>
                    <a:lnTo>
                      <a:pt x="930" y="125"/>
                    </a:lnTo>
                    <a:lnTo>
                      <a:pt x="887" y="96"/>
                    </a:lnTo>
                    <a:lnTo>
                      <a:pt x="880" y="92"/>
                    </a:lnTo>
                    <a:lnTo>
                      <a:pt x="837" y="68"/>
                    </a:lnTo>
                    <a:lnTo>
                      <a:pt x="794" y="47"/>
                    </a:lnTo>
                    <a:lnTo>
                      <a:pt x="772" y="38"/>
                    </a:lnTo>
                    <a:lnTo>
                      <a:pt x="749" y="31"/>
                    </a:lnTo>
                    <a:lnTo>
                      <a:pt x="706" y="20"/>
                    </a:lnTo>
                    <a:lnTo>
                      <a:pt x="658" y="10"/>
                    </a:lnTo>
                    <a:lnTo>
                      <a:pt x="650" y="9"/>
                    </a:lnTo>
                    <a:lnTo>
                      <a:pt x="601" y="3"/>
                    </a:lnTo>
                    <a:lnTo>
                      <a:pt x="551" y="0"/>
                    </a:lnTo>
                    <a:lnTo>
                      <a:pt x="502" y="1"/>
                    </a:lnTo>
                    <a:lnTo>
                      <a:pt x="452" y="6"/>
                    </a:lnTo>
                    <a:lnTo>
                      <a:pt x="444" y="7"/>
                    </a:lnTo>
                    <a:lnTo>
                      <a:pt x="398" y="17"/>
                    </a:lnTo>
                    <a:lnTo>
                      <a:pt x="352" y="31"/>
                    </a:lnTo>
                    <a:lnTo>
                      <a:pt x="331" y="41"/>
                    </a:lnTo>
                    <a:lnTo>
                      <a:pt x="309" y="52"/>
                    </a:lnTo>
                    <a:lnTo>
                      <a:pt x="286" y="64"/>
                    </a:lnTo>
                    <a:lnTo>
                      <a:pt x="280" y="68"/>
                    </a:lnTo>
                    <a:lnTo>
                      <a:pt x="258" y="82"/>
                    </a:lnTo>
                    <a:lnTo>
                      <a:pt x="213" y="113"/>
                    </a:lnTo>
                    <a:lnTo>
                      <a:pt x="170" y="150"/>
                    </a:lnTo>
                    <a:lnTo>
                      <a:pt x="128" y="188"/>
                    </a:lnTo>
                    <a:lnTo>
                      <a:pt x="93" y="228"/>
                    </a:lnTo>
                    <a:lnTo>
                      <a:pt x="77" y="248"/>
                    </a:lnTo>
                    <a:lnTo>
                      <a:pt x="72" y="253"/>
                    </a:lnTo>
                    <a:lnTo>
                      <a:pt x="60" y="273"/>
                    </a:lnTo>
                    <a:lnTo>
                      <a:pt x="47" y="293"/>
                    </a:lnTo>
                    <a:lnTo>
                      <a:pt x="36" y="311"/>
                    </a:lnTo>
                    <a:lnTo>
                      <a:pt x="20" y="352"/>
                    </a:lnTo>
                    <a:lnTo>
                      <a:pt x="8" y="395"/>
                    </a:lnTo>
                    <a:lnTo>
                      <a:pt x="7" y="402"/>
                    </a:lnTo>
                    <a:lnTo>
                      <a:pt x="2" y="447"/>
                    </a:lnTo>
                    <a:lnTo>
                      <a:pt x="0" y="492"/>
                    </a:lnTo>
                    <a:lnTo>
                      <a:pt x="4" y="538"/>
                    </a:lnTo>
                    <a:lnTo>
                      <a:pt x="10" y="582"/>
                    </a:lnTo>
                    <a:lnTo>
                      <a:pt x="12" y="587"/>
                    </a:lnTo>
                    <a:lnTo>
                      <a:pt x="23" y="628"/>
                    </a:lnTo>
                    <a:lnTo>
                      <a:pt x="36" y="665"/>
                    </a:lnTo>
                    <a:lnTo>
                      <a:pt x="53" y="696"/>
                    </a:lnTo>
                    <a:lnTo>
                      <a:pt x="74" y="726"/>
                    </a:lnTo>
                    <a:lnTo>
                      <a:pt x="79" y="732"/>
                    </a:lnTo>
                    <a:lnTo>
                      <a:pt x="104" y="760"/>
                    </a:lnTo>
                    <a:lnTo>
                      <a:pt x="133" y="785"/>
                    </a:lnTo>
                    <a:lnTo>
                      <a:pt x="165" y="808"/>
                    </a:lnTo>
                    <a:lnTo>
                      <a:pt x="198" y="831"/>
                    </a:lnTo>
                    <a:lnTo>
                      <a:pt x="205" y="835"/>
                    </a:lnTo>
                    <a:lnTo>
                      <a:pt x="273" y="8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8630" name="Group 21"/>
              <p:cNvGrpSpPr>
                <a:grpSpLocks/>
              </p:cNvGrpSpPr>
              <p:nvPr/>
            </p:nvGrpSpPr>
            <p:grpSpPr bwMode="auto">
              <a:xfrm>
                <a:off x="3360" y="1958"/>
                <a:ext cx="85" cy="139"/>
                <a:chOff x="3360" y="1958"/>
                <a:chExt cx="85" cy="139"/>
              </a:xfrm>
            </p:grpSpPr>
            <p:sp>
              <p:nvSpPr>
                <p:cNvPr id="108631" name="Freeform 22"/>
                <p:cNvSpPr>
                  <a:spLocks/>
                </p:cNvSpPr>
                <p:nvPr/>
              </p:nvSpPr>
              <p:spPr bwMode="auto">
                <a:xfrm>
                  <a:off x="3390" y="1958"/>
                  <a:ext cx="55" cy="77"/>
                </a:xfrm>
                <a:custGeom>
                  <a:avLst/>
                  <a:gdLst>
                    <a:gd name="T0" fmla="*/ 1 w 110"/>
                    <a:gd name="T1" fmla="*/ 1 h 154"/>
                    <a:gd name="T2" fmla="*/ 1 w 110"/>
                    <a:gd name="T3" fmla="*/ 0 h 154"/>
                    <a:gd name="T4" fmla="*/ 0 w 110"/>
                    <a:gd name="T5" fmla="*/ 1 h 154"/>
                    <a:gd name="T6" fmla="*/ 1 w 110"/>
                    <a:gd name="T7" fmla="*/ 1 h 154"/>
                    <a:gd name="T8" fmla="*/ 1 w 110"/>
                    <a:gd name="T9" fmla="*/ 1 h 154"/>
                    <a:gd name="T10" fmla="*/ 0 60000 65536"/>
                    <a:gd name="T11" fmla="*/ 0 60000 65536"/>
                    <a:gd name="T12" fmla="*/ 0 60000 65536"/>
                    <a:gd name="T13" fmla="*/ 0 60000 65536"/>
                    <a:gd name="T14" fmla="*/ 0 60000 65536"/>
                    <a:gd name="T15" fmla="*/ 0 w 110"/>
                    <a:gd name="T16" fmla="*/ 0 h 154"/>
                    <a:gd name="T17" fmla="*/ 110 w 110"/>
                    <a:gd name="T18" fmla="*/ 154 h 154"/>
                  </a:gdLst>
                  <a:ahLst/>
                  <a:cxnLst>
                    <a:cxn ang="T10">
                      <a:pos x="T0" y="T1"/>
                    </a:cxn>
                    <a:cxn ang="T11">
                      <a:pos x="T2" y="T3"/>
                    </a:cxn>
                    <a:cxn ang="T12">
                      <a:pos x="T4" y="T5"/>
                    </a:cxn>
                    <a:cxn ang="T13">
                      <a:pos x="T6" y="T7"/>
                    </a:cxn>
                    <a:cxn ang="T14">
                      <a:pos x="T8" y="T9"/>
                    </a:cxn>
                  </a:cxnLst>
                  <a:rect l="T15" t="T16" r="T17" b="T18"/>
                  <a:pathLst>
                    <a:path w="110" h="154">
                      <a:moveTo>
                        <a:pt x="110" y="16"/>
                      </a:moveTo>
                      <a:lnTo>
                        <a:pt x="77" y="0"/>
                      </a:lnTo>
                      <a:lnTo>
                        <a:pt x="0" y="139"/>
                      </a:lnTo>
                      <a:lnTo>
                        <a:pt x="33" y="154"/>
                      </a:lnTo>
                      <a:lnTo>
                        <a:pt x="1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632" name="Freeform 23"/>
                <p:cNvSpPr>
                  <a:spLocks/>
                </p:cNvSpPr>
                <p:nvPr/>
              </p:nvSpPr>
              <p:spPr bwMode="auto">
                <a:xfrm>
                  <a:off x="3360" y="2012"/>
                  <a:ext cx="75" cy="85"/>
                </a:xfrm>
                <a:custGeom>
                  <a:avLst/>
                  <a:gdLst>
                    <a:gd name="T0" fmla="*/ 0 w 152"/>
                    <a:gd name="T1" fmla="*/ 0 h 170"/>
                    <a:gd name="T2" fmla="*/ 0 w 152"/>
                    <a:gd name="T3" fmla="*/ 1 h 170"/>
                    <a:gd name="T4" fmla="*/ 0 w 152"/>
                    <a:gd name="T5" fmla="*/ 1 h 170"/>
                    <a:gd name="T6" fmla="*/ 0 w 152"/>
                    <a:gd name="T7" fmla="*/ 0 h 170"/>
                    <a:gd name="T8" fmla="*/ 0 60000 65536"/>
                    <a:gd name="T9" fmla="*/ 0 60000 65536"/>
                    <a:gd name="T10" fmla="*/ 0 60000 65536"/>
                    <a:gd name="T11" fmla="*/ 0 60000 65536"/>
                    <a:gd name="T12" fmla="*/ 0 w 152"/>
                    <a:gd name="T13" fmla="*/ 0 h 170"/>
                    <a:gd name="T14" fmla="*/ 152 w 152"/>
                    <a:gd name="T15" fmla="*/ 170 h 170"/>
                  </a:gdLst>
                  <a:ahLst/>
                  <a:cxnLst>
                    <a:cxn ang="T8">
                      <a:pos x="T0" y="T1"/>
                    </a:cxn>
                    <a:cxn ang="T9">
                      <a:pos x="T2" y="T3"/>
                    </a:cxn>
                    <a:cxn ang="T10">
                      <a:pos x="T4" y="T5"/>
                    </a:cxn>
                    <a:cxn ang="T11">
                      <a:pos x="T6" y="T7"/>
                    </a:cxn>
                  </a:cxnLst>
                  <a:rect l="T12" t="T13" r="T14" b="T15"/>
                  <a:pathLst>
                    <a:path w="152" h="170">
                      <a:moveTo>
                        <a:pt x="0" y="0"/>
                      </a:moveTo>
                      <a:lnTo>
                        <a:pt x="0" y="170"/>
                      </a:lnTo>
                      <a:lnTo>
                        <a:pt x="15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8553" name="Group 24"/>
            <p:cNvGrpSpPr>
              <a:grpSpLocks/>
            </p:cNvGrpSpPr>
            <p:nvPr/>
          </p:nvGrpSpPr>
          <p:grpSpPr bwMode="auto">
            <a:xfrm>
              <a:off x="4445" y="1633"/>
              <a:ext cx="572" cy="469"/>
              <a:chOff x="4445" y="1633"/>
              <a:chExt cx="572" cy="469"/>
            </a:xfrm>
          </p:grpSpPr>
          <p:sp>
            <p:nvSpPr>
              <p:cNvPr id="108625" name="Freeform 25"/>
              <p:cNvSpPr>
                <a:spLocks/>
              </p:cNvSpPr>
              <p:nvPr/>
            </p:nvSpPr>
            <p:spPr bwMode="auto">
              <a:xfrm>
                <a:off x="4445" y="1633"/>
                <a:ext cx="572" cy="469"/>
              </a:xfrm>
              <a:custGeom>
                <a:avLst/>
                <a:gdLst>
                  <a:gd name="T0" fmla="*/ 0 w 1145"/>
                  <a:gd name="T1" fmla="*/ 1 h 938"/>
                  <a:gd name="T2" fmla="*/ 0 w 1145"/>
                  <a:gd name="T3" fmla="*/ 1 h 938"/>
                  <a:gd name="T4" fmla="*/ 0 w 1145"/>
                  <a:gd name="T5" fmla="*/ 1 h 938"/>
                  <a:gd name="T6" fmla="*/ 0 w 1145"/>
                  <a:gd name="T7" fmla="*/ 1 h 938"/>
                  <a:gd name="T8" fmla="*/ 0 w 1145"/>
                  <a:gd name="T9" fmla="*/ 1 h 938"/>
                  <a:gd name="T10" fmla="*/ 0 w 1145"/>
                  <a:gd name="T11" fmla="*/ 1 h 938"/>
                  <a:gd name="T12" fmla="*/ 0 w 1145"/>
                  <a:gd name="T13" fmla="*/ 1 h 938"/>
                  <a:gd name="T14" fmla="*/ 0 w 1145"/>
                  <a:gd name="T15" fmla="*/ 1 h 938"/>
                  <a:gd name="T16" fmla="*/ 0 w 1145"/>
                  <a:gd name="T17" fmla="*/ 1 h 938"/>
                  <a:gd name="T18" fmla="*/ 0 w 1145"/>
                  <a:gd name="T19" fmla="*/ 1 h 938"/>
                  <a:gd name="T20" fmla="*/ 0 w 1145"/>
                  <a:gd name="T21" fmla="*/ 1 h 938"/>
                  <a:gd name="T22" fmla="*/ 0 w 1145"/>
                  <a:gd name="T23" fmla="*/ 1 h 938"/>
                  <a:gd name="T24" fmla="*/ 0 w 1145"/>
                  <a:gd name="T25" fmla="*/ 1 h 938"/>
                  <a:gd name="T26" fmla="*/ 0 w 1145"/>
                  <a:gd name="T27" fmla="*/ 1 h 938"/>
                  <a:gd name="T28" fmla="*/ 0 w 1145"/>
                  <a:gd name="T29" fmla="*/ 1 h 938"/>
                  <a:gd name="T30" fmla="*/ 0 w 1145"/>
                  <a:gd name="T31" fmla="*/ 1 h 938"/>
                  <a:gd name="T32" fmla="*/ 0 w 1145"/>
                  <a:gd name="T33" fmla="*/ 1 h 938"/>
                  <a:gd name="T34" fmla="*/ 0 w 1145"/>
                  <a:gd name="T35" fmla="*/ 1 h 938"/>
                  <a:gd name="T36" fmla="*/ 0 w 1145"/>
                  <a:gd name="T37" fmla="*/ 1 h 938"/>
                  <a:gd name="T38" fmla="*/ 0 w 1145"/>
                  <a:gd name="T39" fmla="*/ 1 h 938"/>
                  <a:gd name="T40" fmla="*/ 0 w 1145"/>
                  <a:gd name="T41" fmla="*/ 1 h 938"/>
                  <a:gd name="T42" fmla="*/ 0 w 1145"/>
                  <a:gd name="T43" fmla="*/ 1 h 938"/>
                  <a:gd name="T44" fmla="*/ 0 w 1145"/>
                  <a:gd name="T45" fmla="*/ 1 h 938"/>
                  <a:gd name="T46" fmla="*/ 0 w 1145"/>
                  <a:gd name="T47" fmla="*/ 1 h 938"/>
                  <a:gd name="T48" fmla="*/ 0 w 1145"/>
                  <a:gd name="T49" fmla="*/ 1 h 938"/>
                  <a:gd name="T50" fmla="*/ 0 w 1145"/>
                  <a:gd name="T51" fmla="*/ 1 h 938"/>
                  <a:gd name="T52" fmla="*/ 0 w 1145"/>
                  <a:gd name="T53" fmla="*/ 1 h 938"/>
                  <a:gd name="T54" fmla="*/ 0 w 1145"/>
                  <a:gd name="T55" fmla="*/ 1 h 938"/>
                  <a:gd name="T56" fmla="*/ 0 w 1145"/>
                  <a:gd name="T57" fmla="*/ 1 h 938"/>
                  <a:gd name="T58" fmla="*/ 0 w 1145"/>
                  <a:gd name="T59" fmla="*/ 1 h 938"/>
                  <a:gd name="T60" fmla="*/ 0 w 1145"/>
                  <a:gd name="T61" fmla="*/ 1 h 938"/>
                  <a:gd name="T62" fmla="*/ 0 w 1145"/>
                  <a:gd name="T63" fmla="*/ 1 h 938"/>
                  <a:gd name="T64" fmla="*/ 0 w 1145"/>
                  <a:gd name="T65" fmla="*/ 1 h 938"/>
                  <a:gd name="T66" fmla="*/ 0 w 1145"/>
                  <a:gd name="T67" fmla="*/ 1 h 938"/>
                  <a:gd name="T68" fmla="*/ 0 w 1145"/>
                  <a:gd name="T69" fmla="*/ 1 h 938"/>
                  <a:gd name="T70" fmla="*/ 0 w 1145"/>
                  <a:gd name="T71" fmla="*/ 1 h 938"/>
                  <a:gd name="T72" fmla="*/ 0 w 1145"/>
                  <a:gd name="T73" fmla="*/ 1 h 938"/>
                  <a:gd name="T74" fmla="*/ 0 w 1145"/>
                  <a:gd name="T75" fmla="*/ 1 h 938"/>
                  <a:gd name="T76" fmla="*/ 0 w 1145"/>
                  <a:gd name="T77" fmla="*/ 1 h 938"/>
                  <a:gd name="T78" fmla="*/ 0 w 1145"/>
                  <a:gd name="T79" fmla="*/ 1 h 938"/>
                  <a:gd name="T80" fmla="*/ 0 w 1145"/>
                  <a:gd name="T81" fmla="*/ 1 h 938"/>
                  <a:gd name="T82" fmla="*/ 0 w 1145"/>
                  <a:gd name="T83" fmla="*/ 1 h 938"/>
                  <a:gd name="T84" fmla="*/ 0 w 1145"/>
                  <a:gd name="T85" fmla="*/ 1 h 938"/>
                  <a:gd name="T86" fmla="*/ 0 w 1145"/>
                  <a:gd name="T87" fmla="*/ 0 h 938"/>
                  <a:gd name="T88" fmla="*/ 0 w 1145"/>
                  <a:gd name="T89" fmla="*/ 1 h 938"/>
                  <a:gd name="T90" fmla="*/ 0 w 1145"/>
                  <a:gd name="T91" fmla="*/ 1 h 938"/>
                  <a:gd name="T92" fmla="*/ 0 w 1145"/>
                  <a:gd name="T93" fmla="*/ 1 h 938"/>
                  <a:gd name="T94" fmla="*/ 0 w 1145"/>
                  <a:gd name="T95" fmla="*/ 1 h 938"/>
                  <a:gd name="T96" fmla="*/ 0 w 1145"/>
                  <a:gd name="T97" fmla="*/ 1 h 938"/>
                  <a:gd name="T98" fmla="*/ 0 w 1145"/>
                  <a:gd name="T99" fmla="*/ 1 h 938"/>
                  <a:gd name="T100" fmla="*/ 0 w 1145"/>
                  <a:gd name="T101" fmla="*/ 1 h 938"/>
                  <a:gd name="T102" fmla="*/ 0 w 1145"/>
                  <a:gd name="T103" fmla="*/ 1 h 938"/>
                  <a:gd name="T104" fmla="*/ 0 w 1145"/>
                  <a:gd name="T105" fmla="*/ 1 h 938"/>
                  <a:gd name="T106" fmla="*/ 0 w 1145"/>
                  <a:gd name="T107" fmla="*/ 1 h 938"/>
                  <a:gd name="T108" fmla="*/ 0 w 1145"/>
                  <a:gd name="T109" fmla="*/ 1 h 938"/>
                  <a:gd name="T110" fmla="*/ 0 w 1145"/>
                  <a:gd name="T111" fmla="*/ 1 h 938"/>
                  <a:gd name="T112" fmla="*/ 0 w 1145"/>
                  <a:gd name="T113" fmla="*/ 1 h 9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5"/>
                  <a:gd name="T172" fmla="*/ 0 h 938"/>
                  <a:gd name="T173" fmla="*/ 1145 w 1145"/>
                  <a:gd name="T174" fmla="*/ 938 h 9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5" h="938">
                    <a:moveTo>
                      <a:pt x="273" y="876"/>
                    </a:moveTo>
                    <a:lnTo>
                      <a:pt x="294" y="848"/>
                    </a:lnTo>
                    <a:lnTo>
                      <a:pt x="219" y="804"/>
                    </a:lnTo>
                    <a:lnTo>
                      <a:pt x="212" y="819"/>
                    </a:lnTo>
                    <a:lnTo>
                      <a:pt x="225" y="807"/>
                    </a:lnTo>
                    <a:lnTo>
                      <a:pt x="192" y="784"/>
                    </a:lnTo>
                    <a:lnTo>
                      <a:pt x="160" y="761"/>
                    </a:lnTo>
                    <a:lnTo>
                      <a:pt x="131" y="736"/>
                    </a:lnTo>
                    <a:lnTo>
                      <a:pt x="105" y="708"/>
                    </a:lnTo>
                    <a:lnTo>
                      <a:pt x="91" y="720"/>
                    </a:lnTo>
                    <a:lnTo>
                      <a:pt x="109" y="713"/>
                    </a:lnTo>
                    <a:lnTo>
                      <a:pt x="88" y="684"/>
                    </a:lnTo>
                    <a:lnTo>
                      <a:pt x="70" y="652"/>
                    </a:lnTo>
                    <a:lnTo>
                      <a:pt x="58" y="616"/>
                    </a:lnTo>
                    <a:lnTo>
                      <a:pt x="46" y="575"/>
                    </a:lnTo>
                    <a:lnTo>
                      <a:pt x="29" y="582"/>
                    </a:lnTo>
                    <a:lnTo>
                      <a:pt x="48" y="582"/>
                    </a:lnTo>
                    <a:lnTo>
                      <a:pt x="42" y="538"/>
                    </a:lnTo>
                    <a:lnTo>
                      <a:pt x="38" y="492"/>
                    </a:lnTo>
                    <a:lnTo>
                      <a:pt x="40" y="447"/>
                    </a:lnTo>
                    <a:lnTo>
                      <a:pt x="45" y="402"/>
                    </a:lnTo>
                    <a:lnTo>
                      <a:pt x="26" y="402"/>
                    </a:lnTo>
                    <a:lnTo>
                      <a:pt x="43" y="408"/>
                    </a:lnTo>
                    <a:lnTo>
                      <a:pt x="54" y="365"/>
                    </a:lnTo>
                    <a:lnTo>
                      <a:pt x="70" y="326"/>
                    </a:lnTo>
                    <a:lnTo>
                      <a:pt x="82" y="306"/>
                    </a:lnTo>
                    <a:lnTo>
                      <a:pt x="94" y="286"/>
                    </a:lnTo>
                    <a:lnTo>
                      <a:pt x="107" y="266"/>
                    </a:lnTo>
                    <a:lnTo>
                      <a:pt x="89" y="259"/>
                    </a:lnTo>
                    <a:lnTo>
                      <a:pt x="104" y="272"/>
                    </a:lnTo>
                    <a:lnTo>
                      <a:pt x="120" y="252"/>
                    </a:lnTo>
                    <a:lnTo>
                      <a:pt x="155" y="212"/>
                    </a:lnTo>
                    <a:lnTo>
                      <a:pt x="196" y="174"/>
                    </a:lnTo>
                    <a:lnTo>
                      <a:pt x="240" y="137"/>
                    </a:lnTo>
                    <a:lnTo>
                      <a:pt x="284" y="106"/>
                    </a:lnTo>
                    <a:lnTo>
                      <a:pt x="307" y="92"/>
                    </a:lnTo>
                    <a:lnTo>
                      <a:pt x="292" y="79"/>
                    </a:lnTo>
                    <a:lnTo>
                      <a:pt x="300" y="95"/>
                    </a:lnTo>
                    <a:lnTo>
                      <a:pt x="323" y="84"/>
                    </a:lnTo>
                    <a:lnTo>
                      <a:pt x="345" y="72"/>
                    </a:lnTo>
                    <a:lnTo>
                      <a:pt x="367" y="62"/>
                    </a:lnTo>
                    <a:lnTo>
                      <a:pt x="412" y="48"/>
                    </a:lnTo>
                    <a:lnTo>
                      <a:pt x="458" y="38"/>
                    </a:lnTo>
                    <a:lnTo>
                      <a:pt x="452" y="23"/>
                    </a:lnTo>
                    <a:lnTo>
                      <a:pt x="452" y="40"/>
                    </a:lnTo>
                    <a:lnTo>
                      <a:pt x="501" y="35"/>
                    </a:lnTo>
                    <a:lnTo>
                      <a:pt x="551" y="34"/>
                    </a:lnTo>
                    <a:lnTo>
                      <a:pt x="600" y="37"/>
                    </a:lnTo>
                    <a:lnTo>
                      <a:pt x="650" y="42"/>
                    </a:lnTo>
                    <a:lnTo>
                      <a:pt x="650" y="26"/>
                    </a:lnTo>
                    <a:lnTo>
                      <a:pt x="644" y="41"/>
                    </a:lnTo>
                    <a:lnTo>
                      <a:pt x="691" y="51"/>
                    </a:lnTo>
                    <a:lnTo>
                      <a:pt x="736" y="62"/>
                    </a:lnTo>
                    <a:lnTo>
                      <a:pt x="757" y="69"/>
                    </a:lnTo>
                    <a:lnTo>
                      <a:pt x="779" y="78"/>
                    </a:lnTo>
                    <a:lnTo>
                      <a:pt x="822" y="99"/>
                    </a:lnTo>
                    <a:lnTo>
                      <a:pt x="865" y="123"/>
                    </a:lnTo>
                    <a:lnTo>
                      <a:pt x="873" y="108"/>
                    </a:lnTo>
                    <a:lnTo>
                      <a:pt x="859" y="120"/>
                    </a:lnTo>
                    <a:lnTo>
                      <a:pt x="902" y="149"/>
                    </a:lnTo>
                    <a:lnTo>
                      <a:pt x="941" y="177"/>
                    </a:lnTo>
                    <a:lnTo>
                      <a:pt x="977" y="207"/>
                    </a:lnTo>
                    <a:lnTo>
                      <a:pt x="1009" y="236"/>
                    </a:lnTo>
                    <a:lnTo>
                      <a:pt x="1035" y="262"/>
                    </a:lnTo>
                    <a:lnTo>
                      <a:pt x="1057" y="289"/>
                    </a:lnTo>
                    <a:lnTo>
                      <a:pt x="1071" y="276"/>
                    </a:lnTo>
                    <a:lnTo>
                      <a:pt x="1054" y="283"/>
                    </a:lnTo>
                    <a:lnTo>
                      <a:pt x="1070" y="309"/>
                    </a:lnTo>
                    <a:lnTo>
                      <a:pt x="1084" y="334"/>
                    </a:lnTo>
                    <a:lnTo>
                      <a:pt x="1094" y="359"/>
                    </a:lnTo>
                    <a:lnTo>
                      <a:pt x="1100" y="385"/>
                    </a:lnTo>
                    <a:lnTo>
                      <a:pt x="1118" y="378"/>
                    </a:lnTo>
                    <a:lnTo>
                      <a:pt x="1099" y="378"/>
                    </a:lnTo>
                    <a:lnTo>
                      <a:pt x="1103" y="403"/>
                    </a:lnTo>
                    <a:lnTo>
                      <a:pt x="1107" y="429"/>
                    </a:lnTo>
                    <a:lnTo>
                      <a:pt x="1107" y="454"/>
                    </a:lnTo>
                    <a:lnTo>
                      <a:pt x="1105" y="480"/>
                    </a:lnTo>
                    <a:lnTo>
                      <a:pt x="1100" y="504"/>
                    </a:lnTo>
                    <a:lnTo>
                      <a:pt x="1119" y="504"/>
                    </a:lnTo>
                    <a:lnTo>
                      <a:pt x="1102" y="497"/>
                    </a:lnTo>
                    <a:lnTo>
                      <a:pt x="1094" y="521"/>
                    </a:lnTo>
                    <a:lnTo>
                      <a:pt x="1084" y="546"/>
                    </a:lnTo>
                    <a:lnTo>
                      <a:pt x="1073" y="570"/>
                    </a:lnTo>
                    <a:lnTo>
                      <a:pt x="1060" y="596"/>
                    </a:lnTo>
                    <a:lnTo>
                      <a:pt x="1046" y="623"/>
                    </a:lnTo>
                    <a:lnTo>
                      <a:pt x="1032" y="651"/>
                    </a:lnTo>
                    <a:lnTo>
                      <a:pt x="1016" y="682"/>
                    </a:lnTo>
                    <a:lnTo>
                      <a:pt x="1000" y="715"/>
                    </a:lnTo>
                    <a:lnTo>
                      <a:pt x="963" y="781"/>
                    </a:lnTo>
                    <a:lnTo>
                      <a:pt x="921" y="852"/>
                    </a:lnTo>
                    <a:lnTo>
                      <a:pt x="880" y="923"/>
                    </a:lnTo>
                    <a:lnTo>
                      <a:pt x="913" y="938"/>
                    </a:lnTo>
                    <a:lnTo>
                      <a:pt x="956" y="865"/>
                    </a:lnTo>
                    <a:lnTo>
                      <a:pt x="998" y="794"/>
                    </a:lnTo>
                    <a:lnTo>
                      <a:pt x="1035" y="727"/>
                    </a:lnTo>
                    <a:lnTo>
                      <a:pt x="1051" y="695"/>
                    </a:lnTo>
                    <a:lnTo>
                      <a:pt x="1067" y="665"/>
                    </a:lnTo>
                    <a:lnTo>
                      <a:pt x="1081" y="635"/>
                    </a:lnTo>
                    <a:lnTo>
                      <a:pt x="1095" y="609"/>
                    </a:lnTo>
                    <a:lnTo>
                      <a:pt x="1108" y="583"/>
                    </a:lnTo>
                    <a:lnTo>
                      <a:pt x="1119" y="559"/>
                    </a:lnTo>
                    <a:lnTo>
                      <a:pt x="1129" y="534"/>
                    </a:lnTo>
                    <a:lnTo>
                      <a:pt x="1137" y="509"/>
                    </a:lnTo>
                    <a:lnTo>
                      <a:pt x="1139" y="504"/>
                    </a:lnTo>
                    <a:lnTo>
                      <a:pt x="1143" y="480"/>
                    </a:lnTo>
                    <a:lnTo>
                      <a:pt x="1145" y="454"/>
                    </a:lnTo>
                    <a:lnTo>
                      <a:pt x="1145" y="429"/>
                    </a:lnTo>
                    <a:lnTo>
                      <a:pt x="1142" y="403"/>
                    </a:lnTo>
                    <a:lnTo>
                      <a:pt x="1137" y="378"/>
                    </a:lnTo>
                    <a:lnTo>
                      <a:pt x="1135" y="372"/>
                    </a:lnTo>
                    <a:lnTo>
                      <a:pt x="1129" y="347"/>
                    </a:lnTo>
                    <a:lnTo>
                      <a:pt x="1119" y="321"/>
                    </a:lnTo>
                    <a:lnTo>
                      <a:pt x="1105" y="296"/>
                    </a:lnTo>
                    <a:lnTo>
                      <a:pt x="1089" y="270"/>
                    </a:lnTo>
                    <a:lnTo>
                      <a:pt x="1084" y="265"/>
                    </a:lnTo>
                    <a:lnTo>
                      <a:pt x="1063" y="241"/>
                    </a:lnTo>
                    <a:lnTo>
                      <a:pt x="1036" y="212"/>
                    </a:lnTo>
                    <a:lnTo>
                      <a:pt x="1004" y="183"/>
                    </a:lnTo>
                    <a:lnTo>
                      <a:pt x="968" y="153"/>
                    </a:lnTo>
                    <a:lnTo>
                      <a:pt x="929" y="125"/>
                    </a:lnTo>
                    <a:lnTo>
                      <a:pt x="886" y="96"/>
                    </a:lnTo>
                    <a:lnTo>
                      <a:pt x="880" y="92"/>
                    </a:lnTo>
                    <a:lnTo>
                      <a:pt x="837" y="68"/>
                    </a:lnTo>
                    <a:lnTo>
                      <a:pt x="794" y="47"/>
                    </a:lnTo>
                    <a:lnTo>
                      <a:pt x="771" y="38"/>
                    </a:lnTo>
                    <a:lnTo>
                      <a:pt x="749" y="31"/>
                    </a:lnTo>
                    <a:lnTo>
                      <a:pt x="706" y="20"/>
                    </a:lnTo>
                    <a:lnTo>
                      <a:pt x="658" y="10"/>
                    </a:lnTo>
                    <a:lnTo>
                      <a:pt x="650" y="9"/>
                    </a:lnTo>
                    <a:lnTo>
                      <a:pt x="600" y="3"/>
                    </a:lnTo>
                    <a:lnTo>
                      <a:pt x="551" y="0"/>
                    </a:lnTo>
                    <a:lnTo>
                      <a:pt x="501" y="1"/>
                    </a:lnTo>
                    <a:lnTo>
                      <a:pt x="452" y="6"/>
                    </a:lnTo>
                    <a:lnTo>
                      <a:pt x="444" y="7"/>
                    </a:lnTo>
                    <a:lnTo>
                      <a:pt x="398" y="17"/>
                    </a:lnTo>
                    <a:lnTo>
                      <a:pt x="351" y="31"/>
                    </a:lnTo>
                    <a:lnTo>
                      <a:pt x="331" y="41"/>
                    </a:lnTo>
                    <a:lnTo>
                      <a:pt x="308" y="52"/>
                    </a:lnTo>
                    <a:lnTo>
                      <a:pt x="286" y="64"/>
                    </a:lnTo>
                    <a:lnTo>
                      <a:pt x="279" y="68"/>
                    </a:lnTo>
                    <a:lnTo>
                      <a:pt x="257" y="82"/>
                    </a:lnTo>
                    <a:lnTo>
                      <a:pt x="212" y="113"/>
                    </a:lnTo>
                    <a:lnTo>
                      <a:pt x="169" y="150"/>
                    </a:lnTo>
                    <a:lnTo>
                      <a:pt x="128" y="188"/>
                    </a:lnTo>
                    <a:lnTo>
                      <a:pt x="93" y="228"/>
                    </a:lnTo>
                    <a:lnTo>
                      <a:pt x="77" y="248"/>
                    </a:lnTo>
                    <a:lnTo>
                      <a:pt x="72" y="253"/>
                    </a:lnTo>
                    <a:lnTo>
                      <a:pt x="59" y="273"/>
                    </a:lnTo>
                    <a:lnTo>
                      <a:pt x="46" y="293"/>
                    </a:lnTo>
                    <a:lnTo>
                      <a:pt x="35" y="311"/>
                    </a:lnTo>
                    <a:lnTo>
                      <a:pt x="19" y="352"/>
                    </a:lnTo>
                    <a:lnTo>
                      <a:pt x="8" y="395"/>
                    </a:lnTo>
                    <a:lnTo>
                      <a:pt x="6" y="402"/>
                    </a:lnTo>
                    <a:lnTo>
                      <a:pt x="2" y="447"/>
                    </a:lnTo>
                    <a:lnTo>
                      <a:pt x="0" y="492"/>
                    </a:lnTo>
                    <a:lnTo>
                      <a:pt x="3" y="538"/>
                    </a:lnTo>
                    <a:lnTo>
                      <a:pt x="10" y="582"/>
                    </a:lnTo>
                    <a:lnTo>
                      <a:pt x="11" y="587"/>
                    </a:lnTo>
                    <a:lnTo>
                      <a:pt x="22" y="628"/>
                    </a:lnTo>
                    <a:lnTo>
                      <a:pt x="35" y="665"/>
                    </a:lnTo>
                    <a:lnTo>
                      <a:pt x="53" y="696"/>
                    </a:lnTo>
                    <a:lnTo>
                      <a:pt x="74" y="726"/>
                    </a:lnTo>
                    <a:lnTo>
                      <a:pt x="78" y="732"/>
                    </a:lnTo>
                    <a:lnTo>
                      <a:pt x="104" y="760"/>
                    </a:lnTo>
                    <a:lnTo>
                      <a:pt x="133" y="785"/>
                    </a:lnTo>
                    <a:lnTo>
                      <a:pt x="165" y="808"/>
                    </a:lnTo>
                    <a:lnTo>
                      <a:pt x="198" y="831"/>
                    </a:lnTo>
                    <a:lnTo>
                      <a:pt x="204" y="835"/>
                    </a:lnTo>
                    <a:lnTo>
                      <a:pt x="273" y="8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8626" name="Group 26"/>
              <p:cNvGrpSpPr>
                <a:grpSpLocks/>
              </p:cNvGrpSpPr>
              <p:nvPr/>
            </p:nvGrpSpPr>
            <p:grpSpPr bwMode="auto">
              <a:xfrm>
                <a:off x="4892" y="1958"/>
                <a:ext cx="86" cy="139"/>
                <a:chOff x="4892" y="1958"/>
                <a:chExt cx="86" cy="139"/>
              </a:xfrm>
            </p:grpSpPr>
            <p:sp>
              <p:nvSpPr>
                <p:cNvPr id="108627" name="Freeform 27"/>
                <p:cNvSpPr>
                  <a:spLocks/>
                </p:cNvSpPr>
                <p:nvPr/>
              </p:nvSpPr>
              <p:spPr bwMode="auto">
                <a:xfrm>
                  <a:off x="4923" y="1958"/>
                  <a:ext cx="55" cy="77"/>
                </a:xfrm>
                <a:custGeom>
                  <a:avLst/>
                  <a:gdLst>
                    <a:gd name="T0" fmla="*/ 0 w 111"/>
                    <a:gd name="T1" fmla="*/ 1 h 154"/>
                    <a:gd name="T2" fmla="*/ 0 w 111"/>
                    <a:gd name="T3" fmla="*/ 0 h 154"/>
                    <a:gd name="T4" fmla="*/ 0 w 111"/>
                    <a:gd name="T5" fmla="*/ 1 h 154"/>
                    <a:gd name="T6" fmla="*/ 0 w 111"/>
                    <a:gd name="T7" fmla="*/ 1 h 154"/>
                    <a:gd name="T8" fmla="*/ 0 w 111"/>
                    <a:gd name="T9" fmla="*/ 1 h 154"/>
                    <a:gd name="T10" fmla="*/ 0 60000 65536"/>
                    <a:gd name="T11" fmla="*/ 0 60000 65536"/>
                    <a:gd name="T12" fmla="*/ 0 60000 65536"/>
                    <a:gd name="T13" fmla="*/ 0 60000 65536"/>
                    <a:gd name="T14" fmla="*/ 0 60000 65536"/>
                    <a:gd name="T15" fmla="*/ 0 w 111"/>
                    <a:gd name="T16" fmla="*/ 0 h 154"/>
                    <a:gd name="T17" fmla="*/ 111 w 111"/>
                    <a:gd name="T18" fmla="*/ 154 h 154"/>
                  </a:gdLst>
                  <a:ahLst/>
                  <a:cxnLst>
                    <a:cxn ang="T10">
                      <a:pos x="T0" y="T1"/>
                    </a:cxn>
                    <a:cxn ang="T11">
                      <a:pos x="T2" y="T3"/>
                    </a:cxn>
                    <a:cxn ang="T12">
                      <a:pos x="T4" y="T5"/>
                    </a:cxn>
                    <a:cxn ang="T13">
                      <a:pos x="T6" y="T7"/>
                    </a:cxn>
                    <a:cxn ang="T14">
                      <a:pos x="T8" y="T9"/>
                    </a:cxn>
                  </a:cxnLst>
                  <a:rect l="T15" t="T16" r="T17" b="T18"/>
                  <a:pathLst>
                    <a:path w="111" h="154">
                      <a:moveTo>
                        <a:pt x="111" y="16"/>
                      </a:moveTo>
                      <a:lnTo>
                        <a:pt x="77" y="0"/>
                      </a:lnTo>
                      <a:lnTo>
                        <a:pt x="0" y="139"/>
                      </a:lnTo>
                      <a:lnTo>
                        <a:pt x="34" y="154"/>
                      </a:lnTo>
                      <a:lnTo>
                        <a:pt x="11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628" name="Freeform 28"/>
                <p:cNvSpPr>
                  <a:spLocks/>
                </p:cNvSpPr>
                <p:nvPr/>
              </p:nvSpPr>
              <p:spPr bwMode="auto">
                <a:xfrm>
                  <a:off x="4892" y="2012"/>
                  <a:ext cx="76" cy="85"/>
                </a:xfrm>
                <a:custGeom>
                  <a:avLst/>
                  <a:gdLst>
                    <a:gd name="T0" fmla="*/ 0 w 151"/>
                    <a:gd name="T1" fmla="*/ 0 h 170"/>
                    <a:gd name="T2" fmla="*/ 0 w 151"/>
                    <a:gd name="T3" fmla="*/ 1 h 170"/>
                    <a:gd name="T4" fmla="*/ 1 w 151"/>
                    <a:gd name="T5" fmla="*/ 1 h 170"/>
                    <a:gd name="T6" fmla="*/ 0 w 151"/>
                    <a:gd name="T7" fmla="*/ 0 h 170"/>
                    <a:gd name="T8" fmla="*/ 0 60000 65536"/>
                    <a:gd name="T9" fmla="*/ 0 60000 65536"/>
                    <a:gd name="T10" fmla="*/ 0 60000 65536"/>
                    <a:gd name="T11" fmla="*/ 0 60000 65536"/>
                    <a:gd name="T12" fmla="*/ 0 w 151"/>
                    <a:gd name="T13" fmla="*/ 0 h 170"/>
                    <a:gd name="T14" fmla="*/ 151 w 151"/>
                    <a:gd name="T15" fmla="*/ 170 h 170"/>
                  </a:gdLst>
                  <a:ahLst/>
                  <a:cxnLst>
                    <a:cxn ang="T8">
                      <a:pos x="T0" y="T1"/>
                    </a:cxn>
                    <a:cxn ang="T9">
                      <a:pos x="T2" y="T3"/>
                    </a:cxn>
                    <a:cxn ang="T10">
                      <a:pos x="T4" y="T5"/>
                    </a:cxn>
                    <a:cxn ang="T11">
                      <a:pos x="T6" y="T7"/>
                    </a:cxn>
                  </a:cxnLst>
                  <a:rect l="T12" t="T13" r="T14" b="T15"/>
                  <a:pathLst>
                    <a:path w="151" h="170">
                      <a:moveTo>
                        <a:pt x="0" y="0"/>
                      </a:moveTo>
                      <a:lnTo>
                        <a:pt x="0" y="170"/>
                      </a:lnTo>
                      <a:lnTo>
                        <a:pt x="151"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8554" name="Freeform 29"/>
            <p:cNvSpPr>
              <a:spLocks/>
            </p:cNvSpPr>
            <p:nvPr/>
          </p:nvSpPr>
          <p:spPr bwMode="auto">
            <a:xfrm>
              <a:off x="1252" y="2097"/>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6" y="0"/>
                  </a:moveTo>
                  <a:lnTo>
                    <a:pt x="148" y="1"/>
                  </a:lnTo>
                  <a:lnTo>
                    <a:pt x="133" y="3"/>
                  </a:lnTo>
                  <a:lnTo>
                    <a:pt x="102" y="11"/>
                  </a:lnTo>
                  <a:lnTo>
                    <a:pt x="73" y="25"/>
                  </a:lnTo>
                  <a:lnTo>
                    <a:pt x="49" y="44"/>
                  </a:lnTo>
                  <a:lnTo>
                    <a:pt x="29" y="65"/>
                  </a:lnTo>
                  <a:lnTo>
                    <a:pt x="13" y="90"/>
                  </a:lnTo>
                  <a:lnTo>
                    <a:pt x="3" y="117"/>
                  </a:lnTo>
                  <a:lnTo>
                    <a:pt x="2" y="131"/>
                  </a:lnTo>
                  <a:lnTo>
                    <a:pt x="0" y="147"/>
                  </a:lnTo>
                  <a:lnTo>
                    <a:pt x="0" y="736"/>
                  </a:lnTo>
                  <a:lnTo>
                    <a:pt x="2" y="751"/>
                  </a:lnTo>
                  <a:lnTo>
                    <a:pt x="3" y="765"/>
                  </a:lnTo>
                  <a:lnTo>
                    <a:pt x="13" y="792"/>
                  </a:lnTo>
                  <a:lnTo>
                    <a:pt x="29" y="818"/>
                  </a:lnTo>
                  <a:lnTo>
                    <a:pt x="49" y="839"/>
                  </a:lnTo>
                  <a:lnTo>
                    <a:pt x="73" y="857"/>
                  </a:lnTo>
                  <a:lnTo>
                    <a:pt x="102" y="871"/>
                  </a:lnTo>
                  <a:lnTo>
                    <a:pt x="133" y="880"/>
                  </a:lnTo>
                  <a:lnTo>
                    <a:pt x="148" y="881"/>
                  </a:lnTo>
                  <a:lnTo>
                    <a:pt x="166" y="883"/>
                  </a:lnTo>
                  <a:lnTo>
                    <a:pt x="1213" y="883"/>
                  </a:lnTo>
                  <a:lnTo>
                    <a:pt x="1231" y="881"/>
                  </a:lnTo>
                  <a:lnTo>
                    <a:pt x="1247" y="880"/>
                  </a:lnTo>
                  <a:lnTo>
                    <a:pt x="1277" y="871"/>
                  </a:lnTo>
                  <a:lnTo>
                    <a:pt x="1306" y="857"/>
                  </a:lnTo>
                  <a:lnTo>
                    <a:pt x="1330" y="839"/>
                  </a:lnTo>
                  <a:lnTo>
                    <a:pt x="1351" y="818"/>
                  </a:lnTo>
                  <a:lnTo>
                    <a:pt x="1367" y="792"/>
                  </a:lnTo>
                  <a:lnTo>
                    <a:pt x="1376" y="765"/>
                  </a:lnTo>
                  <a:lnTo>
                    <a:pt x="1378" y="751"/>
                  </a:lnTo>
                  <a:lnTo>
                    <a:pt x="1380" y="736"/>
                  </a:lnTo>
                  <a:lnTo>
                    <a:pt x="1380" y="147"/>
                  </a:lnTo>
                  <a:lnTo>
                    <a:pt x="1378" y="131"/>
                  </a:lnTo>
                  <a:lnTo>
                    <a:pt x="1376" y="117"/>
                  </a:lnTo>
                  <a:lnTo>
                    <a:pt x="1367" y="90"/>
                  </a:lnTo>
                  <a:lnTo>
                    <a:pt x="1351" y="65"/>
                  </a:lnTo>
                  <a:lnTo>
                    <a:pt x="1330" y="44"/>
                  </a:lnTo>
                  <a:lnTo>
                    <a:pt x="1306" y="25"/>
                  </a:lnTo>
                  <a:lnTo>
                    <a:pt x="1277" y="11"/>
                  </a:lnTo>
                  <a:lnTo>
                    <a:pt x="1247" y="3"/>
                  </a:lnTo>
                  <a:lnTo>
                    <a:pt x="1231" y="1"/>
                  </a:lnTo>
                  <a:lnTo>
                    <a:pt x="1213" y="0"/>
                  </a:lnTo>
                  <a:lnTo>
                    <a:pt x="166" y="0"/>
                  </a:lnTo>
                  <a:close/>
                </a:path>
              </a:pathLst>
            </a:custGeom>
            <a:solidFill>
              <a:srgbClr val="D9D9D9"/>
            </a:solidFill>
            <a:ln w="7938">
              <a:solidFill>
                <a:srgbClr val="000000"/>
              </a:solidFill>
              <a:round/>
              <a:headEnd/>
              <a:tailEnd/>
            </a:ln>
          </p:spPr>
          <p:txBody>
            <a:bodyPr/>
            <a:lstStyle/>
            <a:p>
              <a:endParaRPr lang="zh-CN" altLang="en-US"/>
            </a:p>
          </p:txBody>
        </p:sp>
        <p:sp>
          <p:nvSpPr>
            <p:cNvPr id="108555" name="Rectangle 30"/>
            <p:cNvSpPr>
              <a:spLocks noChangeArrowheads="1"/>
            </p:cNvSpPr>
            <p:nvPr/>
          </p:nvSpPr>
          <p:spPr bwMode="auto">
            <a:xfrm>
              <a:off x="1482" y="2246"/>
              <a:ext cx="3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700">
                  <a:solidFill>
                    <a:srgbClr val="000000"/>
                  </a:solidFill>
                  <a:latin typeface="Times New Roman" pitchFamily="18" charset="0"/>
                  <a:ea typeface="PMingLiU" pitchFamily="18" charset="-120"/>
                </a:rPr>
                <a:t>empty</a:t>
              </a:r>
              <a:endParaRPr lang="en-US" altLang="zh-TW">
                <a:solidFill>
                  <a:schemeClr val="tx2"/>
                </a:solidFill>
                <a:ea typeface="PMingLiU" pitchFamily="18" charset="-120"/>
              </a:endParaRPr>
            </a:p>
          </p:txBody>
        </p:sp>
        <p:sp>
          <p:nvSpPr>
            <p:cNvPr id="108556" name="Freeform 31"/>
            <p:cNvSpPr>
              <a:spLocks/>
            </p:cNvSpPr>
            <p:nvPr/>
          </p:nvSpPr>
          <p:spPr bwMode="auto">
            <a:xfrm>
              <a:off x="2823" y="2080"/>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6" y="0"/>
                  </a:moveTo>
                  <a:lnTo>
                    <a:pt x="149" y="1"/>
                  </a:lnTo>
                  <a:lnTo>
                    <a:pt x="133" y="3"/>
                  </a:lnTo>
                  <a:lnTo>
                    <a:pt x="102" y="11"/>
                  </a:lnTo>
                  <a:lnTo>
                    <a:pt x="74" y="25"/>
                  </a:lnTo>
                  <a:lnTo>
                    <a:pt x="50" y="44"/>
                  </a:lnTo>
                  <a:lnTo>
                    <a:pt x="29" y="65"/>
                  </a:lnTo>
                  <a:lnTo>
                    <a:pt x="13" y="90"/>
                  </a:lnTo>
                  <a:lnTo>
                    <a:pt x="3" y="117"/>
                  </a:lnTo>
                  <a:lnTo>
                    <a:pt x="2" y="131"/>
                  </a:lnTo>
                  <a:lnTo>
                    <a:pt x="0" y="147"/>
                  </a:lnTo>
                  <a:lnTo>
                    <a:pt x="0" y="736"/>
                  </a:lnTo>
                  <a:lnTo>
                    <a:pt x="2" y="751"/>
                  </a:lnTo>
                  <a:lnTo>
                    <a:pt x="3" y="765"/>
                  </a:lnTo>
                  <a:lnTo>
                    <a:pt x="13" y="792"/>
                  </a:lnTo>
                  <a:lnTo>
                    <a:pt x="29" y="818"/>
                  </a:lnTo>
                  <a:lnTo>
                    <a:pt x="50" y="839"/>
                  </a:lnTo>
                  <a:lnTo>
                    <a:pt x="74" y="857"/>
                  </a:lnTo>
                  <a:lnTo>
                    <a:pt x="102" y="871"/>
                  </a:lnTo>
                  <a:lnTo>
                    <a:pt x="133" y="880"/>
                  </a:lnTo>
                  <a:lnTo>
                    <a:pt x="149" y="881"/>
                  </a:lnTo>
                  <a:lnTo>
                    <a:pt x="166" y="883"/>
                  </a:lnTo>
                  <a:lnTo>
                    <a:pt x="1214" y="883"/>
                  </a:lnTo>
                  <a:lnTo>
                    <a:pt x="1231" y="881"/>
                  </a:lnTo>
                  <a:lnTo>
                    <a:pt x="1247" y="880"/>
                  </a:lnTo>
                  <a:lnTo>
                    <a:pt x="1278" y="871"/>
                  </a:lnTo>
                  <a:lnTo>
                    <a:pt x="1306" y="857"/>
                  </a:lnTo>
                  <a:lnTo>
                    <a:pt x="1330" y="839"/>
                  </a:lnTo>
                  <a:lnTo>
                    <a:pt x="1351" y="818"/>
                  </a:lnTo>
                  <a:lnTo>
                    <a:pt x="1367" y="792"/>
                  </a:lnTo>
                  <a:lnTo>
                    <a:pt x="1377" y="765"/>
                  </a:lnTo>
                  <a:lnTo>
                    <a:pt x="1378" y="751"/>
                  </a:lnTo>
                  <a:lnTo>
                    <a:pt x="1380" y="736"/>
                  </a:lnTo>
                  <a:lnTo>
                    <a:pt x="1380" y="147"/>
                  </a:lnTo>
                  <a:lnTo>
                    <a:pt x="1378" y="131"/>
                  </a:lnTo>
                  <a:lnTo>
                    <a:pt x="1377" y="117"/>
                  </a:lnTo>
                  <a:lnTo>
                    <a:pt x="1367" y="90"/>
                  </a:lnTo>
                  <a:lnTo>
                    <a:pt x="1351" y="65"/>
                  </a:lnTo>
                  <a:lnTo>
                    <a:pt x="1330" y="44"/>
                  </a:lnTo>
                  <a:lnTo>
                    <a:pt x="1306" y="25"/>
                  </a:lnTo>
                  <a:lnTo>
                    <a:pt x="1278" y="11"/>
                  </a:lnTo>
                  <a:lnTo>
                    <a:pt x="1247" y="3"/>
                  </a:lnTo>
                  <a:lnTo>
                    <a:pt x="1231" y="1"/>
                  </a:lnTo>
                  <a:lnTo>
                    <a:pt x="1214" y="0"/>
                  </a:lnTo>
                  <a:lnTo>
                    <a:pt x="166" y="0"/>
                  </a:lnTo>
                  <a:close/>
                </a:path>
              </a:pathLst>
            </a:custGeom>
            <a:solidFill>
              <a:srgbClr val="D9D9D9"/>
            </a:solidFill>
            <a:ln w="7938">
              <a:solidFill>
                <a:srgbClr val="000000"/>
              </a:solidFill>
              <a:round/>
              <a:headEnd/>
              <a:tailEnd/>
            </a:ln>
          </p:spPr>
          <p:txBody>
            <a:bodyPr/>
            <a:lstStyle/>
            <a:p>
              <a:endParaRPr lang="zh-CN" altLang="en-US"/>
            </a:p>
          </p:txBody>
        </p:sp>
        <p:sp>
          <p:nvSpPr>
            <p:cNvPr id="108557" name="Rectangle 32"/>
            <p:cNvSpPr>
              <a:spLocks noChangeArrowheads="1"/>
            </p:cNvSpPr>
            <p:nvPr/>
          </p:nvSpPr>
          <p:spPr bwMode="auto">
            <a:xfrm>
              <a:off x="2968" y="2229"/>
              <a:ext cx="2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700" dirty="0">
                  <a:solidFill>
                    <a:srgbClr val="000000"/>
                  </a:solidFill>
                  <a:latin typeface="Times New Roman" pitchFamily="18" charset="0"/>
                  <a:ea typeface="PMingLiU" pitchFamily="18" charset="-120"/>
                </a:rPr>
                <a:t>filled</a:t>
              </a:r>
              <a:endParaRPr lang="en-US" altLang="zh-TW" dirty="0">
                <a:solidFill>
                  <a:schemeClr val="tx2"/>
                </a:solidFill>
                <a:ea typeface="PMingLiU" pitchFamily="18" charset="-120"/>
              </a:endParaRPr>
            </a:p>
          </p:txBody>
        </p:sp>
        <p:sp>
          <p:nvSpPr>
            <p:cNvPr id="108558" name="Freeform 33"/>
            <p:cNvSpPr>
              <a:spLocks/>
            </p:cNvSpPr>
            <p:nvPr/>
          </p:nvSpPr>
          <p:spPr bwMode="auto">
            <a:xfrm>
              <a:off x="4394" y="2080"/>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7" y="0"/>
                  </a:moveTo>
                  <a:lnTo>
                    <a:pt x="149" y="1"/>
                  </a:lnTo>
                  <a:lnTo>
                    <a:pt x="133" y="3"/>
                  </a:lnTo>
                  <a:lnTo>
                    <a:pt x="103" y="11"/>
                  </a:lnTo>
                  <a:lnTo>
                    <a:pt x="74" y="25"/>
                  </a:lnTo>
                  <a:lnTo>
                    <a:pt x="50" y="44"/>
                  </a:lnTo>
                  <a:lnTo>
                    <a:pt x="29" y="65"/>
                  </a:lnTo>
                  <a:lnTo>
                    <a:pt x="13" y="90"/>
                  </a:lnTo>
                  <a:lnTo>
                    <a:pt x="4" y="117"/>
                  </a:lnTo>
                  <a:lnTo>
                    <a:pt x="2" y="131"/>
                  </a:lnTo>
                  <a:lnTo>
                    <a:pt x="0" y="147"/>
                  </a:lnTo>
                  <a:lnTo>
                    <a:pt x="0" y="736"/>
                  </a:lnTo>
                  <a:lnTo>
                    <a:pt x="2" y="751"/>
                  </a:lnTo>
                  <a:lnTo>
                    <a:pt x="4" y="765"/>
                  </a:lnTo>
                  <a:lnTo>
                    <a:pt x="13" y="792"/>
                  </a:lnTo>
                  <a:lnTo>
                    <a:pt x="29" y="818"/>
                  </a:lnTo>
                  <a:lnTo>
                    <a:pt x="50" y="839"/>
                  </a:lnTo>
                  <a:lnTo>
                    <a:pt x="74" y="857"/>
                  </a:lnTo>
                  <a:lnTo>
                    <a:pt x="103" y="871"/>
                  </a:lnTo>
                  <a:lnTo>
                    <a:pt x="133" y="880"/>
                  </a:lnTo>
                  <a:lnTo>
                    <a:pt x="149" y="881"/>
                  </a:lnTo>
                  <a:lnTo>
                    <a:pt x="167" y="883"/>
                  </a:lnTo>
                  <a:lnTo>
                    <a:pt x="1214" y="883"/>
                  </a:lnTo>
                  <a:lnTo>
                    <a:pt x="1232" y="881"/>
                  </a:lnTo>
                  <a:lnTo>
                    <a:pt x="1247" y="880"/>
                  </a:lnTo>
                  <a:lnTo>
                    <a:pt x="1278" y="871"/>
                  </a:lnTo>
                  <a:lnTo>
                    <a:pt x="1307" y="857"/>
                  </a:lnTo>
                  <a:lnTo>
                    <a:pt x="1331" y="839"/>
                  </a:lnTo>
                  <a:lnTo>
                    <a:pt x="1351" y="818"/>
                  </a:lnTo>
                  <a:lnTo>
                    <a:pt x="1367" y="792"/>
                  </a:lnTo>
                  <a:lnTo>
                    <a:pt x="1377" y="765"/>
                  </a:lnTo>
                  <a:lnTo>
                    <a:pt x="1378" y="751"/>
                  </a:lnTo>
                  <a:lnTo>
                    <a:pt x="1380" y="736"/>
                  </a:lnTo>
                  <a:lnTo>
                    <a:pt x="1380" y="147"/>
                  </a:lnTo>
                  <a:lnTo>
                    <a:pt x="1378" y="131"/>
                  </a:lnTo>
                  <a:lnTo>
                    <a:pt x="1377" y="117"/>
                  </a:lnTo>
                  <a:lnTo>
                    <a:pt x="1367" y="90"/>
                  </a:lnTo>
                  <a:lnTo>
                    <a:pt x="1351" y="65"/>
                  </a:lnTo>
                  <a:lnTo>
                    <a:pt x="1331" y="44"/>
                  </a:lnTo>
                  <a:lnTo>
                    <a:pt x="1307" y="25"/>
                  </a:lnTo>
                  <a:lnTo>
                    <a:pt x="1278" y="11"/>
                  </a:lnTo>
                  <a:lnTo>
                    <a:pt x="1247" y="3"/>
                  </a:lnTo>
                  <a:lnTo>
                    <a:pt x="1232" y="1"/>
                  </a:lnTo>
                  <a:lnTo>
                    <a:pt x="1214" y="0"/>
                  </a:lnTo>
                  <a:lnTo>
                    <a:pt x="167" y="0"/>
                  </a:lnTo>
                  <a:close/>
                </a:path>
              </a:pathLst>
            </a:custGeom>
            <a:solidFill>
              <a:srgbClr val="D9D9D9"/>
            </a:solidFill>
            <a:ln w="7938">
              <a:solidFill>
                <a:srgbClr val="000000"/>
              </a:solidFill>
              <a:round/>
              <a:headEnd/>
              <a:tailEnd/>
            </a:ln>
          </p:spPr>
          <p:txBody>
            <a:bodyPr/>
            <a:lstStyle/>
            <a:p>
              <a:endParaRPr lang="zh-CN" altLang="en-US"/>
            </a:p>
          </p:txBody>
        </p:sp>
        <p:sp>
          <p:nvSpPr>
            <p:cNvPr id="108559" name="Rectangle 34"/>
            <p:cNvSpPr>
              <a:spLocks noChangeArrowheads="1"/>
            </p:cNvSpPr>
            <p:nvPr/>
          </p:nvSpPr>
          <p:spPr bwMode="auto">
            <a:xfrm>
              <a:off x="4620" y="2229"/>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700">
                  <a:solidFill>
                    <a:srgbClr val="000000"/>
                  </a:solidFill>
                  <a:latin typeface="Times New Roman" pitchFamily="18" charset="0"/>
                  <a:ea typeface="PMingLiU" pitchFamily="18" charset="-120"/>
                </a:rPr>
                <a:t>full</a:t>
              </a:r>
              <a:endParaRPr lang="en-US" altLang="zh-TW">
                <a:solidFill>
                  <a:schemeClr val="tx2"/>
                </a:solidFill>
                <a:ea typeface="PMingLiU" pitchFamily="18" charset="-120"/>
              </a:endParaRPr>
            </a:p>
          </p:txBody>
        </p:sp>
        <p:sp>
          <p:nvSpPr>
            <p:cNvPr id="108560" name="Freeform 35"/>
            <p:cNvSpPr>
              <a:spLocks/>
            </p:cNvSpPr>
            <p:nvPr/>
          </p:nvSpPr>
          <p:spPr bwMode="auto">
            <a:xfrm>
              <a:off x="1980" y="3742"/>
              <a:ext cx="460" cy="169"/>
            </a:xfrm>
            <a:custGeom>
              <a:avLst/>
              <a:gdLst>
                <a:gd name="T0" fmla="*/ 1 w 920"/>
                <a:gd name="T1" fmla="*/ 0 h 340"/>
                <a:gd name="T2" fmla="*/ 1 w 920"/>
                <a:gd name="T3" fmla="*/ 0 h 340"/>
                <a:gd name="T4" fmla="*/ 1 w 920"/>
                <a:gd name="T5" fmla="*/ 0 h 340"/>
                <a:gd name="T6" fmla="*/ 1 w 920"/>
                <a:gd name="T7" fmla="*/ 0 h 340"/>
                <a:gd name="T8" fmla="*/ 1 w 920"/>
                <a:gd name="T9" fmla="*/ 0 h 340"/>
                <a:gd name="T10" fmla="*/ 1 w 920"/>
                <a:gd name="T11" fmla="*/ 0 h 340"/>
                <a:gd name="T12" fmla="*/ 1 w 920"/>
                <a:gd name="T13" fmla="*/ 0 h 340"/>
                <a:gd name="T14" fmla="*/ 1 w 920"/>
                <a:gd name="T15" fmla="*/ 0 h 340"/>
                <a:gd name="T16" fmla="*/ 0 w 920"/>
                <a:gd name="T17" fmla="*/ 0 h 340"/>
                <a:gd name="T18" fmla="*/ 0 w 920"/>
                <a:gd name="T19" fmla="*/ 0 h 340"/>
                <a:gd name="T20" fmla="*/ 1 w 920"/>
                <a:gd name="T21" fmla="*/ 0 h 340"/>
                <a:gd name="T22" fmla="*/ 1 w 920"/>
                <a:gd name="T23" fmla="*/ 0 h 340"/>
                <a:gd name="T24" fmla="*/ 1 w 920"/>
                <a:gd name="T25" fmla="*/ 0 h 340"/>
                <a:gd name="T26" fmla="*/ 1 w 920"/>
                <a:gd name="T27" fmla="*/ 0 h 340"/>
                <a:gd name="T28" fmla="*/ 1 w 920"/>
                <a:gd name="T29" fmla="*/ 0 h 340"/>
                <a:gd name="T30" fmla="*/ 1 w 920"/>
                <a:gd name="T31" fmla="*/ 0 h 340"/>
                <a:gd name="T32" fmla="*/ 1 w 920"/>
                <a:gd name="T33" fmla="*/ 0 h 340"/>
                <a:gd name="T34" fmla="*/ 1 w 920"/>
                <a:gd name="T35" fmla="*/ 0 h 340"/>
                <a:gd name="T36" fmla="*/ 1 w 920"/>
                <a:gd name="T37" fmla="*/ 0 h 340"/>
                <a:gd name="T38" fmla="*/ 1 w 920"/>
                <a:gd name="T39" fmla="*/ 0 h 340"/>
                <a:gd name="T40" fmla="*/ 1 w 920"/>
                <a:gd name="T41" fmla="*/ 0 h 340"/>
                <a:gd name="T42" fmla="*/ 1 w 920"/>
                <a:gd name="T43" fmla="*/ 0 h 340"/>
                <a:gd name="T44" fmla="*/ 1 w 920"/>
                <a:gd name="T45" fmla="*/ 0 h 340"/>
                <a:gd name="T46" fmla="*/ 1 w 920"/>
                <a:gd name="T47" fmla="*/ 0 h 340"/>
                <a:gd name="T48" fmla="*/ 1 w 920"/>
                <a:gd name="T49" fmla="*/ 0 h 340"/>
                <a:gd name="T50" fmla="*/ 1 w 920"/>
                <a:gd name="T51" fmla="*/ 0 h 340"/>
                <a:gd name="T52" fmla="*/ 1 w 920"/>
                <a:gd name="T53" fmla="*/ 0 h 340"/>
                <a:gd name="T54" fmla="*/ 1 w 920"/>
                <a:gd name="T55" fmla="*/ 0 h 340"/>
                <a:gd name="T56" fmla="*/ 1 w 920"/>
                <a:gd name="T57" fmla="*/ 0 h 340"/>
                <a:gd name="T58" fmla="*/ 1 w 920"/>
                <a:gd name="T59" fmla="*/ 0 h 340"/>
                <a:gd name="T60" fmla="*/ 1 w 920"/>
                <a:gd name="T61" fmla="*/ 0 h 340"/>
                <a:gd name="T62" fmla="*/ 1 w 920"/>
                <a:gd name="T63" fmla="*/ 0 h 340"/>
                <a:gd name="T64" fmla="*/ 1 w 920"/>
                <a:gd name="T65" fmla="*/ 0 h 340"/>
                <a:gd name="T66" fmla="*/ 1 w 920"/>
                <a:gd name="T67" fmla="*/ 0 h 340"/>
                <a:gd name="T68" fmla="*/ 1 w 920"/>
                <a:gd name="T69" fmla="*/ 0 h 340"/>
                <a:gd name="T70" fmla="*/ 1 w 920"/>
                <a:gd name="T71" fmla="*/ 0 h 340"/>
                <a:gd name="T72" fmla="*/ 1 w 920"/>
                <a:gd name="T73" fmla="*/ 0 h 3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0"/>
                <a:gd name="T112" fmla="*/ 0 h 340"/>
                <a:gd name="T113" fmla="*/ 920 w 920"/>
                <a:gd name="T114" fmla="*/ 340 h 3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0" h="340">
                  <a:moveTo>
                    <a:pt x="64" y="0"/>
                  </a:moveTo>
                  <a:lnTo>
                    <a:pt x="51" y="2"/>
                  </a:lnTo>
                  <a:lnTo>
                    <a:pt x="40" y="5"/>
                  </a:lnTo>
                  <a:lnTo>
                    <a:pt x="29" y="10"/>
                  </a:lnTo>
                  <a:lnTo>
                    <a:pt x="19" y="17"/>
                  </a:lnTo>
                  <a:lnTo>
                    <a:pt x="11" y="26"/>
                  </a:lnTo>
                  <a:lnTo>
                    <a:pt x="5" y="36"/>
                  </a:lnTo>
                  <a:lnTo>
                    <a:pt x="2" y="46"/>
                  </a:lnTo>
                  <a:lnTo>
                    <a:pt x="0" y="57"/>
                  </a:lnTo>
                  <a:lnTo>
                    <a:pt x="0" y="283"/>
                  </a:lnTo>
                  <a:lnTo>
                    <a:pt x="2" y="295"/>
                  </a:lnTo>
                  <a:lnTo>
                    <a:pt x="5" y="306"/>
                  </a:lnTo>
                  <a:lnTo>
                    <a:pt x="11" y="314"/>
                  </a:lnTo>
                  <a:lnTo>
                    <a:pt x="19" y="323"/>
                  </a:lnTo>
                  <a:lnTo>
                    <a:pt x="29" y="330"/>
                  </a:lnTo>
                  <a:lnTo>
                    <a:pt x="40" y="336"/>
                  </a:lnTo>
                  <a:lnTo>
                    <a:pt x="51" y="339"/>
                  </a:lnTo>
                  <a:lnTo>
                    <a:pt x="64" y="340"/>
                  </a:lnTo>
                  <a:lnTo>
                    <a:pt x="856" y="340"/>
                  </a:lnTo>
                  <a:lnTo>
                    <a:pt x="869" y="339"/>
                  </a:lnTo>
                  <a:lnTo>
                    <a:pt x="882" y="336"/>
                  </a:lnTo>
                  <a:lnTo>
                    <a:pt x="891" y="330"/>
                  </a:lnTo>
                  <a:lnTo>
                    <a:pt x="901" y="323"/>
                  </a:lnTo>
                  <a:lnTo>
                    <a:pt x="909" y="314"/>
                  </a:lnTo>
                  <a:lnTo>
                    <a:pt x="915" y="306"/>
                  </a:lnTo>
                  <a:lnTo>
                    <a:pt x="918" y="295"/>
                  </a:lnTo>
                  <a:lnTo>
                    <a:pt x="920" y="283"/>
                  </a:lnTo>
                  <a:lnTo>
                    <a:pt x="920" y="57"/>
                  </a:lnTo>
                  <a:lnTo>
                    <a:pt x="918" y="46"/>
                  </a:lnTo>
                  <a:lnTo>
                    <a:pt x="915" y="36"/>
                  </a:lnTo>
                  <a:lnTo>
                    <a:pt x="909" y="26"/>
                  </a:lnTo>
                  <a:lnTo>
                    <a:pt x="901" y="17"/>
                  </a:lnTo>
                  <a:lnTo>
                    <a:pt x="891" y="10"/>
                  </a:lnTo>
                  <a:lnTo>
                    <a:pt x="882" y="5"/>
                  </a:lnTo>
                  <a:lnTo>
                    <a:pt x="869" y="2"/>
                  </a:lnTo>
                  <a:lnTo>
                    <a:pt x="856" y="0"/>
                  </a:lnTo>
                  <a:lnTo>
                    <a:pt x="64" y="0"/>
                  </a:lnTo>
                  <a:close/>
                </a:path>
              </a:pathLst>
            </a:custGeom>
            <a:solidFill>
              <a:srgbClr val="D9D9D9"/>
            </a:solidFill>
            <a:ln w="7938">
              <a:solidFill>
                <a:srgbClr val="000000"/>
              </a:solidFill>
              <a:round/>
              <a:headEnd/>
              <a:tailEnd/>
            </a:ln>
          </p:spPr>
          <p:txBody>
            <a:bodyPr/>
            <a:lstStyle/>
            <a:p>
              <a:endParaRPr lang="zh-CN" altLang="en-US"/>
            </a:p>
          </p:txBody>
        </p:sp>
        <p:sp>
          <p:nvSpPr>
            <p:cNvPr id="108561" name="Rectangle 36"/>
            <p:cNvSpPr>
              <a:spLocks noChangeArrowheads="1"/>
            </p:cNvSpPr>
            <p:nvPr/>
          </p:nvSpPr>
          <p:spPr bwMode="auto">
            <a:xfrm>
              <a:off x="2088" y="3779"/>
              <a:ext cx="2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100">
                  <a:solidFill>
                    <a:srgbClr val="000000"/>
                  </a:solidFill>
                  <a:latin typeface="Times New Roman" pitchFamily="18" charset="0"/>
                  <a:ea typeface="PMingLiU" pitchFamily="18" charset="-120"/>
                </a:rPr>
                <a:t>Name</a:t>
              </a:r>
              <a:endParaRPr lang="en-US" altLang="zh-TW">
                <a:solidFill>
                  <a:schemeClr val="tx2"/>
                </a:solidFill>
                <a:ea typeface="PMingLiU" pitchFamily="18" charset="-120"/>
              </a:endParaRPr>
            </a:p>
          </p:txBody>
        </p:sp>
        <p:sp>
          <p:nvSpPr>
            <p:cNvPr id="108562" name="Oval 37"/>
            <p:cNvSpPr>
              <a:spLocks noChangeArrowheads="1"/>
            </p:cNvSpPr>
            <p:nvPr/>
          </p:nvSpPr>
          <p:spPr bwMode="auto">
            <a:xfrm>
              <a:off x="1482" y="1452"/>
              <a:ext cx="231" cy="205"/>
            </a:xfrm>
            <a:prstGeom prst="ellipse">
              <a:avLst/>
            </a:prstGeom>
            <a:solidFill>
              <a:srgbClr val="000000"/>
            </a:solidFill>
            <a:ln w="7938">
              <a:solidFill>
                <a:srgbClr val="000000"/>
              </a:solidFill>
              <a:round/>
              <a:headEnd/>
              <a:tailEnd/>
            </a:ln>
          </p:spPr>
          <p:txBody>
            <a:bodyPr/>
            <a:lstStyle/>
            <a:p>
              <a:endParaRPr lang="zh-CN" altLang="en-US" sz="2800">
                <a:solidFill>
                  <a:srgbClr val="00A77E"/>
                </a:solidFill>
              </a:endParaRPr>
            </a:p>
          </p:txBody>
        </p:sp>
        <p:grpSp>
          <p:nvGrpSpPr>
            <p:cNvPr id="108563" name="Group 38"/>
            <p:cNvGrpSpPr>
              <a:grpSpLocks/>
            </p:cNvGrpSpPr>
            <p:nvPr/>
          </p:nvGrpSpPr>
          <p:grpSpPr bwMode="auto">
            <a:xfrm>
              <a:off x="1498" y="2980"/>
              <a:ext cx="231" cy="205"/>
              <a:chOff x="1498" y="2980"/>
              <a:chExt cx="231" cy="205"/>
            </a:xfrm>
          </p:grpSpPr>
          <p:sp>
            <p:nvSpPr>
              <p:cNvPr id="108623" name="Oval 39"/>
              <p:cNvSpPr>
                <a:spLocks noChangeArrowheads="1"/>
              </p:cNvSpPr>
              <p:nvPr/>
            </p:nvSpPr>
            <p:spPr bwMode="auto">
              <a:xfrm>
                <a:off x="1498" y="2980"/>
                <a:ext cx="231" cy="205"/>
              </a:xfrm>
              <a:prstGeom prst="ellipse">
                <a:avLst/>
              </a:prstGeom>
              <a:solidFill>
                <a:srgbClr val="FFFFFF"/>
              </a:solidFill>
              <a:ln w="22225">
                <a:solidFill>
                  <a:srgbClr val="000000"/>
                </a:solidFill>
                <a:round/>
                <a:headEnd/>
                <a:tailEnd/>
              </a:ln>
            </p:spPr>
            <p:txBody>
              <a:bodyPr/>
              <a:lstStyle/>
              <a:p>
                <a:endParaRPr lang="zh-CN" altLang="en-US" sz="2800">
                  <a:solidFill>
                    <a:srgbClr val="00A77E"/>
                  </a:solidFill>
                </a:endParaRPr>
              </a:p>
            </p:txBody>
          </p:sp>
          <p:sp>
            <p:nvSpPr>
              <p:cNvPr id="108624" name="Oval 40"/>
              <p:cNvSpPr>
                <a:spLocks noChangeArrowheads="1"/>
              </p:cNvSpPr>
              <p:nvPr/>
            </p:nvSpPr>
            <p:spPr bwMode="auto">
              <a:xfrm>
                <a:off x="1536" y="3014"/>
                <a:ext cx="154" cy="137"/>
              </a:xfrm>
              <a:prstGeom prst="ellipse">
                <a:avLst/>
              </a:prstGeom>
              <a:solidFill>
                <a:srgbClr val="000000"/>
              </a:solidFill>
              <a:ln w="7938">
                <a:solidFill>
                  <a:srgbClr val="000000"/>
                </a:solidFill>
                <a:round/>
                <a:headEnd/>
                <a:tailEnd/>
              </a:ln>
            </p:spPr>
            <p:txBody>
              <a:bodyPr/>
              <a:lstStyle/>
              <a:p>
                <a:endParaRPr lang="zh-CN" altLang="en-US" sz="2800">
                  <a:solidFill>
                    <a:srgbClr val="00A77E"/>
                  </a:solidFill>
                </a:endParaRPr>
              </a:p>
            </p:txBody>
          </p:sp>
        </p:grpSp>
        <p:sp>
          <p:nvSpPr>
            <p:cNvPr id="108564" name="Oval 41"/>
            <p:cNvSpPr>
              <a:spLocks noChangeArrowheads="1"/>
            </p:cNvSpPr>
            <p:nvPr/>
          </p:nvSpPr>
          <p:spPr bwMode="auto">
            <a:xfrm>
              <a:off x="2018" y="3450"/>
              <a:ext cx="116" cy="103"/>
            </a:xfrm>
            <a:prstGeom prst="ellipse">
              <a:avLst/>
            </a:prstGeom>
            <a:solidFill>
              <a:srgbClr val="000000"/>
            </a:solidFill>
            <a:ln w="7938">
              <a:solidFill>
                <a:srgbClr val="000000"/>
              </a:solidFill>
              <a:round/>
              <a:headEnd/>
              <a:tailEnd/>
            </a:ln>
          </p:spPr>
          <p:txBody>
            <a:bodyPr/>
            <a:lstStyle/>
            <a:p>
              <a:endParaRPr lang="zh-CN" altLang="en-US" sz="2800">
                <a:solidFill>
                  <a:srgbClr val="00A77E"/>
                </a:solidFill>
              </a:endParaRPr>
            </a:p>
          </p:txBody>
        </p:sp>
        <p:grpSp>
          <p:nvGrpSpPr>
            <p:cNvPr id="108565" name="Group 42"/>
            <p:cNvGrpSpPr>
              <a:grpSpLocks/>
            </p:cNvGrpSpPr>
            <p:nvPr/>
          </p:nvGrpSpPr>
          <p:grpSpPr bwMode="auto">
            <a:xfrm>
              <a:off x="2210" y="3436"/>
              <a:ext cx="154" cy="137"/>
              <a:chOff x="2210" y="3436"/>
              <a:chExt cx="154" cy="137"/>
            </a:xfrm>
          </p:grpSpPr>
          <p:sp>
            <p:nvSpPr>
              <p:cNvPr id="108621" name="Oval 43"/>
              <p:cNvSpPr>
                <a:spLocks noChangeArrowheads="1"/>
              </p:cNvSpPr>
              <p:nvPr/>
            </p:nvSpPr>
            <p:spPr bwMode="auto">
              <a:xfrm>
                <a:off x="2210" y="3436"/>
                <a:ext cx="154" cy="137"/>
              </a:xfrm>
              <a:prstGeom prst="ellipse">
                <a:avLst/>
              </a:prstGeom>
              <a:solidFill>
                <a:srgbClr val="FFFFFF"/>
              </a:solidFill>
              <a:ln w="22225">
                <a:solidFill>
                  <a:srgbClr val="000000"/>
                </a:solidFill>
                <a:round/>
                <a:headEnd/>
                <a:tailEnd/>
              </a:ln>
            </p:spPr>
            <p:txBody>
              <a:bodyPr/>
              <a:lstStyle/>
              <a:p>
                <a:endParaRPr lang="zh-CN" altLang="en-US" sz="2800">
                  <a:solidFill>
                    <a:srgbClr val="00A77E"/>
                  </a:solidFill>
                </a:endParaRPr>
              </a:p>
            </p:txBody>
          </p:sp>
          <p:sp>
            <p:nvSpPr>
              <p:cNvPr id="108622" name="Oval 44"/>
              <p:cNvSpPr>
                <a:spLocks noChangeArrowheads="1"/>
              </p:cNvSpPr>
              <p:nvPr/>
            </p:nvSpPr>
            <p:spPr bwMode="auto">
              <a:xfrm>
                <a:off x="2236" y="3459"/>
                <a:ext cx="103" cy="91"/>
              </a:xfrm>
              <a:prstGeom prst="ellipse">
                <a:avLst/>
              </a:prstGeom>
              <a:solidFill>
                <a:srgbClr val="000000"/>
              </a:solidFill>
              <a:ln w="7938">
                <a:solidFill>
                  <a:srgbClr val="000000"/>
                </a:solidFill>
                <a:round/>
                <a:headEnd/>
                <a:tailEnd/>
              </a:ln>
            </p:spPr>
            <p:txBody>
              <a:bodyPr/>
              <a:lstStyle/>
              <a:p>
                <a:endParaRPr lang="zh-CN" altLang="en-US" sz="2800">
                  <a:solidFill>
                    <a:srgbClr val="00A77E"/>
                  </a:solidFill>
                </a:endParaRPr>
              </a:p>
            </p:txBody>
          </p:sp>
        </p:grpSp>
        <p:sp>
          <p:nvSpPr>
            <p:cNvPr id="108566" name="Rectangle 45"/>
            <p:cNvSpPr>
              <a:spLocks noChangeArrowheads="1"/>
            </p:cNvSpPr>
            <p:nvPr/>
          </p:nvSpPr>
          <p:spPr bwMode="auto">
            <a:xfrm>
              <a:off x="2440" y="3374"/>
              <a:ext cx="1207"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67" name="Rectangle 46"/>
            <p:cNvSpPr>
              <a:spLocks noChangeArrowheads="1"/>
            </p:cNvSpPr>
            <p:nvPr/>
          </p:nvSpPr>
          <p:spPr bwMode="auto">
            <a:xfrm>
              <a:off x="2486" y="3445"/>
              <a:ext cx="72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100">
                  <a:solidFill>
                    <a:srgbClr val="000000"/>
                  </a:solidFill>
                  <a:latin typeface="Times New Roman" pitchFamily="18" charset="0"/>
                  <a:ea typeface="PMingLiU" pitchFamily="18" charset="-120"/>
                </a:rPr>
                <a:t>Initial and final state</a:t>
              </a:r>
              <a:endParaRPr lang="en-US" altLang="zh-TW">
                <a:solidFill>
                  <a:schemeClr val="tx2"/>
                </a:solidFill>
                <a:ea typeface="PMingLiU" pitchFamily="18" charset="-120"/>
              </a:endParaRPr>
            </a:p>
          </p:txBody>
        </p:sp>
        <p:sp>
          <p:nvSpPr>
            <p:cNvPr id="108568" name="Rectangle 47"/>
            <p:cNvSpPr>
              <a:spLocks noChangeArrowheads="1"/>
            </p:cNvSpPr>
            <p:nvPr/>
          </p:nvSpPr>
          <p:spPr bwMode="auto">
            <a:xfrm>
              <a:off x="2486" y="3608"/>
              <a:ext cx="51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100">
                  <a:solidFill>
                    <a:srgbClr val="000000"/>
                  </a:solidFill>
                  <a:latin typeface="Times New Roman" pitchFamily="18" charset="0"/>
                  <a:ea typeface="PMingLiU" pitchFamily="18" charset="-120"/>
                </a:rPr>
                <a:t>state transition</a:t>
              </a:r>
              <a:endParaRPr lang="en-US" altLang="zh-TW">
                <a:solidFill>
                  <a:schemeClr val="tx2"/>
                </a:solidFill>
                <a:ea typeface="PMingLiU" pitchFamily="18" charset="-120"/>
              </a:endParaRPr>
            </a:p>
          </p:txBody>
        </p:sp>
        <p:sp>
          <p:nvSpPr>
            <p:cNvPr id="108569" name="Rectangle 48"/>
            <p:cNvSpPr>
              <a:spLocks noChangeArrowheads="1"/>
            </p:cNvSpPr>
            <p:nvPr/>
          </p:nvSpPr>
          <p:spPr bwMode="auto">
            <a:xfrm>
              <a:off x="2486" y="3772"/>
              <a:ext cx="1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100">
                  <a:solidFill>
                    <a:srgbClr val="000000"/>
                  </a:solidFill>
                  <a:latin typeface="Times New Roman" pitchFamily="18" charset="0"/>
                  <a:ea typeface="PMingLiU" pitchFamily="18" charset="-120"/>
                </a:rPr>
                <a:t>state</a:t>
              </a:r>
              <a:endParaRPr lang="en-US" altLang="zh-TW">
                <a:solidFill>
                  <a:schemeClr val="tx2"/>
                </a:solidFill>
                <a:ea typeface="PMingLiU" pitchFamily="18" charset="-120"/>
              </a:endParaRPr>
            </a:p>
          </p:txBody>
        </p:sp>
        <p:grpSp>
          <p:nvGrpSpPr>
            <p:cNvPr id="108570" name="Group 49"/>
            <p:cNvGrpSpPr>
              <a:grpSpLocks/>
            </p:cNvGrpSpPr>
            <p:nvPr/>
          </p:nvGrpSpPr>
          <p:grpSpPr bwMode="auto">
            <a:xfrm>
              <a:off x="1570" y="2573"/>
              <a:ext cx="85" cy="407"/>
              <a:chOff x="1570" y="2573"/>
              <a:chExt cx="85" cy="407"/>
            </a:xfrm>
          </p:grpSpPr>
          <p:sp>
            <p:nvSpPr>
              <p:cNvPr id="108619" name="Rectangle 50"/>
              <p:cNvSpPr>
                <a:spLocks noChangeArrowheads="1"/>
              </p:cNvSpPr>
              <p:nvPr/>
            </p:nvSpPr>
            <p:spPr bwMode="auto">
              <a:xfrm>
                <a:off x="1603" y="2573"/>
                <a:ext cx="19"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20" name="Freeform 51"/>
              <p:cNvSpPr>
                <a:spLocks/>
              </p:cNvSpPr>
              <p:nvPr/>
            </p:nvSpPr>
            <p:spPr bwMode="auto">
              <a:xfrm>
                <a:off x="1570" y="2905"/>
                <a:ext cx="85" cy="75"/>
              </a:xfrm>
              <a:custGeom>
                <a:avLst/>
                <a:gdLst>
                  <a:gd name="T0" fmla="*/ 0 w 171"/>
                  <a:gd name="T1" fmla="*/ 0 h 152"/>
                  <a:gd name="T2" fmla="*/ 0 w 171"/>
                  <a:gd name="T3" fmla="*/ 0 h 152"/>
                  <a:gd name="T4" fmla="*/ 0 w 171"/>
                  <a:gd name="T5" fmla="*/ 0 h 152"/>
                  <a:gd name="T6" fmla="*/ 0 w 171"/>
                  <a:gd name="T7" fmla="*/ 0 h 152"/>
                  <a:gd name="T8" fmla="*/ 0 60000 65536"/>
                  <a:gd name="T9" fmla="*/ 0 60000 65536"/>
                  <a:gd name="T10" fmla="*/ 0 60000 65536"/>
                  <a:gd name="T11" fmla="*/ 0 60000 65536"/>
                  <a:gd name="T12" fmla="*/ 0 w 171"/>
                  <a:gd name="T13" fmla="*/ 0 h 152"/>
                  <a:gd name="T14" fmla="*/ 171 w 171"/>
                  <a:gd name="T15" fmla="*/ 152 h 152"/>
                </a:gdLst>
                <a:ahLst/>
                <a:cxnLst>
                  <a:cxn ang="T8">
                    <a:pos x="T0" y="T1"/>
                  </a:cxn>
                  <a:cxn ang="T9">
                    <a:pos x="T2" y="T3"/>
                  </a:cxn>
                  <a:cxn ang="T10">
                    <a:pos x="T4" y="T5"/>
                  </a:cxn>
                  <a:cxn ang="T11">
                    <a:pos x="T6" y="T7"/>
                  </a:cxn>
                </a:cxnLst>
                <a:rect l="T12" t="T13" r="T14" b="T15"/>
                <a:pathLst>
                  <a:path w="171" h="152">
                    <a:moveTo>
                      <a:pt x="0" y="0"/>
                    </a:moveTo>
                    <a:lnTo>
                      <a:pt x="87" y="152"/>
                    </a:lnTo>
                    <a:lnTo>
                      <a:pt x="17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571" name="Group 52"/>
            <p:cNvGrpSpPr>
              <a:grpSpLocks/>
            </p:cNvGrpSpPr>
            <p:nvPr/>
          </p:nvGrpSpPr>
          <p:grpSpPr bwMode="auto">
            <a:xfrm>
              <a:off x="2095" y="3602"/>
              <a:ext cx="230" cy="76"/>
              <a:chOff x="2095" y="3602"/>
              <a:chExt cx="230" cy="76"/>
            </a:xfrm>
          </p:grpSpPr>
          <p:sp>
            <p:nvSpPr>
              <p:cNvPr id="108617" name="Rectangle 53"/>
              <p:cNvSpPr>
                <a:spLocks noChangeArrowheads="1"/>
              </p:cNvSpPr>
              <p:nvPr/>
            </p:nvSpPr>
            <p:spPr bwMode="auto">
              <a:xfrm>
                <a:off x="2095" y="3631"/>
                <a:ext cx="146"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18" name="Freeform 54"/>
              <p:cNvSpPr>
                <a:spLocks/>
              </p:cNvSpPr>
              <p:nvPr/>
            </p:nvSpPr>
            <p:spPr bwMode="auto">
              <a:xfrm>
                <a:off x="2240" y="3602"/>
                <a:ext cx="85" cy="76"/>
              </a:xfrm>
              <a:custGeom>
                <a:avLst/>
                <a:gdLst>
                  <a:gd name="T0" fmla="*/ 0 w 171"/>
                  <a:gd name="T1" fmla="*/ 1 h 151"/>
                  <a:gd name="T2" fmla="*/ 0 w 171"/>
                  <a:gd name="T3" fmla="*/ 1 h 151"/>
                  <a:gd name="T4" fmla="*/ 0 w 171"/>
                  <a:gd name="T5" fmla="*/ 0 h 151"/>
                  <a:gd name="T6" fmla="*/ 0 w 171"/>
                  <a:gd name="T7" fmla="*/ 1 h 151"/>
                  <a:gd name="T8" fmla="*/ 0 60000 65536"/>
                  <a:gd name="T9" fmla="*/ 0 60000 65536"/>
                  <a:gd name="T10" fmla="*/ 0 60000 65536"/>
                  <a:gd name="T11" fmla="*/ 0 60000 65536"/>
                  <a:gd name="T12" fmla="*/ 0 w 171"/>
                  <a:gd name="T13" fmla="*/ 0 h 151"/>
                  <a:gd name="T14" fmla="*/ 171 w 171"/>
                  <a:gd name="T15" fmla="*/ 151 h 151"/>
                </a:gdLst>
                <a:ahLst/>
                <a:cxnLst>
                  <a:cxn ang="T8">
                    <a:pos x="T0" y="T1"/>
                  </a:cxn>
                  <a:cxn ang="T9">
                    <a:pos x="T2" y="T3"/>
                  </a:cxn>
                  <a:cxn ang="T10">
                    <a:pos x="T4" y="T5"/>
                  </a:cxn>
                  <a:cxn ang="T11">
                    <a:pos x="T6" y="T7"/>
                  </a:cxn>
                </a:cxnLst>
                <a:rect l="T12" t="T13" r="T14" b="T15"/>
                <a:pathLst>
                  <a:path w="171" h="151">
                    <a:moveTo>
                      <a:pt x="0" y="151"/>
                    </a:moveTo>
                    <a:lnTo>
                      <a:pt x="171" y="75"/>
                    </a:lnTo>
                    <a:lnTo>
                      <a:pt x="0" y="0"/>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8572" name="Rectangle 55"/>
            <p:cNvSpPr>
              <a:spLocks noChangeArrowheads="1"/>
            </p:cNvSpPr>
            <p:nvPr/>
          </p:nvSpPr>
          <p:spPr bwMode="auto">
            <a:xfrm>
              <a:off x="1635" y="1758"/>
              <a:ext cx="263"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73" name="Rectangle 56"/>
            <p:cNvSpPr>
              <a:spLocks noChangeArrowheads="1"/>
            </p:cNvSpPr>
            <p:nvPr/>
          </p:nvSpPr>
          <p:spPr bwMode="auto">
            <a:xfrm>
              <a:off x="1681" y="1787"/>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init</a:t>
              </a:r>
              <a:endParaRPr lang="en-US" altLang="zh-TW">
                <a:solidFill>
                  <a:schemeClr val="tx2"/>
                </a:solidFill>
                <a:ea typeface="PMingLiU" pitchFamily="18" charset="-120"/>
              </a:endParaRPr>
            </a:p>
          </p:txBody>
        </p:sp>
        <p:sp>
          <p:nvSpPr>
            <p:cNvPr id="108574" name="Rectangle 57"/>
            <p:cNvSpPr>
              <a:spLocks noChangeArrowheads="1"/>
            </p:cNvSpPr>
            <p:nvPr/>
          </p:nvSpPr>
          <p:spPr bwMode="auto">
            <a:xfrm>
              <a:off x="1635" y="2709"/>
              <a:ext cx="3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75" name="Rectangle 58"/>
            <p:cNvSpPr>
              <a:spLocks noChangeArrowheads="1"/>
            </p:cNvSpPr>
            <p:nvPr/>
          </p:nvSpPr>
          <p:spPr bwMode="auto">
            <a:xfrm>
              <a:off x="1681" y="2738"/>
              <a:ext cx="2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delete</a:t>
              </a:r>
              <a:endParaRPr lang="en-US" altLang="zh-TW">
                <a:solidFill>
                  <a:schemeClr val="tx2"/>
                </a:solidFill>
                <a:ea typeface="PMingLiU" pitchFamily="18" charset="-120"/>
              </a:endParaRPr>
            </a:p>
          </p:txBody>
        </p:sp>
        <p:grpSp>
          <p:nvGrpSpPr>
            <p:cNvPr id="108576" name="Group 59"/>
            <p:cNvGrpSpPr>
              <a:grpSpLocks/>
            </p:cNvGrpSpPr>
            <p:nvPr/>
          </p:nvGrpSpPr>
          <p:grpSpPr bwMode="auto">
            <a:xfrm>
              <a:off x="1942" y="2196"/>
              <a:ext cx="881" cy="75"/>
              <a:chOff x="1942" y="2196"/>
              <a:chExt cx="881" cy="75"/>
            </a:xfrm>
          </p:grpSpPr>
          <p:sp>
            <p:nvSpPr>
              <p:cNvPr id="108615" name="Rectangle 60"/>
              <p:cNvSpPr>
                <a:spLocks noChangeArrowheads="1"/>
              </p:cNvSpPr>
              <p:nvPr/>
            </p:nvSpPr>
            <p:spPr bwMode="auto">
              <a:xfrm>
                <a:off x="1942" y="2225"/>
                <a:ext cx="79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16" name="Freeform 61"/>
              <p:cNvSpPr>
                <a:spLocks/>
              </p:cNvSpPr>
              <p:nvPr/>
            </p:nvSpPr>
            <p:spPr bwMode="auto">
              <a:xfrm>
                <a:off x="2738" y="2196"/>
                <a:ext cx="85" cy="75"/>
              </a:xfrm>
              <a:custGeom>
                <a:avLst/>
                <a:gdLst>
                  <a:gd name="T0" fmla="*/ 0 w 171"/>
                  <a:gd name="T1" fmla="*/ 0 h 152"/>
                  <a:gd name="T2" fmla="*/ 0 w 171"/>
                  <a:gd name="T3" fmla="*/ 0 h 152"/>
                  <a:gd name="T4" fmla="*/ 0 w 171"/>
                  <a:gd name="T5" fmla="*/ 0 h 152"/>
                  <a:gd name="T6" fmla="*/ 0 w 171"/>
                  <a:gd name="T7" fmla="*/ 0 h 152"/>
                  <a:gd name="T8" fmla="*/ 0 60000 65536"/>
                  <a:gd name="T9" fmla="*/ 0 60000 65536"/>
                  <a:gd name="T10" fmla="*/ 0 60000 65536"/>
                  <a:gd name="T11" fmla="*/ 0 60000 65536"/>
                  <a:gd name="T12" fmla="*/ 0 w 171"/>
                  <a:gd name="T13" fmla="*/ 0 h 152"/>
                  <a:gd name="T14" fmla="*/ 171 w 171"/>
                  <a:gd name="T15" fmla="*/ 152 h 152"/>
                </a:gdLst>
                <a:ahLst/>
                <a:cxnLst>
                  <a:cxn ang="T8">
                    <a:pos x="T0" y="T1"/>
                  </a:cxn>
                  <a:cxn ang="T9">
                    <a:pos x="T2" y="T3"/>
                  </a:cxn>
                  <a:cxn ang="T10">
                    <a:pos x="T4" y="T5"/>
                  </a:cxn>
                  <a:cxn ang="T11">
                    <a:pos x="T6" y="T7"/>
                  </a:cxn>
                </a:cxnLst>
                <a:rect l="T12" t="T13" r="T14" b="T15"/>
                <a:pathLst>
                  <a:path w="171" h="152">
                    <a:moveTo>
                      <a:pt x="0" y="152"/>
                    </a:moveTo>
                    <a:lnTo>
                      <a:pt x="171" y="75"/>
                    </a:lnTo>
                    <a:lnTo>
                      <a:pt x="0" y="0"/>
                    </a:lnTo>
                    <a:lnTo>
                      <a:pt x="0"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577" name="Group 62"/>
            <p:cNvGrpSpPr>
              <a:grpSpLocks/>
            </p:cNvGrpSpPr>
            <p:nvPr/>
          </p:nvGrpSpPr>
          <p:grpSpPr bwMode="auto">
            <a:xfrm>
              <a:off x="3513" y="2196"/>
              <a:ext cx="881" cy="75"/>
              <a:chOff x="3513" y="2196"/>
              <a:chExt cx="881" cy="75"/>
            </a:xfrm>
          </p:grpSpPr>
          <p:sp>
            <p:nvSpPr>
              <p:cNvPr id="108613" name="Rectangle 63"/>
              <p:cNvSpPr>
                <a:spLocks noChangeArrowheads="1"/>
              </p:cNvSpPr>
              <p:nvPr/>
            </p:nvSpPr>
            <p:spPr bwMode="auto">
              <a:xfrm>
                <a:off x="3513" y="2225"/>
                <a:ext cx="79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14" name="Freeform 64"/>
              <p:cNvSpPr>
                <a:spLocks/>
              </p:cNvSpPr>
              <p:nvPr/>
            </p:nvSpPr>
            <p:spPr bwMode="auto">
              <a:xfrm>
                <a:off x="4309" y="2196"/>
                <a:ext cx="85" cy="75"/>
              </a:xfrm>
              <a:custGeom>
                <a:avLst/>
                <a:gdLst>
                  <a:gd name="T0" fmla="*/ 0 w 170"/>
                  <a:gd name="T1" fmla="*/ 0 h 152"/>
                  <a:gd name="T2" fmla="*/ 1 w 170"/>
                  <a:gd name="T3" fmla="*/ 0 h 152"/>
                  <a:gd name="T4" fmla="*/ 0 w 170"/>
                  <a:gd name="T5" fmla="*/ 0 h 152"/>
                  <a:gd name="T6" fmla="*/ 0 w 170"/>
                  <a:gd name="T7" fmla="*/ 0 h 152"/>
                  <a:gd name="T8" fmla="*/ 0 60000 65536"/>
                  <a:gd name="T9" fmla="*/ 0 60000 65536"/>
                  <a:gd name="T10" fmla="*/ 0 60000 65536"/>
                  <a:gd name="T11" fmla="*/ 0 60000 65536"/>
                  <a:gd name="T12" fmla="*/ 0 w 170"/>
                  <a:gd name="T13" fmla="*/ 0 h 152"/>
                  <a:gd name="T14" fmla="*/ 170 w 170"/>
                  <a:gd name="T15" fmla="*/ 152 h 152"/>
                </a:gdLst>
                <a:ahLst/>
                <a:cxnLst>
                  <a:cxn ang="T8">
                    <a:pos x="T0" y="T1"/>
                  </a:cxn>
                  <a:cxn ang="T9">
                    <a:pos x="T2" y="T3"/>
                  </a:cxn>
                  <a:cxn ang="T10">
                    <a:pos x="T4" y="T5"/>
                  </a:cxn>
                  <a:cxn ang="T11">
                    <a:pos x="T6" y="T7"/>
                  </a:cxn>
                </a:cxnLst>
                <a:rect l="T12" t="T13" r="T14" b="T15"/>
                <a:pathLst>
                  <a:path w="170" h="152">
                    <a:moveTo>
                      <a:pt x="0" y="152"/>
                    </a:moveTo>
                    <a:lnTo>
                      <a:pt x="170" y="75"/>
                    </a:lnTo>
                    <a:lnTo>
                      <a:pt x="0" y="0"/>
                    </a:lnTo>
                    <a:lnTo>
                      <a:pt x="0"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578" name="Group 65"/>
            <p:cNvGrpSpPr>
              <a:grpSpLocks/>
            </p:cNvGrpSpPr>
            <p:nvPr/>
          </p:nvGrpSpPr>
          <p:grpSpPr bwMode="auto">
            <a:xfrm>
              <a:off x="1942" y="2365"/>
              <a:ext cx="881" cy="76"/>
              <a:chOff x="1942" y="2365"/>
              <a:chExt cx="881" cy="76"/>
            </a:xfrm>
          </p:grpSpPr>
          <p:sp>
            <p:nvSpPr>
              <p:cNvPr id="108611" name="Rectangle 66"/>
              <p:cNvSpPr>
                <a:spLocks noChangeArrowheads="1"/>
              </p:cNvSpPr>
              <p:nvPr/>
            </p:nvSpPr>
            <p:spPr bwMode="auto">
              <a:xfrm>
                <a:off x="2026" y="2395"/>
                <a:ext cx="79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12" name="Freeform 67"/>
              <p:cNvSpPr>
                <a:spLocks/>
              </p:cNvSpPr>
              <p:nvPr/>
            </p:nvSpPr>
            <p:spPr bwMode="auto">
              <a:xfrm>
                <a:off x="1942" y="2365"/>
                <a:ext cx="85" cy="76"/>
              </a:xfrm>
              <a:custGeom>
                <a:avLst/>
                <a:gdLst>
                  <a:gd name="T0" fmla="*/ 1 w 170"/>
                  <a:gd name="T1" fmla="*/ 0 h 151"/>
                  <a:gd name="T2" fmla="*/ 0 w 170"/>
                  <a:gd name="T3" fmla="*/ 1 h 151"/>
                  <a:gd name="T4" fmla="*/ 1 w 170"/>
                  <a:gd name="T5" fmla="*/ 1 h 151"/>
                  <a:gd name="T6" fmla="*/ 1 w 170"/>
                  <a:gd name="T7" fmla="*/ 0 h 151"/>
                  <a:gd name="T8" fmla="*/ 0 60000 65536"/>
                  <a:gd name="T9" fmla="*/ 0 60000 65536"/>
                  <a:gd name="T10" fmla="*/ 0 60000 65536"/>
                  <a:gd name="T11" fmla="*/ 0 60000 65536"/>
                  <a:gd name="T12" fmla="*/ 0 w 170"/>
                  <a:gd name="T13" fmla="*/ 0 h 151"/>
                  <a:gd name="T14" fmla="*/ 170 w 170"/>
                  <a:gd name="T15" fmla="*/ 151 h 151"/>
                </a:gdLst>
                <a:ahLst/>
                <a:cxnLst>
                  <a:cxn ang="T8">
                    <a:pos x="T0" y="T1"/>
                  </a:cxn>
                  <a:cxn ang="T9">
                    <a:pos x="T2" y="T3"/>
                  </a:cxn>
                  <a:cxn ang="T10">
                    <a:pos x="T4" y="T5"/>
                  </a:cxn>
                  <a:cxn ang="T11">
                    <a:pos x="T6" y="T7"/>
                  </a:cxn>
                </a:cxnLst>
                <a:rect l="T12" t="T13" r="T14" b="T15"/>
                <a:pathLst>
                  <a:path w="170" h="151">
                    <a:moveTo>
                      <a:pt x="170" y="0"/>
                    </a:moveTo>
                    <a:lnTo>
                      <a:pt x="0" y="76"/>
                    </a:lnTo>
                    <a:lnTo>
                      <a:pt x="170" y="151"/>
                    </a:lnTo>
                    <a:lnTo>
                      <a:pt x="1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8579" name="Group 68"/>
            <p:cNvGrpSpPr>
              <a:grpSpLocks/>
            </p:cNvGrpSpPr>
            <p:nvPr/>
          </p:nvGrpSpPr>
          <p:grpSpPr bwMode="auto">
            <a:xfrm>
              <a:off x="3513" y="2365"/>
              <a:ext cx="881" cy="76"/>
              <a:chOff x="3513" y="2365"/>
              <a:chExt cx="881" cy="76"/>
            </a:xfrm>
          </p:grpSpPr>
          <p:sp>
            <p:nvSpPr>
              <p:cNvPr id="108609" name="Rectangle 69"/>
              <p:cNvSpPr>
                <a:spLocks noChangeArrowheads="1"/>
              </p:cNvSpPr>
              <p:nvPr/>
            </p:nvSpPr>
            <p:spPr bwMode="auto">
              <a:xfrm>
                <a:off x="3597" y="2395"/>
                <a:ext cx="79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10" name="Freeform 70"/>
              <p:cNvSpPr>
                <a:spLocks/>
              </p:cNvSpPr>
              <p:nvPr/>
            </p:nvSpPr>
            <p:spPr bwMode="auto">
              <a:xfrm>
                <a:off x="3513" y="2365"/>
                <a:ext cx="85" cy="76"/>
              </a:xfrm>
              <a:custGeom>
                <a:avLst/>
                <a:gdLst>
                  <a:gd name="T0" fmla="*/ 0 w 171"/>
                  <a:gd name="T1" fmla="*/ 0 h 151"/>
                  <a:gd name="T2" fmla="*/ 0 w 171"/>
                  <a:gd name="T3" fmla="*/ 1 h 151"/>
                  <a:gd name="T4" fmla="*/ 0 w 171"/>
                  <a:gd name="T5" fmla="*/ 1 h 151"/>
                  <a:gd name="T6" fmla="*/ 0 w 171"/>
                  <a:gd name="T7" fmla="*/ 0 h 151"/>
                  <a:gd name="T8" fmla="*/ 0 60000 65536"/>
                  <a:gd name="T9" fmla="*/ 0 60000 65536"/>
                  <a:gd name="T10" fmla="*/ 0 60000 65536"/>
                  <a:gd name="T11" fmla="*/ 0 60000 65536"/>
                  <a:gd name="T12" fmla="*/ 0 w 171"/>
                  <a:gd name="T13" fmla="*/ 0 h 151"/>
                  <a:gd name="T14" fmla="*/ 171 w 171"/>
                  <a:gd name="T15" fmla="*/ 151 h 151"/>
                </a:gdLst>
                <a:ahLst/>
                <a:cxnLst>
                  <a:cxn ang="T8">
                    <a:pos x="T0" y="T1"/>
                  </a:cxn>
                  <a:cxn ang="T9">
                    <a:pos x="T2" y="T3"/>
                  </a:cxn>
                  <a:cxn ang="T10">
                    <a:pos x="T4" y="T5"/>
                  </a:cxn>
                  <a:cxn ang="T11">
                    <a:pos x="T6" y="T7"/>
                  </a:cxn>
                </a:cxnLst>
                <a:rect l="T12" t="T13" r="T14" b="T15"/>
                <a:pathLst>
                  <a:path w="171" h="151">
                    <a:moveTo>
                      <a:pt x="171" y="0"/>
                    </a:moveTo>
                    <a:lnTo>
                      <a:pt x="0" y="76"/>
                    </a:lnTo>
                    <a:lnTo>
                      <a:pt x="171" y="151"/>
                    </a:lnTo>
                    <a:lnTo>
                      <a:pt x="1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8580" name="Rectangle 71"/>
            <p:cNvSpPr>
              <a:spLocks noChangeArrowheads="1"/>
            </p:cNvSpPr>
            <p:nvPr/>
          </p:nvSpPr>
          <p:spPr bwMode="auto">
            <a:xfrm>
              <a:off x="2210" y="2029"/>
              <a:ext cx="33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81" name="Rectangle 72"/>
            <p:cNvSpPr>
              <a:spLocks noChangeArrowheads="1"/>
            </p:cNvSpPr>
            <p:nvPr/>
          </p:nvSpPr>
          <p:spPr bwMode="auto">
            <a:xfrm>
              <a:off x="2256" y="2059"/>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08582" name="Rectangle 73"/>
            <p:cNvSpPr>
              <a:spLocks noChangeArrowheads="1"/>
            </p:cNvSpPr>
            <p:nvPr/>
          </p:nvSpPr>
          <p:spPr bwMode="auto">
            <a:xfrm>
              <a:off x="1984" y="2437"/>
              <a:ext cx="87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83" name="Rectangle 74"/>
            <p:cNvSpPr>
              <a:spLocks noChangeArrowheads="1"/>
            </p:cNvSpPr>
            <p:nvPr/>
          </p:nvSpPr>
          <p:spPr bwMode="auto">
            <a:xfrm>
              <a:off x="2030" y="2466"/>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sp>
          <p:nvSpPr>
            <p:cNvPr id="108584" name="Rectangle 75"/>
            <p:cNvSpPr>
              <a:spLocks noChangeArrowheads="1"/>
            </p:cNvSpPr>
            <p:nvPr/>
          </p:nvSpPr>
          <p:spPr bwMode="auto">
            <a:xfrm>
              <a:off x="2222" y="2466"/>
              <a:ext cx="5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[height= 1]</a:t>
              </a:r>
              <a:endParaRPr lang="en-US" altLang="zh-TW">
                <a:solidFill>
                  <a:schemeClr val="tx2"/>
                </a:solidFill>
                <a:ea typeface="PMingLiU" pitchFamily="18" charset="-120"/>
              </a:endParaRPr>
            </a:p>
          </p:txBody>
        </p:sp>
        <p:sp>
          <p:nvSpPr>
            <p:cNvPr id="108585" name="Rectangle 76"/>
            <p:cNvSpPr>
              <a:spLocks noChangeArrowheads="1"/>
            </p:cNvSpPr>
            <p:nvPr/>
          </p:nvSpPr>
          <p:spPr bwMode="auto">
            <a:xfrm>
              <a:off x="3771" y="2437"/>
              <a:ext cx="28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86" name="Rectangle 77"/>
            <p:cNvSpPr>
              <a:spLocks noChangeArrowheads="1"/>
            </p:cNvSpPr>
            <p:nvPr/>
          </p:nvSpPr>
          <p:spPr bwMode="auto">
            <a:xfrm>
              <a:off x="3817" y="2466"/>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sp>
          <p:nvSpPr>
            <p:cNvPr id="108587" name="Rectangle 78"/>
            <p:cNvSpPr>
              <a:spLocks noChangeArrowheads="1"/>
            </p:cNvSpPr>
            <p:nvPr/>
          </p:nvSpPr>
          <p:spPr bwMode="auto">
            <a:xfrm>
              <a:off x="3475" y="1894"/>
              <a:ext cx="93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88" name="Rectangle 79"/>
            <p:cNvSpPr>
              <a:spLocks noChangeArrowheads="1"/>
            </p:cNvSpPr>
            <p:nvPr/>
          </p:nvSpPr>
          <p:spPr bwMode="auto">
            <a:xfrm>
              <a:off x="3803" y="1923"/>
              <a:ext cx="2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push </a:t>
              </a:r>
              <a:endParaRPr lang="en-US" altLang="zh-TW">
                <a:solidFill>
                  <a:schemeClr val="tx2"/>
                </a:solidFill>
                <a:ea typeface="PMingLiU" pitchFamily="18" charset="-120"/>
              </a:endParaRPr>
            </a:p>
          </p:txBody>
        </p:sp>
        <p:sp>
          <p:nvSpPr>
            <p:cNvPr id="108589" name="Rectangle 80"/>
            <p:cNvSpPr>
              <a:spLocks noChangeArrowheads="1"/>
            </p:cNvSpPr>
            <p:nvPr/>
          </p:nvSpPr>
          <p:spPr bwMode="auto">
            <a:xfrm>
              <a:off x="3521" y="2059"/>
              <a:ext cx="7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[height = max-1]</a:t>
              </a:r>
              <a:endParaRPr lang="en-US" altLang="zh-TW">
                <a:solidFill>
                  <a:schemeClr val="tx2"/>
                </a:solidFill>
                <a:ea typeface="PMingLiU" pitchFamily="18" charset="-120"/>
              </a:endParaRPr>
            </a:p>
          </p:txBody>
        </p:sp>
        <p:sp>
          <p:nvSpPr>
            <p:cNvPr id="108590" name="Rectangle 81"/>
            <p:cNvSpPr>
              <a:spLocks noChangeArrowheads="1"/>
            </p:cNvSpPr>
            <p:nvPr/>
          </p:nvSpPr>
          <p:spPr bwMode="auto">
            <a:xfrm>
              <a:off x="2785" y="1275"/>
              <a:ext cx="87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91" name="Rectangle 82"/>
            <p:cNvSpPr>
              <a:spLocks noChangeArrowheads="1"/>
            </p:cNvSpPr>
            <p:nvPr/>
          </p:nvSpPr>
          <p:spPr bwMode="auto">
            <a:xfrm>
              <a:off x="2831" y="1305"/>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sp>
          <p:nvSpPr>
            <p:cNvPr id="108592" name="Rectangle 83"/>
            <p:cNvSpPr>
              <a:spLocks noChangeArrowheads="1"/>
            </p:cNvSpPr>
            <p:nvPr/>
          </p:nvSpPr>
          <p:spPr bwMode="auto">
            <a:xfrm>
              <a:off x="3023" y="1305"/>
              <a:ext cx="5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[height&gt; 1]</a:t>
              </a:r>
              <a:endParaRPr lang="en-US" altLang="zh-TW">
                <a:solidFill>
                  <a:schemeClr val="tx2"/>
                </a:solidFill>
                <a:ea typeface="PMingLiU" pitchFamily="18" charset="-120"/>
              </a:endParaRPr>
            </a:p>
          </p:txBody>
        </p:sp>
        <p:sp>
          <p:nvSpPr>
            <p:cNvPr id="108593" name="Rectangle 84"/>
            <p:cNvSpPr>
              <a:spLocks noChangeArrowheads="1"/>
            </p:cNvSpPr>
            <p:nvPr/>
          </p:nvSpPr>
          <p:spPr bwMode="auto">
            <a:xfrm>
              <a:off x="2623" y="1445"/>
              <a:ext cx="12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94" name="Rectangle 85"/>
            <p:cNvSpPr>
              <a:spLocks noChangeArrowheads="1"/>
            </p:cNvSpPr>
            <p:nvPr/>
          </p:nvSpPr>
          <p:spPr bwMode="auto">
            <a:xfrm>
              <a:off x="2669" y="1475"/>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08595" name="Rectangle 86"/>
            <p:cNvSpPr>
              <a:spLocks noChangeArrowheads="1"/>
            </p:cNvSpPr>
            <p:nvPr/>
          </p:nvSpPr>
          <p:spPr bwMode="auto">
            <a:xfrm>
              <a:off x="2910" y="1475"/>
              <a:ext cx="7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[height &lt; max-1]</a:t>
              </a:r>
              <a:endParaRPr lang="en-US" altLang="zh-TW">
                <a:solidFill>
                  <a:schemeClr val="tx2"/>
                </a:solidFill>
                <a:ea typeface="PMingLiU" pitchFamily="18" charset="-120"/>
              </a:endParaRPr>
            </a:p>
          </p:txBody>
        </p:sp>
        <p:sp>
          <p:nvSpPr>
            <p:cNvPr id="108596" name="Rectangle 87"/>
            <p:cNvSpPr>
              <a:spLocks noChangeArrowheads="1"/>
            </p:cNvSpPr>
            <p:nvPr/>
          </p:nvSpPr>
          <p:spPr bwMode="auto">
            <a:xfrm>
              <a:off x="3104" y="1105"/>
              <a:ext cx="25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97" name="Rectangle 88"/>
            <p:cNvSpPr>
              <a:spLocks noChangeArrowheads="1"/>
            </p:cNvSpPr>
            <p:nvPr/>
          </p:nvSpPr>
          <p:spPr bwMode="auto">
            <a:xfrm>
              <a:off x="3150" y="1135"/>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top</a:t>
              </a:r>
              <a:endParaRPr lang="en-US" altLang="zh-TW">
                <a:solidFill>
                  <a:schemeClr val="tx2"/>
                </a:solidFill>
                <a:ea typeface="PMingLiU" pitchFamily="18" charset="-120"/>
              </a:endParaRPr>
            </a:p>
          </p:txBody>
        </p:sp>
        <p:sp>
          <p:nvSpPr>
            <p:cNvPr id="108598" name="Rectangle 89"/>
            <p:cNvSpPr>
              <a:spLocks noChangeArrowheads="1"/>
            </p:cNvSpPr>
            <p:nvPr/>
          </p:nvSpPr>
          <p:spPr bwMode="auto">
            <a:xfrm>
              <a:off x="4586" y="1445"/>
              <a:ext cx="25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599" name="Rectangle 90"/>
            <p:cNvSpPr>
              <a:spLocks noChangeArrowheads="1"/>
            </p:cNvSpPr>
            <p:nvPr/>
          </p:nvSpPr>
          <p:spPr bwMode="auto">
            <a:xfrm>
              <a:off x="4632" y="1475"/>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top</a:t>
              </a:r>
              <a:endParaRPr lang="en-US" altLang="zh-TW">
                <a:solidFill>
                  <a:schemeClr val="tx2"/>
                </a:solidFill>
                <a:ea typeface="PMingLiU" pitchFamily="18" charset="-120"/>
              </a:endParaRPr>
            </a:p>
          </p:txBody>
        </p:sp>
        <p:sp>
          <p:nvSpPr>
            <p:cNvPr id="108600" name="Rectangle 91"/>
            <p:cNvSpPr>
              <a:spLocks noChangeArrowheads="1"/>
            </p:cNvSpPr>
            <p:nvPr/>
          </p:nvSpPr>
          <p:spPr bwMode="auto">
            <a:xfrm>
              <a:off x="1290" y="3422"/>
              <a:ext cx="47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01" name="Rectangle 92"/>
            <p:cNvSpPr>
              <a:spLocks noChangeArrowheads="1"/>
            </p:cNvSpPr>
            <p:nvPr/>
          </p:nvSpPr>
          <p:spPr bwMode="auto">
            <a:xfrm>
              <a:off x="1337" y="3449"/>
              <a:ext cx="1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CN" altLang="en-US" sz="1100">
                  <a:solidFill>
                    <a:srgbClr val="000000"/>
                  </a:solidFill>
                  <a:latin typeface="Times New Roman" pitchFamily="18" charset="0"/>
                  <a:ea typeface="PMingLiU" pitchFamily="18" charset="-120"/>
                </a:rPr>
                <a:t>说明</a:t>
              </a:r>
              <a:endParaRPr lang="en-US" altLang="zh-TW">
                <a:solidFill>
                  <a:schemeClr val="tx2"/>
                </a:solidFill>
                <a:ea typeface="PMingLiU" pitchFamily="18" charset="-120"/>
              </a:endParaRPr>
            </a:p>
          </p:txBody>
        </p:sp>
        <p:sp>
          <p:nvSpPr>
            <p:cNvPr id="108602" name="Rectangle 93"/>
            <p:cNvSpPr>
              <a:spLocks noChangeArrowheads="1"/>
            </p:cNvSpPr>
            <p:nvPr/>
          </p:nvSpPr>
          <p:spPr bwMode="auto">
            <a:xfrm>
              <a:off x="4533" y="1248"/>
              <a:ext cx="39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03" name="Rectangle 94"/>
            <p:cNvSpPr>
              <a:spLocks noChangeArrowheads="1"/>
            </p:cNvSpPr>
            <p:nvPr/>
          </p:nvSpPr>
          <p:spPr bwMode="auto">
            <a:xfrm>
              <a:off x="4579" y="1278"/>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08604" name="Rectangle 95"/>
            <p:cNvSpPr>
              <a:spLocks noChangeArrowheads="1"/>
            </p:cNvSpPr>
            <p:nvPr/>
          </p:nvSpPr>
          <p:spPr bwMode="auto">
            <a:xfrm>
              <a:off x="4821" y="127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a:t>
              </a:r>
              <a:endParaRPr lang="zh-TW" altLang="en-US">
                <a:solidFill>
                  <a:schemeClr val="tx2"/>
                </a:solidFill>
                <a:ea typeface="PMingLiU" pitchFamily="18" charset="-120"/>
              </a:endParaRPr>
            </a:p>
          </p:txBody>
        </p:sp>
        <p:grpSp>
          <p:nvGrpSpPr>
            <p:cNvPr id="108605" name="Group 96"/>
            <p:cNvGrpSpPr>
              <a:grpSpLocks/>
            </p:cNvGrpSpPr>
            <p:nvPr/>
          </p:nvGrpSpPr>
          <p:grpSpPr bwMode="auto">
            <a:xfrm>
              <a:off x="1554" y="1690"/>
              <a:ext cx="85" cy="407"/>
              <a:chOff x="1554" y="1690"/>
              <a:chExt cx="85" cy="407"/>
            </a:xfrm>
          </p:grpSpPr>
          <p:sp>
            <p:nvSpPr>
              <p:cNvPr id="108607" name="Rectangle 97"/>
              <p:cNvSpPr>
                <a:spLocks noChangeArrowheads="1"/>
              </p:cNvSpPr>
              <p:nvPr/>
            </p:nvSpPr>
            <p:spPr bwMode="auto">
              <a:xfrm>
                <a:off x="1587" y="1690"/>
                <a:ext cx="19"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08608" name="Freeform 98"/>
              <p:cNvSpPr>
                <a:spLocks/>
              </p:cNvSpPr>
              <p:nvPr/>
            </p:nvSpPr>
            <p:spPr bwMode="auto">
              <a:xfrm>
                <a:off x="1554" y="2022"/>
                <a:ext cx="85" cy="75"/>
              </a:xfrm>
              <a:custGeom>
                <a:avLst/>
                <a:gdLst>
                  <a:gd name="T0" fmla="*/ 0 w 170"/>
                  <a:gd name="T1" fmla="*/ 0 h 152"/>
                  <a:gd name="T2" fmla="*/ 1 w 170"/>
                  <a:gd name="T3" fmla="*/ 0 h 152"/>
                  <a:gd name="T4" fmla="*/ 1 w 170"/>
                  <a:gd name="T5" fmla="*/ 0 h 152"/>
                  <a:gd name="T6" fmla="*/ 0 w 170"/>
                  <a:gd name="T7" fmla="*/ 0 h 152"/>
                  <a:gd name="T8" fmla="*/ 0 60000 65536"/>
                  <a:gd name="T9" fmla="*/ 0 60000 65536"/>
                  <a:gd name="T10" fmla="*/ 0 60000 65536"/>
                  <a:gd name="T11" fmla="*/ 0 60000 65536"/>
                  <a:gd name="T12" fmla="*/ 0 w 170"/>
                  <a:gd name="T13" fmla="*/ 0 h 152"/>
                  <a:gd name="T14" fmla="*/ 170 w 170"/>
                  <a:gd name="T15" fmla="*/ 152 h 152"/>
                </a:gdLst>
                <a:ahLst/>
                <a:cxnLst>
                  <a:cxn ang="T8">
                    <a:pos x="T0" y="T1"/>
                  </a:cxn>
                  <a:cxn ang="T9">
                    <a:pos x="T2" y="T3"/>
                  </a:cxn>
                  <a:cxn ang="T10">
                    <a:pos x="T4" y="T5"/>
                  </a:cxn>
                  <a:cxn ang="T11">
                    <a:pos x="T6" y="T7"/>
                  </a:cxn>
                </a:cxnLst>
                <a:rect l="T12" t="T13" r="T14" b="T15"/>
                <a:pathLst>
                  <a:path w="170" h="152">
                    <a:moveTo>
                      <a:pt x="0" y="0"/>
                    </a:moveTo>
                    <a:lnTo>
                      <a:pt x="86" y="152"/>
                    </a:lnTo>
                    <a:lnTo>
                      <a:pt x="17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aphicFrame>
          <p:nvGraphicFramePr>
            <p:cNvPr id="108606" name="Object 99"/>
            <p:cNvGraphicFramePr>
              <a:graphicFrameLocks noChangeAspect="1"/>
            </p:cNvGraphicFramePr>
            <p:nvPr/>
          </p:nvGraphicFramePr>
          <p:xfrm>
            <a:off x="617" y="1536"/>
            <a:ext cx="538" cy="1755"/>
          </p:xfrm>
          <a:graphic>
            <a:graphicData uri="http://schemas.openxmlformats.org/presentationml/2006/ole">
              <mc:AlternateContent xmlns:mc="http://schemas.openxmlformats.org/markup-compatibility/2006">
                <mc:Choice xmlns:v="urn:schemas-microsoft-com:vml" Requires="v">
                  <p:oleObj spid="_x0000_s2187" name="Clip" r:id="rId5" imgW="586130" imgH="1910182" progId="">
                    <p:embed/>
                  </p:oleObj>
                </mc:Choice>
                <mc:Fallback>
                  <p:oleObj name="Clip" r:id="rId5" imgW="586130" imgH="19101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 y="1536"/>
                          <a:ext cx="538" cy="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8548" name="Rectangle 15"/>
          <p:cNvSpPr>
            <a:spLocks noGrp="1" noChangeArrowheads="1"/>
          </p:cNvSpPr>
          <p:nvPr>
            <p:ph type="title" idx="4294967295"/>
          </p:nvPr>
        </p:nvSpPr>
        <p:spPr>
          <a:xfrm>
            <a:off x="1403648" y="404664"/>
            <a:ext cx="6480175" cy="539750"/>
          </a:xfrm>
        </p:spPr>
        <p:txBody>
          <a:bodyPr tIns="0" bIns="0" anchor="t"/>
          <a:lstStyle/>
          <a:p>
            <a:pPr algn="ctr" defTabSz="1436688" eaLnBrk="1" hangingPunct="1">
              <a:lnSpc>
                <a:spcPct val="90000"/>
              </a:lnSpc>
              <a:buClr>
                <a:srgbClr val="00518E"/>
              </a:buClr>
            </a:pPr>
            <a:r>
              <a:rPr lang="zh-CN" altLang="en-US" sz="3200" dirty="0">
                <a:solidFill>
                  <a:srgbClr val="FFFF00"/>
                </a:solidFill>
                <a:latin typeface="+mj-ea"/>
              </a:rPr>
              <a:t>示例：</a:t>
            </a:r>
            <a:r>
              <a:rPr lang="zh-CN" altLang="de-DE" sz="3200" dirty="0">
                <a:solidFill>
                  <a:srgbClr val="FFFF00"/>
                </a:solidFill>
                <a:latin typeface="+mj-ea"/>
              </a:rPr>
              <a:t>状态</a:t>
            </a:r>
            <a:r>
              <a:rPr lang="en-US" altLang="en-US" sz="3200" dirty="0">
                <a:solidFill>
                  <a:srgbClr val="FFFF00"/>
                </a:solidFill>
                <a:latin typeface="+mj-ea"/>
              </a:rPr>
              <a:t>图</a:t>
            </a:r>
            <a:endParaRPr lang="de-DE" altLang="de-DE" sz="3200" dirty="0">
              <a:solidFill>
                <a:srgbClr val="FFFF00"/>
              </a:solidFill>
              <a:latin typeface="+mj-ea"/>
            </a:endParaRPr>
          </a:p>
        </p:txBody>
      </p:sp>
    </p:spTree>
    <p:extLst>
      <p:ext uri="{BB962C8B-B14F-4D97-AF65-F5344CB8AC3E}">
        <p14:creationId xmlns:p14="http://schemas.microsoft.com/office/powerpoint/2010/main" val="127494980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ChangeArrowheads="1"/>
          </p:cNvSpPr>
          <p:nvPr/>
        </p:nvSpPr>
        <p:spPr bwMode="auto">
          <a:xfrm>
            <a:off x="693787" y="2335361"/>
            <a:ext cx="73612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a:solidFill>
                <a:srgbClr val="00A77E"/>
              </a:solidFill>
            </a:endParaRPr>
          </a:p>
        </p:txBody>
      </p:sp>
      <p:graphicFrame>
        <p:nvGraphicFramePr>
          <p:cNvPr id="364607" name="Group 63"/>
          <p:cNvGraphicFramePr>
            <a:graphicFrameLocks noGrp="1"/>
          </p:cNvGraphicFramePr>
          <p:nvPr>
            <p:extLst>
              <p:ext uri="{D42A27DB-BD31-4B8C-83A1-F6EECF244321}">
                <p14:modId xmlns:p14="http://schemas.microsoft.com/office/powerpoint/2010/main" val="3067648191"/>
              </p:ext>
            </p:extLst>
          </p:nvPr>
        </p:nvGraphicFramePr>
        <p:xfrm>
          <a:off x="539552" y="1484784"/>
          <a:ext cx="8208912" cy="4104457"/>
        </p:xfrm>
        <a:graphic>
          <a:graphicData uri="http://schemas.openxmlformats.org/drawingml/2006/table">
            <a:tbl>
              <a:tblPr/>
              <a:tblGrid>
                <a:gridCol w="1578436">
                  <a:extLst>
                    <a:ext uri="{9D8B030D-6E8A-4147-A177-3AD203B41FA5}">
                      <a16:colId xmlns:a16="http://schemas.microsoft.com/office/drawing/2014/main" xmlns="" val="20000"/>
                    </a:ext>
                  </a:extLst>
                </a:gridCol>
                <a:gridCol w="1420070">
                  <a:extLst>
                    <a:ext uri="{9D8B030D-6E8A-4147-A177-3AD203B41FA5}">
                      <a16:colId xmlns:a16="http://schemas.microsoft.com/office/drawing/2014/main" xmlns="" val="20001"/>
                    </a:ext>
                  </a:extLst>
                </a:gridCol>
                <a:gridCol w="1500124">
                  <a:extLst>
                    <a:ext uri="{9D8B030D-6E8A-4147-A177-3AD203B41FA5}">
                      <a16:colId xmlns:a16="http://schemas.microsoft.com/office/drawing/2014/main" xmlns="" val="20002"/>
                    </a:ext>
                  </a:extLst>
                </a:gridCol>
                <a:gridCol w="1341758">
                  <a:extLst>
                    <a:ext uri="{9D8B030D-6E8A-4147-A177-3AD203B41FA5}">
                      <a16:colId xmlns:a16="http://schemas.microsoft.com/office/drawing/2014/main" xmlns="" val="20003"/>
                    </a:ext>
                  </a:extLst>
                </a:gridCol>
                <a:gridCol w="1225159">
                  <a:extLst>
                    <a:ext uri="{9D8B030D-6E8A-4147-A177-3AD203B41FA5}">
                      <a16:colId xmlns:a16="http://schemas.microsoft.com/office/drawing/2014/main" xmlns="" val="20004"/>
                    </a:ext>
                  </a:extLst>
                </a:gridCol>
                <a:gridCol w="1143365">
                  <a:extLst>
                    <a:ext uri="{9D8B030D-6E8A-4147-A177-3AD203B41FA5}">
                      <a16:colId xmlns:a16="http://schemas.microsoft.com/office/drawing/2014/main" xmlns="" val="20005"/>
                    </a:ext>
                  </a:extLst>
                </a:gridCol>
              </a:tblGrid>
              <a:tr h="1069185">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rPr>
                        <a:t>        </a:t>
                      </a:r>
                      <a:r>
                        <a:rPr kumimoji="0" lang="zh-CN" altLang="en-US" sz="1800" b="1" i="0" u="none" strike="noStrike" cap="none" normalizeH="0" baseline="0" dirty="0">
                          <a:ln>
                            <a:noFill/>
                          </a:ln>
                          <a:solidFill>
                            <a:schemeClr val="tx1"/>
                          </a:solidFill>
                          <a:effectLst/>
                          <a:latin typeface="+mn-lt"/>
                          <a:ea typeface="宋体" pitchFamily="2" charset="-122"/>
                        </a:rPr>
                        <a:t>输入</a:t>
                      </a:r>
                    </a:p>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en-US" altLang="zh-CN" sz="1800" b="1" i="0" u="none" strike="noStrike" cap="none" normalizeH="0" baseline="0" dirty="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rPr>
                        <a:t>状态</a:t>
                      </a:r>
                      <a:endParaRPr kumimoji="0" lang="en-US" altLang="zh-CN" sz="1800" b="1"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triangle" w="med" len="med"/>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init</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push</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pop</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delete</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top</a:t>
                      </a: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initial</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empty</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empty</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filled</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rgbClr val="FF0000"/>
                          </a:solidFill>
                          <a:effectLst/>
                          <a:latin typeface="+mn-lt"/>
                          <a:ea typeface="宋体" pitchFamily="2" charset="-122"/>
                        </a:rPr>
                        <a:t>error</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deleted</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rgbClr val="FF0000"/>
                          </a:solidFill>
                          <a:effectLst/>
                          <a:latin typeface="+mn-lt"/>
                          <a:ea typeface="宋体" pitchFamily="2" charset="-122"/>
                        </a:rPr>
                        <a:t>error</a:t>
                      </a:r>
                      <a:endParaRPr kumimoji="0" lang="zh-TW" altLang="en-US" sz="1800" b="0" i="0" u="none" strike="noStrike" cap="none" normalizeH="0" baseline="0" dirty="0">
                        <a:ln>
                          <a:noFill/>
                        </a:ln>
                        <a:solidFill>
                          <a:srgbClr val="FF0000"/>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extLst>
                  <a:ext uri="{0D108BD9-81ED-4DB2-BD59-A6C34878D82A}">
                    <a16:rowId xmlns:a16="http://schemas.microsoft.com/office/drawing/2014/main" xmlns="" val="10002"/>
                  </a:ext>
                </a:extLst>
              </a:tr>
              <a:tr h="841059">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filled</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filled(1)</a:t>
                      </a:r>
                    </a:p>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full(2)</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empty(3)</a:t>
                      </a:r>
                    </a:p>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filled(4)</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rgbClr val="FF0000"/>
                          </a:solidFill>
                          <a:effectLst/>
                          <a:latin typeface="+mn-lt"/>
                          <a:ea typeface="宋体" pitchFamily="2" charset="-122"/>
                        </a:rPr>
                        <a:t>error</a:t>
                      </a:r>
                      <a:endParaRPr kumimoji="0" lang="zh-TW" altLang="en-US" sz="1800" b="0" i="0" u="none" strike="noStrike" cap="none" normalizeH="0" baseline="0" dirty="0">
                        <a:ln>
                          <a:noFill/>
                        </a:ln>
                        <a:solidFill>
                          <a:srgbClr val="FF0000"/>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filled</a:t>
                      </a: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extLst>
                  <a:ext uri="{0D108BD9-81ED-4DB2-BD59-A6C34878D82A}">
                    <a16:rowId xmlns:a16="http://schemas.microsoft.com/office/drawing/2014/main" xmlns="" val="10003"/>
                  </a:ext>
                </a:extLst>
              </a:tr>
              <a:tr h="517108">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full</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full</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filled</a:t>
                      </a: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rgbClr val="FF0000"/>
                          </a:solidFill>
                          <a:effectLst/>
                          <a:latin typeface="+mn-lt"/>
                          <a:ea typeface="宋体" pitchFamily="2" charset="-122"/>
                        </a:rPr>
                        <a:t>error</a:t>
                      </a:r>
                      <a:endParaRPr kumimoji="0" lang="zh-TW" altLang="en-US" sz="1800" b="0" i="0" u="none" strike="noStrike" cap="none" normalizeH="0" baseline="0" dirty="0">
                        <a:ln>
                          <a:noFill/>
                        </a:ln>
                        <a:solidFill>
                          <a:srgbClr val="FF0000"/>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a:ln>
                            <a:noFill/>
                          </a:ln>
                          <a:solidFill>
                            <a:schemeClr val="tx1"/>
                          </a:solidFill>
                          <a:effectLst/>
                          <a:latin typeface="+mn-lt"/>
                          <a:ea typeface="宋体" pitchFamily="2" charset="-122"/>
                        </a:rPr>
                        <a:t>full</a:t>
                      </a: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extLst>
                  <a:ext uri="{0D108BD9-81ED-4DB2-BD59-A6C34878D82A}">
                    <a16:rowId xmlns:a16="http://schemas.microsoft.com/office/drawing/2014/main" xmlns="" val="10004"/>
                  </a:ext>
                </a:extLst>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r>
                        <a:rPr kumimoji="0" lang="en-US" altLang="zh-CN" sz="1800" b="0" i="0" u="none" strike="noStrike" cap="none" normalizeH="0" baseline="0" dirty="0">
                          <a:ln>
                            <a:noFill/>
                          </a:ln>
                          <a:solidFill>
                            <a:schemeClr val="tx1"/>
                          </a:solidFill>
                          <a:effectLst/>
                          <a:latin typeface="+mn-lt"/>
                          <a:ea typeface="宋体" pitchFamily="2" charset="-122"/>
                        </a:rPr>
                        <a:t>deleted</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itchFamily="34" charset="0"/>
                        <a:buNone/>
                        <a:tabLst/>
                      </a:pPr>
                      <a:endParaRPr kumimoji="0" lang="zh-TW" altLang="en-US" sz="1800" b="0" i="0" u="none" strike="noStrike" cap="none" normalizeH="0" baseline="0" dirty="0">
                        <a:ln>
                          <a:noFill/>
                        </a:ln>
                        <a:solidFill>
                          <a:schemeClr val="tx1"/>
                        </a:solidFill>
                        <a:effectLst/>
                        <a:latin typeface="+mn-lt"/>
                        <a:ea typeface="宋体"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09624" name="Text Box 270"/>
          <p:cNvSpPr txBox="1">
            <a:spLocks noChangeArrowheads="1"/>
          </p:cNvSpPr>
          <p:nvPr/>
        </p:nvSpPr>
        <p:spPr bwMode="auto">
          <a:xfrm>
            <a:off x="899592" y="5805264"/>
            <a:ext cx="75596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1600">
                <a:solidFill>
                  <a:schemeClr val="tx1"/>
                </a:solidFill>
                <a:latin typeface="Arial" pitchFamily="34" charset="0"/>
                <a:ea typeface="黑体" pitchFamily="49" charset="-122"/>
              </a:defRPr>
            </a:lvl1pPr>
            <a:lvl2pPr marL="742950" indent="-285750">
              <a:defRPr sz="1600">
                <a:solidFill>
                  <a:schemeClr val="tx1"/>
                </a:solidFill>
                <a:latin typeface="Arial" pitchFamily="34" charset="0"/>
                <a:ea typeface="黑体" pitchFamily="49" charset="-122"/>
              </a:defRPr>
            </a:lvl2pPr>
            <a:lvl3pPr marL="1143000" indent="-228600">
              <a:defRPr sz="1600">
                <a:solidFill>
                  <a:schemeClr val="tx1"/>
                </a:solidFill>
                <a:latin typeface="Arial" pitchFamily="34" charset="0"/>
                <a:ea typeface="黑体" pitchFamily="49" charset="-122"/>
              </a:defRPr>
            </a:lvl3pPr>
            <a:lvl4pPr marL="1600200" indent="-228600">
              <a:defRPr sz="1600">
                <a:solidFill>
                  <a:schemeClr val="tx1"/>
                </a:solidFill>
                <a:latin typeface="Arial" pitchFamily="34" charset="0"/>
                <a:ea typeface="黑体" pitchFamily="49" charset="-122"/>
              </a:defRPr>
            </a:lvl4pPr>
            <a:lvl5pPr marL="2057400" indent="-228600">
              <a:defRPr sz="16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Arial" pitchFamily="34" charset="0"/>
                <a:ea typeface="黑体" pitchFamily="49" charset="-122"/>
              </a:defRPr>
            </a:lvl9pPr>
          </a:lstStyle>
          <a:p>
            <a:pPr algn="l">
              <a:spcBef>
                <a:spcPct val="50000"/>
              </a:spcBef>
            </a:pPr>
            <a:r>
              <a:rPr lang="en-US" altLang="zh-CN" sz="1800" i="0" dirty="0">
                <a:solidFill>
                  <a:schemeClr val="tx2"/>
                </a:solidFill>
                <a:latin typeface="Times New Roman" pitchFamily="18" charset="0"/>
                <a:cs typeface="Times New Roman" pitchFamily="18" charset="0"/>
              </a:rPr>
              <a:t>(1)--push</a:t>
            </a:r>
            <a:r>
              <a:rPr lang="en-US" altLang="zh-CN" sz="1800" i="0" dirty="0">
                <a:solidFill>
                  <a:srgbClr val="00A77E"/>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[height &lt; max-1]</a:t>
            </a:r>
            <a:r>
              <a:rPr lang="en-US" altLang="zh-CN" sz="1800" i="0" dirty="0">
                <a:solidFill>
                  <a:srgbClr val="000000"/>
                </a:solidFill>
                <a:latin typeface="Times New Roman" pitchFamily="18" charset="0"/>
                <a:cs typeface="Times New Roman" pitchFamily="18" charset="0"/>
              </a:rPr>
              <a:t>	</a:t>
            </a:r>
            <a:r>
              <a:rPr lang="en-US" altLang="zh-CN" sz="1800" i="0" dirty="0">
                <a:solidFill>
                  <a:schemeClr val="tx2"/>
                </a:solidFill>
                <a:latin typeface="Times New Roman" pitchFamily="18" charset="0"/>
                <a:cs typeface="Times New Roman" pitchFamily="18" charset="0"/>
              </a:rPr>
              <a:t>	 (3)--pop</a:t>
            </a:r>
            <a:r>
              <a:rPr lang="en-US" altLang="zh-CN" sz="1800" i="0" dirty="0">
                <a:solidFill>
                  <a:srgbClr val="00A77E"/>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[height </a:t>
            </a:r>
            <a:r>
              <a:rPr lang="en-US" altLang="zh-CN" sz="1800" i="0" dirty="0">
                <a:solidFill>
                  <a:srgbClr val="000000"/>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1]</a:t>
            </a:r>
            <a:endParaRPr lang="en-US" altLang="zh-CN" sz="1800" i="0" dirty="0">
              <a:solidFill>
                <a:srgbClr val="000000"/>
              </a:solidFill>
              <a:latin typeface="Times New Roman" pitchFamily="18" charset="0"/>
              <a:cs typeface="Times New Roman" pitchFamily="18" charset="0"/>
            </a:endParaRPr>
          </a:p>
          <a:p>
            <a:pPr algn="l">
              <a:spcBef>
                <a:spcPct val="50000"/>
              </a:spcBef>
            </a:pPr>
            <a:r>
              <a:rPr lang="en-US" altLang="zh-CN" sz="1800" i="0" dirty="0">
                <a:solidFill>
                  <a:schemeClr val="tx2"/>
                </a:solidFill>
                <a:latin typeface="Times New Roman" pitchFamily="18" charset="0"/>
                <a:cs typeface="Times New Roman" pitchFamily="18" charset="0"/>
              </a:rPr>
              <a:t>(2)--push</a:t>
            </a:r>
            <a:r>
              <a:rPr lang="en-US" altLang="zh-CN" sz="1800" i="0" dirty="0">
                <a:solidFill>
                  <a:srgbClr val="00A77E"/>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[height </a:t>
            </a:r>
            <a:r>
              <a:rPr lang="en-US" altLang="zh-CN" sz="1800" i="0" dirty="0">
                <a:solidFill>
                  <a:srgbClr val="000000"/>
                </a:solidFill>
                <a:latin typeface="Times New Roman" pitchFamily="18" charset="0"/>
                <a:cs typeface="Times New Roman" pitchFamily="18" charset="0"/>
              </a:rPr>
              <a:t>=</a:t>
            </a:r>
            <a:r>
              <a:rPr lang="en-US" altLang="zh-TW" sz="1800" i="0" dirty="0">
                <a:solidFill>
                  <a:srgbClr val="000000"/>
                </a:solidFill>
                <a:latin typeface="Times New Roman" pitchFamily="18" charset="0"/>
                <a:cs typeface="Times New Roman" pitchFamily="18" charset="0"/>
              </a:rPr>
              <a:t> max-1]</a:t>
            </a:r>
            <a:r>
              <a:rPr lang="en-US" altLang="zh-CN" sz="1800" i="0" dirty="0">
                <a:solidFill>
                  <a:srgbClr val="000000"/>
                </a:solidFill>
                <a:latin typeface="Times New Roman" pitchFamily="18" charset="0"/>
                <a:cs typeface="Times New Roman" pitchFamily="18" charset="0"/>
              </a:rPr>
              <a:t>	</a:t>
            </a:r>
            <a:r>
              <a:rPr lang="en-US" altLang="zh-CN" sz="1800" i="0" dirty="0">
                <a:solidFill>
                  <a:schemeClr val="tx2"/>
                </a:solidFill>
                <a:latin typeface="Times New Roman" pitchFamily="18" charset="0"/>
                <a:cs typeface="Times New Roman" pitchFamily="18" charset="0"/>
              </a:rPr>
              <a:t>	 (4)--pop</a:t>
            </a:r>
            <a:r>
              <a:rPr lang="en-US" altLang="zh-CN" sz="1800" i="0" dirty="0">
                <a:solidFill>
                  <a:srgbClr val="00A77E"/>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[height &gt;</a:t>
            </a:r>
            <a:r>
              <a:rPr lang="en-US" altLang="zh-TW" sz="1800" i="0" dirty="0">
                <a:solidFill>
                  <a:srgbClr val="00A77E"/>
                </a:solidFill>
                <a:latin typeface="Times New Roman" pitchFamily="18" charset="0"/>
                <a:cs typeface="Times New Roman" pitchFamily="18" charset="0"/>
              </a:rPr>
              <a:t> </a:t>
            </a:r>
            <a:r>
              <a:rPr lang="en-US" altLang="zh-TW" sz="1800" i="0" dirty="0">
                <a:solidFill>
                  <a:srgbClr val="000000"/>
                </a:solidFill>
                <a:latin typeface="Times New Roman" pitchFamily="18" charset="0"/>
                <a:cs typeface="Times New Roman" pitchFamily="18" charset="0"/>
              </a:rPr>
              <a:t>1]</a:t>
            </a:r>
          </a:p>
        </p:txBody>
      </p:sp>
      <p:sp>
        <p:nvSpPr>
          <p:cNvPr id="109625" name="Rectangle 15"/>
          <p:cNvSpPr>
            <a:spLocks noGrp="1" noChangeArrowheads="1"/>
          </p:cNvSpPr>
          <p:nvPr>
            <p:ph type="title" idx="4294967295"/>
          </p:nvPr>
        </p:nvSpPr>
        <p:spPr>
          <a:xfrm>
            <a:off x="2051720" y="333375"/>
            <a:ext cx="4968205" cy="539750"/>
          </a:xfrm>
        </p:spPr>
        <p:txBody>
          <a:bodyPr tIns="0" bIns="0" anchor="t"/>
          <a:lstStyle/>
          <a:p>
            <a:pPr algn="ctr" defTabSz="1436688">
              <a:lnSpc>
                <a:spcPct val="90000"/>
              </a:lnSpc>
              <a:buClr>
                <a:srgbClr val="00518E"/>
              </a:buClr>
            </a:pPr>
            <a:r>
              <a:rPr lang="zh-CN" altLang="de-DE" sz="3200" dirty="0">
                <a:solidFill>
                  <a:srgbClr val="FFFF00"/>
                </a:solidFill>
                <a:latin typeface="+mj-ea"/>
              </a:rPr>
              <a:t>状态</a:t>
            </a:r>
            <a:r>
              <a:rPr lang="zh-CN" altLang="en-US" sz="3200" dirty="0">
                <a:solidFill>
                  <a:srgbClr val="FFFF00"/>
                </a:solidFill>
                <a:latin typeface="+mj-ea"/>
              </a:rPr>
              <a:t>表</a:t>
            </a:r>
            <a:endParaRPr lang="de-DE" altLang="de-DE" sz="3200" dirty="0">
              <a:solidFill>
                <a:srgbClr val="FFFF00"/>
              </a:solidFill>
              <a:latin typeface="+mj-ea"/>
            </a:endParaRPr>
          </a:p>
        </p:txBody>
      </p:sp>
    </p:spTree>
    <p:extLst>
      <p:ext uri="{BB962C8B-B14F-4D97-AF65-F5344CB8AC3E}">
        <p14:creationId xmlns:p14="http://schemas.microsoft.com/office/powerpoint/2010/main" val="286553380"/>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05"/>
          <p:cNvGrpSpPr>
            <a:grpSpLocks/>
          </p:cNvGrpSpPr>
          <p:nvPr/>
        </p:nvGrpSpPr>
        <p:grpSpPr bwMode="auto">
          <a:xfrm>
            <a:off x="1475656" y="1484784"/>
            <a:ext cx="6552728" cy="4968552"/>
            <a:chOff x="1447800" y="1506538"/>
            <a:chExt cx="6324600" cy="4443412"/>
          </a:xfrm>
        </p:grpSpPr>
        <p:sp>
          <p:nvSpPr>
            <p:cNvPr id="110598" name="Rectangle 19"/>
            <p:cNvSpPr>
              <a:spLocks noChangeArrowheads="1"/>
            </p:cNvSpPr>
            <p:nvPr/>
          </p:nvSpPr>
          <p:spPr bwMode="auto">
            <a:xfrm>
              <a:off x="1447800" y="1506538"/>
              <a:ext cx="6324600" cy="4443412"/>
            </a:xfrm>
            <a:prstGeom prst="rect">
              <a:avLst/>
            </a:prstGeom>
            <a:solidFill>
              <a:srgbClr val="F2F2F2"/>
            </a:solidFill>
            <a:ln w="9525">
              <a:solidFill>
                <a:schemeClr val="tx2"/>
              </a:solidFill>
              <a:miter lim="800000"/>
              <a:headEnd/>
              <a:tailEnd/>
            </a:ln>
            <a:effectLst>
              <a:outerShdw dist="107763" dir="2700000" algn="ctr" rotWithShape="0">
                <a:schemeClr val="bg2"/>
              </a:outerShdw>
            </a:effectLst>
          </p:spPr>
          <p:txBody>
            <a:bodyPr/>
            <a:lstStyle/>
            <a:p>
              <a:endParaRPr lang="zh-CN" altLang="en-US" sz="2800">
                <a:solidFill>
                  <a:srgbClr val="00A77E"/>
                </a:solidFill>
              </a:endParaRPr>
            </a:p>
          </p:txBody>
        </p:sp>
        <p:sp>
          <p:nvSpPr>
            <p:cNvPr id="110599" name="Rectangle 20"/>
            <p:cNvSpPr>
              <a:spLocks noChangeArrowheads="1"/>
            </p:cNvSpPr>
            <p:nvPr/>
          </p:nvSpPr>
          <p:spPr bwMode="auto">
            <a:xfrm>
              <a:off x="4414838" y="1968500"/>
              <a:ext cx="3825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00" name="Rectangle 21"/>
            <p:cNvSpPr>
              <a:spLocks noChangeArrowheads="1"/>
            </p:cNvSpPr>
            <p:nvPr>
              <p:custDataLst>
                <p:tags r:id="rId1"/>
              </p:custDataLst>
            </p:nvPr>
          </p:nvSpPr>
          <p:spPr bwMode="auto">
            <a:xfrm>
              <a:off x="4256112" y="1987225"/>
              <a:ext cx="20478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dirty="0" err="1">
                  <a:solidFill>
                    <a:srgbClr val="000000"/>
                  </a:solidFill>
                  <a:latin typeface="Times New Roman" pitchFamily="18" charset="0"/>
                  <a:ea typeface="PMingLiU" pitchFamily="18" charset="-120"/>
                </a:rPr>
                <a:t>init</a:t>
              </a:r>
              <a:endParaRPr lang="en-US" altLang="zh-TW" dirty="0">
                <a:solidFill>
                  <a:schemeClr val="tx2"/>
                </a:solidFill>
                <a:ea typeface="PMingLiU" pitchFamily="18" charset="-120"/>
              </a:endParaRPr>
            </a:p>
          </p:txBody>
        </p:sp>
        <p:sp>
          <p:nvSpPr>
            <p:cNvPr id="110601" name="Rectangle 22"/>
            <p:cNvSpPr>
              <a:spLocks noChangeArrowheads="1"/>
            </p:cNvSpPr>
            <p:nvPr/>
          </p:nvSpPr>
          <p:spPr bwMode="auto">
            <a:xfrm>
              <a:off x="4191000" y="2854325"/>
              <a:ext cx="487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02" name="Rectangle 23"/>
            <p:cNvSpPr>
              <a:spLocks noChangeArrowheads="1"/>
            </p:cNvSpPr>
            <p:nvPr>
              <p:custDataLst>
                <p:tags r:id="rId2"/>
              </p:custDataLst>
            </p:nvPr>
          </p:nvSpPr>
          <p:spPr bwMode="auto">
            <a:xfrm>
              <a:off x="4259263" y="2903538"/>
              <a:ext cx="2873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10603" name="Rectangle 24"/>
            <p:cNvSpPr>
              <a:spLocks noChangeArrowheads="1"/>
            </p:cNvSpPr>
            <p:nvPr/>
          </p:nvSpPr>
          <p:spPr bwMode="auto">
            <a:xfrm>
              <a:off x="2795588" y="2678113"/>
              <a:ext cx="414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04" name="Oval 26"/>
            <p:cNvSpPr>
              <a:spLocks noChangeArrowheads="1"/>
            </p:cNvSpPr>
            <p:nvPr/>
          </p:nvSpPr>
          <p:spPr bwMode="auto">
            <a:xfrm>
              <a:off x="3632200" y="1635126"/>
              <a:ext cx="1008063" cy="352100"/>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05" name="Rectangle 27"/>
            <p:cNvSpPr>
              <a:spLocks noChangeArrowheads="1"/>
            </p:cNvSpPr>
            <p:nvPr>
              <p:custDataLst>
                <p:tags r:id="rId3"/>
              </p:custDataLst>
            </p:nvPr>
          </p:nvSpPr>
          <p:spPr bwMode="auto">
            <a:xfrm>
              <a:off x="3875088" y="1628775"/>
              <a:ext cx="4587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initial</a:t>
              </a:r>
            </a:p>
          </p:txBody>
        </p:sp>
        <p:sp>
          <p:nvSpPr>
            <p:cNvPr id="110606" name="Oval 28"/>
            <p:cNvSpPr>
              <a:spLocks noChangeArrowheads="1"/>
            </p:cNvSpPr>
            <p:nvPr/>
          </p:nvSpPr>
          <p:spPr bwMode="auto">
            <a:xfrm>
              <a:off x="3632200" y="2244725"/>
              <a:ext cx="1008063"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07" name="Rectangle 29"/>
            <p:cNvSpPr>
              <a:spLocks noChangeArrowheads="1"/>
            </p:cNvSpPr>
            <p:nvPr>
              <p:custDataLst>
                <p:tags r:id="rId4"/>
              </p:custDataLst>
            </p:nvPr>
          </p:nvSpPr>
          <p:spPr bwMode="auto">
            <a:xfrm>
              <a:off x="3922713" y="2405063"/>
              <a:ext cx="577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762000">
                <a:spcBef>
                  <a:spcPct val="50000"/>
                </a:spcBef>
              </a:pPr>
              <a:r>
                <a:rPr lang="en-US" altLang="zh-TW" sz="1400">
                  <a:solidFill>
                    <a:srgbClr val="000000"/>
                  </a:solidFill>
                  <a:latin typeface="Times New Roman" pitchFamily="18" charset="0"/>
                  <a:ea typeface="PMingLiU" pitchFamily="18" charset="-120"/>
                </a:rPr>
                <a:t>empty   </a:t>
              </a:r>
              <a:endParaRPr lang="en-US" altLang="zh-TW">
                <a:solidFill>
                  <a:schemeClr val="tx2"/>
                </a:solidFill>
                <a:ea typeface="PMingLiU" pitchFamily="18" charset="-120"/>
              </a:endParaRPr>
            </a:p>
          </p:txBody>
        </p:sp>
        <p:sp>
          <p:nvSpPr>
            <p:cNvPr id="110608" name="Oval 30"/>
            <p:cNvSpPr>
              <a:spLocks noChangeArrowheads="1"/>
            </p:cNvSpPr>
            <p:nvPr/>
          </p:nvSpPr>
          <p:spPr bwMode="auto">
            <a:xfrm>
              <a:off x="1620838" y="4240213"/>
              <a:ext cx="1006475"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09" name="Rectangle 31"/>
            <p:cNvSpPr>
              <a:spLocks noChangeArrowheads="1"/>
            </p:cNvSpPr>
            <p:nvPr>
              <p:custDataLst>
                <p:tags r:id="rId5"/>
              </p:custDataLst>
            </p:nvPr>
          </p:nvSpPr>
          <p:spPr bwMode="auto">
            <a:xfrm>
              <a:off x="1935163" y="4400550"/>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762000">
                <a:spcBef>
                  <a:spcPct val="50000"/>
                </a:spcBef>
              </a:pPr>
              <a:r>
                <a:rPr lang="en-US" altLang="zh-TW" sz="1400">
                  <a:solidFill>
                    <a:srgbClr val="000000"/>
                  </a:solidFill>
                  <a:latin typeface="Times New Roman" pitchFamily="18" charset="0"/>
                  <a:ea typeface="PMingLiU" pitchFamily="18" charset="-120"/>
                </a:rPr>
                <a:t>empty  </a:t>
              </a:r>
              <a:endParaRPr lang="en-US" altLang="zh-TW">
                <a:solidFill>
                  <a:schemeClr val="tx2"/>
                </a:solidFill>
                <a:ea typeface="PMingLiU" pitchFamily="18" charset="-120"/>
              </a:endParaRPr>
            </a:p>
          </p:txBody>
        </p:sp>
        <p:sp>
          <p:nvSpPr>
            <p:cNvPr id="110610" name="Oval 32"/>
            <p:cNvSpPr>
              <a:spLocks noChangeArrowheads="1"/>
            </p:cNvSpPr>
            <p:nvPr/>
          </p:nvSpPr>
          <p:spPr bwMode="auto">
            <a:xfrm>
              <a:off x="4973638" y="2743200"/>
              <a:ext cx="1006475"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11" name="Rectangle 33"/>
            <p:cNvSpPr>
              <a:spLocks noChangeArrowheads="1"/>
            </p:cNvSpPr>
            <p:nvPr>
              <p:custDataLst>
                <p:tags r:id="rId6"/>
              </p:custDataLst>
            </p:nvPr>
          </p:nvSpPr>
          <p:spPr bwMode="auto">
            <a:xfrm>
              <a:off x="5105400" y="2903538"/>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deleted</a:t>
              </a:r>
              <a:endParaRPr lang="en-US" altLang="zh-TW">
                <a:solidFill>
                  <a:schemeClr val="tx2"/>
                </a:solidFill>
                <a:ea typeface="PMingLiU" pitchFamily="18" charset="-120"/>
              </a:endParaRPr>
            </a:p>
          </p:txBody>
        </p:sp>
        <p:sp>
          <p:nvSpPr>
            <p:cNvPr id="110612" name="Oval 34"/>
            <p:cNvSpPr>
              <a:spLocks noChangeArrowheads="1"/>
            </p:cNvSpPr>
            <p:nvPr/>
          </p:nvSpPr>
          <p:spPr bwMode="auto">
            <a:xfrm>
              <a:off x="2905125" y="4240213"/>
              <a:ext cx="1008063"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13" name="Rectangle 35"/>
            <p:cNvSpPr>
              <a:spLocks noChangeArrowheads="1"/>
            </p:cNvSpPr>
            <p:nvPr>
              <p:custDataLst>
                <p:tags r:id="rId7"/>
              </p:custDataLst>
            </p:nvPr>
          </p:nvSpPr>
          <p:spPr bwMode="auto">
            <a:xfrm>
              <a:off x="3119438" y="4400550"/>
              <a:ext cx="4651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filled</a:t>
              </a:r>
              <a:endParaRPr lang="en-US" altLang="zh-TW">
                <a:solidFill>
                  <a:schemeClr val="tx2"/>
                </a:solidFill>
                <a:ea typeface="PMingLiU" pitchFamily="18" charset="-120"/>
              </a:endParaRPr>
            </a:p>
          </p:txBody>
        </p:sp>
        <p:sp>
          <p:nvSpPr>
            <p:cNvPr id="110614" name="Oval 36"/>
            <p:cNvSpPr>
              <a:spLocks noChangeArrowheads="1"/>
            </p:cNvSpPr>
            <p:nvPr/>
          </p:nvSpPr>
          <p:spPr bwMode="auto">
            <a:xfrm>
              <a:off x="5476875" y="4240213"/>
              <a:ext cx="1006475"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15" name="Rectangle 37"/>
            <p:cNvSpPr>
              <a:spLocks noChangeArrowheads="1"/>
            </p:cNvSpPr>
            <p:nvPr>
              <p:custDataLst>
                <p:tags r:id="rId8"/>
              </p:custDataLst>
            </p:nvPr>
          </p:nvSpPr>
          <p:spPr bwMode="auto">
            <a:xfrm>
              <a:off x="5688013" y="4400550"/>
              <a:ext cx="41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filled</a:t>
              </a:r>
            </a:p>
          </p:txBody>
        </p:sp>
        <p:sp>
          <p:nvSpPr>
            <p:cNvPr id="110616" name="Oval 38"/>
            <p:cNvSpPr>
              <a:spLocks noChangeArrowheads="1"/>
            </p:cNvSpPr>
            <p:nvPr/>
          </p:nvSpPr>
          <p:spPr bwMode="auto">
            <a:xfrm>
              <a:off x="6704013" y="4240213"/>
              <a:ext cx="1008062"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17" name="Rectangle 39"/>
            <p:cNvSpPr>
              <a:spLocks noChangeArrowheads="1"/>
            </p:cNvSpPr>
            <p:nvPr>
              <p:custDataLst>
                <p:tags r:id="rId9"/>
              </p:custDataLst>
            </p:nvPr>
          </p:nvSpPr>
          <p:spPr bwMode="auto">
            <a:xfrm>
              <a:off x="6916738" y="4400550"/>
              <a:ext cx="41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filled</a:t>
              </a:r>
            </a:p>
          </p:txBody>
        </p:sp>
        <p:sp>
          <p:nvSpPr>
            <p:cNvPr id="110618" name="Oval 40"/>
            <p:cNvSpPr>
              <a:spLocks noChangeArrowheads="1"/>
            </p:cNvSpPr>
            <p:nvPr/>
          </p:nvSpPr>
          <p:spPr bwMode="auto">
            <a:xfrm>
              <a:off x="2740025" y="5348288"/>
              <a:ext cx="1004888" cy="554037"/>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19" name="Rectangle 41"/>
            <p:cNvSpPr>
              <a:spLocks noChangeArrowheads="1"/>
            </p:cNvSpPr>
            <p:nvPr>
              <p:custDataLst>
                <p:tags r:id="rId10"/>
              </p:custDataLst>
            </p:nvPr>
          </p:nvSpPr>
          <p:spPr bwMode="auto">
            <a:xfrm>
              <a:off x="3068638" y="5508625"/>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full</a:t>
              </a:r>
            </a:p>
          </p:txBody>
        </p:sp>
        <p:sp>
          <p:nvSpPr>
            <p:cNvPr id="110620" name="Oval 42"/>
            <p:cNvSpPr>
              <a:spLocks noChangeArrowheads="1"/>
            </p:cNvSpPr>
            <p:nvPr/>
          </p:nvSpPr>
          <p:spPr bwMode="auto">
            <a:xfrm>
              <a:off x="4022725" y="5348288"/>
              <a:ext cx="1006475" cy="554037"/>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21" name="Rectangle 43"/>
            <p:cNvSpPr>
              <a:spLocks noChangeArrowheads="1"/>
            </p:cNvSpPr>
            <p:nvPr>
              <p:custDataLst>
                <p:tags r:id="rId11"/>
              </p:custDataLst>
            </p:nvPr>
          </p:nvSpPr>
          <p:spPr bwMode="auto">
            <a:xfrm>
              <a:off x="4352925" y="5508625"/>
              <a:ext cx="244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full</a:t>
              </a:r>
            </a:p>
          </p:txBody>
        </p:sp>
        <p:sp>
          <p:nvSpPr>
            <p:cNvPr id="110622" name="Oval 44"/>
            <p:cNvSpPr>
              <a:spLocks noChangeArrowheads="1"/>
            </p:cNvSpPr>
            <p:nvPr/>
          </p:nvSpPr>
          <p:spPr bwMode="auto">
            <a:xfrm>
              <a:off x="5308600" y="5348288"/>
              <a:ext cx="1006475" cy="554037"/>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23" name="Rectangle 45"/>
            <p:cNvSpPr>
              <a:spLocks noChangeArrowheads="1"/>
            </p:cNvSpPr>
            <p:nvPr>
              <p:custDataLst>
                <p:tags r:id="rId12"/>
              </p:custDataLst>
            </p:nvPr>
          </p:nvSpPr>
          <p:spPr bwMode="auto">
            <a:xfrm>
              <a:off x="5519738" y="5508625"/>
              <a:ext cx="374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filled</a:t>
              </a:r>
            </a:p>
          </p:txBody>
        </p:sp>
        <p:sp>
          <p:nvSpPr>
            <p:cNvPr id="110624" name="Rectangle 46"/>
            <p:cNvSpPr>
              <a:spLocks noChangeArrowheads="1"/>
            </p:cNvSpPr>
            <p:nvPr>
              <p:custDataLst>
                <p:tags r:id="rId13"/>
              </p:custDataLst>
            </p:nvPr>
          </p:nvSpPr>
          <p:spPr bwMode="auto">
            <a:xfrm>
              <a:off x="4121150" y="2798763"/>
              <a:ext cx="28575" cy="2682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25" name="Freeform 47"/>
            <p:cNvSpPr>
              <a:spLocks/>
            </p:cNvSpPr>
            <p:nvPr>
              <p:custDataLst>
                <p:tags r:id="rId14"/>
              </p:custDataLst>
            </p:nvPr>
          </p:nvSpPr>
          <p:spPr bwMode="auto">
            <a:xfrm>
              <a:off x="4073525" y="3062288"/>
              <a:ext cx="123825" cy="123825"/>
            </a:xfrm>
            <a:custGeom>
              <a:avLst/>
              <a:gdLst>
                <a:gd name="T0" fmla="*/ 0 w 125"/>
                <a:gd name="T1" fmla="*/ 0 h 123"/>
                <a:gd name="T2" fmla="*/ 2147483647 w 125"/>
                <a:gd name="T3" fmla="*/ 2147483647 h 123"/>
                <a:gd name="T4" fmla="*/ 2147483647 w 125"/>
                <a:gd name="T5" fmla="*/ 0 h 123"/>
                <a:gd name="T6" fmla="*/ 0 w 125"/>
                <a:gd name="T7" fmla="*/ 0 h 123"/>
                <a:gd name="T8" fmla="*/ 0 60000 65536"/>
                <a:gd name="T9" fmla="*/ 0 60000 65536"/>
                <a:gd name="T10" fmla="*/ 0 60000 65536"/>
                <a:gd name="T11" fmla="*/ 0 60000 65536"/>
                <a:gd name="T12" fmla="*/ 0 w 125"/>
                <a:gd name="T13" fmla="*/ 0 h 123"/>
                <a:gd name="T14" fmla="*/ 125 w 125"/>
                <a:gd name="T15" fmla="*/ 123 h 123"/>
              </a:gdLst>
              <a:ahLst/>
              <a:cxnLst>
                <a:cxn ang="T8">
                  <a:pos x="T0" y="T1"/>
                </a:cxn>
                <a:cxn ang="T9">
                  <a:pos x="T2" y="T3"/>
                </a:cxn>
                <a:cxn ang="T10">
                  <a:pos x="T4" y="T5"/>
                </a:cxn>
                <a:cxn ang="T11">
                  <a:pos x="T6" y="T7"/>
                </a:cxn>
              </a:cxnLst>
              <a:rect l="T12" t="T13" r="T14" b="T15"/>
              <a:pathLst>
                <a:path w="125" h="123">
                  <a:moveTo>
                    <a:pt x="0" y="0"/>
                  </a:moveTo>
                  <a:lnTo>
                    <a:pt x="63" y="123"/>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26" name="Freeform 48"/>
            <p:cNvSpPr>
              <a:spLocks/>
            </p:cNvSpPr>
            <p:nvPr>
              <p:custDataLst>
                <p:tags r:id="rId15"/>
              </p:custDataLst>
            </p:nvPr>
          </p:nvSpPr>
          <p:spPr bwMode="auto">
            <a:xfrm>
              <a:off x="4576763" y="2620963"/>
              <a:ext cx="350837" cy="190500"/>
            </a:xfrm>
            <a:custGeom>
              <a:avLst/>
              <a:gdLst>
                <a:gd name="T0" fmla="*/ 2147483647 w 351"/>
                <a:gd name="T1" fmla="*/ 0 h 191"/>
                <a:gd name="T2" fmla="*/ 0 w 351"/>
                <a:gd name="T3" fmla="*/ 0 h 191"/>
                <a:gd name="T4" fmla="*/ 2147483647 w 351"/>
                <a:gd name="T5" fmla="*/ 2147483647 h 191"/>
                <a:gd name="T6" fmla="*/ 2147483647 w 351"/>
                <a:gd name="T7" fmla="*/ 2147483647 h 191"/>
                <a:gd name="T8" fmla="*/ 2147483647 w 351"/>
                <a:gd name="T9" fmla="*/ 0 h 191"/>
                <a:gd name="T10" fmla="*/ 0 60000 65536"/>
                <a:gd name="T11" fmla="*/ 0 60000 65536"/>
                <a:gd name="T12" fmla="*/ 0 60000 65536"/>
                <a:gd name="T13" fmla="*/ 0 60000 65536"/>
                <a:gd name="T14" fmla="*/ 0 60000 65536"/>
                <a:gd name="T15" fmla="*/ 0 w 351"/>
                <a:gd name="T16" fmla="*/ 0 h 191"/>
                <a:gd name="T17" fmla="*/ 351 w 351"/>
                <a:gd name="T18" fmla="*/ 191 h 191"/>
              </a:gdLst>
              <a:ahLst/>
              <a:cxnLst>
                <a:cxn ang="T10">
                  <a:pos x="T0" y="T1"/>
                </a:cxn>
                <a:cxn ang="T11">
                  <a:pos x="T2" y="T3"/>
                </a:cxn>
                <a:cxn ang="T12">
                  <a:pos x="T4" y="T5"/>
                </a:cxn>
                <a:cxn ang="T13">
                  <a:pos x="T6" y="T7"/>
                </a:cxn>
                <a:cxn ang="T14">
                  <a:pos x="T8" y="T9"/>
                </a:cxn>
              </a:cxnLst>
              <a:rect l="T15" t="T16" r="T17" b="T18"/>
              <a:pathLst>
                <a:path w="351" h="191">
                  <a:moveTo>
                    <a:pt x="13" y="0"/>
                  </a:moveTo>
                  <a:lnTo>
                    <a:pt x="0" y="24"/>
                  </a:lnTo>
                  <a:lnTo>
                    <a:pt x="338" y="191"/>
                  </a:lnTo>
                  <a:lnTo>
                    <a:pt x="351" y="166"/>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27" name="Freeform 49"/>
            <p:cNvSpPr>
              <a:spLocks/>
            </p:cNvSpPr>
            <p:nvPr>
              <p:custDataLst>
                <p:tags r:id="rId16"/>
              </p:custDataLst>
            </p:nvPr>
          </p:nvSpPr>
          <p:spPr bwMode="auto">
            <a:xfrm>
              <a:off x="4889500" y="2744788"/>
              <a:ext cx="139700" cy="109537"/>
            </a:xfrm>
            <a:custGeom>
              <a:avLst/>
              <a:gdLst>
                <a:gd name="T0" fmla="*/ 0 w 140"/>
                <a:gd name="T1" fmla="*/ 2147483647 h 109"/>
                <a:gd name="T2" fmla="*/ 2147483647 w 140"/>
                <a:gd name="T3" fmla="*/ 2147483647 h 109"/>
                <a:gd name="T4" fmla="*/ 2147483647 w 140"/>
                <a:gd name="T5" fmla="*/ 0 h 109"/>
                <a:gd name="T6" fmla="*/ 0 w 140"/>
                <a:gd name="T7" fmla="*/ 2147483647 h 109"/>
                <a:gd name="T8" fmla="*/ 0 60000 65536"/>
                <a:gd name="T9" fmla="*/ 0 60000 65536"/>
                <a:gd name="T10" fmla="*/ 0 60000 65536"/>
                <a:gd name="T11" fmla="*/ 0 60000 65536"/>
                <a:gd name="T12" fmla="*/ 0 w 140"/>
                <a:gd name="T13" fmla="*/ 0 h 109"/>
                <a:gd name="T14" fmla="*/ 140 w 140"/>
                <a:gd name="T15" fmla="*/ 109 h 109"/>
              </a:gdLst>
              <a:ahLst/>
              <a:cxnLst>
                <a:cxn ang="T8">
                  <a:pos x="T0" y="T1"/>
                </a:cxn>
                <a:cxn ang="T9">
                  <a:pos x="T2" y="T3"/>
                </a:cxn>
                <a:cxn ang="T10">
                  <a:pos x="T4" y="T5"/>
                </a:cxn>
                <a:cxn ang="T11">
                  <a:pos x="T6" y="T7"/>
                </a:cxn>
              </a:cxnLst>
              <a:rect l="T12" t="T13" r="T14" b="T15"/>
              <a:pathLst>
                <a:path w="140" h="109">
                  <a:moveTo>
                    <a:pt x="0" y="109"/>
                  </a:moveTo>
                  <a:lnTo>
                    <a:pt x="140" y="109"/>
                  </a:lnTo>
                  <a:lnTo>
                    <a:pt x="56" y="0"/>
                  </a:lnTo>
                  <a:lnTo>
                    <a:pt x="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28" name="Freeform 50"/>
            <p:cNvSpPr>
              <a:spLocks/>
            </p:cNvSpPr>
            <p:nvPr>
              <p:custDataLst>
                <p:tags r:id="rId17"/>
              </p:custDataLst>
            </p:nvPr>
          </p:nvSpPr>
          <p:spPr bwMode="auto">
            <a:xfrm>
              <a:off x="4235450" y="3679825"/>
              <a:ext cx="296863" cy="461963"/>
            </a:xfrm>
            <a:custGeom>
              <a:avLst/>
              <a:gdLst>
                <a:gd name="T0" fmla="*/ 2147483647 w 297"/>
                <a:gd name="T1" fmla="*/ 0 h 465"/>
                <a:gd name="T2" fmla="*/ 0 w 297"/>
                <a:gd name="T3" fmla="*/ 0 h 465"/>
                <a:gd name="T4" fmla="*/ 2147483647 w 297"/>
                <a:gd name="T5" fmla="*/ 2147483647 h 465"/>
                <a:gd name="T6" fmla="*/ 2147483647 w 297"/>
                <a:gd name="T7" fmla="*/ 2147483647 h 465"/>
                <a:gd name="T8" fmla="*/ 2147483647 w 297"/>
                <a:gd name="T9" fmla="*/ 0 h 465"/>
                <a:gd name="T10" fmla="*/ 0 60000 65536"/>
                <a:gd name="T11" fmla="*/ 0 60000 65536"/>
                <a:gd name="T12" fmla="*/ 0 60000 65536"/>
                <a:gd name="T13" fmla="*/ 0 60000 65536"/>
                <a:gd name="T14" fmla="*/ 0 60000 65536"/>
                <a:gd name="T15" fmla="*/ 0 w 297"/>
                <a:gd name="T16" fmla="*/ 0 h 465"/>
                <a:gd name="T17" fmla="*/ 297 w 297"/>
                <a:gd name="T18" fmla="*/ 465 h 465"/>
              </a:gdLst>
              <a:ahLst/>
              <a:cxnLst>
                <a:cxn ang="T10">
                  <a:pos x="T0" y="T1"/>
                </a:cxn>
                <a:cxn ang="T11">
                  <a:pos x="T2" y="T3"/>
                </a:cxn>
                <a:cxn ang="T12">
                  <a:pos x="T4" y="T5"/>
                </a:cxn>
                <a:cxn ang="T13">
                  <a:pos x="T6" y="T7"/>
                </a:cxn>
                <a:cxn ang="T14">
                  <a:pos x="T8" y="T9"/>
                </a:cxn>
              </a:cxnLst>
              <a:rect l="T15" t="T16" r="T17" b="T18"/>
              <a:pathLst>
                <a:path w="297" h="465">
                  <a:moveTo>
                    <a:pt x="23" y="0"/>
                  </a:moveTo>
                  <a:lnTo>
                    <a:pt x="0" y="14"/>
                  </a:lnTo>
                  <a:lnTo>
                    <a:pt x="274" y="465"/>
                  </a:lnTo>
                  <a:lnTo>
                    <a:pt x="297" y="451"/>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29" name="Freeform 51"/>
            <p:cNvSpPr>
              <a:spLocks/>
            </p:cNvSpPr>
            <p:nvPr>
              <p:custDataLst>
                <p:tags r:id="rId18"/>
              </p:custDataLst>
            </p:nvPr>
          </p:nvSpPr>
          <p:spPr bwMode="auto">
            <a:xfrm>
              <a:off x="4464050" y="4102100"/>
              <a:ext cx="117475" cy="138113"/>
            </a:xfrm>
            <a:custGeom>
              <a:avLst/>
              <a:gdLst>
                <a:gd name="T0" fmla="*/ 0 w 118"/>
                <a:gd name="T1" fmla="*/ 2147483647 h 138"/>
                <a:gd name="T2" fmla="*/ 2147483647 w 118"/>
                <a:gd name="T3" fmla="*/ 2147483647 h 138"/>
                <a:gd name="T4" fmla="*/ 2147483647 w 118"/>
                <a:gd name="T5" fmla="*/ 0 h 138"/>
                <a:gd name="T6" fmla="*/ 0 w 118"/>
                <a:gd name="T7" fmla="*/ 2147483647 h 138"/>
                <a:gd name="T8" fmla="*/ 0 60000 65536"/>
                <a:gd name="T9" fmla="*/ 0 60000 65536"/>
                <a:gd name="T10" fmla="*/ 0 60000 65536"/>
                <a:gd name="T11" fmla="*/ 0 60000 65536"/>
                <a:gd name="T12" fmla="*/ 0 w 118"/>
                <a:gd name="T13" fmla="*/ 0 h 138"/>
                <a:gd name="T14" fmla="*/ 118 w 118"/>
                <a:gd name="T15" fmla="*/ 138 h 138"/>
              </a:gdLst>
              <a:ahLst/>
              <a:cxnLst>
                <a:cxn ang="T8">
                  <a:pos x="T0" y="T1"/>
                </a:cxn>
                <a:cxn ang="T9">
                  <a:pos x="T2" y="T3"/>
                </a:cxn>
                <a:cxn ang="T10">
                  <a:pos x="T4" y="T5"/>
                </a:cxn>
                <a:cxn ang="T11">
                  <a:pos x="T6" y="T7"/>
                </a:cxn>
              </a:cxnLst>
              <a:rect l="T12" t="T13" r="T14" b="T15"/>
              <a:pathLst>
                <a:path w="118" h="138">
                  <a:moveTo>
                    <a:pt x="0" y="64"/>
                  </a:moveTo>
                  <a:lnTo>
                    <a:pt x="118" y="138"/>
                  </a:lnTo>
                  <a:lnTo>
                    <a:pt x="108"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0" name="Freeform 52"/>
            <p:cNvSpPr>
              <a:spLocks/>
            </p:cNvSpPr>
            <p:nvPr>
              <p:custDataLst>
                <p:tags r:id="rId19"/>
              </p:custDataLst>
            </p:nvPr>
          </p:nvSpPr>
          <p:spPr bwMode="auto">
            <a:xfrm>
              <a:off x="4462463" y="3563938"/>
              <a:ext cx="1033462" cy="730250"/>
            </a:xfrm>
            <a:custGeom>
              <a:avLst/>
              <a:gdLst>
                <a:gd name="T0" fmla="*/ 2147483647 w 1035"/>
                <a:gd name="T1" fmla="*/ 0 h 730"/>
                <a:gd name="T2" fmla="*/ 0 w 1035"/>
                <a:gd name="T3" fmla="*/ 2147483647 h 730"/>
                <a:gd name="T4" fmla="*/ 2147483647 w 1035"/>
                <a:gd name="T5" fmla="*/ 2147483647 h 730"/>
                <a:gd name="T6" fmla="*/ 2147483647 w 1035"/>
                <a:gd name="T7" fmla="*/ 2147483647 h 730"/>
                <a:gd name="T8" fmla="*/ 2147483647 w 1035"/>
                <a:gd name="T9" fmla="*/ 0 h 730"/>
                <a:gd name="T10" fmla="*/ 0 60000 65536"/>
                <a:gd name="T11" fmla="*/ 0 60000 65536"/>
                <a:gd name="T12" fmla="*/ 0 60000 65536"/>
                <a:gd name="T13" fmla="*/ 0 60000 65536"/>
                <a:gd name="T14" fmla="*/ 0 60000 65536"/>
                <a:gd name="T15" fmla="*/ 0 w 1035"/>
                <a:gd name="T16" fmla="*/ 0 h 730"/>
                <a:gd name="T17" fmla="*/ 1035 w 1035"/>
                <a:gd name="T18" fmla="*/ 730 h 730"/>
              </a:gdLst>
              <a:ahLst/>
              <a:cxnLst>
                <a:cxn ang="T10">
                  <a:pos x="T0" y="T1"/>
                </a:cxn>
                <a:cxn ang="T11">
                  <a:pos x="T2" y="T3"/>
                </a:cxn>
                <a:cxn ang="T12">
                  <a:pos x="T4" y="T5"/>
                </a:cxn>
                <a:cxn ang="T13">
                  <a:pos x="T6" y="T7"/>
                </a:cxn>
                <a:cxn ang="T14">
                  <a:pos x="T8" y="T9"/>
                </a:cxn>
              </a:cxnLst>
              <a:rect l="T15" t="T16" r="T17" b="T18"/>
              <a:pathLst>
                <a:path w="1035" h="730">
                  <a:moveTo>
                    <a:pt x="16" y="0"/>
                  </a:moveTo>
                  <a:lnTo>
                    <a:pt x="0" y="22"/>
                  </a:lnTo>
                  <a:lnTo>
                    <a:pt x="1019" y="730"/>
                  </a:lnTo>
                  <a:lnTo>
                    <a:pt x="1035" y="708"/>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1" name="Freeform 53"/>
            <p:cNvSpPr>
              <a:spLocks/>
            </p:cNvSpPr>
            <p:nvPr>
              <p:custDataLst>
                <p:tags r:id="rId20"/>
              </p:custDataLst>
            </p:nvPr>
          </p:nvSpPr>
          <p:spPr bwMode="auto">
            <a:xfrm>
              <a:off x="5448300" y="4229100"/>
              <a:ext cx="139700" cy="120650"/>
            </a:xfrm>
            <a:custGeom>
              <a:avLst/>
              <a:gdLst>
                <a:gd name="T0" fmla="*/ 0 w 138"/>
                <a:gd name="T1" fmla="*/ 2147483647 h 121"/>
                <a:gd name="T2" fmla="*/ 2147483647 w 138"/>
                <a:gd name="T3" fmla="*/ 2147483647 h 121"/>
                <a:gd name="T4" fmla="*/ 2147483647 w 138"/>
                <a:gd name="T5" fmla="*/ 0 h 121"/>
                <a:gd name="T6" fmla="*/ 0 w 138"/>
                <a:gd name="T7" fmla="*/ 2147483647 h 121"/>
                <a:gd name="T8" fmla="*/ 0 60000 65536"/>
                <a:gd name="T9" fmla="*/ 0 60000 65536"/>
                <a:gd name="T10" fmla="*/ 0 60000 65536"/>
                <a:gd name="T11" fmla="*/ 0 60000 65536"/>
                <a:gd name="T12" fmla="*/ 0 w 138"/>
                <a:gd name="T13" fmla="*/ 0 h 121"/>
                <a:gd name="T14" fmla="*/ 138 w 138"/>
                <a:gd name="T15" fmla="*/ 121 h 121"/>
              </a:gdLst>
              <a:ahLst/>
              <a:cxnLst>
                <a:cxn ang="T8">
                  <a:pos x="T0" y="T1"/>
                </a:cxn>
                <a:cxn ang="T9">
                  <a:pos x="T2" y="T3"/>
                </a:cxn>
                <a:cxn ang="T10">
                  <a:pos x="T4" y="T5"/>
                </a:cxn>
                <a:cxn ang="T11">
                  <a:pos x="T6" y="T7"/>
                </a:cxn>
              </a:cxnLst>
              <a:rect l="T12" t="T13" r="T14" b="T15"/>
              <a:pathLst>
                <a:path w="138" h="121">
                  <a:moveTo>
                    <a:pt x="0" y="101"/>
                  </a:moveTo>
                  <a:lnTo>
                    <a:pt x="138" y="121"/>
                  </a:lnTo>
                  <a:lnTo>
                    <a:pt x="71" y="0"/>
                  </a:lnTo>
                  <a:lnTo>
                    <a:pt x="0"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2" name="Freeform 56"/>
            <p:cNvSpPr>
              <a:spLocks/>
            </p:cNvSpPr>
            <p:nvPr>
              <p:custDataLst>
                <p:tags r:id="rId21"/>
              </p:custDataLst>
            </p:nvPr>
          </p:nvSpPr>
          <p:spPr bwMode="auto">
            <a:xfrm>
              <a:off x="2554288" y="3508375"/>
              <a:ext cx="1085850" cy="731838"/>
            </a:xfrm>
            <a:custGeom>
              <a:avLst/>
              <a:gdLst>
                <a:gd name="T0" fmla="*/ 2147483647 w 1089"/>
                <a:gd name="T1" fmla="*/ 2147483647 h 734"/>
                <a:gd name="T2" fmla="*/ 2147483647 w 1089"/>
                <a:gd name="T3" fmla="*/ 0 h 734"/>
                <a:gd name="T4" fmla="*/ 0 w 1089"/>
                <a:gd name="T5" fmla="*/ 2147483647 h 734"/>
                <a:gd name="T6" fmla="*/ 0 w 1089"/>
                <a:gd name="T7" fmla="*/ 2147483647 h 734"/>
                <a:gd name="T8" fmla="*/ 2147483647 w 1089"/>
                <a:gd name="T9" fmla="*/ 2147483647 h 734"/>
                <a:gd name="T10" fmla="*/ 0 60000 65536"/>
                <a:gd name="T11" fmla="*/ 0 60000 65536"/>
                <a:gd name="T12" fmla="*/ 0 60000 65536"/>
                <a:gd name="T13" fmla="*/ 0 60000 65536"/>
                <a:gd name="T14" fmla="*/ 0 60000 65536"/>
                <a:gd name="T15" fmla="*/ 0 w 1089"/>
                <a:gd name="T16" fmla="*/ 0 h 734"/>
                <a:gd name="T17" fmla="*/ 1089 w 1089"/>
                <a:gd name="T18" fmla="*/ 734 h 734"/>
              </a:gdLst>
              <a:ahLst/>
              <a:cxnLst>
                <a:cxn ang="T10">
                  <a:pos x="T0" y="T1"/>
                </a:cxn>
                <a:cxn ang="T11">
                  <a:pos x="T2" y="T3"/>
                </a:cxn>
                <a:cxn ang="T12">
                  <a:pos x="T4" y="T5"/>
                </a:cxn>
                <a:cxn ang="T13">
                  <a:pos x="T6" y="T7"/>
                </a:cxn>
                <a:cxn ang="T14">
                  <a:pos x="T8" y="T9"/>
                </a:cxn>
              </a:cxnLst>
              <a:rect l="T15" t="T16" r="T17" b="T18"/>
              <a:pathLst>
                <a:path w="1089" h="734">
                  <a:moveTo>
                    <a:pt x="1089" y="23"/>
                  </a:moveTo>
                  <a:lnTo>
                    <a:pt x="1074" y="0"/>
                  </a:lnTo>
                  <a:lnTo>
                    <a:pt x="0" y="711"/>
                  </a:lnTo>
                  <a:lnTo>
                    <a:pt x="15" y="734"/>
                  </a:lnTo>
                  <a:lnTo>
                    <a:pt x="108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3" name="Freeform 57"/>
            <p:cNvSpPr>
              <a:spLocks/>
            </p:cNvSpPr>
            <p:nvPr>
              <p:custDataLst>
                <p:tags r:id="rId22"/>
              </p:custDataLst>
            </p:nvPr>
          </p:nvSpPr>
          <p:spPr bwMode="auto">
            <a:xfrm>
              <a:off x="2460625" y="4175125"/>
              <a:ext cx="134938" cy="119063"/>
            </a:xfrm>
            <a:custGeom>
              <a:avLst/>
              <a:gdLst>
                <a:gd name="T0" fmla="*/ 2147483647 w 138"/>
                <a:gd name="T1" fmla="*/ 0 h 121"/>
                <a:gd name="T2" fmla="*/ 0 w 138"/>
                <a:gd name="T3" fmla="*/ 2147483647 h 121"/>
                <a:gd name="T4" fmla="*/ 2147483647 w 138"/>
                <a:gd name="T5" fmla="*/ 2147483647 h 121"/>
                <a:gd name="T6" fmla="*/ 2147483647 w 138"/>
                <a:gd name="T7" fmla="*/ 0 h 121"/>
                <a:gd name="T8" fmla="*/ 0 60000 65536"/>
                <a:gd name="T9" fmla="*/ 0 60000 65536"/>
                <a:gd name="T10" fmla="*/ 0 60000 65536"/>
                <a:gd name="T11" fmla="*/ 0 60000 65536"/>
                <a:gd name="T12" fmla="*/ 0 w 138"/>
                <a:gd name="T13" fmla="*/ 0 h 121"/>
                <a:gd name="T14" fmla="*/ 138 w 138"/>
                <a:gd name="T15" fmla="*/ 121 h 121"/>
              </a:gdLst>
              <a:ahLst/>
              <a:cxnLst>
                <a:cxn ang="T8">
                  <a:pos x="T0" y="T1"/>
                </a:cxn>
                <a:cxn ang="T9">
                  <a:pos x="T2" y="T3"/>
                </a:cxn>
                <a:cxn ang="T10">
                  <a:pos x="T4" y="T5"/>
                </a:cxn>
                <a:cxn ang="T11">
                  <a:pos x="T6" y="T7"/>
                </a:cxn>
              </a:cxnLst>
              <a:rect l="T12" t="T13" r="T14" b="T15"/>
              <a:pathLst>
                <a:path w="138" h="121">
                  <a:moveTo>
                    <a:pt x="69" y="0"/>
                  </a:moveTo>
                  <a:lnTo>
                    <a:pt x="0" y="121"/>
                  </a:lnTo>
                  <a:lnTo>
                    <a:pt x="138" y="103"/>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4" name="Freeform 58"/>
            <p:cNvSpPr>
              <a:spLocks/>
            </p:cNvSpPr>
            <p:nvPr>
              <p:custDataLst>
                <p:tags r:id="rId23"/>
              </p:custDataLst>
            </p:nvPr>
          </p:nvSpPr>
          <p:spPr bwMode="auto">
            <a:xfrm>
              <a:off x="3633788" y="3676650"/>
              <a:ext cx="346075" cy="471488"/>
            </a:xfrm>
            <a:custGeom>
              <a:avLst/>
              <a:gdLst>
                <a:gd name="T0" fmla="*/ 2147483647 w 345"/>
                <a:gd name="T1" fmla="*/ 2147483647 h 472"/>
                <a:gd name="T2" fmla="*/ 2147483647 w 345"/>
                <a:gd name="T3" fmla="*/ 0 h 472"/>
                <a:gd name="T4" fmla="*/ 0 w 345"/>
                <a:gd name="T5" fmla="*/ 2147483647 h 472"/>
                <a:gd name="T6" fmla="*/ 2147483647 w 345"/>
                <a:gd name="T7" fmla="*/ 2147483647 h 472"/>
                <a:gd name="T8" fmla="*/ 2147483647 w 345"/>
                <a:gd name="T9" fmla="*/ 2147483647 h 472"/>
                <a:gd name="T10" fmla="*/ 0 60000 65536"/>
                <a:gd name="T11" fmla="*/ 0 60000 65536"/>
                <a:gd name="T12" fmla="*/ 0 60000 65536"/>
                <a:gd name="T13" fmla="*/ 0 60000 65536"/>
                <a:gd name="T14" fmla="*/ 0 60000 65536"/>
                <a:gd name="T15" fmla="*/ 0 w 345"/>
                <a:gd name="T16" fmla="*/ 0 h 472"/>
                <a:gd name="T17" fmla="*/ 345 w 345"/>
                <a:gd name="T18" fmla="*/ 472 h 472"/>
              </a:gdLst>
              <a:ahLst/>
              <a:cxnLst>
                <a:cxn ang="T10">
                  <a:pos x="T0" y="T1"/>
                </a:cxn>
                <a:cxn ang="T11">
                  <a:pos x="T2" y="T3"/>
                </a:cxn>
                <a:cxn ang="T12">
                  <a:pos x="T4" y="T5"/>
                </a:cxn>
                <a:cxn ang="T13">
                  <a:pos x="T6" y="T7"/>
                </a:cxn>
                <a:cxn ang="T14">
                  <a:pos x="T8" y="T9"/>
                </a:cxn>
              </a:cxnLst>
              <a:rect l="T15" t="T16" r="T17" b="T18"/>
              <a:pathLst>
                <a:path w="345" h="472">
                  <a:moveTo>
                    <a:pt x="345" y="16"/>
                  </a:moveTo>
                  <a:lnTo>
                    <a:pt x="323" y="0"/>
                  </a:lnTo>
                  <a:lnTo>
                    <a:pt x="0" y="456"/>
                  </a:lnTo>
                  <a:lnTo>
                    <a:pt x="22" y="472"/>
                  </a:lnTo>
                  <a:lnTo>
                    <a:pt x="34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5" name="Freeform 59"/>
            <p:cNvSpPr>
              <a:spLocks/>
            </p:cNvSpPr>
            <p:nvPr>
              <p:custDataLst>
                <p:tags r:id="rId24"/>
              </p:custDataLst>
            </p:nvPr>
          </p:nvSpPr>
          <p:spPr bwMode="auto">
            <a:xfrm>
              <a:off x="3576638" y="4102100"/>
              <a:ext cx="123825" cy="138113"/>
            </a:xfrm>
            <a:custGeom>
              <a:avLst/>
              <a:gdLst>
                <a:gd name="T0" fmla="*/ 2147483647 w 122"/>
                <a:gd name="T1" fmla="*/ 0 h 138"/>
                <a:gd name="T2" fmla="*/ 0 w 122"/>
                <a:gd name="T3" fmla="*/ 2147483647 h 138"/>
                <a:gd name="T4" fmla="*/ 2147483647 w 122"/>
                <a:gd name="T5" fmla="*/ 2147483647 h 138"/>
                <a:gd name="T6" fmla="*/ 2147483647 w 122"/>
                <a:gd name="T7" fmla="*/ 0 h 138"/>
                <a:gd name="T8" fmla="*/ 0 60000 65536"/>
                <a:gd name="T9" fmla="*/ 0 60000 65536"/>
                <a:gd name="T10" fmla="*/ 0 60000 65536"/>
                <a:gd name="T11" fmla="*/ 0 60000 65536"/>
                <a:gd name="T12" fmla="*/ 0 w 122"/>
                <a:gd name="T13" fmla="*/ 0 h 138"/>
                <a:gd name="T14" fmla="*/ 122 w 122"/>
                <a:gd name="T15" fmla="*/ 138 h 138"/>
              </a:gdLst>
              <a:ahLst/>
              <a:cxnLst>
                <a:cxn ang="T8">
                  <a:pos x="T0" y="T1"/>
                </a:cxn>
                <a:cxn ang="T9">
                  <a:pos x="T2" y="T3"/>
                </a:cxn>
                <a:cxn ang="T10">
                  <a:pos x="T4" y="T5"/>
                </a:cxn>
                <a:cxn ang="T11">
                  <a:pos x="T6" y="T7"/>
                </a:cxn>
              </a:cxnLst>
              <a:rect l="T12" t="T13" r="T14" b="T15"/>
              <a:pathLst>
                <a:path w="122" h="138">
                  <a:moveTo>
                    <a:pt x="19" y="0"/>
                  </a:moveTo>
                  <a:lnTo>
                    <a:pt x="0" y="138"/>
                  </a:lnTo>
                  <a:lnTo>
                    <a:pt x="122" y="71"/>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6" name="Freeform 60"/>
            <p:cNvSpPr>
              <a:spLocks/>
            </p:cNvSpPr>
            <p:nvPr>
              <p:custDataLst>
                <p:tags r:id="rId25"/>
              </p:custDataLst>
            </p:nvPr>
          </p:nvSpPr>
          <p:spPr bwMode="auto">
            <a:xfrm>
              <a:off x="3657600" y="4726402"/>
              <a:ext cx="709247" cy="604423"/>
            </a:xfrm>
            <a:custGeom>
              <a:avLst/>
              <a:gdLst>
                <a:gd name="T0" fmla="*/ 2147483647 w 657"/>
                <a:gd name="T1" fmla="*/ 0 h 605"/>
                <a:gd name="T2" fmla="*/ 2147483647 w 657"/>
                <a:gd name="T3" fmla="*/ 0 h 605"/>
                <a:gd name="T4" fmla="*/ 0 w 657"/>
                <a:gd name="T5" fmla="*/ 2147483647 h 605"/>
                <a:gd name="T6" fmla="*/ 0 w 657"/>
                <a:gd name="T7" fmla="*/ 2147483647 h 605"/>
                <a:gd name="T8" fmla="*/ 2147483647 w 657"/>
                <a:gd name="T9" fmla="*/ 0 h 605"/>
                <a:gd name="T10" fmla="*/ 0 60000 65536"/>
                <a:gd name="T11" fmla="*/ 0 60000 65536"/>
                <a:gd name="T12" fmla="*/ 0 60000 65536"/>
                <a:gd name="T13" fmla="*/ 0 60000 65536"/>
                <a:gd name="T14" fmla="*/ 0 60000 65536"/>
                <a:gd name="T15" fmla="*/ 0 w 657"/>
                <a:gd name="T16" fmla="*/ 0 h 605"/>
                <a:gd name="T17" fmla="*/ 657 w 657"/>
                <a:gd name="T18" fmla="*/ 605 h 605"/>
              </a:gdLst>
              <a:ahLst/>
              <a:cxnLst>
                <a:cxn ang="T10">
                  <a:pos x="T0" y="T1"/>
                </a:cxn>
                <a:cxn ang="T11">
                  <a:pos x="T2" y="T3"/>
                </a:cxn>
                <a:cxn ang="T12">
                  <a:pos x="T4" y="T5"/>
                </a:cxn>
                <a:cxn ang="T13">
                  <a:pos x="T6" y="T7"/>
                </a:cxn>
                <a:cxn ang="T14">
                  <a:pos x="T8" y="T9"/>
                </a:cxn>
              </a:cxnLst>
              <a:rect l="T15" t="T16" r="T17" b="T18"/>
              <a:pathLst>
                <a:path w="657" h="605">
                  <a:moveTo>
                    <a:pt x="657" y="21"/>
                  </a:moveTo>
                  <a:lnTo>
                    <a:pt x="638" y="0"/>
                  </a:lnTo>
                  <a:lnTo>
                    <a:pt x="0" y="584"/>
                  </a:lnTo>
                  <a:lnTo>
                    <a:pt x="19" y="605"/>
                  </a:lnTo>
                  <a:lnTo>
                    <a:pt x="6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7" name="Freeform 61"/>
            <p:cNvSpPr>
              <a:spLocks/>
            </p:cNvSpPr>
            <p:nvPr>
              <p:custDataLst>
                <p:tags r:id="rId26"/>
              </p:custDataLst>
            </p:nvPr>
          </p:nvSpPr>
          <p:spPr bwMode="auto">
            <a:xfrm>
              <a:off x="3576638" y="5273675"/>
              <a:ext cx="133350" cy="128588"/>
            </a:xfrm>
            <a:custGeom>
              <a:avLst/>
              <a:gdLst>
                <a:gd name="T0" fmla="*/ 2147483647 w 134"/>
                <a:gd name="T1" fmla="*/ 0 h 130"/>
                <a:gd name="T2" fmla="*/ 0 w 134"/>
                <a:gd name="T3" fmla="*/ 2147483647 h 130"/>
                <a:gd name="T4" fmla="*/ 2147483647 w 134"/>
                <a:gd name="T5" fmla="*/ 2147483647 h 130"/>
                <a:gd name="T6" fmla="*/ 2147483647 w 134"/>
                <a:gd name="T7" fmla="*/ 0 h 130"/>
                <a:gd name="T8" fmla="*/ 0 60000 65536"/>
                <a:gd name="T9" fmla="*/ 0 60000 65536"/>
                <a:gd name="T10" fmla="*/ 0 60000 65536"/>
                <a:gd name="T11" fmla="*/ 0 60000 65536"/>
                <a:gd name="T12" fmla="*/ 0 w 134"/>
                <a:gd name="T13" fmla="*/ 0 h 130"/>
                <a:gd name="T14" fmla="*/ 134 w 134"/>
                <a:gd name="T15" fmla="*/ 130 h 130"/>
              </a:gdLst>
              <a:ahLst/>
              <a:cxnLst>
                <a:cxn ang="T8">
                  <a:pos x="T0" y="T1"/>
                </a:cxn>
                <a:cxn ang="T9">
                  <a:pos x="T2" y="T3"/>
                </a:cxn>
                <a:cxn ang="T10">
                  <a:pos x="T4" y="T5"/>
                </a:cxn>
                <a:cxn ang="T11">
                  <a:pos x="T6" y="T7"/>
                </a:cxn>
              </a:cxnLst>
              <a:rect l="T12" t="T13" r="T14" b="T15"/>
              <a:pathLst>
                <a:path w="134" h="130">
                  <a:moveTo>
                    <a:pt x="49" y="0"/>
                  </a:moveTo>
                  <a:lnTo>
                    <a:pt x="0" y="130"/>
                  </a:lnTo>
                  <a:lnTo>
                    <a:pt x="134" y="9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8" name="Freeform 62"/>
            <p:cNvSpPr>
              <a:spLocks/>
            </p:cNvSpPr>
            <p:nvPr>
              <p:custDataLst>
                <p:tags r:id="rId27"/>
              </p:custDataLst>
            </p:nvPr>
          </p:nvSpPr>
          <p:spPr bwMode="auto">
            <a:xfrm>
              <a:off x="4648200" y="4735513"/>
              <a:ext cx="115888" cy="495300"/>
            </a:xfrm>
            <a:custGeom>
              <a:avLst/>
              <a:gdLst>
                <a:gd name="T0" fmla="*/ 2147483647 w 117"/>
                <a:gd name="T1" fmla="*/ 2147483647 h 496"/>
                <a:gd name="T2" fmla="*/ 2147483647 w 117"/>
                <a:gd name="T3" fmla="*/ 0 h 496"/>
                <a:gd name="T4" fmla="*/ 0 w 117"/>
                <a:gd name="T5" fmla="*/ 2147483647 h 496"/>
                <a:gd name="T6" fmla="*/ 0 w 117"/>
                <a:gd name="T7" fmla="*/ 2147483647 h 496"/>
                <a:gd name="T8" fmla="*/ 2147483647 w 117"/>
                <a:gd name="T9" fmla="*/ 2147483647 h 496"/>
                <a:gd name="T10" fmla="*/ 0 60000 65536"/>
                <a:gd name="T11" fmla="*/ 0 60000 65536"/>
                <a:gd name="T12" fmla="*/ 0 60000 65536"/>
                <a:gd name="T13" fmla="*/ 0 60000 65536"/>
                <a:gd name="T14" fmla="*/ 0 60000 65536"/>
                <a:gd name="T15" fmla="*/ 0 w 117"/>
                <a:gd name="T16" fmla="*/ 0 h 496"/>
                <a:gd name="T17" fmla="*/ 117 w 117"/>
                <a:gd name="T18" fmla="*/ 496 h 496"/>
              </a:gdLst>
              <a:ahLst/>
              <a:cxnLst>
                <a:cxn ang="T10">
                  <a:pos x="T0" y="T1"/>
                </a:cxn>
                <a:cxn ang="T11">
                  <a:pos x="T2" y="T3"/>
                </a:cxn>
                <a:cxn ang="T12">
                  <a:pos x="T4" y="T5"/>
                </a:cxn>
                <a:cxn ang="T13">
                  <a:pos x="T6" y="T7"/>
                </a:cxn>
                <a:cxn ang="T14">
                  <a:pos x="T8" y="T9"/>
                </a:cxn>
              </a:cxnLst>
              <a:rect l="T15" t="T16" r="T17" b="T18"/>
              <a:pathLst>
                <a:path w="117" h="496">
                  <a:moveTo>
                    <a:pt x="117" y="5"/>
                  </a:moveTo>
                  <a:lnTo>
                    <a:pt x="90" y="0"/>
                  </a:lnTo>
                  <a:lnTo>
                    <a:pt x="0" y="492"/>
                  </a:lnTo>
                  <a:lnTo>
                    <a:pt x="27" y="496"/>
                  </a:lnTo>
                  <a:lnTo>
                    <a:pt x="11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39" name="Freeform 63"/>
            <p:cNvSpPr>
              <a:spLocks/>
            </p:cNvSpPr>
            <p:nvPr>
              <p:custDataLst>
                <p:tags r:id="rId28"/>
              </p:custDataLst>
            </p:nvPr>
          </p:nvSpPr>
          <p:spPr bwMode="auto">
            <a:xfrm>
              <a:off x="4597400" y="5214938"/>
              <a:ext cx="122238" cy="133350"/>
            </a:xfrm>
            <a:custGeom>
              <a:avLst/>
              <a:gdLst>
                <a:gd name="T0" fmla="*/ 0 w 123"/>
                <a:gd name="T1" fmla="*/ 0 h 133"/>
                <a:gd name="T2" fmla="*/ 2147483647 w 123"/>
                <a:gd name="T3" fmla="*/ 2147483647 h 133"/>
                <a:gd name="T4" fmla="*/ 2147483647 w 123"/>
                <a:gd name="T5" fmla="*/ 2147483647 h 133"/>
                <a:gd name="T6" fmla="*/ 0 w 123"/>
                <a:gd name="T7" fmla="*/ 0 h 133"/>
                <a:gd name="T8" fmla="*/ 0 60000 65536"/>
                <a:gd name="T9" fmla="*/ 0 60000 65536"/>
                <a:gd name="T10" fmla="*/ 0 60000 65536"/>
                <a:gd name="T11" fmla="*/ 0 60000 65536"/>
                <a:gd name="T12" fmla="*/ 0 w 123"/>
                <a:gd name="T13" fmla="*/ 0 h 133"/>
                <a:gd name="T14" fmla="*/ 123 w 123"/>
                <a:gd name="T15" fmla="*/ 133 h 133"/>
              </a:gdLst>
              <a:ahLst/>
              <a:cxnLst>
                <a:cxn ang="T8">
                  <a:pos x="T0" y="T1"/>
                </a:cxn>
                <a:cxn ang="T9">
                  <a:pos x="T2" y="T3"/>
                </a:cxn>
                <a:cxn ang="T10">
                  <a:pos x="T4" y="T5"/>
                </a:cxn>
                <a:cxn ang="T11">
                  <a:pos x="T6" y="T7"/>
                </a:cxn>
              </a:cxnLst>
              <a:rect l="T12" t="T13" r="T14" b="T15"/>
              <a:pathLst>
                <a:path w="123" h="133">
                  <a:moveTo>
                    <a:pt x="0" y="0"/>
                  </a:moveTo>
                  <a:lnTo>
                    <a:pt x="40" y="133"/>
                  </a:lnTo>
                  <a:lnTo>
                    <a:pt x="123" y="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40" name="Freeform 64"/>
            <p:cNvSpPr>
              <a:spLocks/>
            </p:cNvSpPr>
            <p:nvPr>
              <p:custDataLst>
                <p:tags r:id="rId29"/>
              </p:custDataLst>
            </p:nvPr>
          </p:nvSpPr>
          <p:spPr bwMode="auto">
            <a:xfrm>
              <a:off x="4964113" y="4729163"/>
              <a:ext cx="450850" cy="585787"/>
            </a:xfrm>
            <a:custGeom>
              <a:avLst/>
              <a:gdLst>
                <a:gd name="T0" fmla="*/ 0 w 454"/>
                <a:gd name="T1" fmla="*/ 0 h 585"/>
                <a:gd name="T2" fmla="*/ 0 w 454"/>
                <a:gd name="T3" fmla="*/ 2147483647 h 585"/>
                <a:gd name="T4" fmla="*/ 2147483647 w 454"/>
                <a:gd name="T5" fmla="*/ 2147483647 h 585"/>
                <a:gd name="T6" fmla="*/ 2147483647 w 454"/>
                <a:gd name="T7" fmla="*/ 2147483647 h 585"/>
                <a:gd name="T8" fmla="*/ 0 w 454"/>
                <a:gd name="T9" fmla="*/ 0 h 585"/>
                <a:gd name="T10" fmla="*/ 0 60000 65536"/>
                <a:gd name="T11" fmla="*/ 0 60000 65536"/>
                <a:gd name="T12" fmla="*/ 0 60000 65536"/>
                <a:gd name="T13" fmla="*/ 0 60000 65536"/>
                <a:gd name="T14" fmla="*/ 0 60000 65536"/>
                <a:gd name="T15" fmla="*/ 0 w 454"/>
                <a:gd name="T16" fmla="*/ 0 h 585"/>
                <a:gd name="T17" fmla="*/ 454 w 454"/>
                <a:gd name="T18" fmla="*/ 585 h 585"/>
              </a:gdLst>
              <a:ahLst/>
              <a:cxnLst>
                <a:cxn ang="T10">
                  <a:pos x="T0" y="T1"/>
                </a:cxn>
                <a:cxn ang="T11">
                  <a:pos x="T2" y="T3"/>
                </a:cxn>
                <a:cxn ang="T12">
                  <a:pos x="T4" y="T5"/>
                </a:cxn>
                <a:cxn ang="T13">
                  <a:pos x="T6" y="T7"/>
                </a:cxn>
                <a:cxn ang="T14">
                  <a:pos x="T8" y="T9"/>
                </a:cxn>
              </a:cxnLst>
              <a:rect l="T15" t="T16" r="T17" b="T18"/>
              <a:pathLst>
                <a:path w="454" h="585">
                  <a:moveTo>
                    <a:pt x="22" y="0"/>
                  </a:moveTo>
                  <a:lnTo>
                    <a:pt x="0" y="16"/>
                  </a:lnTo>
                  <a:lnTo>
                    <a:pt x="432" y="585"/>
                  </a:lnTo>
                  <a:lnTo>
                    <a:pt x="454" y="568"/>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41" name="Freeform 65"/>
            <p:cNvSpPr>
              <a:spLocks/>
            </p:cNvSpPr>
            <p:nvPr>
              <p:custDataLst>
                <p:tags r:id="rId30"/>
              </p:custDataLst>
            </p:nvPr>
          </p:nvSpPr>
          <p:spPr bwMode="auto">
            <a:xfrm>
              <a:off x="5351463" y="5268913"/>
              <a:ext cx="125412" cy="133350"/>
            </a:xfrm>
            <a:custGeom>
              <a:avLst/>
              <a:gdLst>
                <a:gd name="T0" fmla="*/ 0 w 124"/>
                <a:gd name="T1" fmla="*/ 2147483647 h 136"/>
                <a:gd name="T2" fmla="*/ 2147483647 w 124"/>
                <a:gd name="T3" fmla="*/ 2147483647 h 136"/>
                <a:gd name="T4" fmla="*/ 2147483647 w 124"/>
                <a:gd name="T5" fmla="*/ 0 h 136"/>
                <a:gd name="T6" fmla="*/ 0 w 124"/>
                <a:gd name="T7" fmla="*/ 2147483647 h 136"/>
                <a:gd name="T8" fmla="*/ 0 60000 65536"/>
                <a:gd name="T9" fmla="*/ 0 60000 65536"/>
                <a:gd name="T10" fmla="*/ 0 60000 65536"/>
                <a:gd name="T11" fmla="*/ 0 60000 65536"/>
                <a:gd name="T12" fmla="*/ 0 w 124"/>
                <a:gd name="T13" fmla="*/ 0 h 136"/>
                <a:gd name="T14" fmla="*/ 124 w 124"/>
                <a:gd name="T15" fmla="*/ 136 h 136"/>
              </a:gdLst>
              <a:ahLst/>
              <a:cxnLst>
                <a:cxn ang="T8">
                  <a:pos x="T0" y="T1"/>
                </a:cxn>
                <a:cxn ang="T9">
                  <a:pos x="T2" y="T3"/>
                </a:cxn>
                <a:cxn ang="T10">
                  <a:pos x="T4" y="T5"/>
                </a:cxn>
                <a:cxn ang="T11">
                  <a:pos x="T6" y="T7"/>
                </a:cxn>
              </a:cxnLst>
              <a:rect l="T12" t="T13" r="T14" b="T15"/>
              <a:pathLst>
                <a:path w="124" h="136">
                  <a:moveTo>
                    <a:pt x="0" y="73"/>
                  </a:moveTo>
                  <a:lnTo>
                    <a:pt x="124" y="136"/>
                  </a:lnTo>
                  <a:lnTo>
                    <a:pt x="10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42" name="Oval 66"/>
            <p:cNvSpPr>
              <a:spLocks noChangeArrowheads="1"/>
            </p:cNvSpPr>
            <p:nvPr/>
          </p:nvSpPr>
          <p:spPr bwMode="auto">
            <a:xfrm>
              <a:off x="4191000" y="4240213"/>
              <a:ext cx="1006475"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43" name="Rectangle 67"/>
            <p:cNvSpPr>
              <a:spLocks noChangeArrowheads="1"/>
            </p:cNvSpPr>
            <p:nvPr>
              <p:custDataLst>
                <p:tags r:id="rId31"/>
              </p:custDataLst>
            </p:nvPr>
          </p:nvSpPr>
          <p:spPr bwMode="auto">
            <a:xfrm>
              <a:off x="4519613" y="4400550"/>
              <a:ext cx="246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400">
                  <a:solidFill>
                    <a:srgbClr val="000000"/>
                  </a:solidFill>
                  <a:latin typeface="Times New Roman" pitchFamily="18" charset="0"/>
                  <a:ea typeface="PMingLiU" pitchFamily="18" charset="-120"/>
                </a:rPr>
                <a:t>full</a:t>
              </a:r>
              <a:endParaRPr lang="en-US" altLang="zh-TW">
                <a:solidFill>
                  <a:schemeClr val="tx2"/>
                </a:solidFill>
                <a:ea typeface="PMingLiU" pitchFamily="18" charset="-120"/>
              </a:endParaRPr>
            </a:p>
          </p:txBody>
        </p:sp>
        <p:sp>
          <p:nvSpPr>
            <p:cNvPr id="110644" name="Rectangle 68"/>
            <p:cNvSpPr>
              <a:spLocks noChangeArrowheads="1"/>
            </p:cNvSpPr>
            <p:nvPr/>
          </p:nvSpPr>
          <p:spPr bwMode="auto">
            <a:xfrm>
              <a:off x="4746625" y="2411413"/>
              <a:ext cx="5794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45" name="Rectangle 69"/>
            <p:cNvSpPr>
              <a:spLocks noChangeArrowheads="1"/>
            </p:cNvSpPr>
            <p:nvPr>
              <p:custDataLst>
                <p:tags r:id="rId32"/>
              </p:custDataLst>
            </p:nvPr>
          </p:nvSpPr>
          <p:spPr bwMode="auto">
            <a:xfrm>
              <a:off x="4813300" y="2457450"/>
              <a:ext cx="3651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delete</a:t>
              </a:r>
              <a:endParaRPr lang="en-US" altLang="zh-TW">
                <a:solidFill>
                  <a:schemeClr val="tx2"/>
                </a:solidFill>
                <a:ea typeface="PMingLiU" pitchFamily="18" charset="-120"/>
              </a:endParaRPr>
            </a:p>
          </p:txBody>
        </p:sp>
        <p:sp>
          <p:nvSpPr>
            <p:cNvPr id="110646" name="Rectangle 70"/>
            <p:cNvSpPr>
              <a:spLocks noChangeArrowheads="1"/>
            </p:cNvSpPr>
            <p:nvPr/>
          </p:nvSpPr>
          <p:spPr bwMode="auto">
            <a:xfrm>
              <a:off x="3743325" y="3906838"/>
              <a:ext cx="488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47" name="Rectangle 71"/>
            <p:cNvSpPr>
              <a:spLocks noChangeArrowheads="1"/>
            </p:cNvSpPr>
            <p:nvPr>
              <p:custDataLst>
                <p:tags r:id="rId33"/>
              </p:custDataLst>
            </p:nvPr>
          </p:nvSpPr>
          <p:spPr bwMode="auto">
            <a:xfrm>
              <a:off x="3811588" y="3954463"/>
              <a:ext cx="2873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10648" name="Rectangle 72"/>
            <p:cNvSpPr>
              <a:spLocks noChangeArrowheads="1"/>
            </p:cNvSpPr>
            <p:nvPr/>
          </p:nvSpPr>
          <p:spPr bwMode="auto">
            <a:xfrm>
              <a:off x="4525963" y="3906838"/>
              <a:ext cx="487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49" name="Rectangle 73"/>
            <p:cNvSpPr>
              <a:spLocks noChangeArrowheads="1"/>
            </p:cNvSpPr>
            <p:nvPr>
              <p:custDataLst>
                <p:tags r:id="rId34"/>
              </p:custDataLst>
            </p:nvPr>
          </p:nvSpPr>
          <p:spPr bwMode="auto">
            <a:xfrm>
              <a:off x="4594225" y="3954463"/>
              <a:ext cx="287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10650" name="Rectangle 74"/>
            <p:cNvSpPr>
              <a:spLocks noChangeArrowheads="1"/>
            </p:cNvSpPr>
            <p:nvPr/>
          </p:nvSpPr>
          <p:spPr bwMode="auto">
            <a:xfrm>
              <a:off x="5308600" y="3906838"/>
              <a:ext cx="415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51" name="Rectangle 75"/>
            <p:cNvSpPr>
              <a:spLocks noChangeArrowheads="1"/>
            </p:cNvSpPr>
            <p:nvPr>
              <p:custDataLst>
                <p:tags r:id="rId35"/>
              </p:custDataLst>
            </p:nvPr>
          </p:nvSpPr>
          <p:spPr bwMode="auto">
            <a:xfrm>
              <a:off x="5376863" y="3954463"/>
              <a:ext cx="2301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sp>
          <p:nvSpPr>
            <p:cNvPr id="110652" name="Rectangle 76"/>
            <p:cNvSpPr>
              <a:spLocks noChangeArrowheads="1"/>
            </p:cNvSpPr>
            <p:nvPr/>
          </p:nvSpPr>
          <p:spPr bwMode="auto">
            <a:xfrm>
              <a:off x="6035675" y="3851275"/>
              <a:ext cx="3730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53" name="Rectangle 77"/>
            <p:cNvSpPr>
              <a:spLocks noChangeArrowheads="1"/>
            </p:cNvSpPr>
            <p:nvPr>
              <p:custDataLst>
                <p:tags r:id="rId36"/>
              </p:custDataLst>
            </p:nvPr>
          </p:nvSpPr>
          <p:spPr bwMode="auto">
            <a:xfrm>
              <a:off x="6100763" y="3898900"/>
              <a:ext cx="1936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top</a:t>
              </a:r>
              <a:endParaRPr lang="en-US" altLang="zh-TW">
                <a:solidFill>
                  <a:schemeClr val="tx2"/>
                </a:solidFill>
                <a:ea typeface="PMingLiU" pitchFamily="18" charset="-120"/>
              </a:endParaRPr>
            </a:p>
          </p:txBody>
        </p:sp>
        <p:sp>
          <p:nvSpPr>
            <p:cNvPr id="110654" name="Rectangle 78"/>
            <p:cNvSpPr>
              <a:spLocks noChangeArrowheads="1"/>
            </p:cNvSpPr>
            <p:nvPr/>
          </p:nvSpPr>
          <p:spPr bwMode="auto">
            <a:xfrm>
              <a:off x="3967163" y="5070475"/>
              <a:ext cx="3730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55" name="Rectangle 79"/>
            <p:cNvSpPr>
              <a:spLocks noChangeArrowheads="1"/>
            </p:cNvSpPr>
            <p:nvPr>
              <p:custDataLst>
                <p:tags r:id="rId37"/>
              </p:custDataLst>
            </p:nvPr>
          </p:nvSpPr>
          <p:spPr bwMode="auto">
            <a:xfrm>
              <a:off x="4035425" y="5118100"/>
              <a:ext cx="1952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top</a:t>
              </a:r>
              <a:endParaRPr lang="en-US" altLang="zh-TW">
                <a:solidFill>
                  <a:schemeClr val="tx2"/>
                </a:solidFill>
                <a:ea typeface="PMingLiU" pitchFamily="18" charset="-120"/>
              </a:endParaRPr>
            </a:p>
          </p:txBody>
        </p:sp>
        <p:sp>
          <p:nvSpPr>
            <p:cNvPr id="110656" name="Rectangle 80"/>
            <p:cNvSpPr>
              <a:spLocks noChangeArrowheads="1"/>
            </p:cNvSpPr>
            <p:nvPr/>
          </p:nvSpPr>
          <p:spPr bwMode="auto">
            <a:xfrm>
              <a:off x="4667250" y="4959350"/>
              <a:ext cx="579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57" name="Rectangle 81"/>
            <p:cNvSpPr>
              <a:spLocks noChangeArrowheads="1"/>
            </p:cNvSpPr>
            <p:nvPr>
              <p:custDataLst>
                <p:tags r:id="rId38"/>
              </p:custDataLst>
            </p:nvPr>
          </p:nvSpPr>
          <p:spPr bwMode="auto">
            <a:xfrm>
              <a:off x="4733925" y="5006975"/>
              <a:ext cx="2873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push</a:t>
              </a:r>
              <a:endParaRPr lang="en-US" altLang="zh-TW">
                <a:solidFill>
                  <a:schemeClr val="tx2"/>
                </a:solidFill>
                <a:ea typeface="PMingLiU" pitchFamily="18" charset="-120"/>
              </a:endParaRPr>
            </a:p>
          </p:txBody>
        </p:sp>
        <p:sp>
          <p:nvSpPr>
            <p:cNvPr id="110658" name="Rectangle 82"/>
            <p:cNvSpPr>
              <a:spLocks noChangeArrowheads="1"/>
            </p:cNvSpPr>
            <p:nvPr>
              <p:custDataLst>
                <p:tags r:id="rId39"/>
              </p:custDataLst>
            </p:nvPr>
          </p:nvSpPr>
          <p:spPr bwMode="auto">
            <a:xfrm>
              <a:off x="5084763" y="5006975"/>
              <a:ext cx="76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200">
                  <a:solidFill>
                    <a:srgbClr val="000000"/>
                  </a:solidFill>
                  <a:latin typeface="Times New Roman" pitchFamily="18" charset="0"/>
                  <a:ea typeface="PMingLiU" pitchFamily="18" charset="-120"/>
                </a:rPr>
                <a:t>*</a:t>
              </a:r>
              <a:endParaRPr lang="zh-TW" altLang="en-US">
                <a:solidFill>
                  <a:schemeClr val="tx2"/>
                </a:solidFill>
                <a:ea typeface="PMingLiU" pitchFamily="18" charset="-120"/>
              </a:endParaRPr>
            </a:p>
          </p:txBody>
        </p:sp>
        <p:sp>
          <p:nvSpPr>
            <p:cNvPr id="110659" name="Rectangle 83"/>
            <p:cNvSpPr>
              <a:spLocks noChangeArrowheads="1"/>
            </p:cNvSpPr>
            <p:nvPr/>
          </p:nvSpPr>
          <p:spPr bwMode="auto">
            <a:xfrm>
              <a:off x="5421313" y="4959350"/>
              <a:ext cx="414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60" name="Rectangle 84"/>
            <p:cNvSpPr>
              <a:spLocks noChangeArrowheads="1"/>
            </p:cNvSpPr>
            <p:nvPr>
              <p:custDataLst>
                <p:tags r:id="rId40"/>
              </p:custDataLst>
            </p:nvPr>
          </p:nvSpPr>
          <p:spPr bwMode="auto">
            <a:xfrm>
              <a:off x="5487988" y="5006975"/>
              <a:ext cx="228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grpSp>
          <p:nvGrpSpPr>
            <p:cNvPr id="110661" name="Group 103"/>
            <p:cNvGrpSpPr>
              <a:grpSpLocks/>
            </p:cNvGrpSpPr>
            <p:nvPr/>
          </p:nvGrpSpPr>
          <p:grpSpPr bwMode="auto">
            <a:xfrm>
              <a:off x="1454150" y="2398713"/>
              <a:ext cx="2179638" cy="623887"/>
              <a:chOff x="916" y="1615"/>
              <a:chExt cx="1373" cy="393"/>
            </a:xfrm>
          </p:grpSpPr>
          <p:grpSp>
            <p:nvGrpSpPr>
              <p:cNvPr id="110692" name="Group 102"/>
              <p:cNvGrpSpPr>
                <a:grpSpLocks/>
              </p:cNvGrpSpPr>
              <p:nvPr/>
            </p:nvGrpSpPr>
            <p:grpSpPr bwMode="auto">
              <a:xfrm>
                <a:off x="916" y="1615"/>
                <a:ext cx="1373" cy="393"/>
                <a:chOff x="916" y="1615"/>
                <a:chExt cx="1373" cy="393"/>
              </a:xfrm>
            </p:grpSpPr>
            <p:sp>
              <p:nvSpPr>
                <p:cNvPr id="110694" name="Rectangle 25"/>
                <p:cNvSpPr>
                  <a:spLocks noChangeArrowheads="1"/>
                </p:cNvSpPr>
                <p:nvPr>
                  <p:custDataLst>
                    <p:tags r:id="rId60"/>
                  </p:custDataLst>
                </p:nvPr>
              </p:nvSpPr>
              <p:spPr bwMode="auto">
                <a:xfrm>
                  <a:off x="1910" y="1615"/>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dirty="0">
                      <a:solidFill>
                        <a:srgbClr val="000000"/>
                      </a:solidFill>
                      <a:latin typeface="Times New Roman" pitchFamily="18" charset="0"/>
                      <a:ea typeface="PMingLiU" pitchFamily="18" charset="-120"/>
                    </a:rPr>
                    <a:t>pop</a:t>
                  </a:r>
                  <a:endParaRPr lang="en-US" altLang="zh-TW" dirty="0">
                    <a:solidFill>
                      <a:schemeClr val="tx2"/>
                    </a:solidFill>
                    <a:ea typeface="PMingLiU" pitchFamily="18" charset="-120"/>
                  </a:endParaRPr>
                </a:p>
              </p:txBody>
            </p:sp>
            <p:sp>
              <p:nvSpPr>
                <p:cNvPr id="110695" name="Oval 87"/>
                <p:cNvSpPr>
                  <a:spLocks noChangeArrowheads="1"/>
                </p:cNvSpPr>
                <p:nvPr/>
              </p:nvSpPr>
              <p:spPr bwMode="auto">
                <a:xfrm>
                  <a:off x="916" y="1657"/>
                  <a:ext cx="634" cy="351"/>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96" name="Rectangle 88"/>
                <p:cNvSpPr>
                  <a:spLocks noChangeArrowheads="1"/>
                </p:cNvSpPr>
                <p:nvPr>
                  <p:custDataLst>
                    <p:tags r:id="rId61"/>
                  </p:custDataLst>
                </p:nvPr>
              </p:nvSpPr>
              <p:spPr bwMode="auto">
                <a:xfrm>
                  <a:off x="967" y="1759"/>
                  <a:ext cx="45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ERROR</a:t>
                  </a:r>
                  <a:endParaRPr lang="en-US" altLang="zh-TW">
                    <a:solidFill>
                      <a:schemeClr val="tx2"/>
                    </a:solidFill>
                    <a:ea typeface="PMingLiU" pitchFamily="18" charset="-120"/>
                  </a:endParaRPr>
                </a:p>
              </p:txBody>
            </p:sp>
            <p:sp>
              <p:nvSpPr>
                <p:cNvPr id="110697" name="Freeform 89"/>
                <p:cNvSpPr>
                  <a:spLocks/>
                </p:cNvSpPr>
                <p:nvPr>
                  <p:custDataLst>
                    <p:tags r:id="rId62"/>
                  </p:custDataLst>
                </p:nvPr>
              </p:nvSpPr>
              <p:spPr bwMode="auto">
                <a:xfrm>
                  <a:off x="1624" y="1685"/>
                  <a:ext cx="665" cy="142"/>
                </a:xfrm>
                <a:custGeom>
                  <a:avLst/>
                  <a:gdLst>
                    <a:gd name="T0" fmla="*/ 1 w 1060"/>
                    <a:gd name="T1" fmla="*/ 1 h 225"/>
                    <a:gd name="T2" fmla="*/ 1 w 1060"/>
                    <a:gd name="T3" fmla="*/ 0 h 225"/>
                    <a:gd name="T4" fmla="*/ 0 w 1060"/>
                    <a:gd name="T5" fmla="*/ 1 h 225"/>
                    <a:gd name="T6" fmla="*/ 0 w 1060"/>
                    <a:gd name="T7" fmla="*/ 1 h 225"/>
                    <a:gd name="T8" fmla="*/ 1 w 1060"/>
                    <a:gd name="T9" fmla="*/ 1 h 225"/>
                    <a:gd name="T10" fmla="*/ 0 60000 65536"/>
                    <a:gd name="T11" fmla="*/ 0 60000 65536"/>
                    <a:gd name="T12" fmla="*/ 0 60000 65536"/>
                    <a:gd name="T13" fmla="*/ 0 60000 65536"/>
                    <a:gd name="T14" fmla="*/ 0 60000 65536"/>
                    <a:gd name="T15" fmla="*/ 0 w 1060"/>
                    <a:gd name="T16" fmla="*/ 0 h 225"/>
                    <a:gd name="T17" fmla="*/ 1060 w 1060"/>
                    <a:gd name="T18" fmla="*/ 225 h 225"/>
                  </a:gdLst>
                  <a:ahLst/>
                  <a:cxnLst>
                    <a:cxn ang="T10">
                      <a:pos x="T0" y="T1"/>
                    </a:cxn>
                    <a:cxn ang="T11">
                      <a:pos x="T2" y="T3"/>
                    </a:cxn>
                    <a:cxn ang="T12">
                      <a:pos x="T4" y="T5"/>
                    </a:cxn>
                    <a:cxn ang="T13">
                      <a:pos x="T6" y="T7"/>
                    </a:cxn>
                    <a:cxn ang="T14">
                      <a:pos x="T8" y="T9"/>
                    </a:cxn>
                  </a:cxnLst>
                  <a:rect l="T15" t="T16" r="T17" b="T18"/>
                  <a:pathLst>
                    <a:path w="1060" h="225">
                      <a:moveTo>
                        <a:pt x="1060" y="26"/>
                      </a:moveTo>
                      <a:lnTo>
                        <a:pt x="1055" y="0"/>
                      </a:lnTo>
                      <a:lnTo>
                        <a:pt x="0" y="199"/>
                      </a:lnTo>
                      <a:lnTo>
                        <a:pt x="5" y="225"/>
                      </a:lnTo>
                      <a:lnTo>
                        <a:pt x="106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0693" name="Freeform 90"/>
              <p:cNvSpPr>
                <a:spLocks/>
              </p:cNvSpPr>
              <p:nvPr>
                <p:custDataLst>
                  <p:tags r:id="rId59"/>
                </p:custDataLst>
              </p:nvPr>
            </p:nvSpPr>
            <p:spPr bwMode="auto">
              <a:xfrm>
                <a:off x="1550" y="1779"/>
                <a:ext cx="84" cy="77"/>
              </a:xfrm>
              <a:custGeom>
                <a:avLst/>
                <a:gdLst>
                  <a:gd name="T0" fmla="*/ 1 w 134"/>
                  <a:gd name="T1" fmla="*/ 0 h 121"/>
                  <a:gd name="T2" fmla="*/ 0 w 134"/>
                  <a:gd name="T3" fmla="*/ 1 h 121"/>
                  <a:gd name="T4" fmla="*/ 1 w 134"/>
                  <a:gd name="T5" fmla="*/ 1 h 121"/>
                  <a:gd name="T6" fmla="*/ 1 w 134"/>
                  <a:gd name="T7" fmla="*/ 0 h 121"/>
                  <a:gd name="T8" fmla="*/ 0 60000 65536"/>
                  <a:gd name="T9" fmla="*/ 0 60000 65536"/>
                  <a:gd name="T10" fmla="*/ 0 60000 65536"/>
                  <a:gd name="T11" fmla="*/ 0 60000 65536"/>
                  <a:gd name="T12" fmla="*/ 0 w 134"/>
                  <a:gd name="T13" fmla="*/ 0 h 121"/>
                  <a:gd name="T14" fmla="*/ 134 w 134"/>
                  <a:gd name="T15" fmla="*/ 121 h 121"/>
                </a:gdLst>
                <a:ahLst/>
                <a:cxnLst>
                  <a:cxn ang="T8">
                    <a:pos x="T0" y="T1"/>
                  </a:cxn>
                  <a:cxn ang="T9">
                    <a:pos x="T2" y="T3"/>
                  </a:cxn>
                  <a:cxn ang="T10">
                    <a:pos x="T4" y="T5"/>
                  </a:cxn>
                  <a:cxn ang="T11">
                    <a:pos x="T6" y="T7"/>
                  </a:cxn>
                </a:cxnLst>
                <a:rect l="T12" t="T13" r="T14" b="T15"/>
                <a:pathLst>
                  <a:path w="134" h="121">
                    <a:moveTo>
                      <a:pt x="111" y="0"/>
                    </a:moveTo>
                    <a:lnTo>
                      <a:pt x="0" y="84"/>
                    </a:lnTo>
                    <a:lnTo>
                      <a:pt x="134" y="121"/>
                    </a:lnTo>
                    <a:lnTo>
                      <a:pt x="1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0662" name="Rectangle 93"/>
            <p:cNvSpPr>
              <a:spLocks noChangeArrowheads="1"/>
            </p:cNvSpPr>
            <p:nvPr/>
          </p:nvSpPr>
          <p:spPr bwMode="auto">
            <a:xfrm>
              <a:off x="3016250" y="3851275"/>
              <a:ext cx="417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63" name="Rectangle 94"/>
            <p:cNvSpPr>
              <a:spLocks noChangeArrowheads="1"/>
            </p:cNvSpPr>
            <p:nvPr>
              <p:custDataLst>
                <p:tags r:id="rId41"/>
              </p:custDataLst>
            </p:nvPr>
          </p:nvSpPr>
          <p:spPr bwMode="auto">
            <a:xfrm>
              <a:off x="3084513" y="3898900"/>
              <a:ext cx="2286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pop</a:t>
              </a:r>
              <a:endParaRPr lang="en-US" altLang="zh-TW">
                <a:solidFill>
                  <a:schemeClr val="tx2"/>
                </a:solidFill>
                <a:ea typeface="PMingLiU" pitchFamily="18" charset="-120"/>
              </a:endParaRPr>
            </a:p>
          </p:txBody>
        </p:sp>
        <p:sp>
          <p:nvSpPr>
            <p:cNvPr id="110664" name="Rectangle 95"/>
            <p:cNvSpPr>
              <a:spLocks noChangeArrowheads="1"/>
            </p:cNvSpPr>
            <p:nvPr/>
          </p:nvSpPr>
          <p:spPr bwMode="auto">
            <a:xfrm>
              <a:off x="3297238" y="2908300"/>
              <a:ext cx="374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grpSp>
          <p:nvGrpSpPr>
            <p:cNvPr id="110665" name="Group 105"/>
            <p:cNvGrpSpPr>
              <a:grpSpLocks/>
            </p:cNvGrpSpPr>
            <p:nvPr/>
          </p:nvGrpSpPr>
          <p:grpSpPr bwMode="auto">
            <a:xfrm>
              <a:off x="1789113" y="2678113"/>
              <a:ext cx="1906587" cy="1009650"/>
              <a:chOff x="1127" y="1791"/>
              <a:chExt cx="1201" cy="636"/>
            </a:xfrm>
          </p:grpSpPr>
          <p:sp>
            <p:nvSpPr>
              <p:cNvPr id="110687" name="Oval 85"/>
              <p:cNvSpPr>
                <a:spLocks noChangeArrowheads="1"/>
              </p:cNvSpPr>
              <p:nvPr/>
            </p:nvSpPr>
            <p:spPr bwMode="auto">
              <a:xfrm>
                <a:off x="1127" y="2076"/>
                <a:ext cx="634" cy="351"/>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88" name="Rectangle 86"/>
              <p:cNvSpPr>
                <a:spLocks noChangeArrowheads="1"/>
              </p:cNvSpPr>
              <p:nvPr>
                <p:custDataLst>
                  <p:tags r:id="rId55"/>
                </p:custDataLst>
              </p:nvPr>
            </p:nvSpPr>
            <p:spPr bwMode="auto">
              <a:xfrm>
                <a:off x="1179" y="2178"/>
                <a:ext cx="4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ERROR</a:t>
                </a:r>
              </a:p>
            </p:txBody>
          </p:sp>
          <p:sp>
            <p:nvSpPr>
              <p:cNvPr id="110689" name="Freeform 91"/>
              <p:cNvSpPr>
                <a:spLocks/>
              </p:cNvSpPr>
              <p:nvPr>
                <p:custDataLst>
                  <p:tags r:id="rId56"/>
                </p:custDataLst>
              </p:nvPr>
            </p:nvSpPr>
            <p:spPr bwMode="auto">
              <a:xfrm>
                <a:off x="1816" y="1791"/>
                <a:ext cx="512" cy="387"/>
              </a:xfrm>
              <a:custGeom>
                <a:avLst/>
                <a:gdLst>
                  <a:gd name="T0" fmla="*/ 1 w 814"/>
                  <a:gd name="T1" fmla="*/ 0 h 617"/>
                  <a:gd name="T2" fmla="*/ 1 w 814"/>
                  <a:gd name="T3" fmla="*/ 0 h 617"/>
                  <a:gd name="T4" fmla="*/ 0 w 814"/>
                  <a:gd name="T5" fmla="*/ 1 h 617"/>
                  <a:gd name="T6" fmla="*/ 1 w 814"/>
                  <a:gd name="T7" fmla="*/ 1 h 617"/>
                  <a:gd name="T8" fmla="*/ 1 w 814"/>
                  <a:gd name="T9" fmla="*/ 0 h 617"/>
                  <a:gd name="T10" fmla="*/ 0 60000 65536"/>
                  <a:gd name="T11" fmla="*/ 0 60000 65536"/>
                  <a:gd name="T12" fmla="*/ 0 60000 65536"/>
                  <a:gd name="T13" fmla="*/ 0 60000 65536"/>
                  <a:gd name="T14" fmla="*/ 0 60000 65536"/>
                  <a:gd name="T15" fmla="*/ 0 w 814"/>
                  <a:gd name="T16" fmla="*/ 0 h 617"/>
                  <a:gd name="T17" fmla="*/ 814 w 814"/>
                  <a:gd name="T18" fmla="*/ 617 h 617"/>
                </a:gdLst>
                <a:ahLst/>
                <a:cxnLst>
                  <a:cxn ang="T10">
                    <a:pos x="T0" y="T1"/>
                  </a:cxn>
                  <a:cxn ang="T11">
                    <a:pos x="T2" y="T3"/>
                  </a:cxn>
                  <a:cxn ang="T12">
                    <a:pos x="T4" y="T5"/>
                  </a:cxn>
                  <a:cxn ang="T13">
                    <a:pos x="T6" y="T7"/>
                  </a:cxn>
                  <a:cxn ang="T14">
                    <a:pos x="T8" y="T9"/>
                  </a:cxn>
                </a:cxnLst>
                <a:rect l="T15" t="T16" r="T17" b="T18"/>
                <a:pathLst>
                  <a:path w="814" h="617">
                    <a:moveTo>
                      <a:pt x="814" y="22"/>
                    </a:moveTo>
                    <a:lnTo>
                      <a:pt x="797" y="0"/>
                    </a:lnTo>
                    <a:lnTo>
                      <a:pt x="0" y="595"/>
                    </a:lnTo>
                    <a:lnTo>
                      <a:pt x="16" y="617"/>
                    </a:lnTo>
                    <a:lnTo>
                      <a:pt x="81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90" name="Freeform 92"/>
              <p:cNvSpPr>
                <a:spLocks/>
              </p:cNvSpPr>
              <p:nvPr>
                <p:custDataLst>
                  <p:tags r:id="rId57"/>
                </p:custDataLst>
              </p:nvPr>
            </p:nvSpPr>
            <p:spPr bwMode="auto">
              <a:xfrm>
                <a:off x="1761" y="2139"/>
                <a:ext cx="85" cy="77"/>
              </a:xfrm>
              <a:custGeom>
                <a:avLst/>
                <a:gdLst>
                  <a:gd name="T0" fmla="*/ 1 w 136"/>
                  <a:gd name="T1" fmla="*/ 0 h 124"/>
                  <a:gd name="T2" fmla="*/ 0 w 136"/>
                  <a:gd name="T3" fmla="*/ 1 h 124"/>
                  <a:gd name="T4" fmla="*/ 1 w 136"/>
                  <a:gd name="T5" fmla="*/ 1 h 124"/>
                  <a:gd name="T6" fmla="*/ 1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63" y="0"/>
                    </a:moveTo>
                    <a:lnTo>
                      <a:pt x="0" y="124"/>
                    </a:lnTo>
                    <a:lnTo>
                      <a:pt x="136" y="10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91" name="Rectangle 96"/>
              <p:cNvSpPr>
                <a:spLocks noChangeArrowheads="1"/>
              </p:cNvSpPr>
              <p:nvPr>
                <p:custDataLst>
                  <p:tags r:id="rId58"/>
                </p:custDataLst>
              </p:nvPr>
            </p:nvSpPr>
            <p:spPr bwMode="auto">
              <a:xfrm>
                <a:off x="2119" y="1967"/>
                <a:ext cx="1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top</a:t>
                </a:r>
                <a:endParaRPr lang="en-US" altLang="zh-TW">
                  <a:solidFill>
                    <a:schemeClr val="tx2"/>
                  </a:solidFill>
                  <a:ea typeface="PMingLiU" pitchFamily="18" charset="-120"/>
                </a:endParaRPr>
              </a:p>
            </p:txBody>
          </p:sp>
        </p:grpSp>
        <p:sp>
          <p:nvSpPr>
            <p:cNvPr id="110666" name="Rectangle 99"/>
            <p:cNvSpPr>
              <a:spLocks noChangeArrowheads="1"/>
            </p:cNvSpPr>
            <p:nvPr/>
          </p:nvSpPr>
          <p:spPr bwMode="auto">
            <a:xfrm>
              <a:off x="5756275" y="3395663"/>
              <a:ext cx="5794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grpSp>
          <p:nvGrpSpPr>
            <p:cNvPr id="110667" name="Group 107"/>
            <p:cNvGrpSpPr>
              <a:grpSpLocks/>
            </p:cNvGrpSpPr>
            <p:nvPr/>
          </p:nvGrpSpPr>
          <p:grpSpPr bwMode="auto">
            <a:xfrm>
              <a:off x="4635500" y="3443288"/>
              <a:ext cx="3132138" cy="687387"/>
              <a:chOff x="2920" y="2273"/>
              <a:chExt cx="1973" cy="433"/>
            </a:xfrm>
          </p:grpSpPr>
          <p:sp>
            <p:nvSpPr>
              <p:cNvPr id="110682" name="Freeform 54"/>
              <p:cNvSpPr>
                <a:spLocks/>
              </p:cNvSpPr>
              <p:nvPr>
                <p:custDataLst>
                  <p:tags r:id="rId51"/>
                </p:custDataLst>
              </p:nvPr>
            </p:nvSpPr>
            <p:spPr bwMode="auto">
              <a:xfrm>
                <a:off x="2920" y="2278"/>
                <a:ext cx="1264" cy="247"/>
              </a:xfrm>
              <a:custGeom>
                <a:avLst/>
                <a:gdLst>
                  <a:gd name="T0" fmla="*/ 0 w 2011"/>
                  <a:gd name="T1" fmla="*/ 0 h 393"/>
                  <a:gd name="T2" fmla="*/ 0 w 2011"/>
                  <a:gd name="T3" fmla="*/ 0 h 393"/>
                  <a:gd name="T4" fmla="*/ 1 w 2011"/>
                  <a:gd name="T5" fmla="*/ 1 h 393"/>
                  <a:gd name="T6" fmla="*/ 1 w 2011"/>
                  <a:gd name="T7" fmla="*/ 1 h 393"/>
                  <a:gd name="T8" fmla="*/ 0 w 2011"/>
                  <a:gd name="T9" fmla="*/ 0 h 393"/>
                  <a:gd name="T10" fmla="*/ 0 60000 65536"/>
                  <a:gd name="T11" fmla="*/ 0 60000 65536"/>
                  <a:gd name="T12" fmla="*/ 0 60000 65536"/>
                  <a:gd name="T13" fmla="*/ 0 60000 65536"/>
                  <a:gd name="T14" fmla="*/ 0 60000 65536"/>
                  <a:gd name="T15" fmla="*/ 0 w 2011"/>
                  <a:gd name="T16" fmla="*/ 0 h 393"/>
                  <a:gd name="T17" fmla="*/ 2011 w 2011"/>
                  <a:gd name="T18" fmla="*/ 393 h 393"/>
                </a:gdLst>
                <a:ahLst/>
                <a:cxnLst>
                  <a:cxn ang="T10">
                    <a:pos x="T0" y="T1"/>
                  </a:cxn>
                  <a:cxn ang="T11">
                    <a:pos x="T2" y="T3"/>
                  </a:cxn>
                  <a:cxn ang="T12">
                    <a:pos x="T4" y="T5"/>
                  </a:cxn>
                  <a:cxn ang="T13">
                    <a:pos x="T6" y="T7"/>
                  </a:cxn>
                  <a:cxn ang="T14">
                    <a:pos x="T8" y="T9"/>
                  </a:cxn>
                </a:cxnLst>
                <a:rect l="T15" t="T16" r="T17" b="T18"/>
                <a:pathLst>
                  <a:path w="2011" h="393">
                    <a:moveTo>
                      <a:pt x="4" y="0"/>
                    </a:moveTo>
                    <a:lnTo>
                      <a:pt x="0" y="27"/>
                    </a:lnTo>
                    <a:lnTo>
                      <a:pt x="2006" y="393"/>
                    </a:lnTo>
                    <a:lnTo>
                      <a:pt x="2011" y="36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83" name="Freeform 55"/>
              <p:cNvSpPr>
                <a:spLocks/>
              </p:cNvSpPr>
              <p:nvPr>
                <p:custDataLst>
                  <p:tags r:id="rId52"/>
                </p:custDataLst>
              </p:nvPr>
            </p:nvSpPr>
            <p:spPr bwMode="auto">
              <a:xfrm>
                <a:off x="4174" y="2478"/>
                <a:ext cx="84" cy="77"/>
              </a:xfrm>
              <a:custGeom>
                <a:avLst/>
                <a:gdLst>
                  <a:gd name="T0" fmla="*/ 0 w 134"/>
                  <a:gd name="T1" fmla="*/ 1 h 122"/>
                  <a:gd name="T2" fmla="*/ 1 w 134"/>
                  <a:gd name="T3" fmla="*/ 1 h 122"/>
                  <a:gd name="T4" fmla="*/ 1 w 134"/>
                  <a:gd name="T5" fmla="*/ 0 h 122"/>
                  <a:gd name="T6" fmla="*/ 0 w 134"/>
                  <a:gd name="T7" fmla="*/ 1 h 122"/>
                  <a:gd name="T8" fmla="*/ 0 60000 65536"/>
                  <a:gd name="T9" fmla="*/ 0 60000 65536"/>
                  <a:gd name="T10" fmla="*/ 0 60000 65536"/>
                  <a:gd name="T11" fmla="*/ 0 60000 65536"/>
                  <a:gd name="T12" fmla="*/ 0 w 134"/>
                  <a:gd name="T13" fmla="*/ 0 h 122"/>
                  <a:gd name="T14" fmla="*/ 134 w 134"/>
                  <a:gd name="T15" fmla="*/ 122 h 122"/>
                </a:gdLst>
                <a:ahLst/>
                <a:cxnLst>
                  <a:cxn ang="T8">
                    <a:pos x="T0" y="T1"/>
                  </a:cxn>
                  <a:cxn ang="T9">
                    <a:pos x="T2" y="T3"/>
                  </a:cxn>
                  <a:cxn ang="T10">
                    <a:pos x="T4" y="T5"/>
                  </a:cxn>
                  <a:cxn ang="T11">
                    <a:pos x="T6" y="T7"/>
                  </a:cxn>
                </a:cxnLst>
                <a:rect l="T12" t="T13" r="T14" b="T15"/>
                <a:pathLst>
                  <a:path w="134" h="122">
                    <a:moveTo>
                      <a:pt x="0" y="122"/>
                    </a:moveTo>
                    <a:lnTo>
                      <a:pt x="134" y="83"/>
                    </a:lnTo>
                    <a:lnTo>
                      <a:pt x="22" y="0"/>
                    </a:lnTo>
                    <a:lnTo>
                      <a:pt x="0"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84" name="Oval 97"/>
              <p:cNvSpPr>
                <a:spLocks noChangeArrowheads="1"/>
              </p:cNvSpPr>
              <p:nvPr/>
            </p:nvSpPr>
            <p:spPr bwMode="auto">
              <a:xfrm>
                <a:off x="4258" y="2355"/>
                <a:ext cx="635" cy="351"/>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85" name="Rectangle 98"/>
              <p:cNvSpPr>
                <a:spLocks noChangeArrowheads="1"/>
              </p:cNvSpPr>
              <p:nvPr>
                <p:custDataLst>
                  <p:tags r:id="rId53"/>
                </p:custDataLst>
              </p:nvPr>
            </p:nvSpPr>
            <p:spPr bwMode="auto">
              <a:xfrm>
                <a:off x="4310" y="2457"/>
                <a:ext cx="4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ERROR</a:t>
                </a:r>
                <a:endParaRPr lang="en-US" altLang="zh-TW">
                  <a:solidFill>
                    <a:schemeClr val="tx2"/>
                  </a:solidFill>
                  <a:ea typeface="PMingLiU" pitchFamily="18" charset="-120"/>
                </a:endParaRPr>
              </a:p>
            </p:txBody>
          </p:sp>
          <p:sp>
            <p:nvSpPr>
              <p:cNvPr id="110686" name="Rectangle 100"/>
              <p:cNvSpPr>
                <a:spLocks noChangeArrowheads="1"/>
              </p:cNvSpPr>
              <p:nvPr>
                <p:custDataLst>
                  <p:tags r:id="rId54"/>
                </p:custDataLst>
              </p:nvPr>
            </p:nvSpPr>
            <p:spPr bwMode="auto">
              <a:xfrm>
                <a:off x="3667" y="2273"/>
                <a:ext cx="23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delete</a:t>
                </a:r>
                <a:endParaRPr lang="en-US" altLang="zh-TW">
                  <a:solidFill>
                    <a:schemeClr val="tx2"/>
                  </a:solidFill>
                  <a:ea typeface="PMingLiU" pitchFamily="18" charset="-120"/>
                </a:endParaRPr>
              </a:p>
            </p:txBody>
          </p:sp>
        </p:grpSp>
        <p:sp>
          <p:nvSpPr>
            <p:cNvPr id="110668" name="Freeform 101"/>
            <p:cNvSpPr>
              <a:spLocks/>
            </p:cNvSpPr>
            <p:nvPr>
              <p:custDataLst>
                <p:tags r:id="rId42"/>
              </p:custDataLst>
            </p:nvPr>
          </p:nvSpPr>
          <p:spPr bwMode="auto">
            <a:xfrm>
              <a:off x="4578350" y="3562350"/>
              <a:ext cx="2071688" cy="760413"/>
            </a:xfrm>
            <a:custGeom>
              <a:avLst/>
              <a:gdLst>
                <a:gd name="T0" fmla="*/ 0 w 2077"/>
                <a:gd name="T1" fmla="*/ 0 h 761"/>
                <a:gd name="T2" fmla="*/ 0 w 2077"/>
                <a:gd name="T3" fmla="*/ 2147483647 h 761"/>
                <a:gd name="T4" fmla="*/ 2147483647 w 2077"/>
                <a:gd name="T5" fmla="*/ 2147483647 h 761"/>
                <a:gd name="T6" fmla="*/ 2147483647 w 2077"/>
                <a:gd name="T7" fmla="*/ 2147483647 h 761"/>
                <a:gd name="T8" fmla="*/ 0 w 2077"/>
                <a:gd name="T9" fmla="*/ 0 h 761"/>
                <a:gd name="T10" fmla="*/ 0 60000 65536"/>
                <a:gd name="T11" fmla="*/ 0 60000 65536"/>
                <a:gd name="T12" fmla="*/ 0 60000 65536"/>
                <a:gd name="T13" fmla="*/ 0 60000 65536"/>
                <a:gd name="T14" fmla="*/ 0 60000 65536"/>
                <a:gd name="T15" fmla="*/ 0 w 2077"/>
                <a:gd name="T16" fmla="*/ 0 h 761"/>
                <a:gd name="T17" fmla="*/ 2077 w 2077"/>
                <a:gd name="T18" fmla="*/ 761 h 761"/>
              </a:gdLst>
              <a:ahLst/>
              <a:cxnLst>
                <a:cxn ang="T10">
                  <a:pos x="T0" y="T1"/>
                </a:cxn>
                <a:cxn ang="T11">
                  <a:pos x="T2" y="T3"/>
                </a:cxn>
                <a:cxn ang="T12">
                  <a:pos x="T4" y="T5"/>
                </a:cxn>
                <a:cxn ang="T13">
                  <a:pos x="T6" y="T7"/>
                </a:cxn>
                <a:cxn ang="T14">
                  <a:pos x="T8" y="T9"/>
                </a:cxn>
              </a:cxnLst>
              <a:rect l="T15" t="T16" r="T17" b="T18"/>
              <a:pathLst>
                <a:path w="2077" h="761">
                  <a:moveTo>
                    <a:pt x="10" y="0"/>
                  </a:moveTo>
                  <a:lnTo>
                    <a:pt x="0" y="26"/>
                  </a:lnTo>
                  <a:lnTo>
                    <a:pt x="2068" y="761"/>
                  </a:lnTo>
                  <a:lnTo>
                    <a:pt x="2077" y="736"/>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69" name="Freeform 102"/>
            <p:cNvSpPr>
              <a:spLocks/>
            </p:cNvSpPr>
            <p:nvPr>
              <p:custDataLst>
                <p:tags r:id="rId43"/>
              </p:custDataLst>
            </p:nvPr>
          </p:nvSpPr>
          <p:spPr bwMode="auto">
            <a:xfrm>
              <a:off x="6623050" y="4249738"/>
              <a:ext cx="136525" cy="119062"/>
            </a:xfrm>
            <a:custGeom>
              <a:avLst/>
              <a:gdLst>
                <a:gd name="T0" fmla="*/ 0 w 139"/>
                <a:gd name="T1" fmla="*/ 2147483647 h 116"/>
                <a:gd name="T2" fmla="*/ 2147483647 w 139"/>
                <a:gd name="T3" fmla="*/ 2147483647 h 116"/>
                <a:gd name="T4" fmla="*/ 2147483647 w 139"/>
                <a:gd name="T5" fmla="*/ 0 h 116"/>
                <a:gd name="T6" fmla="*/ 0 w 139"/>
                <a:gd name="T7" fmla="*/ 2147483647 h 116"/>
                <a:gd name="T8" fmla="*/ 0 60000 65536"/>
                <a:gd name="T9" fmla="*/ 0 60000 65536"/>
                <a:gd name="T10" fmla="*/ 0 60000 65536"/>
                <a:gd name="T11" fmla="*/ 0 60000 65536"/>
                <a:gd name="T12" fmla="*/ 0 w 139"/>
                <a:gd name="T13" fmla="*/ 0 h 116"/>
                <a:gd name="T14" fmla="*/ 139 w 139"/>
                <a:gd name="T15" fmla="*/ 116 h 116"/>
              </a:gdLst>
              <a:ahLst/>
              <a:cxnLst>
                <a:cxn ang="T8">
                  <a:pos x="T0" y="T1"/>
                </a:cxn>
                <a:cxn ang="T9">
                  <a:pos x="T2" y="T3"/>
                </a:cxn>
                <a:cxn ang="T10">
                  <a:pos x="T4" y="T5"/>
                </a:cxn>
                <a:cxn ang="T11">
                  <a:pos x="T6" y="T7"/>
                </a:cxn>
              </a:cxnLst>
              <a:rect l="T12" t="T13" r="T14" b="T15"/>
              <a:pathLst>
                <a:path w="139" h="116">
                  <a:moveTo>
                    <a:pt x="0" y="116"/>
                  </a:moveTo>
                  <a:lnTo>
                    <a:pt x="139" y="99"/>
                  </a:lnTo>
                  <a:lnTo>
                    <a:pt x="42" y="0"/>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70" name="Oval 103"/>
            <p:cNvSpPr>
              <a:spLocks noChangeArrowheads="1"/>
            </p:cNvSpPr>
            <p:nvPr/>
          </p:nvSpPr>
          <p:spPr bwMode="auto">
            <a:xfrm>
              <a:off x="3632200" y="3186113"/>
              <a:ext cx="1008063" cy="555625"/>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71" name="Rectangle 104"/>
            <p:cNvSpPr>
              <a:spLocks noChangeArrowheads="1"/>
            </p:cNvSpPr>
            <p:nvPr>
              <p:custDataLst>
                <p:tags r:id="rId44"/>
              </p:custDataLst>
            </p:nvPr>
          </p:nvSpPr>
          <p:spPr bwMode="auto">
            <a:xfrm>
              <a:off x="3843338" y="3346450"/>
              <a:ext cx="463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filled</a:t>
              </a:r>
              <a:endParaRPr lang="en-US" altLang="zh-TW">
                <a:solidFill>
                  <a:schemeClr val="tx2"/>
                </a:solidFill>
                <a:ea typeface="PMingLiU" pitchFamily="18" charset="-120"/>
              </a:endParaRPr>
            </a:p>
          </p:txBody>
        </p:sp>
        <p:sp>
          <p:nvSpPr>
            <p:cNvPr id="110672" name="Rectangle 106"/>
            <p:cNvSpPr>
              <a:spLocks noChangeArrowheads="1"/>
            </p:cNvSpPr>
            <p:nvPr>
              <p:custDataLst>
                <p:tags r:id="rId45"/>
              </p:custDataLst>
            </p:nvPr>
          </p:nvSpPr>
          <p:spPr bwMode="auto">
            <a:xfrm>
              <a:off x="4121150" y="2022475"/>
              <a:ext cx="28575" cy="1016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sp>
          <p:nvSpPr>
            <p:cNvPr id="110673" name="Freeform 107"/>
            <p:cNvSpPr>
              <a:spLocks/>
            </p:cNvSpPr>
            <p:nvPr>
              <p:custDataLst>
                <p:tags r:id="rId46"/>
              </p:custDataLst>
            </p:nvPr>
          </p:nvSpPr>
          <p:spPr bwMode="auto">
            <a:xfrm>
              <a:off x="4073525" y="2122488"/>
              <a:ext cx="123825" cy="122237"/>
            </a:xfrm>
            <a:custGeom>
              <a:avLst/>
              <a:gdLst>
                <a:gd name="T0" fmla="*/ 0 w 125"/>
                <a:gd name="T1" fmla="*/ 0 h 124"/>
                <a:gd name="T2" fmla="*/ 2147483647 w 125"/>
                <a:gd name="T3" fmla="*/ 2147483647 h 124"/>
                <a:gd name="T4" fmla="*/ 2147483647 w 125"/>
                <a:gd name="T5" fmla="*/ 0 h 124"/>
                <a:gd name="T6" fmla="*/ 0 w 125"/>
                <a:gd name="T7" fmla="*/ 0 h 124"/>
                <a:gd name="T8" fmla="*/ 0 60000 65536"/>
                <a:gd name="T9" fmla="*/ 0 60000 65536"/>
                <a:gd name="T10" fmla="*/ 0 60000 65536"/>
                <a:gd name="T11" fmla="*/ 0 60000 65536"/>
                <a:gd name="T12" fmla="*/ 0 w 125"/>
                <a:gd name="T13" fmla="*/ 0 h 124"/>
                <a:gd name="T14" fmla="*/ 125 w 125"/>
                <a:gd name="T15" fmla="*/ 124 h 124"/>
              </a:gdLst>
              <a:ahLst/>
              <a:cxnLst>
                <a:cxn ang="T8">
                  <a:pos x="T0" y="T1"/>
                </a:cxn>
                <a:cxn ang="T9">
                  <a:pos x="T2" y="T3"/>
                </a:cxn>
                <a:cxn ang="T10">
                  <a:pos x="T4" y="T5"/>
                </a:cxn>
                <a:cxn ang="T11">
                  <a:pos x="T6" y="T7"/>
                </a:cxn>
              </a:cxnLst>
              <a:rect l="T12" t="T13" r="T14" b="T15"/>
              <a:pathLst>
                <a:path w="125" h="124">
                  <a:moveTo>
                    <a:pt x="0" y="0"/>
                  </a:moveTo>
                  <a:lnTo>
                    <a:pt x="63" y="124"/>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74" name="Rectangle 112"/>
            <p:cNvSpPr>
              <a:spLocks noChangeArrowheads="1"/>
            </p:cNvSpPr>
            <p:nvPr/>
          </p:nvSpPr>
          <p:spPr bwMode="auto">
            <a:xfrm>
              <a:off x="6315075" y="4905375"/>
              <a:ext cx="579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solidFill>
                  <a:srgbClr val="00A77E"/>
                </a:solidFill>
              </a:endParaRPr>
            </a:p>
          </p:txBody>
        </p:sp>
        <p:grpSp>
          <p:nvGrpSpPr>
            <p:cNvPr id="110675" name="Group 109"/>
            <p:cNvGrpSpPr>
              <a:grpSpLocks/>
            </p:cNvGrpSpPr>
            <p:nvPr/>
          </p:nvGrpSpPr>
          <p:grpSpPr bwMode="auto">
            <a:xfrm>
              <a:off x="5191125" y="4632325"/>
              <a:ext cx="2465388" cy="1176338"/>
              <a:chOff x="3270" y="3022"/>
              <a:chExt cx="1553" cy="741"/>
            </a:xfrm>
          </p:grpSpPr>
          <p:sp>
            <p:nvSpPr>
              <p:cNvPr id="110676" name="Freeform 109"/>
              <p:cNvSpPr>
                <a:spLocks/>
              </p:cNvSpPr>
              <p:nvPr>
                <p:custDataLst>
                  <p:tags r:id="rId47"/>
                </p:custDataLst>
              </p:nvPr>
            </p:nvSpPr>
            <p:spPr bwMode="auto">
              <a:xfrm>
                <a:off x="4135" y="3404"/>
                <a:ext cx="88" cy="70"/>
              </a:xfrm>
              <a:custGeom>
                <a:avLst/>
                <a:gdLst>
                  <a:gd name="T0" fmla="*/ 0 w 140"/>
                  <a:gd name="T1" fmla="*/ 1 h 111"/>
                  <a:gd name="T2" fmla="*/ 1 w 140"/>
                  <a:gd name="T3" fmla="*/ 1 h 111"/>
                  <a:gd name="T4" fmla="*/ 1 w 140"/>
                  <a:gd name="T5" fmla="*/ 0 h 111"/>
                  <a:gd name="T6" fmla="*/ 0 w 140"/>
                  <a:gd name="T7" fmla="*/ 1 h 111"/>
                  <a:gd name="T8" fmla="*/ 0 60000 65536"/>
                  <a:gd name="T9" fmla="*/ 0 60000 65536"/>
                  <a:gd name="T10" fmla="*/ 0 60000 65536"/>
                  <a:gd name="T11" fmla="*/ 0 60000 65536"/>
                  <a:gd name="T12" fmla="*/ 0 w 140"/>
                  <a:gd name="T13" fmla="*/ 0 h 111"/>
                  <a:gd name="T14" fmla="*/ 140 w 140"/>
                  <a:gd name="T15" fmla="*/ 111 h 111"/>
                </a:gdLst>
                <a:ahLst/>
                <a:cxnLst>
                  <a:cxn ang="T8">
                    <a:pos x="T0" y="T1"/>
                  </a:cxn>
                  <a:cxn ang="T9">
                    <a:pos x="T2" y="T3"/>
                  </a:cxn>
                  <a:cxn ang="T10">
                    <a:pos x="T4" y="T5"/>
                  </a:cxn>
                  <a:cxn ang="T11">
                    <a:pos x="T6" y="T7"/>
                  </a:cxn>
                </a:cxnLst>
                <a:rect l="T12" t="T13" r="T14" b="T15"/>
                <a:pathLst>
                  <a:path w="140" h="111">
                    <a:moveTo>
                      <a:pt x="0" y="111"/>
                    </a:moveTo>
                    <a:lnTo>
                      <a:pt x="140" y="109"/>
                    </a:lnTo>
                    <a:lnTo>
                      <a:pt x="54" y="0"/>
                    </a:lnTo>
                    <a:lnTo>
                      <a:pt x="0"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0677" name="Group 108"/>
              <p:cNvGrpSpPr>
                <a:grpSpLocks/>
              </p:cNvGrpSpPr>
              <p:nvPr/>
            </p:nvGrpSpPr>
            <p:grpSpPr bwMode="auto">
              <a:xfrm>
                <a:off x="3270" y="3022"/>
                <a:ext cx="1553" cy="741"/>
                <a:chOff x="3270" y="3011"/>
                <a:chExt cx="1553" cy="741"/>
              </a:xfrm>
            </p:grpSpPr>
            <p:sp>
              <p:nvSpPr>
                <p:cNvPr id="110678" name="Freeform 108"/>
                <p:cNvSpPr>
                  <a:spLocks/>
                </p:cNvSpPr>
                <p:nvPr>
                  <p:custDataLst>
                    <p:tags r:id="rId48"/>
                  </p:custDataLst>
                </p:nvPr>
              </p:nvSpPr>
              <p:spPr bwMode="auto">
                <a:xfrm>
                  <a:off x="3270" y="3011"/>
                  <a:ext cx="889" cy="435"/>
                </a:xfrm>
                <a:custGeom>
                  <a:avLst/>
                  <a:gdLst>
                    <a:gd name="T0" fmla="*/ 1 w 1413"/>
                    <a:gd name="T1" fmla="*/ 0 h 693"/>
                    <a:gd name="T2" fmla="*/ 0 w 1413"/>
                    <a:gd name="T3" fmla="*/ 0 h 693"/>
                    <a:gd name="T4" fmla="*/ 1 w 1413"/>
                    <a:gd name="T5" fmla="*/ 1 h 693"/>
                    <a:gd name="T6" fmla="*/ 1 w 1413"/>
                    <a:gd name="T7" fmla="*/ 1 h 693"/>
                    <a:gd name="T8" fmla="*/ 1 w 1413"/>
                    <a:gd name="T9" fmla="*/ 0 h 693"/>
                    <a:gd name="T10" fmla="*/ 0 60000 65536"/>
                    <a:gd name="T11" fmla="*/ 0 60000 65536"/>
                    <a:gd name="T12" fmla="*/ 0 60000 65536"/>
                    <a:gd name="T13" fmla="*/ 0 60000 65536"/>
                    <a:gd name="T14" fmla="*/ 0 60000 65536"/>
                    <a:gd name="T15" fmla="*/ 0 w 1413"/>
                    <a:gd name="T16" fmla="*/ 0 h 693"/>
                    <a:gd name="T17" fmla="*/ 1413 w 1413"/>
                    <a:gd name="T18" fmla="*/ 693 h 693"/>
                  </a:gdLst>
                  <a:ahLst/>
                  <a:cxnLst>
                    <a:cxn ang="T10">
                      <a:pos x="T0" y="T1"/>
                    </a:cxn>
                    <a:cxn ang="T11">
                      <a:pos x="T2" y="T3"/>
                    </a:cxn>
                    <a:cxn ang="T12">
                      <a:pos x="T4" y="T5"/>
                    </a:cxn>
                    <a:cxn ang="T13">
                      <a:pos x="T6" y="T7"/>
                    </a:cxn>
                    <a:cxn ang="T14">
                      <a:pos x="T8" y="T9"/>
                    </a:cxn>
                  </a:cxnLst>
                  <a:rect l="T15" t="T16" r="T17" b="T18"/>
                  <a:pathLst>
                    <a:path w="1413" h="693">
                      <a:moveTo>
                        <a:pt x="11" y="0"/>
                      </a:moveTo>
                      <a:lnTo>
                        <a:pt x="0" y="24"/>
                      </a:lnTo>
                      <a:lnTo>
                        <a:pt x="1401" y="693"/>
                      </a:lnTo>
                      <a:lnTo>
                        <a:pt x="1413" y="66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679" name="Oval 110"/>
                <p:cNvSpPr>
                  <a:spLocks noChangeArrowheads="1"/>
                </p:cNvSpPr>
                <p:nvPr/>
              </p:nvSpPr>
              <p:spPr bwMode="auto">
                <a:xfrm>
                  <a:off x="4188" y="3403"/>
                  <a:ext cx="635" cy="349"/>
                </a:xfrm>
                <a:prstGeom prst="ellipse">
                  <a:avLst/>
                </a:prstGeom>
                <a:solidFill>
                  <a:srgbClr val="D9D9D9"/>
                </a:solidFill>
                <a:ln w="4763">
                  <a:solidFill>
                    <a:srgbClr val="000000"/>
                  </a:solidFill>
                  <a:round/>
                  <a:headEnd/>
                  <a:tailEnd/>
                </a:ln>
              </p:spPr>
              <p:txBody>
                <a:bodyPr/>
                <a:lstStyle/>
                <a:p>
                  <a:endParaRPr lang="zh-CN" altLang="en-US" sz="2800">
                    <a:solidFill>
                      <a:srgbClr val="00A77E"/>
                    </a:solidFill>
                  </a:endParaRPr>
                </a:p>
              </p:txBody>
            </p:sp>
            <p:sp>
              <p:nvSpPr>
                <p:cNvPr id="110680" name="Rectangle 111"/>
                <p:cNvSpPr>
                  <a:spLocks noChangeArrowheads="1"/>
                </p:cNvSpPr>
                <p:nvPr>
                  <p:custDataLst>
                    <p:tags r:id="rId49"/>
                  </p:custDataLst>
                </p:nvPr>
              </p:nvSpPr>
              <p:spPr bwMode="auto">
                <a:xfrm>
                  <a:off x="4240" y="3503"/>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zh-TW" altLang="en-US" sz="1400">
                      <a:solidFill>
                        <a:srgbClr val="000000"/>
                      </a:solidFill>
                      <a:latin typeface="Times New Roman" pitchFamily="18" charset="0"/>
                      <a:ea typeface="PMingLiU" pitchFamily="18" charset="-120"/>
                    </a:rPr>
                    <a:t>   </a:t>
                  </a:r>
                  <a:r>
                    <a:rPr lang="en-US" altLang="zh-TW" sz="1400">
                      <a:solidFill>
                        <a:srgbClr val="000000"/>
                      </a:solidFill>
                      <a:latin typeface="Times New Roman" pitchFamily="18" charset="0"/>
                      <a:ea typeface="PMingLiU" pitchFamily="18" charset="-120"/>
                    </a:rPr>
                    <a:t>ERROR</a:t>
                  </a:r>
                </a:p>
              </p:txBody>
            </p:sp>
            <p:sp>
              <p:nvSpPr>
                <p:cNvPr id="110681" name="Rectangle 113"/>
                <p:cNvSpPr>
                  <a:spLocks noChangeArrowheads="1"/>
                </p:cNvSpPr>
                <p:nvPr>
                  <p:custDataLst>
                    <p:tags r:id="rId50"/>
                  </p:custDataLst>
                </p:nvPr>
              </p:nvSpPr>
              <p:spPr bwMode="auto">
                <a:xfrm>
                  <a:off x="4019" y="3223"/>
                  <a:ext cx="23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762000">
                    <a:spcBef>
                      <a:spcPct val="50000"/>
                    </a:spcBef>
                  </a:pPr>
                  <a:r>
                    <a:rPr lang="en-US" altLang="zh-TW" sz="1200">
                      <a:solidFill>
                        <a:srgbClr val="000000"/>
                      </a:solidFill>
                      <a:latin typeface="Times New Roman" pitchFamily="18" charset="0"/>
                      <a:ea typeface="PMingLiU" pitchFamily="18" charset="-120"/>
                    </a:rPr>
                    <a:t>delete</a:t>
                  </a:r>
                  <a:endParaRPr lang="en-US" altLang="zh-TW">
                    <a:solidFill>
                      <a:schemeClr val="tx2"/>
                    </a:solidFill>
                    <a:ea typeface="PMingLiU" pitchFamily="18" charset="-120"/>
                  </a:endParaRPr>
                </a:p>
              </p:txBody>
            </p:sp>
          </p:grpSp>
        </p:grpSp>
      </p:grpSp>
      <p:sp>
        <p:nvSpPr>
          <p:cNvPr id="104" name="Rectangle 15"/>
          <p:cNvSpPr txBox="1">
            <a:spLocks noChangeArrowheads="1"/>
          </p:cNvSpPr>
          <p:nvPr/>
        </p:nvSpPr>
        <p:spPr>
          <a:xfrm>
            <a:off x="1475656" y="476672"/>
            <a:ext cx="5977136" cy="431800"/>
          </a:xfrm>
          <a:prstGeom prst="rect">
            <a:avLst/>
          </a:prstGeom>
          <a:noFill/>
        </p:spPr>
        <p:txBody>
          <a:bodyPr/>
          <a:lstStyle>
            <a:lvl1pPr algn="l">
              <a:defRPr>
                <a:solidFill>
                  <a:schemeClr val="tx1"/>
                </a:solidFill>
                <a:latin typeface="Calibri" pitchFamily="34" charset="0"/>
                <a:ea typeface="宋体" pitchFamily="2" charset="-122"/>
              </a:defRPr>
            </a:lvl1pPr>
            <a:lvl2pPr marL="742950" indent="-285750" algn="l">
              <a:defRPr>
                <a:solidFill>
                  <a:schemeClr val="tx1"/>
                </a:solidFill>
                <a:latin typeface="Calibri" pitchFamily="34" charset="0"/>
                <a:ea typeface="宋体" pitchFamily="2" charset="-122"/>
              </a:defRPr>
            </a:lvl2pPr>
            <a:lvl3pPr marL="1143000" indent="-228600" algn="l">
              <a:defRPr>
                <a:solidFill>
                  <a:schemeClr val="tx1"/>
                </a:solidFill>
                <a:latin typeface="Calibri" pitchFamily="34" charset="0"/>
                <a:ea typeface="宋体" pitchFamily="2" charset="-122"/>
              </a:defRPr>
            </a:lvl3pPr>
            <a:lvl4pPr marL="1600200" indent="-228600" algn="l">
              <a:defRPr>
                <a:solidFill>
                  <a:schemeClr val="tx1"/>
                </a:solidFill>
                <a:latin typeface="Calibri" pitchFamily="34" charset="0"/>
                <a:ea typeface="宋体" pitchFamily="2" charset="-122"/>
              </a:defRPr>
            </a:lvl4pPr>
            <a:lvl5pPr marL="2057400" indent="-228600" algn="l">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defTabSz="1436688">
              <a:lnSpc>
                <a:spcPct val="90000"/>
              </a:lnSpc>
              <a:buClr>
                <a:srgbClr val="00518E"/>
              </a:buClr>
              <a:defRPr/>
            </a:pPr>
            <a:r>
              <a:rPr lang="zh-CN" altLang="en-US" sz="3200" i="0" dirty="0">
                <a:solidFill>
                  <a:srgbClr val="FFFF00"/>
                </a:solidFill>
                <a:latin typeface="+mj-ea"/>
                <a:ea typeface="+mj-ea"/>
                <a:cs typeface="+mj-cs"/>
              </a:rPr>
              <a:t>状态转化树生成测试用例</a:t>
            </a:r>
            <a:endParaRPr lang="de-DE" altLang="zh-TW" sz="3200" i="0" dirty="0">
              <a:solidFill>
                <a:srgbClr val="FFFF00"/>
              </a:solidFill>
              <a:latin typeface="+mj-ea"/>
              <a:ea typeface="+mj-ea"/>
              <a:cs typeface="+mj-cs"/>
            </a:endParaRPr>
          </a:p>
        </p:txBody>
      </p:sp>
    </p:spTree>
    <p:extLst>
      <p:ext uri="{BB962C8B-B14F-4D97-AF65-F5344CB8AC3E}">
        <p14:creationId xmlns:p14="http://schemas.microsoft.com/office/powerpoint/2010/main" val="1822344094"/>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259632" y="332656"/>
            <a:ext cx="6120680"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工具 </a:t>
            </a:r>
            <a:r>
              <a:rPr lang="en-US" altLang="zh-CN" sz="3200" dirty="0">
                <a:solidFill>
                  <a:srgbClr val="FFFF00"/>
                </a:solidFill>
                <a:latin typeface="+mj-ea"/>
              </a:rPr>
              <a:t>- FSME</a:t>
            </a:r>
          </a:p>
        </p:txBody>
      </p:sp>
      <p:pic>
        <p:nvPicPr>
          <p:cNvPr id="83972" name="Picture 2" descr="图2 可视化的FSME"/>
          <p:cNvPicPr>
            <a:picLocks noChangeAspect="1" noChangeArrowheads="1"/>
          </p:cNvPicPr>
          <p:nvPr/>
        </p:nvPicPr>
        <p:blipFill>
          <a:blip r:embed="rId3" cstate="print"/>
          <a:srcRect/>
          <a:stretch>
            <a:fillRect/>
          </a:stretch>
        </p:blipFill>
        <p:spPr bwMode="auto">
          <a:xfrm>
            <a:off x="971600" y="1317819"/>
            <a:ext cx="7093085" cy="5517232"/>
          </a:xfrm>
          <a:prstGeom prst="rect">
            <a:avLst/>
          </a:prstGeom>
          <a:noFill/>
          <a:ln w="9525">
            <a:noFill/>
            <a:miter lim="800000"/>
            <a:headEnd/>
            <a:tailEnd/>
          </a:ln>
        </p:spPr>
      </p:pic>
    </p:spTree>
    <p:extLst>
      <p:ext uri="{BB962C8B-B14F-4D97-AF65-F5344CB8AC3E}">
        <p14:creationId xmlns:p14="http://schemas.microsoft.com/office/powerpoint/2010/main" val="18657509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zh-CN" altLang="en-US" sz="3200" dirty="0">
                <a:latin typeface="+mj-ea"/>
              </a:rPr>
              <a:t>补充：</a:t>
            </a:r>
            <a:r>
              <a:rPr lang="zh-CN" altLang="en-US" sz="3200" dirty="0">
                <a:solidFill>
                  <a:srgbClr val="FFFF00"/>
                </a:solidFill>
                <a:latin typeface="+mj-ea"/>
              </a:rPr>
              <a:t>基于用户场景的测试</a:t>
            </a:r>
            <a:endParaRPr lang="zh-CN" altLang="en-US" sz="4000" b="1" i="1" dirty="0">
              <a:solidFill>
                <a:schemeClr val="hlink"/>
              </a:solidFill>
            </a:endParaRPr>
          </a:p>
        </p:txBody>
      </p:sp>
      <p:pic>
        <p:nvPicPr>
          <p:cNvPr id="3" name="图片 2" descr="屏幕快照 2014-03-28 下午9.01.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484784"/>
            <a:ext cx="4670771" cy="4941540"/>
          </a:xfrm>
          <a:prstGeom prst="rect">
            <a:avLst/>
          </a:prstGeom>
        </p:spPr>
      </p:pic>
      <p:pic>
        <p:nvPicPr>
          <p:cNvPr id="4" name="图片 3" descr="320px-Use_case_restaurant_model.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844824"/>
            <a:ext cx="4464496" cy="4464496"/>
          </a:xfrm>
          <a:prstGeom prst="rect">
            <a:avLst/>
          </a:prstGeom>
        </p:spPr>
      </p:pic>
    </p:spTree>
    <p:extLst>
      <p:ext uri="{BB962C8B-B14F-4D97-AF65-F5344CB8AC3E}">
        <p14:creationId xmlns:p14="http://schemas.microsoft.com/office/powerpoint/2010/main" val="33747447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4" name="Rectangle 8"/>
          <p:cNvSpPr>
            <a:spLocks noChangeArrowheads="1"/>
          </p:cNvSpPr>
          <p:nvPr/>
        </p:nvSpPr>
        <p:spPr bwMode="auto">
          <a:xfrm>
            <a:off x="755576" y="1628800"/>
            <a:ext cx="7753350" cy="442915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p>
            <a:pPr marL="379413" indent="-379413" algn="l" eaLnBrk="1" hangingPunct="1">
              <a:spcBef>
                <a:spcPct val="50000"/>
              </a:spcBef>
              <a:buClr>
                <a:schemeClr val="tx2"/>
              </a:buClr>
              <a:buFont typeface="Wingdings" pitchFamily="2" charset="2"/>
              <a:buChar char="w"/>
              <a:defRPr/>
            </a:pPr>
            <a:r>
              <a:rPr lang="zh-CN" altLang="de-DE" sz="2000" i="0" dirty="0">
                <a:solidFill>
                  <a:schemeClr val="tx1"/>
                </a:solidFill>
                <a:latin typeface="华文楷体" pitchFamily="2" charset="-122"/>
                <a:ea typeface="华文楷体" pitchFamily="2" charset="-122"/>
              </a:rPr>
              <a:t>也称作基于</a:t>
            </a:r>
            <a:r>
              <a:rPr lang="zh-CN" altLang="de-DE" sz="2000" i="0" u="sng" dirty="0">
                <a:solidFill>
                  <a:schemeClr val="tx1"/>
                </a:solidFill>
                <a:latin typeface="华文楷体" pitchFamily="2" charset="-122"/>
                <a:ea typeface="华文楷体" pitchFamily="2" charset="-122"/>
              </a:rPr>
              <a:t>用户场景测试</a:t>
            </a:r>
            <a:r>
              <a:rPr lang="de-DE" altLang="zh-CN" sz="2000" i="0" u="sng" dirty="0">
                <a:solidFill>
                  <a:schemeClr val="tx1"/>
                </a:solidFill>
                <a:latin typeface="华文楷体" pitchFamily="2" charset="-122"/>
                <a:ea typeface="华文楷体" pitchFamily="2" charset="-122"/>
              </a:rPr>
              <a:t>(user scenario testing)</a:t>
            </a:r>
          </a:p>
          <a:p>
            <a:pPr marL="379413" indent="-379413" algn="l" eaLnBrk="1" hangingPunct="1">
              <a:spcBef>
                <a:spcPct val="50000"/>
              </a:spcBef>
              <a:buClr>
                <a:schemeClr val="tx2"/>
              </a:buClr>
              <a:buFont typeface="Wingdings" pitchFamily="2" charset="2"/>
              <a:buChar char="w"/>
              <a:defRPr/>
            </a:pPr>
            <a:r>
              <a:rPr lang="zh-CN" altLang="de-DE" sz="2000" i="0" dirty="0">
                <a:solidFill>
                  <a:schemeClr val="tx1"/>
                </a:solidFill>
                <a:latin typeface="华文楷体" pitchFamily="2" charset="-122"/>
                <a:ea typeface="华文楷体" pitchFamily="2" charset="-122"/>
              </a:rPr>
              <a:t>分析用户会是怎样与系统打交道的，以及</a:t>
            </a:r>
            <a:r>
              <a:rPr lang="zh-CN" altLang="en-US" sz="2000" i="0" dirty="0">
                <a:solidFill>
                  <a:schemeClr val="tx1"/>
                </a:solidFill>
                <a:latin typeface="华文楷体" pitchFamily="2" charset="-122"/>
                <a:ea typeface="华文楷体" pitchFamily="2" charset="-122"/>
              </a:rPr>
              <a:t>用户</a:t>
            </a:r>
            <a:r>
              <a:rPr lang="zh-CN" altLang="de-DE" sz="2000" i="0" dirty="0">
                <a:solidFill>
                  <a:schemeClr val="tx1"/>
                </a:solidFill>
                <a:latin typeface="华文楷体" pitchFamily="2" charset="-122"/>
                <a:ea typeface="华文楷体" pitchFamily="2" charset="-122"/>
              </a:rPr>
              <a:t>典型行为</a:t>
            </a:r>
            <a:r>
              <a:rPr lang="zh-CN" altLang="en-US" sz="2000" i="0" dirty="0">
                <a:solidFill>
                  <a:schemeClr val="tx1"/>
                </a:solidFill>
                <a:latin typeface="华文楷体" pitchFamily="2" charset="-122"/>
                <a:ea typeface="华文楷体" pitchFamily="2" charset="-122"/>
              </a:rPr>
              <a:t>分析</a:t>
            </a:r>
            <a:endParaRPr lang="de-DE" altLang="de-DE" sz="2000" i="0" dirty="0">
              <a:solidFill>
                <a:schemeClr val="tx1"/>
              </a:solidFill>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altLang="de-DE" sz="2000" i="0" dirty="0">
                <a:solidFill>
                  <a:schemeClr val="tx1"/>
                </a:solidFill>
                <a:latin typeface="华文楷体" pitchFamily="2" charset="-122"/>
                <a:ea typeface="华文楷体" pitchFamily="2" charset="-122"/>
              </a:rPr>
              <a:t>根据不同的特性区分不同的用户群体</a:t>
            </a:r>
            <a:r>
              <a:rPr lang="zh-CN" altLang="en-US" sz="2000" i="0" dirty="0">
                <a:solidFill>
                  <a:schemeClr val="tx1"/>
                </a:solidFill>
                <a:latin typeface="华文楷体" pitchFamily="2" charset="-122"/>
                <a:ea typeface="华文楷体" pitchFamily="2" charset="-122"/>
              </a:rPr>
              <a:t>、用户角色</a:t>
            </a:r>
            <a:endParaRPr lang="de-DE" altLang="de-DE" sz="2000" i="0" dirty="0">
              <a:solidFill>
                <a:schemeClr val="tx1"/>
              </a:solidFill>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sz="2000" i="0" dirty="0">
                <a:solidFill>
                  <a:schemeClr val="tx1"/>
                </a:solidFill>
                <a:latin typeface="华文楷体" pitchFamily="2" charset="-122"/>
                <a:ea typeface="华文楷体" pitchFamily="2" charset="-122"/>
              </a:rPr>
              <a:t>用例描述了参与者（包括用户与系统）之间的相互作用，并从这些交互产生一个从用户的角度所期望和能观察到的结果。</a:t>
            </a:r>
          </a:p>
          <a:p>
            <a:pPr marL="379413" indent="-379413" algn="l" eaLnBrk="1" hangingPunct="1">
              <a:spcBef>
                <a:spcPct val="50000"/>
              </a:spcBef>
              <a:buClr>
                <a:schemeClr val="tx2"/>
              </a:buClr>
              <a:buFont typeface="Wingdings" pitchFamily="2" charset="2"/>
              <a:buChar char="w"/>
              <a:defRPr/>
            </a:pPr>
            <a:r>
              <a:rPr lang="zh-CN" altLang="de-DE" sz="2000" i="0" dirty="0">
                <a:solidFill>
                  <a:schemeClr val="tx1"/>
                </a:solidFill>
                <a:latin typeface="华文楷体" pitchFamily="2" charset="-122"/>
                <a:ea typeface="华文楷体" pitchFamily="2" charset="-122"/>
              </a:rPr>
              <a:t>每个用例都有测试</a:t>
            </a:r>
            <a:r>
              <a:rPr lang="zh-CN" altLang="de-DE" sz="2000" i="0" u="sng" dirty="0">
                <a:solidFill>
                  <a:schemeClr val="tx1"/>
                </a:solidFill>
                <a:latin typeface="华文楷体" pitchFamily="2" charset="-122"/>
                <a:ea typeface="华文楷体" pitchFamily="2" charset="-122"/>
              </a:rPr>
              <a:t>前置条件</a:t>
            </a:r>
            <a:r>
              <a:rPr lang="de-DE" altLang="zh-CN" sz="2000" i="0" u="sng" dirty="0">
                <a:solidFill>
                  <a:schemeClr val="tx1"/>
                </a:solidFill>
                <a:latin typeface="华文楷体" pitchFamily="2" charset="-122"/>
                <a:ea typeface="华文楷体" pitchFamily="2" charset="-122"/>
              </a:rPr>
              <a:t>(precondition)</a:t>
            </a:r>
            <a:r>
              <a:rPr lang="zh-CN" altLang="de-DE" sz="2000" i="0" dirty="0">
                <a:solidFill>
                  <a:schemeClr val="tx1"/>
                </a:solidFill>
                <a:latin typeface="华文楷体" pitchFamily="2" charset="-122"/>
                <a:ea typeface="华文楷体" pitchFamily="2" charset="-122"/>
              </a:rPr>
              <a:t>和</a:t>
            </a:r>
            <a:r>
              <a:rPr lang="zh-CN" altLang="de-DE" sz="2000" i="0" u="sng" dirty="0">
                <a:solidFill>
                  <a:schemeClr val="tx1"/>
                </a:solidFill>
                <a:latin typeface="华文楷体" pitchFamily="2" charset="-122"/>
                <a:ea typeface="华文楷体" pitchFamily="2" charset="-122"/>
              </a:rPr>
              <a:t>后置条件</a:t>
            </a:r>
            <a:r>
              <a:rPr lang="de-DE" altLang="zh-CN" sz="2000" i="0" u="sng" dirty="0">
                <a:solidFill>
                  <a:schemeClr val="tx1"/>
                </a:solidFill>
                <a:latin typeface="华文楷体" pitchFamily="2" charset="-122"/>
                <a:ea typeface="华文楷体" pitchFamily="2" charset="-122"/>
              </a:rPr>
              <a:t>(postcondition)</a:t>
            </a:r>
            <a:r>
              <a:rPr lang="zh-CN" altLang="de-DE" sz="2000" i="0" dirty="0">
                <a:solidFill>
                  <a:schemeClr val="tx1"/>
                </a:solidFill>
                <a:latin typeface="华文楷体" pitchFamily="2" charset="-122"/>
                <a:ea typeface="华文楷体" pitchFamily="2" charset="-122"/>
              </a:rPr>
              <a:t>：</a:t>
            </a:r>
            <a:r>
              <a:rPr lang="de-DE" sz="2000" i="0" dirty="0">
                <a:solidFill>
                  <a:schemeClr val="tx1"/>
                </a:solidFill>
                <a:latin typeface="华文楷体" pitchFamily="2" charset="-122"/>
                <a:ea typeface="华文楷体" pitchFamily="2" charset="-122"/>
              </a:rPr>
              <a:t> </a:t>
            </a:r>
          </a:p>
          <a:p>
            <a:pPr marL="850900" lvl="1" indent="-280988" algn="l" eaLnBrk="1" hangingPunct="1">
              <a:spcBef>
                <a:spcPct val="35000"/>
              </a:spcBef>
              <a:buClr>
                <a:schemeClr val="tx2"/>
              </a:buClr>
              <a:buFont typeface="Wingdings" pitchFamily="2" charset="2"/>
              <a:buChar char="w"/>
              <a:defRPr/>
            </a:pPr>
            <a:r>
              <a:rPr lang="zh-CN" altLang="de-DE" sz="2000" i="0" dirty="0">
                <a:solidFill>
                  <a:schemeClr val="tx1"/>
                </a:solidFill>
                <a:latin typeface="华文楷体" pitchFamily="2" charset="-122"/>
                <a:ea typeface="华文楷体" pitchFamily="2" charset="-122"/>
              </a:rPr>
              <a:t>为使应用情况能够顺利运行，必须满足前置条件。</a:t>
            </a:r>
            <a:endParaRPr lang="de-DE" sz="2000" i="0" dirty="0">
              <a:solidFill>
                <a:schemeClr val="tx1"/>
              </a:solidFill>
              <a:latin typeface="华文楷体" pitchFamily="2" charset="-122"/>
              <a:ea typeface="华文楷体" pitchFamily="2" charset="-122"/>
            </a:endParaRPr>
          </a:p>
          <a:p>
            <a:pPr marL="850900" lvl="1" indent="-280988" algn="l" eaLnBrk="1" hangingPunct="1">
              <a:spcBef>
                <a:spcPct val="35000"/>
              </a:spcBef>
              <a:buClr>
                <a:schemeClr val="tx2"/>
              </a:buClr>
              <a:buFont typeface="Wingdings" pitchFamily="2" charset="2"/>
              <a:buChar char="w"/>
              <a:defRPr/>
            </a:pPr>
            <a:r>
              <a:rPr lang="zh-CN" altLang="en-US" sz="2000" i="0" dirty="0">
                <a:solidFill>
                  <a:schemeClr val="tx1"/>
                </a:solidFill>
                <a:latin typeface="华文楷体" pitchFamily="2" charset="-122"/>
                <a:ea typeface="华文楷体" pitchFamily="2" charset="-122"/>
              </a:rPr>
              <a:t>后置条件是在用例执行完成后能观察到的结果和系统的结束状态。</a:t>
            </a:r>
            <a:r>
              <a:rPr lang="en-US" altLang="zh-CN" sz="2000" i="0" dirty="0">
                <a:solidFill>
                  <a:schemeClr val="tx1"/>
                </a:solidFill>
                <a:latin typeface="华文楷体" pitchFamily="2" charset="-122"/>
                <a:ea typeface="华文楷体" pitchFamily="2" charset="-122"/>
              </a:rPr>
              <a:t> </a:t>
            </a:r>
            <a:endParaRPr lang="de-DE" sz="2000" i="0" dirty="0">
              <a:solidFill>
                <a:srgbClr val="4D4D4D"/>
              </a:solidFill>
              <a:latin typeface="华文楷体" pitchFamily="2" charset="-122"/>
              <a:ea typeface="华文楷体" pitchFamily="2" charset="-122"/>
            </a:endParaRPr>
          </a:p>
        </p:txBody>
      </p:sp>
      <p:sp>
        <p:nvSpPr>
          <p:cNvPr id="9" name="Rectangle 15"/>
          <p:cNvSpPr txBox="1">
            <a:spLocks noChangeArrowheads="1"/>
          </p:cNvSpPr>
          <p:nvPr/>
        </p:nvSpPr>
        <p:spPr>
          <a:xfrm>
            <a:off x="1187624" y="404664"/>
            <a:ext cx="6553200" cy="431800"/>
          </a:xfrm>
          <a:prstGeom prst="rect">
            <a:avLst/>
          </a:prstGeom>
          <a:noFill/>
        </p:spPr>
        <p:txBody>
          <a:bodyPr/>
          <a:lstStyle/>
          <a:p>
            <a:pPr algn="ctr" defTabSz="1436688" eaLnBrk="1" hangingPunct="1">
              <a:lnSpc>
                <a:spcPct val="90000"/>
              </a:lnSpc>
              <a:buClr>
                <a:srgbClr val="00518E"/>
              </a:buClr>
              <a:defRPr/>
            </a:pPr>
            <a:r>
              <a:rPr lang="zh-CN" altLang="de-DE" sz="3200" i="0" dirty="0">
                <a:solidFill>
                  <a:srgbClr val="FFFF00"/>
                </a:solidFill>
                <a:latin typeface="+mj-ea"/>
                <a:ea typeface="+mj-ea"/>
                <a:cs typeface="+mj-cs"/>
              </a:rPr>
              <a:t>用户场景测试</a:t>
            </a:r>
            <a:endParaRPr lang="de-DE" altLang="de-DE" sz="3200" i="0" dirty="0">
              <a:solidFill>
                <a:srgbClr val="FFFF00"/>
              </a:solidFill>
              <a:latin typeface="+mj-ea"/>
              <a:ea typeface="+mj-ea"/>
              <a:cs typeface="+mj-cs"/>
            </a:endParaRPr>
          </a:p>
        </p:txBody>
      </p:sp>
    </p:spTree>
    <p:extLst>
      <p:ext uri="{BB962C8B-B14F-4D97-AF65-F5344CB8AC3E}">
        <p14:creationId xmlns:p14="http://schemas.microsoft.com/office/powerpoint/2010/main" val="352626253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029200" y="1752600"/>
            <a:ext cx="3581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endParaRPr lang="de-DE" altLang="zh-CN" sz="2400">
              <a:latin typeface="黑体" pitchFamily="49" charset="-122"/>
            </a:endParaRPr>
          </a:p>
          <a:p>
            <a:pPr algn="l"/>
            <a:endParaRPr lang="de-DE" altLang="zh-CN" sz="2400">
              <a:latin typeface="黑体" pitchFamily="49" charset="-122"/>
            </a:endParaRPr>
          </a:p>
        </p:txBody>
      </p:sp>
      <p:sp>
        <p:nvSpPr>
          <p:cNvPr id="111619" name="Rectangle 3"/>
          <p:cNvSpPr>
            <a:spLocks noChangeArrowheads="1"/>
          </p:cNvSpPr>
          <p:nvPr/>
        </p:nvSpPr>
        <p:spPr bwMode="auto">
          <a:xfrm>
            <a:off x="683568" y="1556792"/>
            <a:ext cx="7896225" cy="2147681"/>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p>
            <a:pPr marL="379413" indent="-379413" algn="l" eaLnBrk="1" hangingPunct="1">
              <a:spcBef>
                <a:spcPct val="50000"/>
              </a:spcBef>
              <a:buClr>
                <a:schemeClr val="tx2"/>
              </a:buClr>
              <a:buFont typeface="Wingdings" pitchFamily="2" charset="2"/>
              <a:buChar char="w"/>
              <a:defRPr/>
            </a:pPr>
            <a:r>
              <a:rPr lang="zh-CN" altLang="en-US" sz="2400" i="0" dirty="0">
                <a:latin typeface="华文楷体" pitchFamily="2" charset="-122"/>
                <a:ea typeface="华文楷体" pitchFamily="2" charset="-122"/>
              </a:rPr>
              <a:t>针对典型的行为模式（用例</a:t>
            </a:r>
            <a:r>
              <a:rPr lang="en-US" altLang="zh-CN" sz="2400" i="0" dirty="0">
                <a:latin typeface="华文楷体" pitchFamily="2" charset="-122"/>
                <a:ea typeface="华文楷体" pitchFamily="2" charset="-122"/>
              </a:rPr>
              <a:t>/Use Case</a:t>
            </a:r>
            <a:r>
              <a:rPr lang="zh-CN" altLang="en-US" sz="2400" i="0" dirty="0">
                <a:latin typeface="华文楷体" pitchFamily="2" charset="-122"/>
                <a:ea typeface="华文楷体" pitchFamily="2" charset="-122"/>
              </a:rPr>
              <a:t>）组成测试场景</a:t>
            </a:r>
            <a:r>
              <a:rPr lang="en-US" altLang="zh-CN" sz="2400" i="0" dirty="0">
                <a:latin typeface="华文楷体" pitchFamily="2" charset="-122"/>
                <a:ea typeface="华文楷体" pitchFamily="2" charset="-122"/>
              </a:rPr>
              <a:t> </a:t>
            </a:r>
            <a:r>
              <a:rPr lang="zh-CN" altLang="en-US" sz="2400" i="0" dirty="0">
                <a:latin typeface="华文楷体" pitchFamily="2" charset="-122"/>
                <a:ea typeface="华文楷体" pitchFamily="2" charset="-122"/>
              </a:rPr>
              <a:t>。</a:t>
            </a:r>
            <a:endParaRPr lang="de-DE" altLang="de-DE" sz="2400" i="0" dirty="0">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altLang="de-DE" sz="2400" i="0" dirty="0">
                <a:latin typeface="华文楷体" pitchFamily="2" charset="-122"/>
                <a:ea typeface="华文楷体" pitchFamily="2" charset="-122"/>
              </a:rPr>
              <a:t>用例通常有一个主场景（即最有可能发生的场景），有时候也会有可供选择的分支。 </a:t>
            </a:r>
            <a:endParaRPr lang="de-DE" altLang="de-DE" sz="2400" i="0" dirty="0">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altLang="de-DE" sz="2400" i="0" dirty="0">
                <a:latin typeface="华文楷体" pitchFamily="2" charset="-122"/>
                <a:ea typeface="华文楷体" pitchFamily="2" charset="-122"/>
              </a:rPr>
              <a:t>可以根据使用频繁度来确定这些用例的优先级 。</a:t>
            </a:r>
            <a:endParaRPr lang="de-DE" altLang="de-DE" sz="2400" i="0" dirty="0">
              <a:latin typeface="华文楷体" pitchFamily="2" charset="-122"/>
              <a:ea typeface="华文楷体" pitchFamily="2" charset="-122"/>
            </a:endParaRPr>
          </a:p>
        </p:txBody>
      </p:sp>
      <p:sp>
        <p:nvSpPr>
          <p:cNvPr id="111621" name="Rectangle 7"/>
          <p:cNvSpPr>
            <a:spLocks noChangeArrowheads="1"/>
          </p:cNvSpPr>
          <p:nvPr/>
        </p:nvSpPr>
        <p:spPr bwMode="auto">
          <a:xfrm>
            <a:off x="611560" y="4077072"/>
            <a:ext cx="8112820" cy="2147681"/>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lIns="90000" tIns="46800" rIns="90000" bIns="46800">
            <a:spAutoFit/>
          </a:bodyPr>
          <a:lstStyle/>
          <a:p>
            <a:pPr marL="379413" indent="-379413" algn="l" eaLnBrk="1" hangingPunct="1">
              <a:spcBef>
                <a:spcPct val="50000"/>
              </a:spcBef>
              <a:buClr>
                <a:schemeClr val="tx2"/>
              </a:buClr>
              <a:buFont typeface="Wingdings" pitchFamily="2" charset="2"/>
              <a:buChar char="w"/>
              <a:defRPr/>
            </a:pPr>
            <a:r>
              <a:rPr lang="zh-CN" altLang="de-DE" sz="2000" i="0" dirty="0">
                <a:latin typeface="华文楷体" pitchFamily="2" charset="-122"/>
                <a:ea typeface="华文楷体" pitchFamily="2" charset="-122"/>
              </a:rPr>
              <a:t>因为用例基于系统最可能使用的情况</a:t>
            </a:r>
            <a:r>
              <a:rPr lang="de-DE" altLang="zh-CN" sz="2000" i="0" dirty="0">
                <a:latin typeface="华文楷体" pitchFamily="2" charset="-122"/>
                <a:ea typeface="华文楷体" pitchFamily="2" charset="-122"/>
              </a:rPr>
              <a:t>,</a:t>
            </a:r>
            <a:r>
              <a:rPr lang="zh-CN" altLang="de-DE" sz="2000" i="0" dirty="0">
                <a:latin typeface="华文楷体" pitchFamily="2" charset="-122"/>
                <a:ea typeface="华文楷体" pitchFamily="2" charset="-122"/>
              </a:rPr>
              <a:t>因此从用例中得到的测试用例，是发现系统在实际应用中存在的缺陷的最有效的方式。</a:t>
            </a:r>
            <a:endParaRPr lang="de-DE" altLang="en-US" sz="2000" i="0" dirty="0">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altLang="de-DE" sz="2000" i="0" dirty="0">
                <a:latin typeface="华文楷体" pitchFamily="2" charset="-122"/>
                <a:ea typeface="华文楷体" pitchFamily="2" charset="-122"/>
              </a:rPr>
              <a:t>所以很适用于由用户</a:t>
            </a:r>
            <a:r>
              <a:rPr lang="de-DE" altLang="zh-CN" sz="2000" i="0" dirty="0">
                <a:latin typeface="华文楷体" pitchFamily="2" charset="-122"/>
                <a:ea typeface="华文楷体" pitchFamily="2" charset="-122"/>
              </a:rPr>
              <a:t>/</a:t>
            </a:r>
            <a:r>
              <a:rPr lang="zh-CN" altLang="de-DE" sz="2000" i="0" dirty="0">
                <a:latin typeface="华文楷体" pitchFamily="2" charset="-122"/>
                <a:ea typeface="华文楷体" pitchFamily="2" charset="-122"/>
              </a:rPr>
              <a:t>客户一起参与的验收测试。</a:t>
            </a:r>
            <a:endParaRPr lang="de-DE" altLang="en-US" sz="2000" i="0" dirty="0">
              <a:latin typeface="华文楷体" pitchFamily="2" charset="-122"/>
              <a:ea typeface="华文楷体" pitchFamily="2" charset="-122"/>
            </a:endParaRPr>
          </a:p>
          <a:p>
            <a:pPr marL="379413" indent="-379413" algn="l" eaLnBrk="1" hangingPunct="1">
              <a:spcBef>
                <a:spcPct val="50000"/>
              </a:spcBef>
              <a:buClr>
                <a:schemeClr val="tx2"/>
              </a:buClr>
              <a:buFont typeface="Wingdings" pitchFamily="2" charset="2"/>
              <a:buChar char="w"/>
              <a:defRPr/>
            </a:pPr>
            <a:r>
              <a:rPr lang="zh-CN" altLang="de-DE" sz="2000" i="0" dirty="0">
                <a:latin typeface="华文楷体" pitchFamily="2" charset="-122"/>
                <a:ea typeface="华文楷体" pitchFamily="2" charset="-122"/>
              </a:rPr>
              <a:t>也同样适用于在集成测试过程中，通过观察不同组件的相互作用和相互影响，从而发现错误的情况。</a:t>
            </a:r>
            <a:endParaRPr lang="de-DE" altLang="en-US" sz="2000" i="0" dirty="0">
              <a:latin typeface="华文楷体" pitchFamily="2" charset="-122"/>
              <a:ea typeface="华文楷体" pitchFamily="2" charset="-122"/>
            </a:endParaRPr>
          </a:p>
        </p:txBody>
      </p:sp>
      <p:sp>
        <p:nvSpPr>
          <p:cNvPr id="122886" name="标题 9"/>
          <p:cNvSpPr>
            <a:spLocks noGrp="1"/>
          </p:cNvSpPr>
          <p:nvPr>
            <p:ph type="title" idx="4294967295"/>
          </p:nvPr>
        </p:nvSpPr>
        <p:spPr>
          <a:xfrm>
            <a:off x="2411760" y="404664"/>
            <a:ext cx="4320505" cy="490537"/>
          </a:xfrm>
        </p:spPr>
        <p:txBody>
          <a:bodyPr tIns="0" bIns="0" anchor="t"/>
          <a:lstStyle/>
          <a:p>
            <a:pPr algn="ctr" defTabSz="1436688" eaLnBrk="1" hangingPunct="1">
              <a:lnSpc>
                <a:spcPct val="90000"/>
              </a:lnSpc>
              <a:buClr>
                <a:srgbClr val="00518E"/>
              </a:buClr>
            </a:pPr>
            <a:r>
              <a:rPr lang="zh-CN" altLang="de-DE" sz="3200" kern="1200" dirty="0">
                <a:solidFill>
                  <a:srgbClr val="FFFF00"/>
                </a:solidFill>
                <a:latin typeface="+mj-ea"/>
              </a:rPr>
              <a:t>用例测试</a:t>
            </a:r>
            <a:endParaRPr lang="zh-CN" altLang="en-US" sz="3200" kern="1200" dirty="0">
              <a:solidFill>
                <a:srgbClr val="FFFF00"/>
              </a:solidFill>
              <a:latin typeface="+mj-ea"/>
            </a:endParaRPr>
          </a:p>
        </p:txBody>
      </p:sp>
    </p:spTree>
    <p:extLst>
      <p:ext uri="{BB962C8B-B14F-4D97-AF65-F5344CB8AC3E}">
        <p14:creationId xmlns:p14="http://schemas.microsoft.com/office/powerpoint/2010/main" val="227346192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0"/>
          </p:nvPr>
        </p:nvSpPr>
        <p:spPr/>
        <p:txBody>
          <a:bodyPr/>
          <a:lstStyle/>
          <a:p>
            <a:fld id="{768BECB6-6F87-4AA7-A36C-D5289AC9CF42}" type="slidenum">
              <a:rPr lang="en-US" altLang="zh-CN" smtClean="0"/>
              <a:pPr/>
              <a:t>129</a:t>
            </a:fld>
            <a:endParaRPr lang="en-US" altLang="zh-CN"/>
          </a:p>
        </p:txBody>
      </p:sp>
      <p:sp>
        <p:nvSpPr>
          <p:cNvPr id="3" name="标题 9"/>
          <p:cNvSpPr txBox="1">
            <a:spLocks/>
          </p:cNvSpPr>
          <p:nvPr/>
        </p:nvSpPr>
        <p:spPr bwMode="auto">
          <a:xfrm>
            <a:off x="2411760" y="404664"/>
            <a:ext cx="4320505" cy="490537"/>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a:lstStyle>
          <a:p>
            <a:pPr algn="ctr" defTabSz="1436688">
              <a:lnSpc>
                <a:spcPct val="90000"/>
              </a:lnSpc>
              <a:buClr>
                <a:srgbClr val="00518E"/>
              </a:buClr>
            </a:pPr>
            <a:r>
              <a:rPr lang="zh-CN" altLang="de-DE" sz="3200" i="0" kern="1200" dirty="0">
                <a:solidFill>
                  <a:srgbClr val="FFFF00"/>
                </a:solidFill>
                <a:latin typeface="+mj-ea"/>
              </a:rPr>
              <a:t>用例测试</a:t>
            </a:r>
            <a:r>
              <a:rPr lang="zh-CN" altLang="en-US" sz="3200" i="0" kern="1200" dirty="0">
                <a:solidFill>
                  <a:srgbClr val="FFFF00"/>
                </a:solidFill>
                <a:latin typeface="+mj-ea"/>
              </a:rPr>
              <a:t>示例</a:t>
            </a:r>
          </a:p>
        </p:txBody>
      </p:sp>
      <p:pic>
        <p:nvPicPr>
          <p:cNvPr id="4" name="图片 3" descr="屏幕快照 2014-03-28 下午9.20.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00808"/>
            <a:ext cx="3880490" cy="4536504"/>
          </a:xfrm>
          <a:prstGeom prst="rect">
            <a:avLst/>
          </a:prstGeom>
        </p:spPr>
      </p:pic>
      <p:pic>
        <p:nvPicPr>
          <p:cNvPr id="5" name="图片 4" descr="屏幕快照 2014-03-28 下午9.20.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700808"/>
            <a:ext cx="4510587" cy="4609820"/>
          </a:xfrm>
          <a:prstGeom prst="rect">
            <a:avLst/>
          </a:prstGeom>
        </p:spPr>
      </p:pic>
      <p:sp>
        <p:nvSpPr>
          <p:cNvPr id="6" name="下箭头 5"/>
          <p:cNvSpPr/>
          <p:nvPr/>
        </p:nvSpPr>
        <p:spPr>
          <a:xfrm>
            <a:off x="6588224" y="2132856"/>
            <a:ext cx="360040" cy="3744416"/>
          </a:xfrm>
          <a:prstGeom prst="downArrow">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6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05696B-B006-443F-8D23-FFA109C259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D27F5C27-9B0C-4F0F-A459-A1DA9674393A}"/>
              </a:ext>
            </a:extLst>
          </p:cNvPr>
          <p:cNvSpPr>
            <a:spLocks noGrp="1"/>
          </p:cNvSpPr>
          <p:nvPr>
            <p:ph idx="1"/>
          </p:nvPr>
        </p:nvSpPr>
        <p:spPr/>
        <p:txBody>
          <a:bodyPr/>
          <a:lstStyle/>
          <a:p>
            <a:r>
              <a:rPr lang="en-US" altLang="zh-CN" dirty="0"/>
              <a:t>Example  1:</a:t>
            </a:r>
          </a:p>
          <a:p>
            <a:r>
              <a:rPr lang="en-US" altLang="zh-CN" dirty="0"/>
              <a:t>string</a:t>
            </a:r>
            <a:r>
              <a:rPr lang="en-US" altLang="zh-CN" b="1" dirty="0"/>
              <a:t> </a:t>
            </a:r>
            <a:r>
              <a:rPr lang="en-US" altLang="zh-CN" dirty="0" err="1"/>
              <a:t>connStr</a:t>
            </a:r>
            <a:r>
              <a:rPr lang="en-US" altLang="zh-CN" b="1" dirty="0"/>
              <a:t> </a:t>
            </a:r>
            <a:r>
              <a:rPr lang="en-US" altLang="zh-CN" dirty="0"/>
              <a:t>=</a:t>
            </a:r>
            <a:r>
              <a:rPr lang="en-US" altLang="zh-CN" b="1" dirty="0"/>
              <a:t> </a:t>
            </a:r>
            <a:r>
              <a:rPr lang="en-US" altLang="zh-CN" dirty="0"/>
              <a:t>"server=.\</a:t>
            </a:r>
            <a:r>
              <a:rPr lang="en-US" altLang="zh-CN" dirty="0" err="1"/>
              <a:t>sqlexpress;database</a:t>
            </a:r>
            <a:r>
              <a:rPr lang="en-US" altLang="zh-CN" dirty="0"/>
              <a:t>=</a:t>
            </a:r>
            <a:r>
              <a:rPr lang="en-US" altLang="zh-CN" dirty="0" err="1"/>
              <a:t>news;Integrated</a:t>
            </a:r>
            <a:r>
              <a:rPr lang="en-US" altLang="zh-CN" dirty="0"/>
              <a:t> Security=True"</a:t>
            </a:r>
            <a:r>
              <a:rPr lang="en-US" altLang="zh-CN" b="1" dirty="0"/>
              <a:t>;</a:t>
            </a:r>
          </a:p>
          <a:p>
            <a:r>
              <a:rPr lang="en-US" altLang="zh-CN" b="1" dirty="0"/>
              <a:t>        </a:t>
            </a:r>
            <a:r>
              <a:rPr lang="en-US" altLang="zh-CN" dirty="0" err="1"/>
              <a:t>SqlConnection</a:t>
            </a:r>
            <a:r>
              <a:rPr lang="en-US" altLang="zh-CN" b="1" dirty="0"/>
              <a:t> </a:t>
            </a:r>
            <a:r>
              <a:rPr lang="en-US" altLang="zh-CN" dirty="0"/>
              <a:t>conn</a:t>
            </a:r>
            <a:r>
              <a:rPr lang="en-US" altLang="zh-CN" b="1" dirty="0"/>
              <a:t> </a:t>
            </a:r>
            <a:r>
              <a:rPr lang="en-US" altLang="zh-CN" dirty="0"/>
              <a:t>=</a:t>
            </a:r>
            <a:r>
              <a:rPr lang="en-US" altLang="zh-CN" b="1" dirty="0"/>
              <a:t> </a:t>
            </a:r>
            <a:r>
              <a:rPr lang="en-US" altLang="zh-CN" dirty="0"/>
              <a:t>new</a:t>
            </a:r>
            <a:r>
              <a:rPr lang="en-US" altLang="zh-CN" b="1" dirty="0"/>
              <a:t> </a:t>
            </a:r>
            <a:r>
              <a:rPr lang="en-US" altLang="zh-CN" dirty="0" err="1"/>
              <a:t>SqlConnection</a:t>
            </a:r>
            <a:r>
              <a:rPr lang="en-US" altLang="zh-CN" b="1" dirty="0"/>
              <a:t>(</a:t>
            </a:r>
            <a:r>
              <a:rPr lang="en-US" altLang="zh-CN" dirty="0" err="1"/>
              <a:t>connStr</a:t>
            </a:r>
            <a:r>
              <a:rPr lang="en-US" altLang="zh-CN" b="1" dirty="0"/>
              <a:t>);</a:t>
            </a:r>
          </a:p>
          <a:p>
            <a:r>
              <a:rPr lang="en-US" altLang="zh-CN" b="1" dirty="0"/>
              <a:t>        </a:t>
            </a:r>
            <a:r>
              <a:rPr lang="en-US" altLang="zh-CN" dirty="0" err="1"/>
              <a:t>conn.Open</a:t>
            </a:r>
            <a:r>
              <a:rPr lang="en-US" altLang="zh-CN" b="1" dirty="0"/>
              <a:t>();</a:t>
            </a:r>
          </a:p>
          <a:p>
            <a:endParaRPr lang="zh-CN" altLang="en-US" dirty="0"/>
          </a:p>
        </p:txBody>
      </p:sp>
      <p:sp>
        <p:nvSpPr>
          <p:cNvPr id="4" name="灯片编号占位符 3">
            <a:extLst>
              <a:ext uri="{FF2B5EF4-FFF2-40B4-BE49-F238E27FC236}">
                <a16:creationId xmlns:a16="http://schemas.microsoft.com/office/drawing/2014/main" xmlns="" id="{CFA5BE15-9D3B-41DD-91FE-1B91B4AAAB41}"/>
              </a:ext>
            </a:extLst>
          </p:cNvPr>
          <p:cNvSpPr>
            <a:spLocks noGrp="1"/>
          </p:cNvSpPr>
          <p:nvPr>
            <p:ph type="sldNum" sz="quarter" idx="10"/>
          </p:nvPr>
        </p:nvSpPr>
        <p:spPr/>
        <p:txBody>
          <a:bodyPr/>
          <a:lstStyle/>
          <a:p>
            <a:fld id="{DBE2DA07-CE19-4C9B-A0EC-06D3955056CF}" type="slidenum">
              <a:rPr lang="en-US" altLang="zh-CN" smtClean="0"/>
              <a:pPr/>
              <a:t>13</a:t>
            </a:fld>
            <a:endParaRPr lang="en-US" altLang="zh-CN"/>
          </a:p>
        </p:txBody>
      </p:sp>
    </p:spTree>
    <p:extLst>
      <p:ext uri="{BB962C8B-B14F-4D97-AF65-F5344CB8AC3E}">
        <p14:creationId xmlns:p14="http://schemas.microsoft.com/office/powerpoint/2010/main" val="26757768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txBox="1">
            <a:spLocks noGrp="1" noChangeArrowheads="1"/>
          </p:cNvSpPr>
          <p:nvPr/>
        </p:nvSpPr>
        <p:spPr bwMode="auto">
          <a:xfrm>
            <a:off x="457200" y="6245225"/>
            <a:ext cx="2133600" cy="476250"/>
          </a:xfrm>
          <a:prstGeom prst="rect">
            <a:avLst/>
          </a:prstGeom>
          <a:noFill/>
          <a:ln w="9525">
            <a:noFill/>
            <a:miter lim="800000"/>
            <a:headEnd/>
            <a:tailEnd/>
          </a:ln>
        </p:spPr>
        <p:txBody>
          <a:bodyPr/>
          <a:lstStyle/>
          <a:p>
            <a:endParaRPr lang="en-US" sz="1400">
              <a:solidFill>
                <a:srgbClr val="FF9800"/>
              </a:solidFill>
            </a:endParaRPr>
          </a:p>
        </p:txBody>
      </p:sp>
      <p:sp>
        <p:nvSpPr>
          <p:cNvPr id="11268" name="Rectangle 6"/>
          <p:cNvSpPr>
            <a:spLocks noGrp="1" noChangeArrowheads="1"/>
          </p:cNvSpPr>
          <p:nvPr>
            <p:ph type="sldNum" sz="quarter" idx="4294967295"/>
          </p:nvPr>
        </p:nvSpPr>
        <p:spPr>
          <a:xfrm>
            <a:off x="6553200" y="6245225"/>
            <a:ext cx="2133600" cy="476250"/>
          </a:xfrm>
          <a:prstGeom prst="rect">
            <a:avLst/>
          </a:prstGeom>
          <a:noFill/>
        </p:spPr>
        <p:txBody>
          <a:bodyPr/>
          <a:lstStyle/>
          <a:p>
            <a:fld id="{1E326436-0F77-42AF-83F0-61A062A886A2}" type="slidenum">
              <a:rPr lang="sv-SE" altLang="zh-CN"/>
              <a:pPr/>
              <a:t>130</a:t>
            </a:fld>
            <a:endParaRPr lang="sv-SE" altLang="zh-CN"/>
          </a:p>
        </p:txBody>
      </p:sp>
      <p:sp>
        <p:nvSpPr>
          <p:cNvPr id="10" name="标题 1"/>
          <p:cNvSpPr>
            <a:spLocks noGrp="1"/>
          </p:cNvSpPr>
          <p:nvPr>
            <p:ph type="title"/>
          </p:nvPr>
        </p:nvSpPr>
        <p:spPr>
          <a:xfrm>
            <a:off x="1475656" y="188640"/>
            <a:ext cx="6033864" cy="764704"/>
          </a:xfrm>
        </p:spPr>
        <p:txBody>
          <a:bodyPr/>
          <a:lstStyle/>
          <a:p>
            <a:pPr lvl="0" algn="ctr"/>
            <a:r>
              <a:rPr lang="zh-CN" altLang="zh-CN" sz="3600" b="1" kern="1200" dirty="0">
                <a:solidFill>
                  <a:srgbClr val="FFFF00"/>
                </a:solidFill>
                <a:ea typeface="宋体" charset="-122"/>
              </a:rPr>
              <a:t>基于场景的</a:t>
            </a:r>
            <a:r>
              <a:rPr lang="zh-CN" altLang="en-US" sz="3600" b="1" kern="1200" dirty="0">
                <a:solidFill>
                  <a:srgbClr val="FFFF00"/>
                </a:solidFill>
                <a:ea typeface="宋体" charset="-122"/>
              </a:rPr>
              <a:t>测试</a:t>
            </a:r>
            <a:r>
              <a:rPr lang="zh-CN" altLang="zh-CN" sz="3600" b="1" kern="1200" dirty="0">
                <a:solidFill>
                  <a:srgbClr val="FFFF00"/>
                </a:solidFill>
                <a:ea typeface="宋体" charset="-122"/>
              </a:rPr>
              <a:t>方法</a:t>
            </a:r>
            <a:endParaRPr lang="zh-CN" altLang="en-US" sz="3600" b="1" kern="1200" dirty="0">
              <a:solidFill>
                <a:srgbClr val="FFFF00"/>
              </a:solidFill>
              <a:ea typeface="宋体" charset="-122"/>
            </a:endParaRPr>
          </a:p>
        </p:txBody>
      </p:sp>
      <p:sp>
        <p:nvSpPr>
          <p:cNvPr id="11" name="Rectangle 3"/>
          <p:cNvSpPr>
            <a:spLocks noChangeArrowheads="1"/>
          </p:cNvSpPr>
          <p:nvPr/>
        </p:nvSpPr>
        <p:spPr bwMode="auto">
          <a:xfrm>
            <a:off x="827584" y="2204864"/>
            <a:ext cx="7848600" cy="2308324"/>
          </a:xfrm>
          <a:prstGeom prst="rect">
            <a:avLst/>
          </a:prstGeom>
          <a:noFill/>
          <a:ln w="9525">
            <a:noFill/>
            <a:miter lim="800000"/>
            <a:headEnd/>
            <a:tailEnd/>
          </a:ln>
        </p:spPr>
        <p:txBody>
          <a:bodyPr wrap="square">
            <a:spAutoFit/>
          </a:bodyPr>
          <a:lstStyle/>
          <a:p>
            <a:pPr lvl="1" indent="-457200">
              <a:lnSpc>
                <a:spcPct val="120000"/>
              </a:lnSpc>
              <a:buClr>
                <a:srgbClr val="3366FF"/>
              </a:buClr>
              <a:buFont typeface="Wingdings" pitchFamily="2" charset="2"/>
              <a:buChar char="n"/>
            </a:pPr>
            <a:r>
              <a:rPr lang="zh-CN" altLang="en-US" sz="2400" i="0" dirty="0"/>
              <a:t>基于</a:t>
            </a:r>
            <a:r>
              <a:rPr lang="en-US" altLang="zh-CN" sz="2400" i="0" dirty="0"/>
              <a:t>Use case</a:t>
            </a:r>
            <a:r>
              <a:rPr lang="zh-CN" altLang="en-US" sz="2400" i="0" dirty="0"/>
              <a:t>或</a:t>
            </a:r>
            <a:r>
              <a:rPr lang="en-US" altLang="zh-CN" sz="2400" i="0" dirty="0"/>
              <a:t>User Story</a:t>
            </a:r>
            <a:r>
              <a:rPr lang="zh-CN" altLang="en-US" sz="2400" i="0" dirty="0"/>
              <a:t>直接进行验证</a:t>
            </a:r>
            <a:endParaRPr lang="en-US" altLang="zh-CN" sz="2400" i="0" dirty="0"/>
          </a:p>
          <a:p>
            <a:pPr lvl="1" indent="-457200">
              <a:lnSpc>
                <a:spcPct val="120000"/>
              </a:lnSpc>
              <a:buClr>
                <a:srgbClr val="3366FF"/>
              </a:buClr>
              <a:buFont typeface="Wingdings" pitchFamily="2" charset="2"/>
              <a:buChar char="n"/>
            </a:pPr>
            <a:r>
              <a:rPr lang="zh-CN" altLang="en-US" sz="2400" i="0" dirty="0"/>
              <a:t>根据</a:t>
            </a:r>
            <a:r>
              <a:rPr lang="en-US" altLang="zh-CN" sz="2400" i="0" dirty="0"/>
              <a:t>UML</a:t>
            </a:r>
            <a:r>
              <a:rPr lang="zh-CN" altLang="en-US" sz="2400" i="0" dirty="0"/>
              <a:t>的序列图来进行验证</a:t>
            </a:r>
            <a:endParaRPr lang="en-US" altLang="zh-CN" sz="2400" i="0" dirty="0"/>
          </a:p>
          <a:p>
            <a:pPr lvl="1" indent="-457200">
              <a:lnSpc>
                <a:spcPct val="120000"/>
              </a:lnSpc>
              <a:buClr>
                <a:srgbClr val="3366FF"/>
              </a:buClr>
              <a:buFont typeface="Wingdings" pitchFamily="2" charset="2"/>
              <a:buChar char="n"/>
            </a:pPr>
            <a:r>
              <a:rPr lang="zh-CN" altLang="en-US" sz="2400" i="0" dirty="0"/>
              <a:t>列出各种系统事件、观察和分析用户行为，设想各种可能的</a:t>
            </a:r>
            <a:r>
              <a:rPr lang="en-US" altLang="zh-CN" sz="2400" i="0" dirty="0"/>
              <a:t>user scenario</a:t>
            </a:r>
            <a:r>
              <a:rPr lang="zh-CN" altLang="en-US" sz="2400" i="0" dirty="0"/>
              <a:t>来进行验证</a:t>
            </a:r>
            <a:endParaRPr lang="en-US" altLang="zh-CN" sz="2400" i="0" dirty="0"/>
          </a:p>
          <a:p>
            <a:pPr lvl="1" indent="-457200">
              <a:lnSpc>
                <a:spcPct val="120000"/>
              </a:lnSpc>
              <a:buClr>
                <a:srgbClr val="3366FF"/>
              </a:buClr>
              <a:buFont typeface="Wingdings" pitchFamily="2" charset="2"/>
              <a:buChar char="n"/>
            </a:pPr>
            <a:r>
              <a:rPr lang="zh-CN" altLang="en-US" sz="2400" i="0" dirty="0"/>
              <a:t>分析同类系统和竞争对手的系统</a:t>
            </a:r>
          </a:p>
        </p:txBody>
      </p:sp>
      <p:sp>
        <p:nvSpPr>
          <p:cNvPr id="12" name="矩形 11"/>
          <p:cNvSpPr/>
          <p:nvPr/>
        </p:nvSpPr>
        <p:spPr>
          <a:xfrm>
            <a:off x="2051720" y="4653136"/>
            <a:ext cx="5256584" cy="869533"/>
          </a:xfrm>
          <a:prstGeom prst="rect">
            <a:avLst/>
          </a:prstGeom>
        </p:spPr>
        <p:txBody>
          <a:bodyPr wrap="square">
            <a:spAutoFit/>
          </a:bodyPr>
          <a:lstStyle/>
          <a:p>
            <a:pPr>
              <a:lnSpc>
                <a:spcPct val="150000"/>
              </a:lnSpc>
            </a:pPr>
            <a:r>
              <a:rPr lang="zh-CN" altLang="en-US" b="1" i="0" dirty="0">
                <a:solidFill>
                  <a:srgbClr val="0070C0"/>
                </a:solidFill>
              </a:rPr>
              <a:t>参考：</a:t>
            </a:r>
            <a:r>
              <a:rPr lang="zh-CN" altLang="en-US" b="1" i="0" dirty="0">
                <a:solidFill>
                  <a:srgbClr val="0070C0"/>
                </a:solidFill>
                <a:hlinkClick r:id="rId3"/>
              </a:rPr>
              <a:t>基于</a:t>
            </a:r>
            <a:r>
              <a:rPr lang="en-US" altLang="zh-CN" b="1" i="0" dirty="0">
                <a:solidFill>
                  <a:srgbClr val="0070C0"/>
                </a:solidFill>
                <a:hlinkClick r:id="rId3"/>
              </a:rPr>
              <a:t>UML</a:t>
            </a:r>
            <a:r>
              <a:rPr lang="zh-CN" altLang="en-US" b="1" i="0" dirty="0">
                <a:solidFill>
                  <a:srgbClr val="0070C0"/>
                </a:solidFill>
                <a:hlinkClick r:id="rId3"/>
              </a:rPr>
              <a:t>顺序图的场景测试用例生成方法</a:t>
            </a:r>
            <a:endParaRPr lang="en-US" altLang="zh-CN" b="1" i="0" dirty="0">
              <a:solidFill>
                <a:srgbClr val="0070C0"/>
              </a:solidFill>
            </a:endParaRPr>
          </a:p>
          <a:p>
            <a:pPr marL="711200">
              <a:lnSpc>
                <a:spcPct val="150000"/>
              </a:lnSpc>
            </a:pPr>
            <a:r>
              <a:rPr lang="zh-CN" altLang="en-US" i="0" u="sng" dirty="0">
                <a:hlinkClick r:id="rId4"/>
              </a:rPr>
              <a:t>基于场景的性能测试设计</a:t>
            </a:r>
            <a:endParaRPr lang="zh-CN" altLang="en-US" b="1" i="0" dirty="0">
              <a:solidFill>
                <a:srgbClr val="0070C0"/>
              </a:solidFill>
            </a:endParaRPr>
          </a:p>
        </p:txBody>
      </p:sp>
      <p:sp>
        <p:nvSpPr>
          <p:cNvPr id="7" name="矩形 6"/>
          <p:cNvSpPr/>
          <p:nvPr/>
        </p:nvSpPr>
        <p:spPr>
          <a:xfrm>
            <a:off x="827584" y="1340768"/>
            <a:ext cx="7848872" cy="476669"/>
          </a:xfrm>
          <a:prstGeom prst="rect">
            <a:avLst/>
          </a:prstGeom>
        </p:spPr>
        <p:txBody>
          <a:bodyPr wrap="square">
            <a:spAutoFit/>
          </a:bodyPr>
          <a:lstStyle/>
          <a:p>
            <a:pPr>
              <a:lnSpc>
                <a:spcPct val="120000"/>
              </a:lnSpc>
              <a:spcBef>
                <a:spcPct val="30000"/>
              </a:spcBef>
              <a:buClr>
                <a:srgbClr val="91AC4E"/>
              </a:buClr>
              <a:buSzPct val="80000"/>
            </a:pPr>
            <a:r>
              <a:rPr lang="en-US" altLang="zh-CN" sz="2400" b="1" dirty="0">
                <a:solidFill>
                  <a:srgbClr val="00B0F0"/>
                </a:solidFill>
                <a:latin typeface="楷体_GB2312" pitchFamily="49" charset="-122"/>
                <a:ea typeface="楷体_GB2312" pitchFamily="49" charset="-122"/>
              </a:rPr>
              <a:t>S</a:t>
            </a:r>
            <a:r>
              <a:rPr lang="en-US" altLang="zh-CN" sz="2400" b="1" i="0" dirty="0">
                <a:solidFill>
                  <a:srgbClr val="00B0F0"/>
                </a:solidFill>
                <a:latin typeface="楷体_GB2312" pitchFamily="49" charset="-122"/>
                <a:ea typeface="楷体_GB2312" pitchFamily="49" charset="-122"/>
              </a:rPr>
              <a:t>BT: Session-Based Testing/</a:t>
            </a:r>
            <a:r>
              <a:rPr lang="en-US" altLang="zh-CN" sz="2400" b="1" dirty="0">
                <a:solidFill>
                  <a:srgbClr val="00B0F0"/>
                </a:solidFill>
                <a:latin typeface="楷体_GB2312" pitchFamily="49" charset="-122"/>
                <a:ea typeface="楷体_GB2312" pitchFamily="49" charset="-122"/>
              </a:rPr>
              <a:t>Scenario-Based Testing</a:t>
            </a:r>
            <a:endParaRPr lang="zh-CN" altLang="en-US" sz="2400" b="1" dirty="0">
              <a:solidFill>
                <a:srgbClr val="00B0F0"/>
              </a:solidFill>
              <a:latin typeface="楷体_GB2312" pitchFamily="49" charset="-122"/>
              <a:ea typeface="楷体_GB2312" pitchFamily="49" charset="-122"/>
            </a:endParaRPr>
          </a:p>
        </p:txBody>
      </p:sp>
    </p:spTree>
    <p:extLst>
      <p:ext uri="{BB962C8B-B14F-4D97-AF65-F5344CB8AC3E}">
        <p14:creationId xmlns:p14="http://schemas.microsoft.com/office/powerpoint/2010/main" val="5955294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619672" y="366695"/>
            <a:ext cx="5952724" cy="561975"/>
          </a:xfrm>
        </p:spPr>
        <p:txBody>
          <a:bodyPr/>
          <a:lstStyle/>
          <a:p>
            <a:pPr algn="ctr" eaLnBrk="1" hangingPunct="1"/>
            <a:r>
              <a:rPr lang="zh-CN" altLang="en-US" sz="3200" dirty="0">
                <a:solidFill>
                  <a:srgbClr val="FFFF00"/>
                </a:solidFill>
                <a:latin typeface="+mj-ea"/>
              </a:rPr>
              <a:t>作业</a:t>
            </a:r>
          </a:p>
        </p:txBody>
      </p:sp>
      <p:sp>
        <p:nvSpPr>
          <p:cNvPr id="90116" name="Rectangle 4"/>
          <p:cNvSpPr>
            <a:spLocks noChangeArrowheads="1"/>
          </p:cNvSpPr>
          <p:nvPr/>
        </p:nvSpPr>
        <p:spPr bwMode="auto">
          <a:xfrm>
            <a:off x="899592" y="2492896"/>
            <a:ext cx="7667625" cy="2000548"/>
          </a:xfrm>
          <a:prstGeom prst="rect">
            <a:avLst/>
          </a:prstGeom>
          <a:noFill/>
          <a:ln w="9525" algn="ctr">
            <a:noFill/>
            <a:miter lim="800000"/>
            <a:headEnd/>
            <a:tailEnd/>
          </a:ln>
        </p:spPr>
        <p:txBody>
          <a:bodyPr anchor="ctr">
            <a:spAutoFit/>
          </a:bodyPr>
          <a:lstStyle/>
          <a:p>
            <a:pPr>
              <a:tabLst>
                <a:tab pos="571500" algn="l"/>
              </a:tabLst>
            </a:pPr>
            <a:r>
              <a:rPr lang="zh-CN" altLang="en-US" sz="3200" b="1" dirty="0"/>
              <a:t>第</a:t>
            </a:r>
            <a:r>
              <a:rPr lang="en-US" altLang="zh-CN" sz="3200" b="1" dirty="0"/>
              <a:t>3</a:t>
            </a:r>
            <a:r>
              <a:rPr lang="zh-CN" altLang="en-US" sz="3200" b="1" dirty="0"/>
              <a:t>章  </a:t>
            </a:r>
            <a:r>
              <a:rPr lang="en-US" altLang="zh-CN" sz="3200" b="1" dirty="0">
                <a:solidFill>
                  <a:schemeClr val="accent2"/>
                </a:solidFill>
              </a:rPr>
              <a:t>6</a:t>
            </a:r>
            <a:r>
              <a:rPr lang="zh-CN" altLang="en-US" sz="3200" b="1" dirty="0">
                <a:solidFill>
                  <a:schemeClr val="accent2"/>
                </a:solidFill>
              </a:rPr>
              <a:t>、</a:t>
            </a:r>
            <a:r>
              <a:rPr lang="en-US" altLang="zh-CN" sz="3200" b="1" dirty="0">
                <a:solidFill>
                  <a:schemeClr val="accent2"/>
                </a:solidFill>
              </a:rPr>
              <a:t>7</a:t>
            </a:r>
            <a:r>
              <a:rPr lang="zh-CN" altLang="en-US" sz="3200" b="1" dirty="0">
                <a:solidFill>
                  <a:schemeClr val="accent2"/>
                </a:solidFill>
              </a:rPr>
              <a:t>、</a:t>
            </a:r>
            <a:r>
              <a:rPr lang="en-US" altLang="zh-CN" sz="3200" b="1" dirty="0">
                <a:solidFill>
                  <a:schemeClr val="accent2"/>
                </a:solidFill>
              </a:rPr>
              <a:t>9</a:t>
            </a:r>
          </a:p>
          <a:p>
            <a:pPr>
              <a:tabLst>
                <a:tab pos="571500" algn="l"/>
              </a:tabLst>
            </a:pPr>
            <a:endParaRPr lang="en-US" altLang="zh-CN" sz="3200" b="1" dirty="0">
              <a:solidFill>
                <a:schemeClr val="accent2"/>
              </a:solidFill>
            </a:endParaRPr>
          </a:p>
          <a:p>
            <a:pPr>
              <a:tabLst>
                <a:tab pos="571500" algn="l"/>
              </a:tabLst>
            </a:pPr>
            <a:endParaRPr lang="en-US" altLang="zh-CN" sz="3200" b="1" dirty="0">
              <a:solidFill>
                <a:schemeClr val="accent2"/>
              </a:solidFill>
            </a:endParaRPr>
          </a:p>
          <a:p>
            <a:pPr>
              <a:tabLst>
                <a:tab pos="571500" algn="l"/>
              </a:tabLst>
            </a:pPr>
            <a:r>
              <a:rPr lang="zh-CN" altLang="en-US" sz="2800" b="1" i="0" u="sng" dirty="0">
                <a:solidFill>
                  <a:srgbClr val="3366FF"/>
                </a:solidFill>
              </a:rPr>
              <a:t>尽可能采用所介绍的方法，完善上次作业</a:t>
            </a:r>
          </a:p>
        </p:txBody>
      </p:sp>
    </p:spTree>
    <p:extLst>
      <p:ext uri="{BB962C8B-B14F-4D97-AF65-F5344CB8AC3E}">
        <p14:creationId xmlns:p14="http://schemas.microsoft.com/office/powerpoint/2010/main" val="40460797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black">
          <a:xfrm>
            <a:off x="971600" y="3140968"/>
            <a:ext cx="266429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pPr>
            <a:r>
              <a:rPr lang="en-US" altLang="zh-CN" sz="2800" i="0" dirty="0">
                <a:solidFill>
                  <a:schemeClr val="bg1"/>
                </a:solidFill>
                <a:latin typeface="Chalkduster"/>
                <a:cs typeface="Chalkduster"/>
              </a:rPr>
              <a:t>Thank you</a:t>
            </a:r>
          </a:p>
        </p:txBody>
      </p:sp>
      <p:sp>
        <p:nvSpPr>
          <p:cNvPr id="6" name="Rectangle 5"/>
          <p:cNvSpPr>
            <a:spLocks noChangeArrowheads="1"/>
          </p:cNvSpPr>
          <p:nvPr/>
        </p:nvSpPr>
        <p:spPr bwMode="black">
          <a:xfrm>
            <a:off x="971600" y="1988840"/>
            <a:ext cx="280831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5400" i="0" dirty="0">
                <a:solidFill>
                  <a:schemeClr val="bg1"/>
                </a:solidFill>
                <a:latin typeface="Avenir Black Oblique"/>
                <a:ea typeface="黑体" charset="0"/>
                <a:cs typeface="Avenir Black Oblique"/>
              </a:rPr>
              <a:t>Q &amp; A</a:t>
            </a:r>
            <a:endParaRPr lang="zh-CN" altLang="en-US" sz="5400" i="0" dirty="0">
              <a:solidFill>
                <a:schemeClr val="bg1"/>
              </a:solidFill>
              <a:latin typeface="Avenir Black Oblique"/>
              <a:ea typeface="黑体" charset="0"/>
              <a:cs typeface="Avenir Black Oblique"/>
            </a:endParaRPr>
          </a:p>
        </p:txBody>
      </p:sp>
      <p:pic>
        <p:nvPicPr>
          <p:cNvPr id="8" name="图片 7"/>
          <p:cNvPicPr>
            <a:picLocks noChangeAspect="1"/>
          </p:cNvPicPr>
          <p:nvPr/>
        </p:nvPicPr>
        <p:blipFill>
          <a:blip r:embed="rId3"/>
          <a:stretch>
            <a:fillRect/>
          </a:stretch>
        </p:blipFill>
        <p:spPr>
          <a:xfrm>
            <a:off x="4407316" y="1484784"/>
            <a:ext cx="4736684" cy="2736304"/>
          </a:xfrm>
          <a:prstGeom prst="rect">
            <a:avLst/>
          </a:prstGeom>
        </p:spPr>
      </p:pic>
      <p:pic>
        <p:nvPicPr>
          <p:cNvPr id="9" name="图片 8"/>
          <p:cNvPicPr>
            <a:picLocks noChangeAspect="1"/>
          </p:cNvPicPr>
          <p:nvPr/>
        </p:nvPicPr>
        <p:blipFill>
          <a:blip r:embed="rId4"/>
          <a:stretch>
            <a:fillRect/>
          </a:stretch>
        </p:blipFill>
        <p:spPr>
          <a:xfrm>
            <a:off x="4788024" y="4725144"/>
            <a:ext cx="1800200" cy="1800200"/>
          </a:xfrm>
          <a:prstGeom prst="rect">
            <a:avLst/>
          </a:prstGeom>
        </p:spPr>
      </p:pic>
      <p:pic>
        <p:nvPicPr>
          <p:cNvPr id="10" name="图片 9" descr="新浪微博二维码.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4725144"/>
            <a:ext cx="1778000"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6252F7-2F7B-4180-9B91-4D0B712B98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22AB556C-1341-4FA6-9938-9F027C8038CC}"/>
              </a:ext>
            </a:extLst>
          </p:cNvPr>
          <p:cNvSpPr>
            <a:spLocks noGrp="1"/>
          </p:cNvSpPr>
          <p:nvPr>
            <p:ph idx="1"/>
          </p:nvPr>
        </p:nvSpPr>
        <p:spPr/>
        <p:txBody>
          <a:bodyPr/>
          <a:lstStyle/>
          <a:p>
            <a:r>
              <a:rPr lang="zh-CN" altLang="en-US" dirty="0"/>
              <a:t>  再如，测试一个对线性表（比如数组）进行排序的程序，可推测列出以下几项需要特别测试的情况：</a:t>
            </a:r>
          </a:p>
          <a:p>
            <a:r>
              <a:rPr lang="en-US" altLang="zh-CN" dirty="0"/>
              <a:t>I.          </a:t>
            </a:r>
            <a:r>
              <a:rPr lang="zh-CN" altLang="en-US" dirty="0"/>
              <a:t>输入的线性表为空表；</a:t>
            </a:r>
          </a:p>
          <a:p>
            <a:r>
              <a:rPr lang="en-US" altLang="zh-CN" dirty="0"/>
              <a:t>II.       </a:t>
            </a:r>
            <a:r>
              <a:rPr lang="zh-CN" altLang="en-US" dirty="0"/>
              <a:t>表中只含有一个元素；</a:t>
            </a:r>
          </a:p>
          <a:p>
            <a:r>
              <a:rPr lang="en-US" altLang="zh-CN" dirty="0"/>
              <a:t>III.     </a:t>
            </a:r>
            <a:r>
              <a:rPr lang="zh-CN" altLang="en-US" dirty="0"/>
              <a:t>输入表中所有元素已排好序；</a:t>
            </a:r>
          </a:p>
          <a:p>
            <a:r>
              <a:rPr lang="en-US" altLang="zh-CN" dirty="0"/>
              <a:t>IV.     </a:t>
            </a:r>
            <a:r>
              <a:rPr lang="zh-CN" altLang="en-US" dirty="0"/>
              <a:t>输入表已按逆序排好；</a:t>
            </a:r>
          </a:p>
          <a:p>
            <a:r>
              <a:rPr lang="en-US" altLang="zh-CN" dirty="0"/>
              <a:t>V.        </a:t>
            </a:r>
            <a:r>
              <a:rPr lang="zh-CN" altLang="en-US" dirty="0"/>
              <a:t>输入表中部分或全部元素</a:t>
            </a:r>
            <a:r>
              <a:rPr lang="zh-CN" altLang="en-US" dirty="0" smtClean="0"/>
              <a:t>相同</a:t>
            </a:r>
            <a:endParaRPr lang="en-US" altLang="zh-CN" dirty="0" smtClean="0"/>
          </a:p>
          <a:p>
            <a:r>
              <a:rPr lang="en-US" altLang="zh-CN" dirty="0" smtClean="0"/>
              <a:t>VI.</a:t>
            </a:r>
            <a:r>
              <a:rPr lang="zh-CN" altLang="en-US" dirty="0" smtClean="0"/>
              <a:t>下标问题</a:t>
            </a:r>
            <a:endParaRPr lang="zh-CN" altLang="en-US" dirty="0"/>
          </a:p>
          <a:p>
            <a:endParaRPr lang="zh-CN" altLang="en-US" dirty="0"/>
          </a:p>
        </p:txBody>
      </p:sp>
      <p:sp>
        <p:nvSpPr>
          <p:cNvPr id="4" name="灯片编号占位符 3">
            <a:extLst>
              <a:ext uri="{FF2B5EF4-FFF2-40B4-BE49-F238E27FC236}">
                <a16:creationId xmlns:a16="http://schemas.microsoft.com/office/drawing/2014/main" xmlns="" id="{FBC599D2-F5F7-4110-A5DB-42FF98172520}"/>
              </a:ext>
            </a:extLst>
          </p:cNvPr>
          <p:cNvSpPr>
            <a:spLocks noGrp="1"/>
          </p:cNvSpPr>
          <p:nvPr>
            <p:ph type="sldNum" sz="quarter" idx="10"/>
          </p:nvPr>
        </p:nvSpPr>
        <p:spPr/>
        <p:txBody>
          <a:bodyPr/>
          <a:lstStyle/>
          <a:p>
            <a:fld id="{DBE2DA07-CE19-4C9B-A0EC-06D3955056CF}" type="slidenum">
              <a:rPr lang="en-US" altLang="zh-CN" smtClean="0"/>
              <a:pPr/>
              <a:t>14</a:t>
            </a:fld>
            <a:endParaRPr lang="en-US" altLang="zh-CN"/>
          </a:p>
        </p:txBody>
      </p:sp>
    </p:spTree>
    <p:extLst>
      <p:ext uri="{BB962C8B-B14F-4D97-AF65-F5344CB8AC3E}">
        <p14:creationId xmlns:p14="http://schemas.microsoft.com/office/powerpoint/2010/main" val="2307496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624637" cy="762000"/>
          </a:xfrm>
        </p:spPr>
        <p:txBody>
          <a:bodyPr/>
          <a:lstStyle/>
          <a:p>
            <a:pPr algn="ctr">
              <a:lnSpc>
                <a:spcPct val="120000"/>
              </a:lnSpc>
            </a:pPr>
            <a:r>
              <a:rPr lang="en-US" altLang="zh-CN" sz="3200" dirty="0">
                <a:solidFill>
                  <a:srgbClr val="FFFF00"/>
                </a:solidFill>
                <a:latin typeface="+mj-ea"/>
              </a:rPr>
              <a:t>3.2 </a:t>
            </a:r>
            <a:r>
              <a:rPr lang="zh-CN" altLang="en-US" sz="3200" dirty="0">
                <a:solidFill>
                  <a:srgbClr val="FFFF00"/>
                </a:solidFill>
                <a:latin typeface="+mj-ea"/>
              </a:rPr>
              <a:t>基于输入域的测试方法</a:t>
            </a:r>
          </a:p>
        </p:txBody>
      </p:sp>
      <p:sp>
        <p:nvSpPr>
          <p:cNvPr id="1451012" name="Text Box 4"/>
          <p:cNvSpPr txBox="1">
            <a:spLocks noChangeArrowheads="1"/>
          </p:cNvSpPr>
          <p:nvPr/>
        </p:nvSpPr>
        <p:spPr bwMode="auto">
          <a:xfrm>
            <a:off x="1547664" y="2924944"/>
            <a:ext cx="3505200" cy="1256754"/>
          </a:xfrm>
          <a:prstGeom prst="rect">
            <a:avLst/>
          </a:prstGeom>
          <a:noFill/>
          <a:ln w="9525">
            <a:noFill/>
            <a:miter lim="800000"/>
            <a:headEnd/>
            <a:tailEnd/>
          </a:ln>
          <a:effectLst/>
        </p:spPr>
        <p:txBody>
          <a:bodyPr lIns="0" tIns="0" rIns="0" bIns="0">
            <a:spAutoFit/>
          </a:bodyPr>
          <a:lstStyle/>
          <a:p>
            <a:pPr marL="114300" indent="-114300">
              <a:lnSpc>
                <a:spcPct val="150000"/>
              </a:lnSpc>
              <a:spcBef>
                <a:spcPts val="0"/>
              </a:spcBef>
              <a:buClr>
                <a:schemeClr val="accent1"/>
              </a:buClr>
              <a:buSzPct val="75000"/>
              <a:defRPr/>
            </a:pPr>
            <a:r>
              <a:rPr lang="en-US" altLang="zh-CN" sz="2800" i="1" dirty="0">
                <a:effectLst>
                  <a:outerShdw blurRad="38100" dist="38100" dir="2700000" algn="tl">
                    <a:srgbClr val="FFFFFF"/>
                  </a:outerShdw>
                </a:effectLst>
                <a:latin typeface="Arial" pitchFamily="34" charset="0"/>
                <a:ea typeface="楷体_GB2312" pitchFamily="49" charset="-122"/>
              </a:rPr>
              <a:t>3.2.1  </a:t>
            </a:r>
            <a:r>
              <a:rPr lang="zh-CN" altLang="en-US" sz="2800" i="1" dirty="0">
                <a:effectLst>
                  <a:outerShdw blurRad="38100" dist="38100" dir="2700000" algn="tl">
                    <a:srgbClr val="FFFFFF"/>
                  </a:outerShdw>
                </a:effectLst>
                <a:latin typeface="Arial" pitchFamily="34" charset="0"/>
                <a:ea typeface="楷体_GB2312" pitchFamily="49" charset="-122"/>
              </a:rPr>
              <a:t>等价类划分法</a:t>
            </a:r>
          </a:p>
          <a:p>
            <a:pPr marL="114300" indent="-114300">
              <a:lnSpc>
                <a:spcPct val="150000"/>
              </a:lnSpc>
              <a:spcBef>
                <a:spcPts val="0"/>
              </a:spcBef>
              <a:buClr>
                <a:schemeClr val="accent1"/>
              </a:buClr>
              <a:buSzPct val="75000"/>
              <a:defRPr/>
            </a:pPr>
            <a:r>
              <a:rPr lang="en-US" altLang="zh-CN" sz="2800" i="1" dirty="0">
                <a:effectLst>
                  <a:outerShdw blurRad="38100" dist="38100" dir="2700000" algn="tl">
                    <a:srgbClr val="FFFFFF"/>
                  </a:outerShdw>
                </a:effectLst>
                <a:latin typeface="Arial" pitchFamily="34" charset="0"/>
                <a:ea typeface="楷体_GB2312" pitchFamily="49" charset="-122"/>
              </a:rPr>
              <a:t>3.2.2  </a:t>
            </a:r>
            <a:r>
              <a:rPr lang="zh-CN" altLang="en-US" sz="2800" i="1" dirty="0">
                <a:effectLst>
                  <a:outerShdw blurRad="38100" dist="38100" dir="2700000" algn="tl">
                    <a:srgbClr val="FFFFFF"/>
                  </a:outerShdw>
                </a:effectLst>
                <a:latin typeface="Arial" pitchFamily="34" charset="0"/>
                <a:ea typeface="楷体_GB2312" pitchFamily="49" charset="-122"/>
              </a:rPr>
              <a:t>边界值分析法</a:t>
            </a:r>
          </a:p>
        </p:txBody>
      </p:sp>
    </p:spTree>
    <p:extLst>
      <p:ext uri="{BB962C8B-B14F-4D97-AF65-F5344CB8AC3E}">
        <p14:creationId xmlns:p14="http://schemas.microsoft.com/office/powerpoint/2010/main" val="607420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560" y="260648"/>
            <a:ext cx="6985620" cy="762000"/>
          </a:xfrm>
        </p:spPr>
        <p:txBody>
          <a:bodyPr/>
          <a:lstStyle/>
          <a:p>
            <a:pPr algn="ctr">
              <a:defRPr/>
            </a:pPr>
            <a:r>
              <a:rPr lang="en-US" altLang="zh-CN" sz="3200" dirty="0">
                <a:solidFill>
                  <a:srgbClr val="FFFF00"/>
                </a:solidFill>
                <a:latin typeface="+mj-ea"/>
              </a:rPr>
              <a:t>3.2.1 </a:t>
            </a:r>
            <a:r>
              <a:rPr lang="zh-CN" altLang="en-US" sz="3200" dirty="0">
                <a:solidFill>
                  <a:srgbClr val="FFFF00"/>
                </a:solidFill>
                <a:latin typeface="+mj-ea"/>
              </a:rPr>
              <a:t>等价类划分</a:t>
            </a:r>
            <a:r>
              <a:rPr lang="zh-CN" altLang="en-US" sz="3200" dirty="0" smtClean="0">
                <a:solidFill>
                  <a:srgbClr val="FFFF00"/>
                </a:solidFill>
                <a:latin typeface="+mj-ea"/>
              </a:rPr>
              <a:t>方法</a:t>
            </a:r>
            <a:r>
              <a:rPr lang="en-US" altLang="zh-CN" sz="3200" dirty="0" smtClean="0">
                <a:solidFill>
                  <a:srgbClr val="FFFF00"/>
                </a:solidFill>
                <a:latin typeface="+mj-ea"/>
              </a:rPr>
              <a:t>—</a:t>
            </a:r>
            <a:r>
              <a:rPr lang="zh-CN" altLang="en-US" sz="3200" dirty="0" smtClean="0">
                <a:solidFill>
                  <a:srgbClr val="FFFF00"/>
                </a:solidFill>
                <a:latin typeface="+mj-ea"/>
              </a:rPr>
              <a:t>用有限的数据去代表无限的数据</a:t>
            </a:r>
            <a:endParaRPr lang="zh-CN" altLang="en-US" sz="3200" dirty="0">
              <a:solidFill>
                <a:srgbClr val="FFFF00"/>
              </a:solidFill>
              <a:latin typeface="+mj-ea"/>
            </a:endParaRPr>
          </a:p>
        </p:txBody>
      </p:sp>
      <p:sp>
        <p:nvSpPr>
          <p:cNvPr id="40963" name="Rectangle 3"/>
          <p:cNvSpPr>
            <a:spLocks noGrp="1" noChangeArrowheads="1"/>
          </p:cNvSpPr>
          <p:nvPr>
            <p:ph type="body" idx="1"/>
          </p:nvPr>
        </p:nvSpPr>
        <p:spPr>
          <a:xfrm>
            <a:off x="467544" y="1628800"/>
            <a:ext cx="8568952" cy="2664296"/>
          </a:xfrm>
        </p:spPr>
        <p:txBody>
          <a:bodyPr/>
          <a:lstStyle/>
          <a:p>
            <a:pPr marL="355600" lvl="2" indent="-355600" eaLnBrk="0" hangingPunct="0">
              <a:lnSpc>
                <a:spcPct val="130000"/>
              </a:lnSpc>
              <a:spcBef>
                <a:spcPct val="0"/>
              </a:spcBef>
              <a:buClr>
                <a:srgbClr val="91AC4E"/>
              </a:buClr>
              <a:buSzPct val="80000"/>
              <a:buFont typeface="Wingdings" pitchFamily="2" charset="2"/>
              <a:buChar char="p"/>
              <a:defRPr/>
            </a:pPr>
            <a:r>
              <a:rPr lang="zh-CN" altLang="de-DE" sz="2400" b="1" u="sng" kern="1200" dirty="0">
                <a:effectLst>
                  <a:outerShdw blurRad="38100" dist="38100" dir="2700000" algn="tl">
                    <a:srgbClr val="FFFFFF"/>
                  </a:outerShdw>
                </a:effectLst>
                <a:latin typeface="宋体"/>
                <a:ea typeface="宋体"/>
                <a:cs typeface="宋体"/>
              </a:rPr>
              <a:t>等价类是某个输入域的子集，在该子集中每个输入数据的作用是等效的</a:t>
            </a:r>
            <a:r>
              <a:rPr lang="en-US" altLang="zh-CN" sz="2400" b="1" u="sng"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将输入数据分成若干个子集，从每个子集选取一个代表性的数据作为测试用例</a:t>
            </a:r>
            <a:endParaRPr lang="zh-CN" altLang="en-US" sz="2400" b="1" u="sng" kern="1200" dirty="0">
              <a:effectLst>
                <a:outerShdw blurRad="38100" dist="38100" dir="2700000" algn="tl">
                  <a:srgbClr val="FFFFFF"/>
                </a:outerShdw>
              </a:effectLst>
              <a:latin typeface="宋体"/>
              <a:ea typeface="宋体"/>
              <a:cs typeface="宋体"/>
            </a:endParaRPr>
          </a:p>
          <a:p>
            <a:pPr marL="355600" lvl="2" indent="-355600" eaLnBrk="0" hangingPunct="0">
              <a:lnSpc>
                <a:spcPct val="13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分为有效等价类和无效等价类。</a:t>
            </a:r>
            <a:endParaRPr lang="en-US" altLang="zh-CN" sz="2400" kern="1200" dirty="0">
              <a:effectLst>
                <a:outerShdw blurRad="38100" dist="38100" dir="2700000" algn="tl">
                  <a:srgbClr val="FFFFFF"/>
                </a:outerShdw>
              </a:effectLst>
              <a:latin typeface="宋体"/>
              <a:ea typeface="宋体"/>
              <a:cs typeface="宋体"/>
            </a:endParaRPr>
          </a:p>
          <a:p>
            <a:pPr marL="355600" lvl="2" indent="-355600" eaLnBrk="0" hangingPunct="0">
              <a:lnSpc>
                <a:spcPct val="13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在分析需求规格说明的基础上划分等价类，列出等价类表</a:t>
            </a:r>
            <a:endParaRPr lang="en-US" altLang="zh-CN" sz="2400" kern="1200" dirty="0">
              <a:effectLst>
                <a:outerShdw blurRad="38100" dist="38100" dir="2700000" algn="tl">
                  <a:srgbClr val="FFFFFF"/>
                </a:outerShdw>
              </a:effectLst>
              <a:latin typeface="宋体"/>
              <a:ea typeface="宋体"/>
              <a:cs typeface="宋体"/>
            </a:endParaRPr>
          </a:p>
        </p:txBody>
      </p:sp>
      <p:sp>
        <p:nvSpPr>
          <p:cNvPr id="40965" name="Rectangle 23"/>
          <p:cNvSpPr>
            <a:spLocks noChangeArrowheads="1"/>
          </p:cNvSpPr>
          <p:nvPr/>
        </p:nvSpPr>
        <p:spPr bwMode="auto">
          <a:xfrm>
            <a:off x="755576" y="4293096"/>
            <a:ext cx="3833812" cy="1985159"/>
          </a:xfrm>
          <a:prstGeom prst="rect">
            <a:avLst/>
          </a:prstGeom>
          <a:noFill/>
          <a:ln w="12700">
            <a:solidFill>
              <a:srgbClr val="0000FF"/>
            </a:solidFill>
            <a:prstDash val="dashDot"/>
            <a:miter lim="800000"/>
            <a:headEnd/>
            <a:tailEnd/>
          </a:ln>
        </p:spPr>
        <p:txBody>
          <a:bodyPr lIns="0" tIns="0" rIns="0" bIns="0">
            <a:spAutoFit/>
          </a:bodyPr>
          <a:lstStyle/>
          <a:p>
            <a:pPr>
              <a:lnSpc>
                <a:spcPct val="130000"/>
              </a:lnSpc>
            </a:pPr>
            <a:r>
              <a:rPr lang="zh-CN" altLang="en-US" sz="2000" i="0" dirty="0">
                <a:solidFill>
                  <a:srgbClr val="3366FF"/>
                </a:solidFill>
              </a:rPr>
              <a:t>设计测试用例时，要同时考虑这两种等价类。因为软件不仅要能接收合理的数据，也要能经受异常数据的考验。经过正反的测试才能确保软件具有更高的可靠性。</a:t>
            </a:r>
          </a:p>
        </p:txBody>
      </p:sp>
      <p:grpSp>
        <p:nvGrpSpPr>
          <p:cNvPr id="40966" name="Group 24"/>
          <p:cNvGrpSpPr>
            <a:grpSpLocks/>
          </p:cNvGrpSpPr>
          <p:nvPr/>
        </p:nvGrpSpPr>
        <p:grpSpPr bwMode="auto">
          <a:xfrm>
            <a:off x="4973638" y="4487863"/>
            <a:ext cx="3870325" cy="1866900"/>
            <a:chOff x="2775" y="2800"/>
            <a:chExt cx="2830" cy="1176"/>
          </a:xfrm>
        </p:grpSpPr>
        <p:grpSp>
          <p:nvGrpSpPr>
            <p:cNvPr id="40967" name="Group 25"/>
            <p:cNvGrpSpPr>
              <a:grpSpLocks/>
            </p:cNvGrpSpPr>
            <p:nvPr/>
          </p:nvGrpSpPr>
          <p:grpSpPr bwMode="auto">
            <a:xfrm>
              <a:off x="2775" y="2832"/>
              <a:ext cx="2630" cy="920"/>
              <a:chOff x="1402" y="3176"/>
              <a:chExt cx="2630" cy="920"/>
            </a:xfrm>
          </p:grpSpPr>
          <p:sp>
            <p:nvSpPr>
              <p:cNvPr id="40982" name="Oval 26"/>
              <p:cNvSpPr>
                <a:spLocks noChangeArrowheads="1"/>
              </p:cNvSpPr>
              <p:nvPr/>
            </p:nvSpPr>
            <p:spPr bwMode="auto">
              <a:xfrm>
                <a:off x="1968" y="3176"/>
                <a:ext cx="2064" cy="920"/>
              </a:xfrm>
              <a:prstGeom prst="ellipse">
                <a:avLst/>
              </a:prstGeom>
              <a:solidFill>
                <a:srgbClr val="FF9900"/>
              </a:solidFill>
              <a:ln w="38100">
                <a:noFill/>
                <a:round/>
                <a:headEnd/>
                <a:tailEnd/>
              </a:ln>
            </p:spPr>
            <p:txBody>
              <a:bodyPr wrap="none" anchor="ctr"/>
              <a:lstStyle/>
              <a:p>
                <a:endParaRPr lang="zh-CN" altLang="en-US"/>
              </a:p>
            </p:txBody>
          </p:sp>
          <p:sp>
            <p:nvSpPr>
              <p:cNvPr id="40983" name="Text Box 27"/>
              <p:cNvSpPr txBox="1">
                <a:spLocks noChangeArrowheads="1"/>
              </p:cNvSpPr>
              <p:nvPr/>
            </p:nvSpPr>
            <p:spPr bwMode="auto">
              <a:xfrm>
                <a:off x="1402" y="3818"/>
                <a:ext cx="831" cy="231"/>
              </a:xfrm>
              <a:prstGeom prst="rect">
                <a:avLst/>
              </a:prstGeom>
              <a:solidFill>
                <a:srgbClr val="FF9900"/>
              </a:solidFill>
              <a:ln w="38100">
                <a:noFill/>
                <a:miter lim="800000"/>
                <a:headEnd/>
                <a:tailEnd/>
              </a:ln>
            </p:spPr>
            <p:txBody>
              <a:bodyPr wrap="none">
                <a:spAutoFit/>
              </a:bodyPr>
              <a:lstStyle/>
              <a:p>
                <a:pPr algn="ctr" eaLnBrk="0" hangingPunct="0"/>
                <a:r>
                  <a:rPr lang="en-US" altLang="zh-CN">
                    <a:solidFill>
                      <a:srgbClr val="FFFF66"/>
                    </a:solidFill>
                    <a:latin typeface="Comic Sans MS" pitchFamily="66" charset="0"/>
                  </a:rPr>
                  <a:t>all inputs</a:t>
                </a:r>
                <a:endParaRPr lang="en-GB" altLang="zh-CN">
                  <a:solidFill>
                    <a:srgbClr val="FFFF66"/>
                  </a:solidFill>
                  <a:latin typeface="Comic Sans MS" pitchFamily="66" charset="0"/>
                </a:endParaRPr>
              </a:p>
            </p:txBody>
          </p:sp>
        </p:grpSp>
        <p:grpSp>
          <p:nvGrpSpPr>
            <p:cNvPr id="40968" name="Group 28"/>
            <p:cNvGrpSpPr>
              <a:grpSpLocks/>
            </p:cNvGrpSpPr>
            <p:nvPr/>
          </p:nvGrpSpPr>
          <p:grpSpPr bwMode="auto">
            <a:xfrm>
              <a:off x="2869" y="2800"/>
              <a:ext cx="2736" cy="1176"/>
              <a:chOff x="1496" y="3144"/>
              <a:chExt cx="2736" cy="1176"/>
            </a:xfrm>
          </p:grpSpPr>
          <p:sp>
            <p:nvSpPr>
              <p:cNvPr id="40978" name="Line 29"/>
              <p:cNvSpPr>
                <a:spLocks noChangeShapeType="1"/>
              </p:cNvSpPr>
              <p:nvPr/>
            </p:nvSpPr>
            <p:spPr bwMode="auto">
              <a:xfrm>
                <a:off x="1496" y="3144"/>
                <a:ext cx="1424" cy="528"/>
              </a:xfrm>
              <a:prstGeom prst="line">
                <a:avLst/>
              </a:prstGeom>
              <a:noFill/>
              <a:ln w="28575">
                <a:solidFill>
                  <a:srgbClr val="009900"/>
                </a:solidFill>
                <a:round/>
                <a:headEnd/>
                <a:tailEnd/>
              </a:ln>
            </p:spPr>
            <p:txBody>
              <a:bodyPr wrap="none"/>
              <a:lstStyle/>
              <a:p>
                <a:endParaRPr lang="zh-CN" altLang="en-US"/>
              </a:p>
            </p:txBody>
          </p:sp>
          <p:sp>
            <p:nvSpPr>
              <p:cNvPr id="40979" name="Line 30"/>
              <p:cNvSpPr>
                <a:spLocks noChangeShapeType="1"/>
              </p:cNvSpPr>
              <p:nvPr/>
            </p:nvSpPr>
            <p:spPr bwMode="auto">
              <a:xfrm flipH="1">
                <a:off x="2848" y="3680"/>
                <a:ext cx="64" cy="640"/>
              </a:xfrm>
              <a:prstGeom prst="line">
                <a:avLst/>
              </a:prstGeom>
              <a:noFill/>
              <a:ln w="28575">
                <a:solidFill>
                  <a:srgbClr val="009900"/>
                </a:solidFill>
                <a:round/>
                <a:headEnd/>
                <a:tailEnd/>
              </a:ln>
            </p:spPr>
            <p:txBody>
              <a:bodyPr wrap="none"/>
              <a:lstStyle/>
              <a:p>
                <a:endParaRPr lang="zh-CN" altLang="en-US"/>
              </a:p>
            </p:txBody>
          </p:sp>
          <p:sp>
            <p:nvSpPr>
              <p:cNvPr id="40980" name="Line 31"/>
              <p:cNvSpPr>
                <a:spLocks noChangeShapeType="1"/>
              </p:cNvSpPr>
              <p:nvPr/>
            </p:nvSpPr>
            <p:spPr bwMode="auto">
              <a:xfrm flipV="1">
                <a:off x="2912" y="3216"/>
                <a:ext cx="1320" cy="464"/>
              </a:xfrm>
              <a:prstGeom prst="line">
                <a:avLst/>
              </a:prstGeom>
              <a:noFill/>
              <a:ln w="28575">
                <a:solidFill>
                  <a:srgbClr val="009900"/>
                </a:solidFill>
                <a:round/>
                <a:headEnd/>
                <a:tailEnd/>
              </a:ln>
            </p:spPr>
            <p:txBody>
              <a:bodyPr wrap="none"/>
              <a:lstStyle/>
              <a:p>
                <a:endParaRPr lang="zh-CN" altLang="en-US"/>
              </a:p>
            </p:txBody>
          </p:sp>
          <p:sp>
            <p:nvSpPr>
              <p:cNvPr id="40981" name="Line 32"/>
              <p:cNvSpPr>
                <a:spLocks noChangeShapeType="1"/>
              </p:cNvSpPr>
              <p:nvPr/>
            </p:nvSpPr>
            <p:spPr bwMode="auto">
              <a:xfrm>
                <a:off x="3352" y="3528"/>
                <a:ext cx="544" cy="632"/>
              </a:xfrm>
              <a:prstGeom prst="line">
                <a:avLst/>
              </a:prstGeom>
              <a:noFill/>
              <a:ln w="28575">
                <a:solidFill>
                  <a:srgbClr val="009900"/>
                </a:solidFill>
                <a:round/>
                <a:headEnd/>
                <a:tailEnd/>
              </a:ln>
            </p:spPr>
            <p:txBody>
              <a:bodyPr wrap="none"/>
              <a:lstStyle/>
              <a:p>
                <a:endParaRPr lang="zh-CN" altLang="en-US"/>
              </a:p>
            </p:txBody>
          </p:sp>
        </p:grpSp>
        <p:grpSp>
          <p:nvGrpSpPr>
            <p:cNvPr id="40969" name="Group 33"/>
            <p:cNvGrpSpPr>
              <a:grpSpLocks/>
            </p:cNvGrpSpPr>
            <p:nvPr/>
          </p:nvGrpSpPr>
          <p:grpSpPr bwMode="auto">
            <a:xfrm>
              <a:off x="3661" y="2945"/>
              <a:ext cx="1596" cy="785"/>
              <a:chOff x="2288" y="3289"/>
              <a:chExt cx="1596" cy="785"/>
            </a:xfrm>
          </p:grpSpPr>
          <p:sp>
            <p:nvSpPr>
              <p:cNvPr id="40970" name="Oval 34"/>
              <p:cNvSpPr>
                <a:spLocks noChangeArrowheads="1"/>
              </p:cNvSpPr>
              <p:nvPr/>
            </p:nvSpPr>
            <p:spPr bwMode="auto">
              <a:xfrm>
                <a:off x="2856" y="3352"/>
                <a:ext cx="64" cy="80"/>
              </a:xfrm>
              <a:prstGeom prst="ellipse">
                <a:avLst/>
              </a:prstGeom>
              <a:solidFill>
                <a:schemeClr val="bg1"/>
              </a:solidFill>
              <a:ln w="38100">
                <a:noFill/>
                <a:round/>
                <a:headEnd/>
                <a:tailEnd/>
              </a:ln>
            </p:spPr>
            <p:txBody>
              <a:bodyPr wrap="none" anchor="ctr"/>
              <a:lstStyle/>
              <a:p>
                <a:endParaRPr lang="zh-CN" altLang="en-US"/>
              </a:p>
            </p:txBody>
          </p:sp>
          <p:sp>
            <p:nvSpPr>
              <p:cNvPr id="40971" name="Text Box 35"/>
              <p:cNvSpPr txBox="1">
                <a:spLocks noChangeArrowheads="1"/>
              </p:cNvSpPr>
              <p:nvPr/>
            </p:nvSpPr>
            <p:spPr bwMode="auto">
              <a:xfrm>
                <a:off x="2876" y="3289"/>
                <a:ext cx="231" cy="212"/>
              </a:xfrm>
              <a:prstGeom prst="rect">
                <a:avLst/>
              </a:prstGeom>
              <a:noFill/>
              <a:ln w="38100">
                <a:noFill/>
                <a:miter lim="800000"/>
                <a:headEnd/>
                <a:tailEnd/>
              </a:ln>
            </p:spPr>
            <p:txBody>
              <a:bodyPr wrap="none">
                <a:spAutoFit/>
              </a:bodyPr>
              <a:lstStyle/>
              <a:p>
                <a:pPr algn="ctr" eaLnBrk="0" hangingPunct="0"/>
                <a:r>
                  <a:rPr lang="en-US" altLang="zh-CN" sz="1600">
                    <a:solidFill>
                      <a:schemeClr val="bg1"/>
                    </a:solidFill>
                    <a:latin typeface="Comic Sans MS" pitchFamily="66" charset="0"/>
                  </a:rPr>
                  <a:t>i</a:t>
                </a:r>
                <a:r>
                  <a:rPr lang="en-US" altLang="zh-CN" sz="2000" baseline="-25000">
                    <a:solidFill>
                      <a:schemeClr val="bg1"/>
                    </a:solidFill>
                    <a:latin typeface="Comic Sans MS" pitchFamily="66" charset="0"/>
                  </a:rPr>
                  <a:t>1</a:t>
                </a:r>
                <a:endParaRPr lang="en-GB" altLang="zh-CN" sz="2000" baseline="-25000">
                  <a:solidFill>
                    <a:schemeClr val="bg1"/>
                  </a:solidFill>
                  <a:latin typeface="Comic Sans MS" pitchFamily="66" charset="0"/>
                </a:endParaRPr>
              </a:p>
            </p:txBody>
          </p:sp>
          <p:sp>
            <p:nvSpPr>
              <p:cNvPr id="40972" name="Oval 36"/>
              <p:cNvSpPr>
                <a:spLocks noChangeArrowheads="1"/>
              </p:cNvSpPr>
              <p:nvPr/>
            </p:nvSpPr>
            <p:spPr bwMode="auto">
              <a:xfrm>
                <a:off x="3624" y="3576"/>
                <a:ext cx="64" cy="80"/>
              </a:xfrm>
              <a:prstGeom prst="ellipse">
                <a:avLst/>
              </a:prstGeom>
              <a:solidFill>
                <a:schemeClr val="bg1"/>
              </a:solidFill>
              <a:ln w="38100">
                <a:noFill/>
                <a:round/>
                <a:headEnd/>
                <a:tailEnd/>
              </a:ln>
            </p:spPr>
            <p:txBody>
              <a:bodyPr wrap="none" anchor="ctr"/>
              <a:lstStyle/>
              <a:p>
                <a:endParaRPr lang="zh-CN" altLang="en-US"/>
              </a:p>
            </p:txBody>
          </p:sp>
          <p:sp>
            <p:nvSpPr>
              <p:cNvPr id="40973" name="Text Box 37"/>
              <p:cNvSpPr txBox="1">
                <a:spLocks noChangeArrowheads="1"/>
              </p:cNvSpPr>
              <p:nvPr/>
            </p:nvSpPr>
            <p:spPr bwMode="auto">
              <a:xfrm>
                <a:off x="3635" y="3513"/>
                <a:ext cx="249" cy="212"/>
              </a:xfrm>
              <a:prstGeom prst="rect">
                <a:avLst/>
              </a:prstGeom>
              <a:noFill/>
              <a:ln w="38100">
                <a:noFill/>
                <a:miter lim="800000"/>
                <a:headEnd/>
                <a:tailEnd/>
              </a:ln>
            </p:spPr>
            <p:txBody>
              <a:bodyPr wrap="none">
                <a:spAutoFit/>
              </a:bodyPr>
              <a:lstStyle/>
              <a:p>
                <a:pPr algn="ctr" eaLnBrk="0" hangingPunct="0"/>
                <a:r>
                  <a:rPr lang="en-US" altLang="zh-CN" sz="1600">
                    <a:solidFill>
                      <a:schemeClr val="bg1"/>
                    </a:solidFill>
                    <a:latin typeface="Comic Sans MS" pitchFamily="66" charset="0"/>
                  </a:rPr>
                  <a:t>i</a:t>
                </a:r>
                <a:r>
                  <a:rPr lang="en-US" altLang="zh-CN" sz="2000" baseline="-25000">
                    <a:solidFill>
                      <a:schemeClr val="bg1"/>
                    </a:solidFill>
                    <a:latin typeface="Comic Sans MS" pitchFamily="66" charset="0"/>
                  </a:rPr>
                  <a:t>4</a:t>
                </a:r>
                <a:endParaRPr lang="en-GB" altLang="zh-CN" sz="2000" baseline="-25000">
                  <a:solidFill>
                    <a:schemeClr val="bg1"/>
                  </a:solidFill>
                  <a:latin typeface="Comic Sans MS" pitchFamily="66" charset="0"/>
                </a:endParaRPr>
              </a:p>
            </p:txBody>
          </p:sp>
          <p:sp>
            <p:nvSpPr>
              <p:cNvPr id="40974" name="Oval 38"/>
              <p:cNvSpPr>
                <a:spLocks noChangeArrowheads="1"/>
              </p:cNvSpPr>
              <p:nvPr/>
            </p:nvSpPr>
            <p:spPr bwMode="auto">
              <a:xfrm>
                <a:off x="2288" y="3720"/>
                <a:ext cx="64" cy="80"/>
              </a:xfrm>
              <a:prstGeom prst="ellipse">
                <a:avLst/>
              </a:prstGeom>
              <a:solidFill>
                <a:schemeClr val="bg1"/>
              </a:solidFill>
              <a:ln w="38100">
                <a:noFill/>
                <a:round/>
                <a:headEnd/>
                <a:tailEnd/>
              </a:ln>
            </p:spPr>
            <p:txBody>
              <a:bodyPr wrap="none" anchor="ctr"/>
              <a:lstStyle/>
              <a:p>
                <a:endParaRPr lang="zh-CN" altLang="en-US"/>
              </a:p>
            </p:txBody>
          </p:sp>
          <p:sp>
            <p:nvSpPr>
              <p:cNvPr id="40975" name="Text Box 39"/>
              <p:cNvSpPr txBox="1">
                <a:spLocks noChangeArrowheads="1"/>
              </p:cNvSpPr>
              <p:nvPr/>
            </p:nvSpPr>
            <p:spPr bwMode="auto">
              <a:xfrm>
                <a:off x="2298" y="3657"/>
                <a:ext cx="250" cy="212"/>
              </a:xfrm>
              <a:prstGeom prst="rect">
                <a:avLst/>
              </a:prstGeom>
              <a:noFill/>
              <a:ln w="38100">
                <a:noFill/>
                <a:miter lim="800000"/>
                <a:headEnd/>
                <a:tailEnd/>
              </a:ln>
            </p:spPr>
            <p:txBody>
              <a:bodyPr wrap="none">
                <a:spAutoFit/>
              </a:bodyPr>
              <a:lstStyle/>
              <a:p>
                <a:pPr algn="ctr" eaLnBrk="0" hangingPunct="0"/>
                <a:r>
                  <a:rPr lang="en-US" altLang="zh-CN" sz="1600">
                    <a:solidFill>
                      <a:schemeClr val="bg1"/>
                    </a:solidFill>
                    <a:latin typeface="Comic Sans MS" pitchFamily="66" charset="0"/>
                  </a:rPr>
                  <a:t>i</a:t>
                </a:r>
                <a:r>
                  <a:rPr lang="en-US" altLang="zh-CN" sz="2000" baseline="-25000">
                    <a:solidFill>
                      <a:schemeClr val="bg1"/>
                    </a:solidFill>
                    <a:latin typeface="Comic Sans MS" pitchFamily="66" charset="0"/>
                  </a:rPr>
                  <a:t>2</a:t>
                </a:r>
                <a:endParaRPr lang="en-GB" altLang="zh-CN" sz="2000" baseline="-25000">
                  <a:solidFill>
                    <a:schemeClr val="bg1"/>
                  </a:solidFill>
                  <a:latin typeface="Comic Sans MS" pitchFamily="66" charset="0"/>
                </a:endParaRPr>
              </a:p>
            </p:txBody>
          </p:sp>
          <p:sp>
            <p:nvSpPr>
              <p:cNvPr id="40976" name="Oval 40"/>
              <p:cNvSpPr>
                <a:spLocks noChangeArrowheads="1"/>
              </p:cNvSpPr>
              <p:nvPr/>
            </p:nvSpPr>
            <p:spPr bwMode="auto">
              <a:xfrm>
                <a:off x="3080" y="3800"/>
                <a:ext cx="64" cy="80"/>
              </a:xfrm>
              <a:prstGeom prst="ellipse">
                <a:avLst/>
              </a:prstGeom>
              <a:solidFill>
                <a:schemeClr val="bg1"/>
              </a:solidFill>
              <a:ln w="38100">
                <a:noFill/>
                <a:round/>
                <a:headEnd/>
                <a:tailEnd/>
              </a:ln>
            </p:spPr>
            <p:txBody>
              <a:bodyPr wrap="none" anchor="ctr"/>
              <a:lstStyle/>
              <a:p>
                <a:endParaRPr lang="zh-CN" altLang="en-US"/>
              </a:p>
            </p:txBody>
          </p:sp>
          <p:sp>
            <p:nvSpPr>
              <p:cNvPr id="40977" name="Text Box 41"/>
              <p:cNvSpPr txBox="1">
                <a:spLocks noChangeArrowheads="1"/>
              </p:cNvSpPr>
              <p:nvPr/>
            </p:nvSpPr>
            <p:spPr bwMode="auto">
              <a:xfrm>
                <a:off x="3108" y="3737"/>
                <a:ext cx="215" cy="337"/>
              </a:xfrm>
              <a:prstGeom prst="rect">
                <a:avLst/>
              </a:prstGeom>
              <a:noFill/>
              <a:ln w="38100">
                <a:noFill/>
                <a:miter lim="800000"/>
                <a:headEnd/>
                <a:tailEnd/>
              </a:ln>
            </p:spPr>
            <p:txBody>
              <a:bodyPr>
                <a:spAutoFit/>
              </a:bodyPr>
              <a:lstStyle/>
              <a:p>
                <a:pPr algn="ctr" eaLnBrk="0" hangingPunct="0"/>
                <a:r>
                  <a:rPr lang="en-US" altLang="zh-CN" sz="1600">
                    <a:solidFill>
                      <a:schemeClr val="bg1"/>
                    </a:solidFill>
                    <a:latin typeface="Comic Sans MS" pitchFamily="66" charset="0"/>
                  </a:rPr>
                  <a:t>i</a:t>
                </a:r>
                <a:r>
                  <a:rPr lang="en-US" altLang="zh-CN" sz="2000" baseline="-25000">
                    <a:solidFill>
                      <a:schemeClr val="bg1"/>
                    </a:solidFill>
                    <a:latin typeface="Comic Sans MS" pitchFamily="66" charset="0"/>
                  </a:rPr>
                  <a:t>3</a:t>
                </a:r>
                <a:endParaRPr lang="en-GB" altLang="zh-CN" sz="2000" baseline="-25000">
                  <a:solidFill>
                    <a:schemeClr val="bg1"/>
                  </a:solidFill>
                  <a:latin typeface="Comic Sans MS" pitchFamily="66" charset="0"/>
                </a:endParaRPr>
              </a:p>
            </p:txBody>
          </p:sp>
        </p:grpSp>
      </p:grpSp>
    </p:spTree>
    <p:extLst>
      <p:ext uri="{BB962C8B-B14F-4D97-AF65-F5344CB8AC3E}">
        <p14:creationId xmlns:p14="http://schemas.microsoft.com/office/powerpoint/2010/main" val="3390352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411760" y="548680"/>
            <a:ext cx="4197350" cy="762000"/>
          </a:xfrm>
        </p:spPr>
        <p:txBody>
          <a:bodyPr/>
          <a:lstStyle/>
          <a:p>
            <a:pPr algn="ctr"/>
            <a:r>
              <a:rPr lang="zh-CN" altLang="en-US" sz="3200" dirty="0">
                <a:solidFill>
                  <a:srgbClr val="FFFF00"/>
                </a:solidFill>
                <a:latin typeface="+mj-ea"/>
              </a:rPr>
              <a:t>确定等价类的方法</a:t>
            </a:r>
            <a:endParaRPr lang="en-US" altLang="zh-CN" sz="3200" dirty="0">
              <a:solidFill>
                <a:srgbClr val="FFFF00"/>
              </a:solidFill>
              <a:latin typeface="+mj-ea"/>
            </a:endParaRPr>
          </a:p>
        </p:txBody>
      </p:sp>
      <p:sp>
        <p:nvSpPr>
          <p:cNvPr id="41987" name="Rectangle 3"/>
          <p:cNvSpPr>
            <a:spLocks noGrp="1" noChangeArrowheads="1"/>
          </p:cNvSpPr>
          <p:nvPr>
            <p:ph type="body" idx="1"/>
          </p:nvPr>
        </p:nvSpPr>
        <p:spPr>
          <a:xfrm>
            <a:off x="684213" y="1712913"/>
            <a:ext cx="8459787" cy="1042987"/>
          </a:xfrm>
        </p:spPr>
        <p:txBody>
          <a:bodyPr/>
          <a:lstStyle/>
          <a:p>
            <a:pPr marL="0" indent="0" eaLnBrk="0" hangingPunct="0">
              <a:lnSpc>
                <a:spcPct val="150000"/>
              </a:lnSpc>
              <a:spcBef>
                <a:spcPct val="0"/>
              </a:spcBef>
              <a:buClr>
                <a:srgbClr val="91AC4E"/>
              </a:buClr>
              <a:buSzPct val="80000"/>
              <a:defRPr/>
            </a:pPr>
            <a:r>
              <a:rPr lang="en-US" altLang="zh-CN" sz="2400" kern="1200" dirty="0" smtClean="0">
                <a:effectLst>
                  <a:outerShdw blurRad="38100" dist="38100" dir="2700000" algn="tl">
                    <a:srgbClr val="FFFFFF"/>
                  </a:outerShdw>
                </a:effectLst>
                <a:latin typeface="宋体"/>
                <a:ea typeface="宋体"/>
                <a:cs typeface="宋体"/>
              </a:rPr>
              <a:t>1.</a:t>
            </a:r>
            <a:r>
              <a:rPr lang="zh-CN" altLang="en-US" sz="2400" kern="1200" dirty="0" smtClean="0">
                <a:effectLst>
                  <a:outerShdw blurRad="38100" dist="38100" dir="2700000" algn="tl">
                    <a:srgbClr val="FFFFFF"/>
                  </a:outerShdw>
                </a:effectLst>
                <a:latin typeface="宋体"/>
                <a:ea typeface="宋体"/>
                <a:cs typeface="宋体"/>
              </a:rPr>
              <a:t>在</a:t>
            </a:r>
            <a:r>
              <a:rPr lang="zh-CN" altLang="en-US" sz="2400" kern="1200" dirty="0">
                <a:effectLst>
                  <a:outerShdw blurRad="38100" dist="38100" dir="2700000" algn="tl">
                    <a:srgbClr val="FFFFFF"/>
                  </a:outerShdw>
                </a:effectLst>
                <a:latin typeface="宋体"/>
                <a:ea typeface="宋体"/>
                <a:cs typeface="宋体"/>
              </a:rPr>
              <a:t>输入条件规定了取值范围或值的个数的情况下，则可以确立一个有效等价类和两个无效等价类</a:t>
            </a:r>
          </a:p>
          <a:p>
            <a:pPr>
              <a:lnSpc>
                <a:spcPct val="150000"/>
              </a:lnSpc>
            </a:pPr>
            <a:endParaRPr lang="zh-CN" altLang="en-US" sz="2000" dirty="0">
              <a:latin typeface="宋体" pitchFamily="2" charset="-122"/>
            </a:endParaRPr>
          </a:p>
          <a:p>
            <a:pPr>
              <a:lnSpc>
                <a:spcPct val="150000"/>
              </a:lnSpc>
              <a:buFont typeface="Wingdings" pitchFamily="2" charset="2"/>
              <a:buNone/>
            </a:pPr>
            <a:endParaRPr lang="zh-CN" altLang="en-US" sz="2000" dirty="0">
              <a:latin typeface="宋体" pitchFamily="2" charset="-122"/>
            </a:endParaRPr>
          </a:p>
        </p:txBody>
      </p:sp>
      <p:grpSp>
        <p:nvGrpSpPr>
          <p:cNvPr id="41989" name="Group 5"/>
          <p:cNvGrpSpPr>
            <a:grpSpLocks/>
          </p:cNvGrpSpPr>
          <p:nvPr/>
        </p:nvGrpSpPr>
        <p:grpSpPr bwMode="auto">
          <a:xfrm>
            <a:off x="1585913" y="3457575"/>
            <a:ext cx="6019800" cy="168275"/>
            <a:chOff x="912" y="1174"/>
            <a:chExt cx="3792" cy="106"/>
          </a:xfrm>
        </p:grpSpPr>
        <p:sp>
          <p:nvSpPr>
            <p:cNvPr id="42009" name="Line 6"/>
            <p:cNvSpPr>
              <a:spLocks noChangeShapeType="1"/>
            </p:cNvSpPr>
            <p:nvPr/>
          </p:nvSpPr>
          <p:spPr bwMode="auto">
            <a:xfrm>
              <a:off x="912" y="1227"/>
              <a:ext cx="3792" cy="0"/>
            </a:xfrm>
            <a:prstGeom prst="line">
              <a:avLst/>
            </a:prstGeom>
            <a:noFill/>
            <a:ln w="38100">
              <a:solidFill>
                <a:schemeClr val="tx1"/>
              </a:solidFill>
              <a:round/>
              <a:headEnd/>
              <a:tailEnd/>
            </a:ln>
          </p:spPr>
          <p:txBody>
            <a:bodyPr wrap="none" anchor="ctr"/>
            <a:lstStyle/>
            <a:p>
              <a:endParaRPr lang="zh-CN" altLang="en-US"/>
            </a:p>
          </p:txBody>
        </p:sp>
        <p:sp>
          <p:nvSpPr>
            <p:cNvPr id="42010" name="Rectangle 7"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p:spPr>
          <p:txBody>
            <a:bodyPr wrap="none" anchor="ctr"/>
            <a:lstStyle/>
            <a:p>
              <a:endParaRPr lang="zh-CN" altLang="en-US"/>
            </a:p>
          </p:txBody>
        </p:sp>
      </p:grpSp>
      <p:grpSp>
        <p:nvGrpSpPr>
          <p:cNvPr id="41990" name="Group 8"/>
          <p:cNvGrpSpPr>
            <a:grpSpLocks/>
          </p:cNvGrpSpPr>
          <p:nvPr/>
        </p:nvGrpSpPr>
        <p:grpSpPr bwMode="auto">
          <a:xfrm>
            <a:off x="3481388" y="3219450"/>
            <a:ext cx="2230437" cy="917575"/>
            <a:chOff x="2178" y="1024"/>
            <a:chExt cx="1405" cy="578"/>
          </a:xfrm>
        </p:grpSpPr>
        <p:sp>
          <p:nvSpPr>
            <p:cNvPr id="42007" name="Freeform 9"/>
            <p:cNvSpPr>
              <a:spLocks/>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05"/>
                <a:gd name="T52" fmla="*/ 0 h 414"/>
                <a:gd name="T53" fmla="*/ 1405 w 1405"/>
                <a:gd name="T54" fmla="*/ 414 h 4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a:solidFill>
                <a:schemeClr val="tx1"/>
              </a:solidFill>
              <a:round/>
              <a:headEnd/>
              <a:tailEnd/>
            </a:ln>
          </p:spPr>
          <p:txBody>
            <a:bodyPr wrap="none" anchor="ctr"/>
            <a:lstStyle/>
            <a:p>
              <a:endParaRPr lang="zh-CN" altLang="en-US"/>
            </a:p>
          </p:txBody>
        </p:sp>
        <p:sp>
          <p:nvSpPr>
            <p:cNvPr id="42008" name="Text Box 10"/>
            <p:cNvSpPr txBox="1">
              <a:spLocks noChangeArrowheads="1"/>
            </p:cNvSpPr>
            <p:nvPr/>
          </p:nvSpPr>
          <p:spPr bwMode="auto">
            <a:xfrm>
              <a:off x="2619" y="1390"/>
              <a:ext cx="614" cy="212"/>
            </a:xfrm>
            <a:prstGeom prst="rect">
              <a:avLst/>
            </a:prstGeom>
            <a:noFill/>
            <a:ln w="12700">
              <a:noFill/>
              <a:miter lim="800000"/>
              <a:headEnd/>
              <a:tailEnd/>
            </a:ln>
          </p:spPr>
          <p:txBody>
            <a:bodyPr wrap="none">
              <a:spAutoFit/>
            </a:bodyPr>
            <a:lstStyle/>
            <a:p>
              <a:pPr algn="ctr" eaLnBrk="0" hangingPunct="0"/>
              <a:r>
                <a:rPr lang="en-US" altLang="zh-CN" sz="1600" b="1"/>
                <a:t>in range</a:t>
              </a:r>
            </a:p>
          </p:txBody>
        </p:sp>
      </p:grpSp>
      <p:grpSp>
        <p:nvGrpSpPr>
          <p:cNvPr id="41991" name="Group 11"/>
          <p:cNvGrpSpPr>
            <a:grpSpLocks/>
          </p:cNvGrpSpPr>
          <p:nvPr/>
        </p:nvGrpSpPr>
        <p:grpSpPr bwMode="auto">
          <a:xfrm>
            <a:off x="5697538" y="3117850"/>
            <a:ext cx="2227262" cy="1020763"/>
            <a:chOff x="3574" y="960"/>
            <a:chExt cx="1403" cy="643"/>
          </a:xfrm>
        </p:grpSpPr>
        <p:sp>
          <p:nvSpPr>
            <p:cNvPr id="42005" name="Freeform 12"/>
            <p:cNvSpPr>
              <a:spLocks/>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3"/>
                <a:gd name="T46" fmla="*/ 0 h 432"/>
                <a:gd name="T47" fmla="*/ 1403 w 1403"/>
                <a:gd name="T48" fmla="*/ 432 h 4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a:solidFill>
                <a:schemeClr val="tx1"/>
              </a:solidFill>
              <a:round/>
              <a:headEnd/>
              <a:tailEnd/>
            </a:ln>
          </p:spPr>
          <p:txBody>
            <a:bodyPr wrap="none" anchor="ctr"/>
            <a:lstStyle/>
            <a:p>
              <a:endParaRPr lang="zh-CN" altLang="en-US"/>
            </a:p>
          </p:txBody>
        </p:sp>
        <p:sp>
          <p:nvSpPr>
            <p:cNvPr id="42006" name="Text Box 13"/>
            <p:cNvSpPr txBox="1">
              <a:spLocks noChangeArrowheads="1"/>
            </p:cNvSpPr>
            <p:nvPr/>
          </p:nvSpPr>
          <p:spPr bwMode="auto">
            <a:xfrm>
              <a:off x="3702" y="1391"/>
              <a:ext cx="1240" cy="212"/>
            </a:xfrm>
            <a:prstGeom prst="rect">
              <a:avLst/>
            </a:prstGeom>
            <a:noFill/>
            <a:ln w="12700">
              <a:noFill/>
              <a:miter lim="800000"/>
              <a:headEnd/>
              <a:tailEnd/>
            </a:ln>
          </p:spPr>
          <p:txBody>
            <a:bodyPr wrap="none">
              <a:spAutoFit/>
            </a:bodyPr>
            <a:lstStyle/>
            <a:p>
              <a:pPr algn="ctr" eaLnBrk="0" hangingPunct="0"/>
              <a:r>
                <a:rPr lang="en-US" altLang="zh-CN" sz="1600" b="1"/>
                <a:t>greater than range</a:t>
              </a:r>
            </a:p>
          </p:txBody>
        </p:sp>
      </p:grpSp>
      <p:grpSp>
        <p:nvGrpSpPr>
          <p:cNvPr id="41992" name="Group 14"/>
          <p:cNvGrpSpPr>
            <a:grpSpLocks/>
          </p:cNvGrpSpPr>
          <p:nvPr/>
        </p:nvGrpSpPr>
        <p:grpSpPr bwMode="auto">
          <a:xfrm>
            <a:off x="1322388" y="3246438"/>
            <a:ext cx="2163762" cy="892175"/>
            <a:chOff x="818" y="1041"/>
            <a:chExt cx="1363" cy="562"/>
          </a:xfrm>
        </p:grpSpPr>
        <p:sp>
          <p:nvSpPr>
            <p:cNvPr id="42003" name="Freeform 15"/>
            <p:cNvSpPr>
              <a:spLocks/>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3"/>
                <a:gd name="T49" fmla="*/ 0 h 351"/>
                <a:gd name="T50" fmla="*/ 1363 w 1363"/>
                <a:gd name="T51" fmla="*/ 351 h 3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a:solidFill>
                <a:schemeClr val="tx1"/>
              </a:solidFill>
              <a:round/>
              <a:headEnd/>
              <a:tailEnd/>
            </a:ln>
          </p:spPr>
          <p:txBody>
            <a:bodyPr wrap="none" anchor="ctr"/>
            <a:lstStyle/>
            <a:p>
              <a:endParaRPr lang="zh-CN" altLang="en-US"/>
            </a:p>
          </p:txBody>
        </p:sp>
        <p:sp>
          <p:nvSpPr>
            <p:cNvPr id="42004" name="Text Box 16"/>
            <p:cNvSpPr txBox="1">
              <a:spLocks noChangeArrowheads="1"/>
            </p:cNvSpPr>
            <p:nvPr/>
          </p:nvSpPr>
          <p:spPr bwMode="auto">
            <a:xfrm>
              <a:off x="961" y="1391"/>
              <a:ext cx="1055" cy="212"/>
            </a:xfrm>
            <a:prstGeom prst="rect">
              <a:avLst/>
            </a:prstGeom>
            <a:noFill/>
            <a:ln w="12700">
              <a:noFill/>
              <a:miter lim="800000"/>
              <a:headEnd/>
              <a:tailEnd/>
            </a:ln>
          </p:spPr>
          <p:txBody>
            <a:bodyPr wrap="none">
              <a:spAutoFit/>
            </a:bodyPr>
            <a:lstStyle/>
            <a:p>
              <a:pPr algn="ctr" eaLnBrk="0" hangingPunct="0"/>
              <a:r>
                <a:rPr lang="en-US" altLang="zh-CN" sz="1600" b="1"/>
                <a:t>less than range</a:t>
              </a:r>
            </a:p>
          </p:txBody>
        </p:sp>
      </p:grpSp>
      <p:grpSp>
        <p:nvGrpSpPr>
          <p:cNvPr id="6" name="Group 17"/>
          <p:cNvGrpSpPr>
            <a:grpSpLocks/>
          </p:cNvGrpSpPr>
          <p:nvPr/>
        </p:nvGrpSpPr>
        <p:grpSpPr bwMode="auto">
          <a:xfrm>
            <a:off x="1603375" y="4806950"/>
            <a:ext cx="6019800" cy="76200"/>
            <a:chOff x="984" y="2066"/>
            <a:chExt cx="3792" cy="48"/>
          </a:xfrm>
        </p:grpSpPr>
        <p:sp>
          <p:nvSpPr>
            <p:cNvPr id="42001" name="Line 18"/>
            <p:cNvSpPr>
              <a:spLocks noChangeShapeType="1"/>
            </p:cNvSpPr>
            <p:nvPr/>
          </p:nvSpPr>
          <p:spPr bwMode="auto">
            <a:xfrm>
              <a:off x="984" y="2091"/>
              <a:ext cx="3792" cy="0"/>
            </a:xfrm>
            <a:prstGeom prst="line">
              <a:avLst/>
            </a:prstGeom>
            <a:noFill/>
            <a:ln w="38100">
              <a:solidFill>
                <a:schemeClr val="tx1"/>
              </a:solidFill>
              <a:round/>
              <a:headEnd/>
              <a:tailEnd/>
            </a:ln>
          </p:spPr>
          <p:txBody>
            <a:bodyPr wrap="none" anchor="ctr"/>
            <a:lstStyle/>
            <a:p>
              <a:endParaRPr lang="zh-CN" altLang="en-US"/>
            </a:p>
          </p:txBody>
        </p:sp>
        <p:sp>
          <p:nvSpPr>
            <p:cNvPr id="42002" name="Oval 19"/>
            <p:cNvSpPr>
              <a:spLocks noChangeArrowheads="1"/>
            </p:cNvSpPr>
            <p:nvPr/>
          </p:nvSpPr>
          <p:spPr bwMode="auto">
            <a:xfrm>
              <a:off x="2856" y="2066"/>
              <a:ext cx="48" cy="48"/>
            </a:xfrm>
            <a:prstGeom prst="ellipse">
              <a:avLst/>
            </a:prstGeom>
            <a:solidFill>
              <a:schemeClr val="hlink"/>
            </a:solidFill>
            <a:ln w="12700">
              <a:solidFill>
                <a:schemeClr val="tx1"/>
              </a:solidFill>
              <a:round/>
              <a:headEnd/>
              <a:tailEnd/>
            </a:ln>
          </p:spPr>
          <p:txBody>
            <a:bodyPr wrap="none" anchor="ctr"/>
            <a:lstStyle/>
            <a:p>
              <a:endParaRPr lang="zh-CN" altLang="en-US"/>
            </a:p>
          </p:txBody>
        </p:sp>
      </p:grpSp>
      <p:sp>
        <p:nvSpPr>
          <p:cNvPr id="1619988" name="Text Box 20"/>
          <p:cNvSpPr txBox="1">
            <a:spLocks noChangeArrowheads="1"/>
          </p:cNvSpPr>
          <p:nvPr/>
        </p:nvSpPr>
        <p:spPr bwMode="auto">
          <a:xfrm>
            <a:off x="4264025" y="5106988"/>
            <a:ext cx="703263" cy="336550"/>
          </a:xfrm>
          <a:prstGeom prst="rect">
            <a:avLst/>
          </a:prstGeom>
          <a:noFill/>
          <a:ln w="12700">
            <a:noFill/>
            <a:miter lim="800000"/>
            <a:headEnd/>
            <a:tailEnd/>
          </a:ln>
        </p:spPr>
        <p:txBody>
          <a:bodyPr wrap="none">
            <a:spAutoFit/>
          </a:bodyPr>
          <a:lstStyle/>
          <a:p>
            <a:pPr algn="ctr" eaLnBrk="0" hangingPunct="0"/>
            <a:r>
              <a:rPr lang="en-US" altLang="zh-CN" sz="1600" b="1"/>
              <a:t>value</a:t>
            </a:r>
          </a:p>
        </p:txBody>
      </p:sp>
      <p:grpSp>
        <p:nvGrpSpPr>
          <p:cNvPr id="7" name="Group 21"/>
          <p:cNvGrpSpPr>
            <a:grpSpLocks/>
          </p:cNvGrpSpPr>
          <p:nvPr/>
        </p:nvGrpSpPr>
        <p:grpSpPr bwMode="auto">
          <a:xfrm>
            <a:off x="4638675" y="4422775"/>
            <a:ext cx="3376613" cy="1022350"/>
            <a:chOff x="2896" y="1824"/>
            <a:chExt cx="2127" cy="644"/>
          </a:xfrm>
        </p:grpSpPr>
        <p:sp>
          <p:nvSpPr>
            <p:cNvPr id="41999" name="Freeform 22"/>
            <p:cNvSpPr>
              <a:spLocks/>
            </p:cNvSpPr>
            <p:nvPr/>
          </p:nvSpPr>
          <p:spPr bwMode="auto">
            <a:xfrm>
              <a:off x="2896" y="1824"/>
              <a:ext cx="2127" cy="432"/>
            </a:xfrm>
            <a:custGeom>
              <a:avLst/>
              <a:gdLst>
                <a:gd name="T0" fmla="*/ 6396 w 1403"/>
                <a:gd name="T1" fmla="*/ 100 h 432"/>
                <a:gd name="T2" fmla="*/ 703 w 1403"/>
                <a:gd name="T3" fmla="*/ 156 h 432"/>
                <a:gd name="T4" fmla="*/ 356 w 1403"/>
                <a:gd name="T5" fmla="*/ 179 h 432"/>
                <a:gd name="T6" fmla="*/ 258 w 1403"/>
                <a:gd name="T7" fmla="*/ 203 h 432"/>
                <a:gd name="T8" fmla="*/ 62 w 1403"/>
                <a:gd name="T9" fmla="*/ 252 h 432"/>
                <a:gd name="T10" fmla="*/ 183 w 1403"/>
                <a:gd name="T11" fmla="*/ 347 h 432"/>
                <a:gd name="T12" fmla="*/ 1349 w 1403"/>
                <a:gd name="T13" fmla="*/ 384 h 432"/>
                <a:gd name="T14" fmla="*/ 5755 w 1403"/>
                <a:gd name="T15" fmla="*/ 422 h 432"/>
                <a:gd name="T16" fmla="*/ 7439 w 1403"/>
                <a:gd name="T17" fmla="*/ 432 h 432"/>
                <a:gd name="T18" fmla="*/ 11717 w 1403"/>
                <a:gd name="T19" fmla="*/ 422 h 432"/>
                <a:gd name="T20" fmla="*/ 13268 w 1403"/>
                <a:gd name="T21" fmla="*/ 394 h 432"/>
                <a:gd name="T22" fmla="*/ 16889 w 1403"/>
                <a:gd name="T23" fmla="*/ 356 h 432"/>
                <a:gd name="T24" fmla="*/ 17022 w 1403"/>
                <a:gd name="T25" fmla="*/ 290 h 432"/>
                <a:gd name="T26" fmla="*/ 8346 w 1403"/>
                <a:gd name="T27" fmla="*/ 100 h 432"/>
                <a:gd name="T28" fmla="*/ 6396 w 1403"/>
                <a:gd name="T29" fmla="*/ 100 h 4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3"/>
                <a:gd name="T46" fmla="*/ 0 h 432"/>
                <a:gd name="T47" fmla="*/ 1403 w 1403"/>
                <a:gd name="T48" fmla="*/ 432 h 4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a:solidFill>
                <a:schemeClr val="tx1"/>
              </a:solidFill>
              <a:round/>
              <a:headEnd/>
              <a:tailEnd/>
            </a:ln>
          </p:spPr>
          <p:txBody>
            <a:bodyPr wrap="none" anchor="ctr"/>
            <a:lstStyle/>
            <a:p>
              <a:endParaRPr lang="zh-CN" altLang="en-US"/>
            </a:p>
          </p:txBody>
        </p:sp>
        <p:sp>
          <p:nvSpPr>
            <p:cNvPr id="42000" name="Text Box 23"/>
            <p:cNvSpPr txBox="1">
              <a:spLocks noChangeArrowheads="1"/>
            </p:cNvSpPr>
            <p:nvPr/>
          </p:nvSpPr>
          <p:spPr bwMode="auto">
            <a:xfrm>
              <a:off x="3421" y="2256"/>
              <a:ext cx="1219" cy="212"/>
            </a:xfrm>
            <a:prstGeom prst="rect">
              <a:avLst/>
            </a:prstGeom>
            <a:noFill/>
            <a:ln w="12700">
              <a:noFill/>
              <a:miter lim="800000"/>
              <a:headEnd/>
              <a:tailEnd/>
            </a:ln>
          </p:spPr>
          <p:txBody>
            <a:bodyPr wrap="none">
              <a:spAutoFit/>
            </a:bodyPr>
            <a:lstStyle/>
            <a:p>
              <a:pPr algn="ctr" eaLnBrk="0" hangingPunct="0"/>
              <a:r>
                <a:rPr lang="en-US" altLang="zh-CN" sz="1600" b="1"/>
                <a:t>greater than value</a:t>
              </a:r>
            </a:p>
          </p:txBody>
        </p:sp>
      </p:grpSp>
      <p:grpSp>
        <p:nvGrpSpPr>
          <p:cNvPr id="8" name="Group 24"/>
          <p:cNvGrpSpPr>
            <a:grpSpLocks/>
          </p:cNvGrpSpPr>
          <p:nvPr/>
        </p:nvGrpSpPr>
        <p:grpSpPr bwMode="auto">
          <a:xfrm>
            <a:off x="1031875" y="4551363"/>
            <a:ext cx="3548063" cy="893762"/>
            <a:chOff x="624" y="1905"/>
            <a:chExt cx="2235" cy="563"/>
          </a:xfrm>
        </p:grpSpPr>
        <p:sp>
          <p:nvSpPr>
            <p:cNvPr id="41997" name="Freeform 25"/>
            <p:cNvSpPr>
              <a:spLocks/>
            </p:cNvSpPr>
            <p:nvPr/>
          </p:nvSpPr>
          <p:spPr bwMode="auto">
            <a:xfrm>
              <a:off x="624" y="1905"/>
              <a:ext cx="2235" cy="351"/>
            </a:xfrm>
            <a:custGeom>
              <a:avLst/>
              <a:gdLst>
                <a:gd name="T0" fmla="*/ 26499 w 1363"/>
                <a:gd name="T1" fmla="*/ 178 h 351"/>
                <a:gd name="T2" fmla="*/ 26187 w 1363"/>
                <a:gd name="T3" fmla="*/ 103 h 351"/>
                <a:gd name="T4" fmla="*/ 25159 w 1363"/>
                <a:gd name="T5" fmla="*/ 52 h 351"/>
                <a:gd name="T6" fmla="*/ 20082 w 1363"/>
                <a:gd name="T7" fmla="*/ 20 h 351"/>
                <a:gd name="T8" fmla="*/ 4316 w 1363"/>
                <a:gd name="T9" fmla="*/ 30 h 351"/>
                <a:gd name="T10" fmla="*/ 1614 w 1363"/>
                <a:gd name="T11" fmla="*/ 122 h 351"/>
                <a:gd name="T12" fmla="*/ 9083 w 1363"/>
                <a:gd name="T13" fmla="*/ 333 h 351"/>
                <a:gd name="T14" fmla="*/ 16975 w 1363"/>
                <a:gd name="T15" fmla="*/ 342 h 351"/>
                <a:gd name="T16" fmla="*/ 21515 w 1363"/>
                <a:gd name="T17" fmla="*/ 333 h 351"/>
                <a:gd name="T18" fmla="*/ 21640 w 1363"/>
                <a:gd name="T19" fmla="*/ 332 h 351"/>
                <a:gd name="T20" fmla="*/ 22666 w 1363"/>
                <a:gd name="T21" fmla="*/ 324 h 351"/>
                <a:gd name="T22" fmla="*/ 24314 w 1363"/>
                <a:gd name="T23" fmla="*/ 314 h 351"/>
                <a:gd name="T24" fmla="*/ 25057 w 1363"/>
                <a:gd name="T25" fmla="*/ 308 h 351"/>
                <a:gd name="T26" fmla="*/ 26092 w 1363"/>
                <a:gd name="T27" fmla="*/ 266 h 351"/>
                <a:gd name="T28" fmla="*/ 26344 w 1363"/>
                <a:gd name="T29" fmla="*/ 250 h 351"/>
                <a:gd name="T30" fmla="*/ 26499 w 1363"/>
                <a:gd name="T31" fmla="*/ 178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3"/>
                <a:gd name="T49" fmla="*/ 0 h 351"/>
                <a:gd name="T50" fmla="*/ 1363 w 1363"/>
                <a:gd name="T51" fmla="*/ 351 h 3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a:solidFill>
                <a:schemeClr val="tx1"/>
              </a:solidFill>
              <a:round/>
              <a:headEnd/>
              <a:tailEnd/>
            </a:ln>
          </p:spPr>
          <p:txBody>
            <a:bodyPr wrap="none" anchor="ctr"/>
            <a:lstStyle/>
            <a:p>
              <a:endParaRPr lang="zh-CN" altLang="en-US"/>
            </a:p>
          </p:txBody>
        </p:sp>
        <p:sp>
          <p:nvSpPr>
            <p:cNvPr id="41998" name="Text Box 26"/>
            <p:cNvSpPr txBox="1">
              <a:spLocks noChangeArrowheads="1"/>
            </p:cNvSpPr>
            <p:nvPr/>
          </p:nvSpPr>
          <p:spPr bwMode="auto">
            <a:xfrm>
              <a:off x="1316" y="2256"/>
              <a:ext cx="1034" cy="212"/>
            </a:xfrm>
            <a:prstGeom prst="rect">
              <a:avLst/>
            </a:prstGeom>
            <a:noFill/>
            <a:ln w="12700">
              <a:noFill/>
              <a:miter lim="800000"/>
              <a:headEnd/>
              <a:tailEnd/>
            </a:ln>
          </p:spPr>
          <p:txBody>
            <a:bodyPr wrap="none">
              <a:spAutoFit/>
            </a:bodyPr>
            <a:lstStyle/>
            <a:p>
              <a:pPr algn="ctr" eaLnBrk="0" hangingPunct="0"/>
              <a:r>
                <a:rPr lang="en-US" altLang="zh-CN" sz="1600" b="1"/>
                <a:t>less than value</a:t>
              </a:r>
            </a:p>
          </p:txBody>
        </p:sp>
      </p:grpSp>
    </p:spTree>
    <p:extLst>
      <p:ext uri="{BB962C8B-B14F-4D97-AF65-F5344CB8AC3E}">
        <p14:creationId xmlns:p14="http://schemas.microsoft.com/office/powerpoint/2010/main" val="151074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1619988"/>
                                        </p:tgtEl>
                                        <p:attrNameLst>
                                          <p:attrName>style.visibility</p:attrName>
                                        </p:attrNameLst>
                                      </p:cBhvr>
                                      <p:to>
                                        <p:strVal val="visible"/>
                                      </p:to>
                                    </p:set>
                                    <p:animEffect transition="in" filter="dissolve">
                                      <p:cBhvr>
                                        <p:cTn id="9" dur="500"/>
                                        <p:tgtEl>
                                          <p:spTgt spid="1619988"/>
                                        </p:tgtEl>
                                      </p:cBhvr>
                                    </p:animEffect>
                                  </p:childTnLst>
                                </p:cTn>
                              </p:par>
                              <p:par>
                                <p:cTn id="10" presetID="9"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8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a:t>
            </a:r>
            <a:r>
              <a:rPr lang="en-US" altLang="zh-CN" dirty="0" smtClean="0"/>
              <a:t>1</a:t>
            </a:r>
            <a:r>
              <a:rPr lang="zh-CN" altLang="en-US" dirty="0" smtClean="0"/>
              <a:t>：输入值是学生成绩，范围是</a:t>
            </a:r>
            <a:r>
              <a:rPr lang="en-US" altLang="zh-CN" dirty="0" smtClean="0"/>
              <a:t>0---100</a:t>
            </a:r>
          </a:p>
          <a:p>
            <a:r>
              <a:rPr lang="zh-CN" altLang="en-US" dirty="0" smtClean="0"/>
              <a:t>有效等价类：</a:t>
            </a:r>
            <a:r>
              <a:rPr lang="en-US" altLang="zh-CN" dirty="0" smtClean="0"/>
              <a:t>1.0&lt;=</a:t>
            </a:r>
            <a:r>
              <a:rPr lang="zh-CN" altLang="en-US" dirty="0" smtClean="0"/>
              <a:t>成绩</a:t>
            </a:r>
            <a:r>
              <a:rPr lang="en-US" altLang="zh-CN" dirty="0" smtClean="0"/>
              <a:t>&lt;=100</a:t>
            </a:r>
          </a:p>
          <a:p>
            <a:r>
              <a:rPr lang="zh-CN" altLang="en-US" dirty="0" smtClean="0"/>
              <a:t>无效等价类：</a:t>
            </a:r>
            <a:r>
              <a:rPr lang="en-US" altLang="zh-CN" dirty="0" smtClean="0"/>
              <a:t>2.</a:t>
            </a:r>
            <a:r>
              <a:rPr lang="zh-CN" altLang="en-US" dirty="0" smtClean="0"/>
              <a:t>成绩</a:t>
            </a:r>
            <a:r>
              <a:rPr lang="en-US" altLang="zh-CN" dirty="0" smtClean="0"/>
              <a:t>&lt;0   3.</a:t>
            </a:r>
            <a:r>
              <a:rPr lang="zh-CN" altLang="en-US" dirty="0" smtClean="0"/>
              <a:t>成绩</a:t>
            </a:r>
            <a:r>
              <a:rPr lang="en-US" altLang="zh-CN" dirty="0" smtClean="0"/>
              <a:t>&gt;100</a:t>
            </a:r>
          </a:p>
          <a:p>
            <a:endParaRPr lang="en-US" altLang="zh-CN" dirty="0"/>
          </a:p>
          <a:p>
            <a:endParaRPr lang="en-US" altLang="zh-CN" dirty="0" smtClean="0"/>
          </a:p>
          <a:p>
            <a:r>
              <a:rPr lang="zh-CN" altLang="en-US" dirty="0" smtClean="0"/>
              <a:t>例</a:t>
            </a:r>
            <a:r>
              <a:rPr lang="en-US" altLang="zh-CN" dirty="0" smtClean="0"/>
              <a:t>2</a:t>
            </a:r>
            <a:r>
              <a:rPr lang="zh-CN" altLang="en-US" dirty="0" smtClean="0"/>
              <a:t>：如果规定了输入数据的个数，可以划分出一个有效等价类和两个无效等价类。例：一个学生每学期只能选</a:t>
            </a:r>
            <a:r>
              <a:rPr lang="en-US" altLang="zh-CN" dirty="0" smtClean="0"/>
              <a:t>1---3</a:t>
            </a:r>
            <a:r>
              <a:rPr lang="zh-CN" altLang="en-US" dirty="0" smtClean="0"/>
              <a:t>门选修课</a:t>
            </a:r>
            <a:endParaRPr lang="en-US" altLang="zh-CN" dirty="0" smtClean="0"/>
          </a:p>
          <a:p>
            <a:r>
              <a:rPr lang="zh-CN" altLang="en-US" dirty="0" smtClean="0"/>
              <a:t>有效等价类：</a:t>
            </a:r>
            <a:r>
              <a:rPr lang="en-US" altLang="zh-CN" dirty="0" smtClean="0"/>
              <a:t>1.</a:t>
            </a:r>
            <a:r>
              <a:rPr lang="zh-CN" altLang="en-US" dirty="0" smtClean="0"/>
              <a:t>选修</a:t>
            </a:r>
            <a:r>
              <a:rPr lang="en-US" altLang="zh-CN" dirty="0" smtClean="0"/>
              <a:t>1---3</a:t>
            </a:r>
            <a:r>
              <a:rPr lang="zh-CN" altLang="en-US" dirty="0" smtClean="0"/>
              <a:t>门</a:t>
            </a:r>
            <a:endParaRPr lang="en-US" altLang="zh-CN" dirty="0" smtClean="0"/>
          </a:p>
          <a:p>
            <a:r>
              <a:rPr lang="zh-CN" altLang="en-US" dirty="0" smtClean="0"/>
              <a:t>无效等价类：</a:t>
            </a:r>
            <a:r>
              <a:rPr lang="en-US" altLang="zh-CN" dirty="0" smtClean="0"/>
              <a:t>2.</a:t>
            </a:r>
            <a:r>
              <a:rPr lang="zh-CN" altLang="en-US" dirty="0" smtClean="0"/>
              <a:t>不选    </a:t>
            </a:r>
            <a:r>
              <a:rPr lang="en-US" altLang="zh-CN" dirty="0" smtClean="0"/>
              <a:t>3.</a:t>
            </a:r>
            <a:r>
              <a:rPr lang="zh-CN" altLang="en-US" dirty="0" smtClean="0"/>
              <a:t>选修超过</a:t>
            </a:r>
            <a:r>
              <a:rPr lang="en-US" altLang="zh-CN" dirty="0" smtClean="0"/>
              <a:t>3</a:t>
            </a:r>
            <a:r>
              <a:rPr lang="zh-CN" altLang="en-US" dirty="0" smtClean="0"/>
              <a:t>门</a:t>
            </a:r>
            <a:endParaRPr lang="zh-CN" altLang="en-US" dirty="0"/>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18</a:t>
            </a:fld>
            <a:endParaRPr lang="en-US" altLang="zh-CN"/>
          </a:p>
        </p:txBody>
      </p:sp>
    </p:spTree>
    <p:extLst>
      <p:ext uri="{BB962C8B-B14F-4D97-AF65-F5344CB8AC3E}">
        <p14:creationId xmlns:p14="http://schemas.microsoft.com/office/powerpoint/2010/main" val="3806839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03238" y="1520825"/>
            <a:ext cx="8353425" cy="3563938"/>
          </a:xfrm>
        </p:spPr>
        <p:txBody>
          <a:bodyPr/>
          <a:lstStyle/>
          <a:p>
            <a:pPr marL="0" indent="0">
              <a:lnSpc>
                <a:spcPct val="150000"/>
              </a:lnSpc>
            </a:pPr>
            <a:r>
              <a:rPr lang="en-US" altLang="zh-CN" sz="2000" dirty="0" smtClean="0">
                <a:latin typeface="宋体"/>
                <a:ea typeface="宋体"/>
                <a:cs typeface="宋体"/>
              </a:rPr>
              <a:t>2.</a:t>
            </a:r>
            <a:r>
              <a:rPr lang="zh-CN" altLang="en-US" sz="2000" dirty="0" smtClean="0">
                <a:latin typeface="宋体"/>
                <a:ea typeface="宋体"/>
                <a:cs typeface="宋体"/>
              </a:rPr>
              <a:t>在</a:t>
            </a:r>
            <a:r>
              <a:rPr lang="zh-CN" altLang="en-US" sz="2000" dirty="0">
                <a:latin typeface="宋体"/>
                <a:ea typeface="宋体"/>
                <a:cs typeface="宋体"/>
              </a:rPr>
              <a:t>输入条件规定了输入值的集合或者规定了“必须如何”的条件的情况下，可以确立一个有效等价类和一个无效等价类。</a:t>
            </a:r>
          </a:p>
          <a:p>
            <a:pPr marL="0" indent="0">
              <a:lnSpc>
                <a:spcPct val="150000"/>
              </a:lnSpc>
            </a:pPr>
            <a:endParaRPr lang="zh-CN" altLang="en-US" sz="2000" dirty="0">
              <a:latin typeface="宋体"/>
              <a:ea typeface="宋体"/>
              <a:cs typeface="宋体"/>
            </a:endParaRPr>
          </a:p>
          <a:p>
            <a:pPr marL="0" indent="0">
              <a:lnSpc>
                <a:spcPct val="150000"/>
              </a:lnSpc>
            </a:pPr>
            <a:endParaRPr lang="en-US" altLang="zh-CN" sz="2000" dirty="0" smtClean="0">
              <a:latin typeface="宋体"/>
              <a:ea typeface="宋体"/>
              <a:cs typeface="宋体"/>
            </a:endParaRPr>
          </a:p>
          <a:p>
            <a:pPr marL="0" indent="0">
              <a:lnSpc>
                <a:spcPct val="150000"/>
              </a:lnSpc>
            </a:pPr>
            <a:endParaRPr lang="en-US" altLang="zh-CN" dirty="0">
              <a:latin typeface="宋体"/>
              <a:ea typeface="宋体"/>
              <a:cs typeface="宋体"/>
            </a:endParaRPr>
          </a:p>
          <a:p>
            <a:pPr marL="0" indent="0">
              <a:lnSpc>
                <a:spcPct val="150000"/>
              </a:lnSpc>
            </a:pPr>
            <a:r>
              <a:rPr lang="zh-CN" altLang="en-US" dirty="0" smtClean="0">
                <a:latin typeface="宋体"/>
                <a:ea typeface="宋体"/>
                <a:cs typeface="宋体"/>
              </a:rPr>
              <a:t>例：用户输错密码次数最多为</a:t>
            </a:r>
            <a:r>
              <a:rPr lang="en-US" altLang="zh-CN" dirty="0" smtClean="0">
                <a:latin typeface="宋体"/>
                <a:ea typeface="宋体"/>
                <a:cs typeface="宋体"/>
              </a:rPr>
              <a:t>3</a:t>
            </a:r>
            <a:r>
              <a:rPr lang="zh-CN" altLang="en-US" dirty="0" smtClean="0">
                <a:latin typeface="宋体"/>
                <a:ea typeface="宋体"/>
                <a:cs typeface="宋体"/>
              </a:rPr>
              <a:t>次，否则锁定用户</a:t>
            </a:r>
            <a:endParaRPr lang="en-US" altLang="zh-CN" dirty="0" smtClean="0">
              <a:latin typeface="宋体"/>
              <a:ea typeface="宋体"/>
              <a:cs typeface="宋体"/>
            </a:endParaRPr>
          </a:p>
          <a:p>
            <a:pPr marL="0" indent="0">
              <a:lnSpc>
                <a:spcPct val="150000"/>
              </a:lnSpc>
            </a:pPr>
            <a:r>
              <a:rPr lang="zh-CN" altLang="en-US" sz="2000" dirty="0" smtClean="0">
                <a:latin typeface="宋体"/>
                <a:ea typeface="宋体"/>
                <a:cs typeface="宋体"/>
              </a:rPr>
              <a:t>有效等价类：</a:t>
            </a:r>
            <a:r>
              <a:rPr lang="en-US" altLang="zh-CN" dirty="0" smtClean="0">
                <a:latin typeface="宋体"/>
                <a:ea typeface="宋体"/>
                <a:cs typeface="宋体"/>
              </a:rPr>
              <a:t>&lt;=3</a:t>
            </a:r>
            <a:r>
              <a:rPr lang="zh-CN" altLang="en-US" dirty="0" smtClean="0">
                <a:latin typeface="宋体"/>
                <a:ea typeface="宋体"/>
                <a:cs typeface="宋体"/>
              </a:rPr>
              <a:t>次</a:t>
            </a:r>
            <a:endParaRPr lang="en-US" altLang="zh-CN" dirty="0" smtClean="0">
              <a:latin typeface="宋体"/>
              <a:ea typeface="宋体"/>
              <a:cs typeface="宋体"/>
            </a:endParaRPr>
          </a:p>
          <a:p>
            <a:pPr marL="0" indent="0">
              <a:lnSpc>
                <a:spcPct val="150000"/>
              </a:lnSpc>
            </a:pPr>
            <a:r>
              <a:rPr lang="zh-CN" altLang="en-US" sz="2000" dirty="0" smtClean="0">
                <a:latin typeface="宋体"/>
                <a:ea typeface="宋体"/>
                <a:cs typeface="宋体"/>
              </a:rPr>
              <a:t>无效等价类：</a:t>
            </a:r>
            <a:r>
              <a:rPr lang="en-US" altLang="zh-CN" dirty="0" smtClean="0">
                <a:latin typeface="宋体"/>
                <a:ea typeface="宋体"/>
                <a:cs typeface="宋体"/>
              </a:rPr>
              <a:t>&gt;3</a:t>
            </a:r>
            <a:r>
              <a:rPr lang="zh-CN" altLang="en-US" dirty="0" smtClean="0">
                <a:latin typeface="宋体"/>
                <a:ea typeface="宋体"/>
                <a:cs typeface="宋体"/>
              </a:rPr>
              <a:t>次</a:t>
            </a:r>
            <a:endParaRPr lang="zh-CN" altLang="en-US" sz="2000" dirty="0">
              <a:latin typeface="宋体"/>
              <a:ea typeface="宋体"/>
              <a:cs typeface="宋体"/>
            </a:endParaRPr>
          </a:p>
          <a:p>
            <a:pPr marL="0" indent="0">
              <a:lnSpc>
                <a:spcPct val="150000"/>
              </a:lnSpc>
            </a:pPr>
            <a:endParaRPr lang="zh-CN" altLang="en-US" sz="2000" dirty="0">
              <a:latin typeface="宋体"/>
              <a:ea typeface="宋体"/>
              <a:cs typeface="宋体"/>
            </a:endParaRPr>
          </a:p>
        </p:txBody>
      </p:sp>
      <p:sp>
        <p:nvSpPr>
          <p:cNvPr id="43011" name="Rectangle 2"/>
          <p:cNvSpPr>
            <a:spLocks noGrp="1" noChangeArrowheads="1"/>
          </p:cNvSpPr>
          <p:nvPr>
            <p:ph type="title"/>
          </p:nvPr>
        </p:nvSpPr>
        <p:spPr>
          <a:xfrm>
            <a:off x="1259632" y="404664"/>
            <a:ext cx="6192043" cy="539973"/>
          </a:xfrm>
        </p:spPr>
        <p:txBody>
          <a:bodyPr/>
          <a:lstStyle/>
          <a:p>
            <a:pPr algn="ctr"/>
            <a:r>
              <a:rPr lang="zh-CN" altLang="en-US" sz="3200" dirty="0">
                <a:solidFill>
                  <a:srgbClr val="FFFF00"/>
                </a:solidFill>
                <a:latin typeface="+mj-ea"/>
              </a:rPr>
              <a:t>确定等价类的方法</a:t>
            </a:r>
            <a:r>
              <a:rPr lang="zh-CN" altLang="en-US" sz="3400" dirty="0"/>
              <a:t>（</a:t>
            </a:r>
            <a:r>
              <a:rPr lang="en-US" altLang="zh-CN" sz="3400" dirty="0"/>
              <a:t>2</a:t>
            </a:r>
            <a:r>
              <a:rPr lang="zh-CN" altLang="en-US" sz="3400" dirty="0"/>
              <a:t>）</a:t>
            </a:r>
          </a:p>
        </p:txBody>
      </p:sp>
      <p:sp>
        <p:nvSpPr>
          <p:cNvPr id="1574929" name="Freeform 17"/>
          <p:cNvSpPr>
            <a:spLocks/>
          </p:cNvSpPr>
          <p:nvPr/>
        </p:nvSpPr>
        <p:spPr bwMode="auto">
          <a:xfrm>
            <a:off x="1611313" y="2741613"/>
            <a:ext cx="5302250" cy="974725"/>
          </a:xfrm>
          <a:custGeom>
            <a:avLst/>
            <a:gdLst>
              <a:gd name="T0" fmla="*/ 2147483647 w 3340"/>
              <a:gd name="T1" fmla="*/ 2147483647 h 666"/>
              <a:gd name="T2" fmla="*/ 2147483647 w 3340"/>
              <a:gd name="T3" fmla="*/ 2147483647 h 666"/>
              <a:gd name="T4" fmla="*/ 2147483647 w 3340"/>
              <a:gd name="T5" fmla="*/ 2147483647 h 666"/>
              <a:gd name="T6" fmla="*/ 0 w 3340"/>
              <a:gd name="T7" fmla="*/ 2147483647 h 666"/>
              <a:gd name="T8" fmla="*/ 2147483647 w 3340"/>
              <a:gd name="T9" fmla="*/ 2147483647 h 666"/>
              <a:gd name="T10" fmla="*/ 2147483647 w 3340"/>
              <a:gd name="T11" fmla="*/ 2147483647 h 666"/>
              <a:gd name="T12" fmla="*/ 2147483647 w 3340"/>
              <a:gd name="T13" fmla="*/ 2147483647 h 666"/>
              <a:gd name="T14" fmla="*/ 2147483647 w 3340"/>
              <a:gd name="T15" fmla="*/ 2147483647 h 666"/>
              <a:gd name="T16" fmla="*/ 2147483647 w 3340"/>
              <a:gd name="T17" fmla="*/ 2147483647 h 666"/>
              <a:gd name="T18" fmla="*/ 2147483647 w 3340"/>
              <a:gd name="T19" fmla="*/ 2147483647 h 666"/>
              <a:gd name="T20" fmla="*/ 2147483647 w 3340"/>
              <a:gd name="T21" fmla="*/ 2147483647 h 666"/>
              <a:gd name="T22" fmla="*/ 2147483647 w 3340"/>
              <a:gd name="T23" fmla="*/ 2147483647 h 666"/>
              <a:gd name="T24" fmla="*/ 2147483647 w 3340"/>
              <a:gd name="T25" fmla="*/ 2147483647 h 666"/>
              <a:gd name="T26" fmla="*/ 2147483647 w 3340"/>
              <a:gd name="T27" fmla="*/ 2147483647 h 666"/>
              <a:gd name="T28" fmla="*/ 2147483647 w 3340"/>
              <a:gd name="T29" fmla="*/ 2147483647 h 666"/>
              <a:gd name="T30" fmla="*/ 2147483647 w 3340"/>
              <a:gd name="T31" fmla="*/ 2147483647 h 666"/>
              <a:gd name="T32" fmla="*/ 2147483647 w 3340"/>
              <a:gd name="T33" fmla="*/ 2147483647 h 666"/>
              <a:gd name="T34" fmla="*/ 2147483647 w 3340"/>
              <a:gd name="T35" fmla="*/ 2147483647 h 666"/>
              <a:gd name="T36" fmla="*/ 2147483647 w 3340"/>
              <a:gd name="T37" fmla="*/ 2147483647 h 666"/>
              <a:gd name="T38" fmla="*/ 2147483647 w 3340"/>
              <a:gd name="T39" fmla="*/ 2147483647 h 6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0"/>
              <a:gd name="T61" fmla="*/ 0 h 666"/>
              <a:gd name="T62" fmla="*/ 3340 w 3340"/>
              <a:gd name="T63" fmla="*/ 666 h 6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CCFFCC"/>
          </a:solidFill>
          <a:ln w="12700">
            <a:solidFill>
              <a:schemeClr val="tx1"/>
            </a:solidFill>
            <a:round/>
            <a:headEnd/>
            <a:tailEnd/>
          </a:ln>
        </p:spPr>
        <p:txBody>
          <a:bodyPr wrap="none" anchor="ctr"/>
          <a:lstStyle/>
          <a:p>
            <a:endParaRPr lang="zh-CN" altLang="en-US"/>
          </a:p>
        </p:txBody>
      </p:sp>
      <p:sp>
        <p:nvSpPr>
          <p:cNvPr id="1574930" name="Text Box 18"/>
          <p:cNvSpPr txBox="1">
            <a:spLocks noChangeArrowheads="1"/>
          </p:cNvSpPr>
          <p:nvPr/>
        </p:nvSpPr>
        <p:spPr bwMode="auto">
          <a:xfrm>
            <a:off x="1727200" y="2924175"/>
            <a:ext cx="1947863" cy="336550"/>
          </a:xfrm>
          <a:prstGeom prst="rect">
            <a:avLst/>
          </a:prstGeom>
          <a:noFill/>
          <a:ln w="12700">
            <a:noFill/>
            <a:miter lim="800000"/>
            <a:headEnd/>
            <a:tailEnd/>
          </a:ln>
        </p:spPr>
        <p:txBody>
          <a:bodyPr wrap="none">
            <a:spAutoFit/>
          </a:bodyPr>
          <a:lstStyle/>
          <a:p>
            <a:pPr algn="ctr" eaLnBrk="0" hangingPunct="0"/>
            <a:r>
              <a:rPr lang="en-US" altLang="zh-CN" sz="1600" b="1"/>
              <a:t>not member of set</a:t>
            </a:r>
          </a:p>
        </p:txBody>
      </p:sp>
      <p:sp>
        <p:nvSpPr>
          <p:cNvPr id="1574931" name="Freeform 19"/>
          <p:cNvSpPr>
            <a:spLocks/>
          </p:cNvSpPr>
          <p:nvPr/>
        </p:nvSpPr>
        <p:spPr bwMode="auto">
          <a:xfrm>
            <a:off x="3743325" y="2889250"/>
            <a:ext cx="2376488" cy="647700"/>
          </a:xfrm>
          <a:custGeom>
            <a:avLst/>
            <a:gdLst>
              <a:gd name="T0" fmla="*/ 2147483647 w 1079"/>
              <a:gd name="T1" fmla="*/ 2147483647 h 394"/>
              <a:gd name="T2" fmla="*/ 2147483647 w 1079"/>
              <a:gd name="T3" fmla="*/ 2147483647 h 394"/>
              <a:gd name="T4" fmla="*/ 2147483647 w 1079"/>
              <a:gd name="T5" fmla="*/ 2147483647 h 394"/>
              <a:gd name="T6" fmla="*/ 2147483647 w 1079"/>
              <a:gd name="T7" fmla="*/ 2147483647 h 394"/>
              <a:gd name="T8" fmla="*/ 2147483647 w 1079"/>
              <a:gd name="T9" fmla="*/ 2147483647 h 394"/>
              <a:gd name="T10" fmla="*/ 2147483647 w 1079"/>
              <a:gd name="T11" fmla="*/ 2147483647 h 394"/>
              <a:gd name="T12" fmla="*/ 2147483647 w 1079"/>
              <a:gd name="T13" fmla="*/ 2147483647 h 394"/>
              <a:gd name="T14" fmla="*/ 2147483647 w 1079"/>
              <a:gd name="T15" fmla="*/ 2147483647 h 394"/>
              <a:gd name="T16" fmla="*/ 2147483647 w 1079"/>
              <a:gd name="T17" fmla="*/ 2147483647 h 394"/>
              <a:gd name="T18" fmla="*/ 2147483647 w 1079"/>
              <a:gd name="T19" fmla="*/ 2147483647 h 394"/>
              <a:gd name="T20" fmla="*/ 2147483647 w 1079"/>
              <a:gd name="T21" fmla="*/ 2147483647 h 394"/>
              <a:gd name="T22" fmla="*/ 2147483647 w 1079"/>
              <a:gd name="T23" fmla="*/ 2147483647 h 3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9"/>
              <a:gd name="T37" fmla="*/ 0 h 394"/>
              <a:gd name="T38" fmla="*/ 1079 w 1079"/>
              <a:gd name="T39" fmla="*/ 394 h 3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rgbClr val="63FF63"/>
          </a:solidFill>
          <a:ln w="12700">
            <a:solidFill>
              <a:schemeClr val="tx1"/>
            </a:solidFill>
            <a:round/>
            <a:headEnd/>
            <a:tailEnd/>
          </a:ln>
        </p:spPr>
        <p:txBody>
          <a:bodyPr wrap="none" anchor="ctr"/>
          <a:lstStyle/>
          <a:p>
            <a:endParaRPr lang="zh-CN" altLang="en-US"/>
          </a:p>
        </p:txBody>
      </p:sp>
      <p:sp>
        <p:nvSpPr>
          <p:cNvPr id="1574932" name="Text Box 20"/>
          <p:cNvSpPr txBox="1">
            <a:spLocks noChangeArrowheads="1"/>
          </p:cNvSpPr>
          <p:nvPr/>
        </p:nvSpPr>
        <p:spPr bwMode="auto">
          <a:xfrm>
            <a:off x="3887788" y="3068638"/>
            <a:ext cx="1749425" cy="336550"/>
          </a:xfrm>
          <a:prstGeom prst="rect">
            <a:avLst/>
          </a:prstGeom>
          <a:noFill/>
          <a:ln w="12700">
            <a:noFill/>
            <a:miter lim="800000"/>
            <a:headEnd/>
            <a:tailEnd/>
          </a:ln>
        </p:spPr>
        <p:txBody>
          <a:bodyPr>
            <a:spAutoFit/>
          </a:bodyPr>
          <a:lstStyle/>
          <a:p>
            <a:pPr algn="ctr" eaLnBrk="0" hangingPunct="0"/>
            <a:r>
              <a:rPr lang="en-US" altLang="zh-CN" sz="1600" b="1"/>
              <a:t>member of set</a:t>
            </a:r>
          </a:p>
        </p:txBody>
      </p:sp>
    </p:spTree>
    <p:extLst>
      <p:ext uri="{BB962C8B-B14F-4D97-AF65-F5344CB8AC3E}">
        <p14:creationId xmlns:p14="http://schemas.microsoft.com/office/powerpoint/2010/main" val="376236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749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4929"/>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1574932"/>
                                        </p:tgtEl>
                                        <p:attrNameLst>
                                          <p:attrName>style.visibility</p:attrName>
                                        </p:attrNameLst>
                                      </p:cBhvr>
                                      <p:to>
                                        <p:strVal val="visible"/>
                                      </p:to>
                                    </p:set>
                                    <p:animEffect transition="in" filter="dissolve">
                                      <p:cBhvr>
                                        <p:cTn id="11" dur="500"/>
                                        <p:tgtEl>
                                          <p:spTgt spid="157493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574930"/>
                                        </p:tgtEl>
                                        <p:attrNameLst>
                                          <p:attrName>style.visibility</p:attrName>
                                        </p:attrNameLst>
                                      </p:cBhvr>
                                      <p:to>
                                        <p:strVal val="visible"/>
                                      </p:to>
                                    </p:set>
                                    <p:animEffect transition="in" filter="dissolve">
                                      <p:cBhvr>
                                        <p:cTn id="14" dur="500"/>
                                        <p:tgtEl>
                                          <p:spTgt spid="157493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0">
                                            <p:txEl>
                                              <p:pRg st="4" end="4"/>
                                            </p:txEl>
                                          </p:spTgt>
                                        </p:tgtEl>
                                        <p:attrNameLst>
                                          <p:attrName>style.visibility</p:attrName>
                                        </p:attrNameLst>
                                      </p:cBhvr>
                                      <p:to>
                                        <p:strVal val="visible"/>
                                      </p:to>
                                    </p:set>
                                    <p:anim calcmode="lin" valueType="num">
                                      <p:cBhvr additive="base">
                                        <p:cTn id="19"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010">
                                            <p:txEl>
                                              <p:pRg st="5" end="5"/>
                                            </p:txEl>
                                          </p:spTgt>
                                        </p:tgtEl>
                                        <p:attrNameLst>
                                          <p:attrName>style.visibility</p:attrName>
                                        </p:attrNameLst>
                                      </p:cBhvr>
                                      <p:to>
                                        <p:strVal val="visible"/>
                                      </p:to>
                                    </p:set>
                                    <p:anim calcmode="lin" valueType="num">
                                      <p:cBhvr additive="base">
                                        <p:cTn id="23" dur="500" fill="hold"/>
                                        <p:tgtEl>
                                          <p:spTgt spid="430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010">
                                            <p:txEl>
                                              <p:pRg st="6" end="6"/>
                                            </p:txEl>
                                          </p:spTgt>
                                        </p:tgtEl>
                                        <p:attrNameLst>
                                          <p:attrName>style.visibility</p:attrName>
                                        </p:attrNameLst>
                                      </p:cBhvr>
                                      <p:to>
                                        <p:strVal val="visible"/>
                                      </p:to>
                                    </p:set>
                                    <p:anim calcmode="lin" valueType="num">
                                      <p:cBhvr additive="base">
                                        <p:cTn id="27" dur="500" fill="hold"/>
                                        <p:tgtEl>
                                          <p:spTgt spid="4301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29" grpId="0" animBg="1"/>
      <p:bldP spid="1574930" grpId="0" autoUpdateAnimBg="0"/>
      <p:bldP spid="1574931" grpId="0" animBg="1"/>
      <p:bldP spid="157493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95736" y="260648"/>
            <a:ext cx="4464050" cy="661988"/>
          </a:xfrm>
        </p:spPr>
        <p:txBody>
          <a:bodyPr/>
          <a:lstStyle/>
          <a:p>
            <a:pPr algn="ctr" eaLnBrk="1" hangingPunct="1"/>
            <a:r>
              <a:rPr lang="zh-CN" altLang="en-US" sz="3200" dirty="0">
                <a:solidFill>
                  <a:srgbClr val="FFFF00"/>
                </a:solidFill>
                <a:latin typeface="+mj-ea"/>
              </a:rPr>
              <a:t>第</a:t>
            </a:r>
            <a:r>
              <a:rPr lang="en-US" altLang="zh-CN" sz="3200" dirty="0">
                <a:solidFill>
                  <a:srgbClr val="FFFF00"/>
                </a:solidFill>
                <a:latin typeface="+mj-ea"/>
              </a:rPr>
              <a:t>2</a:t>
            </a:r>
            <a:r>
              <a:rPr lang="zh-CN" altLang="en-US" sz="3200" dirty="0">
                <a:solidFill>
                  <a:srgbClr val="FFFF00"/>
                </a:solidFill>
                <a:latin typeface="+mj-ea"/>
              </a:rPr>
              <a:t>章 回顾</a:t>
            </a:r>
          </a:p>
        </p:txBody>
      </p:sp>
      <p:sp>
        <p:nvSpPr>
          <p:cNvPr id="5124" name="Text Box 6"/>
          <p:cNvSpPr txBox="1">
            <a:spLocks noChangeArrowheads="1"/>
          </p:cNvSpPr>
          <p:nvPr/>
        </p:nvSpPr>
        <p:spPr bwMode="auto">
          <a:xfrm>
            <a:off x="1619672" y="1772816"/>
            <a:ext cx="6732588" cy="4419671"/>
          </a:xfrm>
          <a:prstGeom prst="rect">
            <a:avLst/>
          </a:prstGeom>
          <a:noFill/>
          <a:ln w="9525">
            <a:noFill/>
            <a:miter lim="800000"/>
            <a:headEnd/>
            <a:tailEnd/>
          </a:ln>
        </p:spPr>
        <p:txBody>
          <a:bodyPr lIns="0" tIns="0" rIns="0" bIns="0">
            <a:spAutoFit/>
          </a:bodyPr>
          <a:lstStyle/>
          <a:p>
            <a:pPr marL="355600" indent="-355600">
              <a:lnSpc>
                <a:spcPct val="120000"/>
              </a:lnSpc>
              <a:buClr>
                <a:schemeClr val="accent1">
                  <a:lumMod val="50000"/>
                </a:schemeClr>
              </a:buClr>
              <a:buSzPct val="80000"/>
              <a:buFont typeface="Wingdings" pitchFamily="2" charset="2"/>
              <a:buChar char="p"/>
              <a:defRPr/>
            </a:pPr>
            <a:r>
              <a:rPr lang="zh-CN" altLang="en-US" sz="2400" i="0" dirty="0"/>
              <a:t>软件缺陷是软件质量的对立面</a:t>
            </a:r>
            <a:endParaRPr lang="en-US" altLang="zh-CN" sz="24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软件缺陷</a:t>
            </a:r>
            <a:r>
              <a:rPr lang="en-US" altLang="zh-CN" sz="2400" i="0" dirty="0"/>
              <a:t>(Bug)</a:t>
            </a:r>
            <a:r>
              <a:rPr lang="zh-CN" altLang="en-US" sz="2400" i="0" dirty="0"/>
              <a:t>是什么</a:t>
            </a:r>
          </a:p>
          <a:p>
            <a:pPr marL="355600" indent="-355600">
              <a:lnSpc>
                <a:spcPct val="120000"/>
              </a:lnSpc>
              <a:buClr>
                <a:schemeClr val="accent1">
                  <a:lumMod val="50000"/>
                </a:schemeClr>
              </a:buClr>
              <a:buSzPct val="80000"/>
              <a:buFont typeface="Wingdings" pitchFamily="2" charset="2"/>
              <a:buChar char="p"/>
              <a:defRPr/>
            </a:pPr>
            <a:r>
              <a:rPr lang="zh-CN" altLang="en-US" sz="2400" i="0" dirty="0"/>
              <a:t>验证和确认	</a:t>
            </a:r>
            <a:endParaRPr lang="zh-CN" altLang="en-US" sz="16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软件测试的分类</a:t>
            </a:r>
          </a:p>
          <a:p>
            <a:pPr marL="355600" indent="-355600">
              <a:lnSpc>
                <a:spcPct val="120000"/>
              </a:lnSpc>
              <a:buClr>
                <a:schemeClr val="accent1">
                  <a:lumMod val="50000"/>
                </a:schemeClr>
              </a:buClr>
              <a:buSzPct val="80000"/>
              <a:buFont typeface="Wingdings" pitchFamily="2" charset="2"/>
              <a:buChar char="p"/>
              <a:defRPr/>
            </a:pPr>
            <a:r>
              <a:rPr lang="zh-CN" altLang="en-US" sz="2400" i="0" dirty="0"/>
              <a:t>静态测试与动态测试</a:t>
            </a:r>
            <a:endParaRPr lang="en-US" altLang="zh-CN" sz="24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主动测试与被动测试</a:t>
            </a:r>
            <a:endParaRPr lang="en-US" altLang="zh-CN" sz="24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黑盒测试与白盒测试</a:t>
            </a:r>
            <a:endParaRPr lang="en-US" altLang="zh-CN" sz="24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测试级别：</a:t>
            </a:r>
            <a:r>
              <a:rPr lang="zh-CN" altLang="en-US" sz="2000" i="0" dirty="0"/>
              <a:t>单元、集成、系统和验收</a:t>
            </a:r>
          </a:p>
          <a:p>
            <a:pPr marL="355600" indent="-355600">
              <a:lnSpc>
                <a:spcPct val="120000"/>
              </a:lnSpc>
              <a:buClr>
                <a:schemeClr val="accent1">
                  <a:lumMod val="50000"/>
                </a:schemeClr>
              </a:buClr>
              <a:buSzPct val="80000"/>
              <a:buFont typeface="Wingdings" pitchFamily="2" charset="2"/>
              <a:buChar char="p"/>
              <a:defRPr/>
            </a:pPr>
            <a:r>
              <a:rPr lang="zh-CN" altLang="en-US" sz="2400" i="0" dirty="0"/>
              <a:t>软件测试计划与用例</a:t>
            </a:r>
            <a:endParaRPr lang="en-US" altLang="zh-CN" sz="2400" i="0" dirty="0"/>
          </a:p>
          <a:p>
            <a:pPr marL="355600" indent="-355600">
              <a:lnSpc>
                <a:spcPct val="120000"/>
              </a:lnSpc>
              <a:buClr>
                <a:schemeClr val="accent1">
                  <a:lumMod val="50000"/>
                </a:schemeClr>
              </a:buClr>
              <a:buSzPct val="80000"/>
              <a:buFont typeface="Wingdings" pitchFamily="2" charset="2"/>
              <a:buChar char="p"/>
              <a:defRPr/>
            </a:pPr>
            <a:r>
              <a:rPr lang="zh-CN" altLang="en-US" sz="2400" i="0" dirty="0"/>
              <a:t>专业测试人员的责任和要求</a:t>
            </a:r>
            <a:endParaRPr lang="en-US" altLang="zh-CN" sz="2400" i="0" dirty="0"/>
          </a:p>
        </p:txBody>
      </p:sp>
    </p:spTree>
    <p:extLst>
      <p:ext uri="{BB962C8B-B14F-4D97-AF65-F5344CB8AC3E}">
        <p14:creationId xmlns:p14="http://schemas.microsoft.com/office/powerpoint/2010/main" val="3701540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宋体"/>
                <a:ea typeface="宋体"/>
                <a:cs typeface="宋体"/>
              </a:rPr>
              <a:t>3.</a:t>
            </a:r>
            <a:r>
              <a:rPr lang="zh-CN" altLang="en-US" dirty="0">
                <a:latin typeface="宋体"/>
                <a:ea typeface="宋体"/>
                <a:cs typeface="宋体"/>
              </a:rPr>
              <a:t>在输入条件是一个布尔量的情况下，可确定一个有效等价类和一个无效等价类</a:t>
            </a:r>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例：比如安装软件的过程中的是否接受协议</a:t>
            </a:r>
            <a:endParaRPr lang="zh-CN" altLang="en-US" dirty="0"/>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20</a:t>
            </a:fld>
            <a:endParaRPr lang="en-US" altLang="zh-CN"/>
          </a:p>
        </p:txBody>
      </p:sp>
      <p:sp>
        <p:nvSpPr>
          <p:cNvPr id="5" name="Freeform 21"/>
          <p:cNvSpPr>
            <a:spLocks/>
          </p:cNvSpPr>
          <p:nvPr/>
        </p:nvSpPr>
        <p:spPr bwMode="auto">
          <a:xfrm>
            <a:off x="2232025" y="2420888"/>
            <a:ext cx="5111750" cy="1116012"/>
          </a:xfrm>
          <a:custGeom>
            <a:avLst/>
            <a:gdLst>
              <a:gd name="T0" fmla="*/ 2147483647 w 3340"/>
              <a:gd name="T1" fmla="*/ 2147483647 h 666"/>
              <a:gd name="T2" fmla="*/ 2147483647 w 3340"/>
              <a:gd name="T3" fmla="*/ 2147483647 h 666"/>
              <a:gd name="T4" fmla="*/ 2147483647 w 3340"/>
              <a:gd name="T5" fmla="*/ 2147483647 h 666"/>
              <a:gd name="T6" fmla="*/ 0 w 3340"/>
              <a:gd name="T7" fmla="*/ 2147483647 h 666"/>
              <a:gd name="T8" fmla="*/ 2147483647 w 3340"/>
              <a:gd name="T9" fmla="*/ 2147483647 h 666"/>
              <a:gd name="T10" fmla="*/ 2147483647 w 3340"/>
              <a:gd name="T11" fmla="*/ 2147483647 h 666"/>
              <a:gd name="T12" fmla="*/ 2147483647 w 3340"/>
              <a:gd name="T13" fmla="*/ 2147483647 h 666"/>
              <a:gd name="T14" fmla="*/ 2147483647 w 3340"/>
              <a:gd name="T15" fmla="*/ 2147483647 h 666"/>
              <a:gd name="T16" fmla="*/ 2147483647 w 3340"/>
              <a:gd name="T17" fmla="*/ 2147483647 h 666"/>
              <a:gd name="T18" fmla="*/ 2147483647 w 3340"/>
              <a:gd name="T19" fmla="*/ 2147483647 h 666"/>
              <a:gd name="T20" fmla="*/ 2147483647 w 3340"/>
              <a:gd name="T21" fmla="*/ 2147483647 h 666"/>
              <a:gd name="T22" fmla="*/ 2147483647 w 3340"/>
              <a:gd name="T23" fmla="*/ 2147483647 h 666"/>
              <a:gd name="T24" fmla="*/ 2147483647 w 3340"/>
              <a:gd name="T25" fmla="*/ 2147483647 h 666"/>
              <a:gd name="T26" fmla="*/ 2147483647 w 3340"/>
              <a:gd name="T27" fmla="*/ 2147483647 h 666"/>
              <a:gd name="T28" fmla="*/ 2147483647 w 3340"/>
              <a:gd name="T29" fmla="*/ 2147483647 h 666"/>
              <a:gd name="T30" fmla="*/ 2147483647 w 3340"/>
              <a:gd name="T31" fmla="*/ 2147483647 h 666"/>
              <a:gd name="T32" fmla="*/ 2147483647 w 3340"/>
              <a:gd name="T33" fmla="*/ 2147483647 h 666"/>
              <a:gd name="T34" fmla="*/ 2147483647 w 3340"/>
              <a:gd name="T35" fmla="*/ 2147483647 h 666"/>
              <a:gd name="T36" fmla="*/ 2147483647 w 3340"/>
              <a:gd name="T37" fmla="*/ 2147483647 h 666"/>
              <a:gd name="T38" fmla="*/ 2147483647 w 3340"/>
              <a:gd name="T39" fmla="*/ 2147483647 h 6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0"/>
              <a:gd name="T61" fmla="*/ 0 h 666"/>
              <a:gd name="T62" fmla="*/ 3340 w 3340"/>
              <a:gd name="T63" fmla="*/ 666 h 6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FAFD00"/>
          </a:solidFill>
          <a:ln w="12700">
            <a:solidFill>
              <a:schemeClr val="tx1"/>
            </a:solidFill>
            <a:round/>
            <a:headEnd/>
            <a:tailEnd/>
          </a:ln>
        </p:spPr>
        <p:txBody>
          <a:bodyPr wrap="none" anchor="ctr"/>
          <a:lstStyle/>
          <a:p>
            <a:endParaRPr lang="zh-CN" altLang="en-US"/>
          </a:p>
        </p:txBody>
      </p:sp>
      <p:sp>
        <p:nvSpPr>
          <p:cNvPr id="6" name="Freeform 22"/>
          <p:cNvSpPr>
            <a:spLocks/>
          </p:cNvSpPr>
          <p:nvPr/>
        </p:nvSpPr>
        <p:spPr bwMode="auto">
          <a:xfrm>
            <a:off x="4319588" y="2636788"/>
            <a:ext cx="1584325" cy="573087"/>
          </a:xfrm>
          <a:custGeom>
            <a:avLst/>
            <a:gdLst>
              <a:gd name="T0" fmla="*/ 2147483647 w 1079"/>
              <a:gd name="T1" fmla="*/ 2147483647 h 394"/>
              <a:gd name="T2" fmla="*/ 2147483647 w 1079"/>
              <a:gd name="T3" fmla="*/ 2147483647 h 394"/>
              <a:gd name="T4" fmla="*/ 2147483647 w 1079"/>
              <a:gd name="T5" fmla="*/ 2147483647 h 394"/>
              <a:gd name="T6" fmla="*/ 2147483647 w 1079"/>
              <a:gd name="T7" fmla="*/ 2147483647 h 394"/>
              <a:gd name="T8" fmla="*/ 2147483647 w 1079"/>
              <a:gd name="T9" fmla="*/ 2147483647 h 394"/>
              <a:gd name="T10" fmla="*/ 2147483647 w 1079"/>
              <a:gd name="T11" fmla="*/ 2147483647 h 394"/>
              <a:gd name="T12" fmla="*/ 2147483647 w 1079"/>
              <a:gd name="T13" fmla="*/ 2147483647 h 394"/>
              <a:gd name="T14" fmla="*/ 2147483647 w 1079"/>
              <a:gd name="T15" fmla="*/ 2147483647 h 394"/>
              <a:gd name="T16" fmla="*/ 2147483647 w 1079"/>
              <a:gd name="T17" fmla="*/ 2147483647 h 394"/>
              <a:gd name="T18" fmla="*/ 2147483647 w 1079"/>
              <a:gd name="T19" fmla="*/ 2147483647 h 394"/>
              <a:gd name="T20" fmla="*/ 2147483647 w 1079"/>
              <a:gd name="T21" fmla="*/ 2147483647 h 394"/>
              <a:gd name="T22" fmla="*/ 2147483647 w 1079"/>
              <a:gd name="T23" fmla="*/ 2147483647 h 3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9"/>
              <a:gd name="T37" fmla="*/ 0 h 394"/>
              <a:gd name="T38" fmla="*/ 1079 w 1079"/>
              <a:gd name="T39" fmla="*/ 394 h 3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chemeClr val="accent1"/>
          </a:solidFill>
          <a:ln w="12700">
            <a:solidFill>
              <a:schemeClr val="tx1"/>
            </a:solidFill>
            <a:round/>
            <a:headEnd/>
            <a:tailEnd/>
          </a:ln>
        </p:spPr>
        <p:txBody>
          <a:bodyPr wrap="none" anchor="ctr"/>
          <a:lstStyle/>
          <a:p>
            <a:endParaRPr lang="zh-CN" altLang="en-US"/>
          </a:p>
        </p:txBody>
      </p:sp>
      <p:sp>
        <p:nvSpPr>
          <p:cNvPr id="7" name="Text Box 23"/>
          <p:cNvSpPr txBox="1">
            <a:spLocks noChangeArrowheads="1"/>
          </p:cNvSpPr>
          <p:nvPr/>
        </p:nvSpPr>
        <p:spPr bwMode="auto">
          <a:xfrm>
            <a:off x="4535488" y="2781250"/>
            <a:ext cx="984250" cy="336550"/>
          </a:xfrm>
          <a:prstGeom prst="rect">
            <a:avLst/>
          </a:prstGeom>
          <a:noFill/>
          <a:ln w="12700">
            <a:noFill/>
            <a:miter lim="800000"/>
            <a:headEnd/>
            <a:tailEnd/>
          </a:ln>
        </p:spPr>
        <p:txBody>
          <a:bodyPr wrap="none">
            <a:spAutoFit/>
          </a:bodyPr>
          <a:lstStyle/>
          <a:p>
            <a:pPr algn="ctr" eaLnBrk="0" hangingPunct="0"/>
            <a:r>
              <a:rPr lang="en-US" altLang="zh-CN" sz="1600" b="1"/>
              <a:t>Boolean</a:t>
            </a:r>
          </a:p>
        </p:txBody>
      </p:sp>
      <p:sp>
        <p:nvSpPr>
          <p:cNvPr id="8" name="Text Box 24"/>
          <p:cNvSpPr txBox="1">
            <a:spLocks noChangeArrowheads="1"/>
          </p:cNvSpPr>
          <p:nvPr/>
        </p:nvSpPr>
        <p:spPr bwMode="auto">
          <a:xfrm>
            <a:off x="2370138" y="2485975"/>
            <a:ext cx="1446212" cy="336550"/>
          </a:xfrm>
          <a:prstGeom prst="rect">
            <a:avLst/>
          </a:prstGeom>
          <a:noFill/>
          <a:ln w="12700">
            <a:noFill/>
            <a:miter lim="800000"/>
            <a:headEnd/>
            <a:tailEnd/>
          </a:ln>
        </p:spPr>
        <p:txBody>
          <a:bodyPr wrap="none">
            <a:spAutoFit/>
          </a:bodyPr>
          <a:lstStyle/>
          <a:p>
            <a:pPr algn="ctr" eaLnBrk="0" hangingPunct="0"/>
            <a:r>
              <a:rPr lang="en-US" altLang="zh-CN" sz="1600" b="1" dirty="0"/>
              <a:t>Non-Boolean</a:t>
            </a:r>
          </a:p>
        </p:txBody>
      </p:sp>
    </p:spTree>
    <p:extLst>
      <p:ext uri="{BB962C8B-B14F-4D97-AF65-F5344CB8AC3E}">
        <p14:creationId xmlns:p14="http://schemas.microsoft.com/office/powerpoint/2010/main" val="34245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utoUpdateAnimBg="0"/>
      <p:bldP spid="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123728" y="260648"/>
            <a:ext cx="5241776" cy="702915"/>
          </a:xfrm>
        </p:spPr>
        <p:txBody>
          <a:bodyPr/>
          <a:lstStyle/>
          <a:p>
            <a:pPr algn="ctr"/>
            <a:r>
              <a:rPr lang="zh-CN" altLang="en-US" sz="3200" dirty="0">
                <a:solidFill>
                  <a:srgbClr val="FFFF00"/>
                </a:solidFill>
                <a:latin typeface="+mj-ea"/>
              </a:rPr>
              <a:t>确定等价类的方式 </a:t>
            </a:r>
            <a:r>
              <a:rPr lang="en-US" altLang="zh-CN" sz="3400" dirty="0"/>
              <a:t>(3)</a:t>
            </a:r>
          </a:p>
        </p:txBody>
      </p:sp>
      <p:sp>
        <p:nvSpPr>
          <p:cNvPr id="44035" name="Rectangle 3"/>
          <p:cNvSpPr>
            <a:spLocks noGrp="1" noChangeArrowheads="1"/>
          </p:cNvSpPr>
          <p:nvPr>
            <p:ph type="body" sz="half" idx="1"/>
          </p:nvPr>
        </p:nvSpPr>
        <p:spPr>
          <a:xfrm>
            <a:off x="539552" y="1844824"/>
            <a:ext cx="8424936" cy="3024336"/>
          </a:xfrm>
        </p:spPr>
        <p:txBody>
          <a:bodyPr/>
          <a:lstStyle/>
          <a:p>
            <a:pPr marL="355600" indent="-355600" eaLnBrk="0" hangingPunct="0">
              <a:lnSpc>
                <a:spcPct val="13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在规定了输入数据的一组值</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假定</a:t>
            </a:r>
            <a:r>
              <a:rPr lang="en-US" altLang="zh-CN" sz="2400" kern="1200" dirty="0">
                <a:effectLst>
                  <a:outerShdw blurRad="38100" dist="38100" dir="2700000" algn="tl">
                    <a:srgbClr val="FFFFFF"/>
                  </a:outerShdw>
                </a:effectLst>
                <a:latin typeface="宋体"/>
                <a:ea typeface="宋体"/>
                <a:cs typeface="宋体"/>
              </a:rPr>
              <a:t>n</a:t>
            </a:r>
            <a:r>
              <a:rPr lang="zh-CN" altLang="en-US" sz="2400" kern="1200" dirty="0">
                <a:effectLst>
                  <a:outerShdw blurRad="38100" dist="38100" dir="2700000" algn="tl">
                    <a:srgbClr val="FFFFFF"/>
                  </a:outerShdw>
                </a:effectLst>
                <a:latin typeface="宋体"/>
                <a:ea typeface="宋体"/>
                <a:cs typeface="宋体"/>
              </a:rPr>
              <a:t>个</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，并且程序要对每一个输入值分别处理的情况下，可确立</a:t>
            </a:r>
            <a:r>
              <a:rPr lang="en-US" altLang="zh-CN" sz="2400" kern="1200" dirty="0">
                <a:effectLst>
                  <a:outerShdw blurRad="38100" dist="38100" dir="2700000" algn="tl">
                    <a:srgbClr val="FFFFFF"/>
                  </a:outerShdw>
                </a:effectLst>
                <a:latin typeface="宋体"/>
                <a:ea typeface="宋体"/>
                <a:cs typeface="宋体"/>
              </a:rPr>
              <a:t>n</a:t>
            </a:r>
            <a:r>
              <a:rPr lang="zh-CN" altLang="en-US" sz="2400" kern="1200" dirty="0">
                <a:effectLst>
                  <a:outerShdw blurRad="38100" dist="38100" dir="2700000" algn="tl">
                    <a:srgbClr val="FFFFFF"/>
                  </a:outerShdw>
                </a:effectLst>
                <a:latin typeface="宋体"/>
                <a:ea typeface="宋体"/>
                <a:cs typeface="宋体"/>
              </a:rPr>
              <a:t>个有效等价类和一个无效等价类</a:t>
            </a:r>
            <a:r>
              <a:rPr lang="zh-CN" altLang="en-US" sz="2400" kern="1200" dirty="0" smtClean="0">
                <a:effectLst>
                  <a:outerShdw blurRad="38100" dist="38100" dir="2700000" algn="tl">
                    <a:srgbClr val="FFFFFF"/>
                  </a:outerShdw>
                </a:effectLst>
                <a:latin typeface="宋体"/>
                <a:ea typeface="宋体"/>
                <a:cs typeface="宋体"/>
              </a:rPr>
              <a:t>。</a:t>
            </a:r>
            <a:endParaRPr lang="en-US" altLang="zh-CN" sz="2400" kern="1200" dirty="0" smtClean="0">
              <a:effectLst>
                <a:outerShdw blurRad="38100" dist="38100" dir="2700000" algn="tl">
                  <a:srgbClr val="FFFFFF"/>
                </a:outerShdw>
              </a:effectLst>
              <a:latin typeface="宋体"/>
              <a:ea typeface="宋体"/>
              <a:cs typeface="宋体"/>
            </a:endParaRPr>
          </a:p>
          <a:p>
            <a:pPr marL="0" indent="0" eaLnBrk="0" hangingPunct="0">
              <a:lnSpc>
                <a:spcPct val="130000"/>
              </a:lnSpc>
              <a:spcBef>
                <a:spcPct val="0"/>
              </a:spcBef>
              <a:buClr>
                <a:srgbClr val="91AC4E"/>
              </a:buClr>
              <a:buSzPct val="80000"/>
              <a:defRPr/>
            </a:pPr>
            <a:r>
              <a:rPr lang="zh-CN" altLang="en-US" sz="2400" kern="1200" dirty="0" smtClean="0">
                <a:effectLst>
                  <a:outerShdw blurRad="38100" dist="38100" dir="2700000" algn="tl">
                    <a:srgbClr val="FFFFFF"/>
                  </a:outerShdw>
                </a:effectLst>
                <a:latin typeface="宋体"/>
                <a:ea typeface="宋体"/>
                <a:cs typeface="宋体"/>
              </a:rPr>
              <a:t>例如：输入数据为学历，专科，本科，硕士，博士四种之一</a:t>
            </a:r>
            <a:endParaRPr lang="en-US" altLang="zh-CN" sz="2400" kern="1200" dirty="0" smtClean="0">
              <a:effectLst>
                <a:outerShdw blurRad="38100" dist="38100" dir="2700000" algn="tl">
                  <a:srgbClr val="FFFFFF"/>
                </a:outerShdw>
              </a:effectLst>
              <a:latin typeface="宋体"/>
              <a:ea typeface="宋体"/>
              <a:cs typeface="宋体"/>
            </a:endParaRPr>
          </a:p>
          <a:p>
            <a:pPr marL="0" indent="0" eaLnBrk="0" hangingPunct="0">
              <a:lnSpc>
                <a:spcPct val="130000"/>
              </a:lnSpc>
              <a:spcBef>
                <a:spcPct val="0"/>
              </a:spcBef>
              <a:buClr>
                <a:srgbClr val="91AC4E"/>
              </a:buClr>
              <a:buSzPct val="80000"/>
              <a:defRPr/>
            </a:pPr>
            <a:r>
              <a:rPr lang="zh-CN" altLang="en-US" sz="2400" kern="1200" dirty="0" smtClean="0">
                <a:effectLst>
                  <a:outerShdw blurRad="38100" dist="38100" dir="2700000" algn="tl">
                    <a:srgbClr val="FFFFFF"/>
                  </a:outerShdw>
                </a:effectLst>
                <a:latin typeface="宋体"/>
                <a:ea typeface="宋体"/>
                <a:cs typeface="宋体"/>
              </a:rPr>
              <a:t>有效等价类：</a:t>
            </a:r>
            <a:r>
              <a:rPr lang="en-US" altLang="zh-CN" sz="2400" kern="1200" dirty="0" smtClean="0">
                <a:effectLst>
                  <a:outerShdw blurRad="38100" dist="38100" dir="2700000" algn="tl">
                    <a:srgbClr val="FFFFFF"/>
                  </a:outerShdw>
                </a:effectLst>
                <a:latin typeface="宋体"/>
                <a:ea typeface="宋体"/>
                <a:cs typeface="宋体"/>
              </a:rPr>
              <a:t>1.</a:t>
            </a:r>
            <a:r>
              <a:rPr lang="zh-CN" altLang="en-US" sz="2400" kern="1200" dirty="0" smtClean="0">
                <a:effectLst>
                  <a:outerShdw blurRad="38100" dist="38100" dir="2700000" algn="tl">
                    <a:srgbClr val="FFFFFF"/>
                  </a:outerShdw>
                </a:effectLst>
                <a:latin typeface="宋体"/>
                <a:ea typeface="宋体"/>
                <a:cs typeface="宋体"/>
              </a:rPr>
              <a:t>专科 </a:t>
            </a:r>
            <a:r>
              <a:rPr lang="en-US" altLang="zh-CN" sz="2400" kern="1200" dirty="0" smtClean="0">
                <a:effectLst>
                  <a:outerShdw blurRad="38100" dist="38100" dir="2700000" algn="tl">
                    <a:srgbClr val="FFFFFF"/>
                  </a:outerShdw>
                </a:effectLst>
                <a:latin typeface="宋体"/>
                <a:ea typeface="宋体"/>
                <a:cs typeface="宋体"/>
              </a:rPr>
              <a:t>2.</a:t>
            </a:r>
            <a:r>
              <a:rPr lang="zh-CN" altLang="en-US" sz="2400" kern="1200" dirty="0" smtClean="0">
                <a:effectLst>
                  <a:outerShdw blurRad="38100" dist="38100" dir="2700000" algn="tl">
                    <a:srgbClr val="FFFFFF"/>
                  </a:outerShdw>
                </a:effectLst>
                <a:latin typeface="宋体"/>
                <a:ea typeface="宋体"/>
                <a:cs typeface="宋体"/>
              </a:rPr>
              <a:t>本科  </a:t>
            </a:r>
            <a:r>
              <a:rPr lang="en-US" altLang="zh-CN" sz="2400" kern="1200" dirty="0" smtClean="0">
                <a:effectLst>
                  <a:outerShdw blurRad="38100" dist="38100" dir="2700000" algn="tl">
                    <a:srgbClr val="FFFFFF"/>
                  </a:outerShdw>
                </a:effectLst>
                <a:latin typeface="宋体"/>
                <a:ea typeface="宋体"/>
                <a:cs typeface="宋体"/>
              </a:rPr>
              <a:t>3</a:t>
            </a:r>
            <a:r>
              <a:rPr lang="zh-CN" altLang="en-US" sz="2400" kern="1200" dirty="0" smtClean="0">
                <a:effectLst>
                  <a:outerShdw blurRad="38100" dist="38100" dir="2700000" algn="tl">
                    <a:srgbClr val="FFFFFF"/>
                  </a:outerShdw>
                </a:effectLst>
                <a:latin typeface="宋体"/>
                <a:ea typeface="宋体"/>
                <a:cs typeface="宋体"/>
              </a:rPr>
              <a:t>硕士  </a:t>
            </a:r>
            <a:r>
              <a:rPr lang="en-US" altLang="zh-CN" sz="2400" kern="1200" dirty="0" smtClean="0">
                <a:effectLst>
                  <a:outerShdw blurRad="38100" dist="38100" dir="2700000" algn="tl">
                    <a:srgbClr val="FFFFFF"/>
                  </a:outerShdw>
                </a:effectLst>
                <a:latin typeface="宋体"/>
                <a:ea typeface="宋体"/>
                <a:cs typeface="宋体"/>
              </a:rPr>
              <a:t>4</a:t>
            </a:r>
            <a:r>
              <a:rPr lang="zh-CN" altLang="en-US" sz="2400" kern="1200" dirty="0" smtClean="0">
                <a:effectLst>
                  <a:outerShdw blurRad="38100" dist="38100" dir="2700000" algn="tl">
                    <a:srgbClr val="FFFFFF"/>
                  </a:outerShdw>
                </a:effectLst>
                <a:latin typeface="宋体"/>
                <a:ea typeface="宋体"/>
                <a:cs typeface="宋体"/>
              </a:rPr>
              <a:t>博士</a:t>
            </a:r>
            <a:endParaRPr lang="en-US" altLang="zh-CN" sz="2400" kern="1200" dirty="0" smtClean="0">
              <a:effectLst>
                <a:outerShdw blurRad="38100" dist="38100" dir="2700000" algn="tl">
                  <a:srgbClr val="FFFFFF"/>
                </a:outerShdw>
              </a:effectLst>
              <a:latin typeface="宋体"/>
              <a:ea typeface="宋体"/>
              <a:cs typeface="宋体"/>
            </a:endParaRPr>
          </a:p>
          <a:p>
            <a:pPr marL="0" indent="0" eaLnBrk="0" hangingPunct="0">
              <a:lnSpc>
                <a:spcPct val="130000"/>
              </a:lnSpc>
              <a:spcBef>
                <a:spcPct val="0"/>
              </a:spcBef>
              <a:buClr>
                <a:srgbClr val="91AC4E"/>
              </a:buClr>
              <a:buSzPct val="80000"/>
              <a:defRPr/>
            </a:pPr>
            <a:r>
              <a:rPr lang="zh-CN" altLang="en-US" sz="2400" kern="1200" dirty="0" smtClean="0">
                <a:effectLst>
                  <a:outerShdw blurRad="38100" dist="38100" dir="2700000" algn="tl">
                    <a:srgbClr val="FFFFFF"/>
                  </a:outerShdw>
                </a:effectLst>
                <a:latin typeface="宋体"/>
                <a:ea typeface="宋体"/>
                <a:cs typeface="宋体"/>
              </a:rPr>
              <a:t>无效等价类 </a:t>
            </a:r>
            <a:r>
              <a:rPr lang="en-US" altLang="zh-CN" sz="2400" kern="1200" dirty="0" smtClean="0">
                <a:effectLst>
                  <a:outerShdw blurRad="38100" dist="38100" dir="2700000" algn="tl">
                    <a:srgbClr val="FFFFFF"/>
                  </a:outerShdw>
                </a:effectLst>
                <a:latin typeface="宋体"/>
                <a:ea typeface="宋体"/>
                <a:cs typeface="宋体"/>
              </a:rPr>
              <a:t>5</a:t>
            </a:r>
            <a:r>
              <a:rPr lang="zh-CN" altLang="en-US" sz="2400" kern="1200" dirty="0" smtClean="0">
                <a:effectLst>
                  <a:outerShdw blurRad="38100" dist="38100" dir="2700000" algn="tl">
                    <a:srgbClr val="FFFFFF"/>
                  </a:outerShdw>
                </a:effectLst>
                <a:latin typeface="宋体"/>
                <a:ea typeface="宋体"/>
                <a:cs typeface="宋体"/>
              </a:rPr>
              <a:t>其它学历</a:t>
            </a:r>
            <a:endParaRPr lang="zh-CN" altLang="en-US" sz="2400" kern="1200" dirty="0">
              <a:effectLst>
                <a:outerShdw blurRad="38100" dist="38100" dir="2700000" algn="tl">
                  <a:srgbClr val="FFFFFF"/>
                </a:outerShdw>
              </a:effectLst>
              <a:latin typeface="宋体"/>
              <a:ea typeface="宋体"/>
              <a:cs typeface="宋体"/>
            </a:endParaRPr>
          </a:p>
          <a:p>
            <a:pPr marL="355600" indent="-355600" eaLnBrk="0" hangingPunct="0">
              <a:lnSpc>
                <a:spcPct val="130000"/>
              </a:lnSpc>
              <a:spcBef>
                <a:spcPct val="0"/>
              </a:spcBef>
              <a:buClr>
                <a:srgbClr val="91AC4E"/>
              </a:buClr>
              <a:buSzPct val="80000"/>
              <a:buFont typeface="Wingdings" pitchFamily="2" charset="2"/>
              <a:buChar char="p"/>
              <a:defRPr/>
            </a:pPr>
            <a:endParaRPr lang="zh-CN" altLang="en-US" sz="2400" kern="1200" dirty="0">
              <a:effectLst>
                <a:outerShdw blurRad="38100" dist="38100" dir="2700000" algn="tl">
                  <a:srgbClr val="FFFFFF"/>
                </a:outerShdw>
              </a:effectLst>
              <a:latin typeface="宋体"/>
              <a:ea typeface="宋体"/>
              <a:cs typeface="宋体"/>
            </a:endParaRPr>
          </a:p>
        </p:txBody>
      </p:sp>
      <p:sp>
        <p:nvSpPr>
          <p:cNvPr id="6" name="文本框 5"/>
          <p:cNvSpPr txBox="1"/>
          <p:nvPr/>
        </p:nvSpPr>
        <p:spPr>
          <a:xfrm>
            <a:off x="2699792" y="5229200"/>
            <a:ext cx="3416320" cy="523220"/>
          </a:xfrm>
          <a:prstGeom prst="rect">
            <a:avLst/>
          </a:prstGeom>
          <a:noFill/>
        </p:spPr>
        <p:txBody>
          <a:bodyPr wrap="none" rtlCol="0">
            <a:spAutoFit/>
          </a:bodyPr>
          <a:lstStyle/>
          <a:p>
            <a:r>
              <a:rPr kumimoji="1" lang="zh-CN" altLang="en-US" sz="2800" i="0" u="sng" dirty="0" smtClean="0">
                <a:solidFill>
                  <a:srgbClr val="FF6600"/>
                </a:solidFill>
              </a:rPr>
              <a:t>还有什么具体</a:t>
            </a:r>
            <a:r>
              <a:rPr kumimoji="1" lang="zh-CN" altLang="en-US" sz="2800" i="0" u="sng" dirty="0">
                <a:solidFill>
                  <a:srgbClr val="FF6600"/>
                </a:solidFill>
              </a:rPr>
              <a:t>案例？</a:t>
            </a:r>
          </a:p>
        </p:txBody>
      </p:sp>
    </p:spTree>
    <p:extLst>
      <p:ext uri="{BB962C8B-B14F-4D97-AF65-F5344CB8AC3E}">
        <p14:creationId xmlns:p14="http://schemas.microsoft.com/office/powerpoint/2010/main" val="540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914400" y="1600200"/>
            <a:ext cx="7618040" cy="4530725"/>
          </a:xfrm>
        </p:spPr>
        <p:txBody>
          <a:bodyPr/>
          <a:lstStyle/>
          <a:p>
            <a:r>
              <a:rPr lang="zh-CN" altLang="en-US" kern="1200" dirty="0">
                <a:effectLst>
                  <a:outerShdw blurRad="38100" dist="38100" dir="2700000" algn="tl">
                    <a:srgbClr val="FFFFFF"/>
                  </a:outerShdw>
                </a:effectLst>
                <a:latin typeface="宋体"/>
                <a:ea typeface="宋体"/>
                <a:cs typeface="宋体"/>
              </a:rPr>
              <a:t>在规定了输入数据必须遵守的规则的情况下，可确立一个有效等价类</a:t>
            </a:r>
            <a:r>
              <a:rPr lang="en-US" altLang="zh-CN" kern="1200" dirty="0">
                <a:effectLst>
                  <a:outerShdw blurRad="38100" dist="38100" dir="2700000" algn="tl">
                    <a:srgbClr val="FFFFFF"/>
                  </a:outerShdw>
                </a:effectLst>
                <a:latin typeface="宋体"/>
                <a:ea typeface="宋体"/>
                <a:cs typeface="宋体"/>
              </a:rPr>
              <a:t>(</a:t>
            </a:r>
            <a:r>
              <a:rPr lang="zh-CN" altLang="en-US" kern="1200" dirty="0">
                <a:effectLst>
                  <a:outerShdw blurRad="38100" dist="38100" dir="2700000" algn="tl">
                    <a:srgbClr val="FFFFFF"/>
                  </a:outerShdw>
                </a:effectLst>
                <a:latin typeface="宋体"/>
                <a:ea typeface="宋体"/>
                <a:cs typeface="宋体"/>
              </a:rPr>
              <a:t>符合规则</a:t>
            </a:r>
            <a:r>
              <a:rPr lang="en-US" altLang="zh-CN" kern="1200" dirty="0">
                <a:effectLst>
                  <a:outerShdw blurRad="38100" dist="38100" dir="2700000" algn="tl">
                    <a:srgbClr val="FFFFFF"/>
                  </a:outerShdw>
                </a:effectLst>
                <a:latin typeface="宋体"/>
                <a:ea typeface="宋体"/>
                <a:cs typeface="宋体"/>
              </a:rPr>
              <a:t>)</a:t>
            </a:r>
            <a:r>
              <a:rPr lang="zh-CN" altLang="en-US" kern="1200" dirty="0">
                <a:effectLst>
                  <a:outerShdw blurRad="38100" dist="38100" dir="2700000" algn="tl">
                    <a:srgbClr val="FFFFFF"/>
                  </a:outerShdw>
                </a:effectLst>
                <a:latin typeface="宋体"/>
                <a:ea typeface="宋体"/>
                <a:cs typeface="宋体"/>
              </a:rPr>
              <a:t>和若干个无效等价类</a:t>
            </a:r>
            <a:r>
              <a:rPr lang="en-US" altLang="zh-CN" kern="1200" dirty="0">
                <a:effectLst>
                  <a:outerShdw blurRad="38100" dist="38100" dir="2700000" algn="tl">
                    <a:srgbClr val="FFFFFF"/>
                  </a:outerShdw>
                </a:effectLst>
                <a:latin typeface="宋体"/>
                <a:ea typeface="宋体"/>
                <a:cs typeface="宋体"/>
              </a:rPr>
              <a:t>(</a:t>
            </a:r>
            <a:r>
              <a:rPr lang="zh-CN" altLang="en-US" kern="1200" dirty="0">
                <a:effectLst>
                  <a:outerShdw blurRad="38100" dist="38100" dir="2700000" algn="tl">
                    <a:srgbClr val="FFFFFF"/>
                  </a:outerShdw>
                </a:effectLst>
                <a:latin typeface="宋体"/>
                <a:ea typeface="宋体"/>
                <a:cs typeface="宋体"/>
              </a:rPr>
              <a:t>从不同角度违反规则</a:t>
            </a:r>
            <a:r>
              <a:rPr lang="en-US" altLang="zh-CN" kern="1200" dirty="0">
                <a:effectLst>
                  <a:outerShdw blurRad="38100" dist="38100" dir="2700000" algn="tl">
                    <a:srgbClr val="FFFFFF"/>
                  </a:outerShdw>
                </a:effectLst>
                <a:latin typeface="宋体"/>
                <a:ea typeface="宋体"/>
                <a:cs typeface="宋体"/>
              </a:rPr>
              <a:t>)</a:t>
            </a:r>
            <a:r>
              <a:rPr lang="zh-CN" altLang="en-US" kern="1200" dirty="0" smtClean="0">
                <a:effectLst>
                  <a:outerShdw blurRad="38100" dist="38100" dir="2700000" algn="tl">
                    <a:srgbClr val="FFFFFF"/>
                  </a:outerShdw>
                </a:effectLst>
                <a:latin typeface="宋体"/>
                <a:ea typeface="宋体"/>
                <a:cs typeface="宋体"/>
              </a:rPr>
              <a:t>。</a:t>
            </a:r>
            <a:endParaRPr lang="en-US" altLang="zh-CN" kern="1200" dirty="0" smtClean="0">
              <a:effectLst>
                <a:outerShdw blurRad="38100" dist="38100" dir="2700000" algn="tl">
                  <a:srgbClr val="FFFFFF"/>
                </a:outerShdw>
              </a:effectLst>
              <a:latin typeface="宋体"/>
              <a:ea typeface="宋体"/>
              <a:cs typeface="宋体"/>
            </a:endParaRPr>
          </a:p>
          <a:p>
            <a:endParaRPr lang="en-US" altLang="zh-CN" kern="1200" dirty="0" smtClean="0">
              <a:effectLst>
                <a:outerShdw blurRad="38100" dist="38100" dir="2700000" algn="tl">
                  <a:srgbClr val="FFFFFF"/>
                </a:outerShdw>
              </a:effectLst>
              <a:latin typeface="宋体"/>
              <a:ea typeface="宋体"/>
              <a:cs typeface="宋体"/>
            </a:endParaRPr>
          </a:p>
          <a:p>
            <a:endParaRPr lang="en-US" altLang="zh-CN" kern="1200" dirty="0">
              <a:effectLst>
                <a:outerShdw blurRad="38100" dist="38100" dir="2700000" algn="tl">
                  <a:srgbClr val="FFFFFF"/>
                </a:outerShdw>
              </a:effectLst>
              <a:latin typeface="宋体"/>
              <a:ea typeface="宋体"/>
            </a:endParaRPr>
          </a:p>
          <a:p>
            <a:r>
              <a:rPr lang="zh-CN" altLang="en-US" kern="1200" dirty="0" smtClean="0">
                <a:effectLst>
                  <a:outerShdw blurRad="38100" dist="38100" dir="2700000" algn="tl">
                    <a:srgbClr val="FFFFFF"/>
                  </a:outerShdw>
                </a:effectLst>
                <a:latin typeface="宋体"/>
                <a:ea typeface="宋体"/>
              </a:rPr>
              <a:t>例如：</a:t>
            </a:r>
            <a:r>
              <a:rPr lang="zh-CN" altLang="en-US" dirty="0" smtClean="0"/>
              <a:t>必须输入非</a:t>
            </a:r>
            <a:r>
              <a:rPr lang="en-US" altLang="zh-CN" dirty="0" smtClean="0"/>
              <a:t>0</a:t>
            </a:r>
            <a:r>
              <a:rPr lang="zh-CN" altLang="en-US" dirty="0" smtClean="0"/>
              <a:t>的正整数</a:t>
            </a:r>
            <a:endParaRPr lang="en-US" altLang="zh-CN" dirty="0" smtClean="0"/>
          </a:p>
          <a:p>
            <a:r>
              <a:rPr lang="zh-CN" altLang="en-US" kern="1200" dirty="0" smtClean="0">
                <a:effectLst>
                  <a:outerShdw blurRad="38100" dist="38100" dir="2700000" algn="tl">
                    <a:srgbClr val="FFFFFF"/>
                  </a:outerShdw>
                </a:effectLst>
                <a:latin typeface="宋体"/>
                <a:ea typeface="宋体"/>
              </a:rPr>
              <a:t>有效等价类：</a:t>
            </a:r>
            <a:r>
              <a:rPr lang="en-US" altLang="zh-CN" kern="1200" dirty="0" smtClean="0">
                <a:effectLst>
                  <a:outerShdw blurRad="38100" dist="38100" dir="2700000" algn="tl">
                    <a:srgbClr val="FFFFFF"/>
                  </a:outerShdw>
                </a:effectLst>
                <a:latin typeface="宋体"/>
                <a:ea typeface="宋体"/>
              </a:rPr>
              <a:t>1.</a:t>
            </a:r>
            <a:r>
              <a:rPr lang="zh-CN" altLang="en-US" kern="1200" dirty="0" smtClean="0">
                <a:effectLst>
                  <a:outerShdw blurRad="38100" dist="38100" dir="2700000" algn="tl">
                    <a:srgbClr val="FFFFFF"/>
                  </a:outerShdw>
                </a:effectLst>
                <a:latin typeface="宋体"/>
                <a:ea typeface="宋体"/>
              </a:rPr>
              <a:t>正整数</a:t>
            </a:r>
            <a:endParaRPr lang="en-US" altLang="zh-CN" kern="1200" dirty="0" smtClean="0">
              <a:effectLst>
                <a:outerShdw blurRad="38100" dist="38100" dir="2700000" algn="tl">
                  <a:srgbClr val="FFFFFF"/>
                </a:outerShdw>
              </a:effectLst>
              <a:latin typeface="宋体"/>
              <a:ea typeface="宋体"/>
            </a:endParaRPr>
          </a:p>
          <a:p>
            <a:r>
              <a:rPr lang="zh-CN" altLang="en-US" kern="1200" dirty="0" smtClean="0">
                <a:effectLst>
                  <a:outerShdw blurRad="38100" dist="38100" dir="2700000" algn="tl">
                    <a:srgbClr val="FFFFFF"/>
                  </a:outerShdw>
                </a:effectLst>
                <a:latin typeface="宋体"/>
                <a:ea typeface="宋体"/>
              </a:rPr>
              <a:t>无效等价类：先找子规则，然后从不同角度违反规则，所以该例子至少可以拆分为</a:t>
            </a:r>
            <a:endParaRPr lang="en-US" altLang="zh-CN" kern="1200" dirty="0" smtClean="0">
              <a:effectLst>
                <a:outerShdw blurRad="38100" dist="38100" dir="2700000" algn="tl">
                  <a:srgbClr val="FFFFFF"/>
                </a:outerShdw>
              </a:effectLst>
              <a:latin typeface="宋体"/>
              <a:ea typeface="宋体"/>
            </a:endParaRPr>
          </a:p>
          <a:p>
            <a:r>
              <a:rPr lang="zh-CN" altLang="en-US" kern="1200" dirty="0" smtClean="0">
                <a:effectLst>
                  <a:outerShdw blurRad="38100" dist="38100" dir="2700000" algn="tl">
                    <a:srgbClr val="FFFFFF"/>
                  </a:outerShdw>
                </a:effectLst>
                <a:latin typeface="宋体"/>
                <a:ea typeface="宋体"/>
              </a:rPr>
              <a:t>非</a:t>
            </a:r>
            <a:r>
              <a:rPr lang="en-US" altLang="zh-CN" kern="1200" dirty="0" smtClean="0">
                <a:effectLst>
                  <a:outerShdw blurRad="38100" dist="38100" dir="2700000" algn="tl">
                    <a:srgbClr val="FFFFFF"/>
                  </a:outerShdw>
                </a:effectLst>
                <a:latin typeface="宋体"/>
                <a:ea typeface="宋体"/>
              </a:rPr>
              <a:t>0</a:t>
            </a:r>
            <a:r>
              <a:rPr lang="zh-CN" altLang="en-US" kern="1200" dirty="0" smtClean="0">
                <a:effectLst>
                  <a:outerShdw blurRad="38100" dist="38100" dir="2700000" algn="tl">
                    <a:srgbClr val="FFFFFF"/>
                  </a:outerShdw>
                </a:effectLst>
                <a:latin typeface="宋体"/>
                <a:ea typeface="宋体"/>
              </a:rPr>
              <a:t>，数字，正数，整数</a:t>
            </a:r>
            <a:r>
              <a:rPr lang="en-US" altLang="zh-CN" kern="1200" dirty="0" smtClean="0">
                <a:effectLst>
                  <a:outerShdw blurRad="38100" dist="38100" dir="2700000" algn="tl">
                    <a:srgbClr val="FFFFFF"/>
                  </a:outerShdw>
                </a:effectLst>
                <a:latin typeface="宋体"/>
                <a:ea typeface="宋体"/>
              </a:rPr>
              <a:t>4</a:t>
            </a:r>
            <a:r>
              <a:rPr lang="zh-CN" altLang="en-US" kern="1200" dirty="0" smtClean="0">
                <a:effectLst>
                  <a:outerShdw blurRad="38100" dist="38100" dir="2700000" algn="tl">
                    <a:srgbClr val="FFFFFF"/>
                  </a:outerShdw>
                </a:effectLst>
                <a:latin typeface="宋体"/>
                <a:ea typeface="宋体"/>
              </a:rPr>
              <a:t>个子规则，然后每个子规则对应一个无效等价类，即</a:t>
            </a:r>
            <a:r>
              <a:rPr lang="en-US" altLang="zh-CN" kern="1200" dirty="0" smtClean="0">
                <a:effectLst>
                  <a:outerShdw blurRad="38100" dist="38100" dir="2700000" algn="tl">
                    <a:srgbClr val="FFFFFF"/>
                  </a:outerShdw>
                </a:effectLst>
                <a:latin typeface="宋体"/>
                <a:ea typeface="宋体"/>
              </a:rPr>
              <a:t>0</a:t>
            </a:r>
            <a:r>
              <a:rPr lang="zh-CN" altLang="en-US" kern="1200" dirty="0" smtClean="0">
                <a:effectLst>
                  <a:outerShdw blurRad="38100" dist="38100" dir="2700000" algn="tl">
                    <a:srgbClr val="FFFFFF"/>
                  </a:outerShdw>
                </a:effectLst>
                <a:latin typeface="宋体"/>
                <a:ea typeface="宋体"/>
              </a:rPr>
              <a:t>，字符串，负数，小数</a:t>
            </a:r>
            <a:endParaRPr lang="en-US" altLang="zh-CN" kern="1200" dirty="0" smtClean="0">
              <a:effectLst>
                <a:outerShdw blurRad="38100" dist="38100" dir="2700000" algn="tl">
                  <a:srgbClr val="FFFFFF"/>
                </a:outerShdw>
              </a:effectLst>
              <a:latin typeface="宋体"/>
              <a:ea typeface="宋体"/>
            </a:endParaRPr>
          </a:p>
        </p:txBody>
      </p:sp>
      <p:sp>
        <p:nvSpPr>
          <p:cNvPr id="5" name="日期占位符 4"/>
          <p:cNvSpPr>
            <a:spLocks noGrp="1"/>
          </p:cNvSpPr>
          <p:nvPr>
            <p:ph type="dt" sz="half" idx="10"/>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67C23AA-9D6F-45FF-8C54-12243A9CE844}" type="slidenum">
              <a:rPr lang="zh-CN" altLang="en-US" smtClean="0"/>
              <a:pPr>
                <a:defRPr/>
              </a:pPr>
              <a:t>22</a:t>
            </a:fld>
            <a:endParaRPr lang="en-US" altLang="zh-CN"/>
          </a:p>
        </p:txBody>
      </p:sp>
    </p:spTree>
    <p:extLst>
      <p:ext uri="{BB962C8B-B14F-4D97-AF65-F5344CB8AC3E}">
        <p14:creationId xmlns:p14="http://schemas.microsoft.com/office/powerpoint/2010/main" val="34722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404813"/>
            <a:ext cx="7772400" cy="762000"/>
          </a:xfrm>
        </p:spPr>
        <p:txBody>
          <a:bodyPr/>
          <a:lstStyle/>
          <a:p>
            <a:pPr algn="ctr"/>
            <a:r>
              <a:rPr lang="zh-CN" altLang="en-US" sz="3200" dirty="0">
                <a:solidFill>
                  <a:srgbClr val="FFFF00"/>
                </a:solidFill>
                <a:latin typeface="+mj-ea"/>
              </a:rPr>
              <a:t>根据等价类创建测试用例的步骤</a:t>
            </a:r>
          </a:p>
        </p:txBody>
      </p:sp>
      <p:sp>
        <p:nvSpPr>
          <p:cNvPr id="38915" name="Rectangle 3"/>
          <p:cNvSpPr>
            <a:spLocks noGrp="1" noChangeArrowheads="1"/>
          </p:cNvSpPr>
          <p:nvPr>
            <p:ph type="body" idx="1"/>
          </p:nvPr>
        </p:nvSpPr>
        <p:spPr>
          <a:xfrm>
            <a:off x="719138" y="1449388"/>
            <a:ext cx="8424862" cy="5046662"/>
          </a:xfrm>
        </p:spPr>
        <p:txBody>
          <a:bodyPr/>
          <a:lstStyle/>
          <a:p>
            <a:pPr marL="457200" indent="-457200">
              <a:lnSpc>
                <a:spcPct val="150000"/>
              </a:lnSpc>
              <a:buFont typeface="+mj-lt"/>
              <a:buAutoNum type="alphaLcParenR"/>
              <a:defRPr/>
            </a:pPr>
            <a:r>
              <a:rPr lang="zh-CN" altLang="en-US" sz="2400" dirty="0">
                <a:latin typeface="宋体"/>
                <a:ea typeface="宋体"/>
                <a:cs typeface="宋体"/>
              </a:rPr>
              <a:t>建立等价类表，列出所有划分出的等价类：</a:t>
            </a:r>
            <a:endParaRPr lang="en-US" altLang="zh-CN" sz="2400" dirty="0">
              <a:latin typeface="宋体"/>
              <a:ea typeface="宋体"/>
              <a:cs typeface="宋体"/>
            </a:endParaRPr>
          </a:p>
          <a:p>
            <a:pPr marL="457200" indent="-457200">
              <a:lnSpc>
                <a:spcPct val="150000"/>
              </a:lnSpc>
              <a:buFont typeface="+mj-lt"/>
              <a:buAutoNum type="alphaLcParenR"/>
              <a:defRPr/>
            </a:pPr>
            <a:endParaRPr lang="en-US" altLang="zh-CN" sz="2400" dirty="0">
              <a:latin typeface="宋体" charset="-122"/>
            </a:endParaRPr>
          </a:p>
          <a:p>
            <a:pPr marL="457200" indent="-457200">
              <a:lnSpc>
                <a:spcPct val="150000"/>
              </a:lnSpc>
              <a:buFont typeface="+mj-lt"/>
              <a:buAutoNum type="alphaLcParenR"/>
              <a:defRPr/>
            </a:pPr>
            <a:endParaRPr lang="en-US" altLang="zh-CN" sz="2400" dirty="0">
              <a:latin typeface="宋体" charset="-122"/>
            </a:endParaRPr>
          </a:p>
          <a:p>
            <a:pPr>
              <a:lnSpc>
                <a:spcPct val="150000"/>
              </a:lnSpc>
              <a:buClr>
                <a:schemeClr val="tx1"/>
              </a:buClr>
              <a:buSzPct val="60000"/>
              <a:buFont typeface="Wingdings" pitchFamily="2" charset="2"/>
              <a:buNone/>
              <a:defRPr/>
            </a:pPr>
            <a:endParaRPr lang="en-US" altLang="zh-CN" sz="1200" dirty="0">
              <a:solidFill>
                <a:schemeClr val="tx2"/>
              </a:solidFill>
              <a:latin typeface="宋体" charset="-122"/>
            </a:endParaRPr>
          </a:p>
          <a:p>
            <a:pPr marL="457200" indent="-457200">
              <a:lnSpc>
                <a:spcPct val="150000"/>
              </a:lnSpc>
              <a:buClr>
                <a:schemeClr val="tx1"/>
              </a:buClr>
              <a:buSzPct val="100000"/>
              <a:buFont typeface="+mj-lt"/>
              <a:buAutoNum type="alphaLcParenR" startAt="2"/>
              <a:defRPr/>
            </a:pPr>
            <a:r>
              <a:rPr lang="zh-CN" altLang="en-US" sz="2000" dirty="0">
                <a:solidFill>
                  <a:schemeClr val="tx2"/>
                </a:solidFill>
                <a:latin typeface="宋体"/>
                <a:ea typeface="宋体"/>
                <a:cs typeface="宋体"/>
              </a:rPr>
              <a:t>为每个等价类规定一个唯一的编号；</a:t>
            </a:r>
          </a:p>
          <a:p>
            <a:pPr marL="457200" indent="-457200">
              <a:lnSpc>
                <a:spcPct val="150000"/>
              </a:lnSpc>
              <a:buClr>
                <a:schemeClr val="tx1"/>
              </a:buClr>
              <a:buSzPct val="100000"/>
              <a:buFont typeface="+mj-lt"/>
              <a:buAutoNum type="alphaLcParenR" startAt="2"/>
              <a:defRPr/>
            </a:pPr>
            <a:r>
              <a:rPr lang="zh-CN" altLang="en-US" sz="2000" dirty="0">
                <a:solidFill>
                  <a:schemeClr val="tx2"/>
                </a:solidFill>
                <a:latin typeface="宋体"/>
                <a:ea typeface="宋体"/>
                <a:cs typeface="宋体"/>
              </a:rPr>
              <a:t>设计一个新的测试用例，使其尽可能多地覆盖尚未覆盖的有效等价类</a:t>
            </a:r>
            <a:endParaRPr lang="en-US" altLang="zh-CN" sz="2000" dirty="0">
              <a:solidFill>
                <a:schemeClr val="tx2"/>
              </a:solidFill>
              <a:latin typeface="宋体"/>
              <a:ea typeface="宋体"/>
              <a:cs typeface="宋体"/>
            </a:endParaRPr>
          </a:p>
          <a:p>
            <a:pPr marL="457200" indent="-457200">
              <a:lnSpc>
                <a:spcPct val="150000"/>
              </a:lnSpc>
              <a:buClr>
                <a:schemeClr val="tx1"/>
              </a:buClr>
              <a:buSzPct val="100000"/>
              <a:buFont typeface="+mj-lt"/>
              <a:buAutoNum type="alphaLcParenR" startAt="2"/>
              <a:defRPr/>
            </a:pPr>
            <a:r>
              <a:rPr lang="zh-CN" altLang="en-US" sz="2000" dirty="0">
                <a:solidFill>
                  <a:schemeClr val="tx2"/>
                </a:solidFill>
                <a:latin typeface="宋体"/>
                <a:ea typeface="宋体"/>
                <a:cs typeface="宋体"/>
              </a:rPr>
              <a:t>重复</a:t>
            </a:r>
            <a:r>
              <a:rPr lang="en-US" altLang="zh-CN" sz="2000" dirty="0">
                <a:solidFill>
                  <a:schemeClr val="tx2"/>
                </a:solidFill>
                <a:latin typeface="宋体"/>
                <a:ea typeface="宋体"/>
                <a:cs typeface="宋体"/>
              </a:rPr>
              <a:t>c)</a:t>
            </a:r>
            <a:r>
              <a:rPr lang="zh-CN" altLang="en-US" sz="2000" dirty="0">
                <a:solidFill>
                  <a:schemeClr val="tx2"/>
                </a:solidFill>
                <a:latin typeface="宋体"/>
                <a:ea typeface="宋体"/>
                <a:cs typeface="宋体"/>
              </a:rPr>
              <a:t>，最后使得所有有效等价类均被测试用例所覆盖；</a:t>
            </a:r>
          </a:p>
          <a:p>
            <a:pPr marL="457200" indent="-457200">
              <a:lnSpc>
                <a:spcPct val="150000"/>
              </a:lnSpc>
              <a:buClr>
                <a:schemeClr val="tx1"/>
              </a:buClr>
              <a:buSzPct val="100000"/>
              <a:buFont typeface="+mj-lt"/>
              <a:buAutoNum type="alphaLcParenR" startAt="2"/>
              <a:defRPr/>
            </a:pPr>
            <a:r>
              <a:rPr lang="zh-CN" altLang="en-US" sz="2000" dirty="0">
                <a:solidFill>
                  <a:schemeClr val="tx2"/>
                </a:solidFill>
                <a:latin typeface="宋体"/>
                <a:ea typeface="宋体"/>
                <a:cs typeface="宋体"/>
              </a:rPr>
              <a:t>设计一个新的测试用例，使其只覆盖一个无效等价类。</a:t>
            </a:r>
            <a:endParaRPr lang="en-US" altLang="zh-CN" sz="2000" dirty="0">
              <a:solidFill>
                <a:schemeClr val="tx2"/>
              </a:solidFill>
              <a:latin typeface="宋体"/>
              <a:ea typeface="宋体"/>
              <a:cs typeface="宋体"/>
            </a:endParaRPr>
          </a:p>
          <a:p>
            <a:pPr marL="457200" indent="-457200">
              <a:lnSpc>
                <a:spcPct val="150000"/>
              </a:lnSpc>
              <a:buClr>
                <a:schemeClr val="tx1"/>
              </a:buClr>
              <a:buSzPct val="100000"/>
              <a:buFont typeface="+mj-lt"/>
              <a:buAutoNum type="alphaLcParenR" startAt="2"/>
              <a:defRPr/>
            </a:pPr>
            <a:r>
              <a:rPr lang="zh-CN" altLang="en-US" sz="2000" dirty="0">
                <a:solidFill>
                  <a:schemeClr val="tx2"/>
                </a:solidFill>
                <a:latin typeface="宋体"/>
                <a:ea typeface="宋体"/>
                <a:cs typeface="宋体"/>
              </a:rPr>
              <a:t>重复</a:t>
            </a:r>
            <a:r>
              <a:rPr lang="en-US" altLang="zh-CN" sz="2000" dirty="0">
                <a:solidFill>
                  <a:schemeClr val="tx2"/>
                </a:solidFill>
                <a:latin typeface="宋体"/>
                <a:ea typeface="宋体"/>
                <a:cs typeface="宋体"/>
              </a:rPr>
              <a:t>e)</a:t>
            </a:r>
            <a:r>
              <a:rPr lang="zh-CN" altLang="en-US" sz="2000" dirty="0">
                <a:solidFill>
                  <a:schemeClr val="tx2"/>
                </a:solidFill>
                <a:latin typeface="宋体"/>
                <a:ea typeface="宋体"/>
                <a:cs typeface="宋体"/>
              </a:rPr>
              <a:t>使所有无效等价类均被覆盖</a:t>
            </a:r>
            <a:r>
              <a:rPr lang="zh-CN" altLang="en-US" sz="2400" dirty="0">
                <a:solidFill>
                  <a:schemeClr val="tx2"/>
                </a:solidFill>
                <a:latin typeface="宋体"/>
                <a:ea typeface="宋体"/>
                <a:cs typeface="宋体"/>
              </a:rPr>
              <a:t>。</a:t>
            </a:r>
          </a:p>
        </p:txBody>
      </p:sp>
      <p:graphicFrame>
        <p:nvGraphicFramePr>
          <p:cNvPr id="1576964" name="Group 4"/>
          <p:cNvGraphicFramePr>
            <a:graphicFrameLocks noGrp="1"/>
          </p:cNvGraphicFramePr>
          <p:nvPr/>
        </p:nvGraphicFramePr>
        <p:xfrm>
          <a:off x="1295400" y="2133600"/>
          <a:ext cx="6346825" cy="1373125"/>
        </p:xfrm>
        <a:graphic>
          <a:graphicData uri="http://schemas.openxmlformats.org/drawingml/2006/table">
            <a:tbl>
              <a:tblPr/>
              <a:tblGrid>
                <a:gridCol w="2114550">
                  <a:extLst>
                    <a:ext uri="{9D8B030D-6E8A-4147-A177-3AD203B41FA5}">
                      <a16:colId xmlns:a16="http://schemas.microsoft.com/office/drawing/2014/main" xmlns="" val="20000"/>
                    </a:ext>
                  </a:extLst>
                </a:gridCol>
                <a:gridCol w="1941513">
                  <a:extLst>
                    <a:ext uri="{9D8B030D-6E8A-4147-A177-3AD203B41FA5}">
                      <a16:colId xmlns:a16="http://schemas.microsoft.com/office/drawing/2014/main" xmlns="" val="20001"/>
                    </a:ext>
                  </a:extLst>
                </a:gridCol>
                <a:gridCol w="2290762">
                  <a:extLst>
                    <a:ext uri="{9D8B030D-6E8A-4147-A177-3AD203B41FA5}">
                      <a16:colId xmlns:a16="http://schemas.microsoft.com/office/drawing/2014/main" xmlns=""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cs typeface="Times New Roman" pitchFamily="18" charset="0"/>
                        </a:rPr>
                        <a:t>输入条件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cs typeface="Times New Roman" pitchFamily="18" charset="0"/>
                        </a:rPr>
                        <a:t>有效等价类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cs typeface="Times New Roman" pitchFamily="18" charset="0"/>
                        </a:rPr>
                        <a:t>无效等价类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1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Arial" pitchFamily="34" charset="0"/>
                          <a:ea typeface="楷体_GB2312" pitchFamily="49" charset="-122"/>
                          <a:cs typeface="Times New Roman" pitchFamily="18" charset="0"/>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7896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285860"/>
            <a:ext cx="8065838" cy="4784725"/>
          </a:xfrm>
        </p:spPr>
        <p:txBody>
          <a:bodyPr/>
          <a:lstStyle/>
          <a:p>
            <a:r>
              <a:rPr lang="zh-CN" altLang="en-US" dirty="0" smtClean="0"/>
              <a:t>例如：某公司要打印</a:t>
            </a:r>
            <a:r>
              <a:rPr lang="en-US" altLang="zh-CN" dirty="0" smtClean="0"/>
              <a:t>2000</a:t>
            </a:r>
            <a:r>
              <a:rPr lang="zh-CN" altLang="en-US" dirty="0" smtClean="0"/>
              <a:t>年</a:t>
            </a:r>
            <a:r>
              <a:rPr lang="en-US" altLang="zh-CN" dirty="0" smtClean="0"/>
              <a:t>1</a:t>
            </a:r>
            <a:r>
              <a:rPr lang="zh-CN" altLang="en-US" dirty="0" smtClean="0"/>
              <a:t>月到</a:t>
            </a:r>
            <a:r>
              <a:rPr lang="en-US" altLang="zh-CN" dirty="0" smtClean="0"/>
              <a:t>2005</a:t>
            </a:r>
            <a:r>
              <a:rPr lang="zh-CN" altLang="en-US" dirty="0" smtClean="0"/>
              <a:t>年</a:t>
            </a:r>
            <a:r>
              <a:rPr lang="en-US" altLang="zh-CN" dirty="0" smtClean="0"/>
              <a:t>12</a:t>
            </a:r>
            <a:r>
              <a:rPr lang="zh-CN" altLang="en-US" dirty="0" smtClean="0"/>
              <a:t>之</a:t>
            </a:r>
            <a:r>
              <a:rPr lang="en-US" altLang="zh-CN" dirty="0" smtClean="0"/>
              <a:t>(</a:t>
            </a:r>
            <a:r>
              <a:rPr lang="zh-CN" altLang="en-US" dirty="0" smtClean="0"/>
              <a:t>当前月份</a:t>
            </a:r>
            <a:r>
              <a:rPr lang="en-US" altLang="zh-CN" dirty="0" smtClean="0"/>
              <a:t>)</a:t>
            </a:r>
            <a:r>
              <a:rPr lang="zh-CN" altLang="en-US" dirty="0" smtClean="0"/>
              <a:t>的报表，报表日期由</a:t>
            </a:r>
            <a:r>
              <a:rPr lang="en-US" altLang="zh-CN" dirty="0" smtClean="0"/>
              <a:t>6</a:t>
            </a:r>
            <a:r>
              <a:rPr lang="zh-CN" altLang="en-US" dirty="0" smtClean="0"/>
              <a:t>位数字组成，前四位为年份，后两位为月份。</a:t>
            </a:r>
            <a:endParaRPr lang="zh-CN" altLang="en-US" dirty="0"/>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24</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98676"/>
            <a:ext cx="7046987" cy="414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760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3991910319"/>
              </p:ext>
            </p:extLst>
          </p:nvPr>
        </p:nvGraphicFramePr>
        <p:xfrm>
          <a:off x="468313" y="1285875"/>
          <a:ext cx="7993062" cy="3235960"/>
        </p:xfrm>
        <a:graphic>
          <a:graphicData uri="http://schemas.openxmlformats.org/drawingml/2006/table">
            <a:tbl>
              <a:tblPr firstRow="1" bandRow="1">
                <a:tableStyleId>{5C22544A-7EE6-4342-B048-85BDC9FD1C3A}</a:tableStyleId>
              </a:tblPr>
              <a:tblGrid>
                <a:gridCol w="2664354"/>
                <a:gridCol w="2664354"/>
                <a:gridCol w="2664354"/>
              </a:tblGrid>
              <a:tr h="370840">
                <a:tc>
                  <a:txBody>
                    <a:bodyPr/>
                    <a:lstStyle/>
                    <a:p>
                      <a:r>
                        <a:rPr lang="zh-CN" altLang="en-US" dirty="0" smtClean="0"/>
                        <a:t>测试数据</a:t>
                      </a:r>
                      <a:endParaRPr lang="zh-CN" altLang="en-US" dirty="0"/>
                    </a:p>
                  </a:txBody>
                  <a:tcPr/>
                </a:tc>
                <a:tc>
                  <a:txBody>
                    <a:bodyPr/>
                    <a:lstStyle/>
                    <a:p>
                      <a:r>
                        <a:rPr lang="zh-CN" altLang="en-US" dirty="0" smtClean="0"/>
                        <a:t>覆盖的等价类</a:t>
                      </a:r>
                      <a:endParaRPr lang="zh-CN" altLang="en-US" dirty="0"/>
                    </a:p>
                  </a:txBody>
                  <a:tcPr/>
                </a:tc>
                <a:tc>
                  <a:txBody>
                    <a:bodyPr/>
                    <a:lstStyle/>
                    <a:p>
                      <a:r>
                        <a:rPr lang="zh-CN" altLang="en-US" dirty="0" smtClean="0"/>
                        <a:t>期望结果</a:t>
                      </a:r>
                      <a:endParaRPr lang="zh-CN" altLang="en-US" dirty="0"/>
                    </a:p>
                  </a:txBody>
                  <a:tcPr/>
                </a:tc>
              </a:tr>
              <a:tr h="370840">
                <a:tc>
                  <a:txBody>
                    <a:bodyPr/>
                    <a:lstStyle/>
                    <a:p>
                      <a:r>
                        <a:rPr lang="en-US" altLang="zh-CN" dirty="0" smtClean="0"/>
                        <a:t>200201</a:t>
                      </a:r>
                      <a:endParaRPr lang="zh-CN" altLang="en-US" dirty="0"/>
                    </a:p>
                  </a:txBody>
                  <a:tcPr/>
                </a:tc>
                <a:tc>
                  <a:txBody>
                    <a:bodyPr/>
                    <a:lstStyle/>
                    <a:p>
                      <a:r>
                        <a:rPr lang="zh-CN" altLang="en-US" dirty="0" smtClean="0"/>
                        <a:t>①②③</a:t>
                      </a:r>
                      <a:endParaRPr lang="zh-CN" altLang="en-US" dirty="0"/>
                    </a:p>
                  </a:txBody>
                  <a:tcPr/>
                </a:tc>
                <a:tc>
                  <a:txBody>
                    <a:bodyPr/>
                    <a:lstStyle/>
                    <a:p>
                      <a:r>
                        <a:rPr lang="zh-CN" altLang="en-US" dirty="0" smtClean="0"/>
                        <a:t>输入有效</a:t>
                      </a:r>
                      <a:endParaRPr lang="zh-CN" altLang="en-US" dirty="0"/>
                    </a:p>
                  </a:txBody>
                  <a:tcPr/>
                </a:tc>
              </a:tr>
              <a:tr h="370840">
                <a:tc>
                  <a:txBody>
                    <a:bodyPr/>
                    <a:lstStyle/>
                    <a:p>
                      <a:r>
                        <a:rPr lang="en-US" altLang="zh-CN" dirty="0" smtClean="0"/>
                        <a:t>2002ab</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④</a:t>
                      </a:r>
                      <a:endParaRPr lang="zh-CN" altLang="en-US" dirty="0"/>
                    </a:p>
                  </a:txBody>
                  <a:tcPr/>
                </a:tc>
                <a:tc>
                  <a:txBody>
                    <a:bodyPr/>
                    <a:lstStyle/>
                    <a:p>
                      <a:r>
                        <a:rPr lang="zh-CN" altLang="en-US" dirty="0" smtClean="0"/>
                        <a:t>输入无效</a:t>
                      </a:r>
                      <a:endParaRPr lang="zh-CN" altLang="en-US" dirty="0"/>
                    </a:p>
                  </a:txBody>
                  <a:tcPr/>
                </a:tc>
              </a:tr>
              <a:tr h="370840">
                <a:tc>
                  <a:txBody>
                    <a:bodyPr/>
                    <a:lstStyle/>
                    <a:p>
                      <a:r>
                        <a:rPr lang="en-US" altLang="zh-CN" dirty="0" smtClean="0"/>
                        <a:t>20011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⑤</a:t>
                      </a:r>
                    </a:p>
                  </a:txBody>
                  <a:tcPr/>
                </a:tc>
                <a:tc>
                  <a:txBody>
                    <a:bodyPr/>
                    <a:lstStyle/>
                    <a:p>
                      <a:r>
                        <a:rPr lang="zh-CN" altLang="en-US" dirty="0" smtClean="0"/>
                        <a:t>输入无效</a:t>
                      </a:r>
                      <a:endParaRPr lang="zh-CN" altLang="en-US" dirty="0"/>
                    </a:p>
                  </a:txBody>
                  <a:tcPr/>
                </a:tc>
              </a:tr>
              <a:tr h="37084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r>
              <a:tr h="37084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r>
              <a:tr h="37084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r>
              <a:tr h="37084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r>
            </a:tbl>
          </a:graphicData>
        </a:graphic>
      </p:graphicFrame>
      <p:sp>
        <p:nvSpPr>
          <p:cNvPr id="4" name="灯片编号占位符 3"/>
          <p:cNvSpPr>
            <a:spLocks noGrp="1"/>
          </p:cNvSpPr>
          <p:nvPr>
            <p:ph type="sldNum" sz="quarter" idx="10"/>
          </p:nvPr>
        </p:nvSpPr>
        <p:spPr/>
        <p:txBody>
          <a:bodyPr/>
          <a:lstStyle/>
          <a:p>
            <a:fld id="{DBE2DA07-CE19-4C9B-A0EC-06D3955056CF}" type="slidenum">
              <a:rPr lang="en-US" altLang="zh-CN" smtClean="0"/>
              <a:pPr/>
              <a:t>25</a:t>
            </a:fld>
            <a:endParaRPr lang="en-US" altLang="zh-CN"/>
          </a:p>
        </p:txBody>
      </p:sp>
    </p:spTree>
    <p:extLst>
      <p:ext uri="{BB962C8B-B14F-4D97-AF65-F5344CB8AC3E}">
        <p14:creationId xmlns:p14="http://schemas.microsoft.com/office/powerpoint/2010/main" val="1353205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4A09F0-BF35-4CF2-9959-11C9062CAD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4DBCF65-E330-482B-B584-BAFA544C7B4E}"/>
              </a:ext>
            </a:extLst>
          </p:cNvPr>
          <p:cNvSpPr>
            <a:spLocks noGrp="1"/>
          </p:cNvSpPr>
          <p:nvPr>
            <p:ph idx="1"/>
          </p:nvPr>
        </p:nvSpPr>
        <p:spPr/>
        <p:txBody>
          <a:bodyPr/>
          <a:lstStyle/>
          <a:p>
            <a:r>
              <a:rPr lang="en-US" altLang="zh-CN" dirty="0" err="1"/>
              <a:t>EditBox</a:t>
            </a:r>
            <a:r>
              <a:rPr lang="zh-CN" altLang="en-US" dirty="0"/>
              <a:t>：</a:t>
            </a:r>
            <a:br>
              <a:rPr lang="zh-CN" altLang="en-US" dirty="0"/>
            </a:br>
            <a:r>
              <a:rPr lang="zh-CN" altLang="en-US" dirty="0"/>
              <a:t>允许</a:t>
            </a:r>
            <a:r>
              <a:rPr lang="en-US" altLang="zh-CN" dirty="0"/>
              <a:t>1</a:t>
            </a:r>
            <a:r>
              <a:rPr lang="zh-CN" altLang="en-US" dirty="0"/>
              <a:t>到</a:t>
            </a:r>
            <a:r>
              <a:rPr lang="en-US" altLang="zh-CN" dirty="0"/>
              <a:t>6</a:t>
            </a:r>
            <a:r>
              <a:rPr lang="zh-CN" altLang="en-US" dirty="0"/>
              <a:t>个英文字符或数字，按</a:t>
            </a:r>
            <a:r>
              <a:rPr lang="en-US" altLang="zh-CN"/>
              <a:t>OK</a:t>
            </a:r>
            <a:r>
              <a:rPr lang="zh-CN" altLang="en-US" smtClean="0"/>
              <a:t>结束</a:t>
            </a:r>
            <a:endParaRPr lang="en-US" altLang="zh-CN" dirty="0"/>
          </a:p>
          <a:p>
            <a:r>
              <a:rPr lang="en-US" altLang="zh-CN" dirty="0"/>
              <a:t> 1.</a:t>
            </a:r>
            <a:r>
              <a:rPr lang="zh-CN" altLang="en-US" dirty="0"/>
              <a:t>有效等价类  </a:t>
            </a:r>
            <a:r>
              <a:rPr lang="en-US" altLang="zh-CN" dirty="0"/>
              <a:t>1-6</a:t>
            </a:r>
            <a:r>
              <a:rPr lang="zh-CN" altLang="en-US" dirty="0"/>
              <a:t>个</a:t>
            </a:r>
            <a:r>
              <a:rPr lang="zh-CN" altLang="en-US" dirty="0" smtClean="0"/>
              <a:t>字符 </a:t>
            </a:r>
            <a:endParaRPr lang="en-US" altLang="zh-CN" dirty="0"/>
          </a:p>
          <a:p>
            <a:r>
              <a:rPr lang="en-US" altLang="zh-CN" dirty="0"/>
              <a:t>2.</a:t>
            </a:r>
            <a:r>
              <a:rPr lang="zh-CN" altLang="en-US" dirty="0"/>
              <a:t>无效等价类：</a:t>
            </a:r>
            <a:r>
              <a:rPr lang="en-US" altLang="zh-CN" dirty="0"/>
              <a:t>0</a:t>
            </a:r>
            <a:r>
              <a:rPr lang="zh-CN" altLang="en-US" dirty="0"/>
              <a:t>个字符，</a:t>
            </a:r>
            <a:r>
              <a:rPr lang="en-US" altLang="zh-CN" dirty="0"/>
              <a:t>6</a:t>
            </a:r>
            <a:r>
              <a:rPr lang="zh-CN" altLang="en-US" dirty="0"/>
              <a:t>个以上的字符</a:t>
            </a:r>
            <a:endParaRPr lang="en-US" altLang="zh-CN" dirty="0"/>
          </a:p>
          <a:p>
            <a:r>
              <a:rPr lang="en-US" altLang="zh-CN" dirty="0"/>
              <a:t>3.</a:t>
            </a:r>
            <a:r>
              <a:rPr lang="zh-CN" altLang="en-US" dirty="0"/>
              <a:t>有效等价类：</a:t>
            </a:r>
            <a:r>
              <a:rPr lang="en-US" altLang="zh-CN" dirty="0"/>
              <a:t>a-z</a:t>
            </a:r>
            <a:r>
              <a:rPr lang="zh-CN" altLang="en-US" dirty="0"/>
              <a:t>，</a:t>
            </a:r>
            <a:r>
              <a:rPr lang="en-US" altLang="zh-CN" dirty="0"/>
              <a:t>A-Z</a:t>
            </a:r>
            <a:r>
              <a:rPr lang="zh-CN" altLang="en-US" dirty="0"/>
              <a:t>，</a:t>
            </a:r>
            <a:r>
              <a:rPr lang="en-US" altLang="zh-CN" dirty="0"/>
              <a:t>1-9</a:t>
            </a:r>
          </a:p>
          <a:p>
            <a:r>
              <a:rPr lang="en-US" altLang="zh-CN" dirty="0"/>
              <a:t>4</a:t>
            </a:r>
            <a:r>
              <a:rPr lang="zh-CN" altLang="en-US" dirty="0"/>
              <a:t>无效等价类：特殊字符</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E8D0E7FE-AD21-4FE0-854C-A3637081A268}"/>
              </a:ext>
            </a:extLst>
          </p:cNvPr>
          <p:cNvSpPr>
            <a:spLocks noGrp="1"/>
          </p:cNvSpPr>
          <p:nvPr>
            <p:ph type="sldNum" sz="quarter" idx="10"/>
          </p:nvPr>
        </p:nvSpPr>
        <p:spPr/>
        <p:txBody>
          <a:bodyPr/>
          <a:lstStyle/>
          <a:p>
            <a:fld id="{DBE2DA07-CE19-4C9B-A0EC-06D3955056CF}" type="slidenum">
              <a:rPr lang="en-US" altLang="zh-CN" smtClean="0"/>
              <a:pPr/>
              <a:t>26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84057726"/>
              </p:ext>
            </p:extLst>
          </p:nvPr>
        </p:nvGraphicFramePr>
        <p:xfrm>
          <a:off x="1259632" y="378904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t>输入</a:t>
                      </a:r>
                      <a:endParaRPr lang="zh-CN" altLang="en-US" dirty="0"/>
                    </a:p>
                  </a:txBody>
                  <a:tcPr/>
                </a:tc>
                <a:tc>
                  <a:txBody>
                    <a:bodyPr/>
                    <a:lstStyle/>
                    <a:p>
                      <a:r>
                        <a:rPr lang="zh-CN" altLang="en-US" dirty="0" smtClean="0"/>
                        <a:t>有效等价类</a:t>
                      </a:r>
                      <a:endParaRPr lang="zh-CN" altLang="en-US" dirty="0"/>
                    </a:p>
                  </a:txBody>
                  <a:tcPr/>
                </a:tc>
                <a:tc>
                  <a:txBody>
                    <a:bodyPr/>
                    <a:lstStyle/>
                    <a:p>
                      <a:r>
                        <a:rPr lang="zh-CN" altLang="en-US" dirty="0" smtClean="0"/>
                        <a:t>无效等价类</a:t>
                      </a:r>
                      <a:endParaRPr lang="zh-CN" altLang="en-US" dirty="0"/>
                    </a:p>
                  </a:txBody>
                  <a:tcPr/>
                </a:tc>
              </a:tr>
              <a:tr h="370840">
                <a:tc>
                  <a:txBody>
                    <a:bodyPr/>
                    <a:lstStyle/>
                    <a:p>
                      <a:r>
                        <a:rPr lang="zh-CN" altLang="en-US" dirty="0" smtClean="0"/>
                        <a:t>长度</a:t>
                      </a:r>
                      <a:endParaRPr lang="zh-CN" altLang="en-US" dirty="0"/>
                    </a:p>
                  </a:txBody>
                  <a:tcPr/>
                </a:tc>
                <a:tc>
                  <a:txBody>
                    <a:bodyPr/>
                    <a:lstStyle/>
                    <a:p>
                      <a:r>
                        <a:rPr lang="en-US" altLang="zh-CN" dirty="0" smtClean="0"/>
                        <a:t>①1—6</a:t>
                      </a:r>
                      <a:r>
                        <a:rPr lang="zh-CN" altLang="en-US" dirty="0" smtClean="0"/>
                        <a:t>个字符</a:t>
                      </a:r>
                      <a:endParaRPr lang="zh-CN" altLang="en-US" dirty="0"/>
                    </a:p>
                  </a:txBody>
                  <a:tcPr/>
                </a:tc>
                <a:tc>
                  <a:txBody>
                    <a:bodyPr/>
                    <a:lstStyle/>
                    <a:p>
                      <a:r>
                        <a:rPr lang="zh-CN" altLang="en-US" dirty="0" smtClean="0"/>
                        <a:t>②空或者大于</a:t>
                      </a:r>
                      <a:r>
                        <a:rPr lang="en-US" altLang="zh-CN" dirty="0" smtClean="0"/>
                        <a:t>6</a:t>
                      </a:r>
                      <a:endParaRPr lang="zh-CN" altLang="en-US" dirty="0"/>
                    </a:p>
                  </a:txBody>
                  <a:tcPr/>
                </a:tc>
              </a:tr>
              <a:tr h="370840">
                <a:tc>
                  <a:txBody>
                    <a:bodyPr/>
                    <a:lstStyle/>
                    <a:p>
                      <a:r>
                        <a:rPr lang="zh-CN" altLang="en-US" dirty="0" smtClean="0"/>
                        <a:t>字符</a:t>
                      </a:r>
                      <a:endParaRPr lang="zh-CN" altLang="en-US" dirty="0"/>
                    </a:p>
                  </a:txBody>
                  <a:tcPr/>
                </a:tc>
                <a:tc>
                  <a:txBody>
                    <a:bodyPr/>
                    <a:lstStyle/>
                    <a:p>
                      <a:r>
                        <a:rPr lang="zh-CN" altLang="en-US" dirty="0" smtClean="0"/>
                        <a:t>③</a:t>
                      </a:r>
                      <a:r>
                        <a:rPr lang="en-US" altLang="zh-CN" dirty="0" smtClean="0"/>
                        <a:t>a-z A—Z  0-9</a:t>
                      </a:r>
                      <a:endParaRPr lang="zh-CN" altLang="en-US" dirty="0"/>
                    </a:p>
                  </a:txBody>
                  <a:tcPr/>
                </a:tc>
                <a:tc>
                  <a:txBody>
                    <a:bodyPr/>
                    <a:lstStyle/>
                    <a:p>
                      <a:r>
                        <a:rPr lang="zh-CN" altLang="en-US" dirty="0" smtClean="0"/>
                        <a:t>④含有特殊字符</a:t>
                      </a:r>
                      <a:endParaRPr lang="zh-CN" altLang="en-US" dirty="0"/>
                    </a:p>
                  </a:txBody>
                  <a:tcPr/>
                </a:tc>
              </a:tr>
            </a:tbl>
          </a:graphicData>
        </a:graphic>
      </p:graphicFrame>
    </p:spTree>
    <p:extLst>
      <p:ext uri="{BB962C8B-B14F-4D97-AF65-F5344CB8AC3E}">
        <p14:creationId xmlns:p14="http://schemas.microsoft.com/office/powerpoint/2010/main" val="42846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4088880113"/>
              </p:ext>
            </p:extLst>
          </p:nvPr>
        </p:nvGraphicFramePr>
        <p:xfrm>
          <a:off x="323850" y="1285875"/>
          <a:ext cx="8137524" cy="2225040"/>
        </p:xfrm>
        <a:graphic>
          <a:graphicData uri="http://schemas.openxmlformats.org/drawingml/2006/table">
            <a:tbl>
              <a:tblPr firstRow="1" bandRow="1">
                <a:tableStyleId>{5C22544A-7EE6-4342-B048-85BDC9FD1C3A}</a:tableStyleId>
              </a:tblPr>
              <a:tblGrid>
                <a:gridCol w="2712508"/>
                <a:gridCol w="2712508"/>
                <a:gridCol w="2712508"/>
              </a:tblGrid>
              <a:tr h="370840">
                <a:tc>
                  <a:txBody>
                    <a:bodyPr/>
                    <a:lstStyle/>
                    <a:p>
                      <a:r>
                        <a:rPr lang="zh-CN" altLang="en-US" dirty="0" smtClean="0"/>
                        <a:t>测试用例</a:t>
                      </a:r>
                      <a:endParaRPr lang="zh-CN" altLang="en-US" dirty="0"/>
                    </a:p>
                  </a:txBody>
                  <a:tcPr/>
                </a:tc>
                <a:tc>
                  <a:txBody>
                    <a:bodyPr/>
                    <a:lstStyle/>
                    <a:p>
                      <a:r>
                        <a:rPr lang="zh-CN" altLang="en-US" dirty="0" smtClean="0"/>
                        <a:t>覆盖等价类</a:t>
                      </a:r>
                      <a:endParaRPr lang="zh-CN" altLang="en-US" dirty="0"/>
                    </a:p>
                  </a:txBody>
                  <a:tcPr/>
                </a:tc>
                <a:tc>
                  <a:txBody>
                    <a:bodyPr/>
                    <a:lstStyle/>
                    <a:p>
                      <a:r>
                        <a:rPr lang="zh-CN" altLang="en-US" dirty="0" smtClean="0"/>
                        <a:t>期望结果</a:t>
                      </a:r>
                      <a:endParaRPr lang="zh-CN" altLang="en-US" dirty="0"/>
                    </a:p>
                  </a:txBody>
                  <a:tcPr/>
                </a:tc>
              </a:tr>
              <a:tr h="370840">
                <a:tc>
                  <a:txBody>
                    <a:bodyPr/>
                    <a:lstStyle/>
                    <a:p>
                      <a:r>
                        <a:rPr lang="en-US" altLang="zh-CN" dirty="0" smtClean="0"/>
                        <a:t>abc12</a:t>
                      </a:r>
                      <a:endParaRPr lang="zh-CN" altLang="en-US" dirty="0"/>
                    </a:p>
                  </a:txBody>
                  <a:tcPr/>
                </a:tc>
                <a:tc>
                  <a:txBody>
                    <a:bodyPr/>
                    <a:lstStyle/>
                    <a:p>
                      <a:r>
                        <a:rPr lang="zh-CN" altLang="en-US" dirty="0" smtClean="0"/>
                        <a:t>①③</a:t>
                      </a:r>
                      <a:endParaRPr lang="zh-CN" altLang="en-US" dirty="0"/>
                    </a:p>
                  </a:txBody>
                  <a:tcPr/>
                </a:tc>
                <a:tc>
                  <a:txBody>
                    <a:bodyPr/>
                    <a:lstStyle/>
                    <a:p>
                      <a:r>
                        <a:rPr lang="zh-CN" altLang="en-US" dirty="0" smtClean="0"/>
                        <a:t>正确</a:t>
                      </a:r>
                      <a:endParaRPr lang="zh-CN" altLang="en-US" dirty="0"/>
                    </a:p>
                  </a:txBody>
                  <a:tcPr/>
                </a:tc>
              </a:tr>
              <a:tr h="370840">
                <a:tc>
                  <a:txBody>
                    <a:bodyPr/>
                    <a:lstStyle/>
                    <a:p>
                      <a:r>
                        <a:rPr lang="en-US" altLang="zh-CN" dirty="0" smtClean="0"/>
                        <a:t>Abc2578</a:t>
                      </a:r>
                      <a:endParaRPr lang="zh-CN" altLang="en-US" dirty="0"/>
                    </a:p>
                  </a:txBody>
                  <a:tcPr/>
                </a:tc>
                <a:tc>
                  <a:txBody>
                    <a:bodyPr/>
                    <a:lstStyle/>
                    <a:p>
                      <a:r>
                        <a:rPr lang="zh-CN" altLang="en-US" dirty="0" smtClean="0"/>
                        <a:t>②</a:t>
                      </a:r>
                      <a:endParaRPr lang="zh-CN" altLang="en-US" dirty="0"/>
                    </a:p>
                  </a:txBody>
                  <a:tcPr/>
                </a:tc>
                <a:tc>
                  <a:txBody>
                    <a:bodyPr/>
                    <a:lstStyle/>
                    <a:p>
                      <a:r>
                        <a:rPr lang="zh-CN" altLang="en-US" dirty="0" smtClean="0"/>
                        <a:t>错误</a:t>
                      </a:r>
                      <a:endParaRPr lang="zh-CN" altLang="en-US" dirty="0"/>
                    </a:p>
                  </a:txBody>
                  <a:tcPr/>
                </a:tc>
              </a:tr>
              <a:tr h="370840">
                <a:tc>
                  <a:txBody>
                    <a:bodyPr/>
                    <a:lstStyle/>
                    <a:p>
                      <a:r>
                        <a:rPr lang="zh-CN" altLang="en-US" dirty="0" smtClean="0"/>
                        <a:t>*</a:t>
                      </a:r>
                      <a:r>
                        <a:rPr lang="en-US" altLang="zh-CN" dirty="0" err="1" smtClean="0"/>
                        <a:t>abc</a:t>
                      </a:r>
                      <a:endParaRPr lang="zh-CN" altLang="en-US" dirty="0"/>
                    </a:p>
                  </a:txBody>
                  <a:tcPr/>
                </a:tc>
                <a:tc>
                  <a:txBody>
                    <a:bodyPr/>
                    <a:lstStyle/>
                    <a:p>
                      <a:r>
                        <a:rPr lang="zh-CN" altLang="en-US" dirty="0" smtClean="0"/>
                        <a:t>④</a:t>
                      </a:r>
                      <a:endParaRPr lang="zh-CN" altLang="en-US" dirty="0"/>
                    </a:p>
                  </a:txBody>
                  <a:tcPr/>
                </a:tc>
                <a:tc>
                  <a:txBody>
                    <a:bodyPr/>
                    <a:lstStyle/>
                    <a:p>
                      <a:r>
                        <a:rPr lang="zh-CN" altLang="en-US" dirty="0" smtClean="0"/>
                        <a:t>错误</a:t>
                      </a:r>
                      <a:endParaRPr lang="zh-CN" altLang="en-US" dirty="0"/>
                    </a:p>
                  </a:txBody>
                  <a:tcPr/>
                </a:tc>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sp>
        <p:nvSpPr>
          <p:cNvPr id="4" name="灯片编号占位符 3"/>
          <p:cNvSpPr>
            <a:spLocks noGrp="1"/>
          </p:cNvSpPr>
          <p:nvPr>
            <p:ph type="sldNum" sz="quarter" idx="10"/>
          </p:nvPr>
        </p:nvSpPr>
        <p:spPr/>
        <p:txBody>
          <a:bodyPr/>
          <a:lstStyle/>
          <a:p>
            <a:fld id="{DBE2DA07-CE19-4C9B-A0EC-06D3955056CF}" type="slidenum">
              <a:rPr lang="en-US" altLang="zh-CN" smtClean="0"/>
              <a:pPr/>
              <a:t>27</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620307030"/>
              </p:ext>
            </p:extLst>
          </p:nvPr>
        </p:nvGraphicFramePr>
        <p:xfrm>
          <a:off x="611560" y="5661248"/>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t>输入</a:t>
                      </a:r>
                      <a:endParaRPr lang="zh-CN" altLang="en-US" dirty="0"/>
                    </a:p>
                  </a:txBody>
                  <a:tcPr/>
                </a:tc>
                <a:tc>
                  <a:txBody>
                    <a:bodyPr/>
                    <a:lstStyle/>
                    <a:p>
                      <a:r>
                        <a:rPr lang="zh-CN" altLang="en-US" dirty="0" smtClean="0"/>
                        <a:t>有效等价类</a:t>
                      </a:r>
                      <a:endParaRPr lang="zh-CN" altLang="en-US" dirty="0"/>
                    </a:p>
                  </a:txBody>
                  <a:tcPr/>
                </a:tc>
                <a:tc>
                  <a:txBody>
                    <a:bodyPr/>
                    <a:lstStyle/>
                    <a:p>
                      <a:r>
                        <a:rPr lang="zh-CN" altLang="en-US" dirty="0" smtClean="0"/>
                        <a:t>无效等价类</a:t>
                      </a:r>
                      <a:endParaRPr lang="zh-CN" altLang="en-US" dirty="0"/>
                    </a:p>
                  </a:txBody>
                  <a:tcPr/>
                </a:tc>
              </a:tr>
              <a:tr h="370840">
                <a:tc>
                  <a:txBody>
                    <a:bodyPr/>
                    <a:lstStyle/>
                    <a:p>
                      <a:r>
                        <a:rPr lang="zh-CN" altLang="en-US" dirty="0" smtClean="0"/>
                        <a:t>长度</a:t>
                      </a:r>
                      <a:endParaRPr lang="zh-CN" altLang="en-US" dirty="0"/>
                    </a:p>
                  </a:txBody>
                  <a:tcPr/>
                </a:tc>
                <a:tc>
                  <a:txBody>
                    <a:bodyPr/>
                    <a:lstStyle/>
                    <a:p>
                      <a:r>
                        <a:rPr lang="en-US" altLang="zh-CN" dirty="0" smtClean="0"/>
                        <a:t>①1—6</a:t>
                      </a:r>
                      <a:r>
                        <a:rPr lang="zh-CN" altLang="en-US" dirty="0" smtClean="0"/>
                        <a:t>个字符</a:t>
                      </a:r>
                      <a:endParaRPr lang="zh-CN" altLang="en-US" dirty="0"/>
                    </a:p>
                  </a:txBody>
                  <a:tcPr/>
                </a:tc>
                <a:tc>
                  <a:txBody>
                    <a:bodyPr/>
                    <a:lstStyle/>
                    <a:p>
                      <a:r>
                        <a:rPr lang="zh-CN" altLang="en-US" dirty="0" smtClean="0"/>
                        <a:t>②空或者大于</a:t>
                      </a:r>
                      <a:r>
                        <a:rPr lang="en-US" altLang="zh-CN" dirty="0" smtClean="0"/>
                        <a:t>6</a:t>
                      </a:r>
                      <a:endParaRPr lang="zh-CN" altLang="en-US" dirty="0"/>
                    </a:p>
                  </a:txBody>
                  <a:tcPr/>
                </a:tc>
              </a:tr>
              <a:tr h="370840">
                <a:tc>
                  <a:txBody>
                    <a:bodyPr/>
                    <a:lstStyle/>
                    <a:p>
                      <a:r>
                        <a:rPr lang="zh-CN" altLang="en-US" dirty="0" smtClean="0"/>
                        <a:t>字符</a:t>
                      </a:r>
                      <a:endParaRPr lang="zh-CN" altLang="en-US" dirty="0"/>
                    </a:p>
                  </a:txBody>
                  <a:tcPr/>
                </a:tc>
                <a:tc>
                  <a:txBody>
                    <a:bodyPr/>
                    <a:lstStyle/>
                    <a:p>
                      <a:r>
                        <a:rPr lang="zh-CN" altLang="en-US" dirty="0" smtClean="0"/>
                        <a:t>③</a:t>
                      </a:r>
                      <a:r>
                        <a:rPr lang="en-US" altLang="zh-CN" dirty="0" smtClean="0"/>
                        <a:t>a-z A—Z  0-9</a:t>
                      </a:r>
                      <a:endParaRPr lang="zh-CN" altLang="en-US" dirty="0"/>
                    </a:p>
                  </a:txBody>
                  <a:tcPr/>
                </a:tc>
                <a:tc>
                  <a:txBody>
                    <a:bodyPr/>
                    <a:lstStyle/>
                    <a:p>
                      <a:r>
                        <a:rPr lang="zh-CN" altLang="en-US" dirty="0" smtClean="0"/>
                        <a:t>④含有特殊字符</a:t>
                      </a:r>
                      <a:endParaRPr lang="zh-CN" altLang="en-US" dirty="0"/>
                    </a:p>
                  </a:txBody>
                  <a:tcPr/>
                </a:tc>
              </a:tr>
            </a:tbl>
          </a:graphicData>
        </a:graphic>
      </p:graphicFrame>
    </p:spTree>
    <p:extLst>
      <p:ext uri="{BB962C8B-B14F-4D97-AF65-F5344CB8AC3E}">
        <p14:creationId xmlns:p14="http://schemas.microsoft.com/office/powerpoint/2010/main" val="3692159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285860"/>
            <a:ext cx="8209854" cy="4784725"/>
          </a:xfrm>
        </p:spPr>
        <p:txBody>
          <a:bodyPr/>
          <a:lstStyle/>
          <a:p>
            <a:r>
              <a:rPr lang="zh-CN" altLang="en-US" dirty="0" smtClean="0"/>
              <a:t>等价类划分法的优点是：基于相对较少的测试用例，能够进行较为完整的覆盖，很大程度上减少重复性；</a:t>
            </a:r>
            <a:endParaRPr lang="en-US" altLang="zh-CN" dirty="0" smtClean="0"/>
          </a:p>
          <a:p>
            <a:r>
              <a:rPr lang="zh-CN" altLang="en-US" dirty="0" smtClean="0"/>
              <a:t>缺点是：缺乏特殊用例的的考虑，需要深入系统，才能选择更有效的数据。</a:t>
            </a:r>
            <a:endParaRPr lang="zh-CN" altLang="en-US" dirty="0"/>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28</a:t>
            </a:fld>
            <a:endParaRPr lang="en-US" altLang="zh-CN"/>
          </a:p>
        </p:txBody>
      </p:sp>
    </p:spTree>
    <p:extLst>
      <p:ext uri="{BB962C8B-B14F-4D97-AF65-F5344CB8AC3E}">
        <p14:creationId xmlns:p14="http://schemas.microsoft.com/office/powerpoint/2010/main" val="138697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9138" y="441325"/>
            <a:ext cx="7772400" cy="762000"/>
          </a:xfrm>
        </p:spPr>
        <p:txBody>
          <a:bodyPr/>
          <a:lstStyle/>
          <a:p>
            <a:pPr algn="ctr">
              <a:defRPr/>
            </a:pPr>
            <a:r>
              <a:rPr lang="en-US" altLang="zh-CN" sz="3200" dirty="0">
                <a:solidFill>
                  <a:srgbClr val="FFFF00"/>
                </a:solidFill>
                <a:latin typeface="+mj-ea"/>
              </a:rPr>
              <a:t>3.2.2 </a:t>
            </a:r>
            <a:r>
              <a:rPr lang="zh-CN" altLang="en-US" sz="3200" dirty="0">
                <a:solidFill>
                  <a:srgbClr val="FFFF00"/>
                </a:solidFill>
                <a:latin typeface="+mj-ea"/>
              </a:rPr>
              <a:t>边界值分析方法</a:t>
            </a:r>
          </a:p>
        </p:txBody>
      </p:sp>
      <p:sp>
        <p:nvSpPr>
          <p:cNvPr id="47107" name="Rectangle 3"/>
          <p:cNvSpPr>
            <a:spLocks noGrp="1" noChangeArrowheads="1"/>
          </p:cNvSpPr>
          <p:nvPr>
            <p:ph type="body" idx="1"/>
          </p:nvPr>
        </p:nvSpPr>
        <p:spPr>
          <a:xfrm>
            <a:off x="395536" y="1484784"/>
            <a:ext cx="8280920" cy="4824536"/>
          </a:xfrm>
        </p:spPr>
        <p:txBody>
          <a:bodyPr/>
          <a:lstStyle/>
          <a:p>
            <a:pPr marL="355600" lvl="1" indent="-355600" eaLnBrk="0" hangingPunct="0">
              <a:lnSpc>
                <a:spcPct val="150000"/>
              </a:lnSpc>
              <a:spcBef>
                <a:spcPct val="0"/>
              </a:spcBef>
              <a:buClr>
                <a:srgbClr val="91AC4E"/>
              </a:buClr>
              <a:buSzPct val="80000"/>
              <a:buFont typeface="Wingdings" pitchFamily="2" charset="2"/>
              <a:buChar char="p"/>
              <a:defRPr/>
            </a:pPr>
            <a:r>
              <a:rPr lang="zh-CN" altLang="de-DE" sz="2400" kern="1200" dirty="0">
                <a:effectLst>
                  <a:outerShdw blurRad="38100" dist="38100" dir="2700000" algn="tl">
                    <a:srgbClr val="FFFFFF"/>
                  </a:outerShdw>
                </a:effectLst>
                <a:latin typeface="宋体"/>
                <a:ea typeface="宋体"/>
                <a:cs typeface="宋体"/>
              </a:rPr>
              <a:t>很多错误发生在输入或输出范围的边界上，因此针对各种边界情况设置测试用例，可以</a:t>
            </a:r>
            <a:r>
              <a:rPr lang="zh-CN" altLang="en-US" sz="2400" kern="1200" dirty="0">
                <a:effectLst>
                  <a:outerShdw blurRad="38100" dist="38100" dir="2700000" algn="tl">
                    <a:srgbClr val="FFFFFF"/>
                  </a:outerShdw>
                </a:effectLst>
                <a:latin typeface="宋体"/>
                <a:ea typeface="宋体"/>
                <a:cs typeface="宋体"/>
              </a:rPr>
              <a:t>更有效地发现</a:t>
            </a:r>
            <a:r>
              <a:rPr lang="zh-CN" altLang="de-DE" sz="2400" kern="1200" dirty="0">
                <a:effectLst>
                  <a:outerShdw blurRad="38100" dist="38100" dir="2700000" algn="tl">
                    <a:srgbClr val="FFFFFF"/>
                  </a:outerShdw>
                </a:effectLst>
                <a:latin typeface="宋体"/>
                <a:ea typeface="宋体"/>
                <a:cs typeface="宋体"/>
              </a:rPr>
              <a:t>缺陷。</a:t>
            </a:r>
            <a:endParaRPr lang="zh-CN" altLang="en-US" sz="2400" kern="1200" dirty="0">
              <a:effectLst>
                <a:outerShdw blurRad="38100" dist="38100" dir="2700000" algn="tl">
                  <a:srgbClr val="FFFFFF"/>
                </a:outerShdw>
              </a:effectLst>
              <a:latin typeface="宋体"/>
              <a:ea typeface="宋体"/>
              <a:cs typeface="宋体"/>
            </a:endParaRPr>
          </a:p>
          <a:p>
            <a:pPr marL="355600" lvl="1"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latin typeface="Arial"/>
                <a:ea typeface="宋体"/>
                <a:cs typeface="Arial"/>
              </a:rPr>
              <a:t>BVA – Boundary Value Analysis</a:t>
            </a:r>
          </a:p>
          <a:p>
            <a:pPr marL="355600" lvl="1"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rPr>
              <a:t>边界值分析法的基本原理</a:t>
            </a:r>
          </a:p>
          <a:p>
            <a:r>
              <a:rPr lang="zh-CN" altLang="en-US" sz="2400" kern="1200" dirty="0">
                <a:effectLst>
                  <a:outerShdw blurRad="38100" dist="38100" dir="2700000" algn="tl">
                    <a:srgbClr val="FFFFFF"/>
                  </a:outerShdw>
                </a:effectLst>
                <a:latin typeface="宋体"/>
                <a:ea typeface="宋体"/>
              </a:rPr>
              <a:t>错误更可能出现在输入变量的极值附近。失效极少由两个（或多个）缺陷的同时发生引起的。</a:t>
            </a:r>
          </a:p>
          <a:p>
            <a:pPr marL="355600" lvl="1"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设计方法：</a:t>
            </a:r>
          </a:p>
          <a:p>
            <a:pPr marL="714375" lvl="2" indent="-342900">
              <a:buFont typeface="Wingdings" charset="2"/>
              <a:buChar char="²"/>
            </a:pPr>
            <a:r>
              <a:rPr lang="zh-CN" altLang="en-US" sz="2400" dirty="0">
                <a:latin typeface="楷体"/>
                <a:ea typeface="楷体"/>
                <a:cs typeface="楷体"/>
              </a:rPr>
              <a:t>确定边界情况（输入或输出等价类的边界）</a:t>
            </a:r>
          </a:p>
          <a:p>
            <a:pPr marL="714375" lvl="2" indent="-342900">
              <a:buFont typeface="Wingdings" charset="2"/>
              <a:buChar char="²"/>
            </a:pPr>
            <a:r>
              <a:rPr lang="zh-CN" altLang="en-US" sz="2400" dirty="0">
                <a:latin typeface="楷体"/>
                <a:ea typeface="楷体"/>
                <a:cs typeface="楷体"/>
              </a:rPr>
              <a:t>选取正好等于、刚刚大于或小于边界值作为</a:t>
            </a:r>
            <a:r>
              <a:rPr lang="zh-CN" altLang="en-US" sz="2400" dirty="0" smtClean="0">
                <a:latin typeface="楷体"/>
                <a:ea typeface="楷体"/>
                <a:cs typeface="楷体"/>
              </a:rPr>
              <a:t>测试数据</a:t>
            </a:r>
            <a:endParaRPr lang="en-US" altLang="zh-CN" sz="2400" dirty="0" smtClean="0">
              <a:latin typeface="楷体"/>
              <a:ea typeface="楷体"/>
              <a:cs typeface="楷体"/>
            </a:endParaRPr>
          </a:p>
          <a:p>
            <a:pPr marL="371475" lvl="2" indent="0"/>
            <a:r>
              <a:rPr lang="zh-CN" altLang="en-US" sz="2400" kern="1200" dirty="0" smtClean="0">
                <a:effectLst>
                  <a:outerShdw blurRad="38100" dist="38100" dir="2700000" algn="tl">
                    <a:srgbClr val="FFFFFF"/>
                  </a:outerShdw>
                </a:effectLst>
                <a:latin typeface="宋体"/>
                <a:ea typeface="宋体"/>
                <a:cs typeface="宋体"/>
              </a:rPr>
              <a:t>说明</a:t>
            </a:r>
            <a:r>
              <a:rPr lang="zh-CN" altLang="en-US" sz="2400" dirty="0" smtClean="0">
                <a:latin typeface="楷体"/>
                <a:ea typeface="楷体"/>
                <a:cs typeface="楷体"/>
              </a:rPr>
              <a:t>：边界值分析本质上属于等价类划分的范畴，但需要单独测试，这种冗余是必要的</a:t>
            </a:r>
            <a:endParaRPr lang="zh-CN" altLang="en-US" sz="2400" dirty="0">
              <a:latin typeface="楷体"/>
              <a:ea typeface="楷体"/>
              <a:cs typeface="楷体"/>
            </a:endParaRPr>
          </a:p>
        </p:txBody>
      </p:sp>
    </p:spTree>
    <p:extLst>
      <p:ext uri="{BB962C8B-B14F-4D97-AF65-F5344CB8AC3E}">
        <p14:creationId xmlns:p14="http://schemas.microsoft.com/office/powerpoint/2010/main" val="549216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87624" y="332656"/>
            <a:ext cx="6624736" cy="661988"/>
          </a:xfrm>
        </p:spPr>
        <p:txBody>
          <a:bodyPr/>
          <a:lstStyle/>
          <a:p>
            <a:pPr algn="ctr"/>
            <a:r>
              <a:rPr lang="zh-CN" altLang="en-US" sz="3200" dirty="0">
                <a:solidFill>
                  <a:srgbClr val="FFFF00"/>
                </a:solidFill>
                <a:latin typeface="+mj-ea"/>
              </a:rPr>
              <a:t>第</a:t>
            </a:r>
            <a:r>
              <a:rPr lang="en-US" altLang="zh-CN" sz="3200" dirty="0">
                <a:solidFill>
                  <a:srgbClr val="FFFF00"/>
                </a:solidFill>
                <a:latin typeface="+mj-ea"/>
              </a:rPr>
              <a:t>3</a:t>
            </a:r>
            <a:r>
              <a:rPr lang="zh-CN" altLang="en-US" sz="3200" dirty="0">
                <a:solidFill>
                  <a:srgbClr val="FFFF00"/>
                </a:solidFill>
                <a:latin typeface="+mj-ea"/>
              </a:rPr>
              <a:t>章  软件测试的方法</a:t>
            </a:r>
          </a:p>
        </p:txBody>
      </p:sp>
      <p:sp>
        <p:nvSpPr>
          <p:cNvPr id="6148" name="Rectangle 5"/>
          <p:cNvSpPr>
            <a:spLocks noChangeArrowheads="1"/>
          </p:cNvSpPr>
          <p:nvPr/>
        </p:nvSpPr>
        <p:spPr bwMode="auto">
          <a:xfrm>
            <a:off x="1403648" y="2060848"/>
            <a:ext cx="5270921" cy="3342454"/>
          </a:xfrm>
          <a:prstGeom prst="rect">
            <a:avLst/>
          </a:prstGeom>
          <a:noFill/>
          <a:ln w="9525">
            <a:noFill/>
            <a:miter lim="800000"/>
            <a:headEnd/>
            <a:tailEnd/>
          </a:ln>
        </p:spPr>
        <p:txBody>
          <a:bodyPr wrap="square" lIns="0" tIns="0" rIns="0" bIns="0">
            <a:spAutoFit/>
          </a:bodyPr>
          <a:lstStyle/>
          <a:p>
            <a:pPr marL="533400" lvl="0" indent="-342900">
              <a:lnSpc>
                <a:spcPct val="130000"/>
              </a:lnSpc>
            </a:pPr>
            <a:r>
              <a:rPr lang="en-US" altLang="zh-CN" sz="2400" i="0" dirty="0"/>
              <a:t>3.1 </a:t>
            </a:r>
            <a:r>
              <a:rPr lang="zh-CN" altLang="zh-CN" sz="2400" i="0" dirty="0"/>
              <a:t>基于直觉和经验的方法</a:t>
            </a:r>
          </a:p>
          <a:p>
            <a:pPr marL="533400" lvl="0" indent="-342900">
              <a:lnSpc>
                <a:spcPct val="130000"/>
              </a:lnSpc>
            </a:pPr>
            <a:r>
              <a:rPr lang="en-US" altLang="zh-CN" sz="2400" i="0" dirty="0"/>
              <a:t>3.2 </a:t>
            </a:r>
            <a:r>
              <a:rPr lang="zh-CN" altLang="zh-CN" sz="2400" i="0" dirty="0"/>
              <a:t>基于输入域的方法</a:t>
            </a:r>
            <a:endParaRPr lang="en-US" altLang="zh-CN" sz="2400" i="0" dirty="0"/>
          </a:p>
          <a:p>
            <a:pPr marL="533400" indent="-342900">
              <a:lnSpc>
                <a:spcPct val="130000"/>
              </a:lnSpc>
            </a:pPr>
            <a:r>
              <a:rPr lang="en-US" altLang="zh-CN" sz="2400" i="0" dirty="0"/>
              <a:t>3.3 </a:t>
            </a:r>
            <a:r>
              <a:rPr lang="zh-CN" altLang="zh-CN" sz="2400" i="0" dirty="0"/>
              <a:t>基于</a:t>
            </a:r>
            <a:r>
              <a:rPr lang="zh-CN" altLang="en-US" sz="2400" i="0" dirty="0"/>
              <a:t>组合及其优化</a:t>
            </a:r>
            <a:r>
              <a:rPr lang="zh-CN" altLang="zh-CN" sz="2400" i="0" dirty="0"/>
              <a:t>的</a:t>
            </a:r>
            <a:r>
              <a:rPr lang="zh-CN" altLang="en-US" sz="2400" i="0" dirty="0"/>
              <a:t>技术</a:t>
            </a:r>
            <a:endParaRPr lang="zh-CN" altLang="zh-CN" sz="2400" i="0" dirty="0"/>
          </a:p>
          <a:p>
            <a:pPr marL="533400" lvl="0" indent="-342900">
              <a:lnSpc>
                <a:spcPct val="130000"/>
              </a:lnSpc>
            </a:pPr>
            <a:r>
              <a:rPr lang="en-US" altLang="zh-CN" sz="2400" i="0" dirty="0"/>
              <a:t>3.4 </a:t>
            </a:r>
            <a:r>
              <a:rPr lang="zh-CN" altLang="zh-CN" sz="2400" i="0" dirty="0"/>
              <a:t>基于</a:t>
            </a:r>
            <a:r>
              <a:rPr lang="zh-CN" altLang="en-US" sz="2400" i="0" dirty="0"/>
              <a:t>逻辑覆盖</a:t>
            </a:r>
            <a:r>
              <a:rPr lang="zh-CN" altLang="zh-CN" sz="2400" i="0" dirty="0"/>
              <a:t>的方法</a:t>
            </a:r>
          </a:p>
          <a:p>
            <a:pPr marL="533400" lvl="0" indent="-342900">
              <a:lnSpc>
                <a:spcPct val="130000"/>
              </a:lnSpc>
            </a:pPr>
            <a:r>
              <a:rPr lang="en-US" altLang="zh-CN" sz="2400" i="0" dirty="0"/>
              <a:t>3.5 </a:t>
            </a:r>
            <a:r>
              <a:rPr lang="zh-CN" altLang="zh-CN" sz="2400" i="0" dirty="0"/>
              <a:t>基于故障模式的测试方法</a:t>
            </a:r>
          </a:p>
          <a:p>
            <a:pPr marL="533400" lvl="0" indent="-342900">
              <a:lnSpc>
                <a:spcPct val="130000"/>
              </a:lnSpc>
            </a:pPr>
            <a:r>
              <a:rPr lang="en-US" altLang="zh-CN" sz="2400" i="0" dirty="0"/>
              <a:t>3.6 </a:t>
            </a:r>
            <a:r>
              <a:rPr lang="zh-CN" altLang="zh-CN" sz="2400" i="0" dirty="0"/>
              <a:t>基于模型的测试方法</a:t>
            </a:r>
          </a:p>
          <a:p>
            <a:pPr marL="533400" lvl="0" indent="-342900">
              <a:lnSpc>
                <a:spcPct val="130000"/>
              </a:lnSpc>
            </a:pPr>
            <a:r>
              <a:rPr lang="en-US" altLang="zh-CN" sz="2400" i="0" dirty="0"/>
              <a:t>3.7 </a:t>
            </a:r>
            <a:r>
              <a:rPr lang="zh-CN" altLang="en-US" sz="2400" i="0" dirty="0"/>
              <a:t>形式化</a:t>
            </a:r>
            <a:r>
              <a:rPr lang="zh-CN" altLang="zh-CN" sz="2400" i="0" dirty="0"/>
              <a:t>方法</a:t>
            </a:r>
          </a:p>
        </p:txBody>
      </p:sp>
      <p:pic>
        <p:nvPicPr>
          <p:cNvPr id="9" name="Picture 2" descr="http://t1.ftcdn.net/jpg/00/13/74/62/400_F_13746204_DwphB2JBfxqX9B5sKndCEVKhM2valMjo.jpg"/>
          <p:cNvPicPr>
            <a:picLocks noChangeAspect="1" noChangeArrowheads="1"/>
          </p:cNvPicPr>
          <p:nvPr/>
        </p:nvPicPr>
        <p:blipFill>
          <a:blip r:embed="rId3" cstate="print"/>
          <a:srcRect/>
          <a:stretch>
            <a:fillRect/>
          </a:stretch>
        </p:blipFill>
        <p:spPr bwMode="auto">
          <a:xfrm>
            <a:off x="5724128" y="2204864"/>
            <a:ext cx="3223078" cy="3456384"/>
          </a:xfrm>
          <a:prstGeom prst="rect">
            <a:avLst/>
          </a:prstGeom>
          <a:noFill/>
        </p:spPr>
      </p:pic>
    </p:spTree>
    <p:extLst>
      <p:ext uri="{BB962C8B-B14F-4D97-AF65-F5344CB8AC3E}">
        <p14:creationId xmlns:p14="http://schemas.microsoft.com/office/powerpoint/2010/main" val="3282560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47700" y="404813"/>
            <a:ext cx="7772400" cy="762000"/>
          </a:xfrm>
        </p:spPr>
        <p:txBody>
          <a:bodyPr/>
          <a:lstStyle/>
          <a:p>
            <a:pPr algn="ctr"/>
            <a:r>
              <a:rPr lang="zh-CN" altLang="en-US" sz="3200" dirty="0">
                <a:solidFill>
                  <a:srgbClr val="FFFF00"/>
                </a:solidFill>
                <a:latin typeface="+mj-ea"/>
              </a:rPr>
              <a:t>确定边界值的方法</a:t>
            </a:r>
            <a:endParaRPr lang="en-US" altLang="zh-CN" sz="3200" dirty="0">
              <a:solidFill>
                <a:srgbClr val="FFFF00"/>
              </a:solidFill>
              <a:latin typeface="+mj-ea"/>
            </a:endParaRPr>
          </a:p>
        </p:txBody>
      </p:sp>
      <p:sp>
        <p:nvSpPr>
          <p:cNvPr id="48131" name="Rectangle 3"/>
          <p:cNvSpPr>
            <a:spLocks noGrp="1" noChangeArrowheads="1"/>
          </p:cNvSpPr>
          <p:nvPr>
            <p:ph type="body" idx="1"/>
          </p:nvPr>
        </p:nvSpPr>
        <p:spPr>
          <a:xfrm>
            <a:off x="684213" y="1592263"/>
            <a:ext cx="8135937" cy="3132137"/>
          </a:xfrm>
        </p:spPr>
        <p:txBody>
          <a:bodyPr/>
          <a:lstStyle/>
          <a:p>
            <a:pPr marL="609600" indent="-609600">
              <a:lnSpc>
                <a:spcPct val="150000"/>
              </a:lnSpc>
              <a:buClr>
                <a:schemeClr val="tx2"/>
              </a:buClr>
              <a:buSzPct val="60000"/>
            </a:pPr>
            <a:r>
              <a:rPr lang="zh-CN" altLang="en-US" sz="2000">
                <a:latin typeface="宋体"/>
                <a:ea typeface="宋体"/>
                <a:cs typeface="宋体"/>
              </a:rPr>
              <a:t>如果输入条件规定了值的范围，则应取刚达到这个范围的边界的值，以及刚刚超越这个范围边界的值作为测试输入数据。</a:t>
            </a:r>
          </a:p>
          <a:p>
            <a:pPr marL="609600" indent="-609600">
              <a:lnSpc>
                <a:spcPct val="150000"/>
              </a:lnSpc>
              <a:buClr>
                <a:schemeClr val="tx2"/>
              </a:buClr>
              <a:buSzPct val="60000"/>
              <a:buFont typeface="Wingdings" pitchFamily="2" charset="2"/>
              <a:buNone/>
            </a:pPr>
            <a:endParaRPr lang="zh-CN" altLang="en-US" sz="2000">
              <a:latin typeface="宋体"/>
              <a:ea typeface="宋体"/>
              <a:cs typeface="宋体"/>
            </a:endParaRPr>
          </a:p>
          <a:p>
            <a:pPr marL="609600" indent="-609600">
              <a:lnSpc>
                <a:spcPct val="150000"/>
              </a:lnSpc>
              <a:buClr>
                <a:schemeClr val="tx2"/>
              </a:buClr>
              <a:buSzPct val="60000"/>
              <a:buFont typeface="Wingdings" pitchFamily="2" charset="2"/>
              <a:buNone/>
            </a:pPr>
            <a:endParaRPr lang="zh-CN" altLang="en-US" sz="2000">
              <a:latin typeface="宋体"/>
              <a:ea typeface="宋体"/>
              <a:cs typeface="宋体"/>
            </a:endParaRPr>
          </a:p>
          <a:p>
            <a:pPr marL="609600" indent="-609600">
              <a:lnSpc>
                <a:spcPct val="150000"/>
              </a:lnSpc>
              <a:buClr>
                <a:schemeClr val="tx2"/>
              </a:buClr>
              <a:buSzPct val="60000"/>
            </a:pPr>
            <a:r>
              <a:rPr lang="zh-CN" altLang="en-US" sz="2000">
                <a:latin typeface="宋体"/>
                <a:ea typeface="宋体"/>
                <a:cs typeface="宋体"/>
              </a:rPr>
              <a:t>如果输入条件规定了值的个数，则用最大个数、最小个数、比最小个数少一、比最大个数多一的数作为测试数据。</a:t>
            </a:r>
          </a:p>
        </p:txBody>
      </p:sp>
      <p:grpSp>
        <p:nvGrpSpPr>
          <p:cNvPr id="48133" name="Group 5"/>
          <p:cNvGrpSpPr>
            <a:grpSpLocks/>
          </p:cNvGrpSpPr>
          <p:nvPr/>
        </p:nvGrpSpPr>
        <p:grpSpPr bwMode="auto">
          <a:xfrm>
            <a:off x="1079500" y="2852738"/>
            <a:ext cx="7162800" cy="598487"/>
            <a:chOff x="720" y="1440"/>
            <a:chExt cx="4512" cy="377"/>
          </a:xfrm>
        </p:grpSpPr>
        <p:grpSp>
          <p:nvGrpSpPr>
            <p:cNvPr id="48152" name="Group 6"/>
            <p:cNvGrpSpPr>
              <a:grpSpLocks/>
            </p:cNvGrpSpPr>
            <p:nvPr/>
          </p:nvGrpSpPr>
          <p:grpSpPr bwMode="auto">
            <a:xfrm>
              <a:off x="720" y="1440"/>
              <a:ext cx="4512" cy="106"/>
              <a:chOff x="912" y="1174"/>
              <a:chExt cx="3792" cy="106"/>
            </a:xfrm>
          </p:grpSpPr>
          <p:sp>
            <p:nvSpPr>
              <p:cNvPr id="48163" name="Line 7"/>
              <p:cNvSpPr>
                <a:spLocks noChangeShapeType="1"/>
              </p:cNvSpPr>
              <p:nvPr/>
            </p:nvSpPr>
            <p:spPr bwMode="auto">
              <a:xfrm>
                <a:off x="912" y="1227"/>
                <a:ext cx="3792" cy="0"/>
              </a:xfrm>
              <a:prstGeom prst="line">
                <a:avLst/>
              </a:prstGeom>
              <a:noFill/>
              <a:ln w="38100">
                <a:solidFill>
                  <a:schemeClr val="tx1"/>
                </a:solidFill>
                <a:round/>
                <a:headEnd/>
                <a:tailEnd/>
              </a:ln>
            </p:spPr>
            <p:txBody>
              <a:bodyPr wrap="none" anchor="ctr"/>
              <a:lstStyle/>
              <a:p>
                <a:endParaRPr lang="zh-CN" altLang="en-US">
                  <a:latin typeface="宋体"/>
                  <a:ea typeface="宋体"/>
                  <a:cs typeface="宋体"/>
                </a:endParaRPr>
              </a:p>
            </p:txBody>
          </p:sp>
          <p:sp>
            <p:nvSpPr>
              <p:cNvPr id="48164" name="Rectangle 8"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p:spPr>
            <p:txBody>
              <a:bodyPr wrap="none" anchor="ctr"/>
              <a:lstStyle/>
              <a:p>
                <a:endParaRPr lang="zh-CN" altLang="en-US">
                  <a:latin typeface="宋体"/>
                  <a:ea typeface="宋体"/>
                  <a:cs typeface="宋体"/>
                </a:endParaRPr>
              </a:p>
            </p:txBody>
          </p:sp>
        </p:grpSp>
        <p:grpSp>
          <p:nvGrpSpPr>
            <p:cNvPr id="48153" name="Group 9"/>
            <p:cNvGrpSpPr>
              <a:grpSpLocks/>
            </p:cNvGrpSpPr>
            <p:nvPr/>
          </p:nvGrpSpPr>
          <p:grpSpPr bwMode="auto">
            <a:xfrm>
              <a:off x="2017" y="1480"/>
              <a:ext cx="243" cy="315"/>
              <a:chOff x="2080" y="1312"/>
              <a:chExt cx="204" cy="315"/>
            </a:xfrm>
          </p:grpSpPr>
          <p:sp>
            <p:nvSpPr>
              <p:cNvPr id="48161" name="Text Box 10"/>
              <p:cNvSpPr txBox="1">
                <a:spLocks noChangeArrowheads="1"/>
              </p:cNvSpPr>
              <p:nvPr/>
            </p:nvSpPr>
            <p:spPr bwMode="auto">
              <a:xfrm>
                <a:off x="2080" y="1375"/>
                <a:ext cx="204" cy="252"/>
              </a:xfrm>
              <a:prstGeom prst="rect">
                <a:avLst/>
              </a:prstGeom>
              <a:noFill/>
              <a:ln w="12700">
                <a:noFill/>
                <a:miter lim="800000"/>
                <a:headEnd/>
                <a:tailEnd/>
              </a:ln>
            </p:spPr>
            <p:txBody>
              <a:bodyPr wrap="none">
                <a:spAutoFit/>
              </a:bodyPr>
              <a:lstStyle/>
              <a:p>
                <a:pPr algn="ctr" eaLnBrk="0" hangingPunct="0"/>
                <a:r>
                  <a:rPr lang="en-US" altLang="zh-CN" sz="2000" b="1">
                    <a:latin typeface="宋体"/>
                    <a:ea typeface="宋体"/>
                    <a:cs typeface="宋体"/>
                  </a:rPr>
                  <a:t>a</a:t>
                </a:r>
              </a:p>
            </p:txBody>
          </p:sp>
          <p:sp>
            <p:nvSpPr>
              <p:cNvPr id="48162" name="Line 11"/>
              <p:cNvSpPr>
                <a:spLocks noChangeShapeType="1"/>
              </p:cNvSpPr>
              <p:nvPr/>
            </p:nvSpPr>
            <p:spPr bwMode="auto">
              <a:xfrm>
                <a:off x="2186" y="1312"/>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sp>
          <p:nvSpPr>
            <p:cNvPr id="48154" name="Line 12"/>
            <p:cNvSpPr>
              <a:spLocks noChangeShapeType="1"/>
            </p:cNvSpPr>
            <p:nvPr/>
          </p:nvSpPr>
          <p:spPr bwMode="auto">
            <a:xfrm>
              <a:off x="2086" y="1502"/>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sp>
          <p:nvSpPr>
            <p:cNvPr id="48155" name="Line 13"/>
            <p:cNvSpPr>
              <a:spLocks noChangeShapeType="1"/>
            </p:cNvSpPr>
            <p:nvPr/>
          </p:nvSpPr>
          <p:spPr bwMode="auto">
            <a:xfrm>
              <a:off x="3855" y="1525"/>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nvGrpSpPr>
            <p:cNvPr id="48156" name="Group 14"/>
            <p:cNvGrpSpPr>
              <a:grpSpLocks/>
            </p:cNvGrpSpPr>
            <p:nvPr/>
          </p:nvGrpSpPr>
          <p:grpSpPr bwMode="auto">
            <a:xfrm>
              <a:off x="3681" y="1502"/>
              <a:ext cx="243" cy="315"/>
              <a:chOff x="3468" y="1312"/>
              <a:chExt cx="204" cy="315"/>
            </a:xfrm>
          </p:grpSpPr>
          <p:sp>
            <p:nvSpPr>
              <p:cNvPr id="48159" name="Text Box 15"/>
              <p:cNvSpPr txBox="1">
                <a:spLocks noChangeArrowheads="1"/>
              </p:cNvSpPr>
              <p:nvPr/>
            </p:nvSpPr>
            <p:spPr bwMode="auto">
              <a:xfrm>
                <a:off x="3468" y="1375"/>
                <a:ext cx="204" cy="252"/>
              </a:xfrm>
              <a:prstGeom prst="rect">
                <a:avLst/>
              </a:prstGeom>
              <a:noFill/>
              <a:ln w="12700">
                <a:noFill/>
                <a:miter lim="800000"/>
                <a:headEnd/>
                <a:tailEnd/>
              </a:ln>
            </p:spPr>
            <p:txBody>
              <a:bodyPr wrap="none">
                <a:spAutoFit/>
              </a:bodyPr>
              <a:lstStyle/>
              <a:p>
                <a:pPr algn="ctr" eaLnBrk="0" hangingPunct="0"/>
                <a:r>
                  <a:rPr lang="en-US" altLang="zh-CN" sz="2000" b="1">
                    <a:latin typeface="宋体"/>
                    <a:ea typeface="宋体"/>
                    <a:cs typeface="宋体"/>
                  </a:rPr>
                  <a:t>b</a:t>
                </a:r>
              </a:p>
            </p:txBody>
          </p:sp>
          <p:sp>
            <p:nvSpPr>
              <p:cNvPr id="48160" name="Line 16"/>
              <p:cNvSpPr>
                <a:spLocks noChangeShapeType="1"/>
              </p:cNvSpPr>
              <p:nvPr/>
            </p:nvSpPr>
            <p:spPr bwMode="auto">
              <a:xfrm>
                <a:off x="3568" y="1312"/>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sp>
          <p:nvSpPr>
            <p:cNvPr id="48157" name="Line 17"/>
            <p:cNvSpPr>
              <a:spLocks noChangeShapeType="1"/>
            </p:cNvSpPr>
            <p:nvPr/>
          </p:nvSpPr>
          <p:spPr bwMode="auto">
            <a:xfrm>
              <a:off x="2200" y="1525"/>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sp>
          <p:nvSpPr>
            <p:cNvPr id="48158" name="Line 18"/>
            <p:cNvSpPr>
              <a:spLocks noChangeShapeType="1"/>
            </p:cNvSpPr>
            <p:nvPr/>
          </p:nvSpPr>
          <p:spPr bwMode="auto">
            <a:xfrm>
              <a:off x="3749" y="1536"/>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grpSp>
        <p:nvGrpSpPr>
          <p:cNvPr id="6" name="Group 19"/>
          <p:cNvGrpSpPr>
            <a:grpSpLocks/>
          </p:cNvGrpSpPr>
          <p:nvPr/>
        </p:nvGrpSpPr>
        <p:grpSpPr bwMode="auto">
          <a:xfrm>
            <a:off x="1331913" y="4833938"/>
            <a:ext cx="6129337" cy="563562"/>
            <a:chOff x="1080" y="2256"/>
            <a:chExt cx="3861" cy="355"/>
          </a:xfrm>
        </p:grpSpPr>
        <p:grpSp>
          <p:nvGrpSpPr>
            <p:cNvPr id="48135" name="Group 20"/>
            <p:cNvGrpSpPr>
              <a:grpSpLocks/>
            </p:cNvGrpSpPr>
            <p:nvPr/>
          </p:nvGrpSpPr>
          <p:grpSpPr bwMode="auto">
            <a:xfrm>
              <a:off x="1080" y="2256"/>
              <a:ext cx="3861" cy="48"/>
              <a:chOff x="984" y="2065"/>
              <a:chExt cx="3792" cy="48"/>
            </a:xfrm>
          </p:grpSpPr>
          <p:sp>
            <p:nvSpPr>
              <p:cNvPr id="48146" name="Line 21"/>
              <p:cNvSpPr>
                <a:spLocks noChangeShapeType="1"/>
              </p:cNvSpPr>
              <p:nvPr/>
            </p:nvSpPr>
            <p:spPr bwMode="auto">
              <a:xfrm>
                <a:off x="984" y="2089"/>
                <a:ext cx="3792" cy="0"/>
              </a:xfrm>
              <a:prstGeom prst="line">
                <a:avLst/>
              </a:prstGeom>
              <a:noFill/>
              <a:ln w="38100">
                <a:solidFill>
                  <a:schemeClr val="tx1"/>
                </a:solidFill>
                <a:round/>
                <a:headEnd/>
                <a:tailEnd/>
              </a:ln>
            </p:spPr>
            <p:txBody>
              <a:bodyPr wrap="none" anchor="ctr"/>
              <a:lstStyle/>
              <a:p>
                <a:endParaRPr lang="zh-CN" altLang="en-US">
                  <a:latin typeface="宋体"/>
                  <a:ea typeface="宋体"/>
                  <a:cs typeface="宋体"/>
                </a:endParaRPr>
              </a:p>
            </p:txBody>
          </p:sp>
          <p:sp>
            <p:nvSpPr>
              <p:cNvPr id="48147" name="Oval 22"/>
              <p:cNvSpPr>
                <a:spLocks noChangeArrowheads="1"/>
              </p:cNvSpPr>
              <p:nvPr/>
            </p:nvSpPr>
            <p:spPr bwMode="auto">
              <a:xfrm>
                <a:off x="2856" y="2065"/>
                <a:ext cx="48" cy="48"/>
              </a:xfrm>
              <a:prstGeom prst="ellipse">
                <a:avLst/>
              </a:prstGeom>
              <a:solidFill>
                <a:schemeClr val="hlink"/>
              </a:solidFill>
              <a:ln w="12700">
                <a:solidFill>
                  <a:schemeClr val="tx1"/>
                </a:solidFill>
                <a:round/>
                <a:headEnd/>
                <a:tailEnd/>
              </a:ln>
            </p:spPr>
            <p:txBody>
              <a:bodyPr wrap="none" anchor="ctr"/>
              <a:lstStyle/>
              <a:p>
                <a:endParaRPr lang="zh-CN" altLang="en-US">
                  <a:latin typeface="宋体"/>
                  <a:ea typeface="宋体"/>
                  <a:cs typeface="宋体"/>
                </a:endParaRPr>
              </a:p>
            </p:txBody>
          </p:sp>
          <p:sp>
            <p:nvSpPr>
              <p:cNvPr id="48148" name="Oval 23"/>
              <p:cNvSpPr>
                <a:spLocks noChangeArrowheads="1"/>
              </p:cNvSpPr>
              <p:nvPr/>
            </p:nvSpPr>
            <p:spPr bwMode="auto">
              <a:xfrm>
                <a:off x="1776" y="2065"/>
                <a:ext cx="48" cy="48"/>
              </a:xfrm>
              <a:prstGeom prst="ellipse">
                <a:avLst/>
              </a:prstGeom>
              <a:solidFill>
                <a:schemeClr val="hlink"/>
              </a:solidFill>
              <a:ln w="12700">
                <a:solidFill>
                  <a:schemeClr val="tx1"/>
                </a:solidFill>
                <a:round/>
                <a:headEnd/>
                <a:tailEnd/>
              </a:ln>
            </p:spPr>
            <p:txBody>
              <a:bodyPr wrap="none" anchor="ctr"/>
              <a:lstStyle/>
              <a:p>
                <a:endParaRPr lang="zh-CN" altLang="en-US">
                  <a:latin typeface="宋体"/>
                  <a:ea typeface="宋体"/>
                  <a:cs typeface="宋体"/>
                </a:endParaRPr>
              </a:p>
            </p:txBody>
          </p:sp>
          <p:sp>
            <p:nvSpPr>
              <p:cNvPr id="48149" name="Oval 24"/>
              <p:cNvSpPr>
                <a:spLocks noChangeArrowheads="1"/>
              </p:cNvSpPr>
              <p:nvPr/>
            </p:nvSpPr>
            <p:spPr bwMode="auto">
              <a:xfrm>
                <a:off x="2400" y="2065"/>
                <a:ext cx="48" cy="48"/>
              </a:xfrm>
              <a:prstGeom prst="ellipse">
                <a:avLst/>
              </a:prstGeom>
              <a:solidFill>
                <a:schemeClr val="hlink"/>
              </a:solidFill>
              <a:ln w="12700">
                <a:solidFill>
                  <a:schemeClr val="tx1"/>
                </a:solidFill>
                <a:round/>
                <a:headEnd/>
                <a:tailEnd/>
              </a:ln>
            </p:spPr>
            <p:txBody>
              <a:bodyPr wrap="none" anchor="ctr"/>
              <a:lstStyle/>
              <a:p>
                <a:endParaRPr lang="zh-CN" altLang="en-US">
                  <a:latin typeface="宋体"/>
                  <a:ea typeface="宋体"/>
                  <a:cs typeface="宋体"/>
                </a:endParaRPr>
              </a:p>
            </p:txBody>
          </p:sp>
          <p:sp>
            <p:nvSpPr>
              <p:cNvPr id="48150" name="Oval 25"/>
              <p:cNvSpPr>
                <a:spLocks noChangeArrowheads="1"/>
              </p:cNvSpPr>
              <p:nvPr/>
            </p:nvSpPr>
            <p:spPr bwMode="auto">
              <a:xfrm>
                <a:off x="3216" y="2065"/>
                <a:ext cx="48" cy="48"/>
              </a:xfrm>
              <a:prstGeom prst="ellipse">
                <a:avLst/>
              </a:prstGeom>
              <a:solidFill>
                <a:schemeClr val="hlink"/>
              </a:solidFill>
              <a:ln w="12700">
                <a:solidFill>
                  <a:schemeClr val="tx1"/>
                </a:solidFill>
                <a:round/>
                <a:headEnd/>
                <a:tailEnd/>
              </a:ln>
            </p:spPr>
            <p:txBody>
              <a:bodyPr wrap="none" anchor="ctr"/>
              <a:lstStyle/>
              <a:p>
                <a:endParaRPr lang="zh-CN" altLang="en-US">
                  <a:latin typeface="宋体"/>
                  <a:ea typeface="宋体"/>
                  <a:cs typeface="宋体"/>
                </a:endParaRPr>
              </a:p>
            </p:txBody>
          </p:sp>
          <p:sp>
            <p:nvSpPr>
              <p:cNvPr id="48151" name="Oval 26"/>
              <p:cNvSpPr>
                <a:spLocks noChangeArrowheads="1"/>
              </p:cNvSpPr>
              <p:nvPr/>
            </p:nvSpPr>
            <p:spPr bwMode="auto">
              <a:xfrm>
                <a:off x="3744" y="2065"/>
                <a:ext cx="48" cy="48"/>
              </a:xfrm>
              <a:prstGeom prst="ellipse">
                <a:avLst/>
              </a:prstGeom>
              <a:solidFill>
                <a:schemeClr val="hlink"/>
              </a:solidFill>
              <a:ln w="12700">
                <a:solidFill>
                  <a:schemeClr val="tx1"/>
                </a:solidFill>
                <a:round/>
                <a:headEnd/>
                <a:tailEnd/>
              </a:ln>
            </p:spPr>
            <p:txBody>
              <a:bodyPr wrap="none" anchor="ctr"/>
              <a:lstStyle/>
              <a:p>
                <a:endParaRPr lang="zh-CN" altLang="en-US">
                  <a:latin typeface="宋体"/>
                  <a:ea typeface="宋体"/>
                  <a:cs typeface="宋体"/>
                </a:endParaRPr>
              </a:p>
            </p:txBody>
          </p:sp>
        </p:grpSp>
        <p:grpSp>
          <p:nvGrpSpPr>
            <p:cNvPr id="48136" name="Group 27"/>
            <p:cNvGrpSpPr>
              <a:grpSpLocks/>
            </p:cNvGrpSpPr>
            <p:nvPr/>
          </p:nvGrpSpPr>
          <p:grpSpPr bwMode="auto">
            <a:xfrm>
              <a:off x="1797" y="2296"/>
              <a:ext cx="244" cy="315"/>
              <a:chOff x="2064" y="1312"/>
              <a:chExt cx="239" cy="315"/>
            </a:xfrm>
          </p:grpSpPr>
          <p:sp>
            <p:nvSpPr>
              <p:cNvPr id="48144" name="Text Box 28"/>
              <p:cNvSpPr txBox="1">
                <a:spLocks noChangeArrowheads="1"/>
              </p:cNvSpPr>
              <p:nvPr/>
            </p:nvSpPr>
            <p:spPr bwMode="auto">
              <a:xfrm>
                <a:off x="2064" y="1375"/>
                <a:ext cx="239" cy="252"/>
              </a:xfrm>
              <a:prstGeom prst="rect">
                <a:avLst/>
              </a:prstGeom>
              <a:noFill/>
              <a:ln w="12700">
                <a:noFill/>
                <a:miter lim="800000"/>
                <a:headEnd/>
                <a:tailEnd/>
              </a:ln>
            </p:spPr>
            <p:txBody>
              <a:bodyPr wrap="none">
                <a:spAutoFit/>
              </a:bodyPr>
              <a:lstStyle/>
              <a:p>
                <a:pPr algn="ctr" eaLnBrk="0" hangingPunct="0"/>
                <a:r>
                  <a:rPr lang="en-US" altLang="zh-CN" sz="2000" b="1">
                    <a:latin typeface="宋体"/>
                    <a:ea typeface="宋体"/>
                    <a:cs typeface="宋体"/>
                  </a:rPr>
                  <a:t>a</a:t>
                </a:r>
              </a:p>
            </p:txBody>
          </p:sp>
          <p:sp>
            <p:nvSpPr>
              <p:cNvPr id="48145" name="Line 29"/>
              <p:cNvSpPr>
                <a:spLocks noChangeShapeType="1"/>
              </p:cNvSpPr>
              <p:nvPr/>
            </p:nvSpPr>
            <p:spPr bwMode="auto">
              <a:xfrm>
                <a:off x="2186" y="1312"/>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grpSp>
          <p:nvGrpSpPr>
            <p:cNvPr id="48137" name="Group 30"/>
            <p:cNvGrpSpPr>
              <a:grpSpLocks/>
            </p:cNvGrpSpPr>
            <p:nvPr/>
          </p:nvGrpSpPr>
          <p:grpSpPr bwMode="auto">
            <a:xfrm>
              <a:off x="3801" y="2296"/>
              <a:ext cx="244" cy="315"/>
              <a:chOff x="3450" y="1312"/>
              <a:chExt cx="239" cy="315"/>
            </a:xfrm>
          </p:grpSpPr>
          <p:sp>
            <p:nvSpPr>
              <p:cNvPr id="48142" name="Text Box 31"/>
              <p:cNvSpPr txBox="1">
                <a:spLocks noChangeArrowheads="1"/>
              </p:cNvSpPr>
              <p:nvPr/>
            </p:nvSpPr>
            <p:spPr bwMode="auto">
              <a:xfrm>
                <a:off x="3450" y="1375"/>
                <a:ext cx="239" cy="252"/>
              </a:xfrm>
              <a:prstGeom prst="rect">
                <a:avLst/>
              </a:prstGeom>
              <a:noFill/>
              <a:ln w="12700">
                <a:noFill/>
                <a:miter lim="800000"/>
                <a:headEnd/>
                <a:tailEnd/>
              </a:ln>
            </p:spPr>
            <p:txBody>
              <a:bodyPr wrap="none">
                <a:spAutoFit/>
              </a:bodyPr>
              <a:lstStyle/>
              <a:p>
                <a:pPr algn="ctr" eaLnBrk="0" hangingPunct="0"/>
                <a:r>
                  <a:rPr lang="en-US" altLang="zh-CN" sz="2000" b="1">
                    <a:latin typeface="宋体"/>
                    <a:ea typeface="宋体"/>
                    <a:cs typeface="宋体"/>
                  </a:rPr>
                  <a:t>b</a:t>
                </a:r>
              </a:p>
            </p:txBody>
          </p:sp>
          <p:sp>
            <p:nvSpPr>
              <p:cNvPr id="48143" name="Line 32"/>
              <p:cNvSpPr>
                <a:spLocks noChangeShapeType="1"/>
              </p:cNvSpPr>
              <p:nvPr/>
            </p:nvSpPr>
            <p:spPr bwMode="auto">
              <a:xfrm>
                <a:off x="3568" y="1312"/>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sp>
          <p:nvSpPr>
            <p:cNvPr id="48138" name="Line 33"/>
            <p:cNvSpPr>
              <a:spLocks noChangeShapeType="1"/>
            </p:cNvSpPr>
            <p:nvPr/>
          </p:nvSpPr>
          <p:spPr bwMode="auto">
            <a:xfrm>
              <a:off x="3969" y="2296"/>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sp>
          <p:nvSpPr>
            <p:cNvPr id="48139" name="Line 34"/>
            <p:cNvSpPr>
              <a:spLocks noChangeShapeType="1"/>
            </p:cNvSpPr>
            <p:nvPr/>
          </p:nvSpPr>
          <p:spPr bwMode="auto">
            <a:xfrm>
              <a:off x="3855" y="2296"/>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sp>
          <p:nvSpPr>
            <p:cNvPr id="48140" name="Line 35"/>
            <p:cNvSpPr>
              <a:spLocks noChangeShapeType="1"/>
            </p:cNvSpPr>
            <p:nvPr/>
          </p:nvSpPr>
          <p:spPr bwMode="auto">
            <a:xfrm>
              <a:off x="1995" y="2296"/>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sp>
          <p:nvSpPr>
            <p:cNvPr id="48141" name="Line 36"/>
            <p:cNvSpPr>
              <a:spLocks noChangeShapeType="1"/>
            </p:cNvSpPr>
            <p:nvPr/>
          </p:nvSpPr>
          <p:spPr bwMode="auto">
            <a:xfrm>
              <a:off x="1837" y="2296"/>
              <a:ext cx="0" cy="144"/>
            </a:xfrm>
            <a:prstGeom prst="line">
              <a:avLst/>
            </a:prstGeom>
            <a:noFill/>
            <a:ln w="12700">
              <a:solidFill>
                <a:schemeClr val="tx1"/>
              </a:solidFill>
              <a:round/>
              <a:headEnd type="triangle" w="med" len="med"/>
              <a:tailEnd/>
            </a:ln>
          </p:spPr>
          <p:txBody>
            <a:bodyPr wrap="none" anchor="ctr"/>
            <a:lstStyle/>
            <a:p>
              <a:endParaRPr lang="zh-CN" altLang="en-US">
                <a:latin typeface="宋体"/>
                <a:ea typeface="宋体"/>
                <a:cs typeface="宋体"/>
              </a:endParaRPr>
            </a:p>
          </p:txBody>
        </p:sp>
      </p:grpSp>
    </p:spTree>
    <p:extLst>
      <p:ext uri="{BB962C8B-B14F-4D97-AF65-F5344CB8AC3E}">
        <p14:creationId xmlns:p14="http://schemas.microsoft.com/office/powerpoint/2010/main" val="24766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30DB3E-FED9-4F9E-BCE0-7B37147BD0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EED3CEAA-AED1-41DE-8B2E-DA01805C9809}"/>
              </a:ext>
            </a:extLst>
          </p:cNvPr>
          <p:cNvSpPr>
            <a:spLocks noGrp="1"/>
          </p:cNvSpPr>
          <p:nvPr>
            <p:ph idx="1"/>
          </p:nvPr>
        </p:nvSpPr>
        <p:spPr>
          <a:xfrm>
            <a:off x="755576" y="1285860"/>
            <a:ext cx="7705798" cy="4784725"/>
          </a:xfrm>
        </p:spPr>
        <p:txBody>
          <a:bodyPr/>
          <a:lstStyle/>
          <a:p>
            <a:r>
              <a:rPr lang="zh-CN" altLang="en-US" sz="2400" b="1" dirty="0">
                <a:latin typeface="宋体" panose="02010600030101010101" pitchFamily="2" charset="-122"/>
                <a:ea typeface="宋体" panose="02010600030101010101" pitchFamily="2" charset="-122"/>
              </a:rPr>
              <a:t>单缺陷假设和多缺陷假设</a:t>
            </a:r>
          </a:p>
          <a:p>
            <a:r>
              <a:rPr lang="zh-CN" altLang="en-US" sz="2400" b="1" dirty="0">
                <a:latin typeface="宋体" panose="02010600030101010101" pitchFamily="2" charset="-122"/>
                <a:ea typeface="宋体" panose="02010600030101010101" pitchFamily="2" charset="-122"/>
              </a:rPr>
              <a:t>单缺陷假设</a:t>
            </a:r>
            <a:r>
              <a:rPr lang="zh-CN" altLang="en-US" sz="2400" dirty="0">
                <a:latin typeface="宋体" panose="02010600030101010101" pitchFamily="2" charset="-122"/>
                <a:ea typeface="宋体" panose="02010600030101010101" pitchFamily="2" charset="-122"/>
              </a:rPr>
              <a:t>是边界值分析的关键假设。单缺陷假设指“失效极少是由两个或两个以上的缺陷同时发生引起的”。在边界值分析中，单缺陷假设即选取测试用例时仅仅使得一个变量取极值，其他变量均取正常值</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多缺陷假设</a:t>
            </a:r>
            <a:r>
              <a:rPr lang="zh-CN" altLang="en-US" sz="2400" dirty="0">
                <a:latin typeface="宋体" panose="02010600030101010101" pitchFamily="2" charset="-122"/>
                <a:ea typeface="宋体" panose="02010600030101010101" pitchFamily="2" charset="-122"/>
              </a:rPr>
              <a:t>则是指“失效是由两个或两个以上缺陷同时作用引起的”，要求在选取测试用例时同时让多个变量取极值</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t>例如：假设</a:t>
            </a:r>
            <a:r>
              <a:rPr lang="zh-CN" altLang="en-US" sz="2400" dirty="0"/>
              <a:t>日期限定在</a:t>
            </a:r>
            <a:r>
              <a:rPr lang="en-US" altLang="zh-CN" sz="2400" dirty="0"/>
              <a:t>1990</a:t>
            </a:r>
            <a:r>
              <a:rPr lang="zh-CN" altLang="en-US" sz="2400" dirty="0"/>
              <a:t>年</a:t>
            </a:r>
            <a:r>
              <a:rPr lang="en-US" altLang="zh-CN" sz="2400" dirty="0" smtClean="0"/>
              <a:t>1</a:t>
            </a:r>
            <a:r>
              <a:rPr lang="zh-CN" altLang="en-US" sz="2400" dirty="0" smtClean="0"/>
              <a:t>月</a:t>
            </a:r>
            <a:r>
              <a:rPr lang="en-US" altLang="zh-CN" sz="2400" dirty="0"/>
              <a:t>~2049</a:t>
            </a:r>
            <a:r>
              <a:rPr lang="zh-CN" altLang="en-US" sz="2400" dirty="0"/>
              <a:t>年</a:t>
            </a:r>
            <a:r>
              <a:rPr lang="en-US" altLang="zh-CN" sz="2400" dirty="0"/>
              <a:t>12</a:t>
            </a:r>
            <a:r>
              <a:rPr lang="zh-CN" altLang="en-US" sz="2400" dirty="0"/>
              <a:t>月，</a:t>
            </a:r>
          </a:p>
          <a:p>
            <a:endParaRPr lang="zh-CN" altLang="en-US" sz="2400" dirty="0">
              <a:latin typeface="宋体" panose="02010600030101010101" pitchFamily="2" charset="-122"/>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xmlns="" id="{DD2A9070-3C5A-4E1A-A93A-3AF4EB18FCC9}"/>
              </a:ext>
            </a:extLst>
          </p:cNvPr>
          <p:cNvSpPr>
            <a:spLocks noGrp="1"/>
          </p:cNvSpPr>
          <p:nvPr>
            <p:ph type="sldNum" sz="quarter" idx="10"/>
          </p:nvPr>
        </p:nvSpPr>
        <p:spPr/>
        <p:txBody>
          <a:bodyPr/>
          <a:lstStyle/>
          <a:p>
            <a:fld id="{DBE2DA07-CE19-4C9B-A0EC-06D3955056CF}" type="slidenum">
              <a:rPr lang="en-US" altLang="zh-CN" smtClean="0"/>
              <a:pPr/>
              <a:t>31</a:t>
            </a:fld>
            <a:endParaRPr lang="en-US" altLang="zh-CN"/>
          </a:p>
        </p:txBody>
      </p:sp>
    </p:spTree>
    <p:extLst>
      <p:ext uri="{BB962C8B-B14F-4D97-AF65-F5344CB8AC3E}">
        <p14:creationId xmlns:p14="http://schemas.microsoft.com/office/powerpoint/2010/main" val="42879599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E84AED-858F-4C76-BC3D-9B41EE7AE529}"/>
              </a:ext>
            </a:extLst>
          </p:cNvPr>
          <p:cNvSpPr>
            <a:spLocks noGrp="1"/>
          </p:cNvSpPr>
          <p:nvPr>
            <p:ph type="title"/>
          </p:nvPr>
        </p:nvSpPr>
        <p:spPr/>
        <p:txBody>
          <a:bodyPr/>
          <a:lstStyle/>
          <a:p>
            <a:r>
              <a:rPr lang="zh-CN" altLang="en-US" b="1" dirty="0"/>
              <a:t>基本边界值测试</a:t>
            </a:r>
            <a:r>
              <a:rPr lang="en-US" altLang="zh-CN" b="1" dirty="0"/>
              <a:t/>
            </a:r>
            <a:br>
              <a:rPr lang="en-US" altLang="zh-CN" b="1" dirty="0"/>
            </a:br>
            <a:endParaRPr lang="zh-CN" altLang="en-US" dirty="0"/>
          </a:p>
        </p:txBody>
      </p:sp>
      <p:sp>
        <p:nvSpPr>
          <p:cNvPr id="3" name="内容占位符 2">
            <a:extLst>
              <a:ext uri="{FF2B5EF4-FFF2-40B4-BE49-F238E27FC236}">
                <a16:creationId xmlns:a16="http://schemas.microsoft.com/office/drawing/2014/main" xmlns="" id="{0A77BB8D-F136-4D3B-8395-98E925EAC6AD}"/>
              </a:ext>
            </a:extLst>
          </p:cNvPr>
          <p:cNvSpPr>
            <a:spLocks noGrp="1"/>
          </p:cNvSpPr>
          <p:nvPr>
            <p:ph idx="1"/>
          </p:nvPr>
        </p:nvSpPr>
        <p:spPr>
          <a:xfrm>
            <a:off x="468313" y="1285861"/>
            <a:ext cx="8424167" cy="1423060"/>
          </a:xfrm>
        </p:spPr>
        <p:txBody>
          <a:bodyPr/>
          <a:lstStyle/>
          <a:p>
            <a:r>
              <a:rPr lang="zh-CN" altLang="en-US" dirty="0"/>
              <a:t>有</a:t>
            </a:r>
            <a:r>
              <a:rPr lang="en-US" altLang="zh-CN" dirty="0"/>
              <a:t>n</a:t>
            </a:r>
            <a:r>
              <a:rPr lang="zh-CN" altLang="en-US" dirty="0"/>
              <a:t>个输入变量，设计测试用例使得一个变量在数据有效区内取</a:t>
            </a:r>
            <a:r>
              <a:rPr lang="zh-CN" altLang="en-US" dirty="0">
                <a:solidFill>
                  <a:srgbClr val="FF0000"/>
                </a:solidFill>
              </a:rPr>
              <a:t>最大值、略小于最大值、正常值、略大于最小值和最小值</a:t>
            </a:r>
            <a:r>
              <a:rPr lang="zh-CN" altLang="en-US" dirty="0"/>
              <a:t>。如下图所示</a:t>
            </a:r>
            <a:r>
              <a:rPr lang="en-US" altLang="zh-CN" dirty="0"/>
              <a:t>,</a:t>
            </a:r>
            <a:r>
              <a:rPr lang="zh-CN" altLang="en-US" dirty="0"/>
              <a:t>两个变量</a:t>
            </a:r>
            <a:r>
              <a:rPr lang="en-US" altLang="zh-CN" dirty="0"/>
              <a:t>X1,X2</a:t>
            </a:r>
            <a:r>
              <a:rPr lang="zh-CN" altLang="en-US" dirty="0"/>
              <a:t>。它们的有效取值区间分别为</a:t>
            </a:r>
            <a:r>
              <a:rPr lang="en-US" altLang="zh-CN" dirty="0"/>
              <a:t>[</a:t>
            </a:r>
            <a:r>
              <a:rPr lang="en-US" altLang="zh-CN" dirty="0" err="1"/>
              <a:t>c,d</a:t>
            </a:r>
            <a:r>
              <a:rPr lang="en-US" altLang="zh-CN" dirty="0"/>
              <a:t>],[</a:t>
            </a:r>
            <a:r>
              <a:rPr lang="en-US" altLang="zh-CN" dirty="0" err="1"/>
              <a:t>a,b</a:t>
            </a:r>
            <a:r>
              <a:rPr lang="en-US" altLang="zh-CN" dirty="0"/>
              <a:t>]</a:t>
            </a:r>
            <a:r>
              <a:rPr lang="zh-CN" altLang="en-US" dirty="0"/>
              <a:t>。</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2612CC7C-CB93-424F-8272-878D91AAEA04}"/>
              </a:ext>
            </a:extLst>
          </p:cNvPr>
          <p:cNvSpPr>
            <a:spLocks noGrp="1"/>
          </p:cNvSpPr>
          <p:nvPr>
            <p:ph type="sldNum" sz="quarter" idx="10"/>
          </p:nvPr>
        </p:nvSpPr>
        <p:spPr/>
        <p:txBody>
          <a:bodyPr/>
          <a:lstStyle/>
          <a:p>
            <a:fld id="{DBE2DA07-CE19-4C9B-A0EC-06D3955056CF}" type="slidenum">
              <a:rPr lang="en-US" altLang="zh-CN" smtClean="0"/>
              <a:pPr/>
              <a:t>32</a:t>
            </a:fld>
            <a:endParaRPr lang="en-US" altLang="zh-CN"/>
          </a:p>
        </p:txBody>
      </p:sp>
      <p:pic>
        <p:nvPicPr>
          <p:cNvPr id="6" name="图片 5">
            <a:extLst>
              <a:ext uri="{FF2B5EF4-FFF2-40B4-BE49-F238E27FC236}">
                <a16:creationId xmlns:a16="http://schemas.microsoft.com/office/drawing/2014/main" xmlns="" id="{C40D7366-0719-4524-9B59-58F5BDE99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308" y="2353481"/>
            <a:ext cx="4586091" cy="2766941"/>
          </a:xfrm>
          <a:prstGeom prst="rect">
            <a:avLst/>
          </a:prstGeom>
        </p:spPr>
      </p:pic>
      <p:sp>
        <p:nvSpPr>
          <p:cNvPr id="7" name="矩形 6">
            <a:extLst>
              <a:ext uri="{FF2B5EF4-FFF2-40B4-BE49-F238E27FC236}">
                <a16:creationId xmlns:a16="http://schemas.microsoft.com/office/drawing/2014/main" xmlns="" id="{1A4D4585-FF6C-4E39-8954-A504AE6DB210}"/>
              </a:ext>
            </a:extLst>
          </p:cNvPr>
          <p:cNvSpPr/>
          <p:nvPr/>
        </p:nvSpPr>
        <p:spPr>
          <a:xfrm>
            <a:off x="683568" y="5316720"/>
            <a:ext cx="7488832" cy="1200329"/>
          </a:xfrm>
          <a:prstGeom prst="rect">
            <a:avLst/>
          </a:prstGeom>
        </p:spPr>
        <p:txBody>
          <a:bodyPr wrap="square">
            <a:spAutoFit/>
          </a:bodyPr>
          <a:lstStyle/>
          <a:p>
            <a:r>
              <a:rPr lang="zh-CN" altLang="en-US" dirty="0"/>
              <a:t>边界值测试分析采用了可靠性理论的单缺陷假设。</a:t>
            </a:r>
          </a:p>
          <a:p>
            <a:r>
              <a:rPr lang="zh-CN" altLang="en-US" dirty="0">
                <a:solidFill>
                  <a:srgbClr val="FF0000"/>
                </a:solidFill>
              </a:rPr>
              <a:t>优点：简便易行；生成测试数据的成本很低</a:t>
            </a:r>
            <a:endParaRPr lang="zh-CN" altLang="en-US" dirty="0"/>
          </a:p>
          <a:p>
            <a:r>
              <a:rPr lang="zh-CN" altLang="en-US" dirty="0"/>
              <a:t>局限性：测试用例</a:t>
            </a:r>
            <a:r>
              <a:rPr lang="zh-CN" altLang="en-US" dirty="0">
                <a:solidFill>
                  <a:srgbClr val="FF0000"/>
                </a:solidFill>
              </a:rPr>
              <a:t>不充分</a:t>
            </a:r>
            <a:r>
              <a:rPr lang="zh-CN" altLang="en-US" dirty="0"/>
              <a:t>；不能发现测试变量之间的依赖关系；</a:t>
            </a:r>
            <a:endParaRPr lang="en-US" altLang="zh-CN" dirty="0"/>
          </a:p>
          <a:p>
            <a:r>
              <a:rPr lang="zh-CN" altLang="en-US" dirty="0"/>
              <a:t>结论：只能作为初步测试用例使用    </a:t>
            </a:r>
            <a:r>
              <a:rPr lang="en-US" altLang="zh-CN" dirty="0"/>
              <a:t>[1</a:t>
            </a:r>
            <a:r>
              <a:rPr lang="zh-CN" altLang="en-US" dirty="0"/>
              <a:t>，</a:t>
            </a:r>
            <a:r>
              <a:rPr lang="en-US" altLang="zh-CN" dirty="0"/>
              <a:t>5]       [10</a:t>
            </a:r>
            <a:r>
              <a:rPr lang="zh-CN" altLang="en-US" dirty="0"/>
              <a:t>，</a:t>
            </a:r>
            <a:r>
              <a:rPr lang="en-US" altLang="zh-CN" dirty="0"/>
              <a:t>20]</a:t>
            </a:r>
            <a:endParaRPr lang="zh-CN" altLang="en-US" dirty="0"/>
          </a:p>
        </p:txBody>
      </p:sp>
      <p:sp>
        <p:nvSpPr>
          <p:cNvPr id="8" name="矩形 7">
            <a:extLst>
              <a:ext uri="{FF2B5EF4-FFF2-40B4-BE49-F238E27FC236}">
                <a16:creationId xmlns:a16="http://schemas.microsoft.com/office/drawing/2014/main" xmlns="" id="{159845BD-3E79-4967-8790-49487C6947BB}"/>
              </a:ext>
            </a:extLst>
          </p:cNvPr>
          <p:cNvSpPr/>
          <p:nvPr/>
        </p:nvSpPr>
        <p:spPr>
          <a:xfrm>
            <a:off x="6588224" y="2365355"/>
            <a:ext cx="1853952" cy="1200329"/>
          </a:xfrm>
          <a:prstGeom prst="rect">
            <a:avLst/>
          </a:prstGeom>
        </p:spPr>
        <p:txBody>
          <a:bodyPr wrap="square">
            <a:spAutoFit/>
          </a:bodyPr>
          <a:lstStyle/>
          <a:p>
            <a:r>
              <a:rPr lang="zh-CN" altLang="en-US" b="1" dirty="0"/>
              <a:t>对于有</a:t>
            </a:r>
            <a:r>
              <a:rPr lang="en-US" altLang="zh-CN" b="1" dirty="0"/>
              <a:t>n</a:t>
            </a:r>
            <a:r>
              <a:rPr lang="zh-CN" altLang="en-US" b="1" dirty="0"/>
              <a:t>个输入变量的程序，基本测试的测试用例个数为</a:t>
            </a:r>
            <a:r>
              <a:rPr lang="en-US" altLang="zh-CN" b="1" dirty="0">
                <a:solidFill>
                  <a:srgbClr val="FF0000"/>
                </a:solidFill>
              </a:rPr>
              <a:t>4n+1</a:t>
            </a:r>
            <a:r>
              <a:rPr lang="zh-CN" altLang="en-US" b="1" dirty="0"/>
              <a:t>。</a:t>
            </a:r>
            <a:endParaRPr lang="zh-CN" altLang="en-US" dirty="0"/>
          </a:p>
        </p:txBody>
      </p:sp>
    </p:spTree>
    <p:extLst>
      <p:ext uri="{BB962C8B-B14F-4D97-AF65-F5344CB8AC3E}">
        <p14:creationId xmlns:p14="http://schemas.microsoft.com/office/powerpoint/2010/main" val="3114685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DD102-136C-430A-8B0D-1646E93994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DC7133A3-3932-4FD1-81C8-26BBD31EEF0C}"/>
              </a:ext>
            </a:extLst>
          </p:cNvPr>
          <p:cNvSpPr>
            <a:spLocks noGrp="1"/>
          </p:cNvSpPr>
          <p:nvPr>
            <p:ph idx="1"/>
          </p:nvPr>
        </p:nvSpPr>
        <p:spPr/>
        <p:txBody>
          <a:bodyPr/>
          <a:lstStyle/>
          <a:p>
            <a:r>
              <a:rPr lang="zh-CN" altLang="en-US" dirty="0" smtClean="0"/>
              <a:t>使用    </a:t>
            </a:r>
            <a:r>
              <a:rPr lang="en-US" altLang="zh-CN" dirty="0" smtClean="0"/>
              <a:t>[1990</a:t>
            </a:r>
            <a:r>
              <a:rPr lang="zh-CN" altLang="en-US" dirty="0" smtClean="0"/>
              <a:t>，</a:t>
            </a:r>
            <a:r>
              <a:rPr lang="en-US" altLang="zh-CN" dirty="0" smtClean="0"/>
              <a:t>2049]       </a:t>
            </a:r>
            <a:r>
              <a:rPr lang="en-US" altLang="zh-CN" dirty="0"/>
              <a:t>[</a:t>
            </a:r>
            <a:r>
              <a:rPr lang="en-US" altLang="zh-CN" dirty="0" smtClean="0"/>
              <a:t>1</a:t>
            </a:r>
            <a:r>
              <a:rPr lang="zh-CN" altLang="en-US" dirty="0" smtClean="0"/>
              <a:t>，</a:t>
            </a:r>
            <a:r>
              <a:rPr lang="en-US" altLang="zh-CN" dirty="0" smtClean="0"/>
              <a:t>12]</a:t>
            </a:r>
            <a:endParaRPr lang="en-US" altLang="zh-CN" dirty="0"/>
          </a:p>
          <a:p>
            <a:r>
              <a:rPr lang="en-US" altLang="zh-CN" dirty="0" smtClean="0"/>
              <a:t>(2000</a:t>
            </a:r>
            <a:r>
              <a:rPr lang="zh-CN" altLang="en-US" dirty="0" smtClean="0"/>
              <a:t>，</a:t>
            </a:r>
            <a:r>
              <a:rPr lang="en-US" altLang="zh-CN" dirty="0" smtClean="0"/>
              <a:t>1)   (2000</a:t>
            </a:r>
            <a:r>
              <a:rPr lang="zh-CN" altLang="en-US" dirty="0" smtClean="0"/>
              <a:t>，</a:t>
            </a:r>
            <a:r>
              <a:rPr lang="en-US" altLang="zh-CN" dirty="0" smtClean="0"/>
              <a:t>12)   (2000</a:t>
            </a:r>
            <a:r>
              <a:rPr lang="zh-CN" altLang="en-US" dirty="0" smtClean="0"/>
              <a:t>，</a:t>
            </a:r>
            <a:r>
              <a:rPr lang="en-US" altLang="zh-CN" dirty="0"/>
              <a:t>2</a:t>
            </a:r>
            <a:r>
              <a:rPr lang="en-US" altLang="zh-CN" dirty="0" smtClean="0"/>
              <a:t>)  (2000</a:t>
            </a:r>
            <a:r>
              <a:rPr lang="zh-CN" altLang="en-US" dirty="0" smtClean="0"/>
              <a:t>，</a:t>
            </a:r>
            <a:r>
              <a:rPr lang="en-US" altLang="zh-CN" dirty="0" smtClean="0"/>
              <a:t>11)</a:t>
            </a:r>
            <a:endParaRPr lang="en-US" altLang="zh-CN" dirty="0"/>
          </a:p>
          <a:p>
            <a:r>
              <a:rPr lang="en-US" altLang="zh-CN" dirty="0" smtClean="0"/>
              <a:t>(1990</a:t>
            </a:r>
            <a:r>
              <a:rPr lang="zh-CN" altLang="en-US" dirty="0" smtClean="0"/>
              <a:t>，</a:t>
            </a:r>
            <a:r>
              <a:rPr lang="en-US" altLang="zh-CN" dirty="0"/>
              <a:t>5</a:t>
            </a:r>
            <a:r>
              <a:rPr lang="en-US" altLang="zh-CN" dirty="0" smtClean="0"/>
              <a:t>)  (2049</a:t>
            </a:r>
            <a:r>
              <a:rPr lang="zh-CN" altLang="en-US" dirty="0" smtClean="0"/>
              <a:t>，</a:t>
            </a:r>
            <a:r>
              <a:rPr lang="en-US" altLang="zh-CN" dirty="0"/>
              <a:t>5</a:t>
            </a:r>
            <a:r>
              <a:rPr lang="en-US" altLang="zh-CN" dirty="0" smtClean="0"/>
              <a:t>)   (1991</a:t>
            </a:r>
            <a:r>
              <a:rPr lang="zh-CN" altLang="en-US" dirty="0" smtClean="0"/>
              <a:t>，</a:t>
            </a:r>
            <a:r>
              <a:rPr lang="en-US" altLang="zh-CN" dirty="0" smtClean="0"/>
              <a:t>5</a:t>
            </a:r>
            <a:r>
              <a:rPr lang="en-US" altLang="zh-CN" dirty="0"/>
              <a:t>)  </a:t>
            </a:r>
            <a:r>
              <a:rPr lang="en-US" altLang="zh-CN" dirty="0" smtClean="0"/>
              <a:t>(2048</a:t>
            </a:r>
            <a:r>
              <a:rPr lang="zh-CN" altLang="en-US" dirty="0" smtClean="0"/>
              <a:t>，</a:t>
            </a:r>
            <a:r>
              <a:rPr lang="en-US" altLang="zh-CN" dirty="0"/>
              <a:t>5</a:t>
            </a:r>
            <a:r>
              <a:rPr lang="en-US" altLang="zh-CN" dirty="0" smtClean="0"/>
              <a:t>)  (2000</a:t>
            </a:r>
            <a:r>
              <a:rPr lang="zh-CN" altLang="en-US" dirty="0" smtClean="0"/>
              <a:t>，</a:t>
            </a:r>
            <a:r>
              <a:rPr lang="en-US" altLang="zh-CN" dirty="0" smtClean="0"/>
              <a:t>5</a:t>
            </a:r>
            <a:r>
              <a:rPr lang="en-US" altLang="zh-CN" dirty="0"/>
              <a:t>)</a:t>
            </a:r>
          </a:p>
          <a:p>
            <a:endParaRPr lang="en-US" altLang="zh-CN" dirty="0"/>
          </a:p>
          <a:p>
            <a:r>
              <a:rPr lang="en-US" altLang="zh-CN" dirty="0"/>
              <a:t>4n+1</a:t>
            </a:r>
            <a:endParaRPr lang="zh-CN" altLang="en-US" dirty="0"/>
          </a:p>
        </p:txBody>
      </p:sp>
      <p:sp>
        <p:nvSpPr>
          <p:cNvPr id="4" name="灯片编号占位符 3">
            <a:extLst>
              <a:ext uri="{FF2B5EF4-FFF2-40B4-BE49-F238E27FC236}">
                <a16:creationId xmlns:a16="http://schemas.microsoft.com/office/drawing/2014/main" xmlns="" id="{83C4AE87-24EE-4E4F-9CF6-CA99A3A242CB}"/>
              </a:ext>
            </a:extLst>
          </p:cNvPr>
          <p:cNvSpPr>
            <a:spLocks noGrp="1"/>
          </p:cNvSpPr>
          <p:nvPr>
            <p:ph type="sldNum" sz="quarter" idx="10"/>
          </p:nvPr>
        </p:nvSpPr>
        <p:spPr/>
        <p:txBody>
          <a:bodyPr/>
          <a:lstStyle/>
          <a:p>
            <a:fld id="{DBE2DA07-CE19-4C9B-A0EC-06D3955056CF}" type="slidenum">
              <a:rPr lang="en-US" altLang="zh-CN" smtClean="0"/>
              <a:pPr/>
              <a:t>33</a:t>
            </a:fld>
            <a:endParaRPr lang="en-US" altLang="zh-CN"/>
          </a:p>
        </p:txBody>
      </p:sp>
    </p:spTree>
    <p:extLst>
      <p:ext uri="{BB962C8B-B14F-4D97-AF65-F5344CB8AC3E}">
        <p14:creationId xmlns:p14="http://schemas.microsoft.com/office/powerpoint/2010/main" val="2577071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791AE0-F8A4-43A9-AB10-B2CDF99ABB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E0F0F278-78E6-4D0E-957F-0942F657601A}"/>
              </a:ext>
            </a:extLst>
          </p:cNvPr>
          <p:cNvSpPr>
            <a:spLocks noGrp="1"/>
          </p:cNvSpPr>
          <p:nvPr>
            <p:ph idx="1"/>
          </p:nvPr>
        </p:nvSpPr>
        <p:spPr>
          <a:xfrm>
            <a:off x="468313" y="1285860"/>
            <a:ext cx="7993061" cy="4784725"/>
          </a:xfrm>
        </p:spPr>
        <p:txBody>
          <a:bodyPr/>
          <a:lstStyle/>
          <a:p>
            <a:r>
              <a:rPr lang="zh-CN" altLang="en-US" sz="2400" dirty="0">
                <a:latin typeface="宋体" panose="02010600030101010101" pitchFamily="2" charset="-122"/>
                <a:ea typeface="宋体" panose="02010600030101010101" pitchFamily="2" charset="-122"/>
              </a:rPr>
              <a:t>对于一个含有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个变量的程序，保留其中一个变量，让其余变量取正常值，被保留的变量依次取</a:t>
            </a:r>
            <a:r>
              <a:rPr lang="en-US" altLang="zh-CN" sz="2400" dirty="0">
                <a:latin typeface="宋体" panose="02010600030101010101" pitchFamily="2" charset="-122"/>
                <a:ea typeface="宋体" panose="02010600030101010101" pitchFamily="2" charset="-122"/>
              </a:rPr>
              <a:t>min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min+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nom</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，对每个变量进行重复。这样一个有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个变量的程序，会产生</a:t>
            </a:r>
            <a:r>
              <a:rPr lang="en-US" altLang="zh-CN" sz="2400" dirty="0">
                <a:latin typeface="宋体" panose="02010600030101010101" pitchFamily="2" charset="-122"/>
                <a:ea typeface="宋体" panose="02010600030101010101" pitchFamily="2" charset="-122"/>
              </a:rPr>
              <a:t>4n+1</a:t>
            </a:r>
            <a:r>
              <a:rPr lang="zh-CN" altLang="en-US" sz="2400" dirty="0">
                <a:latin typeface="宋体" panose="02010600030101010101" pitchFamily="2" charset="-122"/>
                <a:ea typeface="宋体" panose="02010600030101010101" pitchFamily="2" charset="-122"/>
              </a:rPr>
              <a:t>个测试用例</a:t>
            </a:r>
          </a:p>
        </p:txBody>
      </p:sp>
      <p:sp>
        <p:nvSpPr>
          <p:cNvPr id="4" name="灯片编号占位符 3">
            <a:extLst>
              <a:ext uri="{FF2B5EF4-FFF2-40B4-BE49-F238E27FC236}">
                <a16:creationId xmlns:a16="http://schemas.microsoft.com/office/drawing/2014/main" xmlns="" id="{2CB8717C-3C27-4AFE-B358-54DE6F9A9C67}"/>
              </a:ext>
            </a:extLst>
          </p:cNvPr>
          <p:cNvSpPr>
            <a:spLocks noGrp="1"/>
          </p:cNvSpPr>
          <p:nvPr>
            <p:ph type="sldNum" sz="quarter" idx="10"/>
          </p:nvPr>
        </p:nvSpPr>
        <p:spPr/>
        <p:txBody>
          <a:bodyPr/>
          <a:lstStyle/>
          <a:p>
            <a:fld id="{DBE2DA07-CE19-4C9B-A0EC-06D3955056CF}" type="slidenum">
              <a:rPr lang="en-US" altLang="zh-CN" smtClean="0"/>
              <a:pPr/>
              <a:t>34</a:t>
            </a:fld>
            <a:endParaRPr lang="en-US" altLang="zh-CN"/>
          </a:p>
        </p:txBody>
      </p:sp>
    </p:spTree>
    <p:extLst>
      <p:ext uri="{BB962C8B-B14F-4D97-AF65-F5344CB8AC3E}">
        <p14:creationId xmlns:p14="http://schemas.microsoft.com/office/powerpoint/2010/main" val="616234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2B3649-A0FA-4EE4-94BC-A9BCA505FF73}"/>
              </a:ext>
            </a:extLst>
          </p:cNvPr>
          <p:cNvSpPr>
            <a:spLocks noGrp="1"/>
          </p:cNvSpPr>
          <p:nvPr>
            <p:ph type="title"/>
          </p:nvPr>
        </p:nvSpPr>
        <p:spPr/>
        <p:txBody>
          <a:bodyPr/>
          <a:lstStyle/>
          <a:p>
            <a:r>
              <a:rPr lang="zh-CN" altLang="en-US" b="1" dirty="0"/>
              <a:t>健壮性测试</a:t>
            </a:r>
            <a:endParaRPr lang="zh-CN" altLang="en-US" dirty="0"/>
          </a:p>
        </p:txBody>
      </p:sp>
      <p:sp>
        <p:nvSpPr>
          <p:cNvPr id="3" name="内容占位符 2">
            <a:extLst>
              <a:ext uri="{FF2B5EF4-FFF2-40B4-BE49-F238E27FC236}">
                <a16:creationId xmlns:a16="http://schemas.microsoft.com/office/drawing/2014/main" xmlns="" id="{4A118B8B-1ADF-42ED-997D-00DA0F37B4EE}"/>
              </a:ext>
            </a:extLst>
          </p:cNvPr>
          <p:cNvSpPr>
            <a:spLocks noGrp="1"/>
          </p:cNvSpPr>
          <p:nvPr>
            <p:ph idx="1"/>
          </p:nvPr>
        </p:nvSpPr>
        <p:spPr>
          <a:xfrm>
            <a:off x="323528" y="1285861"/>
            <a:ext cx="8352928" cy="1639084"/>
          </a:xfrm>
        </p:spPr>
        <p:txBody>
          <a:bodyPr/>
          <a:lstStyle/>
          <a:p>
            <a:r>
              <a:rPr lang="zh-CN" altLang="en-US" dirty="0"/>
              <a:t>健壮性是指在异常情况下，软件还能正常运行的能力。健壮性考虑的主要部分是预期输出，而不是输入。健壮性测试是边界值分析的一种简单扩展。除了变量的</a:t>
            </a:r>
            <a:r>
              <a:rPr lang="en-US" altLang="zh-CN" dirty="0"/>
              <a:t>5 </a:t>
            </a:r>
            <a:r>
              <a:rPr lang="zh-CN" altLang="en-US" dirty="0"/>
              <a:t>个边界分析取值还要考虑略超过最大值（</a:t>
            </a:r>
            <a:r>
              <a:rPr lang="en-US" altLang="zh-CN" dirty="0"/>
              <a:t>max</a:t>
            </a:r>
            <a:r>
              <a:rPr lang="zh-CN" altLang="en-US" dirty="0"/>
              <a:t>）和略小于最小值（</a:t>
            </a:r>
            <a:r>
              <a:rPr lang="en-US" altLang="zh-CN" dirty="0"/>
              <a:t>min</a:t>
            </a:r>
            <a:r>
              <a:rPr lang="zh-CN" altLang="en-US" dirty="0"/>
              <a:t>）时的情况。健壮性测试的最大价值在于观察处理异常情况，它是检测软件系统容错性的重要手段</a:t>
            </a:r>
          </a:p>
        </p:txBody>
      </p:sp>
      <p:sp>
        <p:nvSpPr>
          <p:cNvPr id="4" name="灯片编号占位符 3">
            <a:extLst>
              <a:ext uri="{FF2B5EF4-FFF2-40B4-BE49-F238E27FC236}">
                <a16:creationId xmlns:a16="http://schemas.microsoft.com/office/drawing/2014/main" xmlns="" id="{20774256-545A-400E-9757-45A59FE24565}"/>
              </a:ext>
            </a:extLst>
          </p:cNvPr>
          <p:cNvSpPr>
            <a:spLocks noGrp="1"/>
          </p:cNvSpPr>
          <p:nvPr>
            <p:ph type="sldNum" sz="quarter" idx="10"/>
          </p:nvPr>
        </p:nvSpPr>
        <p:spPr/>
        <p:txBody>
          <a:bodyPr/>
          <a:lstStyle/>
          <a:p>
            <a:fld id="{DBE2DA07-CE19-4C9B-A0EC-06D3955056CF}" type="slidenum">
              <a:rPr lang="en-US" altLang="zh-CN" smtClean="0"/>
              <a:pPr/>
              <a:t>35</a:t>
            </a:fld>
            <a:endParaRPr lang="en-US" altLang="zh-CN"/>
          </a:p>
        </p:txBody>
      </p:sp>
      <p:pic>
        <p:nvPicPr>
          <p:cNvPr id="6" name="图片 5">
            <a:extLst>
              <a:ext uri="{FF2B5EF4-FFF2-40B4-BE49-F238E27FC236}">
                <a16:creationId xmlns:a16="http://schemas.microsoft.com/office/drawing/2014/main" xmlns="" id="{CE92DEBE-D56C-41CD-9D4D-3B731F456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985629"/>
            <a:ext cx="4579641" cy="3005636"/>
          </a:xfrm>
          <a:prstGeom prst="rect">
            <a:avLst/>
          </a:prstGeom>
        </p:spPr>
      </p:pic>
      <p:sp>
        <p:nvSpPr>
          <p:cNvPr id="7" name="矩形 6">
            <a:extLst>
              <a:ext uri="{FF2B5EF4-FFF2-40B4-BE49-F238E27FC236}">
                <a16:creationId xmlns:a16="http://schemas.microsoft.com/office/drawing/2014/main" xmlns="" id="{1D3D69C7-9820-4E0F-880E-8F1A9F10B4EA}"/>
              </a:ext>
            </a:extLst>
          </p:cNvPr>
          <p:cNvSpPr/>
          <p:nvPr/>
        </p:nvSpPr>
        <p:spPr>
          <a:xfrm>
            <a:off x="1331640" y="6175931"/>
            <a:ext cx="7056784" cy="369332"/>
          </a:xfrm>
          <a:prstGeom prst="rect">
            <a:avLst/>
          </a:prstGeom>
        </p:spPr>
        <p:txBody>
          <a:bodyPr wrap="square">
            <a:spAutoFit/>
          </a:bodyPr>
          <a:lstStyle/>
          <a:p>
            <a:r>
              <a:rPr lang="zh-CN" altLang="en-US" b="1" dirty="0"/>
              <a:t>对于有</a:t>
            </a:r>
            <a:r>
              <a:rPr lang="en-US" altLang="zh-CN" b="1" dirty="0"/>
              <a:t>n</a:t>
            </a:r>
            <a:r>
              <a:rPr lang="zh-CN" altLang="en-US" b="1" dirty="0"/>
              <a:t>个输入变量的程序，健壮性测试的测试用例个数为</a:t>
            </a:r>
            <a:r>
              <a:rPr lang="en-US" altLang="zh-CN" b="1" dirty="0">
                <a:solidFill>
                  <a:srgbClr val="FF0000"/>
                </a:solidFill>
              </a:rPr>
              <a:t>6n+1</a:t>
            </a:r>
            <a:r>
              <a:rPr lang="zh-CN" altLang="en-US" b="1" dirty="0"/>
              <a:t>。</a:t>
            </a:r>
            <a:endParaRPr lang="zh-CN" altLang="en-US" dirty="0"/>
          </a:p>
        </p:txBody>
      </p:sp>
    </p:spTree>
    <p:extLst>
      <p:ext uri="{BB962C8B-B14F-4D97-AF65-F5344CB8AC3E}">
        <p14:creationId xmlns:p14="http://schemas.microsoft.com/office/powerpoint/2010/main" val="165810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DD102-136C-430A-8B0D-1646E93994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DC7133A3-3932-4FD1-81C8-26BBD31EEF0C}"/>
              </a:ext>
            </a:extLst>
          </p:cNvPr>
          <p:cNvSpPr>
            <a:spLocks noGrp="1"/>
          </p:cNvSpPr>
          <p:nvPr>
            <p:ph idx="1"/>
          </p:nvPr>
        </p:nvSpPr>
        <p:spPr/>
        <p:txBody>
          <a:bodyPr/>
          <a:lstStyle/>
          <a:p>
            <a:r>
              <a:rPr lang="zh-CN" altLang="en-US" dirty="0"/>
              <a:t>使用    </a:t>
            </a:r>
            <a:r>
              <a:rPr lang="en-US" altLang="zh-CN" dirty="0"/>
              <a:t>[1</a:t>
            </a:r>
            <a:r>
              <a:rPr lang="zh-CN" altLang="en-US" dirty="0"/>
              <a:t>，</a:t>
            </a:r>
            <a:r>
              <a:rPr lang="en-US" altLang="zh-CN" dirty="0"/>
              <a:t>5]       [10</a:t>
            </a:r>
            <a:r>
              <a:rPr lang="zh-CN" altLang="en-US" dirty="0"/>
              <a:t>，</a:t>
            </a:r>
            <a:r>
              <a:rPr lang="en-US" altLang="zh-CN" dirty="0"/>
              <a:t>20</a:t>
            </a:r>
            <a:r>
              <a:rPr lang="en-US" altLang="zh-CN" dirty="0" smtClean="0"/>
              <a:t>]</a:t>
            </a:r>
          </a:p>
          <a:p>
            <a:endParaRPr lang="en-US" altLang="zh-CN" dirty="0"/>
          </a:p>
          <a:p>
            <a:r>
              <a:rPr lang="en-US" altLang="zh-CN" dirty="0"/>
              <a:t>(3</a:t>
            </a:r>
            <a:r>
              <a:rPr lang="zh-CN" altLang="en-US" dirty="0"/>
              <a:t>，</a:t>
            </a:r>
            <a:r>
              <a:rPr lang="en-US" altLang="zh-CN" dirty="0"/>
              <a:t>10)   (3</a:t>
            </a:r>
            <a:r>
              <a:rPr lang="zh-CN" altLang="en-US" dirty="0"/>
              <a:t>，</a:t>
            </a:r>
            <a:r>
              <a:rPr lang="en-US" altLang="zh-CN" dirty="0"/>
              <a:t>20)   (3</a:t>
            </a:r>
            <a:r>
              <a:rPr lang="zh-CN" altLang="en-US" dirty="0"/>
              <a:t>，</a:t>
            </a:r>
            <a:r>
              <a:rPr lang="en-US" altLang="zh-CN" dirty="0"/>
              <a:t>11)  (3</a:t>
            </a:r>
            <a:r>
              <a:rPr lang="zh-CN" altLang="en-US" dirty="0"/>
              <a:t>，</a:t>
            </a:r>
            <a:r>
              <a:rPr lang="en-US" altLang="zh-CN" dirty="0"/>
              <a:t>19</a:t>
            </a:r>
            <a:r>
              <a:rPr lang="en-US" altLang="zh-CN" dirty="0" smtClean="0"/>
              <a:t>)</a:t>
            </a:r>
            <a:r>
              <a:rPr lang="zh-CN" altLang="en-US" dirty="0" smtClean="0"/>
              <a:t>（</a:t>
            </a:r>
            <a:r>
              <a:rPr lang="en-US" altLang="zh-CN" dirty="0" smtClean="0"/>
              <a:t>3,9</a:t>
            </a:r>
            <a:r>
              <a:rPr lang="zh-CN" altLang="en-US" dirty="0" smtClean="0"/>
              <a:t>），（</a:t>
            </a:r>
            <a:r>
              <a:rPr lang="en-US" altLang="zh-CN" dirty="0" smtClean="0"/>
              <a:t>3,21</a:t>
            </a:r>
            <a:r>
              <a:rPr lang="zh-CN" altLang="en-US" dirty="0" smtClean="0"/>
              <a:t>）</a:t>
            </a:r>
            <a:endParaRPr lang="en-US" altLang="zh-CN" dirty="0"/>
          </a:p>
          <a:p>
            <a:r>
              <a:rPr lang="en-US" altLang="zh-CN" dirty="0"/>
              <a:t>(1</a:t>
            </a:r>
            <a:r>
              <a:rPr lang="zh-CN" altLang="en-US" dirty="0"/>
              <a:t>，</a:t>
            </a:r>
            <a:r>
              <a:rPr lang="en-US" altLang="zh-CN" dirty="0"/>
              <a:t>15)  (5</a:t>
            </a:r>
            <a:r>
              <a:rPr lang="zh-CN" altLang="en-US" dirty="0"/>
              <a:t>，</a:t>
            </a:r>
            <a:r>
              <a:rPr lang="en-US" altLang="zh-CN" dirty="0"/>
              <a:t>15)   (2</a:t>
            </a:r>
            <a:r>
              <a:rPr lang="zh-CN" altLang="en-US" dirty="0"/>
              <a:t>，</a:t>
            </a:r>
            <a:r>
              <a:rPr lang="en-US" altLang="zh-CN" dirty="0"/>
              <a:t>15)  </a:t>
            </a:r>
            <a:r>
              <a:rPr lang="en-US" altLang="zh-CN" dirty="0" smtClean="0"/>
              <a:t>(4</a:t>
            </a:r>
            <a:r>
              <a:rPr lang="zh-CN" altLang="en-US" dirty="0" smtClean="0"/>
              <a:t>，</a:t>
            </a:r>
            <a:r>
              <a:rPr lang="en-US" altLang="zh-CN" dirty="0"/>
              <a:t>15)  (3</a:t>
            </a:r>
            <a:r>
              <a:rPr lang="zh-CN" altLang="en-US" dirty="0"/>
              <a:t>，</a:t>
            </a:r>
            <a:r>
              <a:rPr lang="en-US" altLang="zh-CN" dirty="0"/>
              <a:t>15</a:t>
            </a:r>
            <a:r>
              <a:rPr lang="en-US" altLang="zh-CN" dirty="0" smtClean="0"/>
              <a:t>)</a:t>
            </a:r>
            <a:r>
              <a:rPr lang="zh-CN" altLang="en-US" dirty="0" smtClean="0"/>
              <a:t>（</a:t>
            </a:r>
            <a:r>
              <a:rPr lang="en-US" altLang="zh-CN" dirty="0" smtClean="0"/>
              <a:t>0,15</a:t>
            </a:r>
            <a:r>
              <a:rPr lang="zh-CN" altLang="en-US" dirty="0" smtClean="0"/>
              <a:t>）（</a:t>
            </a:r>
            <a:r>
              <a:rPr lang="en-US" altLang="zh-CN" dirty="0" smtClean="0"/>
              <a:t>6,15</a:t>
            </a:r>
            <a:r>
              <a:rPr lang="zh-CN" altLang="en-US" dirty="0" smtClean="0"/>
              <a:t>）</a:t>
            </a:r>
            <a:endParaRPr lang="en-US" altLang="zh-CN" dirty="0"/>
          </a:p>
          <a:p>
            <a:endParaRPr lang="en-US" altLang="zh-CN" dirty="0"/>
          </a:p>
          <a:p>
            <a:endParaRPr lang="en-US" altLang="zh-CN" dirty="0"/>
          </a:p>
          <a:p>
            <a:r>
              <a:rPr lang="en-US" altLang="zh-CN" dirty="0"/>
              <a:t>6</a:t>
            </a:r>
            <a:r>
              <a:rPr lang="en-US" altLang="zh-CN" dirty="0" smtClean="0"/>
              <a:t>n+1</a:t>
            </a:r>
            <a:endParaRPr lang="zh-CN" altLang="en-US" dirty="0"/>
          </a:p>
        </p:txBody>
      </p:sp>
      <p:sp>
        <p:nvSpPr>
          <p:cNvPr id="4" name="灯片编号占位符 3">
            <a:extLst>
              <a:ext uri="{FF2B5EF4-FFF2-40B4-BE49-F238E27FC236}">
                <a16:creationId xmlns:a16="http://schemas.microsoft.com/office/drawing/2014/main" xmlns="" id="{83C4AE87-24EE-4E4F-9CF6-CA99A3A242CB}"/>
              </a:ext>
            </a:extLst>
          </p:cNvPr>
          <p:cNvSpPr>
            <a:spLocks noGrp="1"/>
          </p:cNvSpPr>
          <p:nvPr>
            <p:ph type="sldNum" sz="quarter" idx="10"/>
          </p:nvPr>
        </p:nvSpPr>
        <p:spPr/>
        <p:txBody>
          <a:bodyPr/>
          <a:lstStyle/>
          <a:p>
            <a:fld id="{DBE2DA07-CE19-4C9B-A0EC-06D3955056CF}" type="slidenum">
              <a:rPr lang="en-US" altLang="zh-CN" smtClean="0"/>
              <a:pPr/>
              <a:t>36</a:t>
            </a:fld>
            <a:endParaRPr lang="en-US" altLang="zh-CN"/>
          </a:p>
        </p:txBody>
      </p:sp>
    </p:spTree>
    <p:extLst>
      <p:ext uri="{BB962C8B-B14F-4D97-AF65-F5344CB8AC3E}">
        <p14:creationId xmlns:p14="http://schemas.microsoft.com/office/powerpoint/2010/main" val="120010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9632" y="404664"/>
            <a:ext cx="6588596" cy="647923"/>
          </a:xfrm>
        </p:spPr>
        <p:txBody>
          <a:bodyPr/>
          <a:lstStyle/>
          <a:p>
            <a:pPr algn="ctr"/>
            <a:r>
              <a:rPr lang="zh-CN" altLang="en-US" sz="3200" dirty="0">
                <a:solidFill>
                  <a:srgbClr val="FFFF00"/>
                </a:solidFill>
                <a:latin typeface="+mj-ea"/>
              </a:rPr>
              <a:t>确定边界值的方法</a:t>
            </a:r>
            <a:r>
              <a:rPr lang="zh-CN" altLang="en-US" sz="3400" dirty="0"/>
              <a:t>（</a:t>
            </a:r>
            <a:r>
              <a:rPr lang="en-US" altLang="zh-CN" sz="3400" dirty="0"/>
              <a:t>2</a:t>
            </a:r>
            <a:r>
              <a:rPr lang="zh-CN" altLang="en-US" sz="3400" dirty="0"/>
              <a:t>）</a:t>
            </a:r>
          </a:p>
        </p:txBody>
      </p:sp>
      <p:sp>
        <p:nvSpPr>
          <p:cNvPr id="49155" name="Rectangle 3"/>
          <p:cNvSpPr>
            <a:spLocks noGrp="1" noChangeArrowheads="1"/>
          </p:cNvSpPr>
          <p:nvPr>
            <p:ph type="body" idx="1"/>
          </p:nvPr>
        </p:nvSpPr>
        <p:spPr>
          <a:xfrm>
            <a:off x="611560" y="1412776"/>
            <a:ext cx="7848600" cy="2052638"/>
          </a:xfrm>
        </p:spPr>
        <p:txBody>
          <a:bodyPr/>
          <a:lstStyle/>
          <a:p>
            <a:pPr marL="0" indent="0">
              <a:lnSpc>
                <a:spcPct val="150000"/>
              </a:lnSpc>
              <a:buClr>
                <a:schemeClr val="tx2"/>
              </a:buClr>
              <a:buSzPct val="60000"/>
            </a:pPr>
            <a:r>
              <a:rPr lang="zh-CN" altLang="en-US" sz="2400" dirty="0">
                <a:latin typeface="宋体"/>
                <a:ea typeface="宋体"/>
                <a:cs typeface="宋体"/>
              </a:rPr>
              <a:t>如果程序的规格说明给出的输入域或输出域是有序集合，则应选取集合的第一个元素和最后一个元素作为测试用例。</a:t>
            </a:r>
          </a:p>
          <a:p>
            <a:pPr marL="0" indent="0">
              <a:lnSpc>
                <a:spcPct val="150000"/>
              </a:lnSpc>
              <a:buClr>
                <a:schemeClr val="tx2"/>
              </a:buClr>
              <a:buSzPct val="60000"/>
            </a:pPr>
            <a:r>
              <a:rPr lang="zh-CN" altLang="en-US" sz="2400" dirty="0">
                <a:latin typeface="宋体"/>
                <a:ea typeface="宋体"/>
                <a:cs typeface="宋体"/>
              </a:rPr>
              <a:t>如果程序中使用了一个内部数据结构，则应当选择这个内部数据结构的边界上的值作为测试用例。</a:t>
            </a:r>
          </a:p>
        </p:txBody>
      </p:sp>
      <p:sp>
        <p:nvSpPr>
          <p:cNvPr id="1641477" name="Rectangle 5"/>
          <p:cNvSpPr>
            <a:spLocks noChangeArrowheads="1"/>
          </p:cNvSpPr>
          <p:nvPr/>
        </p:nvSpPr>
        <p:spPr bwMode="auto">
          <a:xfrm>
            <a:off x="755576" y="4077072"/>
            <a:ext cx="8001000" cy="2232025"/>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90000"/>
              <a:buFont typeface="Wingdings" pitchFamily="2" charset="2"/>
              <a:buChar char="n"/>
            </a:pPr>
            <a:r>
              <a:rPr lang="en-US" altLang="zh-CN" sz="2000" b="1" dirty="0">
                <a:solidFill>
                  <a:srgbClr val="13BBBF"/>
                </a:solidFill>
              </a:rPr>
              <a:t> Test cases for ABS(x) :</a:t>
            </a:r>
          </a:p>
          <a:p>
            <a:pPr marL="742950" lvl="1" indent="-285750">
              <a:lnSpc>
                <a:spcPct val="110000"/>
              </a:lnSpc>
              <a:spcBef>
                <a:spcPct val="20000"/>
              </a:spcBef>
              <a:buClr>
                <a:schemeClr val="accent1"/>
              </a:buClr>
              <a:buSzPct val="75000"/>
              <a:buFont typeface="Wingdings" pitchFamily="2" charset="2"/>
              <a:buNone/>
            </a:pPr>
            <a:r>
              <a:rPr lang="en-US" altLang="zh-CN" sz="2000" b="1" dirty="0">
                <a:solidFill>
                  <a:srgbClr val="13BBBF"/>
                </a:solidFill>
              </a:rPr>
              <a:t>class x &lt; 0,  arbitrary value:	             </a:t>
            </a:r>
            <a:r>
              <a:rPr lang="en-US" altLang="zh-CN" sz="2000" b="1" i="1" dirty="0">
                <a:solidFill>
                  <a:srgbClr val="13BBBF"/>
                </a:solidFill>
              </a:rPr>
              <a:t>x</a:t>
            </a:r>
            <a:r>
              <a:rPr lang="en-US" altLang="zh-CN" sz="2000" b="1" dirty="0">
                <a:solidFill>
                  <a:srgbClr val="13BBBF"/>
                </a:solidFill>
              </a:rPr>
              <a:t>  =  -10</a:t>
            </a:r>
          </a:p>
          <a:p>
            <a:pPr marL="742950" lvl="1" indent="-285750">
              <a:lnSpc>
                <a:spcPct val="110000"/>
              </a:lnSpc>
              <a:spcBef>
                <a:spcPct val="20000"/>
              </a:spcBef>
              <a:buClr>
                <a:schemeClr val="accent1"/>
              </a:buClr>
              <a:buSzPct val="75000"/>
              <a:buFont typeface="Wingdings" pitchFamily="2" charset="2"/>
              <a:buNone/>
            </a:pPr>
            <a:r>
              <a:rPr lang="en-US" altLang="zh-CN" sz="2000" b="1" dirty="0">
                <a:solidFill>
                  <a:srgbClr val="13BBBF"/>
                </a:solidFill>
              </a:rPr>
              <a:t>class x &gt;= 0,  arbitrary value	             x  =  100</a:t>
            </a:r>
          </a:p>
          <a:p>
            <a:pPr marL="742950" lvl="1" indent="-285750">
              <a:lnSpc>
                <a:spcPct val="110000"/>
              </a:lnSpc>
              <a:spcBef>
                <a:spcPct val="20000"/>
              </a:spcBef>
              <a:buClr>
                <a:schemeClr val="accent1"/>
              </a:buClr>
              <a:buSzPct val="75000"/>
              <a:buFont typeface="Wingdings" pitchFamily="2" charset="2"/>
              <a:buNone/>
            </a:pPr>
            <a:r>
              <a:rPr lang="en-US" altLang="zh-CN" sz="2000" b="1" dirty="0">
                <a:solidFill>
                  <a:srgbClr val="13BBBF"/>
                </a:solidFill>
              </a:rPr>
              <a:t>classes x &lt; 0,  x &gt;= 0,  on boundary :	x  =  0</a:t>
            </a:r>
          </a:p>
          <a:p>
            <a:pPr marL="742950" lvl="1" indent="-285750">
              <a:lnSpc>
                <a:spcPct val="110000"/>
              </a:lnSpc>
              <a:spcBef>
                <a:spcPct val="20000"/>
              </a:spcBef>
              <a:buClr>
                <a:schemeClr val="accent1"/>
              </a:buClr>
              <a:buSzPct val="75000"/>
              <a:buFont typeface="Wingdings" pitchFamily="2" charset="2"/>
              <a:buNone/>
            </a:pPr>
            <a:r>
              <a:rPr lang="en-US" altLang="zh-CN" sz="2000" b="1" dirty="0">
                <a:solidFill>
                  <a:srgbClr val="13BBBF"/>
                </a:solidFill>
              </a:rPr>
              <a:t>classes  x &lt; 0,  x &gt;= 0,  below and above:	x  =  -1,  x = 1</a:t>
            </a:r>
          </a:p>
        </p:txBody>
      </p:sp>
    </p:spTree>
    <p:extLst>
      <p:ext uri="{BB962C8B-B14F-4D97-AF65-F5344CB8AC3E}">
        <p14:creationId xmlns:p14="http://schemas.microsoft.com/office/powerpoint/2010/main" val="107643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41477"/>
                                        </p:tgtEl>
                                        <p:attrNameLst>
                                          <p:attrName>style.visibility</p:attrName>
                                        </p:attrNameLst>
                                      </p:cBhvr>
                                      <p:to>
                                        <p:strVal val="visible"/>
                                      </p:to>
                                    </p:set>
                                    <p:animEffect transition="in" filter="diamond(in)">
                                      <p:cBhvr>
                                        <p:cTn id="7" dur="2000"/>
                                        <p:tgtEl>
                                          <p:spTgt spid="1641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ChangeArrowheads="1"/>
          </p:cNvSpPr>
          <p:nvPr/>
        </p:nvSpPr>
        <p:spPr bwMode="auto">
          <a:xfrm>
            <a:off x="1042988" y="1989138"/>
            <a:ext cx="7772400" cy="4572000"/>
          </a:xfrm>
          <a:prstGeom prst="rect">
            <a:avLst/>
          </a:prstGeom>
          <a:noFill/>
          <a:ln w="9525">
            <a:noFill/>
            <a:miter lim="800000"/>
            <a:headEnd/>
            <a:tailEnd/>
          </a:ln>
        </p:spPr>
        <p:txBody>
          <a:bodyPr/>
          <a:lstStyle/>
          <a:p>
            <a:pPr marL="742950" lvl="1" indent="-285750">
              <a:lnSpc>
                <a:spcPct val="110000"/>
              </a:lnSpc>
              <a:spcBef>
                <a:spcPct val="20000"/>
              </a:spcBef>
              <a:buClr>
                <a:schemeClr val="accent1"/>
              </a:buClr>
              <a:buSzPct val="75000"/>
              <a:buFont typeface="Wingdings" pitchFamily="2" charset="2"/>
              <a:buNone/>
            </a:pPr>
            <a:r>
              <a:rPr lang="zh-CN" altLang="en-US" b="1" dirty="0"/>
              <a:t>正常值（有效类）</a:t>
            </a:r>
            <a:r>
              <a:rPr lang="en-US" altLang="zh-CN" b="1" dirty="0"/>
              <a:t>:         X1 = 123123</a:t>
            </a:r>
          </a:p>
          <a:p>
            <a:pPr marL="742950" lvl="1" indent="-285750">
              <a:lnSpc>
                <a:spcPct val="110000"/>
              </a:lnSpc>
              <a:spcBef>
                <a:spcPct val="20000"/>
              </a:spcBef>
              <a:buClr>
                <a:schemeClr val="accent1"/>
              </a:buClr>
              <a:buSzPct val="75000"/>
              <a:buFont typeface="Wingdings" pitchFamily="2" charset="2"/>
              <a:buNone/>
            </a:pPr>
            <a:r>
              <a:rPr lang="zh-CN" altLang="en-US" b="1" dirty="0"/>
              <a:t>边界值</a:t>
            </a:r>
            <a:r>
              <a:rPr lang="en-US" altLang="zh-CN" b="1" dirty="0"/>
              <a:t>:                           X2 = 12345</a:t>
            </a:r>
          </a:p>
          <a:p>
            <a:pPr marL="742950" lvl="1" indent="-285750">
              <a:lnSpc>
                <a:spcPct val="110000"/>
              </a:lnSpc>
              <a:spcBef>
                <a:spcPct val="20000"/>
              </a:spcBef>
              <a:buClr>
                <a:schemeClr val="accent1"/>
              </a:buClr>
              <a:buSzPct val="75000"/>
              <a:buFont typeface="Wingdings" pitchFamily="2" charset="2"/>
              <a:buNone/>
            </a:pPr>
            <a:r>
              <a:rPr lang="zh-CN" altLang="en-US" b="1" dirty="0"/>
              <a:t>边界值</a:t>
            </a:r>
            <a:r>
              <a:rPr lang="en-US" altLang="zh-CN" b="1" dirty="0"/>
              <a:t>:                           X3 = 1234567</a:t>
            </a:r>
          </a:p>
          <a:p>
            <a:pPr marL="742950" lvl="1" indent="-285750">
              <a:lnSpc>
                <a:spcPct val="110000"/>
              </a:lnSpc>
              <a:spcBef>
                <a:spcPct val="20000"/>
              </a:spcBef>
              <a:buClr>
                <a:schemeClr val="accent1"/>
              </a:buClr>
              <a:buSzPct val="75000"/>
              <a:buFont typeface="Wingdings" pitchFamily="2" charset="2"/>
              <a:buNone/>
            </a:pPr>
            <a:r>
              <a:rPr lang="zh-CN" altLang="en-US" b="1" dirty="0"/>
              <a:t>边界值</a:t>
            </a:r>
            <a:r>
              <a:rPr lang="en-US" altLang="zh-CN" b="1" dirty="0"/>
              <a:t>:                           X4 = 1</a:t>
            </a:r>
          </a:p>
          <a:p>
            <a:pPr marL="742950" lvl="1" indent="-285750">
              <a:lnSpc>
                <a:spcPct val="110000"/>
              </a:lnSpc>
              <a:spcBef>
                <a:spcPct val="20000"/>
              </a:spcBef>
              <a:buClr>
                <a:schemeClr val="accent1"/>
              </a:buClr>
              <a:buSzPct val="75000"/>
              <a:buFont typeface="Wingdings" pitchFamily="2" charset="2"/>
              <a:buNone/>
            </a:pPr>
            <a:r>
              <a:rPr lang="zh-CN" altLang="en-US" b="1" dirty="0"/>
              <a:t>边界值</a:t>
            </a:r>
            <a:r>
              <a:rPr lang="en-US" altLang="zh-CN" b="1" dirty="0"/>
              <a:t>:                           X5 = 0</a:t>
            </a:r>
          </a:p>
          <a:p>
            <a:pPr marL="742950" lvl="1" indent="-285750">
              <a:lnSpc>
                <a:spcPct val="110000"/>
              </a:lnSpc>
              <a:spcBef>
                <a:spcPct val="20000"/>
              </a:spcBef>
              <a:buClr>
                <a:schemeClr val="accent1"/>
              </a:buClr>
              <a:buSzPct val="75000"/>
              <a:buFont typeface="Wingdings" pitchFamily="2" charset="2"/>
              <a:buNone/>
            </a:pPr>
            <a:r>
              <a:rPr lang="zh-CN" altLang="en-US" b="1" dirty="0"/>
              <a:t>无效类的值</a:t>
            </a:r>
            <a:r>
              <a:rPr lang="en-US" altLang="zh-CN" b="1" dirty="0"/>
              <a:t>:                    X6 = -123123</a:t>
            </a:r>
          </a:p>
          <a:p>
            <a:pPr marL="742950" lvl="1" indent="-285750">
              <a:lnSpc>
                <a:spcPct val="110000"/>
              </a:lnSpc>
              <a:spcBef>
                <a:spcPct val="20000"/>
              </a:spcBef>
              <a:buClr>
                <a:schemeClr val="accent1"/>
              </a:buClr>
              <a:buSzPct val="75000"/>
              <a:buFont typeface="Wingdings" pitchFamily="2" charset="2"/>
              <a:buNone/>
            </a:pPr>
            <a:r>
              <a:rPr lang="zh-CN" altLang="en-US" b="1" dirty="0"/>
              <a:t>无效类的值</a:t>
            </a:r>
            <a:r>
              <a:rPr lang="en-US" altLang="zh-CN" b="1" dirty="0"/>
              <a:t>:                    X7 = </a:t>
            </a:r>
            <a:r>
              <a:rPr lang="en-US" altLang="zh-CN" b="1" dirty="0" err="1"/>
              <a:t>asdasd</a:t>
            </a:r>
            <a:endParaRPr lang="en-US" altLang="zh-CN" b="1" dirty="0"/>
          </a:p>
          <a:p>
            <a:pPr marL="742950" lvl="1" indent="-285750">
              <a:lnSpc>
                <a:spcPct val="110000"/>
              </a:lnSpc>
              <a:spcBef>
                <a:spcPct val="20000"/>
              </a:spcBef>
              <a:buClr>
                <a:schemeClr val="accent1"/>
              </a:buClr>
              <a:buSzPct val="75000"/>
              <a:buFont typeface="Wingdings" pitchFamily="2" charset="2"/>
              <a:buNone/>
            </a:pPr>
            <a:r>
              <a:rPr lang="zh-CN" altLang="en-US" b="1" dirty="0"/>
              <a:t>其它</a:t>
            </a:r>
            <a:r>
              <a:rPr lang="en-US" altLang="zh-CN" b="1" dirty="0"/>
              <a:t>?</a:t>
            </a:r>
          </a:p>
        </p:txBody>
      </p:sp>
      <p:sp>
        <p:nvSpPr>
          <p:cNvPr id="50179" name="Rectangle 3"/>
          <p:cNvSpPr>
            <a:spLocks noGrp="1" noChangeArrowheads="1"/>
          </p:cNvSpPr>
          <p:nvPr>
            <p:ph type="title"/>
          </p:nvPr>
        </p:nvSpPr>
        <p:spPr>
          <a:xfrm>
            <a:off x="1619672" y="476672"/>
            <a:ext cx="5686425" cy="534988"/>
          </a:xfrm>
        </p:spPr>
        <p:txBody>
          <a:bodyPr/>
          <a:lstStyle/>
          <a:p>
            <a:pPr algn="ctr"/>
            <a:r>
              <a:rPr lang="en-US" altLang="zh-CN" sz="3200" dirty="0">
                <a:solidFill>
                  <a:srgbClr val="FFFF00"/>
                </a:solidFill>
                <a:latin typeface="Arial"/>
                <a:cs typeface="Arial"/>
              </a:rPr>
              <a:t>BVA </a:t>
            </a:r>
            <a:r>
              <a:rPr lang="zh-CN" altLang="en-US" sz="3200" dirty="0">
                <a:solidFill>
                  <a:srgbClr val="FFFF00"/>
                </a:solidFill>
                <a:latin typeface="Arial"/>
                <a:cs typeface="Arial"/>
              </a:rPr>
              <a:t>示例</a:t>
            </a:r>
            <a:r>
              <a:rPr lang="en-US" altLang="zh-CN" sz="3200" dirty="0">
                <a:solidFill>
                  <a:srgbClr val="FFFF00"/>
                </a:solidFill>
                <a:latin typeface="Arial"/>
                <a:cs typeface="Arial"/>
              </a:rPr>
              <a:t>2 </a:t>
            </a:r>
          </a:p>
        </p:txBody>
      </p:sp>
      <p:sp>
        <p:nvSpPr>
          <p:cNvPr id="50180" name="Text Box 4"/>
          <p:cNvSpPr txBox="1">
            <a:spLocks noChangeArrowheads="1"/>
          </p:cNvSpPr>
          <p:nvPr/>
        </p:nvSpPr>
        <p:spPr bwMode="auto">
          <a:xfrm>
            <a:off x="647700" y="1557338"/>
            <a:ext cx="8305800" cy="379412"/>
          </a:xfrm>
          <a:prstGeom prst="rect">
            <a:avLst/>
          </a:prstGeom>
          <a:noFill/>
          <a:ln w="9525">
            <a:noFill/>
            <a:miter lim="800000"/>
            <a:headEnd/>
            <a:tailEnd/>
          </a:ln>
        </p:spPr>
        <p:txBody>
          <a:bodyPr lIns="0" tIns="0" rIns="0" bIns="0">
            <a:spAutoFit/>
          </a:bodyPr>
          <a:lstStyle/>
          <a:p>
            <a:pPr eaLnBrk="0" hangingPunct="0">
              <a:lnSpc>
                <a:spcPct val="140000"/>
              </a:lnSpc>
              <a:spcBef>
                <a:spcPct val="20000"/>
              </a:spcBef>
              <a:buClr>
                <a:schemeClr val="accent2"/>
              </a:buClr>
              <a:buFont typeface="Symbol" pitchFamily="18" charset="2"/>
              <a:buNone/>
            </a:pPr>
            <a:r>
              <a:rPr lang="zh-CN" altLang="en-US" sz="2000" b="1" dirty="0">
                <a:solidFill>
                  <a:srgbClr val="13BBBF"/>
                </a:solidFill>
              </a:rPr>
              <a:t>测试 限制性用户输入：</a:t>
            </a:r>
            <a:r>
              <a:rPr lang="en-US" altLang="zh-CN" sz="2000" b="1" dirty="0">
                <a:solidFill>
                  <a:srgbClr val="13BBBF"/>
                </a:solidFill>
              </a:rPr>
              <a:t>6</a:t>
            </a:r>
            <a:r>
              <a:rPr lang="zh-CN" altLang="en-US" sz="2000" b="1" dirty="0">
                <a:solidFill>
                  <a:srgbClr val="13BBBF"/>
                </a:solidFill>
              </a:rPr>
              <a:t>位</a:t>
            </a:r>
            <a:r>
              <a:rPr lang="zh-CN" altLang="en-US" sz="2000" b="1" dirty="0" smtClean="0">
                <a:solidFill>
                  <a:srgbClr val="13BBBF"/>
                </a:solidFill>
              </a:rPr>
              <a:t>正整数  </a:t>
            </a:r>
            <a:endParaRPr lang="en-US" altLang="zh-CN" sz="2000" b="1" dirty="0">
              <a:solidFill>
                <a:srgbClr val="13BBBF"/>
              </a:solidFill>
            </a:endParaRPr>
          </a:p>
        </p:txBody>
      </p:sp>
      <p:sp>
        <p:nvSpPr>
          <p:cNvPr id="1633285" name="Text Box 5"/>
          <p:cNvSpPr txBox="1">
            <a:spLocks noChangeArrowheads="1"/>
          </p:cNvSpPr>
          <p:nvPr/>
        </p:nvSpPr>
        <p:spPr bwMode="auto">
          <a:xfrm>
            <a:off x="1285875" y="4962525"/>
            <a:ext cx="5321300" cy="338138"/>
          </a:xfrm>
          <a:prstGeom prst="rect">
            <a:avLst/>
          </a:prstGeom>
          <a:noFill/>
          <a:ln w="9525">
            <a:noFill/>
            <a:miter lim="800000"/>
            <a:headEnd/>
            <a:tailEnd/>
          </a:ln>
        </p:spPr>
        <p:txBody>
          <a:bodyPr lIns="0" tIns="0" rIns="0" bIns="0">
            <a:spAutoFit/>
          </a:bodyPr>
          <a:lstStyle/>
          <a:p>
            <a:pPr marL="457200" indent="-457200">
              <a:lnSpc>
                <a:spcPct val="110000"/>
              </a:lnSpc>
              <a:spcAft>
                <a:spcPts val="900"/>
              </a:spcAft>
              <a:buClr>
                <a:schemeClr val="accent1"/>
              </a:buClr>
            </a:pPr>
            <a:r>
              <a:rPr lang="en-US" altLang="zh-CN" sz="2000" b="1"/>
              <a:t>       </a:t>
            </a:r>
            <a:r>
              <a:rPr lang="zh-CN" altLang="en-US" sz="2000" b="1"/>
              <a:t>无效值</a:t>
            </a:r>
            <a:r>
              <a:rPr lang="en-US" altLang="zh-CN" sz="2000" b="1"/>
              <a:t>:                      X8 =  000123</a:t>
            </a:r>
          </a:p>
        </p:txBody>
      </p:sp>
      <p:grpSp>
        <p:nvGrpSpPr>
          <p:cNvPr id="50182" name="Group 6"/>
          <p:cNvGrpSpPr>
            <a:grpSpLocks/>
          </p:cNvGrpSpPr>
          <p:nvPr/>
        </p:nvGrpSpPr>
        <p:grpSpPr bwMode="auto">
          <a:xfrm>
            <a:off x="1116013" y="2708275"/>
            <a:ext cx="6248400" cy="1835150"/>
            <a:chOff x="384" y="1536"/>
            <a:chExt cx="3936" cy="1200"/>
          </a:xfrm>
        </p:grpSpPr>
        <p:sp>
          <p:nvSpPr>
            <p:cNvPr id="50186" name="Line 7"/>
            <p:cNvSpPr>
              <a:spLocks noChangeShapeType="1"/>
            </p:cNvSpPr>
            <p:nvPr/>
          </p:nvSpPr>
          <p:spPr bwMode="auto">
            <a:xfrm>
              <a:off x="384" y="1536"/>
              <a:ext cx="3936" cy="0"/>
            </a:xfrm>
            <a:prstGeom prst="line">
              <a:avLst/>
            </a:prstGeom>
            <a:noFill/>
            <a:ln w="9525">
              <a:solidFill>
                <a:srgbClr val="808080"/>
              </a:solidFill>
              <a:round/>
              <a:headEnd/>
              <a:tailEnd/>
            </a:ln>
          </p:spPr>
          <p:txBody>
            <a:bodyPr lIns="0" tIns="0" rIns="0" bIns="0" anchor="b"/>
            <a:lstStyle/>
            <a:p>
              <a:endParaRPr lang="zh-CN" altLang="en-US"/>
            </a:p>
          </p:txBody>
        </p:sp>
        <p:sp>
          <p:nvSpPr>
            <p:cNvPr id="50187" name="Line 8"/>
            <p:cNvSpPr>
              <a:spLocks noChangeShapeType="1"/>
            </p:cNvSpPr>
            <p:nvPr/>
          </p:nvSpPr>
          <p:spPr bwMode="auto">
            <a:xfrm>
              <a:off x="384" y="1776"/>
              <a:ext cx="3936" cy="0"/>
            </a:xfrm>
            <a:prstGeom prst="line">
              <a:avLst/>
            </a:prstGeom>
            <a:noFill/>
            <a:ln w="9525">
              <a:solidFill>
                <a:srgbClr val="808080"/>
              </a:solidFill>
              <a:round/>
              <a:headEnd/>
              <a:tailEnd/>
            </a:ln>
          </p:spPr>
          <p:txBody>
            <a:bodyPr lIns="0" tIns="0" rIns="0" bIns="0" anchor="b"/>
            <a:lstStyle/>
            <a:p>
              <a:endParaRPr lang="zh-CN" altLang="en-US"/>
            </a:p>
          </p:txBody>
        </p:sp>
        <p:sp>
          <p:nvSpPr>
            <p:cNvPr id="50188" name="Line 9"/>
            <p:cNvSpPr>
              <a:spLocks noChangeShapeType="1"/>
            </p:cNvSpPr>
            <p:nvPr/>
          </p:nvSpPr>
          <p:spPr bwMode="auto">
            <a:xfrm>
              <a:off x="384" y="2016"/>
              <a:ext cx="3936" cy="0"/>
            </a:xfrm>
            <a:prstGeom prst="line">
              <a:avLst/>
            </a:prstGeom>
            <a:noFill/>
            <a:ln w="9525">
              <a:solidFill>
                <a:srgbClr val="808080"/>
              </a:solidFill>
              <a:round/>
              <a:headEnd/>
              <a:tailEnd/>
            </a:ln>
          </p:spPr>
          <p:txBody>
            <a:bodyPr lIns="0" tIns="0" rIns="0" bIns="0" anchor="b"/>
            <a:lstStyle/>
            <a:p>
              <a:endParaRPr lang="zh-CN" altLang="en-US"/>
            </a:p>
          </p:txBody>
        </p:sp>
        <p:sp>
          <p:nvSpPr>
            <p:cNvPr id="50189" name="Line 10"/>
            <p:cNvSpPr>
              <a:spLocks noChangeShapeType="1"/>
            </p:cNvSpPr>
            <p:nvPr/>
          </p:nvSpPr>
          <p:spPr bwMode="auto">
            <a:xfrm>
              <a:off x="384" y="2256"/>
              <a:ext cx="3936" cy="0"/>
            </a:xfrm>
            <a:prstGeom prst="line">
              <a:avLst/>
            </a:prstGeom>
            <a:noFill/>
            <a:ln w="9525">
              <a:solidFill>
                <a:srgbClr val="808080"/>
              </a:solidFill>
              <a:round/>
              <a:headEnd/>
              <a:tailEnd/>
            </a:ln>
          </p:spPr>
          <p:txBody>
            <a:bodyPr lIns="0" tIns="0" rIns="0" bIns="0" anchor="b"/>
            <a:lstStyle/>
            <a:p>
              <a:endParaRPr lang="zh-CN" altLang="en-US"/>
            </a:p>
          </p:txBody>
        </p:sp>
        <p:sp>
          <p:nvSpPr>
            <p:cNvPr id="50190" name="Line 11"/>
            <p:cNvSpPr>
              <a:spLocks noChangeShapeType="1"/>
            </p:cNvSpPr>
            <p:nvPr/>
          </p:nvSpPr>
          <p:spPr bwMode="auto">
            <a:xfrm>
              <a:off x="384" y="2496"/>
              <a:ext cx="3936" cy="0"/>
            </a:xfrm>
            <a:prstGeom prst="line">
              <a:avLst/>
            </a:prstGeom>
            <a:noFill/>
            <a:ln w="9525">
              <a:solidFill>
                <a:srgbClr val="808080"/>
              </a:solidFill>
              <a:round/>
              <a:headEnd/>
              <a:tailEnd/>
            </a:ln>
          </p:spPr>
          <p:txBody>
            <a:bodyPr lIns="0" tIns="0" rIns="0" bIns="0" anchor="b"/>
            <a:lstStyle/>
            <a:p>
              <a:endParaRPr lang="zh-CN" altLang="en-US"/>
            </a:p>
          </p:txBody>
        </p:sp>
        <p:sp>
          <p:nvSpPr>
            <p:cNvPr id="50191" name="Line 12"/>
            <p:cNvSpPr>
              <a:spLocks noChangeShapeType="1"/>
            </p:cNvSpPr>
            <p:nvPr/>
          </p:nvSpPr>
          <p:spPr bwMode="auto">
            <a:xfrm>
              <a:off x="384" y="2736"/>
              <a:ext cx="3936" cy="0"/>
            </a:xfrm>
            <a:prstGeom prst="line">
              <a:avLst/>
            </a:prstGeom>
            <a:noFill/>
            <a:ln w="9525">
              <a:solidFill>
                <a:srgbClr val="808080"/>
              </a:solidFill>
              <a:round/>
              <a:headEnd/>
              <a:tailEnd/>
            </a:ln>
          </p:spPr>
          <p:txBody>
            <a:bodyPr lIns="0" tIns="0" rIns="0" bIns="0" anchor="b"/>
            <a:lstStyle/>
            <a:p>
              <a:endParaRPr lang="zh-CN" altLang="en-US"/>
            </a:p>
          </p:txBody>
        </p:sp>
      </p:grpSp>
      <p:sp>
        <p:nvSpPr>
          <p:cNvPr id="50183" name="Line 13"/>
          <p:cNvSpPr>
            <a:spLocks noChangeShapeType="1"/>
          </p:cNvSpPr>
          <p:nvPr/>
        </p:nvSpPr>
        <p:spPr bwMode="auto">
          <a:xfrm>
            <a:off x="1030288" y="5364163"/>
            <a:ext cx="6248400" cy="0"/>
          </a:xfrm>
          <a:prstGeom prst="line">
            <a:avLst/>
          </a:prstGeom>
          <a:noFill/>
          <a:ln w="9525">
            <a:solidFill>
              <a:srgbClr val="808080"/>
            </a:solidFill>
            <a:round/>
            <a:headEnd/>
            <a:tailEnd/>
          </a:ln>
        </p:spPr>
        <p:txBody>
          <a:bodyPr lIns="0" tIns="0" rIns="0" bIns="0" anchor="b"/>
          <a:lstStyle/>
          <a:p>
            <a:endParaRPr lang="zh-CN" altLang="en-US"/>
          </a:p>
        </p:txBody>
      </p:sp>
      <p:sp>
        <p:nvSpPr>
          <p:cNvPr id="1633294" name="Text Box 14"/>
          <p:cNvSpPr txBox="1">
            <a:spLocks noChangeArrowheads="1"/>
          </p:cNvSpPr>
          <p:nvPr/>
        </p:nvSpPr>
        <p:spPr bwMode="auto">
          <a:xfrm>
            <a:off x="1249363" y="5437188"/>
            <a:ext cx="5867400" cy="725487"/>
          </a:xfrm>
          <a:prstGeom prst="rect">
            <a:avLst/>
          </a:prstGeom>
          <a:noFill/>
          <a:ln w="9525">
            <a:noFill/>
            <a:miter lim="800000"/>
            <a:headEnd/>
            <a:tailEnd/>
          </a:ln>
        </p:spPr>
        <p:txBody>
          <a:bodyPr lIns="0" tIns="0" rIns="0" bIns="0">
            <a:spAutoFit/>
          </a:bodyPr>
          <a:lstStyle/>
          <a:p>
            <a:pPr>
              <a:lnSpc>
                <a:spcPct val="110000"/>
              </a:lnSpc>
              <a:spcAft>
                <a:spcPts val="900"/>
              </a:spcAft>
              <a:buClr>
                <a:schemeClr val="accent1"/>
              </a:buClr>
            </a:pPr>
            <a:r>
              <a:rPr lang="zh-CN" altLang="en-US" b="1"/>
              <a:t>                                              </a:t>
            </a:r>
            <a:r>
              <a:rPr lang="en-US" altLang="zh-CN" b="1"/>
              <a:t>X9 = asd123</a:t>
            </a:r>
          </a:p>
          <a:p>
            <a:pPr>
              <a:lnSpc>
                <a:spcPct val="110000"/>
              </a:lnSpc>
              <a:spcAft>
                <a:spcPts val="900"/>
              </a:spcAft>
              <a:buClr>
                <a:schemeClr val="accent1"/>
              </a:buClr>
            </a:pPr>
            <a:r>
              <a:rPr lang="en-US" altLang="zh-CN" b="1"/>
              <a:t>                                              X10 = Empty</a:t>
            </a:r>
          </a:p>
        </p:txBody>
      </p:sp>
    </p:spTree>
    <p:extLst>
      <p:ext uri="{BB962C8B-B14F-4D97-AF65-F5344CB8AC3E}">
        <p14:creationId xmlns:p14="http://schemas.microsoft.com/office/powerpoint/2010/main" val="916843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3282"/>
                                        </p:tgtEl>
                                        <p:attrNameLst>
                                          <p:attrName>style.visibility</p:attrName>
                                        </p:attrNameLst>
                                      </p:cBhvr>
                                      <p:to>
                                        <p:strVal val="visible"/>
                                      </p:to>
                                    </p:set>
                                    <p:anim calcmode="lin" valueType="num">
                                      <p:cBhvr additive="base">
                                        <p:cTn id="7" dur="1000" fill="hold"/>
                                        <p:tgtEl>
                                          <p:spTgt spid="1633282"/>
                                        </p:tgtEl>
                                        <p:attrNameLst>
                                          <p:attrName>ppt_x</p:attrName>
                                        </p:attrNameLst>
                                      </p:cBhvr>
                                      <p:tavLst>
                                        <p:tav tm="0">
                                          <p:val>
                                            <p:strVal val="0-#ppt_w/2"/>
                                          </p:val>
                                        </p:tav>
                                        <p:tav tm="100000">
                                          <p:val>
                                            <p:strVal val="#ppt_x"/>
                                          </p:val>
                                        </p:tav>
                                      </p:tavLst>
                                    </p:anim>
                                    <p:anim calcmode="lin" valueType="num">
                                      <p:cBhvr additive="base">
                                        <p:cTn id="8" dur="1000" fill="hold"/>
                                        <p:tgtEl>
                                          <p:spTgt spid="16332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32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282" grpId="0"/>
      <p:bldP spid="1633285" grpId="0" autoUpdateAnimBg="0"/>
      <p:bldP spid="163329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475656" y="404664"/>
            <a:ext cx="5686425" cy="536575"/>
          </a:xfrm>
        </p:spPr>
        <p:txBody>
          <a:bodyPr/>
          <a:lstStyle/>
          <a:p>
            <a:pPr algn="ctr"/>
            <a:r>
              <a:rPr lang="en-US" altLang="zh-CN" sz="3200" dirty="0">
                <a:solidFill>
                  <a:srgbClr val="FFFF00"/>
                </a:solidFill>
                <a:latin typeface="+mj-ea"/>
              </a:rPr>
              <a:t>BVA </a:t>
            </a:r>
            <a:r>
              <a:rPr lang="zh-CN" altLang="en-US" sz="3200" dirty="0">
                <a:solidFill>
                  <a:srgbClr val="FFFF00"/>
                </a:solidFill>
                <a:latin typeface="+mj-ea"/>
              </a:rPr>
              <a:t>示例</a:t>
            </a:r>
            <a:r>
              <a:rPr lang="en-US" altLang="zh-CN" sz="3200" dirty="0">
                <a:solidFill>
                  <a:srgbClr val="FFFF00"/>
                </a:solidFill>
                <a:latin typeface="+mj-ea"/>
              </a:rPr>
              <a:t>3</a:t>
            </a:r>
          </a:p>
        </p:txBody>
      </p:sp>
      <p:graphicFrame>
        <p:nvGraphicFramePr>
          <p:cNvPr id="1026" name="Object 2"/>
          <p:cNvGraphicFramePr>
            <a:graphicFrameLocks noChangeAspect="1"/>
          </p:cNvGraphicFramePr>
          <p:nvPr/>
        </p:nvGraphicFramePr>
        <p:xfrm>
          <a:off x="900113" y="1557338"/>
          <a:ext cx="7092950" cy="3541712"/>
        </p:xfrm>
        <a:graphic>
          <a:graphicData uri="http://schemas.openxmlformats.org/presentationml/2006/ole">
            <mc:AlternateContent xmlns:mc="http://schemas.openxmlformats.org/markup-compatibility/2006">
              <mc:Choice xmlns:v="urn:schemas-microsoft-com:vml" Requires="v">
                <p:oleObj spid="_x0000_s3195" name="位图图像" r:id="rId4" imgW="7685714" imgH="3839111" progId="PBrush">
                  <p:embed/>
                </p:oleObj>
              </mc:Choice>
              <mc:Fallback>
                <p:oleObj name="位图图像" r:id="rId4" imgW="7685714" imgH="383911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557338"/>
                        <a:ext cx="7092950" cy="35417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 name="Rectangle 4"/>
          <p:cNvSpPr>
            <a:spLocks noChangeArrowheads="1"/>
          </p:cNvSpPr>
          <p:nvPr/>
        </p:nvSpPr>
        <p:spPr bwMode="auto">
          <a:xfrm>
            <a:off x="1079500" y="5084763"/>
            <a:ext cx="6162675" cy="1628775"/>
          </a:xfrm>
          <a:prstGeom prst="rect">
            <a:avLst/>
          </a:prstGeom>
          <a:noFill/>
          <a:ln w="9525">
            <a:noFill/>
            <a:miter lim="800000"/>
            <a:headEnd/>
            <a:tailEnd/>
          </a:ln>
        </p:spPr>
        <p:txBody>
          <a:bodyPr lIns="0" tIns="0" rIns="0" bIns="0" anchor="b">
            <a:spAutoFit/>
          </a:bodyPr>
          <a:lstStyle/>
          <a:p>
            <a:pPr>
              <a:lnSpc>
                <a:spcPct val="110000"/>
              </a:lnSpc>
              <a:spcBef>
                <a:spcPct val="50000"/>
              </a:spcBef>
              <a:buClr>
                <a:schemeClr val="accent1"/>
              </a:buClr>
              <a:buSzPct val="75000"/>
              <a:defRPr/>
            </a:pPr>
            <a:r>
              <a:rPr lang="en-US" altLang="zh-CN" sz="1600" b="1" dirty="0">
                <a:solidFill>
                  <a:srgbClr val="000099"/>
                </a:solidFill>
                <a:ea typeface="宋体" charset="-122"/>
              </a:rPr>
              <a:t>Test cases :</a:t>
            </a:r>
          </a:p>
          <a:p>
            <a:pPr marL="982663">
              <a:lnSpc>
                <a:spcPct val="110000"/>
              </a:lnSpc>
              <a:spcBef>
                <a:spcPct val="50000"/>
              </a:spcBef>
              <a:buClr>
                <a:schemeClr val="accent1"/>
              </a:buClr>
              <a:buSzPct val="75000"/>
              <a:defRPr/>
            </a:pPr>
            <a:r>
              <a:rPr lang="zh-CN" altLang="en-US" dirty="0">
                <a:ea typeface="宋体" charset="-122"/>
              </a:rPr>
              <a:t>任意的正常值</a:t>
            </a:r>
            <a:r>
              <a:rPr lang="en-US" altLang="zh-CN" dirty="0">
                <a:ea typeface="宋体" charset="-122"/>
              </a:rPr>
              <a:t>:      </a:t>
            </a:r>
            <a:r>
              <a:rPr lang="zh-CN" altLang="en-US" dirty="0">
                <a:ea typeface="宋体" charset="-122"/>
              </a:rPr>
              <a:t>随机选择几个选项</a:t>
            </a:r>
            <a:r>
              <a:rPr lang="en-US" altLang="zh-CN" dirty="0">
                <a:ea typeface="宋体" charset="-122"/>
              </a:rPr>
              <a:t> </a:t>
            </a:r>
            <a:br>
              <a:rPr lang="en-US" altLang="zh-CN" dirty="0">
                <a:ea typeface="宋体" charset="-122"/>
              </a:rPr>
            </a:br>
            <a:r>
              <a:rPr lang="zh-CN" altLang="en-US" dirty="0">
                <a:ea typeface="宋体" charset="-122"/>
              </a:rPr>
              <a:t>边界值</a:t>
            </a:r>
            <a:r>
              <a:rPr lang="en-US" altLang="zh-CN" dirty="0">
                <a:ea typeface="宋体" charset="-122"/>
              </a:rPr>
              <a:t>:   </a:t>
            </a:r>
            <a:r>
              <a:rPr lang="zh-CN" altLang="en-US" dirty="0">
                <a:ea typeface="宋体" charset="-122"/>
              </a:rPr>
              <a:t>选择所有选项</a:t>
            </a:r>
            <a:r>
              <a:rPr lang="en-US" altLang="zh-CN" dirty="0">
                <a:ea typeface="宋体" charset="-122"/>
              </a:rPr>
              <a:t> </a:t>
            </a:r>
            <a:br>
              <a:rPr lang="en-US" altLang="zh-CN" dirty="0">
                <a:ea typeface="宋体" charset="-122"/>
              </a:rPr>
            </a:br>
            <a:r>
              <a:rPr lang="zh-CN" altLang="en-US" dirty="0">
                <a:ea typeface="宋体" charset="-122"/>
              </a:rPr>
              <a:t>边界值</a:t>
            </a:r>
            <a:r>
              <a:rPr lang="en-US" altLang="zh-CN" dirty="0">
                <a:ea typeface="宋体" charset="-122"/>
              </a:rPr>
              <a:t>:   </a:t>
            </a:r>
            <a:r>
              <a:rPr lang="zh-CN" altLang="en-US" dirty="0">
                <a:ea typeface="宋体" charset="-122"/>
              </a:rPr>
              <a:t>一个都不选</a:t>
            </a:r>
            <a:r>
              <a:rPr lang="en-US" altLang="zh-CN" dirty="0">
                <a:ea typeface="宋体" charset="-122"/>
              </a:rPr>
              <a:t/>
            </a:r>
            <a:br>
              <a:rPr lang="en-US" altLang="zh-CN" dirty="0">
                <a:ea typeface="宋体" charset="-122"/>
              </a:rPr>
            </a:br>
            <a:r>
              <a:rPr lang="zh-CN" altLang="en-US" dirty="0">
                <a:ea typeface="宋体" charset="-122"/>
              </a:rPr>
              <a:t>边界值</a:t>
            </a:r>
            <a:r>
              <a:rPr lang="en-US" altLang="zh-CN" dirty="0">
                <a:ea typeface="宋体" charset="-122"/>
              </a:rPr>
              <a:t>:  </a:t>
            </a:r>
            <a:r>
              <a:rPr lang="zh-CN" altLang="en-US" dirty="0">
                <a:ea typeface="宋体" charset="-122"/>
              </a:rPr>
              <a:t>选择一个选项</a:t>
            </a:r>
            <a:endParaRPr lang="en-US" altLang="zh-CN" dirty="0">
              <a:ea typeface="宋体" charset="-122"/>
            </a:endParaRPr>
          </a:p>
        </p:txBody>
      </p:sp>
    </p:spTree>
    <p:extLst>
      <p:ext uri="{BB962C8B-B14F-4D97-AF65-F5344CB8AC3E}">
        <p14:creationId xmlns:p14="http://schemas.microsoft.com/office/powerpoint/2010/main" val="26635773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624" y="366695"/>
            <a:ext cx="6624736" cy="561975"/>
          </a:xfrm>
        </p:spPr>
        <p:txBody>
          <a:bodyPr/>
          <a:lstStyle/>
          <a:p>
            <a:pPr algn="ctr"/>
            <a:r>
              <a:rPr lang="zh-CN" altLang="en-US" sz="3200" dirty="0">
                <a:solidFill>
                  <a:srgbClr val="FFFF00"/>
                </a:solidFill>
                <a:latin typeface="+mj-ea"/>
              </a:rPr>
              <a:t>方法论和具体方法</a:t>
            </a:r>
          </a:p>
        </p:txBody>
      </p:sp>
      <p:sp>
        <p:nvSpPr>
          <p:cNvPr id="8195" name="Text Box 3"/>
          <p:cNvSpPr txBox="1">
            <a:spLocks noChangeArrowheads="1"/>
          </p:cNvSpPr>
          <p:nvPr/>
        </p:nvSpPr>
        <p:spPr bwMode="auto">
          <a:xfrm>
            <a:off x="611560" y="1556792"/>
            <a:ext cx="7757231" cy="2570960"/>
          </a:xfrm>
          <a:prstGeom prst="rect">
            <a:avLst/>
          </a:prstGeom>
          <a:noFill/>
          <a:ln w="9525">
            <a:noFill/>
            <a:miter lim="800000"/>
            <a:headEnd/>
            <a:tailEnd/>
          </a:ln>
        </p:spPr>
        <p:txBody>
          <a:bodyPr wrap="square" lIns="0" tIns="0" rIns="0" bIns="0">
            <a:spAutoFit/>
          </a:bodyPr>
          <a:lstStyle/>
          <a:p>
            <a:pPr marL="355600" indent="-355600">
              <a:lnSpc>
                <a:spcPct val="120000"/>
              </a:lnSpc>
              <a:buClr>
                <a:schemeClr val="accent1">
                  <a:lumMod val="50000"/>
                </a:schemeClr>
              </a:buClr>
              <a:buSzPct val="80000"/>
              <a:buFont typeface="Wingdings" pitchFamily="2" charset="2"/>
              <a:buChar char="p"/>
              <a:defRPr/>
            </a:pPr>
            <a:r>
              <a:rPr lang="zh-CN" altLang="en-US" sz="2400" b="1" i="0" u="sng" dirty="0"/>
              <a:t>从方法论看，更多体现了一种哲学的思想</a:t>
            </a:r>
            <a:r>
              <a:rPr lang="zh-CN" altLang="en-US" sz="2400" i="0" dirty="0"/>
              <a:t>，</a:t>
            </a:r>
            <a:r>
              <a:rPr lang="zh-CN" altLang="en-US" sz="2000" i="0" dirty="0"/>
              <a:t>例如辩证统一的方法，在测试中有许多对立统一体，如静态测试和动态测试、白盒测试和黑盒测试、自动化测试和手工测试等。</a:t>
            </a:r>
          </a:p>
          <a:p>
            <a:pPr marL="355600" indent="-355600">
              <a:lnSpc>
                <a:spcPct val="120000"/>
              </a:lnSpc>
              <a:buClr>
                <a:schemeClr val="accent1">
                  <a:lumMod val="50000"/>
                </a:schemeClr>
              </a:buClr>
              <a:buSzPct val="80000"/>
              <a:buFont typeface="Wingdings" pitchFamily="2" charset="2"/>
              <a:buChar char="p"/>
              <a:defRPr/>
            </a:pPr>
            <a:r>
              <a:rPr lang="zh-CN" altLang="en-US" sz="2400" i="0" dirty="0"/>
              <a:t>软件测试的方法论来源于软件工程的方法论，例如有面向对象的开发方法，就有面向对象的测试方法；有敏捷方法，就有和敏捷方法对应的敏捷测试</a:t>
            </a:r>
            <a:r>
              <a:rPr lang="zh-CN" altLang="en-US" sz="2800" i="0" dirty="0"/>
              <a:t>。</a:t>
            </a:r>
          </a:p>
        </p:txBody>
      </p:sp>
      <p:pic>
        <p:nvPicPr>
          <p:cNvPr id="7173" name="Picture 7" descr="http://2.bp.blogspot.com/_JdybrokZBAk/Ri-geJwwj9I/AAAAAAAAAdI/Y7MBbIcHmPw/s320/colored_boxes.png"/>
          <p:cNvPicPr>
            <a:picLocks noChangeAspect="1" noChangeArrowheads="1"/>
          </p:cNvPicPr>
          <p:nvPr/>
        </p:nvPicPr>
        <p:blipFill>
          <a:blip r:embed="rId3" cstate="print"/>
          <a:srcRect/>
          <a:stretch>
            <a:fillRect/>
          </a:stretch>
        </p:blipFill>
        <p:spPr bwMode="auto">
          <a:xfrm>
            <a:off x="2195736" y="4365104"/>
            <a:ext cx="4308475" cy="2000250"/>
          </a:xfrm>
          <a:prstGeom prst="rect">
            <a:avLst/>
          </a:prstGeom>
          <a:noFill/>
          <a:ln w="9525">
            <a:noFill/>
            <a:miter lim="800000"/>
            <a:headEnd/>
            <a:tailEnd/>
          </a:ln>
        </p:spPr>
      </p:pic>
    </p:spTree>
    <p:extLst>
      <p:ext uri="{BB962C8B-B14F-4D97-AF65-F5344CB8AC3E}">
        <p14:creationId xmlns:p14="http://schemas.microsoft.com/office/powerpoint/2010/main" val="4134207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47664" y="332656"/>
            <a:ext cx="5761012" cy="755873"/>
          </a:xfrm>
        </p:spPr>
        <p:txBody>
          <a:bodyPr/>
          <a:lstStyle/>
          <a:p>
            <a:pPr algn="ctr"/>
            <a:r>
              <a:rPr lang="zh-CN" altLang="en-US" sz="3200" dirty="0">
                <a:solidFill>
                  <a:srgbClr val="FFFF00"/>
                </a:solidFill>
                <a:latin typeface="+mj-ea"/>
              </a:rPr>
              <a:t>字符编辑域</a:t>
            </a:r>
          </a:p>
        </p:txBody>
      </p:sp>
      <p:sp>
        <p:nvSpPr>
          <p:cNvPr id="1649667" name="Text Box 3"/>
          <p:cNvSpPr txBox="1">
            <a:spLocks noChangeArrowheads="1"/>
          </p:cNvSpPr>
          <p:nvPr/>
        </p:nvSpPr>
        <p:spPr bwMode="auto">
          <a:xfrm>
            <a:off x="539552" y="2276872"/>
            <a:ext cx="1828800" cy="3195638"/>
          </a:xfrm>
          <a:prstGeom prst="rect">
            <a:avLst/>
          </a:prstGeom>
          <a:noFill/>
          <a:ln w="9525">
            <a:noFill/>
            <a:miter lim="800000"/>
            <a:headEnd/>
            <a:tailEnd/>
          </a:ln>
          <a:effectLst/>
        </p:spPr>
        <p:txBody>
          <a:bodyPr>
            <a:spAutoFit/>
          </a:bodyPr>
          <a:lstStyle/>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Default</a:t>
            </a:r>
          </a:p>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Empty</a:t>
            </a:r>
          </a:p>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Blank</a:t>
            </a:r>
          </a:p>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Null</a:t>
            </a:r>
          </a:p>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Zero</a:t>
            </a:r>
          </a:p>
          <a:p>
            <a:pPr eaLnBrk="0" hangingPunct="0">
              <a:spcBef>
                <a:spcPct val="50000"/>
              </a:spcBef>
              <a:defRPr/>
            </a:pPr>
            <a:r>
              <a:rPr lang="en-US" altLang="zh-CN" sz="2400" dirty="0">
                <a:solidFill>
                  <a:srgbClr val="FF3300"/>
                </a:solidFill>
                <a:effectLst>
                  <a:outerShdw blurRad="38100" dist="38100" dir="2700000" algn="tl">
                    <a:srgbClr val="000000"/>
                  </a:outerShdw>
                </a:effectLst>
                <a:latin typeface="Verdana" pitchFamily="34" charset="0"/>
              </a:rPr>
              <a:t>None</a:t>
            </a:r>
          </a:p>
        </p:txBody>
      </p:sp>
      <p:pic>
        <p:nvPicPr>
          <p:cNvPr id="53252" name="Picture 4" descr="5-1"/>
          <p:cNvPicPr>
            <a:picLocks noGrp="1" noChangeAspect="1" noChangeArrowheads="1"/>
          </p:cNvPicPr>
          <p:nvPr>
            <p:ph idx="1"/>
          </p:nvPr>
        </p:nvPicPr>
        <p:blipFill>
          <a:blip r:embed="rId3" cstate="print"/>
          <a:srcRect/>
          <a:stretch>
            <a:fillRect/>
          </a:stretch>
        </p:blipFill>
        <p:spPr>
          <a:xfrm>
            <a:off x="2195513" y="1628775"/>
            <a:ext cx="6192837" cy="4522788"/>
          </a:xfrm>
          <a:noFill/>
        </p:spPr>
      </p:pic>
    </p:spTree>
    <p:extLst>
      <p:ext uri="{BB962C8B-B14F-4D97-AF65-F5344CB8AC3E}">
        <p14:creationId xmlns:p14="http://schemas.microsoft.com/office/powerpoint/2010/main" val="44564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07704" y="332656"/>
            <a:ext cx="5184502" cy="648370"/>
          </a:xfrm>
        </p:spPr>
        <p:txBody>
          <a:bodyPr/>
          <a:lstStyle/>
          <a:p>
            <a:pPr algn="ctr"/>
            <a:r>
              <a:rPr lang="zh-CN" altLang="en-US" sz="3200" dirty="0">
                <a:solidFill>
                  <a:srgbClr val="FFFF00"/>
                </a:solidFill>
                <a:latin typeface="+mj-ea"/>
              </a:rPr>
              <a:t>一些特殊的边界值</a:t>
            </a:r>
          </a:p>
        </p:txBody>
      </p:sp>
      <p:sp>
        <p:nvSpPr>
          <p:cNvPr id="1637379" name="Text Box 3"/>
          <p:cNvSpPr txBox="1">
            <a:spLocks noChangeArrowheads="1"/>
          </p:cNvSpPr>
          <p:nvPr/>
        </p:nvSpPr>
        <p:spPr bwMode="auto">
          <a:xfrm>
            <a:off x="1331640" y="2132856"/>
            <a:ext cx="933450" cy="3785652"/>
          </a:xfrm>
          <a:prstGeom prst="rect">
            <a:avLst/>
          </a:prstGeom>
          <a:noFill/>
          <a:ln w="9525">
            <a:noFill/>
            <a:miter lim="800000"/>
            <a:headEnd/>
            <a:tailEnd/>
          </a:ln>
          <a:effectLst/>
        </p:spPr>
        <p:txBody>
          <a:bodyPr>
            <a:spAutoFit/>
          </a:bodyPr>
          <a:lstStyle/>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数值</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字符</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位置</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数量</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速度</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位置</a:t>
            </a:r>
            <a:endParaRPr lang="en-US" altLang="zh-CN" sz="2400" b="1" dirty="0">
              <a:solidFill>
                <a:srgbClr val="00B050"/>
              </a:solidFill>
              <a:effectLst>
                <a:outerShdw blurRad="38100" dist="38100" dir="2700000" algn="tl">
                  <a:srgbClr val="FFFFFF"/>
                </a:outerShdw>
              </a:effectLst>
              <a:latin typeface="Verdana"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itchFamily="34" charset="0"/>
              </a:rPr>
              <a:t>体积</a:t>
            </a:r>
            <a:endParaRPr lang="en-US" altLang="zh-CN" sz="2400" b="1" dirty="0">
              <a:solidFill>
                <a:srgbClr val="00B050"/>
              </a:solidFill>
              <a:effectLst>
                <a:outerShdw blurRad="38100" dist="38100" dir="2700000" algn="tl">
                  <a:srgbClr val="FFFFFF"/>
                </a:outerShdw>
              </a:effectLst>
              <a:latin typeface="Verdana" pitchFamily="34" charset="0"/>
            </a:endParaRPr>
          </a:p>
        </p:txBody>
      </p:sp>
      <p:sp>
        <p:nvSpPr>
          <p:cNvPr id="1637380" name="Text Box 4"/>
          <p:cNvSpPr txBox="1">
            <a:spLocks noChangeArrowheads="1"/>
          </p:cNvSpPr>
          <p:nvPr/>
        </p:nvSpPr>
        <p:spPr bwMode="auto">
          <a:xfrm>
            <a:off x="3311525" y="1592263"/>
            <a:ext cx="5076825" cy="4511675"/>
          </a:xfrm>
          <a:prstGeom prst="rect">
            <a:avLst/>
          </a:prstGeom>
          <a:noFill/>
          <a:ln w="9525">
            <a:noFill/>
            <a:miter lim="800000"/>
            <a:headEnd/>
            <a:tailEnd/>
          </a:ln>
          <a:effectLst/>
        </p:spPr>
        <p:txBody>
          <a:bodyPr>
            <a:spAutoFit/>
          </a:bodyPr>
          <a:lstStyle/>
          <a:p>
            <a:pPr eaLnBrk="0" hangingPunct="0">
              <a:spcBef>
                <a:spcPct val="50000"/>
              </a:spcBef>
              <a:defRPr/>
            </a:pPr>
            <a:r>
              <a:rPr lang="en-US" altLang="zh-CN" sz="2000" b="1">
                <a:effectLst>
                  <a:outerShdw blurRad="38100" dist="38100" dir="2700000" algn="tl">
                    <a:srgbClr val="FFFFFF"/>
                  </a:outerShdw>
                </a:effectLst>
                <a:latin typeface="Tahoma" pitchFamily="34" charset="0"/>
              </a:rPr>
              <a:t>First/last</a:t>
            </a:r>
            <a:r>
              <a:rPr lang="zh-CN" altLang="en-US" sz="2000" b="1">
                <a:effectLst>
                  <a:outerShdw blurRad="38100" dist="38100" dir="2700000" algn="tl">
                    <a:srgbClr val="FFFFFF"/>
                  </a:outerShdw>
                </a:effectLst>
                <a:latin typeface="Tahoma" pitchFamily="34" charset="0"/>
              </a:rPr>
              <a:t>， </a:t>
            </a:r>
            <a:r>
              <a:rPr lang="en-US" altLang="zh-CN" sz="2000">
                <a:latin typeface="Tahoma" pitchFamily="34" charset="0"/>
              </a:rPr>
              <a:t>First-1/Last+1</a:t>
            </a:r>
            <a:endParaRPr lang="zh-CN" altLang="en-US" sz="2000" b="1">
              <a:effectLst>
                <a:outerShdw blurRad="38100" dist="38100" dir="2700000" algn="tl">
                  <a:srgbClr val="FFFFFF"/>
                </a:outerShdw>
              </a:effectLst>
              <a:latin typeface="Tahoma" pitchFamily="34" charset="0"/>
            </a:endParaRPr>
          </a:p>
          <a:p>
            <a:pPr eaLnBrk="0" hangingPunct="0">
              <a:spcBef>
                <a:spcPct val="50000"/>
              </a:spcBef>
              <a:defRPr/>
            </a:pPr>
            <a:r>
              <a:rPr lang="en-US" altLang="zh-CN" sz="2000" b="1">
                <a:effectLst>
                  <a:outerShdw blurRad="38100" dist="38100" dir="2700000" algn="tl">
                    <a:srgbClr val="FFFFFF"/>
                  </a:outerShdw>
                </a:effectLst>
                <a:latin typeface="Tahoma" pitchFamily="34" charset="0"/>
              </a:rPr>
              <a:t>Min/Max</a:t>
            </a:r>
            <a:r>
              <a:rPr lang="zh-CN" altLang="en-US" sz="2000" b="1">
                <a:effectLst>
                  <a:outerShdw blurRad="38100" dist="38100" dir="2700000" algn="tl">
                    <a:srgbClr val="FFFFFF"/>
                  </a:outerShdw>
                </a:effectLst>
                <a:latin typeface="Tahoma" pitchFamily="34" charset="0"/>
              </a:rPr>
              <a:t>，</a:t>
            </a:r>
            <a:r>
              <a:rPr lang="en-US" altLang="zh-CN" sz="2000">
                <a:latin typeface="Tahoma" pitchFamily="34" charset="0"/>
              </a:rPr>
              <a:t>Min-1/max+1</a:t>
            </a:r>
            <a:endParaRPr lang="zh-CN" altLang="en-US" sz="2000" b="1">
              <a:effectLst>
                <a:outerShdw blurRad="38100" dist="38100" dir="2700000" algn="tl">
                  <a:srgbClr val="FFFFFF"/>
                </a:outerShdw>
              </a:effectLst>
              <a:latin typeface="Tahoma" pitchFamily="34" charset="0"/>
            </a:endParaRPr>
          </a:p>
          <a:p>
            <a:pPr eaLnBrk="0" hangingPunct="0">
              <a:spcBef>
                <a:spcPct val="50000"/>
              </a:spcBef>
              <a:defRPr/>
            </a:pPr>
            <a:r>
              <a:rPr lang="en-US" altLang="zh-CN" sz="2000" b="1">
                <a:effectLst>
                  <a:outerShdw blurRad="38100" dist="38100" dir="2700000" algn="tl">
                    <a:srgbClr val="FFFFFF"/>
                  </a:outerShdw>
                </a:effectLst>
                <a:latin typeface="Tahoma" pitchFamily="34" charset="0"/>
              </a:rPr>
              <a:t>Star/Finish</a:t>
            </a:r>
            <a:r>
              <a:rPr lang="zh-CN" altLang="en-US" sz="2000" b="1">
                <a:effectLst>
                  <a:outerShdw blurRad="38100" dist="38100" dir="2700000" algn="tl">
                    <a:srgbClr val="FFFFFF"/>
                  </a:outerShdw>
                </a:effectLst>
                <a:latin typeface="Tahoma" pitchFamily="34" charset="0"/>
              </a:rPr>
              <a:t>， </a:t>
            </a:r>
            <a:r>
              <a:rPr lang="en-US" altLang="zh-CN" sz="2000">
                <a:latin typeface="Tahoma" pitchFamily="34" charset="0"/>
              </a:rPr>
              <a:t>Start-1/Finish+1</a:t>
            </a:r>
            <a:endParaRPr lang="zh-CN" altLang="en-US" sz="2000" b="1">
              <a:effectLst>
                <a:outerShdw blurRad="38100" dist="38100" dir="2700000" algn="tl">
                  <a:srgbClr val="FFFFFF"/>
                </a:outerShdw>
              </a:effectLst>
              <a:latin typeface="Tahoma" pitchFamily="34" charset="0"/>
            </a:endParaRPr>
          </a:p>
          <a:p>
            <a:pPr eaLnBrk="0" hangingPunct="0">
              <a:spcBef>
                <a:spcPct val="50000"/>
              </a:spcBef>
              <a:defRPr/>
            </a:pPr>
            <a:r>
              <a:rPr lang="en-US" altLang="zh-CN" sz="2000" b="1">
                <a:effectLst>
                  <a:outerShdw blurRad="38100" dist="38100" dir="2700000" algn="tl">
                    <a:srgbClr val="FFFFFF"/>
                  </a:outerShdw>
                </a:effectLst>
                <a:latin typeface="Tahoma" pitchFamily="34" charset="0"/>
              </a:rPr>
              <a:t>Empty/Full</a:t>
            </a:r>
          </a:p>
          <a:p>
            <a:pPr eaLnBrk="0" hangingPunct="0">
              <a:spcBef>
                <a:spcPct val="50000"/>
              </a:spcBef>
              <a:defRPr/>
            </a:pPr>
            <a:r>
              <a:rPr lang="en-US" altLang="zh-CN" sz="2000">
                <a:latin typeface="Tahoma" pitchFamily="34" charset="0"/>
              </a:rPr>
              <a:t>Less than empty/ more than full</a:t>
            </a:r>
            <a:endParaRPr lang="en-US" altLang="zh-CN" sz="2000" b="1">
              <a:effectLst>
                <a:outerShdw blurRad="38100" dist="38100" dir="2700000" algn="tl">
                  <a:srgbClr val="FFFFFF"/>
                </a:outerShdw>
              </a:effectLst>
              <a:latin typeface="Tahoma" pitchFamily="34" charset="0"/>
            </a:endParaRPr>
          </a:p>
          <a:p>
            <a:pPr eaLnBrk="0" hangingPunct="0">
              <a:spcBef>
                <a:spcPct val="50000"/>
              </a:spcBef>
              <a:defRPr/>
            </a:pPr>
            <a:r>
              <a:rPr lang="en-US" altLang="zh-CN" sz="2000" b="1">
                <a:effectLst>
                  <a:outerShdw blurRad="38100" dist="38100" dir="2700000" algn="tl">
                    <a:srgbClr val="FFFFFF"/>
                  </a:outerShdw>
                </a:effectLst>
                <a:latin typeface="Tahoma" pitchFamily="34" charset="0"/>
              </a:rPr>
              <a:t>Slower/Faster</a:t>
            </a:r>
          </a:p>
          <a:p>
            <a:pPr eaLnBrk="0" hangingPunct="0">
              <a:spcBef>
                <a:spcPct val="50000"/>
              </a:spcBef>
              <a:defRPr/>
            </a:pPr>
            <a:r>
              <a:rPr lang="en-US" altLang="zh-CN" sz="2000" b="1">
                <a:effectLst>
                  <a:outerShdw blurRad="38100" dist="38100" dir="2700000" algn="tl">
                    <a:srgbClr val="FFFFFF"/>
                  </a:outerShdw>
                </a:effectLst>
                <a:latin typeface="Tahoma" pitchFamily="34" charset="0"/>
              </a:rPr>
              <a:t>Largest/Smallest</a:t>
            </a:r>
          </a:p>
          <a:p>
            <a:pPr eaLnBrk="0" hangingPunct="0">
              <a:spcBef>
                <a:spcPct val="50000"/>
              </a:spcBef>
              <a:defRPr/>
            </a:pPr>
            <a:r>
              <a:rPr lang="en-US" altLang="zh-CN" sz="2000" b="1">
                <a:effectLst>
                  <a:outerShdw blurRad="38100" dist="38100" dir="2700000" algn="tl">
                    <a:srgbClr val="FFFFFF"/>
                  </a:outerShdw>
                </a:effectLst>
                <a:latin typeface="Tahoma" pitchFamily="34" charset="0"/>
              </a:rPr>
              <a:t>Over/Under</a:t>
            </a:r>
            <a:r>
              <a:rPr lang="zh-CN" altLang="en-US" sz="2000" b="1">
                <a:effectLst>
                  <a:outerShdw blurRad="38100" dist="38100" dir="2700000" algn="tl">
                    <a:srgbClr val="FFFFFF"/>
                  </a:outerShdw>
                </a:effectLst>
                <a:latin typeface="Tahoma" pitchFamily="34" charset="0"/>
              </a:rPr>
              <a:t>， </a:t>
            </a:r>
            <a:r>
              <a:rPr lang="en-US" altLang="zh-CN" sz="2000">
                <a:latin typeface="Tahoma" pitchFamily="34" charset="0"/>
              </a:rPr>
              <a:t>just Over/Just Under</a:t>
            </a:r>
            <a:endParaRPr lang="zh-CN" altLang="en-US" sz="2000" b="1">
              <a:effectLst>
                <a:outerShdw blurRad="38100" dist="38100" dir="2700000" algn="tl">
                  <a:srgbClr val="FFFFFF"/>
                </a:outerShdw>
              </a:effectLst>
              <a:latin typeface="Tahoma" pitchFamily="34" charset="0"/>
            </a:endParaRPr>
          </a:p>
          <a:p>
            <a:pPr eaLnBrk="0" hangingPunct="0">
              <a:spcBef>
                <a:spcPct val="50000"/>
              </a:spcBef>
              <a:defRPr/>
            </a:pPr>
            <a:r>
              <a:rPr lang="en-US" altLang="zh-CN" sz="2000" b="1">
                <a:effectLst>
                  <a:outerShdw blurRad="38100" dist="38100" dir="2700000" algn="tl">
                    <a:srgbClr val="FFFFFF"/>
                  </a:outerShdw>
                </a:effectLst>
                <a:latin typeface="Tahoma" pitchFamily="34" charset="0"/>
              </a:rPr>
              <a:t>Shortest/Longest</a:t>
            </a:r>
          </a:p>
          <a:p>
            <a:pPr eaLnBrk="0" hangingPunct="0">
              <a:spcBef>
                <a:spcPct val="50000"/>
              </a:spcBef>
              <a:defRPr/>
            </a:pPr>
            <a:r>
              <a:rPr lang="en-US" altLang="zh-CN" sz="2000" b="1">
                <a:effectLst>
                  <a:outerShdw blurRad="38100" dist="38100" dir="2700000" algn="tl">
                    <a:srgbClr val="FFFFFF"/>
                  </a:outerShdw>
                </a:effectLst>
                <a:latin typeface="Tahoma" pitchFamily="34" charset="0"/>
              </a:rPr>
              <a:t>… …</a:t>
            </a:r>
          </a:p>
        </p:txBody>
      </p:sp>
      <p:sp>
        <p:nvSpPr>
          <p:cNvPr id="54277" name="AutoShape 5"/>
          <p:cNvSpPr>
            <a:spLocks/>
          </p:cNvSpPr>
          <p:nvPr/>
        </p:nvSpPr>
        <p:spPr bwMode="auto">
          <a:xfrm>
            <a:off x="2268538" y="1736725"/>
            <a:ext cx="914400" cy="4267200"/>
          </a:xfrm>
          <a:prstGeom prst="leftBrace">
            <a:avLst>
              <a:gd name="adj1" fmla="val 38889"/>
              <a:gd name="adj2" fmla="val 50000"/>
            </a:avLst>
          </a:prstGeom>
          <a:noFill/>
          <a:ln w="28575">
            <a:solidFill>
              <a:schemeClr val="tx1"/>
            </a:solidFill>
            <a:round/>
            <a:headEnd/>
            <a:tailEnd/>
          </a:ln>
        </p:spPr>
        <p:txBody>
          <a:bodyPr wrap="none" anchor="ctr"/>
          <a:lstStyle/>
          <a:p>
            <a:endParaRPr lang="zh-CN" altLang="en-US"/>
          </a:p>
        </p:txBody>
      </p:sp>
      <p:sp>
        <p:nvSpPr>
          <p:cNvPr id="7" name="文本框 6"/>
          <p:cNvSpPr txBox="1"/>
          <p:nvPr/>
        </p:nvSpPr>
        <p:spPr>
          <a:xfrm>
            <a:off x="3131840" y="6165304"/>
            <a:ext cx="3057247" cy="523220"/>
          </a:xfrm>
          <a:prstGeom prst="rect">
            <a:avLst/>
          </a:prstGeom>
          <a:noFill/>
        </p:spPr>
        <p:txBody>
          <a:bodyPr wrap="none" rtlCol="0">
            <a:spAutoFit/>
          </a:bodyPr>
          <a:lstStyle/>
          <a:p>
            <a:r>
              <a:rPr kumimoji="1" lang="zh-CN" altLang="en-US" sz="2800" i="0" u="sng" dirty="0">
                <a:solidFill>
                  <a:srgbClr val="FF6600"/>
                </a:solidFill>
              </a:rPr>
              <a:t>有什么具体案例？</a:t>
            </a:r>
          </a:p>
        </p:txBody>
      </p:sp>
    </p:spTree>
    <p:extLst>
      <p:ext uri="{BB962C8B-B14F-4D97-AF65-F5344CB8AC3E}">
        <p14:creationId xmlns:p14="http://schemas.microsoft.com/office/powerpoint/2010/main" val="3819354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626C0E-F147-423C-A930-DE804B24F4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43204C16-0223-4F75-9839-803216B35B75}"/>
              </a:ext>
            </a:extLst>
          </p:cNvPr>
          <p:cNvSpPr>
            <a:spLocks noGrp="1"/>
          </p:cNvSpPr>
          <p:nvPr>
            <p:ph idx="1"/>
          </p:nvPr>
        </p:nvSpPr>
        <p:spPr/>
        <p:txBody>
          <a:bodyPr/>
          <a:lstStyle/>
          <a:p>
            <a:r>
              <a:rPr lang="en-US" altLang="zh-CN" sz="2400" dirty="0" err="1">
                <a:latin typeface="宋体" panose="02010600030101010101" pitchFamily="2" charset="-122"/>
                <a:ea typeface="宋体" panose="02010600030101010101" pitchFamily="2" charset="-122"/>
              </a:rPr>
              <a:t>NextDate</a:t>
            </a:r>
            <a:r>
              <a:rPr lang="zh-CN" altLang="en-US" sz="2400" dirty="0">
                <a:latin typeface="宋体" panose="02010600030101010101" pitchFamily="2" charset="-122"/>
                <a:ea typeface="宋体" panose="02010600030101010101" pitchFamily="2" charset="-122"/>
              </a:rPr>
              <a:t>（）函数包含三个变量，</a:t>
            </a:r>
            <a:r>
              <a:rPr lang="en-US" altLang="zh-CN" sz="2400" dirty="0">
                <a:latin typeface="宋体" panose="02010600030101010101" pitchFamily="2" charset="-122"/>
                <a:ea typeface="宋体" panose="02010600030101010101" pitchFamily="2" charset="-122"/>
              </a:rPr>
              <a:t>month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day</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year</a:t>
            </a:r>
            <a:r>
              <a:rPr lang="zh-CN" altLang="en-US" sz="2400" dirty="0">
                <a:latin typeface="宋体" panose="02010600030101010101" pitchFamily="2" charset="-122"/>
                <a:ea typeface="宋体" panose="02010600030101010101" pitchFamily="2" charset="-122"/>
              </a:rPr>
              <a:t>，函数的输出为输入日期后的一天的日期。要求输入</a:t>
            </a:r>
            <a:r>
              <a:rPr lang="en-US" altLang="zh-CN" sz="2400" dirty="0">
                <a:latin typeface="宋体" panose="02010600030101010101" pitchFamily="2" charset="-122"/>
                <a:ea typeface="宋体" panose="02010600030101010101" pitchFamily="2" charset="-122"/>
              </a:rPr>
              <a:t>month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day</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year</a:t>
            </a:r>
            <a:r>
              <a:rPr lang="zh-CN" altLang="en-US" sz="2400" dirty="0">
                <a:latin typeface="宋体" panose="02010600030101010101" pitchFamily="2" charset="-122"/>
                <a:ea typeface="宋体" panose="02010600030101010101" pitchFamily="2" charset="-122"/>
              </a:rPr>
              <a:t>均为整数，并且满足以下条件：</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1&lt;=month &lt;=12</a:t>
            </a:r>
          </a:p>
          <a:p>
            <a:r>
              <a:rPr lang="en-US" altLang="zh-CN" sz="2400" dirty="0">
                <a:latin typeface="宋体" panose="02010600030101010101" pitchFamily="2" charset="-122"/>
                <a:ea typeface="宋体" panose="02010600030101010101" pitchFamily="2" charset="-122"/>
              </a:rPr>
              <a:t>1&lt;=day &lt;=31</a:t>
            </a:r>
          </a:p>
          <a:p>
            <a:r>
              <a:rPr lang="en-US" altLang="zh-CN" sz="2400" dirty="0">
                <a:latin typeface="宋体" panose="02010600030101010101" pitchFamily="2" charset="-122"/>
                <a:ea typeface="宋体" panose="02010600030101010101" pitchFamily="2" charset="-122"/>
              </a:rPr>
              <a:t>1900&lt;=year&lt;=2050</a:t>
            </a:r>
          </a:p>
          <a:p>
            <a:endParaRPr lang="en-US" altLang="zh-CN" sz="2400" dirty="0">
              <a:latin typeface="宋体" panose="02010600030101010101" pitchFamily="2" charset="-122"/>
              <a:ea typeface="宋体" panose="02010600030101010101" pitchFamily="2" charset="-122"/>
            </a:endParaRPr>
          </a:p>
          <a:p>
            <a:r>
              <a:rPr lang="zh-CN" altLang="en-US" sz="2400" dirty="0" smtClean="0"/>
              <a:t>写出基于基本</a:t>
            </a:r>
            <a:r>
              <a:rPr lang="zh-CN" altLang="en-US" sz="2400" dirty="0"/>
              <a:t>边界值分析法设计的</a:t>
            </a:r>
            <a:r>
              <a:rPr lang="zh-CN" altLang="en-US" sz="2400" dirty="0" smtClean="0"/>
              <a:t>测试用例</a:t>
            </a:r>
            <a:endParaRPr lang="zh-CN" altLang="en-US"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xmlns="" id="{0796AB6B-BB00-4808-AA11-22ED618D8BC0}"/>
              </a:ext>
            </a:extLst>
          </p:cNvPr>
          <p:cNvSpPr>
            <a:spLocks noGrp="1"/>
          </p:cNvSpPr>
          <p:nvPr>
            <p:ph type="sldNum" sz="quarter" idx="10"/>
          </p:nvPr>
        </p:nvSpPr>
        <p:spPr/>
        <p:txBody>
          <a:bodyPr/>
          <a:lstStyle/>
          <a:p>
            <a:fld id="{DBE2DA07-CE19-4C9B-A0EC-06D3955056CF}" type="slidenum">
              <a:rPr lang="en-US" altLang="zh-CN" smtClean="0"/>
              <a:pPr/>
              <a:t>42</a:t>
            </a:fld>
            <a:endParaRPr lang="en-US" altLang="zh-CN"/>
          </a:p>
        </p:txBody>
      </p:sp>
    </p:spTree>
    <p:extLst>
      <p:ext uri="{BB962C8B-B14F-4D97-AF65-F5344CB8AC3E}">
        <p14:creationId xmlns:p14="http://schemas.microsoft.com/office/powerpoint/2010/main" val="95449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840760" cy="762000"/>
          </a:xfrm>
        </p:spPr>
        <p:txBody>
          <a:bodyPr/>
          <a:lstStyle/>
          <a:p>
            <a:pPr algn="ctr">
              <a:lnSpc>
                <a:spcPct val="120000"/>
              </a:lnSpc>
            </a:pPr>
            <a:r>
              <a:rPr lang="en-US" altLang="zh-CN" sz="3200" dirty="0">
                <a:solidFill>
                  <a:srgbClr val="FFFF00"/>
                </a:solidFill>
                <a:latin typeface="+mj-ea"/>
              </a:rPr>
              <a:t>3.3 </a:t>
            </a:r>
            <a:r>
              <a:rPr lang="zh-CN" altLang="en-US" sz="3200" dirty="0">
                <a:solidFill>
                  <a:srgbClr val="FFFF00"/>
                </a:solidFill>
                <a:latin typeface="+mj-ea"/>
              </a:rPr>
              <a:t>基于组合技术和组合优化的方法</a:t>
            </a:r>
          </a:p>
        </p:txBody>
      </p:sp>
      <p:sp>
        <p:nvSpPr>
          <p:cNvPr id="1451012" name="Text Box 4"/>
          <p:cNvSpPr txBox="1">
            <a:spLocks noChangeArrowheads="1"/>
          </p:cNvSpPr>
          <p:nvPr/>
        </p:nvSpPr>
        <p:spPr bwMode="auto">
          <a:xfrm>
            <a:off x="1547664" y="2924944"/>
            <a:ext cx="4248472" cy="3195746"/>
          </a:xfrm>
          <a:prstGeom prst="rect">
            <a:avLst/>
          </a:prstGeom>
          <a:noFill/>
          <a:ln w="9525">
            <a:noFill/>
            <a:miter lim="800000"/>
            <a:headEnd/>
            <a:tailEnd/>
          </a:ln>
          <a:effectLst/>
        </p:spPr>
        <p:txBody>
          <a:bodyPr wrap="square" lIns="0" tIns="0" rIns="0" bIns="0">
            <a:spAutoFit/>
          </a:bodyPr>
          <a:lstStyle/>
          <a:p>
            <a:pPr marL="114300" indent="-114300">
              <a:lnSpc>
                <a:spcPct val="150000"/>
              </a:lnSpc>
              <a:spcBef>
                <a:spcPts val="0"/>
              </a:spcBef>
              <a:buClr>
                <a:schemeClr val="accent1"/>
              </a:buClr>
              <a:buSzPct val="75000"/>
              <a:defRPr/>
            </a:pPr>
            <a:r>
              <a:rPr lang="en-US" altLang="zh-CN" sz="2800" i="1" dirty="0">
                <a:effectLst>
                  <a:outerShdw blurRad="38100" dist="38100" dir="2700000" algn="tl">
                    <a:srgbClr val="FFFFFF"/>
                  </a:outerShdw>
                </a:effectLst>
                <a:latin typeface="Arial" pitchFamily="34" charset="0"/>
                <a:ea typeface="楷体_GB2312" pitchFamily="49" charset="-122"/>
              </a:rPr>
              <a:t>3.3.1 </a:t>
            </a:r>
            <a:r>
              <a:rPr lang="zh-CN" altLang="en-US" sz="2800" i="1" dirty="0">
                <a:effectLst>
                  <a:outerShdw blurRad="38100" dist="38100" dir="2700000" algn="tl">
                    <a:srgbClr val="FFFFFF"/>
                  </a:outerShdw>
                </a:effectLst>
                <a:latin typeface="Arial" pitchFamily="34" charset="0"/>
                <a:ea typeface="楷体_GB2312" pitchFamily="49" charset="-122"/>
              </a:rPr>
              <a:t> 判定表</a:t>
            </a:r>
            <a:r>
              <a:rPr lang="en-US" altLang="zh-CN" sz="2800" i="1" dirty="0">
                <a:effectLst>
                  <a:outerShdw blurRad="38100" dist="38100" dir="2700000" algn="tl">
                    <a:srgbClr val="FFFFFF"/>
                  </a:outerShdw>
                </a:effectLst>
                <a:latin typeface="Arial" pitchFamily="34" charset="0"/>
                <a:ea typeface="楷体_GB2312" pitchFamily="49" charset="-122"/>
              </a:rPr>
              <a:t>/</a:t>
            </a:r>
            <a:r>
              <a:rPr lang="zh-CN" altLang="en-US" sz="2800" i="1" dirty="0">
                <a:effectLst>
                  <a:outerShdw blurRad="38100" dist="38100" dir="2700000" algn="tl">
                    <a:srgbClr val="FFFFFF"/>
                  </a:outerShdw>
                </a:effectLst>
                <a:latin typeface="Arial" pitchFamily="34" charset="0"/>
                <a:ea typeface="楷体_GB2312" pitchFamily="49" charset="-122"/>
              </a:rPr>
              <a:t>决策表方法</a:t>
            </a:r>
          </a:p>
          <a:p>
            <a:pPr marL="114300" indent="-114300">
              <a:lnSpc>
                <a:spcPct val="150000"/>
              </a:lnSpc>
              <a:spcBef>
                <a:spcPts val="0"/>
              </a:spcBef>
              <a:buClr>
                <a:schemeClr val="accent1"/>
              </a:buClr>
              <a:buSzPct val="75000"/>
              <a:defRPr/>
            </a:pPr>
            <a:r>
              <a:rPr lang="en-US" altLang="zh-CN" sz="2800" i="1" dirty="0">
                <a:effectLst>
                  <a:outerShdw blurRad="38100" dist="38100" dir="2700000" algn="tl">
                    <a:srgbClr val="FFFFFF"/>
                  </a:outerShdw>
                </a:effectLst>
                <a:latin typeface="Arial" pitchFamily="34" charset="0"/>
                <a:ea typeface="楷体_GB2312" pitchFamily="49" charset="-122"/>
              </a:rPr>
              <a:t>3.3.2 </a:t>
            </a:r>
            <a:r>
              <a:rPr lang="zh-CN" altLang="en-US" sz="2800" dirty="0">
                <a:effectLst>
                  <a:outerShdw blurRad="38100" dist="38100" dir="2700000" algn="tl">
                    <a:srgbClr val="FFFFFF"/>
                  </a:outerShdw>
                </a:effectLst>
                <a:latin typeface="Arial" pitchFamily="34" charset="0"/>
                <a:ea typeface="楷体_GB2312" pitchFamily="49" charset="-122"/>
              </a:rPr>
              <a:t> 因果图</a:t>
            </a:r>
            <a:endParaRPr lang="en-US" altLang="zh-CN" sz="2800" dirty="0">
              <a:effectLst>
                <a:outerShdw blurRad="38100" dist="38100" dir="2700000" algn="tl">
                  <a:srgbClr val="FFFFFF"/>
                </a:outerShdw>
              </a:effectLst>
              <a:latin typeface="Arial" pitchFamily="34" charset="0"/>
              <a:ea typeface="楷体_GB2312" pitchFamily="49" charset="-122"/>
            </a:endParaRPr>
          </a:p>
          <a:p>
            <a:pPr marL="114300" indent="-114300">
              <a:lnSpc>
                <a:spcPct val="15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3.3.3 </a:t>
            </a:r>
            <a:r>
              <a:rPr lang="zh-CN" altLang="en-US" sz="2800" dirty="0">
                <a:effectLst>
                  <a:outerShdw blurRad="38100" dist="38100" dir="2700000" algn="tl">
                    <a:srgbClr val="FFFFFF"/>
                  </a:outerShdw>
                </a:effectLst>
                <a:latin typeface="Arial" pitchFamily="34" charset="0"/>
                <a:ea typeface="楷体_GB2312" pitchFamily="49" charset="-122"/>
              </a:rPr>
              <a:t> 两两组合方法</a:t>
            </a:r>
            <a:endParaRPr lang="en-US" altLang="zh-CN" sz="2800" dirty="0">
              <a:effectLst>
                <a:outerShdw blurRad="38100" dist="38100" dir="2700000" algn="tl">
                  <a:srgbClr val="FFFFFF"/>
                </a:outerShdw>
              </a:effectLst>
              <a:latin typeface="Arial" pitchFamily="34" charset="0"/>
              <a:ea typeface="楷体_GB2312" pitchFamily="49" charset="-122"/>
            </a:endParaRPr>
          </a:p>
          <a:p>
            <a:pPr marL="114300" indent="-114300">
              <a:lnSpc>
                <a:spcPct val="15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3.3.4 </a:t>
            </a:r>
            <a:r>
              <a:rPr lang="zh-CN" altLang="en-US" sz="2800" dirty="0">
                <a:effectLst>
                  <a:outerShdw blurRad="38100" dist="38100" dir="2700000" algn="tl">
                    <a:srgbClr val="FFFFFF"/>
                  </a:outerShdw>
                </a:effectLst>
                <a:latin typeface="Arial" pitchFamily="34" charset="0"/>
                <a:ea typeface="楷体_GB2312" pitchFamily="49" charset="-122"/>
              </a:rPr>
              <a:t> 正交实验法</a:t>
            </a:r>
            <a:endParaRPr lang="en-US" altLang="zh-CN" sz="2800" i="1" dirty="0">
              <a:effectLst>
                <a:outerShdw blurRad="38100" dist="38100" dir="2700000" algn="tl">
                  <a:srgbClr val="FFFFFF"/>
                </a:outerShdw>
              </a:effectLst>
              <a:latin typeface="Arial" pitchFamily="34" charset="0"/>
              <a:ea typeface="楷体_GB2312" pitchFamily="49" charset="-122"/>
            </a:endParaRPr>
          </a:p>
          <a:p>
            <a:pPr marL="114300" indent="-114300">
              <a:lnSpc>
                <a:spcPct val="150000"/>
              </a:lnSpc>
              <a:spcBef>
                <a:spcPts val="0"/>
              </a:spcBef>
              <a:buClr>
                <a:schemeClr val="accent1"/>
              </a:buClr>
              <a:buSzPct val="75000"/>
              <a:defRPr/>
            </a:pPr>
            <a:endParaRPr lang="zh-CN" altLang="en-US" sz="2800" i="1" dirty="0">
              <a:effectLst>
                <a:outerShdw blurRad="38100" dist="38100" dir="2700000" algn="tl">
                  <a:srgbClr val="FFFFFF"/>
                </a:outerShdw>
              </a:effectLst>
              <a:latin typeface="Arial" pitchFamily="34" charset="0"/>
              <a:ea typeface="楷体_GB2312" pitchFamily="49" charset="-122"/>
            </a:endParaRPr>
          </a:p>
        </p:txBody>
      </p:sp>
    </p:spTree>
    <p:extLst>
      <p:ext uri="{BB962C8B-B14F-4D97-AF65-F5344CB8AC3E}">
        <p14:creationId xmlns:p14="http://schemas.microsoft.com/office/powerpoint/2010/main" val="1654622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31640" y="404664"/>
            <a:ext cx="6084540" cy="539973"/>
          </a:xfrm>
        </p:spPr>
        <p:txBody>
          <a:bodyPr/>
          <a:lstStyle/>
          <a:p>
            <a:pPr algn="ctr"/>
            <a:r>
              <a:rPr lang="en-US" altLang="zh-CN" sz="3200" dirty="0">
                <a:solidFill>
                  <a:srgbClr val="FFFF00"/>
                </a:solidFill>
                <a:latin typeface="+mj-ea"/>
              </a:rPr>
              <a:t>3.3.1 </a:t>
            </a:r>
            <a:r>
              <a:rPr lang="zh-CN" altLang="en-US" sz="3200" dirty="0">
                <a:solidFill>
                  <a:srgbClr val="FFFF00"/>
                </a:solidFill>
                <a:latin typeface="+mj-ea"/>
              </a:rPr>
              <a:t>判定表方法</a:t>
            </a:r>
          </a:p>
        </p:txBody>
      </p:sp>
      <p:sp>
        <p:nvSpPr>
          <p:cNvPr id="55299" name="Rectangle 3"/>
          <p:cNvSpPr>
            <a:spLocks noGrp="1" noChangeArrowheads="1"/>
          </p:cNvSpPr>
          <p:nvPr>
            <p:ph type="body" idx="1"/>
          </p:nvPr>
        </p:nvSpPr>
        <p:spPr>
          <a:xfrm>
            <a:off x="467544" y="1700808"/>
            <a:ext cx="8280920" cy="4032448"/>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在实际应用中，许多输入是由多个因素构成，而不是单一因素，这时就需要多因素组合分析</a:t>
            </a:r>
            <a:r>
              <a:rPr lang="zh-CN" altLang="de-DE" sz="2400" kern="1200" dirty="0">
                <a:effectLst>
                  <a:outerShdw blurRad="38100" dist="38100" dir="2700000" algn="tl">
                    <a:srgbClr val="FFFFFF"/>
                  </a:outerShdw>
                </a:effectLst>
                <a:latin typeface="宋体"/>
                <a:ea typeface="宋体"/>
                <a:cs typeface="宋体"/>
              </a:rPr>
              <a:t>。</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对于多因素，有时可以直接对输入条件进行组合设计，不需要进行因果分析，即直接采用判定表方法。</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判定表由“</a:t>
            </a:r>
            <a:r>
              <a:rPr lang="zh-CN" sz="2400" b="1" u="sng" kern="1200" dirty="0">
                <a:effectLst>
                  <a:outerShdw blurRad="38100" dist="38100" dir="2700000" algn="tl">
                    <a:srgbClr val="FFFFFF"/>
                  </a:outerShdw>
                </a:effectLst>
                <a:latin typeface="宋体"/>
                <a:ea typeface="宋体"/>
                <a:cs typeface="宋体"/>
              </a:rPr>
              <a:t>条件和活动</a:t>
            </a:r>
            <a:r>
              <a:rPr lang="zh-CN" sz="2400" kern="1200" dirty="0">
                <a:effectLst>
                  <a:outerShdw blurRad="38100" dist="38100" dir="2700000" algn="tl">
                    <a:srgbClr val="FFFFFF"/>
                  </a:outerShdw>
                </a:effectLst>
                <a:latin typeface="宋体"/>
                <a:ea typeface="宋体"/>
                <a:cs typeface="宋体"/>
              </a:rPr>
              <a:t>”两部分组成，</a:t>
            </a:r>
            <a:r>
              <a:rPr lang="zh-CN" altLang="en-US" sz="2400" b="1" u="sng" kern="1200" dirty="0">
                <a:effectLst>
                  <a:outerShdw blurRad="38100" dist="38100" dir="2700000" algn="tl">
                    <a:srgbClr val="FFFFFF"/>
                  </a:outerShdw>
                </a:effectLst>
                <a:latin typeface="宋体"/>
                <a:ea typeface="宋体"/>
                <a:cs typeface="宋体"/>
              </a:rPr>
              <a:t>即</a:t>
            </a:r>
            <a:r>
              <a:rPr lang="zh-CN" sz="2400" b="1" u="sng" kern="1200" dirty="0">
                <a:effectLst>
                  <a:outerShdw blurRad="38100" dist="38100" dir="2700000" algn="tl">
                    <a:srgbClr val="FFFFFF"/>
                  </a:outerShdw>
                </a:effectLst>
                <a:latin typeface="宋体"/>
                <a:ea typeface="宋体"/>
                <a:cs typeface="宋体"/>
              </a:rPr>
              <a:t>列出一个测试活动执行所需的条件组合</a:t>
            </a:r>
            <a:r>
              <a:rPr lang="zh-CN" sz="2400" kern="1200" dirty="0">
                <a:effectLst>
                  <a:outerShdw blurRad="38100" dist="38100" dir="2700000" algn="tl">
                    <a:srgbClr val="FFFFFF"/>
                  </a:outerShdw>
                </a:effectLst>
                <a:latin typeface="宋体"/>
                <a:ea typeface="宋体"/>
                <a:cs typeface="宋体"/>
              </a:rPr>
              <a:t>，所有可能的条件组合定义了一系列的选择，而测试活动需要考虑每一个选择。</a:t>
            </a:r>
            <a:endParaRPr lang="zh-CN" altLang="en-US" sz="2400" kern="120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3627063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835696" y="332656"/>
            <a:ext cx="5580484" cy="611981"/>
          </a:xfrm>
        </p:spPr>
        <p:txBody>
          <a:bodyPr/>
          <a:lstStyle/>
          <a:p>
            <a:pPr algn="ctr"/>
            <a:r>
              <a:rPr lang="zh-CN" altLang="en-US" sz="3200" dirty="0">
                <a:solidFill>
                  <a:srgbClr val="FFFF00"/>
                </a:solidFill>
                <a:latin typeface="+mj-ea"/>
              </a:rPr>
              <a:t>判定表元素</a:t>
            </a:r>
          </a:p>
        </p:txBody>
      </p:sp>
      <p:sp>
        <p:nvSpPr>
          <p:cNvPr id="56323" name="Rectangle 3"/>
          <p:cNvSpPr>
            <a:spLocks noGrp="1" noChangeArrowheads="1"/>
          </p:cNvSpPr>
          <p:nvPr>
            <p:ph type="body" idx="1"/>
          </p:nvPr>
        </p:nvSpPr>
        <p:spPr>
          <a:xfrm>
            <a:off x="611560" y="1844824"/>
            <a:ext cx="8064896" cy="3873276"/>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solidFill>
                  <a:srgbClr val="0000FF"/>
                </a:solidFill>
                <a:effectLst>
                  <a:outerShdw blurRad="38100" dist="38100" dir="2700000" algn="tl">
                    <a:srgbClr val="FFFFFF"/>
                  </a:outerShdw>
                </a:effectLst>
                <a:latin typeface="宋体"/>
                <a:ea typeface="宋体"/>
                <a:cs typeface="宋体"/>
              </a:rPr>
              <a:t>条件桩</a:t>
            </a:r>
            <a:r>
              <a:rPr lang="zh-CN" sz="2400" kern="1200" dirty="0">
                <a:effectLst>
                  <a:outerShdw blurRad="38100" dist="38100" dir="2700000" algn="tl">
                    <a:srgbClr val="FFFFFF"/>
                  </a:outerShdw>
                </a:effectLst>
                <a:latin typeface="宋体"/>
                <a:ea typeface="宋体"/>
                <a:cs typeface="宋体"/>
              </a:rPr>
              <a:t>，列出问题的所有条件</a:t>
            </a:r>
          </a:p>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solidFill>
                  <a:srgbClr val="0000FF"/>
                </a:solidFill>
                <a:effectLst>
                  <a:outerShdw blurRad="38100" dist="38100" dir="2700000" algn="tl">
                    <a:srgbClr val="FFFFFF"/>
                  </a:outerShdw>
                </a:effectLst>
                <a:latin typeface="宋体"/>
                <a:ea typeface="宋体"/>
                <a:cs typeface="宋体"/>
              </a:rPr>
              <a:t>动作桩</a:t>
            </a:r>
            <a:r>
              <a:rPr lang="zh-CN" sz="2400" kern="1200" dirty="0">
                <a:effectLst>
                  <a:outerShdw blurRad="38100" dist="38100" dir="2700000" algn="tl">
                    <a:srgbClr val="FFFFFF"/>
                  </a:outerShdw>
                </a:effectLst>
                <a:latin typeface="宋体"/>
                <a:ea typeface="宋体"/>
                <a:cs typeface="宋体"/>
              </a:rPr>
              <a:t>：列出可能针对问题所采取的操作</a:t>
            </a:r>
          </a:p>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solidFill>
                  <a:srgbClr val="0000FF"/>
                </a:solidFill>
                <a:effectLst>
                  <a:outerShdw blurRad="38100" dist="38100" dir="2700000" algn="tl">
                    <a:srgbClr val="FFFFFF"/>
                  </a:outerShdw>
                </a:effectLst>
                <a:latin typeface="宋体"/>
                <a:ea typeface="宋体"/>
                <a:cs typeface="宋体"/>
              </a:rPr>
              <a:t>条件项</a:t>
            </a:r>
            <a:r>
              <a:rPr lang="zh-CN" sz="2400" kern="1200" dirty="0">
                <a:effectLst>
                  <a:outerShdw blurRad="38100" dist="38100" dir="2700000" algn="tl">
                    <a:srgbClr val="FFFFFF"/>
                  </a:outerShdw>
                </a:effectLst>
                <a:latin typeface="宋体"/>
                <a:ea typeface="宋体"/>
                <a:cs typeface="宋体"/>
              </a:rPr>
              <a:t>：针对所列条件的具体赋值</a:t>
            </a:r>
          </a:p>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solidFill>
                  <a:srgbClr val="0000FF"/>
                </a:solidFill>
                <a:effectLst>
                  <a:outerShdw blurRad="38100" dist="38100" dir="2700000" algn="tl">
                    <a:srgbClr val="FFFFFF"/>
                  </a:outerShdw>
                </a:effectLst>
                <a:latin typeface="宋体"/>
                <a:ea typeface="宋体"/>
                <a:cs typeface="宋体"/>
              </a:rPr>
              <a:t>动作项</a:t>
            </a:r>
            <a:r>
              <a:rPr lang="zh-CN" sz="2400" kern="1200" dirty="0">
                <a:effectLst>
                  <a:outerShdw blurRad="38100" dist="38100" dir="2700000" algn="tl">
                    <a:srgbClr val="FFFFFF"/>
                  </a:outerShdw>
                </a:effectLst>
                <a:latin typeface="宋体"/>
                <a:ea typeface="宋体"/>
                <a:cs typeface="宋体"/>
              </a:rPr>
              <a:t>：列出在条件项（各种取值）组合情况下应该采取的动作。</a:t>
            </a:r>
          </a:p>
          <a:p>
            <a:pPr marL="355600" indent="-355600" eaLnBrk="0" hangingPunct="0">
              <a:lnSpc>
                <a:spcPct val="150000"/>
              </a:lnSpc>
              <a:spcBef>
                <a:spcPct val="0"/>
              </a:spcBef>
              <a:buClr>
                <a:srgbClr val="91AC4E"/>
              </a:buClr>
              <a:buSzPct val="80000"/>
              <a:buFont typeface="Wingdings" pitchFamily="2" charset="2"/>
              <a:buChar char="p"/>
              <a:defRPr/>
            </a:pPr>
            <a:r>
              <a:rPr lang="zh-CN" sz="2400" b="1" u="sng" kern="1200" dirty="0">
                <a:solidFill>
                  <a:srgbClr val="0000FF"/>
                </a:solidFill>
                <a:effectLst>
                  <a:outerShdw blurRad="38100" dist="38100" dir="2700000" algn="tl">
                    <a:srgbClr val="FFFFFF"/>
                  </a:outerShdw>
                </a:effectLst>
                <a:latin typeface="宋体"/>
                <a:ea typeface="宋体"/>
                <a:cs typeface="宋体"/>
              </a:rPr>
              <a:t>规则</a:t>
            </a:r>
            <a:r>
              <a:rPr lang="zh-CN" sz="2400" kern="1200" dirty="0">
                <a:effectLst>
                  <a:outerShdw blurRad="38100" dist="38100" dir="2700000" algn="tl">
                    <a:srgbClr val="FFFFFF"/>
                  </a:outerShdw>
                </a:effectLst>
                <a:latin typeface="宋体"/>
                <a:ea typeface="宋体"/>
                <a:cs typeface="宋体"/>
              </a:rPr>
              <a:t>：任何一个条件组合的特定取值及其相应要执行的操作。</a:t>
            </a:r>
            <a:endParaRPr lang="zh-CN" altLang="en-US" sz="2400" kern="120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26968318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31640" y="332656"/>
            <a:ext cx="6584404" cy="762000"/>
          </a:xfrm>
        </p:spPr>
        <p:txBody>
          <a:bodyPr/>
          <a:lstStyle/>
          <a:p>
            <a:pPr algn="ctr"/>
            <a:r>
              <a:rPr lang="zh-CN" altLang="en-US" sz="3200" dirty="0">
                <a:solidFill>
                  <a:srgbClr val="FFFF00"/>
                </a:solidFill>
                <a:latin typeface="+mj-ea"/>
              </a:rPr>
              <a:t>判定表方法步骤</a:t>
            </a:r>
          </a:p>
        </p:txBody>
      </p:sp>
      <p:sp>
        <p:nvSpPr>
          <p:cNvPr id="57347" name="Rectangle 3"/>
          <p:cNvSpPr>
            <a:spLocks noGrp="1" noChangeArrowheads="1"/>
          </p:cNvSpPr>
          <p:nvPr>
            <p:ph type="body" idx="1"/>
          </p:nvPr>
        </p:nvSpPr>
        <p:spPr>
          <a:xfrm>
            <a:off x="395536" y="1376772"/>
            <a:ext cx="3384376" cy="4104456"/>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列出条件桩</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列出</a:t>
            </a:r>
            <a:r>
              <a:rPr lang="zh-CN" sz="2400" kern="1200" dirty="0">
                <a:effectLst>
                  <a:outerShdw blurRad="38100" dist="38100" dir="2700000" algn="tl">
                    <a:srgbClr val="FFFFFF"/>
                  </a:outerShdw>
                </a:effectLst>
                <a:latin typeface="宋体"/>
                <a:ea typeface="宋体"/>
                <a:cs typeface="宋体"/>
              </a:rPr>
              <a:t>动作桩</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填入条件项</a:t>
            </a:r>
            <a:r>
              <a:rPr lang="zh-CN" altLang="en-US" sz="2400" kern="1200" dirty="0">
                <a:effectLst>
                  <a:outerShdw blurRad="38100" dist="38100" dir="2700000" algn="tl">
                    <a:srgbClr val="FFFFFF"/>
                  </a:outerShdw>
                </a:effectLst>
                <a:latin typeface="宋体"/>
                <a:ea typeface="宋体"/>
                <a:cs typeface="宋体"/>
              </a:rPr>
              <a:t>及其组合</a:t>
            </a:r>
            <a:endParaRPr 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填入动作项，制定初始判定表；</a:t>
            </a: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简化、合并相似规则或者相同动作</a:t>
            </a:r>
            <a:endParaRPr lang="zh-CN" altLang="en-US" sz="2400" kern="1200" dirty="0">
              <a:effectLst>
                <a:outerShdw blurRad="38100" dist="38100" dir="2700000" algn="tl">
                  <a:srgbClr val="FFFFFF"/>
                </a:outerShdw>
              </a:effectLst>
              <a:latin typeface="宋体"/>
              <a:ea typeface="宋体"/>
              <a:cs typeface="宋体"/>
            </a:endParaRPr>
          </a:p>
        </p:txBody>
      </p:sp>
      <p:pic>
        <p:nvPicPr>
          <p:cNvPr id="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1032" y="1700808"/>
            <a:ext cx="4800260" cy="36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44007" y="2397662"/>
            <a:ext cx="301377" cy="842665"/>
          </a:xfrm>
          <a:prstGeom prst="rect">
            <a:avLst/>
          </a:prstGeom>
        </p:spPr>
        <p:txBody>
          <a:bodyPr wrap="square">
            <a:spAutoFit/>
          </a:bodyPr>
          <a:lstStyle/>
          <a:p>
            <a:pPr algn="ctr"/>
            <a:r>
              <a:rPr lang="zh-CN" altLang="en-US" sz="1600" i="0" dirty="0">
                <a:solidFill>
                  <a:srgbClr val="FF0000"/>
                </a:solidFill>
              </a:rPr>
              <a:t>条件桩</a:t>
            </a:r>
          </a:p>
        </p:txBody>
      </p:sp>
      <p:sp>
        <p:nvSpPr>
          <p:cNvPr id="7" name="矩形 6"/>
          <p:cNvSpPr/>
          <p:nvPr/>
        </p:nvSpPr>
        <p:spPr>
          <a:xfrm>
            <a:off x="4493890" y="3512951"/>
            <a:ext cx="319286" cy="830997"/>
          </a:xfrm>
          <a:prstGeom prst="rect">
            <a:avLst/>
          </a:prstGeom>
        </p:spPr>
        <p:txBody>
          <a:bodyPr wrap="square">
            <a:spAutoFit/>
          </a:bodyPr>
          <a:lstStyle/>
          <a:p>
            <a:r>
              <a:rPr lang="zh-CN" altLang="en-US" sz="1600" i="0" dirty="0">
                <a:solidFill>
                  <a:srgbClr val="FF0000"/>
                </a:solidFill>
              </a:rPr>
              <a:t>动作桩</a:t>
            </a:r>
          </a:p>
        </p:txBody>
      </p:sp>
      <p:sp>
        <p:nvSpPr>
          <p:cNvPr id="8" name="矩形 7"/>
          <p:cNvSpPr/>
          <p:nvPr/>
        </p:nvSpPr>
        <p:spPr>
          <a:xfrm>
            <a:off x="6189086" y="2028330"/>
            <a:ext cx="677051" cy="369332"/>
          </a:xfrm>
          <a:prstGeom prst="rect">
            <a:avLst/>
          </a:prstGeom>
        </p:spPr>
        <p:txBody>
          <a:bodyPr wrap="square">
            <a:spAutoFit/>
          </a:bodyPr>
          <a:lstStyle/>
          <a:p>
            <a:r>
              <a:rPr lang="zh-CN" altLang="en-US" i="0" dirty="0">
                <a:solidFill>
                  <a:srgbClr val="000090"/>
                </a:solidFill>
              </a:rPr>
              <a:t>规则</a:t>
            </a:r>
            <a:endParaRPr lang="zh-CN" altLang="en-US" i="0" dirty="0"/>
          </a:p>
        </p:txBody>
      </p:sp>
      <p:sp>
        <p:nvSpPr>
          <p:cNvPr id="9" name="下箭头 8"/>
          <p:cNvSpPr/>
          <p:nvPr/>
        </p:nvSpPr>
        <p:spPr>
          <a:xfrm>
            <a:off x="6441162" y="2409330"/>
            <a:ext cx="159644" cy="8047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539552" y="5733256"/>
            <a:ext cx="7848872" cy="646331"/>
          </a:xfrm>
          <a:prstGeom prst="rect">
            <a:avLst/>
          </a:prstGeom>
        </p:spPr>
        <p:txBody>
          <a:bodyPr wrap="square">
            <a:spAutoFit/>
          </a:bodyPr>
          <a:lstStyle/>
          <a:p>
            <a:r>
              <a:rPr lang="zh-CN" altLang="en-US" b="1" i="0" dirty="0">
                <a:solidFill>
                  <a:srgbClr val="FF0000"/>
                </a:solidFill>
              </a:rPr>
              <a:t>有两个或者多条规则具有相同的动作，并且条件项之间存在极为相似的关系就可以进行合并。</a:t>
            </a:r>
            <a:endParaRPr lang="zh-CN" altLang="en-US" b="1" dirty="0">
              <a:solidFill>
                <a:srgbClr val="FF0000"/>
              </a:solidFill>
            </a:endParaRPr>
          </a:p>
        </p:txBody>
      </p:sp>
    </p:spTree>
    <p:extLst>
      <p:ext uri="{BB962C8B-B14F-4D97-AF65-F5344CB8AC3E}">
        <p14:creationId xmlns:p14="http://schemas.microsoft.com/office/powerpoint/2010/main" val="1961048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331640" y="332656"/>
            <a:ext cx="6456780" cy="764703"/>
          </a:xfrm>
        </p:spPr>
        <p:txBody>
          <a:bodyPr/>
          <a:lstStyle/>
          <a:p>
            <a:pPr algn="ctr"/>
            <a:r>
              <a:rPr lang="zh-CN" altLang="en-US" sz="3200" dirty="0">
                <a:solidFill>
                  <a:srgbClr val="FFFF00"/>
                </a:solidFill>
                <a:latin typeface="+mj-ea"/>
              </a:rPr>
              <a:t>判定表 示例</a:t>
            </a:r>
            <a:r>
              <a:rPr lang="en-US" altLang="zh-CN" sz="3200" dirty="0">
                <a:solidFill>
                  <a:srgbClr val="FFFF00"/>
                </a:solidFill>
                <a:latin typeface="+mj-ea"/>
              </a:rPr>
              <a:t>1</a:t>
            </a:r>
            <a:endParaRPr lang="en-US" altLang="en-US" sz="3200" dirty="0">
              <a:solidFill>
                <a:srgbClr val="FFFF00"/>
              </a:solidFill>
              <a:latin typeface="+mj-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8"/>
            <a:ext cx="820891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67966" y="4265513"/>
            <a:ext cx="7416824" cy="369332"/>
          </a:xfrm>
          <a:prstGeom prst="rect">
            <a:avLst/>
          </a:prstGeom>
        </p:spPr>
        <p:txBody>
          <a:bodyPr wrap="square">
            <a:spAutoFit/>
          </a:bodyPr>
          <a:lstStyle/>
          <a:p>
            <a:r>
              <a:rPr lang="zh-CN" altLang="en-US" b="1" i="0" dirty="0">
                <a:solidFill>
                  <a:srgbClr val="FF0000"/>
                </a:solidFill>
              </a:rPr>
              <a:t>简化判定表</a:t>
            </a:r>
            <a:r>
              <a:rPr lang="zh-CN" altLang="en-US" b="1" i="0" dirty="0" smtClean="0">
                <a:solidFill>
                  <a:srgbClr val="FF0000"/>
                </a:solidFill>
              </a:rPr>
              <a:t>：</a:t>
            </a:r>
            <a:r>
              <a:rPr lang="en-US" altLang="zh-CN" b="1" i="0" dirty="0" smtClean="0">
                <a:solidFill>
                  <a:srgbClr val="FF0000"/>
                </a:solidFill>
              </a:rPr>
              <a:t>1</a:t>
            </a:r>
            <a:r>
              <a:rPr lang="zh-CN" altLang="en-US" b="1" i="0" dirty="0">
                <a:solidFill>
                  <a:srgbClr val="FF0000"/>
                </a:solidFill>
              </a:rPr>
              <a:t>，</a:t>
            </a:r>
            <a:r>
              <a:rPr lang="en-US" altLang="zh-CN" b="1" i="0" dirty="0">
                <a:solidFill>
                  <a:srgbClr val="FF0000"/>
                </a:solidFill>
              </a:rPr>
              <a:t>2</a:t>
            </a:r>
            <a:r>
              <a:rPr lang="zh-CN" altLang="en-US" b="1" i="0" dirty="0">
                <a:solidFill>
                  <a:srgbClr val="FF0000"/>
                </a:solidFill>
              </a:rPr>
              <a:t>合并，</a:t>
            </a:r>
            <a:r>
              <a:rPr lang="en-US" altLang="zh-CN" b="1" i="0" dirty="0">
                <a:solidFill>
                  <a:srgbClr val="FF0000"/>
                </a:solidFill>
              </a:rPr>
              <a:t>5</a:t>
            </a:r>
            <a:r>
              <a:rPr lang="zh-CN" altLang="en-US" b="1" i="0" dirty="0">
                <a:solidFill>
                  <a:srgbClr val="FF0000"/>
                </a:solidFill>
              </a:rPr>
              <a:t>，</a:t>
            </a:r>
            <a:r>
              <a:rPr lang="en-US" altLang="zh-CN" b="1" i="0" dirty="0">
                <a:solidFill>
                  <a:srgbClr val="FF0000"/>
                </a:solidFill>
              </a:rPr>
              <a:t>7</a:t>
            </a:r>
            <a:r>
              <a:rPr lang="zh-CN" altLang="en-US" b="1" i="0" dirty="0">
                <a:solidFill>
                  <a:srgbClr val="FF0000"/>
                </a:solidFill>
              </a:rPr>
              <a:t>合并，</a:t>
            </a:r>
            <a:r>
              <a:rPr lang="en-US" altLang="zh-CN" b="1" i="0" dirty="0">
                <a:solidFill>
                  <a:srgbClr val="FF0000"/>
                </a:solidFill>
              </a:rPr>
              <a:t>6</a:t>
            </a:r>
            <a:r>
              <a:rPr lang="zh-CN" altLang="en-US" b="1" i="0" dirty="0">
                <a:solidFill>
                  <a:srgbClr val="FF0000"/>
                </a:solidFill>
              </a:rPr>
              <a:t>，</a:t>
            </a:r>
            <a:r>
              <a:rPr lang="en-US" altLang="zh-CN" b="1" i="0" dirty="0">
                <a:solidFill>
                  <a:srgbClr val="FF0000"/>
                </a:solidFill>
              </a:rPr>
              <a:t>8</a:t>
            </a:r>
            <a:r>
              <a:rPr lang="zh-CN" altLang="en-US" b="1" i="0" dirty="0">
                <a:solidFill>
                  <a:srgbClr val="FF0000"/>
                </a:solidFill>
              </a:rPr>
              <a:t>合并</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859" y="4725144"/>
            <a:ext cx="7113537" cy="195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1414517"/>
            <a:ext cx="7720458" cy="646331"/>
          </a:xfrm>
          <a:prstGeom prst="rect">
            <a:avLst/>
          </a:prstGeom>
        </p:spPr>
        <p:txBody>
          <a:bodyPr wrap="square">
            <a:spAutoFit/>
          </a:bodyPr>
          <a:lstStyle/>
          <a:p>
            <a:r>
              <a:rPr lang="zh-CN" altLang="en-US" i="0" dirty="0"/>
              <a:t>问题描述： “</a:t>
            </a:r>
            <a:r>
              <a:rPr lang="en-US" altLang="zh-CN" i="0" dirty="0"/>
              <a:t>……</a:t>
            </a:r>
            <a:r>
              <a:rPr lang="zh-CN" altLang="en-US" i="0" dirty="0">
                <a:solidFill>
                  <a:srgbClr val="FF0000"/>
                </a:solidFill>
              </a:rPr>
              <a:t>对于功率大于</a:t>
            </a:r>
            <a:r>
              <a:rPr lang="en-US" altLang="zh-CN" i="0" dirty="0">
                <a:solidFill>
                  <a:srgbClr val="FF0000"/>
                </a:solidFill>
              </a:rPr>
              <a:t>50</a:t>
            </a:r>
            <a:r>
              <a:rPr lang="zh-CN" altLang="en-US" i="0" dirty="0">
                <a:solidFill>
                  <a:srgbClr val="FF0000"/>
                </a:solidFill>
              </a:rPr>
              <a:t>马力的机器，并且维修记录不全</a:t>
            </a:r>
            <a:r>
              <a:rPr lang="zh-CN" altLang="en-US" i="0" dirty="0"/>
              <a:t>或已运行</a:t>
            </a:r>
            <a:r>
              <a:rPr lang="en-US" altLang="zh-CN" i="0" dirty="0"/>
              <a:t>10</a:t>
            </a:r>
            <a:r>
              <a:rPr lang="zh-CN" altLang="en-US" i="0" dirty="0"/>
              <a:t>年以上的机器，应给予优先的维修处理</a:t>
            </a:r>
            <a:r>
              <a:rPr lang="en-US" altLang="zh-CN" i="0" dirty="0"/>
              <a:t>……”</a:t>
            </a:r>
            <a:endParaRPr lang="zh-CN" altLang="en-US" dirty="0"/>
          </a:p>
        </p:txBody>
      </p:sp>
    </p:spTree>
    <p:extLst>
      <p:ext uri="{BB962C8B-B14F-4D97-AF65-F5344CB8AC3E}">
        <p14:creationId xmlns:p14="http://schemas.microsoft.com/office/powerpoint/2010/main" val="2139582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260648"/>
            <a:ext cx="6120680" cy="764704"/>
          </a:xfrm>
        </p:spPr>
        <p:txBody>
          <a:bodyPr/>
          <a:lstStyle/>
          <a:p>
            <a:pPr algn="ctr"/>
            <a:r>
              <a:rPr lang="en-US" altLang="zh-CN" sz="3200" dirty="0">
                <a:solidFill>
                  <a:srgbClr val="FFFF00"/>
                </a:solidFill>
                <a:latin typeface="+mn-lt"/>
              </a:rPr>
              <a:t>3.3.3 </a:t>
            </a:r>
            <a:r>
              <a:rPr lang="zh-CN" altLang="en-US" sz="3200" dirty="0">
                <a:solidFill>
                  <a:srgbClr val="FFFF00"/>
                </a:solidFill>
                <a:latin typeface="+mn-lt"/>
              </a:rPr>
              <a:t>两两组合（</a:t>
            </a:r>
            <a:r>
              <a:rPr lang="en-US" altLang="zh-CN" sz="3200" dirty="0">
                <a:solidFill>
                  <a:srgbClr val="FFFF00"/>
                </a:solidFill>
              </a:rPr>
              <a:t>Pairwise</a:t>
            </a:r>
            <a:r>
              <a:rPr lang="zh-CN" altLang="en-US" sz="3200" dirty="0">
                <a:solidFill>
                  <a:srgbClr val="FFFF00"/>
                </a:solidFill>
                <a:latin typeface="+mn-lt"/>
              </a:rPr>
              <a:t>）方法</a:t>
            </a:r>
          </a:p>
        </p:txBody>
      </p:sp>
      <p:sp>
        <p:nvSpPr>
          <p:cNvPr id="5" name="矩形 4"/>
          <p:cNvSpPr/>
          <p:nvPr/>
        </p:nvSpPr>
        <p:spPr>
          <a:xfrm>
            <a:off x="2209800" y="6488668"/>
            <a:ext cx="3544625" cy="369332"/>
          </a:xfrm>
          <a:prstGeom prst="rect">
            <a:avLst/>
          </a:prstGeom>
        </p:spPr>
        <p:txBody>
          <a:bodyPr wrap="none">
            <a:spAutoFit/>
          </a:bodyPr>
          <a:lstStyle/>
          <a:p>
            <a:r>
              <a:rPr lang="en-US" altLang="zh-CN" dirty="0">
                <a:hlinkClick r:id="rId2"/>
              </a:rPr>
              <a:t>http://www.pairwise.org/tools.asp</a:t>
            </a:r>
            <a:endParaRPr lang="zh-CN" altLang="en-US" dirty="0"/>
          </a:p>
        </p:txBody>
      </p:sp>
      <p:sp>
        <p:nvSpPr>
          <p:cNvPr id="6" name="矩形 5"/>
          <p:cNvSpPr/>
          <p:nvPr/>
        </p:nvSpPr>
        <p:spPr>
          <a:xfrm>
            <a:off x="533400" y="1371600"/>
            <a:ext cx="8153400" cy="2506840"/>
          </a:xfrm>
          <a:prstGeom prst="rect">
            <a:avLst/>
          </a:prstGeom>
        </p:spPr>
        <p:txBody>
          <a:bodyPr wrap="square">
            <a:spAutoFit/>
          </a:bodyPr>
          <a:lstStyle/>
          <a:p>
            <a:pPr marL="342900" indent="-342900">
              <a:lnSpc>
                <a:spcPct val="130000"/>
              </a:lnSpc>
              <a:spcBef>
                <a:spcPct val="20000"/>
              </a:spcBef>
              <a:buBlip>
                <a:blip r:embed="rId3"/>
              </a:buBlip>
            </a:pPr>
            <a:r>
              <a:rPr lang="zh-CN" altLang="en-US" sz="2400" i="0" dirty="0">
                <a:latin typeface="+mn-lt"/>
                <a:ea typeface="宋体" charset="-122"/>
              </a:rPr>
              <a:t>大部分缺陷是在两个变量取值冲突的测试时被发现的 </a:t>
            </a:r>
          </a:p>
          <a:p>
            <a:pPr marL="342900" indent="-342900">
              <a:lnSpc>
                <a:spcPct val="130000"/>
              </a:lnSpc>
              <a:spcBef>
                <a:spcPct val="20000"/>
              </a:spcBef>
              <a:buBlip>
                <a:blip r:embed="rId3"/>
              </a:buBlip>
            </a:pPr>
            <a:r>
              <a:rPr lang="zh-CN" altLang="en-US" sz="2400" i="0" dirty="0">
                <a:latin typeface="+mn-lt"/>
                <a:ea typeface="宋体" charset="-122"/>
              </a:rPr>
              <a:t>不仅仅是在所有的组合情况下才会发现所有的测试缺陷 </a:t>
            </a:r>
          </a:p>
          <a:p>
            <a:pPr marL="342900" indent="-342900">
              <a:lnSpc>
                <a:spcPct val="130000"/>
              </a:lnSpc>
              <a:spcBef>
                <a:spcPct val="20000"/>
              </a:spcBef>
              <a:buBlip>
                <a:blip r:embed="rId3"/>
              </a:buBlip>
            </a:pPr>
            <a:r>
              <a:rPr lang="zh-CN" altLang="en-US" sz="2400" i="0" dirty="0">
                <a:latin typeface="+mn-lt"/>
                <a:ea typeface="宋体" charset="-122"/>
              </a:rPr>
              <a:t>这个是“</a:t>
            </a:r>
            <a:r>
              <a:rPr lang="en-US" altLang="zh-CN" sz="2400" i="0" dirty="0" err="1">
                <a:latin typeface="+mn-lt"/>
                <a:ea typeface="宋体" charset="-122"/>
              </a:rPr>
              <a:t>Pairwise</a:t>
            </a:r>
            <a:r>
              <a:rPr lang="en-US" altLang="zh-CN" sz="2400" i="0" dirty="0">
                <a:latin typeface="+mn-lt"/>
                <a:ea typeface="宋体" charset="-122"/>
              </a:rPr>
              <a:t> Testing”</a:t>
            </a:r>
            <a:r>
              <a:rPr lang="zh-CN" altLang="en-US" sz="2400" i="0" dirty="0">
                <a:latin typeface="+mn-lt"/>
                <a:ea typeface="宋体" charset="-122"/>
              </a:rPr>
              <a:t>基本原理，不要测试所有的组合，测试所有的“</a:t>
            </a:r>
            <a:r>
              <a:rPr lang="en-US" altLang="zh-CN" sz="2400" i="0" dirty="0" err="1">
                <a:latin typeface="+mn-lt"/>
                <a:ea typeface="宋体" charset="-122"/>
              </a:rPr>
              <a:t>Pairwise</a:t>
            </a:r>
            <a:r>
              <a:rPr lang="en-US" altLang="zh-CN" sz="2400" i="0" dirty="0">
                <a:latin typeface="+mn-lt"/>
                <a:ea typeface="宋体" charset="-122"/>
              </a:rPr>
              <a:t> ”</a:t>
            </a:r>
            <a:r>
              <a:rPr lang="zh-CN" altLang="en-US" sz="2400" i="0" dirty="0">
                <a:latin typeface="+mn-lt"/>
                <a:ea typeface="宋体" charset="-122"/>
              </a:rPr>
              <a:t>即可 </a:t>
            </a:r>
          </a:p>
          <a:p>
            <a:pPr>
              <a:lnSpc>
                <a:spcPct val="130000"/>
              </a:lnSpc>
            </a:pPr>
            <a:endParaRPr lang="zh-CN" altLang="en-US" i="0" dirty="0">
              <a:latin typeface="+mn-lt"/>
            </a:endParaRPr>
          </a:p>
        </p:txBody>
      </p:sp>
      <p:pic>
        <p:nvPicPr>
          <p:cNvPr id="7" name="图片 6" descr="temp.png"/>
          <p:cNvPicPr>
            <a:picLocks noChangeAspect="1"/>
          </p:cNvPicPr>
          <p:nvPr/>
        </p:nvPicPr>
        <p:blipFill>
          <a:blip r:embed="rId4" cstate="print"/>
          <a:stretch>
            <a:fillRect/>
          </a:stretch>
        </p:blipFill>
        <p:spPr>
          <a:xfrm>
            <a:off x="395536" y="3789040"/>
            <a:ext cx="8289161" cy="2133600"/>
          </a:xfrm>
          <a:prstGeom prst="rect">
            <a:avLst/>
          </a:prstGeom>
        </p:spPr>
      </p:pic>
      <p:sp>
        <p:nvSpPr>
          <p:cNvPr id="3" name="矩形 2">
            <a:extLst>
              <a:ext uri="{FF2B5EF4-FFF2-40B4-BE49-F238E27FC236}">
                <a16:creationId xmlns:a16="http://schemas.microsoft.com/office/drawing/2014/main" xmlns="" id="{E0C511E4-7A3D-439E-B87B-33C5A4C935D1}"/>
              </a:ext>
            </a:extLst>
          </p:cNvPr>
          <p:cNvSpPr/>
          <p:nvPr/>
        </p:nvSpPr>
        <p:spPr>
          <a:xfrm>
            <a:off x="1403648" y="6020988"/>
            <a:ext cx="6192688" cy="369332"/>
          </a:xfrm>
          <a:prstGeom prst="rect">
            <a:avLst/>
          </a:prstGeom>
        </p:spPr>
        <p:txBody>
          <a:bodyPr wrap="square">
            <a:spAutoFit/>
          </a:bodyPr>
          <a:lstStyle/>
          <a:p>
            <a:r>
              <a:rPr lang="zh-CN" altLang="en-US" dirty="0"/>
              <a:t>http://www.51testing.com/html/54/n-3707754.html</a:t>
            </a:r>
          </a:p>
        </p:txBody>
      </p:sp>
    </p:spTree>
    <p:extLst>
      <p:ext uri="{BB962C8B-B14F-4D97-AF65-F5344CB8AC3E}">
        <p14:creationId xmlns:p14="http://schemas.microsoft.com/office/powerpoint/2010/main" val="614318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285860"/>
            <a:ext cx="8352928" cy="4784725"/>
          </a:xfrm>
        </p:spPr>
        <p:txBody>
          <a:bodyPr/>
          <a:lstStyle/>
          <a:p>
            <a:pPr marL="0" indent="0"/>
            <a:r>
              <a:rPr lang="zh-CN" altLang="en-US" sz="2800" dirty="0"/>
              <a:t>假如我们测试公司电脑能够正常打印，需要测试两个因素，</a:t>
            </a:r>
            <a:r>
              <a:rPr lang="zh-CN" altLang="en-US" sz="2800" b="1" u="sng" dirty="0"/>
              <a:t>操作系统</a:t>
            </a:r>
            <a:r>
              <a:rPr lang="zh-CN" altLang="en-US" sz="2800" dirty="0"/>
              <a:t>和打印机类型。假设操作系统有</a:t>
            </a:r>
            <a:r>
              <a:rPr lang="en-US" altLang="zh-CN" sz="2800" dirty="0"/>
              <a:t>win7</a:t>
            </a:r>
            <a:r>
              <a:rPr lang="zh-CN" altLang="en-US" sz="2800" dirty="0"/>
              <a:t>、</a:t>
            </a:r>
            <a:r>
              <a:rPr lang="en-US" altLang="zh-CN" sz="2800" dirty="0"/>
              <a:t>mac</a:t>
            </a:r>
            <a:r>
              <a:rPr lang="zh-CN" altLang="en-US" sz="2800" dirty="0"/>
              <a:t>、</a:t>
            </a:r>
            <a:r>
              <a:rPr lang="en-US" altLang="zh-CN" sz="2800" dirty="0"/>
              <a:t>win8</a:t>
            </a:r>
            <a:r>
              <a:rPr lang="zh-CN" altLang="en-US" sz="2800" dirty="0"/>
              <a:t>三个，打印机类型有</a:t>
            </a:r>
            <a:r>
              <a:rPr lang="en-US" altLang="zh-CN" sz="2800" dirty="0"/>
              <a:t>EP</a:t>
            </a:r>
            <a:r>
              <a:rPr lang="zh-CN" altLang="en-US" sz="2800" dirty="0"/>
              <a:t>、</a:t>
            </a:r>
            <a:r>
              <a:rPr lang="en-US" altLang="zh-CN" sz="2800" dirty="0"/>
              <a:t>HP</a:t>
            </a:r>
            <a:r>
              <a:rPr lang="zh-CN" altLang="en-US" sz="2800" dirty="0"/>
              <a:t>两种。我们此时设计一下测试用例：</a:t>
            </a:r>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49</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 y="3068960"/>
            <a:ext cx="4995644" cy="3641326"/>
          </a:xfrm>
          <a:prstGeom prst="rect">
            <a:avLst/>
          </a:prstGeom>
        </p:spPr>
      </p:pic>
    </p:spTree>
    <p:extLst>
      <p:ext uri="{BB962C8B-B14F-4D97-AF65-F5344CB8AC3E}">
        <p14:creationId xmlns:p14="http://schemas.microsoft.com/office/powerpoint/2010/main" val="2656800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475656" y="332656"/>
            <a:ext cx="6192689" cy="591220"/>
          </a:xfrm>
        </p:spPr>
        <p:txBody>
          <a:bodyPr/>
          <a:lstStyle/>
          <a:p>
            <a:pPr algn="ctr"/>
            <a:r>
              <a:rPr lang="zh-CN" altLang="en-US" sz="3600" dirty="0">
                <a:solidFill>
                  <a:srgbClr val="FFFF00"/>
                </a:solidFill>
              </a:rPr>
              <a:t>测试领域</a:t>
            </a:r>
            <a:endParaRPr lang="en-US" altLang="zh-CN" sz="3600" dirty="0">
              <a:solidFill>
                <a:srgbClr val="FFFF00"/>
              </a:solidFill>
            </a:endParaRPr>
          </a:p>
        </p:txBody>
      </p:sp>
      <p:sp>
        <p:nvSpPr>
          <p:cNvPr id="188419" name="Text Box 3"/>
          <p:cNvSpPr txBox="1">
            <a:spLocks noChangeArrowheads="1"/>
          </p:cNvSpPr>
          <p:nvPr/>
        </p:nvSpPr>
        <p:spPr bwMode="auto">
          <a:xfrm>
            <a:off x="2907218" y="1484784"/>
            <a:ext cx="3384376" cy="461665"/>
          </a:xfrm>
          <a:prstGeom prst="rect">
            <a:avLst/>
          </a:prstGeom>
          <a:gradFill rotWithShape="1">
            <a:gsLst>
              <a:gs pos="0">
                <a:srgbClr val="5DC5FF"/>
              </a:gs>
              <a:gs pos="100000">
                <a:schemeClr val="accent1"/>
              </a:gs>
            </a:gsLst>
            <a:path path="shape">
              <a:fillToRect l="50000" t="50000" r="50000" b="50000"/>
            </a:path>
          </a:gradFill>
          <a:ln w="28575">
            <a:solidFill>
              <a:srgbClr val="C0C0C4"/>
            </a:solidFill>
            <a:miter lim="800000"/>
            <a:headEnd/>
            <a:tailEnd/>
          </a:ln>
        </p:spPr>
        <p:txBody>
          <a:bodyPr wrap="square">
            <a:spAutoFit/>
          </a:bodyPr>
          <a:lstStyle/>
          <a:p>
            <a:pPr algn="ctr">
              <a:spcBef>
                <a:spcPct val="50000"/>
              </a:spcBef>
            </a:pPr>
            <a:r>
              <a:rPr lang="en-US" altLang="zh-CN" sz="2400" b="1" i="0" dirty="0">
                <a:latin typeface="Comic Sans MS" pitchFamily="66" charset="0"/>
                <a:ea typeface="宋体" charset="-122"/>
                <a:cs typeface="Arial" charset="0"/>
              </a:rPr>
              <a:t>Domains under Test</a:t>
            </a:r>
          </a:p>
        </p:txBody>
      </p:sp>
      <p:grpSp>
        <p:nvGrpSpPr>
          <p:cNvPr id="2" name="Group 4"/>
          <p:cNvGrpSpPr>
            <a:grpSpLocks/>
          </p:cNvGrpSpPr>
          <p:nvPr/>
        </p:nvGrpSpPr>
        <p:grpSpPr bwMode="auto">
          <a:xfrm>
            <a:off x="173965" y="1980084"/>
            <a:ext cx="8704262" cy="993775"/>
            <a:chOff x="115" y="1200"/>
            <a:chExt cx="5483" cy="626"/>
          </a:xfrm>
        </p:grpSpPr>
        <p:sp>
          <p:nvSpPr>
            <p:cNvPr id="188421" name="Text Box 5"/>
            <p:cNvSpPr txBox="1">
              <a:spLocks noChangeArrowheads="1"/>
            </p:cNvSpPr>
            <p:nvPr/>
          </p:nvSpPr>
          <p:spPr bwMode="auto">
            <a:xfrm>
              <a:off x="115" y="1557"/>
              <a:ext cx="944" cy="252"/>
            </a:xfrm>
            <a:prstGeom prst="rect">
              <a:avLst/>
            </a:prstGeom>
            <a:gradFill rotWithShape="1">
              <a:gsLst>
                <a:gs pos="0">
                  <a:srgbClr val="FAF400"/>
                </a:gs>
                <a:gs pos="100000">
                  <a:srgbClr val="747100"/>
                </a:gs>
              </a:gsLst>
              <a:path path="shape">
                <a:fillToRect l="50000" t="50000" r="50000" b="50000"/>
              </a:path>
            </a:gradFill>
            <a:ln w="28575">
              <a:solidFill>
                <a:srgbClr val="C0C0C4"/>
              </a:solidFill>
              <a:miter lim="800000"/>
              <a:headEnd/>
              <a:tailEnd/>
            </a:ln>
          </p:spPr>
          <p:txBody>
            <a:bodyPr>
              <a:spAutoFit/>
            </a:bodyPr>
            <a:lstStyle/>
            <a:p>
              <a:pPr algn="ctr">
                <a:spcBef>
                  <a:spcPct val="50000"/>
                </a:spcBef>
              </a:pPr>
              <a:r>
                <a:rPr lang="en-US" altLang="zh-CN" sz="2000" b="1" dirty="0">
                  <a:solidFill>
                    <a:srgbClr val="000000"/>
                  </a:solidFill>
                  <a:effectLst>
                    <a:outerShdw blurRad="38100" dist="38100" dir="2700000" algn="tl">
                      <a:srgbClr val="FFFFFF"/>
                    </a:outerShdw>
                  </a:effectLst>
                  <a:latin typeface="Comic Sans MS" pitchFamily="66" charset="0"/>
                  <a:ea typeface="宋体" charset="-122"/>
                  <a:cs typeface="Arial" charset="0"/>
                </a:rPr>
                <a:t>GUI</a:t>
              </a:r>
            </a:p>
          </p:txBody>
        </p:sp>
        <p:sp>
          <p:nvSpPr>
            <p:cNvPr id="188422" name="Text Box 6"/>
            <p:cNvSpPr txBox="1">
              <a:spLocks noChangeArrowheads="1"/>
            </p:cNvSpPr>
            <p:nvPr/>
          </p:nvSpPr>
          <p:spPr bwMode="auto">
            <a:xfrm>
              <a:off x="1457" y="1558"/>
              <a:ext cx="945" cy="268"/>
            </a:xfrm>
            <a:prstGeom prst="rect">
              <a:avLst/>
            </a:prstGeom>
            <a:gradFill rotWithShape="1">
              <a:gsLst>
                <a:gs pos="0">
                  <a:srgbClr val="FAF400"/>
                </a:gs>
                <a:gs pos="100000">
                  <a:srgbClr val="747100"/>
                </a:gs>
              </a:gsLst>
              <a:path path="shape">
                <a:fillToRect l="50000" t="50000" r="50000" b="50000"/>
              </a:path>
            </a:gradFill>
            <a:ln w="28575">
              <a:solidFill>
                <a:srgbClr val="C0C0C4"/>
              </a:solidFill>
              <a:miter lim="800000"/>
              <a:headEnd/>
              <a:tailEnd/>
            </a:ln>
          </p:spPr>
          <p:txBody>
            <a:bodyPr>
              <a:spAutoFit/>
            </a:bodyPr>
            <a:lstStyle/>
            <a:p>
              <a:pPr algn="ctr">
                <a:spcBef>
                  <a:spcPct val="50000"/>
                </a:spcBef>
              </a:pPr>
              <a:r>
                <a:rPr lang="en-US" altLang="zh-CN" sz="2000" b="1" dirty="0">
                  <a:solidFill>
                    <a:srgbClr val="000000"/>
                  </a:solidFill>
                  <a:effectLst>
                    <a:outerShdw blurRad="38100" dist="38100" dir="2700000" algn="tl">
                      <a:srgbClr val="FFFFFF"/>
                    </a:outerShdw>
                  </a:effectLst>
                  <a:latin typeface="Comic Sans MS" pitchFamily="66" charset="0"/>
                  <a:ea typeface="宋体" charset="-122"/>
                  <a:cs typeface="Arial" charset="0"/>
                </a:rPr>
                <a:t>Logic</a:t>
              </a:r>
            </a:p>
          </p:txBody>
        </p:sp>
        <p:sp>
          <p:nvSpPr>
            <p:cNvPr id="188423" name="Text Box 7"/>
            <p:cNvSpPr txBox="1">
              <a:spLocks noChangeArrowheads="1"/>
            </p:cNvSpPr>
            <p:nvPr/>
          </p:nvSpPr>
          <p:spPr bwMode="auto">
            <a:xfrm>
              <a:off x="2800" y="1558"/>
              <a:ext cx="1455" cy="268"/>
            </a:xfrm>
            <a:prstGeom prst="rect">
              <a:avLst/>
            </a:prstGeom>
            <a:gradFill rotWithShape="1">
              <a:gsLst>
                <a:gs pos="0">
                  <a:srgbClr val="FAF400"/>
                </a:gs>
                <a:gs pos="100000">
                  <a:srgbClr val="747100"/>
                </a:gs>
              </a:gsLst>
              <a:path path="shape">
                <a:fillToRect l="50000" t="50000" r="50000" b="50000"/>
              </a:path>
            </a:gradFill>
            <a:ln w="28575">
              <a:solidFill>
                <a:srgbClr val="C0C0C4"/>
              </a:solidFill>
              <a:miter lim="800000"/>
              <a:headEnd/>
              <a:tailEnd/>
            </a:ln>
          </p:spPr>
          <p:txBody>
            <a:bodyPr>
              <a:spAutoFit/>
            </a:bodyPr>
            <a:lstStyle/>
            <a:p>
              <a:pPr algn="ctr">
                <a:spcBef>
                  <a:spcPct val="50000"/>
                </a:spcBef>
              </a:pPr>
              <a:r>
                <a:rPr lang="en-US" altLang="zh-CN" sz="2000" b="1" dirty="0">
                  <a:solidFill>
                    <a:srgbClr val="000000"/>
                  </a:solidFill>
                  <a:effectLst>
                    <a:outerShdw blurRad="38100" dist="38100" dir="2700000" algn="tl">
                      <a:srgbClr val="FFFFFF"/>
                    </a:outerShdw>
                  </a:effectLst>
                  <a:latin typeface="Comic Sans MS" pitchFamily="66" charset="0"/>
                  <a:ea typeface="宋体" charset="-122"/>
                  <a:cs typeface="Arial" charset="0"/>
                </a:rPr>
                <a:t>Input Space</a:t>
              </a:r>
            </a:p>
          </p:txBody>
        </p:sp>
        <p:sp>
          <p:nvSpPr>
            <p:cNvPr id="188424" name="Text Box 8"/>
            <p:cNvSpPr txBox="1">
              <a:spLocks noChangeArrowheads="1"/>
            </p:cNvSpPr>
            <p:nvPr/>
          </p:nvSpPr>
          <p:spPr bwMode="auto">
            <a:xfrm>
              <a:off x="4653" y="1558"/>
              <a:ext cx="945" cy="268"/>
            </a:xfrm>
            <a:prstGeom prst="rect">
              <a:avLst/>
            </a:prstGeom>
            <a:gradFill rotWithShape="1">
              <a:gsLst>
                <a:gs pos="0">
                  <a:srgbClr val="FAF400"/>
                </a:gs>
                <a:gs pos="100000">
                  <a:srgbClr val="747100"/>
                </a:gs>
              </a:gsLst>
              <a:path path="shape">
                <a:fillToRect l="50000" t="50000" r="50000" b="50000"/>
              </a:path>
            </a:gradFill>
            <a:ln w="28575">
              <a:solidFill>
                <a:srgbClr val="C0C0C4"/>
              </a:solidFill>
              <a:miter lim="800000"/>
              <a:headEnd/>
              <a:tailEnd/>
            </a:ln>
          </p:spPr>
          <p:txBody>
            <a:bodyPr>
              <a:spAutoFit/>
            </a:bodyPr>
            <a:lstStyle/>
            <a:p>
              <a:pPr algn="ctr">
                <a:spcBef>
                  <a:spcPct val="50000"/>
                </a:spcBef>
              </a:pPr>
              <a:r>
                <a:rPr lang="en-US" altLang="zh-CN" sz="2000" b="1" dirty="0">
                  <a:solidFill>
                    <a:srgbClr val="000000"/>
                  </a:solidFill>
                  <a:effectLst>
                    <a:outerShdw blurRad="38100" dist="38100" dir="2700000" algn="tl">
                      <a:srgbClr val="FFFFFF"/>
                    </a:outerShdw>
                  </a:effectLst>
                  <a:latin typeface="Comic Sans MS" pitchFamily="66" charset="0"/>
                  <a:ea typeface="宋体" charset="-122"/>
                  <a:cs typeface="Arial" charset="0"/>
                </a:rPr>
                <a:t>Syntax</a:t>
              </a:r>
            </a:p>
          </p:txBody>
        </p:sp>
        <p:sp>
          <p:nvSpPr>
            <p:cNvPr id="184329" name="Line 9"/>
            <p:cNvSpPr>
              <a:spLocks noChangeShapeType="1"/>
            </p:cNvSpPr>
            <p:nvPr/>
          </p:nvSpPr>
          <p:spPr bwMode="auto">
            <a:xfrm>
              <a:off x="576" y="1376"/>
              <a:ext cx="4556" cy="0"/>
            </a:xfrm>
            <a:prstGeom prst="line">
              <a:avLst/>
            </a:prstGeom>
            <a:noFill/>
            <a:ln w="28575">
              <a:solidFill>
                <a:srgbClr val="C0C0C4"/>
              </a:solidFill>
              <a:round/>
              <a:headEnd type="none" w="sm" len="sm"/>
              <a:tailEnd type="none" w="sm" len="sm"/>
            </a:ln>
          </p:spPr>
          <p:txBody>
            <a:bodyPr/>
            <a:lstStyle/>
            <a:p>
              <a:endParaRPr lang="zh-CN" altLang="en-US"/>
            </a:p>
          </p:txBody>
        </p:sp>
        <p:sp>
          <p:nvSpPr>
            <p:cNvPr id="184330" name="Line 10"/>
            <p:cNvSpPr>
              <a:spLocks noChangeShapeType="1"/>
            </p:cNvSpPr>
            <p:nvPr/>
          </p:nvSpPr>
          <p:spPr bwMode="auto">
            <a:xfrm>
              <a:off x="587" y="1376"/>
              <a:ext cx="0" cy="179"/>
            </a:xfrm>
            <a:prstGeom prst="line">
              <a:avLst/>
            </a:prstGeom>
            <a:noFill/>
            <a:ln w="28575">
              <a:solidFill>
                <a:srgbClr val="C0C0C4"/>
              </a:solidFill>
              <a:round/>
              <a:headEnd type="none" w="sm" len="sm"/>
              <a:tailEnd type="none" w="sm" len="sm"/>
            </a:ln>
          </p:spPr>
          <p:txBody>
            <a:bodyPr/>
            <a:lstStyle/>
            <a:p>
              <a:endParaRPr lang="zh-CN" altLang="en-US"/>
            </a:p>
          </p:txBody>
        </p:sp>
        <p:sp>
          <p:nvSpPr>
            <p:cNvPr id="184331" name="Line 11"/>
            <p:cNvSpPr>
              <a:spLocks noChangeShapeType="1"/>
            </p:cNvSpPr>
            <p:nvPr/>
          </p:nvSpPr>
          <p:spPr bwMode="auto">
            <a:xfrm>
              <a:off x="1930" y="1376"/>
              <a:ext cx="0" cy="179"/>
            </a:xfrm>
            <a:prstGeom prst="line">
              <a:avLst/>
            </a:prstGeom>
            <a:noFill/>
            <a:ln w="28575">
              <a:solidFill>
                <a:srgbClr val="C0C0C4"/>
              </a:solidFill>
              <a:round/>
              <a:headEnd type="none" w="sm" len="sm"/>
              <a:tailEnd type="none" w="sm" len="sm"/>
            </a:ln>
          </p:spPr>
          <p:txBody>
            <a:bodyPr/>
            <a:lstStyle/>
            <a:p>
              <a:endParaRPr lang="zh-CN" altLang="en-US"/>
            </a:p>
          </p:txBody>
        </p:sp>
        <p:sp>
          <p:nvSpPr>
            <p:cNvPr id="184332" name="Line 12"/>
            <p:cNvSpPr>
              <a:spLocks noChangeShapeType="1"/>
            </p:cNvSpPr>
            <p:nvPr/>
          </p:nvSpPr>
          <p:spPr bwMode="auto">
            <a:xfrm>
              <a:off x="3527" y="1368"/>
              <a:ext cx="0" cy="179"/>
            </a:xfrm>
            <a:prstGeom prst="line">
              <a:avLst/>
            </a:prstGeom>
            <a:noFill/>
            <a:ln w="28575">
              <a:solidFill>
                <a:srgbClr val="C0C0C4"/>
              </a:solidFill>
              <a:round/>
              <a:headEnd type="none" w="sm" len="sm"/>
              <a:tailEnd type="none" w="sm" len="sm"/>
            </a:ln>
          </p:spPr>
          <p:txBody>
            <a:bodyPr/>
            <a:lstStyle/>
            <a:p>
              <a:endParaRPr lang="zh-CN" altLang="en-US"/>
            </a:p>
          </p:txBody>
        </p:sp>
        <p:sp>
          <p:nvSpPr>
            <p:cNvPr id="184333" name="Line 13"/>
            <p:cNvSpPr>
              <a:spLocks noChangeShapeType="1"/>
            </p:cNvSpPr>
            <p:nvPr/>
          </p:nvSpPr>
          <p:spPr bwMode="auto">
            <a:xfrm>
              <a:off x="2867" y="1200"/>
              <a:ext cx="0" cy="179"/>
            </a:xfrm>
            <a:prstGeom prst="line">
              <a:avLst/>
            </a:prstGeom>
            <a:noFill/>
            <a:ln w="28575">
              <a:solidFill>
                <a:srgbClr val="C0C0C4"/>
              </a:solidFill>
              <a:round/>
              <a:headEnd type="none" w="sm" len="sm"/>
              <a:tailEnd type="none" w="sm" len="sm"/>
            </a:ln>
          </p:spPr>
          <p:txBody>
            <a:bodyPr/>
            <a:lstStyle/>
            <a:p>
              <a:endParaRPr lang="zh-CN" altLang="en-US"/>
            </a:p>
          </p:txBody>
        </p:sp>
        <p:sp>
          <p:nvSpPr>
            <p:cNvPr id="184334" name="Line 14"/>
            <p:cNvSpPr>
              <a:spLocks noChangeShapeType="1"/>
            </p:cNvSpPr>
            <p:nvPr/>
          </p:nvSpPr>
          <p:spPr bwMode="auto">
            <a:xfrm>
              <a:off x="5126" y="1368"/>
              <a:ext cx="0" cy="179"/>
            </a:xfrm>
            <a:prstGeom prst="line">
              <a:avLst/>
            </a:prstGeom>
            <a:noFill/>
            <a:ln w="28575">
              <a:solidFill>
                <a:srgbClr val="C0C0C4"/>
              </a:solidFill>
              <a:round/>
              <a:headEnd type="none" w="sm" len="sm"/>
              <a:tailEnd type="none" w="sm" len="sm"/>
            </a:ln>
          </p:spPr>
          <p:txBody>
            <a:bodyPr/>
            <a:lstStyle/>
            <a:p>
              <a:endParaRPr lang="zh-CN" altLang="en-US"/>
            </a:p>
          </p:txBody>
        </p:sp>
      </p:grpSp>
      <p:grpSp>
        <p:nvGrpSpPr>
          <p:cNvPr id="3" name="Group 15"/>
          <p:cNvGrpSpPr>
            <a:grpSpLocks/>
          </p:cNvGrpSpPr>
          <p:nvPr/>
        </p:nvGrpSpPr>
        <p:grpSpPr bwMode="auto">
          <a:xfrm>
            <a:off x="-8598" y="2961159"/>
            <a:ext cx="3973513" cy="3070225"/>
            <a:chOff x="104" y="1826"/>
            <a:chExt cx="2503" cy="2134"/>
          </a:xfrm>
        </p:grpSpPr>
        <p:sp>
          <p:nvSpPr>
            <p:cNvPr id="184336" name="AutoShape 16"/>
            <p:cNvSpPr>
              <a:spLocks noChangeArrowheads="1"/>
            </p:cNvSpPr>
            <p:nvPr/>
          </p:nvSpPr>
          <p:spPr bwMode="auto">
            <a:xfrm>
              <a:off x="104" y="3228"/>
              <a:ext cx="2503" cy="732"/>
            </a:xfrm>
            <a:prstGeom prst="roundRect">
              <a:avLst>
                <a:gd name="adj" fmla="val 16667"/>
              </a:avLst>
            </a:prstGeom>
            <a:solidFill>
              <a:srgbClr val="4A7210"/>
            </a:solidFill>
            <a:ln w="12700">
              <a:solidFill>
                <a:srgbClr val="C0C0C4"/>
              </a:solidFill>
              <a:round/>
              <a:headEnd type="none" w="sm" len="sm"/>
              <a:tailEnd type="none" w="sm" len="sm"/>
            </a:ln>
          </p:spPr>
          <p:txBody>
            <a:bodyPr wrap="none" anchor="ctr"/>
            <a:lstStyle/>
            <a:p>
              <a:pPr eaLnBrk="0" hangingPunct="0"/>
              <a:endParaRPr lang="zh-CN" altLang="en-US" sz="1600">
                <a:solidFill>
                  <a:srgbClr val="FAFD00"/>
                </a:solidFill>
                <a:latin typeface="Times New Roman" pitchFamily="18" charset="0"/>
                <a:ea typeface="宋体" charset="-122"/>
              </a:endParaRPr>
            </a:p>
          </p:txBody>
        </p:sp>
        <p:sp>
          <p:nvSpPr>
            <p:cNvPr id="188433" name="Text Box 17"/>
            <p:cNvSpPr txBox="1">
              <a:spLocks noChangeArrowheads="1"/>
            </p:cNvSpPr>
            <p:nvPr/>
          </p:nvSpPr>
          <p:spPr bwMode="auto">
            <a:xfrm>
              <a:off x="1652" y="3654"/>
              <a:ext cx="812" cy="254"/>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Use cases</a:t>
              </a:r>
            </a:p>
          </p:txBody>
        </p:sp>
        <p:sp>
          <p:nvSpPr>
            <p:cNvPr id="188434" name="Text Box 18"/>
            <p:cNvSpPr txBox="1">
              <a:spLocks noChangeArrowheads="1"/>
            </p:cNvSpPr>
            <p:nvPr/>
          </p:nvSpPr>
          <p:spPr bwMode="auto">
            <a:xfrm>
              <a:off x="1233" y="3302"/>
              <a:ext cx="668" cy="254"/>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Specs</a:t>
              </a:r>
            </a:p>
          </p:txBody>
        </p:sp>
        <p:sp>
          <p:nvSpPr>
            <p:cNvPr id="188435" name="Text Box 19"/>
            <p:cNvSpPr txBox="1">
              <a:spLocks noChangeArrowheads="1"/>
            </p:cNvSpPr>
            <p:nvPr/>
          </p:nvSpPr>
          <p:spPr bwMode="auto">
            <a:xfrm>
              <a:off x="724" y="3654"/>
              <a:ext cx="620" cy="254"/>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Design</a:t>
              </a:r>
            </a:p>
          </p:txBody>
        </p:sp>
        <p:sp>
          <p:nvSpPr>
            <p:cNvPr id="188436" name="Text Box 20"/>
            <p:cNvSpPr txBox="1">
              <a:spLocks noChangeArrowheads="1"/>
            </p:cNvSpPr>
            <p:nvPr/>
          </p:nvSpPr>
          <p:spPr bwMode="auto">
            <a:xfrm>
              <a:off x="197" y="3310"/>
              <a:ext cx="668" cy="254"/>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Source</a:t>
              </a:r>
            </a:p>
          </p:txBody>
        </p:sp>
        <p:sp>
          <p:nvSpPr>
            <p:cNvPr id="184341" name="Line 21"/>
            <p:cNvSpPr>
              <a:spLocks noChangeShapeType="1"/>
            </p:cNvSpPr>
            <p:nvPr/>
          </p:nvSpPr>
          <p:spPr bwMode="auto">
            <a:xfrm>
              <a:off x="502" y="3064"/>
              <a:ext cx="1612" cy="0"/>
            </a:xfrm>
            <a:prstGeom prst="line">
              <a:avLst/>
            </a:prstGeom>
            <a:noFill/>
            <a:ln w="28575">
              <a:solidFill>
                <a:srgbClr val="C0C0C4"/>
              </a:solidFill>
              <a:round/>
              <a:headEnd type="none" w="sm" len="sm"/>
              <a:tailEnd type="none" w="sm" len="sm"/>
            </a:ln>
          </p:spPr>
          <p:txBody>
            <a:bodyPr/>
            <a:lstStyle/>
            <a:p>
              <a:endParaRPr lang="zh-CN" altLang="en-US"/>
            </a:p>
          </p:txBody>
        </p:sp>
        <p:sp>
          <p:nvSpPr>
            <p:cNvPr id="184342" name="Line 22"/>
            <p:cNvSpPr>
              <a:spLocks noChangeShapeType="1"/>
            </p:cNvSpPr>
            <p:nvPr/>
          </p:nvSpPr>
          <p:spPr bwMode="auto">
            <a:xfrm>
              <a:off x="681" y="1826"/>
              <a:ext cx="0" cy="1243"/>
            </a:xfrm>
            <a:prstGeom prst="line">
              <a:avLst/>
            </a:prstGeom>
            <a:noFill/>
            <a:ln w="28575">
              <a:solidFill>
                <a:srgbClr val="C0C0C4"/>
              </a:solidFill>
              <a:round/>
              <a:headEnd type="none" w="sm" len="sm"/>
              <a:tailEnd type="none" w="sm" len="sm"/>
            </a:ln>
          </p:spPr>
          <p:txBody>
            <a:bodyPr/>
            <a:lstStyle/>
            <a:p>
              <a:endParaRPr lang="zh-CN" altLang="en-US"/>
            </a:p>
          </p:txBody>
        </p:sp>
        <p:sp>
          <p:nvSpPr>
            <p:cNvPr id="184343" name="Line 23"/>
            <p:cNvSpPr>
              <a:spLocks noChangeShapeType="1"/>
            </p:cNvSpPr>
            <p:nvPr/>
          </p:nvSpPr>
          <p:spPr bwMode="auto">
            <a:xfrm flipV="1">
              <a:off x="512" y="3064"/>
              <a:ext cx="0" cy="235"/>
            </a:xfrm>
            <a:prstGeom prst="line">
              <a:avLst/>
            </a:prstGeom>
            <a:noFill/>
            <a:ln w="28575">
              <a:solidFill>
                <a:srgbClr val="C0C0C4"/>
              </a:solidFill>
              <a:round/>
              <a:headEnd type="none" w="sm" len="sm"/>
              <a:tailEnd type="none" w="sm" len="sm"/>
            </a:ln>
          </p:spPr>
          <p:txBody>
            <a:bodyPr/>
            <a:lstStyle/>
            <a:p>
              <a:endParaRPr lang="zh-CN" altLang="en-US"/>
            </a:p>
          </p:txBody>
        </p:sp>
        <p:sp>
          <p:nvSpPr>
            <p:cNvPr id="184344" name="Line 24"/>
            <p:cNvSpPr>
              <a:spLocks noChangeShapeType="1"/>
            </p:cNvSpPr>
            <p:nvPr/>
          </p:nvSpPr>
          <p:spPr bwMode="auto">
            <a:xfrm flipV="1">
              <a:off x="1584" y="3064"/>
              <a:ext cx="0" cy="239"/>
            </a:xfrm>
            <a:prstGeom prst="line">
              <a:avLst/>
            </a:prstGeom>
            <a:noFill/>
            <a:ln w="28575">
              <a:solidFill>
                <a:srgbClr val="C0C0C4"/>
              </a:solidFill>
              <a:round/>
              <a:headEnd type="none" w="sm" len="sm"/>
              <a:tailEnd type="none" w="sm" len="sm"/>
            </a:ln>
          </p:spPr>
          <p:txBody>
            <a:bodyPr/>
            <a:lstStyle/>
            <a:p>
              <a:endParaRPr lang="zh-CN" altLang="en-US"/>
            </a:p>
          </p:txBody>
        </p:sp>
        <p:sp>
          <p:nvSpPr>
            <p:cNvPr id="184345" name="Line 25"/>
            <p:cNvSpPr>
              <a:spLocks noChangeShapeType="1"/>
            </p:cNvSpPr>
            <p:nvPr/>
          </p:nvSpPr>
          <p:spPr bwMode="auto">
            <a:xfrm flipV="1">
              <a:off x="1044" y="3056"/>
              <a:ext cx="0" cy="659"/>
            </a:xfrm>
            <a:prstGeom prst="line">
              <a:avLst/>
            </a:prstGeom>
            <a:noFill/>
            <a:ln w="28575">
              <a:solidFill>
                <a:srgbClr val="C0C0C4"/>
              </a:solidFill>
              <a:round/>
              <a:headEnd type="none" w="sm" len="sm"/>
              <a:tailEnd type="none" w="sm" len="sm"/>
            </a:ln>
          </p:spPr>
          <p:txBody>
            <a:bodyPr/>
            <a:lstStyle/>
            <a:p>
              <a:endParaRPr lang="zh-CN" altLang="en-US"/>
            </a:p>
          </p:txBody>
        </p:sp>
        <p:sp>
          <p:nvSpPr>
            <p:cNvPr id="184346" name="Line 26"/>
            <p:cNvSpPr>
              <a:spLocks noChangeShapeType="1"/>
            </p:cNvSpPr>
            <p:nvPr/>
          </p:nvSpPr>
          <p:spPr bwMode="auto">
            <a:xfrm flipV="1">
              <a:off x="2108" y="3064"/>
              <a:ext cx="0" cy="655"/>
            </a:xfrm>
            <a:prstGeom prst="line">
              <a:avLst/>
            </a:prstGeom>
            <a:noFill/>
            <a:ln w="28575">
              <a:solidFill>
                <a:srgbClr val="C0C0C4"/>
              </a:solidFill>
              <a:round/>
              <a:headEnd type="none" w="sm" len="sm"/>
              <a:tailEnd type="none" w="sm" len="sm"/>
            </a:ln>
          </p:spPr>
          <p:txBody>
            <a:bodyPr/>
            <a:lstStyle/>
            <a:p>
              <a:endParaRPr lang="zh-CN" altLang="en-US"/>
            </a:p>
          </p:txBody>
        </p:sp>
        <p:sp>
          <p:nvSpPr>
            <p:cNvPr id="184347" name="Text Box 27"/>
            <p:cNvSpPr txBox="1">
              <a:spLocks noChangeArrowheads="1"/>
            </p:cNvSpPr>
            <p:nvPr/>
          </p:nvSpPr>
          <p:spPr bwMode="auto">
            <a:xfrm>
              <a:off x="722" y="2227"/>
              <a:ext cx="786" cy="233"/>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altLang="zh-CN" sz="1600">
                  <a:solidFill>
                    <a:srgbClr val="C0C0C4"/>
                  </a:solidFill>
                  <a:latin typeface="Comic Sans MS" pitchFamily="66" charset="0"/>
                  <a:ea typeface="宋体" charset="-122"/>
                  <a:cs typeface="Arial" charset="0"/>
                </a:rPr>
                <a:t>Applied to</a:t>
              </a:r>
            </a:p>
          </p:txBody>
        </p:sp>
      </p:grpSp>
      <p:grpSp>
        <p:nvGrpSpPr>
          <p:cNvPr id="4" name="Group 28"/>
          <p:cNvGrpSpPr>
            <a:grpSpLocks/>
          </p:cNvGrpSpPr>
          <p:nvPr/>
        </p:nvGrpSpPr>
        <p:grpSpPr bwMode="auto">
          <a:xfrm>
            <a:off x="2379002" y="2983384"/>
            <a:ext cx="3089275" cy="1506538"/>
            <a:chOff x="1504" y="1832"/>
            <a:chExt cx="1946" cy="1109"/>
          </a:xfrm>
        </p:grpSpPr>
        <p:sp>
          <p:nvSpPr>
            <p:cNvPr id="184349" name="AutoShape 29"/>
            <p:cNvSpPr>
              <a:spLocks noChangeArrowheads="1"/>
            </p:cNvSpPr>
            <p:nvPr/>
          </p:nvSpPr>
          <p:spPr bwMode="auto">
            <a:xfrm>
              <a:off x="1504" y="2201"/>
              <a:ext cx="1946" cy="740"/>
            </a:xfrm>
            <a:prstGeom prst="roundRect">
              <a:avLst>
                <a:gd name="adj" fmla="val 16667"/>
              </a:avLst>
            </a:prstGeom>
            <a:solidFill>
              <a:srgbClr val="4A7210"/>
            </a:solidFill>
            <a:ln w="12700">
              <a:solidFill>
                <a:srgbClr val="C0C0C4"/>
              </a:solidFill>
              <a:round/>
              <a:headEnd type="none" w="sm" len="sm"/>
              <a:tailEnd type="none" w="sm" len="sm"/>
            </a:ln>
          </p:spPr>
          <p:txBody>
            <a:bodyPr wrap="none" anchor="ctr"/>
            <a:lstStyle/>
            <a:p>
              <a:pPr eaLnBrk="0" hangingPunct="0"/>
              <a:endParaRPr lang="zh-CN" altLang="en-US" sz="1600">
                <a:solidFill>
                  <a:srgbClr val="FAFD00"/>
                </a:solidFill>
                <a:latin typeface="Times New Roman" pitchFamily="18" charset="0"/>
                <a:ea typeface="宋体" charset="-122"/>
              </a:endParaRPr>
            </a:p>
          </p:txBody>
        </p:sp>
        <p:sp>
          <p:nvSpPr>
            <p:cNvPr id="188446" name="Text Box 30"/>
            <p:cNvSpPr txBox="1">
              <a:spLocks noChangeArrowheads="1"/>
            </p:cNvSpPr>
            <p:nvPr/>
          </p:nvSpPr>
          <p:spPr bwMode="auto">
            <a:xfrm>
              <a:off x="2871" y="2609"/>
              <a:ext cx="488" cy="269"/>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DNF</a:t>
              </a:r>
            </a:p>
          </p:txBody>
        </p:sp>
        <p:sp>
          <p:nvSpPr>
            <p:cNvPr id="188447" name="Text Box 31"/>
            <p:cNvSpPr txBox="1">
              <a:spLocks noChangeArrowheads="1"/>
            </p:cNvSpPr>
            <p:nvPr/>
          </p:nvSpPr>
          <p:spPr bwMode="auto">
            <a:xfrm>
              <a:off x="1948" y="2604"/>
              <a:ext cx="575" cy="269"/>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Specs</a:t>
              </a:r>
            </a:p>
          </p:txBody>
        </p:sp>
        <p:sp>
          <p:nvSpPr>
            <p:cNvPr id="188448" name="Text Box 32"/>
            <p:cNvSpPr txBox="1">
              <a:spLocks noChangeArrowheads="1"/>
            </p:cNvSpPr>
            <p:nvPr/>
          </p:nvSpPr>
          <p:spPr bwMode="auto">
            <a:xfrm>
              <a:off x="2467" y="2255"/>
              <a:ext cx="523" cy="269"/>
            </a:xfrm>
            <a:prstGeom prst="rect">
              <a:avLst/>
            </a:prstGeom>
            <a:solidFill>
              <a:srgbClr val="C0C0C4"/>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FSMs</a:t>
              </a:r>
            </a:p>
          </p:txBody>
        </p:sp>
        <p:sp>
          <p:nvSpPr>
            <p:cNvPr id="188449" name="Text Box 33"/>
            <p:cNvSpPr txBox="1">
              <a:spLocks noChangeArrowheads="1"/>
            </p:cNvSpPr>
            <p:nvPr/>
          </p:nvSpPr>
          <p:spPr bwMode="auto">
            <a:xfrm>
              <a:off x="1601" y="2268"/>
              <a:ext cx="569" cy="269"/>
            </a:xfrm>
            <a:prstGeom prst="rect">
              <a:avLst/>
            </a:prstGeom>
            <a:solidFill>
              <a:srgbClr val="C0C0C4"/>
            </a:solidFill>
            <a:ln w="28575">
              <a:solidFill>
                <a:srgbClr val="C0C0C4"/>
              </a:solidFill>
              <a:miter lim="800000"/>
              <a:headEnd/>
              <a:tailEnd/>
            </a:ln>
          </p:spPr>
          <p:txBody>
            <a:bodyPr lIns="54000" rIns="54000">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Source</a:t>
              </a:r>
            </a:p>
          </p:txBody>
        </p:sp>
        <p:sp>
          <p:nvSpPr>
            <p:cNvPr id="184354" name="Line 34"/>
            <p:cNvSpPr>
              <a:spLocks noChangeShapeType="1"/>
            </p:cNvSpPr>
            <p:nvPr/>
          </p:nvSpPr>
          <p:spPr bwMode="auto">
            <a:xfrm>
              <a:off x="1727" y="1832"/>
              <a:ext cx="0" cy="195"/>
            </a:xfrm>
            <a:prstGeom prst="line">
              <a:avLst/>
            </a:prstGeom>
            <a:noFill/>
            <a:ln w="28575">
              <a:solidFill>
                <a:srgbClr val="C0C0C4"/>
              </a:solidFill>
              <a:round/>
              <a:headEnd type="none" w="sm" len="sm"/>
              <a:tailEnd type="none" w="sm" len="sm"/>
            </a:ln>
          </p:spPr>
          <p:txBody>
            <a:bodyPr/>
            <a:lstStyle/>
            <a:p>
              <a:endParaRPr lang="zh-CN" altLang="en-US"/>
            </a:p>
          </p:txBody>
        </p:sp>
        <p:sp>
          <p:nvSpPr>
            <p:cNvPr id="184355" name="Line 35"/>
            <p:cNvSpPr>
              <a:spLocks noChangeShapeType="1"/>
            </p:cNvSpPr>
            <p:nvPr/>
          </p:nvSpPr>
          <p:spPr bwMode="auto">
            <a:xfrm>
              <a:off x="1721" y="2022"/>
              <a:ext cx="1401" cy="0"/>
            </a:xfrm>
            <a:prstGeom prst="line">
              <a:avLst/>
            </a:prstGeom>
            <a:noFill/>
            <a:ln w="28575">
              <a:solidFill>
                <a:srgbClr val="C0C0C4"/>
              </a:solidFill>
              <a:round/>
              <a:headEnd type="none" w="sm" len="sm"/>
              <a:tailEnd type="none" w="sm" len="sm"/>
            </a:ln>
          </p:spPr>
          <p:txBody>
            <a:bodyPr/>
            <a:lstStyle/>
            <a:p>
              <a:endParaRPr lang="zh-CN" altLang="en-US"/>
            </a:p>
          </p:txBody>
        </p:sp>
        <p:sp>
          <p:nvSpPr>
            <p:cNvPr id="184356" name="Line 36"/>
            <p:cNvSpPr>
              <a:spLocks noChangeShapeType="1"/>
            </p:cNvSpPr>
            <p:nvPr/>
          </p:nvSpPr>
          <p:spPr bwMode="auto">
            <a:xfrm flipV="1">
              <a:off x="1890" y="2022"/>
              <a:ext cx="0" cy="235"/>
            </a:xfrm>
            <a:prstGeom prst="line">
              <a:avLst/>
            </a:prstGeom>
            <a:noFill/>
            <a:ln w="28575">
              <a:solidFill>
                <a:srgbClr val="C0C0C4"/>
              </a:solidFill>
              <a:round/>
              <a:headEnd type="none" w="sm" len="sm"/>
              <a:tailEnd type="none" w="sm" len="sm"/>
            </a:ln>
          </p:spPr>
          <p:txBody>
            <a:bodyPr/>
            <a:lstStyle/>
            <a:p>
              <a:endParaRPr lang="zh-CN" altLang="en-US"/>
            </a:p>
          </p:txBody>
        </p:sp>
        <p:sp>
          <p:nvSpPr>
            <p:cNvPr id="184357" name="Line 37"/>
            <p:cNvSpPr>
              <a:spLocks noChangeShapeType="1"/>
            </p:cNvSpPr>
            <p:nvPr/>
          </p:nvSpPr>
          <p:spPr bwMode="auto">
            <a:xfrm flipV="1">
              <a:off x="2717" y="2022"/>
              <a:ext cx="0" cy="239"/>
            </a:xfrm>
            <a:prstGeom prst="line">
              <a:avLst/>
            </a:prstGeom>
            <a:noFill/>
            <a:ln w="28575">
              <a:solidFill>
                <a:srgbClr val="C0C0C4"/>
              </a:solidFill>
              <a:round/>
              <a:headEnd type="none" w="sm" len="sm"/>
              <a:tailEnd type="none" w="sm" len="sm"/>
            </a:ln>
          </p:spPr>
          <p:txBody>
            <a:bodyPr/>
            <a:lstStyle/>
            <a:p>
              <a:endParaRPr lang="zh-CN" altLang="en-US"/>
            </a:p>
          </p:txBody>
        </p:sp>
        <p:sp>
          <p:nvSpPr>
            <p:cNvPr id="184358" name="Line 38"/>
            <p:cNvSpPr>
              <a:spLocks noChangeShapeType="1"/>
            </p:cNvSpPr>
            <p:nvPr/>
          </p:nvSpPr>
          <p:spPr bwMode="auto">
            <a:xfrm flipV="1">
              <a:off x="2284" y="2028"/>
              <a:ext cx="0" cy="659"/>
            </a:xfrm>
            <a:prstGeom prst="line">
              <a:avLst/>
            </a:prstGeom>
            <a:noFill/>
            <a:ln w="28575">
              <a:solidFill>
                <a:srgbClr val="C0C0C4"/>
              </a:solidFill>
              <a:round/>
              <a:headEnd type="none" w="sm" len="sm"/>
              <a:tailEnd type="none" w="sm" len="sm"/>
            </a:ln>
          </p:spPr>
          <p:txBody>
            <a:bodyPr/>
            <a:lstStyle/>
            <a:p>
              <a:endParaRPr lang="zh-CN" altLang="en-US"/>
            </a:p>
          </p:txBody>
        </p:sp>
        <p:sp>
          <p:nvSpPr>
            <p:cNvPr id="184359" name="Line 39"/>
            <p:cNvSpPr>
              <a:spLocks noChangeShapeType="1"/>
            </p:cNvSpPr>
            <p:nvPr/>
          </p:nvSpPr>
          <p:spPr bwMode="auto">
            <a:xfrm flipV="1">
              <a:off x="3112" y="2022"/>
              <a:ext cx="0" cy="655"/>
            </a:xfrm>
            <a:prstGeom prst="line">
              <a:avLst/>
            </a:prstGeom>
            <a:noFill/>
            <a:ln w="28575">
              <a:solidFill>
                <a:srgbClr val="C0C0C4"/>
              </a:solidFill>
              <a:round/>
              <a:headEnd type="none" w="sm" len="sm"/>
              <a:tailEnd type="none" w="sm" len="sm"/>
            </a:ln>
          </p:spPr>
          <p:txBody>
            <a:bodyPr/>
            <a:lstStyle/>
            <a:p>
              <a:endParaRPr lang="zh-CN" altLang="en-US"/>
            </a:p>
          </p:txBody>
        </p:sp>
      </p:grpSp>
      <p:grpSp>
        <p:nvGrpSpPr>
          <p:cNvPr id="5" name="Group 40"/>
          <p:cNvGrpSpPr>
            <a:grpSpLocks/>
          </p:cNvGrpSpPr>
          <p:nvPr/>
        </p:nvGrpSpPr>
        <p:grpSpPr bwMode="auto">
          <a:xfrm>
            <a:off x="4961865" y="2975447"/>
            <a:ext cx="4002087" cy="3108325"/>
            <a:chOff x="3131" y="1827"/>
            <a:chExt cx="2521" cy="2150"/>
          </a:xfrm>
        </p:grpSpPr>
        <p:sp>
          <p:nvSpPr>
            <p:cNvPr id="184361" name="AutoShape 42"/>
            <p:cNvSpPr>
              <a:spLocks noChangeArrowheads="1"/>
            </p:cNvSpPr>
            <p:nvPr/>
          </p:nvSpPr>
          <p:spPr bwMode="auto">
            <a:xfrm>
              <a:off x="3131" y="3181"/>
              <a:ext cx="2521" cy="796"/>
            </a:xfrm>
            <a:prstGeom prst="roundRect">
              <a:avLst>
                <a:gd name="adj" fmla="val 16667"/>
              </a:avLst>
            </a:prstGeom>
            <a:solidFill>
              <a:srgbClr val="4A7210"/>
            </a:solidFill>
            <a:ln w="12700">
              <a:solidFill>
                <a:srgbClr val="C0C0C4"/>
              </a:solidFill>
              <a:round/>
              <a:headEnd type="none" w="sm" len="sm"/>
              <a:tailEnd type="none" w="sm" len="sm"/>
            </a:ln>
          </p:spPr>
          <p:txBody>
            <a:bodyPr wrap="none" anchor="ctr"/>
            <a:lstStyle/>
            <a:p>
              <a:pPr eaLnBrk="0" hangingPunct="0"/>
              <a:endParaRPr lang="zh-CN" altLang="en-US" sz="1600">
                <a:solidFill>
                  <a:srgbClr val="FAFD00"/>
                </a:solidFill>
                <a:latin typeface="Times New Roman" pitchFamily="18" charset="0"/>
                <a:ea typeface="宋体" charset="-122"/>
              </a:endParaRPr>
            </a:p>
          </p:txBody>
        </p:sp>
        <p:sp>
          <p:nvSpPr>
            <p:cNvPr id="188459" name="Text Box 43"/>
            <p:cNvSpPr txBox="1">
              <a:spLocks noChangeArrowheads="1"/>
            </p:cNvSpPr>
            <p:nvPr/>
          </p:nvSpPr>
          <p:spPr bwMode="auto">
            <a:xfrm>
              <a:off x="4911" y="3642"/>
              <a:ext cx="670" cy="253"/>
            </a:xfrm>
            <a:prstGeom prst="rect">
              <a:avLst/>
            </a:prstGeom>
            <a:solidFill>
              <a:srgbClr val="C0C0C0"/>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Input</a:t>
              </a:r>
            </a:p>
          </p:txBody>
        </p:sp>
        <p:sp>
          <p:nvSpPr>
            <p:cNvPr id="188460" name="Text Box 44"/>
            <p:cNvSpPr txBox="1">
              <a:spLocks noChangeArrowheads="1"/>
            </p:cNvSpPr>
            <p:nvPr/>
          </p:nvSpPr>
          <p:spPr bwMode="auto">
            <a:xfrm>
              <a:off x="4510" y="3264"/>
              <a:ext cx="670" cy="253"/>
            </a:xfrm>
            <a:prstGeom prst="rect">
              <a:avLst/>
            </a:prstGeom>
            <a:solidFill>
              <a:srgbClr val="C0C0C0"/>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Models</a:t>
              </a:r>
            </a:p>
          </p:txBody>
        </p:sp>
        <p:sp>
          <p:nvSpPr>
            <p:cNvPr id="188461" name="Text Box 45"/>
            <p:cNvSpPr txBox="1">
              <a:spLocks noChangeArrowheads="1"/>
            </p:cNvSpPr>
            <p:nvPr/>
          </p:nvSpPr>
          <p:spPr bwMode="auto">
            <a:xfrm>
              <a:off x="3758" y="3650"/>
              <a:ext cx="1006" cy="252"/>
            </a:xfrm>
            <a:prstGeom prst="rect">
              <a:avLst/>
            </a:prstGeom>
            <a:solidFill>
              <a:srgbClr val="C0C0C0"/>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Integration</a:t>
              </a:r>
            </a:p>
          </p:txBody>
        </p:sp>
        <p:sp>
          <p:nvSpPr>
            <p:cNvPr id="188462" name="Text Box 46"/>
            <p:cNvSpPr txBox="1">
              <a:spLocks noChangeArrowheads="1"/>
            </p:cNvSpPr>
            <p:nvPr/>
          </p:nvSpPr>
          <p:spPr bwMode="auto">
            <a:xfrm>
              <a:off x="3354" y="3262"/>
              <a:ext cx="670" cy="253"/>
            </a:xfrm>
            <a:prstGeom prst="rect">
              <a:avLst/>
            </a:prstGeom>
            <a:solidFill>
              <a:srgbClr val="C0C0C0"/>
            </a:solidFill>
            <a:ln w="28575">
              <a:solidFill>
                <a:srgbClr val="C0C0C4"/>
              </a:solidFill>
              <a:miter lim="800000"/>
              <a:headEnd/>
              <a:tailEnd/>
            </a:ln>
          </p:spPr>
          <p:txBody>
            <a:bodyPr>
              <a:spAutoFit/>
            </a:bodyPr>
            <a:lstStyle/>
            <a:p>
              <a:pPr algn="ctr">
                <a:spcBef>
                  <a:spcPct val="50000"/>
                </a:spcBef>
              </a:pPr>
              <a:r>
                <a:rPr lang="en-US" altLang="zh-CN" sz="1600">
                  <a:solidFill>
                    <a:srgbClr val="000000"/>
                  </a:solidFill>
                  <a:effectLst>
                    <a:outerShdw blurRad="38100" dist="38100" dir="2700000" algn="tl">
                      <a:srgbClr val="FFFFFF"/>
                    </a:outerShdw>
                  </a:effectLst>
                  <a:latin typeface="Comic Sans MS" pitchFamily="66" charset="0"/>
                  <a:ea typeface="宋体" charset="-122"/>
                  <a:cs typeface="Arial" charset="0"/>
                </a:rPr>
                <a:t>Source</a:t>
              </a:r>
            </a:p>
          </p:txBody>
        </p:sp>
        <p:sp>
          <p:nvSpPr>
            <p:cNvPr id="184366" name="Line 47"/>
            <p:cNvSpPr>
              <a:spLocks noChangeShapeType="1"/>
            </p:cNvSpPr>
            <p:nvPr/>
          </p:nvSpPr>
          <p:spPr bwMode="auto">
            <a:xfrm>
              <a:off x="3712" y="3011"/>
              <a:ext cx="1560" cy="0"/>
            </a:xfrm>
            <a:prstGeom prst="line">
              <a:avLst/>
            </a:prstGeom>
            <a:noFill/>
            <a:ln w="28575">
              <a:solidFill>
                <a:srgbClr val="C0C0C4"/>
              </a:solidFill>
              <a:round/>
              <a:headEnd type="none" w="sm" len="sm"/>
              <a:tailEnd type="none" w="sm" len="sm"/>
            </a:ln>
          </p:spPr>
          <p:txBody>
            <a:bodyPr/>
            <a:lstStyle/>
            <a:p>
              <a:endParaRPr lang="zh-CN" altLang="en-US"/>
            </a:p>
          </p:txBody>
        </p:sp>
        <p:sp>
          <p:nvSpPr>
            <p:cNvPr id="184367" name="Line 48"/>
            <p:cNvSpPr>
              <a:spLocks noChangeShapeType="1"/>
            </p:cNvSpPr>
            <p:nvPr/>
          </p:nvSpPr>
          <p:spPr bwMode="auto">
            <a:xfrm flipV="1">
              <a:off x="3713" y="3011"/>
              <a:ext cx="0" cy="247"/>
            </a:xfrm>
            <a:prstGeom prst="line">
              <a:avLst/>
            </a:prstGeom>
            <a:noFill/>
            <a:ln w="28575">
              <a:solidFill>
                <a:srgbClr val="C0C0C4"/>
              </a:solidFill>
              <a:round/>
              <a:headEnd type="none" w="sm" len="sm"/>
              <a:tailEnd type="none" w="sm" len="sm"/>
            </a:ln>
          </p:spPr>
          <p:txBody>
            <a:bodyPr/>
            <a:lstStyle/>
            <a:p>
              <a:endParaRPr lang="zh-CN" altLang="en-US"/>
            </a:p>
          </p:txBody>
        </p:sp>
        <p:sp>
          <p:nvSpPr>
            <p:cNvPr id="184368" name="Line 49"/>
            <p:cNvSpPr>
              <a:spLocks noChangeShapeType="1"/>
            </p:cNvSpPr>
            <p:nvPr/>
          </p:nvSpPr>
          <p:spPr bwMode="auto">
            <a:xfrm flipV="1">
              <a:off x="4845" y="3011"/>
              <a:ext cx="0" cy="251"/>
            </a:xfrm>
            <a:prstGeom prst="line">
              <a:avLst/>
            </a:prstGeom>
            <a:noFill/>
            <a:ln w="28575">
              <a:solidFill>
                <a:srgbClr val="C0C0C4"/>
              </a:solidFill>
              <a:round/>
              <a:headEnd type="none" w="sm" len="sm"/>
              <a:tailEnd type="none" w="sm" len="sm"/>
            </a:ln>
          </p:spPr>
          <p:txBody>
            <a:bodyPr/>
            <a:lstStyle/>
            <a:p>
              <a:endParaRPr lang="zh-CN" altLang="en-US"/>
            </a:p>
          </p:txBody>
        </p:sp>
        <p:sp>
          <p:nvSpPr>
            <p:cNvPr id="184369" name="Line 50"/>
            <p:cNvSpPr>
              <a:spLocks noChangeShapeType="1"/>
            </p:cNvSpPr>
            <p:nvPr/>
          </p:nvSpPr>
          <p:spPr bwMode="auto">
            <a:xfrm flipV="1">
              <a:off x="4277" y="3001"/>
              <a:ext cx="0" cy="659"/>
            </a:xfrm>
            <a:prstGeom prst="line">
              <a:avLst/>
            </a:prstGeom>
            <a:noFill/>
            <a:ln w="28575">
              <a:solidFill>
                <a:srgbClr val="C0C0C4"/>
              </a:solidFill>
              <a:round/>
              <a:headEnd type="none" w="sm" len="sm"/>
              <a:tailEnd type="none" w="sm" len="sm"/>
            </a:ln>
          </p:spPr>
          <p:txBody>
            <a:bodyPr/>
            <a:lstStyle/>
            <a:p>
              <a:endParaRPr lang="zh-CN" altLang="en-US"/>
            </a:p>
          </p:txBody>
        </p:sp>
        <p:sp>
          <p:nvSpPr>
            <p:cNvPr id="184370" name="Line 51"/>
            <p:cNvSpPr>
              <a:spLocks noChangeShapeType="1"/>
            </p:cNvSpPr>
            <p:nvPr/>
          </p:nvSpPr>
          <p:spPr bwMode="auto">
            <a:xfrm flipV="1">
              <a:off x="5262" y="3011"/>
              <a:ext cx="0" cy="655"/>
            </a:xfrm>
            <a:prstGeom prst="line">
              <a:avLst/>
            </a:prstGeom>
            <a:noFill/>
            <a:ln w="28575">
              <a:solidFill>
                <a:srgbClr val="C0C0C4"/>
              </a:solidFill>
              <a:round/>
              <a:headEnd type="none" w="sm" len="sm"/>
              <a:tailEnd type="none" w="sm" len="sm"/>
            </a:ln>
          </p:spPr>
          <p:txBody>
            <a:bodyPr/>
            <a:lstStyle/>
            <a:p>
              <a:endParaRPr lang="zh-CN" altLang="en-US"/>
            </a:p>
          </p:txBody>
        </p:sp>
        <p:sp>
          <p:nvSpPr>
            <p:cNvPr id="184371" name="Line 52"/>
            <p:cNvSpPr>
              <a:spLocks noChangeShapeType="1"/>
            </p:cNvSpPr>
            <p:nvPr/>
          </p:nvSpPr>
          <p:spPr bwMode="auto">
            <a:xfrm>
              <a:off x="5105" y="1827"/>
              <a:ext cx="0" cy="1177"/>
            </a:xfrm>
            <a:prstGeom prst="line">
              <a:avLst/>
            </a:prstGeom>
            <a:noFill/>
            <a:ln w="28575">
              <a:solidFill>
                <a:srgbClr val="C0C0C4"/>
              </a:solidFill>
              <a:round/>
              <a:headEnd type="none" w="sm" len="sm"/>
              <a:tailEnd type="none" w="sm" len="sm"/>
            </a:ln>
          </p:spPr>
          <p:txBody>
            <a:bodyPr/>
            <a:lstStyle/>
            <a:p>
              <a:endParaRPr lang="zh-CN" altLang="en-US"/>
            </a:p>
          </p:txBody>
        </p:sp>
      </p:grpSp>
      <p:sp>
        <p:nvSpPr>
          <p:cNvPr id="184372" name="Rectangle 52"/>
          <p:cNvSpPr>
            <a:spLocks noChangeArrowheads="1"/>
          </p:cNvSpPr>
          <p:nvPr/>
        </p:nvSpPr>
        <p:spPr bwMode="auto">
          <a:xfrm>
            <a:off x="1403648" y="6165304"/>
            <a:ext cx="6707188" cy="457200"/>
          </a:xfrm>
          <a:prstGeom prst="rect">
            <a:avLst/>
          </a:prstGeom>
          <a:noFill/>
          <a:ln w="9525">
            <a:noFill/>
            <a:miter lim="800000"/>
            <a:headEnd/>
            <a:tailEnd/>
          </a:ln>
          <a:effectLst/>
        </p:spPr>
        <p:txBody>
          <a:bodyPr anchor="ctr">
            <a:spAutoFit/>
          </a:bodyPr>
          <a:lstStyle/>
          <a:p>
            <a:pPr eaLnBrk="0" hangingPunct="0"/>
            <a:r>
              <a:rPr lang="en-US" altLang="zh-CN" sz="1600" i="1" dirty="0">
                <a:solidFill>
                  <a:srgbClr val="787763"/>
                </a:solidFill>
                <a:ea typeface="宋体" charset="-122"/>
              </a:rPr>
              <a:t>DNF: </a:t>
            </a:r>
            <a:r>
              <a:rPr lang="en-US" altLang="zh-CN" sz="1600" dirty="0">
                <a:solidFill>
                  <a:srgbClr val="787763"/>
                </a:solidFill>
                <a:ea typeface="宋体" charset="-122"/>
              </a:rPr>
              <a:t>Disjunctive Normal Form(</a:t>
            </a:r>
            <a:r>
              <a:rPr lang="zh-CN" altLang="en-US" sz="1600" dirty="0">
                <a:solidFill>
                  <a:srgbClr val="787763"/>
                </a:solidFill>
                <a:ea typeface="宋体" charset="-122"/>
              </a:rPr>
              <a:t>析取范式</a:t>
            </a:r>
            <a:r>
              <a:rPr lang="en-US" altLang="zh-CN" sz="1600" dirty="0">
                <a:solidFill>
                  <a:srgbClr val="787763"/>
                </a:solidFill>
                <a:ea typeface="宋体" charset="-122"/>
              </a:rPr>
              <a:t>)   </a:t>
            </a:r>
            <a:r>
              <a:rPr lang="en-US" altLang="zh-CN" dirty="0">
                <a:solidFill>
                  <a:srgbClr val="787763"/>
                </a:solidFill>
              </a:rPr>
              <a:t> </a:t>
            </a:r>
            <a:r>
              <a:rPr lang="en-US" altLang="zh-CN" sz="1600" dirty="0">
                <a:solidFill>
                  <a:srgbClr val="787763"/>
                </a:solidFill>
              </a:rPr>
              <a:t>FSM: Finite Status Machine</a:t>
            </a:r>
          </a:p>
        </p:txBody>
      </p:sp>
    </p:spTree>
    <p:extLst>
      <p:ext uri="{BB962C8B-B14F-4D97-AF65-F5344CB8AC3E}">
        <p14:creationId xmlns:p14="http://schemas.microsoft.com/office/powerpoint/2010/main" val="139886822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dissolve">
                                      <p:cBhvr>
                                        <p:cTn id="7" dur="500"/>
                                        <p:tgtEl>
                                          <p:spTgt spid="188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285860"/>
            <a:ext cx="8568952" cy="4784725"/>
          </a:xfrm>
        </p:spPr>
        <p:txBody>
          <a:bodyPr/>
          <a:lstStyle/>
          <a:p>
            <a:r>
              <a:rPr lang="zh-CN" altLang="en-US" sz="2800" dirty="0"/>
              <a:t>　</a:t>
            </a:r>
            <a:r>
              <a:rPr lang="zh-CN" altLang="en-US" sz="2400" dirty="0"/>
              <a:t>假如此时我们再增加一个测试因素，打印类型（打印单面、打印双面两个值），按照“全面”的测试用例设计方法，此时我们的测试用例个数达到</a:t>
            </a:r>
            <a:r>
              <a:rPr lang="en-US" altLang="zh-CN" sz="2400" dirty="0"/>
              <a:t>6*2=12</a:t>
            </a:r>
            <a:r>
              <a:rPr lang="zh-CN" altLang="en-US" sz="2400" dirty="0"/>
              <a:t>个，当然这也可以接受。</a:t>
            </a:r>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50</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492895"/>
            <a:ext cx="4320480" cy="4279489"/>
          </a:xfrm>
          <a:prstGeom prst="rect">
            <a:avLst/>
          </a:prstGeom>
        </p:spPr>
      </p:pic>
    </p:spTree>
    <p:extLst>
      <p:ext uri="{BB962C8B-B14F-4D97-AF65-F5344CB8AC3E}">
        <p14:creationId xmlns:p14="http://schemas.microsoft.com/office/powerpoint/2010/main" val="169388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285860"/>
            <a:ext cx="8496944" cy="4784725"/>
          </a:xfrm>
        </p:spPr>
        <p:txBody>
          <a:bodyPr/>
          <a:lstStyle/>
          <a:p>
            <a:r>
              <a:rPr lang="zh-CN" altLang="en-US" dirty="0"/>
              <a:t>但是我们考虑到这其中有冗余的情况，比如</a:t>
            </a:r>
            <a:r>
              <a:rPr lang="en-US" altLang="zh-CN" dirty="0"/>
              <a:t>7</a:t>
            </a:r>
            <a:r>
              <a:rPr lang="zh-CN" altLang="en-US" dirty="0"/>
              <a:t>号测试用例</a:t>
            </a:r>
            <a:r>
              <a:rPr lang="en-US" altLang="zh-CN" dirty="0"/>
              <a:t>win7-HP</a:t>
            </a:r>
            <a:r>
              <a:rPr lang="zh-CN" altLang="en-US" dirty="0"/>
              <a:t>这两个因素组合的情况已经由</a:t>
            </a:r>
            <a:r>
              <a:rPr lang="en-US" altLang="zh-CN" dirty="0"/>
              <a:t>1</a:t>
            </a:r>
            <a:r>
              <a:rPr lang="zh-CN" altLang="en-US" dirty="0"/>
              <a:t>号测试用例测试过了，且</a:t>
            </a:r>
            <a:r>
              <a:rPr lang="en-US" altLang="zh-CN" dirty="0"/>
              <a:t>7</a:t>
            </a:r>
            <a:r>
              <a:rPr lang="zh-CN" altLang="en-US" dirty="0"/>
              <a:t>号测试用例</a:t>
            </a:r>
            <a:r>
              <a:rPr lang="en-US" altLang="zh-CN" dirty="0"/>
              <a:t>HP-</a:t>
            </a:r>
            <a:r>
              <a:rPr lang="zh-CN" altLang="en-US" dirty="0"/>
              <a:t>双面这两个因素的组合也会由</a:t>
            </a:r>
            <a:r>
              <a:rPr lang="en-US" altLang="zh-CN" dirty="0"/>
              <a:t>8</a:t>
            </a:r>
            <a:r>
              <a:rPr lang="zh-CN" altLang="en-US" dirty="0"/>
              <a:t>号测试用例测试。因而</a:t>
            </a:r>
            <a:r>
              <a:rPr lang="en-US" altLang="zh-CN" dirty="0"/>
              <a:t>7</a:t>
            </a:r>
            <a:r>
              <a:rPr lang="zh-CN" altLang="en-US" dirty="0"/>
              <a:t>号测试用例就是多余的，因为它可能发现的</a:t>
            </a:r>
            <a:r>
              <a:rPr lang="en-US" altLang="zh-CN" dirty="0"/>
              <a:t>bug</a:t>
            </a:r>
            <a:r>
              <a:rPr lang="zh-CN" altLang="en-US" dirty="0"/>
              <a:t>，</a:t>
            </a:r>
            <a:r>
              <a:rPr lang="en-US" altLang="zh-CN" dirty="0"/>
              <a:t>1</a:t>
            </a:r>
            <a:r>
              <a:rPr lang="zh-CN" altLang="en-US" dirty="0"/>
              <a:t>号和</a:t>
            </a:r>
            <a:r>
              <a:rPr lang="en-US" altLang="zh-CN" dirty="0"/>
              <a:t>8</a:t>
            </a:r>
            <a:r>
              <a:rPr lang="zh-CN" altLang="en-US" dirty="0"/>
              <a:t>号完全可以测试出来。按照这个思路，我们需要的是在一组测试用例中能够保证至少一个用例中的每个其他变量的每个取值都配对过。这样的话我们只要</a:t>
            </a:r>
            <a:r>
              <a:rPr lang="en-US" altLang="zh-CN" dirty="0"/>
              <a:t>6</a:t>
            </a:r>
            <a:r>
              <a:rPr lang="zh-CN" altLang="en-US" dirty="0"/>
              <a:t>个测试用例就够了：</a:t>
            </a:r>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51</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3140968"/>
            <a:ext cx="6449541" cy="3456384"/>
          </a:xfrm>
          <a:prstGeom prst="rect">
            <a:avLst/>
          </a:prstGeom>
        </p:spPr>
      </p:pic>
    </p:spTree>
    <p:extLst>
      <p:ext uri="{BB962C8B-B14F-4D97-AF65-F5344CB8AC3E}">
        <p14:creationId xmlns:p14="http://schemas.microsoft.com/office/powerpoint/2010/main" val="2299041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285860"/>
            <a:ext cx="8137846" cy="4784725"/>
          </a:xfrm>
        </p:spPr>
        <p:txBody>
          <a:bodyPr/>
          <a:lstStyle/>
          <a:p>
            <a:r>
              <a:rPr lang="zh-CN" altLang="en-US" sz="2800" dirty="0"/>
              <a:t>相对于所有组合情况来说，</a:t>
            </a:r>
            <a:r>
              <a:rPr lang="en-US" altLang="zh-CN" sz="2800" dirty="0" err="1"/>
              <a:t>PairWise</a:t>
            </a:r>
            <a:r>
              <a:rPr lang="zh-CN" altLang="en-US" sz="2800" dirty="0"/>
              <a:t>的测试效率要高很多。例如，如果你想测试</a:t>
            </a:r>
            <a:r>
              <a:rPr lang="en-US" altLang="zh-CN" sz="2800" dirty="0"/>
              <a:t>10</a:t>
            </a:r>
            <a:r>
              <a:rPr lang="zh-CN" altLang="en-US" sz="2800" dirty="0"/>
              <a:t>个参数且每个参数都有</a:t>
            </a:r>
            <a:r>
              <a:rPr lang="en-US" altLang="zh-CN" sz="2800" dirty="0"/>
              <a:t>26</a:t>
            </a:r>
            <a:r>
              <a:rPr lang="zh-CN" altLang="en-US" sz="2800" dirty="0"/>
              <a:t>个值的功能，所有组合情况将导致存在</a:t>
            </a:r>
            <a:r>
              <a:rPr lang="en-US" altLang="zh-CN" sz="2800" dirty="0"/>
              <a:t>141167095653376</a:t>
            </a:r>
            <a:r>
              <a:rPr lang="zh-CN" altLang="en-US" sz="2800" dirty="0"/>
              <a:t>个测试用例。而</a:t>
            </a:r>
            <a:r>
              <a:rPr lang="en-US" altLang="zh-CN" sz="2800" dirty="0" err="1"/>
              <a:t>PairWise</a:t>
            </a:r>
            <a:r>
              <a:rPr lang="zh-CN" altLang="en-US" sz="2800" dirty="0"/>
              <a:t>测试法就只要测试</a:t>
            </a:r>
            <a:r>
              <a:rPr lang="en-US" altLang="zh-CN" sz="2800" dirty="0"/>
              <a:t>1094</a:t>
            </a:r>
            <a:r>
              <a:rPr lang="zh-CN" altLang="en-US" sz="2800" dirty="0"/>
              <a:t>个测试用例就可以。因而善于利用</a:t>
            </a:r>
            <a:r>
              <a:rPr lang="en-US" altLang="zh-CN" sz="2800" dirty="0" err="1"/>
              <a:t>PairWise</a:t>
            </a:r>
            <a:r>
              <a:rPr lang="zh-CN" altLang="en-US" sz="2800" dirty="0"/>
              <a:t>设计测试用例，可以利用较少的测试用例覆盖尽可能全的测试路径。</a:t>
            </a:r>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52</a:t>
            </a:fld>
            <a:endParaRPr lang="en-US" altLang="zh-CN"/>
          </a:p>
        </p:txBody>
      </p:sp>
    </p:spTree>
    <p:extLst>
      <p:ext uri="{BB962C8B-B14F-4D97-AF65-F5344CB8AC3E}">
        <p14:creationId xmlns:p14="http://schemas.microsoft.com/office/powerpoint/2010/main" val="1457497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6C1D81-7225-472F-B786-4053FDA7C9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162D2AA-C20D-4D44-8E78-39FFD78D51E9}"/>
              </a:ext>
            </a:extLst>
          </p:cNvPr>
          <p:cNvSpPr>
            <a:spLocks noGrp="1"/>
          </p:cNvSpPr>
          <p:nvPr>
            <p:ph idx="1"/>
          </p:nvPr>
        </p:nvSpPr>
        <p:spPr>
          <a:xfrm>
            <a:off x="179512" y="1285860"/>
            <a:ext cx="8640960" cy="5455508"/>
          </a:xfrm>
        </p:spPr>
        <p:txBody>
          <a:bodyPr/>
          <a:lstStyle/>
          <a:p>
            <a:r>
              <a:rPr lang="en-US" altLang="zh-CN" dirty="0"/>
              <a:t>PICT</a:t>
            </a:r>
            <a:r>
              <a:rPr lang="zh-CN" altLang="en-US" dirty="0"/>
              <a:t>工具为微软公司出品的一款成对组合的命令行测试用例生成工具，使用它可以按照两两测试的原理设计测试用例。需要输入和测试用例相关的所有参数，来达到全覆盖的效果</a:t>
            </a:r>
            <a:r>
              <a:rPr lang="zh-CN" altLang="en-US" dirty="0" smtClean="0"/>
              <a:t>。</a:t>
            </a:r>
            <a:endParaRPr lang="en-US" altLang="zh-CN" dirty="0"/>
          </a:p>
          <a:p>
            <a:r>
              <a:rPr lang="en-US" altLang="zh-CN" dirty="0"/>
              <a:t>pict33.msi</a:t>
            </a:r>
            <a:r>
              <a:rPr lang="zh-CN" altLang="en-US" dirty="0"/>
              <a:t>下载地址</a:t>
            </a:r>
          </a:p>
          <a:p>
            <a:r>
              <a:rPr lang="zh-CN" altLang="en-US" dirty="0"/>
              <a:t>    </a:t>
            </a:r>
            <a:r>
              <a:rPr lang="en-US" altLang="zh-CN" dirty="0">
                <a:hlinkClick r:id="rId2"/>
              </a:rPr>
              <a:t>http://vdisk.weibo.com/s/d6k2tcgXDa7Eq</a:t>
            </a:r>
            <a:endParaRPr lang="en-US" altLang="zh-CN" dirty="0"/>
          </a:p>
          <a:p>
            <a:endParaRPr lang="en-US" altLang="zh-CN" dirty="0"/>
          </a:p>
          <a:p>
            <a:r>
              <a:rPr lang="en-US" altLang="zh-CN" dirty="0"/>
              <a:t>1.</a:t>
            </a:r>
            <a:r>
              <a:rPr lang="zh-CN" altLang="en-US" dirty="0"/>
              <a:t>先建立一个</a:t>
            </a:r>
            <a:r>
              <a:rPr lang="zh-CN" altLang="en-US" dirty="0" smtClean="0"/>
              <a:t>文本文件</a:t>
            </a:r>
            <a:r>
              <a:rPr lang="en-US" altLang="zh-CN" dirty="0" smtClean="0"/>
              <a:t>test.txt</a:t>
            </a:r>
            <a:r>
              <a:rPr lang="zh-CN" altLang="en-US" dirty="0" smtClean="0"/>
              <a:t>，</a:t>
            </a:r>
            <a:r>
              <a:rPr lang="zh-CN" altLang="en-US" dirty="0"/>
              <a:t>输入与测试用例相关的所有参数</a:t>
            </a:r>
            <a:r>
              <a:rPr lang="zh-CN" altLang="en-US" dirty="0" smtClean="0"/>
              <a:t>：</a:t>
            </a:r>
            <a:endParaRPr lang="en-US" altLang="zh-CN" dirty="0"/>
          </a:p>
          <a:p>
            <a:r>
              <a:rPr lang="zh-CN" altLang="en-US" dirty="0"/>
              <a:t>操作系统</a:t>
            </a:r>
            <a:r>
              <a:rPr lang="en-US" altLang="zh-CN" dirty="0"/>
              <a:t>:</a:t>
            </a:r>
            <a:r>
              <a:rPr lang="en-US" altLang="zh-CN" dirty="0" smtClean="0"/>
              <a:t>win7,mac,win8</a:t>
            </a:r>
            <a:r>
              <a:rPr lang="zh-CN" altLang="en-US" dirty="0" smtClean="0"/>
              <a:t>，</a:t>
            </a:r>
            <a:r>
              <a:rPr lang="en-US" altLang="zh-CN" dirty="0" smtClean="0"/>
              <a:t>Linux</a:t>
            </a:r>
            <a:endParaRPr lang="en-US" altLang="zh-CN" dirty="0"/>
          </a:p>
          <a:p>
            <a:r>
              <a:rPr lang="zh-CN" altLang="en-US" dirty="0"/>
              <a:t>打印机</a:t>
            </a:r>
            <a:r>
              <a:rPr lang="en-US" altLang="zh-CN" dirty="0"/>
              <a:t>:</a:t>
            </a:r>
            <a:r>
              <a:rPr lang="en-US" altLang="zh-CN" dirty="0" err="1"/>
              <a:t>hp,ep</a:t>
            </a:r>
            <a:endParaRPr lang="en-US" altLang="zh-CN" dirty="0"/>
          </a:p>
          <a:p>
            <a:r>
              <a:rPr lang="zh-CN" altLang="en-US" dirty="0"/>
              <a:t>类型</a:t>
            </a:r>
            <a:r>
              <a:rPr lang="en-US" altLang="zh-CN" dirty="0"/>
              <a:t>:</a:t>
            </a:r>
            <a:r>
              <a:rPr lang="zh-CN" altLang="en-US" dirty="0"/>
              <a:t>单面</a:t>
            </a:r>
            <a:r>
              <a:rPr lang="en-US" altLang="zh-CN" dirty="0"/>
              <a:t>,</a:t>
            </a:r>
            <a:r>
              <a:rPr lang="zh-CN" altLang="en-US" dirty="0"/>
              <a:t>双面</a:t>
            </a:r>
            <a:endParaRPr lang="en-US" altLang="zh-CN" dirty="0"/>
          </a:p>
          <a:p>
            <a:r>
              <a:rPr lang="en-US" altLang="zh-CN" dirty="0" smtClean="0"/>
              <a:t>2.</a:t>
            </a:r>
            <a:r>
              <a:rPr lang="zh-CN" altLang="en-US" dirty="0" smtClean="0"/>
              <a:t>然后</a:t>
            </a:r>
            <a:r>
              <a:rPr lang="en-US" altLang="zh-CN" dirty="0" err="1" smtClean="0"/>
              <a:t>win+R</a:t>
            </a:r>
            <a:r>
              <a:rPr lang="zh-CN" altLang="en-US" dirty="0" smtClean="0"/>
              <a:t>，打开运行，输入</a:t>
            </a:r>
            <a:r>
              <a:rPr lang="en-US" altLang="zh-CN" dirty="0" err="1" smtClean="0"/>
              <a:t>cmd</a:t>
            </a:r>
            <a:r>
              <a:rPr lang="zh-CN" altLang="en-US" dirty="0" smtClean="0"/>
              <a:t>，打开</a:t>
            </a:r>
            <a:r>
              <a:rPr lang="en-US" altLang="zh-CN" dirty="0" smtClean="0"/>
              <a:t>dos</a:t>
            </a:r>
            <a:r>
              <a:rPr lang="zh-CN" altLang="en-US" dirty="0"/>
              <a:t>窗口</a:t>
            </a:r>
            <a:endParaRPr lang="en-US" altLang="zh-CN" dirty="0"/>
          </a:p>
          <a:p>
            <a:r>
              <a:rPr lang="en-US" altLang="zh-CN" dirty="0" smtClean="0"/>
              <a:t>3.</a:t>
            </a:r>
            <a:r>
              <a:rPr lang="zh-CN" altLang="en-US" dirty="0" smtClean="0"/>
              <a:t>进入自己的</a:t>
            </a:r>
            <a:r>
              <a:rPr lang="en-US" altLang="zh-CN" dirty="0" err="1" smtClean="0"/>
              <a:t>pict</a:t>
            </a:r>
            <a:r>
              <a:rPr lang="zh-CN" altLang="en-US" dirty="0" smtClean="0"/>
              <a:t>安装目录，例如</a:t>
            </a:r>
            <a:r>
              <a:rPr lang="en-US" altLang="zh-CN" dirty="0" smtClean="0"/>
              <a:t>cd </a:t>
            </a:r>
            <a:r>
              <a:rPr lang="en-US" altLang="zh-CN" dirty="0"/>
              <a:t>"D:\Program Files (x86)\PICT“</a:t>
            </a:r>
          </a:p>
          <a:p>
            <a:r>
              <a:rPr lang="en-US" altLang="zh-CN" dirty="0"/>
              <a:t> </a:t>
            </a:r>
            <a:r>
              <a:rPr lang="en-US" altLang="zh-CN" dirty="0" smtClean="0"/>
              <a:t>4.</a:t>
            </a:r>
            <a:r>
              <a:rPr lang="zh-CN" altLang="en-US" dirty="0" smtClean="0"/>
              <a:t>在</a:t>
            </a:r>
            <a:r>
              <a:rPr lang="en-US" altLang="zh-CN" dirty="0" smtClean="0"/>
              <a:t>dos</a:t>
            </a:r>
            <a:r>
              <a:rPr lang="zh-CN" altLang="en-US" dirty="0" smtClean="0"/>
              <a:t>界面输入 </a:t>
            </a:r>
            <a:r>
              <a:rPr lang="en-US" altLang="zh-CN" dirty="0" err="1" smtClean="0"/>
              <a:t>pict</a:t>
            </a:r>
            <a:r>
              <a:rPr lang="en-US" altLang="zh-CN" dirty="0" smtClean="0"/>
              <a:t> </a:t>
            </a:r>
            <a:r>
              <a:rPr lang="en-US" altLang="zh-CN" dirty="0"/>
              <a:t>test.txt</a:t>
            </a:r>
          </a:p>
          <a:p>
            <a:r>
              <a:rPr lang="zh-CN" altLang="en-US" dirty="0"/>
              <a:t>也可以通过命令</a:t>
            </a:r>
            <a:r>
              <a:rPr lang="en-US" altLang="zh-CN" dirty="0" err="1"/>
              <a:t>pict</a:t>
            </a:r>
            <a:r>
              <a:rPr lang="en-US" altLang="zh-CN" dirty="0"/>
              <a:t> test.txt &gt;test.xls</a:t>
            </a:r>
            <a:r>
              <a:rPr lang="zh-CN" altLang="en-US" dirty="0"/>
              <a:t>命令，将结果输出到</a:t>
            </a:r>
            <a:r>
              <a:rPr lang="en-US" altLang="zh-CN" dirty="0"/>
              <a:t>test.xls</a:t>
            </a:r>
            <a:r>
              <a:rPr lang="zh-CN" altLang="en-US" dirty="0"/>
              <a:t>的</a:t>
            </a:r>
            <a:r>
              <a:rPr lang="en-US" altLang="zh-CN" dirty="0"/>
              <a:t>excel</a:t>
            </a:r>
            <a:r>
              <a:rPr lang="zh-CN" altLang="en-US" dirty="0"/>
              <a:t>表格当中</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1E7D8F7C-3CBE-4F2E-87C5-6D005E0E06F2}"/>
              </a:ext>
            </a:extLst>
          </p:cNvPr>
          <p:cNvSpPr>
            <a:spLocks noGrp="1"/>
          </p:cNvSpPr>
          <p:nvPr>
            <p:ph type="sldNum" sz="quarter" idx="10"/>
          </p:nvPr>
        </p:nvSpPr>
        <p:spPr/>
        <p:txBody>
          <a:bodyPr/>
          <a:lstStyle/>
          <a:p>
            <a:fld id="{DBE2DA07-CE19-4C9B-A0EC-06D3955056CF}" type="slidenum">
              <a:rPr lang="en-US" altLang="zh-CN" smtClean="0"/>
              <a:pPr/>
              <a:t>53</a:t>
            </a:fld>
            <a:endParaRPr lang="en-US" altLang="zh-CN" dirty="0"/>
          </a:p>
        </p:txBody>
      </p:sp>
    </p:spTree>
    <p:extLst>
      <p:ext uri="{BB962C8B-B14F-4D97-AF65-F5344CB8AC3E}">
        <p14:creationId xmlns:p14="http://schemas.microsoft.com/office/powerpoint/2010/main" val="21022034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79712" y="260648"/>
            <a:ext cx="4716388" cy="762000"/>
          </a:xfrm>
        </p:spPr>
        <p:txBody>
          <a:bodyPr/>
          <a:lstStyle/>
          <a:p>
            <a:pPr algn="ctr"/>
            <a:r>
              <a:rPr lang="en-US" altLang="zh-CN" sz="3200" dirty="0">
                <a:solidFill>
                  <a:srgbClr val="FFFF00"/>
                </a:solidFill>
                <a:latin typeface="+mj-ea"/>
              </a:rPr>
              <a:t>3.3.4 </a:t>
            </a:r>
            <a:r>
              <a:rPr lang="zh-CN" altLang="en-US" sz="3200" dirty="0">
                <a:solidFill>
                  <a:srgbClr val="FFFF00"/>
                </a:solidFill>
                <a:latin typeface="+mj-ea"/>
              </a:rPr>
              <a:t>正交实验法</a:t>
            </a:r>
          </a:p>
        </p:txBody>
      </p:sp>
      <p:sp>
        <p:nvSpPr>
          <p:cNvPr id="63491" name="Rectangle 3"/>
          <p:cNvSpPr>
            <a:spLocks noGrp="1" noChangeArrowheads="1"/>
          </p:cNvSpPr>
          <p:nvPr>
            <p:ph type="body" idx="1"/>
          </p:nvPr>
        </p:nvSpPr>
        <p:spPr>
          <a:xfrm>
            <a:off x="1030288" y="1895475"/>
            <a:ext cx="6478587" cy="2111375"/>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确定影响功能的因子与状态</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选择一个合适的正交表</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sz="2400" kern="1200" dirty="0">
                <a:effectLst>
                  <a:outerShdw blurRad="38100" dist="38100" dir="2700000" algn="tl">
                    <a:srgbClr val="FFFFFF"/>
                  </a:outerShdw>
                </a:effectLst>
                <a:latin typeface="宋体"/>
                <a:ea typeface="宋体"/>
                <a:cs typeface="宋体"/>
              </a:rPr>
              <a:t>利用正交表构造测试数据集</a:t>
            </a:r>
            <a:endParaRPr lang="zh-CN" altLang="en-US" sz="2400" kern="1200" dirty="0">
              <a:effectLst>
                <a:outerShdw blurRad="38100" dist="38100" dir="2700000" algn="tl">
                  <a:srgbClr val="FFFFFF"/>
                </a:outerShdw>
              </a:effectLst>
              <a:latin typeface="宋体"/>
              <a:ea typeface="宋体"/>
              <a:cs typeface="宋体"/>
            </a:endParaRPr>
          </a:p>
        </p:txBody>
      </p:sp>
      <p:sp>
        <p:nvSpPr>
          <p:cNvPr id="63493" name="Rectangle 4"/>
          <p:cNvSpPr>
            <a:spLocks noChangeArrowheads="1"/>
          </p:cNvSpPr>
          <p:nvPr/>
        </p:nvSpPr>
        <p:spPr bwMode="auto">
          <a:xfrm>
            <a:off x="1043608" y="4509120"/>
            <a:ext cx="7392615" cy="1200328"/>
          </a:xfrm>
          <a:prstGeom prst="rect">
            <a:avLst/>
          </a:prstGeom>
          <a:noFill/>
          <a:ln w="9525">
            <a:noFill/>
            <a:miter lim="800000"/>
            <a:headEnd/>
            <a:tailEnd/>
          </a:ln>
        </p:spPr>
        <p:txBody>
          <a:bodyPr wrap="square">
            <a:spAutoFit/>
          </a:bodyPr>
          <a:lstStyle/>
          <a:p>
            <a:r>
              <a:rPr lang="zh-CN" altLang="en-US" sz="2400" dirty="0"/>
              <a:t>参考</a:t>
            </a:r>
            <a:endParaRPr lang="en-US" altLang="zh-CN" sz="2400" dirty="0"/>
          </a:p>
          <a:p>
            <a:r>
              <a:rPr lang="en-US" altLang="zh-CN" sz="2400" u="sng" dirty="0">
                <a:hlinkClick r:id="rId3"/>
              </a:rPr>
              <a:t>http://www.math.hkbu.edu.hk/UniformDesign</a:t>
            </a:r>
            <a:endParaRPr lang="en-US" altLang="zh-CN" sz="2400" dirty="0"/>
          </a:p>
          <a:p>
            <a:r>
              <a:rPr lang="en-US" altLang="zh-CN" sz="2400" u="sng" dirty="0">
                <a:hlinkClick r:id="rId4"/>
              </a:rPr>
              <a:t>http://www.research.att.com/~njas</a:t>
            </a:r>
            <a:r>
              <a:rPr lang="en-US" altLang="zh-CN" sz="2400" dirty="0"/>
              <a:t> </a:t>
            </a:r>
            <a:endParaRPr lang="zh-CN" altLang="en-US" sz="2400" dirty="0"/>
          </a:p>
        </p:txBody>
      </p:sp>
    </p:spTree>
    <p:extLst>
      <p:ext uri="{BB962C8B-B14F-4D97-AF65-F5344CB8AC3E}">
        <p14:creationId xmlns:p14="http://schemas.microsoft.com/office/powerpoint/2010/main" val="546749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47664" y="366695"/>
            <a:ext cx="6024732" cy="561975"/>
          </a:xfrm>
        </p:spPr>
        <p:txBody>
          <a:bodyPr/>
          <a:lstStyle/>
          <a:p>
            <a:pPr algn="ctr"/>
            <a:r>
              <a:rPr lang="en-US" altLang="en-US" sz="3200" dirty="0">
                <a:solidFill>
                  <a:srgbClr val="FFFF00"/>
                </a:solidFill>
                <a:latin typeface="+mj-ea"/>
              </a:rPr>
              <a:t>为什么使用</a:t>
            </a:r>
            <a:r>
              <a:rPr lang="zh-CN" altLang="en-US" sz="3200" dirty="0">
                <a:solidFill>
                  <a:srgbClr val="FFFF00"/>
                </a:solidFill>
                <a:latin typeface="+mj-ea"/>
              </a:rPr>
              <a:t>正交试验法？</a:t>
            </a:r>
          </a:p>
        </p:txBody>
      </p:sp>
      <p:sp>
        <p:nvSpPr>
          <p:cNvPr id="62467" name="Rectangle 3"/>
          <p:cNvSpPr>
            <a:spLocks noGrp="1" noChangeArrowheads="1"/>
          </p:cNvSpPr>
          <p:nvPr>
            <p:ph type="body" idx="1"/>
          </p:nvPr>
        </p:nvSpPr>
        <p:spPr>
          <a:xfrm>
            <a:off x="1212850" y="3392488"/>
            <a:ext cx="7632700" cy="1836737"/>
          </a:xfrm>
        </p:spPr>
        <p:txBody>
          <a:bodyPr/>
          <a:lstStyle/>
          <a:p>
            <a:r>
              <a:rPr lang="zh-CN" altLang="en-US" sz="2400" dirty="0">
                <a:latin typeface="宋体"/>
                <a:ea typeface="宋体"/>
                <a:cs typeface="宋体"/>
              </a:rPr>
              <a:t>打印范围分：全部、当前幻灯片、给定范围</a:t>
            </a:r>
          </a:p>
          <a:p>
            <a:r>
              <a:rPr lang="zh-CN" altLang="en-US" sz="2400" dirty="0">
                <a:latin typeface="宋体"/>
                <a:ea typeface="宋体"/>
                <a:cs typeface="宋体"/>
              </a:rPr>
              <a:t>打印内容分：幻灯片、讲义、备注页、大纲视图</a:t>
            </a:r>
          </a:p>
          <a:p>
            <a:r>
              <a:rPr lang="zh-CN" altLang="en-US" sz="2400" dirty="0">
                <a:latin typeface="宋体"/>
                <a:ea typeface="宋体"/>
                <a:cs typeface="宋体"/>
              </a:rPr>
              <a:t>打印颜色</a:t>
            </a:r>
            <a:r>
              <a:rPr lang="en-US" altLang="zh-CN" sz="2400" dirty="0">
                <a:latin typeface="宋体"/>
                <a:ea typeface="宋体"/>
                <a:cs typeface="宋体"/>
              </a:rPr>
              <a:t>/</a:t>
            </a:r>
            <a:r>
              <a:rPr lang="zh-CN" altLang="en-US" sz="2400" dirty="0">
                <a:latin typeface="宋体"/>
                <a:ea typeface="宋体"/>
                <a:cs typeface="宋体"/>
              </a:rPr>
              <a:t>灰度分</a:t>
            </a:r>
            <a:r>
              <a:rPr lang="en-US" altLang="zh-CN" sz="2400" dirty="0">
                <a:latin typeface="宋体"/>
                <a:ea typeface="宋体"/>
                <a:cs typeface="宋体"/>
              </a:rPr>
              <a:t>: </a:t>
            </a:r>
            <a:r>
              <a:rPr lang="zh-CN" altLang="en-US" sz="2400" dirty="0">
                <a:latin typeface="宋体"/>
                <a:ea typeface="宋体"/>
                <a:cs typeface="宋体"/>
              </a:rPr>
              <a:t>彩色、灰度、黑白</a:t>
            </a:r>
          </a:p>
          <a:p>
            <a:r>
              <a:rPr lang="zh-CN" altLang="en-US" sz="2400" dirty="0">
                <a:latin typeface="宋体"/>
                <a:ea typeface="宋体"/>
                <a:cs typeface="宋体"/>
              </a:rPr>
              <a:t>打印效果分：幻灯片加框和幻灯片不加框。</a:t>
            </a:r>
          </a:p>
        </p:txBody>
      </p:sp>
      <p:sp>
        <p:nvSpPr>
          <p:cNvPr id="62468" name="Rectangle 5"/>
          <p:cNvSpPr>
            <a:spLocks noChangeArrowheads="1"/>
          </p:cNvSpPr>
          <p:nvPr/>
        </p:nvSpPr>
        <p:spPr bwMode="auto">
          <a:xfrm>
            <a:off x="1033463" y="1665288"/>
            <a:ext cx="7669212" cy="1477328"/>
          </a:xfrm>
          <a:prstGeom prst="rect">
            <a:avLst/>
          </a:prstGeom>
          <a:noFill/>
          <a:ln w="9525" algn="ctr">
            <a:noFill/>
            <a:miter lim="800000"/>
            <a:headEnd/>
            <a:tailEnd/>
          </a:ln>
        </p:spPr>
        <p:txBody>
          <a:bodyPr lIns="0" tIns="0" rIns="0" bIns="0">
            <a:spAutoFit/>
          </a:bodyPr>
          <a:lstStyle/>
          <a:p>
            <a:r>
              <a:rPr lang="zh-CN" altLang="en-US" sz="2400" i="0" dirty="0">
                <a:solidFill>
                  <a:schemeClr val="accent1">
                    <a:lumMod val="50000"/>
                  </a:schemeClr>
                </a:solidFill>
                <a:latin typeface="楷体"/>
                <a:ea typeface="楷体"/>
                <a:cs typeface="楷体"/>
              </a:rPr>
              <a:t>在许多应用系统的测试工作中，不会象判断三角形那样简单，输入条件的因素很多，而且每个因素也不能简单用“是”和“否”来回答。比如，微软</a:t>
            </a:r>
            <a:r>
              <a:rPr lang="en-US" altLang="zh-CN" sz="2400" i="0" dirty="0" err="1">
                <a:solidFill>
                  <a:schemeClr val="accent1">
                    <a:lumMod val="50000"/>
                  </a:schemeClr>
                </a:solidFill>
                <a:latin typeface="楷体"/>
                <a:ea typeface="楷体"/>
                <a:cs typeface="楷体"/>
              </a:rPr>
              <a:t>Powerpoint</a:t>
            </a:r>
            <a:r>
              <a:rPr lang="zh-CN" altLang="en-US" sz="2400" i="0" dirty="0">
                <a:solidFill>
                  <a:schemeClr val="accent1">
                    <a:lumMod val="50000"/>
                  </a:schemeClr>
                </a:solidFill>
                <a:latin typeface="楷体"/>
                <a:ea typeface="楷体"/>
                <a:cs typeface="楷体"/>
              </a:rPr>
              <a:t>程序的打印测试，也需要考虑</a:t>
            </a:r>
            <a:r>
              <a:rPr lang="en-US" altLang="zh-CN" sz="2400" i="0" dirty="0">
                <a:solidFill>
                  <a:schemeClr val="accent1">
                    <a:lumMod val="50000"/>
                  </a:schemeClr>
                </a:solidFill>
                <a:latin typeface="楷体"/>
                <a:ea typeface="楷体"/>
                <a:cs typeface="楷体"/>
              </a:rPr>
              <a:t>4</a:t>
            </a:r>
            <a:r>
              <a:rPr lang="zh-CN" altLang="en-US" sz="2400" i="0" dirty="0">
                <a:solidFill>
                  <a:schemeClr val="accent1">
                    <a:lumMod val="50000"/>
                  </a:schemeClr>
                </a:solidFill>
                <a:latin typeface="楷体"/>
                <a:ea typeface="楷体"/>
                <a:cs typeface="楷体"/>
              </a:rPr>
              <a:t>个因素，每个因素也有多个选项 </a:t>
            </a:r>
          </a:p>
        </p:txBody>
      </p:sp>
      <p:sp>
        <p:nvSpPr>
          <p:cNvPr id="62469" name="Rectangle 6"/>
          <p:cNvSpPr>
            <a:spLocks noChangeArrowheads="1"/>
          </p:cNvSpPr>
          <p:nvPr/>
        </p:nvSpPr>
        <p:spPr bwMode="auto">
          <a:xfrm>
            <a:off x="1176338" y="5526088"/>
            <a:ext cx="7416800" cy="730250"/>
          </a:xfrm>
          <a:prstGeom prst="rect">
            <a:avLst/>
          </a:prstGeom>
          <a:noFill/>
          <a:ln w="9525" algn="ctr">
            <a:noFill/>
            <a:miter lim="800000"/>
            <a:headEnd/>
            <a:tailEnd/>
          </a:ln>
        </p:spPr>
        <p:txBody>
          <a:bodyPr lIns="0" tIns="0" rIns="0" bIns="0" anchor="ctr">
            <a:spAutoFit/>
          </a:bodyPr>
          <a:lstStyle/>
          <a:p>
            <a:pPr algn="ctr"/>
            <a:r>
              <a:rPr lang="zh-CN" altLang="en-US" sz="2400">
                <a:solidFill>
                  <a:srgbClr val="FF0000"/>
                </a:solidFill>
              </a:rPr>
              <a:t>测试组合会变得很多，如果按照传统的测试方法，会导致很大的测试工作量</a:t>
            </a:r>
            <a:r>
              <a:rPr lang="zh-CN" altLang="en-US"/>
              <a:t> </a:t>
            </a:r>
          </a:p>
        </p:txBody>
      </p:sp>
    </p:spTree>
    <p:extLst>
      <p:ext uri="{BB962C8B-B14F-4D97-AF65-F5344CB8AC3E}">
        <p14:creationId xmlns:p14="http://schemas.microsoft.com/office/powerpoint/2010/main" val="3225137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8354" name="Rectangle 2"/>
          <p:cNvSpPr>
            <a:spLocks noGrp="1" noChangeArrowheads="1"/>
          </p:cNvSpPr>
          <p:nvPr>
            <p:ph type="title"/>
          </p:nvPr>
        </p:nvSpPr>
        <p:spPr>
          <a:xfrm>
            <a:off x="1331640" y="366695"/>
            <a:ext cx="6240756" cy="561975"/>
          </a:xfrm>
        </p:spPr>
        <p:txBody>
          <a:bodyPr/>
          <a:lstStyle/>
          <a:p>
            <a:pPr algn="ctr"/>
            <a:r>
              <a:rPr lang="zh-CN" altLang="en-US" sz="3200" dirty="0">
                <a:solidFill>
                  <a:srgbClr val="FFFF00"/>
                </a:solidFill>
                <a:latin typeface="+mj-ea"/>
              </a:rPr>
              <a:t>正交实验设计方法</a:t>
            </a:r>
          </a:p>
        </p:txBody>
      </p:sp>
      <p:sp>
        <p:nvSpPr>
          <p:cNvPr id="2148355" name="Rectangle 3"/>
          <p:cNvSpPr>
            <a:spLocks noGrp="1" noChangeArrowheads="1"/>
          </p:cNvSpPr>
          <p:nvPr>
            <p:ph type="body" idx="1"/>
          </p:nvPr>
        </p:nvSpPr>
        <p:spPr>
          <a:xfrm>
            <a:off x="467544" y="1628800"/>
            <a:ext cx="8191500" cy="1385888"/>
          </a:xfrm>
        </p:spPr>
        <p:txBody>
          <a:bodyPr/>
          <a:lstStyle/>
          <a:p>
            <a:r>
              <a:rPr lang="zh-CN" altLang="en-US" sz="2400" dirty="0">
                <a:solidFill>
                  <a:srgbClr val="3C8C93"/>
                </a:solidFill>
                <a:latin typeface="楷体_GB2312" pitchFamily="49" charset="-122"/>
                <a:ea typeface="楷体_GB2312" pitchFamily="49" charset="-122"/>
              </a:rPr>
              <a:t>依据</a:t>
            </a:r>
            <a:r>
              <a:rPr lang="en-US" altLang="zh-CN" sz="2400" dirty="0">
                <a:solidFill>
                  <a:srgbClr val="3C8C93"/>
                </a:solidFill>
                <a:latin typeface="楷体_GB2312" pitchFamily="49" charset="-122"/>
                <a:ea typeface="楷体_GB2312" pitchFamily="49" charset="-122"/>
              </a:rPr>
              <a:t>Galois</a:t>
            </a:r>
            <a:r>
              <a:rPr lang="zh-CN" altLang="en-US" sz="2400" dirty="0">
                <a:solidFill>
                  <a:srgbClr val="3C8C93"/>
                </a:solidFill>
                <a:latin typeface="楷体_GB2312" pitchFamily="49" charset="-122"/>
                <a:ea typeface="楷体_GB2312" pitchFamily="49" charset="-122"/>
              </a:rPr>
              <a:t>理论，从大量的（实验）数据（测试例）中挑选适量的、有代表性的点（条件组合），从而合理地安排实验（测试）的一种科学实验设计方法 </a:t>
            </a:r>
          </a:p>
        </p:txBody>
      </p:sp>
      <p:pic>
        <p:nvPicPr>
          <p:cNvPr id="2148357" name="Picture 5" descr="6-11"/>
          <p:cNvPicPr>
            <a:picLocks noChangeAspect="1" noChangeArrowheads="1"/>
          </p:cNvPicPr>
          <p:nvPr/>
        </p:nvPicPr>
        <p:blipFill>
          <a:blip r:embed="rId3" cstate="print"/>
          <a:srcRect/>
          <a:stretch>
            <a:fillRect/>
          </a:stretch>
        </p:blipFill>
        <p:spPr bwMode="auto">
          <a:xfrm>
            <a:off x="719138" y="3429000"/>
            <a:ext cx="7596187" cy="3279775"/>
          </a:xfrm>
          <a:prstGeom prst="rect">
            <a:avLst/>
          </a:prstGeom>
          <a:noFill/>
        </p:spPr>
      </p:pic>
    </p:spTree>
    <p:extLst>
      <p:ext uri="{BB962C8B-B14F-4D97-AF65-F5344CB8AC3E}">
        <p14:creationId xmlns:p14="http://schemas.microsoft.com/office/powerpoint/2010/main" val="2675449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051720" y="366695"/>
            <a:ext cx="5520676" cy="561975"/>
          </a:xfrm>
        </p:spPr>
        <p:txBody>
          <a:bodyPr/>
          <a:lstStyle/>
          <a:p>
            <a:pPr algn="ctr"/>
            <a:r>
              <a:rPr lang="zh-CN" altLang="en-US" sz="3200" dirty="0">
                <a:solidFill>
                  <a:srgbClr val="FFFF00"/>
                </a:solidFill>
                <a:latin typeface="+mj-ea"/>
              </a:rPr>
              <a:t>实例</a:t>
            </a:r>
            <a:endParaRPr lang="en-US" altLang="zh-CN" sz="3200" dirty="0">
              <a:solidFill>
                <a:srgbClr val="FFFF00"/>
              </a:solidFill>
              <a:latin typeface="+mj-ea"/>
            </a:endParaRPr>
          </a:p>
        </p:txBody>
      </p:sp>
      <p:sp>
        <p:nvSpPr>
          <p:cNvPr id="64515" name="Rectangle 3"/>
          <p:cNvSpPr>
            <a:spLocks noGrp="1" noChangeArrowheads="1"/>
          </p:cNvSpPr>
          <p:nvPr>
            <p:ph type="body" idx="1"/>
          </p:nvPr>
        </p:nvSpPr>
        <p:spPr>
          <a:xfrm>
            <a:off x="1258888" y="2781300"/>
            <a:ext cx="5040312" cy="1260475"/>
          </a:xfrm>
        </p:spPr>
        <p:txBody>
          <a:bodyPr/>
          <a:lstStyle/>
          <a:p>
            <a:r>
              <a:rPr lang="zh-CN" altLang="en-US" sz="2000" dirty="0"/>
              <a:t>员工号（</a:t>
            </a:r>
            <a:r>
              <a:rPr lang="en-US" altLang="zh-CN" sz="2000" dirty="0"/>
              <a:t>ID</a:t>
            </a:r>
            <a:r>
              <a:rPr lang="zh-CN" altLang="en-US" sz="2000" dirty="0"/>
              <a:t>）。</a:t>
            </a:r>
          </a:p>
          <a:p>
            <a:r>
              <a:rPr lang="zh-CN" altLang="en-US" sz="2000" dirty="0"/>
              <a:t>员工姓名（</a:t>
            </a:r>
            <a:r>
              <a:rPr lang="en-US" altLang="zh-CN" sz="2000" dirty="0"/>
              <a:t>Name</a:t>
            </a:r>
            <a:r>
              <a:rPr lang="zh-CN" altLang="en-US" sz="2000" dirty="0"/>
              <a:t>）。</a:t>
            </a:r>
          </a:p>
          <a:p>
            <a:r>
              <a:rPr lang="zh-CN" altLang="en-US" sz="2000" dirty="0"/>
              <a:t>员工邮件地址（</a:t>
            </a:r>
            <a:r>
              <a:rPr lang="en-US" altLang="zh-CN" sz="2000" dirty="0"/>
              <a:t>Mail Address</a:t>
            </a:r>
            <a:r>
              <a:rPr lang="zh-CN" altLang="en-US" sz="2000" dirty="0"/>
              <a:t>） </a:t>
            </a:r>
          </a:p>
        </p:txBody>
      </p:sp>
      <p:sp>
        <p:nvSpPr>
          <p:cNvPr id="64516" name="Rectangle 5"/>
          <p:cNvSpPr>
            <a:spLocks noChangeArrowheads="1"/>
          </p:cNvSpPr>
          <p:nvPr/>
        </p:nvSpPr>
        <p:spPr bwMode="auto">
          <a:xfrm>
            <a:off x="539750" y="1916113"/>
            <a:ext cx="8353425" cy="730250"/>
          </a:xfrm>
          <a:prstGeom prst="rect">
            <a:avLst/>
          </a:prstGeom>
          <a:noFill/>
          <a:ln w="9525" algn="ctr">
            <a:noFill/>
            <a:miter lim="800000"/>
            <a:headEnd/>
            <a:tailEnd/>
          </a:ln>
        </p:spPr>
        <p:txBody>
          <a:bodyPr lIns="0" tIns="0" rIns="0" bIns="0">
            <a:spAutoFit/>
          </a:bodyPr>
          <a:lstStyle/>
          <a:p>
            <a:r>
              <a:rPr lang="zh-CN" altLang="en-US" sz="2400" dirty="0">
                <a:solidFill>
                  <a:srgbClr val="CA351C"/>
                </a:solidFill>
                <a:latin typeface="楷体_GB2312" pitchFamily="49" charset="-122"/>
                <a:ea typeface="楷体_GB2312" pitchFamily="49" charset="-122"/>
              </a:rPr>
              <a:t>信息系统中，员工信息查询功能是常见的。例如，设有</a:t>
            </a:r>
            <a:r>
              <a:rPr lang="en-US" altLang="zh-CN" sz="2400" dirty="0">
                <a:solidFill>
                  <a:srgbClr val="CA351C"/>
                </a:solidFill>
                <a:latin typeface="楷体_GB2312" pitchFamily="49" charset="-122"/>
                <a:ea typeface="楷体_GB2312" pitchFamily="49" charset="-122"/>
              </a:rPr>
              <a:t>3</a:t>
            </a:r>
            <a:r>
              <a:rPr lang="zh-CN" altLang="en-US" sz="2400" dirty="0">
                <a:solidFill>
                  <a:srgbClr val="CA351C"/>
                </a:solidFill>
                <a:latin typeface="楷体_GB2312" pitchFamily="49" charset="-122"/>
                <a:ea typeface="楷体_GB2312" pitchFamily="49" charset="-122"/>
              </a:rPr>
              <a:t>个独立的查询条件，以获得特定员工的个人信息</a:t>
            </a:r>
          </a:p>
        </p:txBody>
      </p:sp>
      <p:pic>
        <p:nvPicPr>
          <p:cNvPr id="64517" name="Picture 6" descr="6-12"/>
          <p:cNvPicPr>
            <a:picLocks noChangeAspect="1" noChangeArrowheads="1"/>
          </p:cNvPicPr>
          <p:nvPr/>
        </p:nvPicPr>
        <p:blipFill>
          <a:blip r:embed="rId3" cstate="print"/>
          <a:srcRect/>
          <a:stretch>
            <a:fillRect/>
          </a:stretch>
        </p:blipFill>
        <p:spPr bwMode="auto">
          <a:xfrm>
            <a:off x="576263" y="4221163"/>
            <a:ext cx="7813675" cy="2312987"/>
          </a:xfrm>
          <a:prstGeom prst="rect">
            <a:avLst/>
          </a:prstGeom>
          <a:noFill/>
          <a:ln w="9525">
            <a:noFill/>
            <a:miter lim="800000"/>
            <a:headEnd/>
            <a:tailEnd/>
          </a:ln>
        </p:spPr>
      </p:pic>
    </p:spTree>
    <p:extLst>
      <p:ext uri="{BB962C8B-B14F-4D97-AF65-F5344CB8AC3E}">
        <p14:creationId xmlns:p14="http://schemas.microsoft.com/office/powerpoint/2010/main" val="1337845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E43916-CE43-4BE4-A538-E5B3AF06D66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A93AA792-D0D0-4566-9DF8-E067C9643174}"/>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正交表是一种特制的表格，一般用</a:t>
            </a:r>
            <a:r>
              <a:rPr lang="en-US" altLang="zh-CN" sz="2400" dirty="0">
                <a:latin typeface="宋体" panose="02010600030101010101" pitchFamily="2" charset="-122"/>
                <a:ea typeface="宋体" panose="02010600030101010101" pitchFamily="2" charset="-122"/>
              </a:rPr>
              <a:t>L</a:t>
            </a:r>
            <a:r>
              <a:rPr lang="en-US" altLang="zh-CN" sz="2400" baseline="-25000" dirty="0">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m</a:t>
            </a:r>
            <a:r>
              <a:rPr lang="en-US" altLang="zh-CN" sz="2400" baseline="30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代表是正交表，</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代表试验次数或正交表的行数，</a:t>
            </a:r>
            <a:r>
              <a:rPr lang="en-US" altLang="zh-CN" sz="2400" dirty="0" smtClean="0">
                <a:latin typeface="宋体" panose="02010600030101010101" pitchFamily="2" charset="-122"/>
                <a:ea typeface="宋体" panose="02010600030101010101" pitchFamily="2" charset="-122"/>
              </a:rPr>
              <a:t>k</a:t>
            </a:r>
            <a:r>
              <a:rPr lang="zh-CN" altLang="en-US" sz="2400" dirty="0" smtClean="0">
                <a:latin typeface="宋体" panose="02010600030101010101" pitchFamily="2" charset="-122"/>
                <a:ea typeface="宋体" panose="02010600030101010101" pitchFamily="2" charset="-122"/>
              </a:rPr>
              <a:t>代表最多可安排影响指标因素</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个数</a:t>
            </a:r>
            <a:r>
              <a:rPr lang="zh-CN" altLang="en-US" sz="2400" dirty="0">
                <a:latin typeface="宋体" panose="02010600030101010101" pitchFamily="2" charset="-122"/>
                <a:ea typeface="宋体" panose="02010600030101010101" pitchFamily="2" charset="-122"/>
              </a:rPr>
              <a:t>或正交表的列数，</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表示每个因素水平数，且有</a:t>
            </a:r>
            <a:r>
              <a:rPr lang="en-US" altLang="zh-CN" sz="2400" dirty="0">
                <a:latin typeface="宋体" panose="02010600030101010101" pitchFamily="2" charset="-122"/>
                <a:ea typeface="宋体" panose="02010600030101010101" pitchFamily="2" charset="-122"/>
              </a:rPr>
              <a:t>n=k*(m-1)+1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正交实验助手</a:t>
            </a:r>
            <a:endParaRPr lang="en-US" altLang="zh-CN"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xmlns="" id="{0B14D006-F566-4EEC-85F6-AD56C22F9888}"/>
              </a:ext>
            </a:extLst>
          </p:cNvPr>
          <p:cNvSpPr>
            <a:spLocks noGrp="1"/>
          </p:cNvSpPr>
          <p:nvPr>
            <p:ph type="sldNum" sz="quarter" idx="10"/>
          </p:nvPr>
        </p:nvSpPr>
        <p:spPr/>
        <p:txBody>
          <a:bodyPr/>
          <a:lstStyle/>
          <a:p>
            <a:fld id="{DBE2DA07-CE19-4C9B-A0EC-06D3955056CF}" type="slidenum">
              <a:rPr lang="en-US" altLang="zh-CN" smtClean="0"/>
              <a:pPr/>
              <a:t>58</a:t>
            </a:fld>
            <a:endParaRPr lang="en-US" altLang="zh-CN"/>
          </a:p>
        </p:txBody>
      </p:sp>
    </p:spTree>
    <p:extLst>
      <p:ext uri="{BB962C8B-B14F-4D97-AF65-F5344CB8AC3E}">
        <p14:creationId xmlns:p14="http://schemas.microsoft.com/office/powerpoint/2010/main" val="2607932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23728" y="332656"/>
            <a:ext cx="5148436" cy="762000"/>
          </a:xfrm>
        </p:spPr>
        <p:txBody>
          <a:bodyPr/>
          <a:lstStyle/>
          <a:p>
            <a:pPr algn="ctr"/>
            <a:r>
              <a:rPr lang="en-US" altLang="zh-CN" sz="3200" dirty="0">
                <a:solidFill>
                  <a:srgbClr val="FFFF00"/>
                </a:solidFill>
                <a:latin typeface="+mj-ea"/>
              </a:rPr>
              <a:t>3.3.2 </a:t>
            </a:r>
            <a:r>
              <a:rPr lang="zh-CN" altLang="en-US" sz="3200" dirty="0">
                <a:solidFill>
                  <a:srgbClr val="FFFF00"/>
                </a:solidFill>
                <a:latin typeface="+mj-ea"/>
              </a:rPr>
              <a:t>因果图法</a:t>
            </a:r>
          </a:p>
        </p:txBody>
      </p:sp>
      <p:sp>
        <p:nvSpPr>
          <p:cNvPr id="58371" name="Rectangle 3"/>
          <p:cNvSpPr>
            <a:spLocks noGrp="1" noChangeArrowheads="1"/>
          </p:cNvSpPr>
          <p:nvPr>
            <p:ph type="body" idx="1"/>
          </p:nvPr>
        </p:nvSpPr>
        <p:spPr>
          <a:xfrm>
            <a:off x="683568" y="1772816"/>
            <a:ext cx="7848600" cy="4270375"/>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de-DE" sz="2400" kern="1200" dirty="0">
                <a:effectLst>
                  <a:outerShdw blurRad="38100" dist="38100" dir="2700000" algn="tl">
                    <a:srgbClr val="FFFFFF"/>
                  </a:outerShdw>
                </a:effectLst>
                <a:latin typeface="宋体"/>
                <a:ea typeface="宋体"/>
                <a:cs typeface="宋体"/>
              </a:rPr>
              <a:t>多种输入条件的组合，产生多种结果设计测试用例。</a:t>
            </a:r>
            <a:endParaRPr lang="zh-CN" altLang="en-US"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设计方法：</a:t>
            </a:r>
          </a:p>
          <a:p>
            <a:pPr marL="800100" lvl="1" indent="-342900">
              <a:buFont typeface="Wingdings" charset="2"/>
              <a:buChar char="²"/>
            </a:pPr>
            <a:r>
              <a:rPr lang="zh-CN" altLang="en-US" sz="2000" dirty="0">
                <a:latin typeface="楷体"/>
                <a:ea typeface="楷体"/>
                <a:cs typeface="楷体"/>
              </a:rPr>
              <a:t>分析软件规格说明文档描述的哪些是原因（输入条件），哪些是结果（输出条件），给每个原因和结果赋予一个标示符。</a:t>
            </a:r>
          </a:p>
          <a:p>
            <a:pPr marL="800100" lvl="1" indent="-342900">
              <a:buFont typeface="Wingdings" charset="2"/>
              <a:buChar char="²"/>
            </a:pPr>
            <a:r>
              <a:rPr lang="zh-CN" altLang="en-US" sz="2000" dirty="0">
                <a:latin typeface="楷体"/>
                <a:ea typeface="楷体"/>
                <a:cs typeface="楷体"/>
              </a:rPr>
              <a:t>找出原因与结果，原因与原因之间的对应关系，划出因果图</a:t>
            </a:r>
          </a:p>
          <a:p>
            <a:pPr marL="800100" lvl="1" indent="-342900">
              <a:buFont typeface="Wingdings" charset="2"/>
              <a:buChar char="²"/>
            </a:pPr>
            <a:r>
              <a:rPr lang="zh-CN" altLang="en-US" sz="2000" dirty="0">
                <a:latin typeface="楷体"/>
                <a:ea typeface="楷体"/>
                <a:cs typeface="楷体"/>
              </a:rPr>
              <a:t>在因果图上标上哪些不可能发生的因果关系，表明约束或限制条件</a:t>
            </a:r>
          </a:p>
          <a:p>
            <a:pPr marL="800100" lvl="1" indent="-342900">
              <a:buFont typeface="Wingdings" charset="2"/>
              <a:buChar char="²"/>
            </a:pPr>
            <a:r>
              <a:rPr lang="zh-CN" altLang="en-US" sz="2000" dirty="0">
                <a:latin typeface="楷体"/>
                <a:ea typeface="楷体"/>
                <a:cs typeface="楷体"/>
              </a:rPr>
              <a:t>根据因果图，创建判定表，将复杂的逻辑关系和多种条件组合很具体明确的表示出来</a:t>
            </a:r>
          </a:p>
          <a:p>
            <a:pPr marL="800100" lvl="1" indent="-342900">
              <a:buFont typeface="Wingdings" charset="2"/>
              <a:buChar char="²"/>
            </a:pPr>
            <a:r>
              <a:rPr lang="zh-CN" altLang="en-US" sz="2000" dirty="0">
                <a:latin typeface="楷体"/>
                <a:ea typeface="楷体"/>
                <a:cs typeface="楷体"/>
              </a:rPr>
              <a:t>把判定表的每一行作为依据设计测试用例。</a:t>
            </a:r>
          </a:p>
        </p:txBody>
      </p:sp>
    </p:spTree>
    <p:extLst>
      <p:ext uri="{BB962C8B-B14F-4D97-AF65-F5344CB8AC3E}">
        <p14:creationId xmlns:p14="http://schemas.microsoft.com/office/powerpoint/2010/main" val="271540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366695"/>
            <a:ext cx="5952724" cy="561975"/>
          </a:xfrm>
        </p:spPr>
        <p:txBody>
          <a:bodyPr/>
          <a:lstStyle/>
          <a:p>
            <a:pPr algn="ctr"/>
            <a:r>
              <a:rPr lang="zh-CN" altLang="en-US" sz="3200" dirty="0">
                <a:solidFill>
                  <a:srgbClr val="FFFF00"/>
                </a:solidFill>
                <a:latin typeface="+mj-ea"/>
              </a:rPr>
              <a:t>测试方法 </a:t>
            </a:r>
            <a:r>
              <a:rPr kumimoji="1" lang="en-US" altLang="zh-CN" dirty="0"/>
              <a:t>@SWEBOK 3.0</a:t>
            </a:r>
            <a:endParaRPr kumimoji="1" lang="zh-CN" altLang="en-US" dirty="0"/>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6</a:t>
            </a:fld>
            <a:endParaRPr lang="en-US" altLang="zh-CN"/>
          </a:p>
        </p:txBody>
      </p:sp>
      <p:pic>
        <p:nvPicPr>
          <p:cNvPr id="5" name="图片 4" descr="屏幕快照 2014-03-12 下午10.52.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8736852" cy="3509363"/>
          </a:xfrm>
          <a:prstGeom prst="rect">
            <a:avLst/>
          </a:prstGeom>
        </p:spPr>
      </p:pic>
      <p:sp>
        <p:nvSpPr>
          <p:cNvPr id="6" name="矩形 5"/>
          <p:cNvSpPr/>
          <p:nvPr/>
        </p:nvSpPr>
        <p:spPr>
          <a:xfrm>
            <a:off x="5652120" y="2636912"/>
            <a:ext cx="996086"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FF0000"/>
                </a:solidFill>
                <a:effectLst>
                  <a:outerShdw blurRad="38100" dist="38100" dir="2700000" algn="tl">
                    <a:srgbClr val="FFFFFF"/>
                  </a:outerShdw>
                </a:effectLst>
                <a:latin typeface="Arial" pitchFamily="34" charset="0"/>
                <a:ea typeface="楷体_GB2312" pitchFamily="49" charset="-122"/>
              </a:rPr>
              <a:t>IDBT</a:t>
            </a:r>
            <a:endParaRPr lang="zh-CN" altLang="en-US" sz="2800" i="0" dirty="0">
              <a:solidFill>
                <a:srgbClr val="FF0000"/>
              </a:solidFill>
              <a:effectLst>
                <a:outerShdw blurRad="38100" dist="38100" dir="2700000" algn="tl">
                  <a:srgbClr val="FFFFFF"/>
                </a:outerShdw>
              </a:effectLst>
              <a:latin typeface="Arial" pitchFamily="34" charset="0"/>
              <a:ea typeface="楷体_GB2312" pitchFamily="49" charset="-122"/>
            </a:endParaRPr>
          </a:p>
        </p:txBody>
      </p:sp>
      <p:sp>
        <p:nvSpPr>
          <p:cNvPr id="7" name="矩形 6"/>
          <p:cNvSpPr/>
          <p:nvPr/>
        </p:nvSpPr>
        <p:spPr>
          <a:xfrm>
            <a:off x="4427984" y="3068960"/>
            <a:ext cx="8963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800000"/>
                </a:solidFill>
                <a:effectLst>
                  <a:outerShdw blurRad="38100" dist="38100" dir="2700000" algn="tl">
                    <a:srgbClr val="FFFFFF"/>
                  </a:outerShdw>
                </a:effectLst>
                <a:latin typeface="Arial" pitchFamily="34" charset="0"/>
                <a:ea typeface="楷体_GB2312" pitchFamily="49" charset="-122"/>
              </a:rPr>
              <a:t>CBT</a:t>
            </a:r>
            <a:endParaRPr lang="zh-CN" altLang="en-US" sz="2800" i="0" dirty="0">
              <a:solidFill>
                <a:srgbClr val="800000"/>
              </a:solidFill>
              <a:effectLst>
                <a:outerShdw blurRad="38100" dist="38100" dir="2700000" algn="tl">
                  <a:srgbClr val="FFFFFF"/>
                </a:outerShdw>
              </a:effectLst>
              <a:latin typeface="Arial" pitchFamily="34" charset="0"/>
              <a:ea typeface="楷体_GB2312" pitchFamily="49" charset="-122"/>
            </a:endParaRPr>
          </a:p>
        </p:txBody>
      </p:sp>
      <p:sp>
        <p:nvSpPr>
          <p:cNvPr id="8" name="矩形 7"/>
          <p:cNvSpPr/>
          <p:nvPr/>
        </p:nvSpPr>
        <p:spPr>
          <a:xfrm>
            <a:off x="4427984" y="3429000"/>
            <a:ext cx="856349"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FF6600"/>
                </a:solidFill>
                <a:effectLst>
                  <a:outerShdw blurRad="38100" dist="38100" dir="2700000" algn="tl">
                    <a:srgbClr val="FFFFFF"/>
                  </a:outerShdw>
                </a:effectLst>
                <a:latin typeface="Arial" pitchFamily="34" charset="0"/>
                <a:ea typeface="楷体_GB2312" pitchFamily="49" charset="-122"/>
              </a:rPr>
              <a:t>FBT</a:t>
            </a:r>
            <a:endParaRPr lang="zh-CN" altLang="en-US" sz="2800" i="0" dirty="0">
              <a:solidFill>
                <a:srgbClr val="FF6600"/>
              </a:solidFill>
              <a:effectLst>
                <a:outerShdw blurRad="38100" dist="38100" dir="2700000" algn="tl">
                  <a:srgbClr val="FFFFFF"/>
                </a:outerShdw>
              </a:effectLst>
              <a:latin typeface="Arial" pitchFamily="34" charset="0"/>
              <a:ea typeface="楷体_GB2312" pitchFamily="49" charset="-122"/>
            </a:endParaRPr>
          </a:p>
        </p:txBody>
      </p:sp>
      <p:sp>
        <p:nvSpPr>
          <p:cNvPr id="9" name="矩形 8"/>
          <p:cNvSpPr/>
          <p:nvPr/>
        </p:nvSpPr>
        <p:spPr>
          <a:xfrm>
            <a:off x="4499992" y="3861048"/>
            <a:ext cx="8963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008000"/>
                </a:solidFill>
                <a:effectLst>
                  <a:outerShdw blurRad="38100" dist="38100" dir="2700000" algn="tl">
                    <a:srgbClr val="FFFFFF"/>
                  </a:outerShdw>
                </a:effectLst>
                <a:latin typeface="Arial" pitchFamily="34" charset="0"/>
                <a:ea typeface="楷体_GB2312" pitchFamily="49" charset="-122"/>
              </a:rPr>
              <a:t>UBT</a:t>
            </a:r>
            <a:endParaRPr lang="zh-CN" altLang="en-US" sz="2800" i="0" dirty="0">
              <a:solidFill>
                <a:srgbClr val="008000"/>
              </a:solidFill>
              <a:effectLst>
                <a:outerShdw blurRad="38100" dist="38100" dir="2700000" algn="tl">
                  <a:srgbClr val="FFFFFF"/>
                </a:outerShdw>
              </a:effectLst>
              <a:latin typeface="Arial" pitchFamily="34" charset="0"/>
              <a:ea typeface="楷体_GB2312" pitchFamily="49" charset="-122"/>
            </a:endParaRPr>
          </a:p>
        </p:txBody>
      </p:sp>
      <p:sp>
        <p:nvSpPr>
          <p:cNvPr id="10" name="矩形 9"/>
          <p:cNvSpPr/>
          <p:nvPr/>
        </p:nvSpPr>
        <p:spPr>
          <a:xfrm>
            <a:off x="5508104" y="4221088"/>
            <a:ext cx="9361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3366FF"/>
                </a:solidFill>
                <a:effectLst>
                  <a:outerShdw blurRad="38100" dist="38100" dir="2700000" algn="tl">
                    <a:srgbClr val="FFFFFF"/>
                  </a:outerShdw>
                </a:effectLst>
                <a:latin typeface="Arial" pitchFamily="34" charset="0"/>
                <a:ea typeface="楷体_GB2312" pitchFamily="49" charset="-122"/>
              </a:rPr>
              <a:t>MBT</a:t>
            </a:r>
            <a:endParaRPr lang="zh-CN" altLang="en-US" sz="2800" i="0" dirty="0">
              <a:solidFill>
                <a:srgbClr val="3366FF"/>
              </a:solidFill>
              <a:effectLst>
                <a:outerShdw blurRad="38100" dist="38100" dir="2700000" algn="tl">
                  <a:srgbClr val="FFFFFF"/>
                </a:outerShdw>
              </a:effectLst>
              <a:latin typeface="Arial" pitchFamily="34" charset="0"/>
              <a:ea typeface="楷体_GB2312" pitchFamily="49" charset="-122"/>
            </a:endParaRPr>
          </a:p>
        </p:txBody>
      </p:sp>
      <p:sp>
        <p:nvSpPr>
          <p:cNvPr id="11" name="矩形 10"/>
          <p:cNvSpPr/>
          <p:nvPr/>
        </p:nvSpPr>
        <p:spPr>
          <a:xfrm>
            <a:off x="7812360" y="4653136"/>
            <a:ext cx="1146468"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a:solidFill>
                  <a:srgbClr val="000090"/>
                </a:solidFill>
                <a:effectLst>
                  <a:outerShdw blurRad="38100" dist="38100" dir="2700000" algn="tl">
                    <a:srgbClr val="FFFFFF"/>
                  </a:outerShdw>
                </a:effectLst>
                <a:latin typeface="Arial" pitchFamily="34" charset="0"/>
                <a:ea typeface="楷体_GB2312" pitchFamily="49" charset="-122"/>
              </a:rPr>
              <a:t>TBNA</a:t>
            </a:r>
            <a:endParaRPr lang="zh-CN" altLang="en-US" sz="2800" i="0" dirty="0">
              <a:solidFill>
                <a:srgbClr val="000090"/>
              </a:solidFill>
              <a:effectLst>
                <a:outerShdw blurRad="38100" dist="38100" dir="2700000" algn="tl">
                  <a:srgbClr val="FFFFFF"/>
                </a:outerShdw>
              </a:effectLst>
              <a:latin typeface="Arial" pitchFamily="34" charset="0"/>
              <a:ea typeface="楷体_GB2312" pitchFamily="49" charset="-122"/>
            </a:endParaRPr>
          </a:p>
        </p:txBody>
      </p:sp>
    </p:spTree>
    <p:extLst>
      <p:ext uri="{BB962C8B-B14F-4D97-AF65-F5344CB8AC3E}">
        <p14:creationId xmlns:p14="http://schemas.microsoft.com/office/powerpoint/2010/main" val="4029171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762000" y="1524000"/>
            <a:ext cx="8130480" cy="2589076"/>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恒等</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关系：果 </a:t>
            </a:r>
            <a:r>
              <a:rPr lang="en-US" altLang="zh-CN" sz="2400" kern="1200" dirty="0">
                <a:effectLst>
                  <a:outerShdw blurRad="38100" dist="38100" dir="2700000" algn="tl">
                    <a:srgbClr val="FFFFFF"/>
                  </a:outerShdw>
                </a:effectLst>
                <a:latin typeface="宋体"/>
                <a:ea typeface="宋体"/>
                <a:cs typeface="宋体"/>
              </a:rPr>
              <a:t>j </a:t>
            </a:r>
            <a:r>
              <a:rPr lang="zh-CN" altLang="en-US" sz="2400" kern="1200" dirty="0">
                <a:effectLst>
                  <a:outerShdw blurRad="38100" dist="38100" dir="2700000" algn="tl">
                    <a:srgbClr val="FFFFFF"/>
                  </a:outerShdw>
                </a:effectLst>
                <a:latin typeface="宋体"/>
                <a:ea typeface="宋体"/>
                <a:cs typeface="宋体"/>
              </a:rPr>
              <a:t>取决于因 </a:t>
            </a:r>
            <a:r>
              <a:rPr lang="en-US" altLang="zh-CN" sz="2400" kern="1200" dirty="0" err="1">
                <a:effectLst>
                  <a:outerShdw blurRad="38100" dist="38100" dir="2700000" algn="tl">
                    <a:srgbClr val="FFFFFF"/>
                  </a:outerShdw>
                </a:effectLst>
                <a:latin typeface="宋体"/>
                <a:ea typeface="宋体"/>
                <a:cs typeface="宋体"/>
              </a:rPr>
              <a:t>i</a:t>
            </a:r>
            <a:r>
              <a:rPr lang="zh-CN" altLang="en-US" sz="2400" kern="1200" dirty="0">
                <a:effectLst>
                  <a:outerShdw blurRad="38100" dist="38100" dir="2700000" algn="tl">
                    <a:srgbClr val="FFFFFF"/>
                  </a:outerShdw>
                </a:effectLst>
                <a:latin typeface="宋体"/>
                <a:ea typeface="宋体"/>
                <a:cs typeface="宋体"/>
              </a:rPr>
              <a:t>。因出现，则果也出现。</a:t>
            </a:r>
            <a:r>
              <a:rPr lang="de-DE" altLang="zh-CN" sz="2400" kern="1200" dirty="0">
                <a:effectLst>
                  <a:outerShdw blurRad="38100" dist="38100" dir="2700000" algn="tl">
                    <a:srgbClr val="FFFFFF"/>
                  </a:outerShdw>
                </a:effectLst>
                <a:latin typeface="宋体"/>
                <a:ea typeface="宋体"/>
                <a:cs typeface="宋体"/>
              </a:rPr>
              <a:t/>
            </a:r>
            <a:br>
              <a:rPr lang="de-DE" altLang="zh-CN" sz="2400" kern="1200" dirty="0">
                <a:effectLst>
                  <a:outerShdw blurRad="38100" dist="38100" dir="2700000" algn="tl">
                    <a:srgbClr val="FFFFFF"/>
                  </a:outerShdw>
                </a:effectLst>
                <a:latin typeface="宋体"/>
                <a:ea typeface="宋体"/>
                <a:cs typeface="宋体"/>
              </a:rPr>
            </a:br>
            <a:endParaRPr lang="de-DE" altLang="zh-CN" sz="2400" kern="1200" dirty="0">
              <a:effectLst>
                <a:outerShdw blurRad="38100" dist="38100" dir="2700000" algn="tl">
                  <a:srgbClr val="FFFFFF"/>
                </a:outerShdw>
              </a:effectLst>
              <a:latin typeface="宋体"/>
              <a:ea typeface="宋体"/>
              <a:cs typeface="宋体"/>
            </a:endParaRPr>
          </a:p>
          <a:p>
            <a:pPr>
              <a:lnSpc>
                <a:spcPct val="110000"/>
              </a:lnSpc>
              <a:buFont typeface="Wingdings" charset="2"/>
              <a:buChar char="²"/>
            </a:pPr>
            <a:r>
              <a:rPr lang="zh-CN" altLang="en-US" sz="2400" kern="1200" dirty="0">
                <a:effectLst>
                  <a:outerShdw blurRad="38100" dist="38100" dir="2700000" algn="tl">
                    <a:srgbClr val="FFFFFF"/>
                  </a:outerShdw>
                </a:effectLst>
                <a:latin typeface="宋体"/>
                <a:ea typeface="宋体"/>
                <a:cs typeface="宋体"/>
              </a:rPr>
              <a:t>非</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关系：只有当因 </a:t>
            </a:r>
            <a:r>
              <a:rPr lang="en-US" altLang="zh-CN" sz="2400" kern="1200" dirty="0" err="1">
                <a:effectLst>
                  <a:outerShdw blurRad="38100" dist="38100" dir="2700000" algn="tl">
                    <a:srgbClr val="FFFFFF"/>
                  </a:outerShdw>
                </a:effectLst>
                <a:latin typeface="宋体"/>
                <a:ea typeface="宋体"/>
                <a:cs typeface="宋体"/>
              </a:rPr>
              <a:t>i</a:t>
            </a:r>
            <a:r>
              <a:rPr lang="en-US" altLang="zh-CN" sz="2400" kern="1200" dirty="0">
                <a:effectLst>
                  <a:outerShdw blurRad="38100" dist="38100" dir="2700000" algn="tl">
                    <a:srgbClr val="FFFFFF"/>
                  </a:outerShdw>
                </a:effectLst>
                <a:latin typeface="宋体"/>
                <a:ea typeface="宋体"/>
                <a:cs typeface="宋体"/>
              </a:rPr>
              <a:t> </a:t>
            </a:r>
            <a:r>
              <a:rPr lang="zh-CN" altLang="en-US" sz="2400" kern="1200" dirty="0">
                <a:effectLst>
                  <a:outerShdw blurRad="38100" dist="38100" dir="2700000" algn="tl">
                    <a:srgbClr val="FFFFFF"/>
                  </a:outerShdw>
                </a:effectLst>
                <a:latin typeface="宋体"/>
                <a:ea typeface="宋体"/>
                <a:cs typeface="宋体"/>
              </a:rPr>
              <a:t>不存在时，果 </a:t>
            </a:r>
            <a:r>
              <a:rPr lang="en-US" altLang="zh-CN" sz="2400" kern="1200" dirty="0">
                <a:effectLst>
                  <a:outerShdw blurRad="38100" dist="38100" dir="2700000" algn="tl">
                    <a:srgbClr val="FFFFFF"/>
                  </a:outerShdw>
                </a:effectLst>
                <a:latin typeface="宋体"/>
                <a:ea typeface="宋体"/>
                <a:cs typeface="宋体"/>
              </a:rPr>
              <a:t>j </a:t>
            </a:r>
            <a:r>
              <a:rPr lang="zh-CN" altLang="en-US" sz="2400" kern="1200" dirty="0">
                <a:effectLst>
                  <a:outerShdw blurRad="38100" dist="38100" dir="2700000" algn="tl">
                    <a:srgbClr val="FFFFFF"/>
                  </a:outerShdw>
                </a:effectLst>
                <a:latin typeface="宋体"/>
                <a:ea typeface="宋体"/>
                <a:cs typeface="宋体"/>
              </a:rPr>
              <a:t>才出现。</a:t>
            </a:r>
            <a:endParaRPr lang="de-DE" altLang="zh-CN" sz="2400" kern="1200" dirty="0">
              <a:effectLst>
                <a:outerShdw blurRad="38100" dist="38100" dir="2700000" algn="tl">
                  <a:srgbClr val="FFFFFF"/>
                </a:outerShdw>
              </a:effectLst>
              <a:latin typeface="宋体"/>
              <a:ea typeface="宋体"/>
              <a:cs typeface="宋体"/>
            </a:endParaRPr>
          </a:p>
        </p:txBody>
      </p:sp>
      <p:grpSp>
        <p:nvGrpSpPr>
          <p:cNvPr id="15" name="组合 14"/>
          <p:cNvGrpSpPr/>
          <p:nvPr/>
        </p:nvGrpSpPr>
        <p:grpSpPr>
          <a:xfrm>
            <a:off x="2015716" y="2096852"/>
            <a:ext cx="1828800" cy="304800"/>
            <a:chOff x="1752600" y="2286000"/>
            <a:chExt cx="1828800" cy="304800"/>
          </a:xfrm>
        </p:grpSpPr>
        <p:sp>
          <p:nvSpPr>
            <p:cNvPr id="84995" name="Oval 3"/>
            <p:cNvSpPr>
              <a:spLocks noChangeArrowheads="1"/>
            </p:cNvSpPr>
            <p:nvPr/>
          </p:nvSpPr>
          <p:spPr bwMode="auto">
            <a:xfrm>
              <a:off x="1752600" y="2286000"/>
              <a:ext cx="304800" cy="304800"/>
            </a:xfrm>
            <a:prstGeom prst="ellipse">
              <a:avLst/>
            </a:prstGeom>
            <a:noFill/>
            <a:ln w="19050">
              <a:solidFill>
                <a:schemeClr val="tx1"/>
              </a:solidFill>
              <a:round/>
              <a:headEnd type="none" w="sm" len="sm"/>
              <a:tailEnd type="none" w="sm" len="sm"/>
            </a:ln>
          </p:spPr>
          <p:txBody>
            <a:bodyPr wrap="none" anchor="ctr" anchorCtr="1"/>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i</a:t>
              </a:r>
            </a:p>
          </p:txBody>
        </p:sp>
        <p:sp>
          <p:nvSpPr>
            <p:cNvPr id="84996" name="Oval 4"/>
            <p:cNvSpPr>
              <a:spLocks noChangeArrowheads="1"/>
            </p:cNvSpPr>
            <p:nvPr/>
          </p:nvSpPr>
          <p:spPr bwMode="auto">
            <a:xfrm>
              <a:off x="3276600" y="2286000"/>
              <a:ext cx="304800" cy="304800"/>
            </a:xfrm>
            <a:prstGeom prst="ellipse">
              <a:avLst/>
            </a:prstGeom>
            <a:noFill/>
            <a:ln w="19050">
              <a:solidFill>
                <a:schemeClr val="tx1"/>
              </a:solidFill>
              <a:round/>
              <a:headEnd type="none" w="sm" len="sm"/>
              <a:tailEnd type="none" w="sm" len="sm"/>
            </a:ln>
          </p:spPr>
          <p:txBody>
            <a:bodyPr wrap="none" anchor="ctr" anchorCtr="1"/>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j</a:t>
              </a:r>
            </a:p>
          </p:txBody>
        </p:sp>
        <p:sp>
          <p:nvSpPr>
            <p:cNvPr id="84997" name="Line 5"/>
            <p:cNvSpPr>
              <a:spLocks noChangeShapeType="1"/>
            </p:cNvSpPr>
            <p:nvPr/>
          </p:nvSpPr>
          <p:spPr bwMode="auto">
            <a:xfrm>
              <a:off x="2057400" y="2438400"/>
              <a:ext cx="1219200" cy="0"/>
            </a:xfrm>
            <a:prstGeom prst="line">
              <a:avLst/>
            </a:prstGeom>
            <a:noFill/>
            <a:ln w="19050">
              <a:solidFill>
                <a:schemeClr val="tx1"/>
              </a:solidFill>
              <a:round/>
              <a:headEnd type="none" w="sm" len="sm"/>
              <a:tailEnd type="triangle" w="sm" len="sm"/>
            </a:ln>
          </p:spPr>
          <p:txBody>
            <a:bodyPr wrap="none" anchor="ctr"/>
            <a:lstStyle/>
            <a:p>
              <a:endParaRPr lang="zh-CN" altLang="en-US"/>
            </a:p>
          </p:txBody>
        </p:sp>
      </p:grpSp>
      <p:grpSp>
        <p:nvGrpSpPr>
          <p:cNvPr id="14" name="组合 13"/>
          <p:cNvGrpSpPr/>
          <p:nvPr/>
        </p:nvGrpSpPr>
        <p:grpSpPr>
          <a:xfrm>
            <a:off x="1907704" y="3501008"/>
            <a:ext cx="1828800" cy="304800"/>
            <a:chOff x="1763713" y="4076700"/>
            <a:chExt cx="1828800" cy="304800"/>
          </a:xfrm>
        </p:grpSpPr>
        <p:grpSp>
          <p:nvGrpSpPr>
            <p:cNvPr id="2" name="Group 6"/>
            <p:cNvGrpSpPr>
              <a:grpSpLocks/>
            </p:cNvGrpSpPr>
            <p:nvPr/>
          </p:nvGrpSpPr>
          <p:grpSpPr bwMode="auto">
            <a:xfrm>
              <a:off x="1763713" y="4076700"/>
              <a:ext cx="1828800" cy="304800"/>
              <a:chOff x="1008" y="1536"/>
              <a:chExt cx="1152" cy="192"/>
            </a:xfrm>
          </p:grpSpPr>
          <p:sp>
            <p:nvSpPr>
              <p:cNvPr id="85001" name="Oval 7"/>
              <p:cNvSpPr>
                <a:spLocks noChangeArrowheads="1"/>
              </p:cNvSpPr>
              <p:nvPr/>
            </p:nvSpPr>
            <p:spPr bwMode="auto">
              <a:xfrm>
                <a:off x="1008" y="1536"/>
                <a:ext cx="192" cy="192"/>
              </a:xfrm>
              <a:prstGeom prst="ellipse">
                <a:avLst/>
              </a:prstGeom>
              <a:noFill/>
              <a:ln w="19050">
                <a:solidFill>
                  <a:schemeClr val="tx1"/>
                </a:solidFill>
                <a:round/>
                <a:headEnd type="none" w="sm" len="sm"/>
                <a:tailEnd type="none" w="sm" len="sm"/>
              </a:ln>
            </p:spPr>
            <p:txBody>
              <a:bodyPr wrap="none" anchor="ctr" anchorCtr="1"/>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i</a:t>
                </a:r>
              </a:p>
            </p:txBody>
          </p:sp>
          <p:sp>
            <p:nvSpPr>
              <p:cNvPr id="85002" name="Oval 8"/>
              <p:cNvSpPr>
                <a:spLocks noChangeArrowheads="1"/>
              </p:cNvSpPr>
              <p:nvPr/>
            </p:nvSpPr>
            <p:spPr bwMode="auto">
              <a:xfrm>
                <a:off x="1968" y="1536"/>
                <a:ext cx="192" cy="192"/>
              </a:xfrm>
              <a:prstGeom prst="ellipse">
                <a:avLst/>
              </a:prstGeom>
              <a:noFill/>
              <a:ln w="19050">
                <a:solidFill>
                  <a:schemeClr val="tx1"/>
                </a:solidFill>
                <a:round/>
                <a:headEnd type="none" w="sm" len="sm"/>
                <a:tailEnd type="none" w="sm" len="sm"/>
              </a:ln>
            </p:spPr>
            <p:txBody>
              <a:bodyPr wrap="none" anchor="ctr" anchorCtr="1"/>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j</a:t>
                </a:r>
              </a:p>
            </p:txBody>
          </p:sp>
          <p:sp>
            <p:nvSpPr>
              <p:cNvPr id="85003" name="Line 9"/>
              <p:cNvSpPr>
                <a:spLocks noChangeShapeType="1"/>
              </p:cNvSpPr>
              <p:nvPr/>
            </p:nvSpPr>
            <p:spPr bwMode="auto">
              <a:xfrm>
                <a:off x="1200" y="1632"/>
                <a:ext cx="768" cy="0"/>
              </a:xfrm>
              <a:prstGeom prst="line">
                <a:avLst/>
              </a:prstGeom>
              <a:noFill/>
              <a:ln w="19050">
                <a:solidFill>
                  <a:schemeClr val="tx1"/>
                </a:solidFill>
                <a:round/>
                <a:headEnd type="none" w="sm" len="sm"/>
                <a:tailEnd type="triangle" w="sm" len="sm"/>
              </a:ln>
            </p:spPr>
            <p:txBody>
              <a:bodyPr wrap="none" anchor="ctr" anchorCtr="1"/>
              <a:lstStyle/>
              <a:p>
                <a:endParaRPr lang="zh-CN" altLang="en-US"/>
              </a:p>
            </p:txBody>
          </p:sp>
        </p:grpSp>
        <p:sp>
          <p:nvSpPr>
            <p:cNvPr id="84999" name="Freeform 10"/>
            <p:cNvSpPr>
              <a:spLocks/>
            </p:cNvSpPr>
            <p:nvPr/>
          </p:nvSpPr>
          <p:spPr bwMode="auto">
            <a:xfrm>
              <a:off x="2411413" y="4076700"/>
              <a:ext cx="457200" cy="304800"/>
            </a:xfrm>
            <a:custGeom>
              <a:avLst/>
              <a:gdLst>
                <a:gd name="T0" fmla="*/ 0 w 288"/>
                <a:gd name="T1" fmla="*/ 2147483647 h 192"/>
                <a:gd name="T2" fmla="*/ 2147483647 w 288"/>
                <a:gd name="T3" fmla="*/ 0 h 192"/>
                <a:gd name="T4" fmla="*/ 2147483647 w 288"/>
                <a:gd name="T5" fmla="*/ 2147483647 h 192"/>
                <a:gd name="T6" fmla="*/ 2147483647 w 288"/>
                <a:gd name="T7" fmla="*/ 2147483647 h 192"/>
                <a:gd name="T8" fmla="*/ 2147483647 w 288"/>
                <a:gd name="T9" fmla="*/ 2147483647 h 192"/>
                <a:gd name="T10" fmla="*/ 0 60000 65536"/>
                <a:gd name="T11" fmla="*/ 0 60000 65536"/>
                <a:gd name="T12" fmla="*/ 0 60000 65536"/>
                <a:gd name="T13" fmla="*/ 0 60000 65536"/>
                <a:gd name="T14" fmla="*/ 0 60000 65536"/>
                <a:gd name="T15" fmla="*/ 0 w 288"/>
                <a:gd name="T16" fmla="*/ 0 h 192"/>
                <a:gd name="T17" fmla="*/ 288 w 288"/>
                <a:gd name="T18" fmla="*/ 192 h 192"/>
              </a:gdLst>
              <a:ahLst/>
              <a:cxnLst>
                <a:cxn ang="T10">
                  <a:pos x="T0" y="T1"/>
                </a:cxn>
                <a:cxn ang="T11">
                  <a:pos x="T2" y="T3"/>
                </a:cxn>
                <a:cxn ang="T12">
                  <a:pos x="T4" y="T5"/>
                </a:cxn>
                <a:cxn ang="T13">
                  <a:pos x="T6" y="T7"/>
                </a:cxn>
                <a:cxn ang="T14">
                  <a:pos x="T8" y="T9"/>
                </a:cxn>
              </a:cxnLst>
              <a:rect l="T15" t="T16" r="T17" b="T18"/>
              <a:pathLst>
                <a:path w="288" h="192">
                  <a:moveTo>
                    <a:pt x="0" y="96"/>
                  </a:moveTo>
                  <a:cubicBezTo>
                    <a:pt x="36" y="48"/>
                    <a:pt x="72" y="0"/>
                    <a:pt x="96" y="0"/>
                  </a:cubicBezTo>
                  <a:cubicBezTo>
                    <a:pt x="120" y="0"/>
                    <a:pt x="128" y="64"/>
                    <a:pt x="144" y="96"/>
                  </a:cubicBezTo>
                  <a:cubicBezTo>
                    <a:pt x="160" y="128"/>
                    <a:pt x="168" y="192"/>
                    <a:pt x="192" y="192"/>
                  </a:cubicBezTo>
                  <a:cubicBezTo>
                    <a:pt x="216" y="192"/>
                    <a:pt x="272" y="112"/>
                    <a:pt x="288" y="96"/>
                  </a:cubicBezTo>
                </a:path>
              </a:pathLst>
            </a:custGeom>
            <a:noFill/>
            <a:ln w="19050">
              <a:solidFill>
                <a:schemeClr val="tx1"/>
              </a:solidFill>
              <a:round/>
              <a:headEnd type="none" w="sm" len="sm"/>
              <a:tailEnd type="none" w="sm" len="sm"/>
            </a:ln>
          </p:spPr>
          <p:txBody>
            <a:bodyPr wrap="none" anchor="ctr"/>
            <a:lstStyle/>
            <a:p>
              <a:endParaRPr lang="zh-CN" altLang="en-US"/>
            </a:p>
          </p:txBody>
        </p:sp>
      </p:grpSp>
      <p:sp>
        <p:nvSpPr>
          <p:cNvPr id="13" name="标题 591"/>
          <p:cNvSpPr>
            <a:spLocks noGrp="1"/>
          </p:cNvSpPr>
          <p:nvPr>
            <p:ph type="title" idx="4294967295"/>
          </p:nvPr>
        </p:nvSpPr>
        <p:spPr>
          <a:xfrm>
            <a:off x="2483768" y="332656"/>
            <a:ext cx="4608512" cy="576064"/>
          </a:xfrm>
        </p:spPr>
        <p:txBody>
          <a:bodyPr tIns="0" bIns="0" anchor="t"/>
          <a:lstStyle/>
          <a:p>
            <a:pPr algn="ctr" eaLnBrk="1" hangingPunct="1">
              <a:defRPr/>
            </a:pPr>
            <a:r>
              <a:rPr lang="zh-CN" altLang="en-US" sz="3200" dirty="0">
                <a:solidFill>
                  <a:srgbClr val="FFFF00"/>
                </a:solidFill>
                <a:latin typeface="+mj-ea"/>
              </a:rPr>
              <a:t>因果图的基本符合</a:t>
            </a:r>
          </a:p>
        </p:txBody>
      </p:sp>
      <p:sp>
        <p:nvSpPr>
          <p:cNvPr id="16" name="Rectangle 2"/>
          <p:cNvSpPr txBox="1">
            <a:spLocks noChangeArrowheads="1"/>
          </p:cNvSpPr>
          <p:nvPr/>
        </p:nvSpPr>
        <p:spPr bwMode="auto">
          <a:xfrm>
            <a:off x="791580" y="4149080"/>
            <a:ext cx="4876800" cy="21968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100000"/>
              </a:spcBef>
              <a:spcAft>
                <a:spcPct val="0"/>
              </a:spcAft>
              <a:buClr>
                <a:schemeClr val="folHlink"/>
              </a:buClr>
              <a:buSzPct val="90000"/>
              <a:buFont typeface="Wingdings" pitchFamily="2" charset="2"/>
              <a:buChar char="n"/>
              <a:tabLst/>
              <a:defRPr/>
            </a:pP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或</a:t>
            </a:r>
            <a:r>
              <a:rPr kumimoji="0" lang="en-US" altLang="zh-CN" sz="2000" b="1" i="0" u="none" strike="noStrike" kern="0" cap="none" spc="0" normalizeH="0" baseline="0" noProof="0" dirty="0">
                <a:ln>
                  <a:noFill/>
                </a:ln>
                <a:solidFill>
                  <a:schemeClr val="tx1"/>
                </a:solidFill>
                <a:effectLst/>
                <a:uLnTx/>
                <a:uFillTx/>
                <a:latin typeface="宋体"/>
                <a:ea typeface="宋体"/>
                <a:cs typeface="宋体"/>
              </a:rPr>
              <a:t>-</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关系：</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如果因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1 </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或</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2 </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或</a:t>
            </a:r>
            <a:r>
              <a:rPr kumimoji="0" lang="en-US" altLang="zh-CN" sz="2000" b="0" i="0" u="none" strike="noStrike" kern="0" cap="none" spc="0" normalizeH="0" baseline="0" noProof="0" dirty="0">
                <a:ln>
                  <a:noFill/>
                </a:ln>
                <a:solidFill>
                  <a:schemeClr val="tx1"/>
                </a:solidFill>
                <a:effectLst/>
                <a:uLnTx/>
                <a:uFillTx/>
                <a:latin typeface="宋体"/>
                <a:ea typeface="宋体"/>
                <a:cs typeface="宋体"/>
              </a:rPr>
              <a:t>……</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n </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存在时，结果 </a:t>
            </a:r>
            <a:r>
              <a:rPr kumimoji="0" lang="en-US" altLang="zh-CN" sz="2000" b="0" i="0" u="none" strike="noStrike" kern="0" cap="none" spc="0" normalizeH="0" baseline="0" noProof="0" dirty="0">
                <a:ln>
                  <a:noFill/>
                </a:ln>
                <a:solidFill>
                  <a:schemeClr val="tx1"/>
                </a:solidFill>
                <a:effectLst/>
                <a:uLnTx/>
                <a:uFillTx/>
                <a:latin typeface="宋体"/>
                <a:ea typeface="宋体"/>
                <a:cs typeface="宋体"/>
              </a:rPr>
              <a:t>j </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才出现。</a:t>
            </a:r>
            <a:r>
              <a:rPr kumimoji="0" lang="de-DE" altLang="zh-CN" sz="2000" b="0" i="0" u="none" strike="noStrike" kern="0" cap="none" spc="0" normalizeH="0" baseline="0" noProof="0" dirty="0">
                <a:ln>
                  <a:noFill/>
                </a:ln>
                <a:solidFill>
                  <a:schemeClr val="tx1"/>
                </a:solidFill>
                <a:effectLst/>
                <a:uLnTx/>
                <a:uFillTx/>
                <a:latin typeface="宋体"/>
                <a:ea typeface="宋体"/>
                <a:cs typeface="宋体"/>
              </a:rPr>
              <a:t/>
            </a:r>
            <a:br>
              <a:rPr kumimoji="0" lang="de-DE" altLang="zh-CN" sz="2000" b="0" i="0" u="none" strike="noStrike" kern="0" cap="none" spc="0" normalizeH="0" baseline="0" noProof="0" dirty="0">
                <a:ln>
                  <a:noFill/>
                </a:ln>
                <a:solidFill>
                  <a:schemeClr val="tx1"/>
                </a:solidFill>
                <a:effectLst/>
                <a:uLnTx/>
                <a:uFillTx/>
                <a:latin typeface="宋体"/>
                <a:ea typeface="宋体"/>
                <a:cs typeface="宋体"/>
              </a:rPr>
            </a:br>
            <a:endParaRPr kumimoji="0" lang="de-DE" altLang="zh-CN" sz="2000" b="0" i="0" u="none" strike="noStrike" kern="0" cap="none" spc="0" normalizeH="0" baseline="0" noProof="0" dirty="0">
              <a:ln>
                <a:noFill/>
              </a:ln>
              <a:solidFill>
                <a:schemeClr val="tx1"/>
              </a:solidFill>
              <a:effectLst/>
              <a:uLnTx/>
              <a:uFillTx/>
              <a:latin typeface="宋体"/>
              <a:ea typeface="宋体"/>
              <a:cs typeface="宋体"/>
            </a:endParaRPr>
          </a:p>
          <a:p>
            <a:pPr marL="342900" marR="0" lvl="0" indent="-342900" algn="l" defTabSz="914400" rtl="0" eaLnBrk="0" fontAlgn="base" latinLnBrk="0" hangingPunct="0">
              <a:lnSpc>
                <a:spcPct val="100000"/>
              </a:lnSpc>
              <a:spcBef>
                <a:spcPct val="100000"/>
              </a:spcBef>
              <a:spcAft>
                <a:spcPct val="0"/>
              </a:spcAft>
              <a:buClr>
                <a:schemeClr val="folHlink"/>
              </a:buClr>
              <a:buSzPct val="90000"/>
              <a:buFont typeface="Wingdings" pitchFamily="2" charset="2"/>
              <a:buChar char="n"/>
              <a:tabLst/>
              <a:defRPr/>
            </a:pP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与</a:t>
            </a:r>
            <a:r>
              <a:rPr kumimoji="0" lang="en-US" altLang="zh-CN" sz="2000" b="1" i="0" u="none" strike="noStrike" kern="0" cap="none" spc="0" normalizeH="0" baseline="0" noProof="0" dirty="0">
                <a:ln>
                  <a:noFill/>
                </a:ln>
                <a:solidFill>
                  <a:schemeClr val="tx1"/>
                </a:solidFill>
                <a:effectLst/>
                <a:uLnTx/>
                <a:uFillTx/>
                <a:latin typeface="宋体"/>
                <a:ea typeface="宋体"/>
                <a:cs typeface="宋体"/>
              </a:rPr>
              <a:t>-</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关系：</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只有当因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1 </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与</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2 </a:t>
            </a:r>
            <a:r>
              <a:rPr kumimoji="0" lang="zh-CN" altLang="en-US" sz="2000" b="1" i="0" u="none" strike="noStrike" kern="0" cap="none" spc="0" normalizeH="0" baseline="0" noProof="0" dirty="0">
                <a:ln>
                  <a:noFill/>
                </a:ln>
                <a:solidFill>
                  <a:schemeClr val="tx1"/>
                </a:solidFill>
                <a:effectLst/>
                <a:uLnTx/>
                <a:uFillTx/>
                <a:latin typeface="宋体"/>
                <a:ea typeface="宋体"/>
                <a:cs typeface="宋体"/>
              </a:rPr>
              <a:t>与</a:t>
            </a:r>
            <a:r>
              <a:rPr kumimoji="0" lang="en-US" altLang="zh-CN" sz="2000" b="0" i="0" u="none" strike="noStrike" kern="0" cap="none" spc="0" normalizeH="0" baseline="0" noProof="0" dirty="0">
                <a:ln>
                  <a:noFill/>
                </a:ln>
                <a:solidFill>
                  <a:schemeClr val="tx1"/>
                </a:solidFill>
                <a:effectLst/>
                <a:uLnTx/>
                <a:uFillTx/>
                <a:latin typeface="宋体"/>
                <a:ea typeface="宋体"/>
                <a:cs typeface="宋体"/>
              </a:rPr>
              <a:t>……</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因 </a:t>
            </a:r>
            <a:r>
              <a:rPr kumimoji="0" lang="de-DE" altLang="zh-CN" sz="2000" b="0" i="1" u="none" strike="noStrike" kern="0" cap="none" spc="0" normalizeH="0" baseline="0" noProof="0" dirty="0">
                <a:ln>
                  <a:noFill/>
                </a:ln>
                <a:solidFill>
                  <a:schemeClr val="tx1"/>
                </a:solidFill>
                <a:effectLst/>
                <a:uLnTx/>
                <a:uFillTx/>
                <a:latin typeface="宋体"/>
                <a:ea typeface="宋体"/>
                <a:cs typeface="宋体"/>
              </a:rPr>
              <a:t>i</a:t>
            </a:r>
            <a:r>
              <a:rPr kumimoji="0" lang="de-DE" altLang="zh-CN" sz="2000" b="0" i="1" u="none" strike="noStrike" kern="0" cap="none" spc="0" normalizeH="0" baseline="-25000" noProof="0" dirty="0">
                <a:ln>
                  <a:noFill/>
                </a:ln>
                <a:solidFill>
                  <a:schemeClr val="tx1"/>
                </a:solidFill>
                <a:effectLst/>
                <a:uLnTx/>
                <a:uFillTx/>
                <a:latin typeface="宋体"/>
                <a:ea typeface="宋体"/>
                <a:cs typeface="宋体"/>
              </a:rPr>
              <a:t>n </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同时存在时，结果 </a:t>
            </a:r>
            <a:r>
              <a:rPr kumimoji="0" lang="en-US" altLang="zh-CN" sz="2000" b="0" i="0" u="none" strike="noStrike" kern="0" cap="none" spc="0" normalizeH="0" baseline="0" noProof="0" dirty="0">
                <a:ln>
                  <a:noFill/>
                </a:ln>
                <a:solidFill>
                  <a:schemeClr val="tx1"/>
                </a:solidFill>
                <a:effectLst/>
                <a:uLnTx/>
                <a:uFillTx/>
                <a:latin typeface="宋体"/>
                <a:ea typeface="宋体"/>
                <a:cs typeface="宋体"/>
              </a:rPr>
              <a:t>j </a:t>
            </a:r>
            <a:r>
              <a:rPr kumimoji="0" lang="zh-CN" altLang="en-US" sz="2000" b="0" i="0" u="none" strike="noStrike" kern="0" cap="none" spc="0" normalizeH="0" baseline="0" noProof="0" dirty="0">
                <a:ln>
                  <a:noFill/>
                </a:ln>
                <a:solidFill>
                  <a:schemeClr val="tx1"/>
                </a:solidFill>
                <a:effectLst/>
                <a:uLnTx/>
                <a:uFillTx/>
                <a:latin typeface="宋体"/>
                <a:ea typeface="宋体"/>
                <a:cs typeface="宋体"/>
              </a:rPr>
              <a:t>才出现。</a:t>
            </a:r>
            <a:r>
              <a:rPr kumimoji="0" lang="de-DE" altLang="zh-CN" sz="2000" b="0" i="0" u="none" strike="noStrike" kern="0" cap="none" spc="0" normalizeH="0" baseline="0" noProof="0" dirty="0">
                <a:ln>
                  <a:noFill/>
                </a:ln>
                <a:solidFill>
                  <a:schemeClr val="tx1"/>
                </a:solidFill>
                <a:effectLst/>
                <a:uLnTx/>
                <a:uFillTx/>
                <a:latin typeface="宋体"/>
                <a:ea typeface="宋体"/>
                <a:cs typeface="宋体"/>
              </a:rPr>
              <a:t/>
            </a:r>
            <a:br>
              <a:rPr kumimoji="0" lang="de-DE" altLang="zh-CN" sz="2000" b="0" i="0" u="none" strike="noStrike" kern="0" cap="none" spc="0" normalizeH="0" baseline="0" noProof="0" dirty="0">
                <a:ln>
                  <a:noFill/>
                </a:ln>
                <a:solidFill>
                  <a:schemeClr val="tx1"/>
                </a:solidFill>
                <a:effectLst/>
                <a:uLnTx/>
                <a:uFillTx/>
                <a:latin typeface="宋体"/>
                <a:ea typeface="宋体"/>
                <a:cs typeface="宋体"/>
              </a:rPr>
            </a:br>
            <a:endParaRPr kumimoji="0" lang="de-DE" altLang="zh-CN" sz="2000" b="0" i="0" u="none" strike="noStrike" kern="0" cap="none" spc="0" normalizeH="0" baseline="0" noProof="0" dirty="0">
              <a:ln>
                <a:noFill/>
              </a:ln>
              <a:solidFill>
                <a:schemeClr val="tx1"/>
              </a:solidFill>
              <a:effectLst/>
              <a:uLnTx/>
              <a:uFillTx/>
              <a:latin typeface="宋体"/>
              <a:ea typeface="宋体"/>
              <a:cs typeface="宋体"/>
            </a:endParaRPr>
          </a:p>
          <a:p>
            <a:pPr marL="342900" marR="0" lvl="0" indent="-342900" algn="l" defTabSz="914400" rtl="0" eaLnBrk="0" fontAlgn="base" latinLnBrk="0" hangingPunct="0">
              <a:lnSpc>
                <a:spcPct val="100000"/>
              </a:lnSpc>
              <a:spcBef>
                <a:spcPct val="100000"/>
              </a:spcBef>
              <a:spcAft>
                <a:spcPct val="0"/>
              </a:spcAft>
              <a:buClr>
                <a:schemeClr val="folHlink"/>
              </a:buClr>
              <a:buSzPct val="90000"/>
              <a:buFont typeface="Wingdings" pitchFamily="2" charset="2"/>
              <a:buNone/>
              <a:tabLst/>
              <a:defRPr/>
            </a:pPr>
            <a:endParaRPr kumimoji="0" lang="de-DE" altLang="zh-CN" sz="2000" b="0"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17" name="Group 3"/>
          <p:cNvGrpSpPr>
            <a:grpSpLocks/>
          </p:cNvGrpSpPr>
          <p:nvPr/>
        </p:nvGrpSpPr>
        <p:grpSpPr bwMode="auto">
          <a:xfrm>
            <a:off x="6192180" y="3429000"/>
            <a:ext cx="1981200" cy="1516062"/>
            <a:chOff x="3888" y="1253"/>
            <a:chExt cx="1248" cy="955"/>
          </a:xfrm>
        </p:grpSpPr>
        <p:sp>
          <p:nvSpPr>
            <p:cNvPr id="18" name="Oval 4"/>
            <p:cNvSpPr>
              <a:spLocks noChangeArrowheads="1"/>
            </p:cNvSpPr>
            <p:nvPr/>
          </p:nvSpPr>
          <p:spPr bwMode="auto">
            <a:xfrm>
              <a:off x="4944" y="1642"/>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j</a:t>
              </a:r>
              <a:endParaRPr lang="de-DE" altLang="zh-CN" baseline="30000">
                <a:solidFill>
                  <a:schemeClr val="tx2"/>
                </a:solidFill>
                <a:ea typeface="宋体" pitchFamily="2" charset="-122"/>
              </a:endParaRPr>
            </a:p>
          </p:txBody>
        </p:sp>
        <p:sp>
          <p:nvSpPr>
            <p:cNvPr id="19" name="Line 5"/>
            <p:cNvSpPr>
              <a:spLocks noChangeShapeType="1"/>
            </p:cNvSpPr>
            <p:nvPr/>
          </p:nvSpPr>
          <p:spPr bwMode="auto">
            <a:xfrm>
              <a:off x="4080" y="1354"/>
              <a:ext cx="864" cy="384"/>
            </a:xfrm>
            <a:prstGeom prst="line">
              <a:avLst/>
            </a:prstGeom>
            <a:noFill/>
            <a:ln w="19050">
              <a:solidFill>
                <a:schemeClr val="tx1"/>
              </a:solidFill>
              <a:round/>
              <a:headEnd type="none" w="sm" len="sm"/>
              <a:tailEnd type="triangle" w="sm" len="sm"/>
            </a:ln>
          </p:spPr>
          <p:txBody>
            <a:bodyPr wrap="none" anchor="ctr"/>
            <a:lstStyle/>
            <a:p>
              <a:endParaRPr lang="zh-CN" altLang="en-US"/>
            </a:p>
          </p:txBody>
        </p:sp>
        <p:sp>
          <p:nvSpPr>
            <p:cNvPr id="20" name="Text Box 6"/>
            <p:cNvSpPr txBox="1">
              <a:spLocks noChangeArrowheads="1"/>
            </p:cNvSpPr>
            <p:nvPr/>
          </p:nvSpPr>
          <p:spPr bwMode="auto">
            <a:xfrm>
              <a:off x="4464" y="1642"/>
              <a:ext cx="240" cy="250"/>
            </a:xfrm>
            <a:prstGeom prst="rect">
              <a:avLst/>
            </a:prstGeom>
            <a:noFill/>
            <a:ln w="19050">
              <a:noFill/>
              <a:miter lim="800000"/>
              <a:headEnd type="none" w="sm" len="sm"/>
              <a:tailEnd type="none" w="sm" len="sm"/>
            </a:ln>
          </p:spPr>
          <p:txBody>
            <a:bodyPr>
              <a:spAutoFit/>
            </a:bodyPr>
            <a:lstStyle/>
            <a:p>
              <a:pPr defTabSz="762000" eaLnBrk="1" hangingPunct="1">
                <a:spcBef>
                  <a:spcPct val="50000"/>
                </a:spcBef>
                <a:buClr>
                  <a:srgbClr val="009066"/>
                </a:buClr>
                <a:buFont typeface="Wingdings" pitchFamily="2" charset="2"/>
                <a:buNone/>
              </a:pPr>
              <a:r>
                <a:rPr lang="de-DE" altLang="zh-CN" sz="2000" b="1">
                  <a:solidFill>
                    <a:schemeClr val="tx2"/>
                  </a:solidFill>
                  <a:ea typeface="宋体" pitchFamily="2" charset="-122"/>
                  <a:sym typeface="Symbol" pitchFamily="18" charset="2"/>
                </a:rPr>
                <a:t></a:t>
              </a:r>
              <a:endParaRPr lang="de-DE" altLang="zh-CN" sz="2400" baseline="30000">
                <a:solidFill>
                  <a:schemeClr val="tx2"/>
                </a:solidFill>
                <a:ea typeface="宋体" pitchFamily="2" charset="-122"/>
              </a:endParaRPr>
            </a:p>
          </p:txBody>
        </p:sp>
        <p:sp>
          <p:nvSpPr>
            <p:cNvPr id="21" name="Oval 7"/>
            <p:cNvSpPr>
              <a:spLocks noChangeArrowheads="1"/>
            </p:cNvSpPr>
            <p:nvPr/>
          </p:nvSpPr>
          <p:spPr bwMode="auto">
            <a:xfrm>
              <a:off x="3888" y="1253"/>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200">
                  <a:solidFill>
                    <a:schemeClr val="tx2"/>
                  </a:solidFill>
                  <a:ea typeface="宋体" pitchFamily="2" charset="-122"/>
                </a:rPr>
                <a:t>i</a:t>
              </a:r>
              <a:r>
                <a:rPr lang="de-DE" altLang="zh-CN" sz="1200" b="1" baseline="-25000">
                  <a:solidFill>
                    <a:schemeClr val="tx2"/>
                  </a:solidFill>
                  <a:ea typeface="宋体" pitchFamily="2" charset="-122"/>
                </a:rPr>
                <a:t>1</a:t>
              </a:r>
              <a:endParaRPr lang="de-DE" altLang="zh-CN" sz="1200" baseline="30000">
                <a:solidFill>
                  <a:schemeClr val="tx2"/>
                </a:solidFill>
                <a:ea typeface="宋体" pitchFamily="2" charset="-122"/>
              </a:endParaRPr>
            </a:p>
          </p:txBody>
        </p:sp>
        <p:sp>
          <p:nvSpPr>
            <p:cNvPr id="22" name="Oval 8"/>
            <p:cNvSpPr>
              <a:spLocks noChangeArrowheads="1"/>
            </p:cNvSpPr>
            <p:nvPr/>
          </p:nvSpPr>
          <p:spPr bwMode="auto">
            <a:xfrm>
              <a:off x="3888" y="1546"/>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400">
                  <a:solidFill>
                    <a:schemeClr val="tx2"/>
                  </a:solidFill>
                  <a:ea typeface="宋体" pitchFamily="2" charset="-122"/>
                </a:rPr>
                <a:t>i</a:t>
              </a:r>
              <a:r>
                <a:rPr lang="de-DE" altLang="zh-CN" sz="1400" b="1" baseline="-25000">
                  <a:solidFill>
                    <a:schemeClr val="tx2"/>
                  </a:solidFill>
                  <a:ea typeface="宋体" pitchFamily="2" charset="-122"/>
                </a:rPr>
                <a:t>2</a:t>
              </a:r>
              <a:endParaRPr lang="de-DE" altLang="zh-CN" sz="1400" baseline="30000">
                <a:solidFill>
                  <a:schemeClr val="tx2"/>
                </a:solidFill>
                <a:ea typeface="宋体" pitchFamily="2" charset="-122"/>
              </a:endParaRPr>
            </a:p>
          </p:txBody>
        </p:sp>
        <p:sp>
          <p:nvSpPr>
            <p:cNvPr id="23" name="Oval 9"/>
            <p:cNvSpPr>
              <a:spLocks noChangeArrowheads="1"/>
            </p:cNvSpPr>
            <p:nvPr/>
          </p:nvSpPr>
          <p:spPr bwMode="auto">
            <a:xfrm>
              <a:off x="3904" y="2016"/>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400">
                  <a:solidFill>
                    <a:schemeClr val="tx2"/>
                  </a:solidFill>
                  <a:ea typeface="宋体" pitchFamily="2" charset="-122"/>
                </a:rPr>
                <a:t>i</a:t>
              </a:r>
              <a:r>
                <a:rPr lang="de-DE" altLang="zh-CN" sz="1400" b="1" baseline="-25000">
                  <a:solidFill>
                    <a:schemeClr val="tx2"/>
                  </a:solidFill>
                  <a:ea typeface="宋体" pitchFamily="2" charset="-122"/>
                </a:rPr>
                <a:t>n</a:t>
              </a:r>
              <a:endParaRPr lang="de-DE" altLang="zh-CN" sz="1400" baseline="30000">
                <a:solidFill>
                  <a:schemeClr val="tx2"/>
                </a:solidFill>
                <a:ea typeface="宋体" pitchFamily="2" charset="-122"/>
              </a:endParaRPr>
            </a:p>
          </p:txBody>
        </p:sp>
        <p:cxnSp>
          <p:nvCxnSpPr>
            <p:cNvPr id="24" name="AutoShape 10"/>
            <p:cNvCxnSpPr>
              <a:cxnSpLocks noChangeShapeType="1"/>
              <a:stCxn id="22" idx="6"/>
              <a:endCxn id="19" idx="1"/>
            </p:cNvCxnSpPr>
            <p:nvPr/>
          </p:nvCxnSpPr>
          <p:spPr bwMode="auto">
            <a:xfrm>
              <a:off x="4080" y="1642"/>
              <a:ext cx="864" cy="96"/>
            </a:xfrm>
            <a:prstGeom prst="straightConnector1">
              <a:avLst/>
            </a:prstGeom>
            <a:noFill/>
            <a:ln w="19050">
              <a:solidFill>
                <a:schemeClr val="tx1"/>
              </a:solidFill>
              <a:round/>
              <a:headEnd type="none" w="sm" len="sm"/>
              <a:tailEnd type="triangle" w="sm" len="sm"/>
            </a:ln>
          </p:spPr>
        </p:cxnSp>
        <p:cxnSp>
          <p:nvCxnSpPr>
            <p:cNvPr id="25" name="AutoShape 11"/>
            <p:cNvCxnSpPr>
              <a:cxnSpLocks noChangeShapeType="1"/>
              <a:stCxn id="23" idx="6"/>
              <a:endCxn id="19" idx="1"/>
            </p:cNvCxnSpPr>
            <p:nvPr/>
          </p:nvCxnSpPr>
          <p:spPr bwMode="auto">
            <a:xfrm flipV="1">
              <a:off x="4096" y="1738"/>
              <a:ext cx="848" cy="374"/>
            </a:xfrm>
            <a:prstGeom prst="straightConnector1">
              <a:avLst/>
            </a:prstGeom>
            <a:noFill/>
            <a:ln w="19050">
              <a:solidFill>
                <a:schemeClr val="tx1"/>
              </a:solidFill>
              <a:round/>
              <a:headEnd type="none" w="sm" len="sm"/>
              <a:tailEnd type="triangle" w="sm" len="sm"/>
            </a:ln>
          </p:spPr>
        </p:cxnSp>
        <p:sp>
          <p:nvSpPr>
            <p:cNvPr id="26" name="Freeform 12"/>
            <p:cNvSpPr>
              <a:spLocks/>
            </p:cNvSpPr>
            <p:nvPr/>
          </p:nvSpPr>
          <p:spPr bwMode="auto">
            <a:xfrm>
              <a:off x="4416" y="1536"/>
              <a:ext cx="94" cy="410"/>
            </a:xfrm>
            <a:custGeom>
              <a:avLst/>
              <a:gdLst>
                <a:gd name="T0" fmla="*/ 467 w 85"/>
                <a:gd name="T1" fmla="*/ 0 h 393"/>
                <a:gd name="T2" fmla="*/ 323 w 85"/>
                <a:gd name="T3" fmla="*/ 809 h 393"/>
                <a:gd name="T4" fmla="*/ 0 60000 65536"/>
                <a:gd name="T5" fmla="*/ 0 60000 65536"/>
                <a:gd name="T6" fmla="*/ 0 w 85"/>
                <a:gd name="T7" fmla="*/ 0 h 393"/>
                <a:gd name="T8" fmla="*/ 85 w 85"/>
                <a:gd name="T9" fmla="*/ 393 h 393"/>
              </a:gdLst>
              <a:ahLst/>
              <a:cxnLst>
                <a:cxn ang="T4">
                  <a:pos x="T0" y="T1"/>
                </a:cxn>
                <a:cxn ang="T5">
                  <a:pos x="T2" y="T3"/>
                </a:cxn>
              </a:cxnLst>
              <a:rect l="T6" t="T7" r="T8" b="T9"/>
              <a:pathLst>
                <a:path w="85" h="393">
                  <a:moveTo>
                    <a:pt x="85" y="0"/>
                  </a:moveTo>
                  <a:cubicBezTo>
                    <a:pt x="0" y="112"/>
                    <a:pt x="0" y="268"/>
                    <a:pt x="59" y="393"/>
                  </a:cubicBezTo>
                </a:path>
              </a:pathLst>
            </a:custGeom>
            <a:noFill/>
            <a:ln w="19050">
              <a:solidFill>
                <a:schemeClr val="tx1"/>
              </a:solidFill>
              <a:round/>
              <a:headEnd type="none" w="sm" len="sm"/>
              <a:tailEnd type="none" w="sm" len="sm"/>
            </a:ln>
          </p:spPr>
          <p:txBody>
            <a:bodyPr wrap="none" anchor="ctr"/>
            <a:lstStyle/>
            <a:p>
              <a:endParaRPr lang="zh-CN" altLang="en-US"/>
            </a:p>
          </p:txBody>
        </p:sp>
        <p:sp>
          <p:nvSpPr>
            <p:cNvPr id="27" name="Line 13"/>
            <p:cNvSpPr>
              <a:spLocks noChangeShapeType="1"/>
            </p:cNvSpPr>
            <p:nvPr/>
          </p:nvSpPr>
          <p:spPr bwMode="auto">
            <a:xfrm>
              <a:off x="3984" y="1834"/>
              <a:ext cx="1" cy="112"/>
            </a:xfrm>
            <a:prstGeom prst="line">
              <a:avLst/>
            </a:prstGeom>
            <a:noFill/>
            <a:ln w="19050" cap="rnd">
              <a:solidFill>
                <a:schemeClr val="tx1"/>
              </a:solidFill>
              <a:prstDash val="sysDot"/>
              <a:round/>
              <a:headEnd type="none" w="sm" len="sm"/>
              <a:tailEnd type="none" w="sm" len="sm"/>
            </a:ln>
          </p:spPr>
          <p:txBody>
            <a:bodyPr wrap="none" anchor="ctr"/>
            <a:lstStyle/>
            <a:p>
              <a:endParaRPr lang="zh-CN" altLang="en-US"/>
            </a:p>
          </p:txBody>
        </p:sp>
      </p:grpSp>
      <p:grpSp>
        <p:nvGrpSpPr>
          <p:cNvPr id="28" name="Group 15"/>
          <p:cNvGrpSpPr>
            <a:grpSpLocks/>
          </p:cNvGrpSpPr>
          <p:nvPr/>
        </p:nvGrpSpPr>
        <p:grpSpPr bwMode="auto">
          <a:xfrm>
            <a:off x="6228184" y="5121188"/>
            <a:ext cx="1981200" cy="1516063"/>
            <a:chOff x="3888" y="2688"/>
            <a:chExt cx="1248" cy="955"/>
          </a:xfrm>
        </p:grpSpPr>
        <p:sp>
          <p:nvSpPr>
            <p:cNvPr id="29" name="Oval 16"/>
            <p:cNvSpPr>
              <a:spLocks noChangeArrowheads="1"/>
            </p:cNvSpPr>
            <p:nvPr/>
          </p:nvSpPr>
          <p:spPr bwMode="auto">
            <a:xfrm>
              <a:off x="4944" y="3077"/>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800">
                  <a:solidFill>
                    <a:schemeClr val="tx2"/>
                  </a:solidFill>
                  <a:ea typeface="宋体" pitchFamily="2" charset="-122"/>
                </a:rPr>
                <a:t>j</a:t>
              </a:r>
              <a:endParaRPr lang="de-DE" altLang="zh-CN" baseline="30000">
                <a:solidFill>
                  <a:schemeClr val="tx2"/>
                </a:solidFill>
                <a:ea typeface="宋体" pitchFamily="2" charset="-122"/>
              </a:endParaRPr>
            </a:p>
          </p:txBody>
        </p:sp>
        <p:sp>
          <p:nvSpPr>
            <p:cNvPr id="30" name="Line 17"/>
            <p:cNvSpPr>
              <a:spLocks noChangeShapeType="1"/>
            </p:cNvSpPr>
            <p:nvPr/>
          </p:nvSpPr>
          <p:spPr bwMode="auto">
            <a:xfrm>
              <a:off x="4080" y="2789"/>
              <a:ext cx="864" cy="384"/>
            </a:xfrm>
            <a:prstGeom prst="line">
              <a:avLst/>
            </a:prstGeom>
            <a:noFill/>
            <a:ln w="19050">
              <a:solidFill>
                <a:schemeClr val="tx1"/>
              </a:solidFill>
              <a:round/>
              <a:headEnd type="none" w="sm" len="sm"/>
              <a:tailEnd type="triangle" w="sm" len="sm"/>
            </a:ln>
          </p:spPr>
          <p:txBody>
            <a:bodyPr wrap="none" anchor="ctr"/>
            <a:lstStyle/>
            <a:p>
              <a:endParaRPr lang="zh-CN" altLang="en-US"/>
            </a:p>
          </p:txBody>
        </p:sp>
        <p:sp>
          <p:nvSpPr>
            <p:cNvPr id="31" name="Text Box 18"/>
            <p:cNvSpPr txBox="1">
              <a:spLocks noChangeArrowheads="1"/>
            </p:cNvSpPr>
            <p:nvPr/>
          </p:nvSpPr>
          <p:spPr bwMode="auto">
            <a:xfrm>
              <a:off x="4464" y="3072"/>
              <a:ext cx="240" cy="250"/>
            </a:xfrm>
            <a:prstGeom prst="rect">
              <a:avLst/>
            </a:prstGeom>
            <a:noFill/>
            <a:ln w="19050">
              <a:noFill/>
              <a:miter lim="800000"/>
              <a:headEnd type="none" w="sm" len="sm"/>
              <a:tailEnd type="none" w="sm" len="sm"/>
            </a:ln>
          </p:spPr>
          <p:txBody>
            <a:bodyPr>
              <a:spAutoFit/>
            </a:bodyPr>
            <a:lstStyle/>
            <a:p>
              <a:pPr defTabSz="762000" eaLnBrk="1" hangingPunct="1">
                <a:spcBef>
                  <a:spcPct val="50000"/>
                </a:spcBef>
                <a:buClr>
                  <a:srgbClr val="009066"/>
                </a:buClr>
                <a:buFont typeface="Wingdings" pitchFamily="2" charset="2"/>
                <a:buNone/>
              </a:pPr>
              <a:r>
                <a:rPr lang="de-DE" altLang="zh-CN" sz="2000" b="1">
                  <a:solidFill>
                    <a:schemeClr val="tx2"/>
                  </a:solidFill>
                  <a:ea typeface="宋体" pitchFamily="2" charset="-122"/>
                  <a:sym typeface="Symbol" pitchFamily="18" charset="2"/>
                </a:rPr>
                <a:t></a:t>
              </a:r>
              <a:endParaRPr lang="de-DE" altLang="zh-CN" sz="2400" baseline="30000">
                <a:solidFill>
                  <a:schemeClr val="tx2"/>
                </a:solidFill>
                <a:ea typeface="宋体" pitchFamily="2" charset="-122"/>
              </a:endParaRPr>
            </a:p>
          </p:txBody>
        </p:sp>
        <p:sp>
          <p:nvSpPr>
            <p:cNvPr id="32" name="Oval 19"/>
            <p:cNvSpPr>
              <a:spLocks noChangeArrowheads="1"/>
            </p:cNvSpPr>
            <p:nvPr/>
          </p:nvSpPr>
          <p:spPr bwMode="auto">
            <a:xfrm>
              <a:off x="3888" y="2688"/>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400">
                  <a:solidFill>
                    <a:schemeClr val="tx2"/>
                  </a:solidFill>
                  <a:ea typeface="宋体" pitchFamily="2" charset="-122"/>
                </a:rPr>
                <a:t>i</a:t>
              </a:r>
              <a:r>
                <a:rPr lang="de-DE" altLang="zh-CN" sz="1400" b="1" baseline="-25000">
                  <a:solidFill>
                    <a:schemeClr val="tx2"/>
                  </a:solidFill>
                  <a:ea typeface="宋体" pitchFamily="2" charset="-122"/>
                </a:rPr>
                <a:t>1</a:t>
              </a:r>
              <a:endParaRPr lang="de-DE" altLang="zh-CN" sz="1400" baseline="30000">
                <a:solidFill>
                  <a:schemeClr val="tx2"/>
                </a:solidFill>
                <a:ea typeface="宋体" pitchFamily="2" charset="-122"/>
              </a:endParaRPr>
            </a:p>
          </p:txBody>
        </p:sp>
        <p:sp>
          <p:nvSpPr>
            <p:cNvPr id="33" name="Oval 20"/>
            <p:cNvSpPr>
              <a:spLocks noChangeArrowheads="1"/>
            </p:cNvSpPr>
            <p:nvPr/>
          </p:nvSpPr>
          <p:spPr bwMode="auto">
            <a:xfrm>
              <a:off x="3888" y="2981"/>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400">
                  <a:solidFill>
                    <a:schemeClr val="tx2"/>
                  </a:solidFill>
                  <a:ea typeface="宋体" pitchFamily="2" charset="-122"/>
                </a:rPr>
                <a:t>i</a:t>
              </a:r>
              <a:r>
                <a:rPr lang="de-DE" altLang="zh-CN" sz="1400" b="1" baseline="-25000">
                  <a:solidFill>
                    <a:schemeClr val="tx2"/>
                  </a:solidFill>
                  <a:ea typeface="宋体" pitchFamily="2" charset="-122"/>
                </a:rPr>
                <a:t>2</a:t>
              </a:r>
              <a:endParaRPr lang="de-DE" altLang="zh-CN" sz="1400" b="1" baseline="30000">
                <a:solidFill>
                  <a:schemeClr val="tx2"/>
                </a:solidFill>
                <a:ea typeface="宋体" pitchFamily="2" charset="-122"/>
              </a:endParaRPr>
            </a:p>
          </p:txBody>
        </p:sp>
        <p:sp>
          <p:nvSpPr>
            <p:cNvPr id="34" name="Oval 21"/>
            <p:cNvSpPr>
              <a:spLocks noChangeArrowheads="1"/>
            </p:cNvSpPr>
            <p:nvPr/>
          </p:nvSpPr>
          <p:spPr bwMode="auto">
            <a:xfrm>
              <a:off x="3904" y="3451"/>
              <a:ext cx="192" cy="192"/>
            </a:xfrm>
            <a:prstGeom prst="ellipse">
              <a:avLst/>
            </a:prstGeom>
            <a:noFill/>
            <a:ln w="19050">
              <a:solidFill>
                <a:schemeClr val="tx1"/>
              </a:solidFill>
              <a:round/>
              <a:headEnd type="none" w="sm" len="sm"/>
              <a:tailEnd type="none" w="sm" len="sm"/>
            </a:ln>
          </p:spPr>
          <p:txBody>
            <a:bodyPr wrap="none" anchor="ctr"/>
            <a:lstStyle/>
            <a:p>
              <a:pPr defTabSz="762000">
                <a:spcBef>
                  <a:spcPct val="20000"/>
                </a:spcBef>
                <a:buClr>
                  <a:srgbClr val="009066"/>
                </a:buClr>
                <a:buFont typeface="Wingdings" pitchFamily="2" charset="2"/>
                <a:buNone/>
              </a:pPr>
              <a:r>
                <a:rPr lang="de-DE" altLang="zh-CN" sz="1400">
                  <a:solidFill>
                    <a:schemeClr val="tx2"/>
                  </a:solidFill>
                  <a:ea typeface="宋体" pitchFamily="2" charset="-122"/>
                </a:rPr>
                <a:t>i</a:t>
              </a:r>
              <a:r>
                <a:rPr lang="de-DE" altLang="zh-CN" sz="1400" b="1" baseline="-25000">
                  <a:solidFill>
                    <a:schemeClr val="tx2"/>
                  </a:solidFill>
                  <a:ea typeface="宋体" pitchFamily="2" charset="-122"/>
                </a:rPr>
                <a:t>n</a:t>
              </a:r>
              <a:endParaRPr lang="de-DE" altLang="zh-CN" sz="1400" baseline="30000">
                <a:solidFill>
                  <a:schemeClr val="tx2"/>
                </a:solidFill>
                <a:ea typeface="宋体" pitchFamily="2" charset="-122"/>
              </a:endParaRPr>
            </a:p>
          </p:txBody>
        </p:sp>
        <p:cxnSp>
          <p:nvCxnSpPr>
            <p:cNvPr id="35" name="AutoShape 22"/>
            <p:cNvCxnSpPr>
              <a:cxnSpLocks noChangeShapeType="1"/>
              <a:stCxn id="33" idx="6"/>
              <a:endCxn id="30" idx="1"/>
            </p:cNvCxnSpPr>
            <p:nvPr/>
          </p:nvCxnSpPr>
          <p:spPr bwMode="auto">
            <a:xfrm>
              <a:off x="4080" y="3077"/>
              <a:ext cx="864" cy="96"/>
            </a:xfrm>
            <a:prstGeom prst="straightConnector1">
              <a:avLst/>
            </a:prstGeom>
            <a:noFill/>
            <a:ln w="19050">
              <a:solidFill>
                <a:schemeClr val="tx1"/>
              </a:solidFill>
              <a:round/>
              <a:headEnd type="none" w="sm" len="sm"/>
              <a:tailEnd type="triangle" w="sm" len="sm"/>
            </a:ln>
          </p:spPr>
        </p:cxnSp>
        <p:cxnSp>
          <p:nvCxnSpPr>
            <p:cNvPr id="36" name="AutoShape 23"/>
            <p:cNvCxnSpPr>
              <a:cxnSpLocks noChangeShapeType="1"/>
              <a:stCxn id="34" idx="6"/>
              <a:endCxn id="30" idx="1"/>
            </p:cNvCxnSpPr>
            <p:nvPr/>
          </p:nvCxnSpPr>
          <p:spPr bwMode="auto">
            <a:xfrm flipV="1">
              <a:off x="4096" y="3173"/>
              <a:ext cx="848" cy="374"/>
            </a:xfrm>
            <a:prstGeom prst="straightConnector1">
              <a:avLst/>
            </a:prstGeom>
            <a:noFill/>
            <a:ln w="19050">
              <a:solidFill>
                <a:schemeClr val="tx1"/>
              </a:solidFill>
              <a:round/>
              <a:headEnd type="none" w="sm" len="sm"/>
              <a:tailEnd type="triangle" w="sm" len="sm"/>
            </a:ln>
          </p:spPr>
        </p:cxnSp>
        <p:sp>
          <p:nvSpPr>
            <p:cNvPr id="37" name="Line 24"/>
            <p:cNvSpPr>
              <a:spLocks noChangeShapeType="1"/>
            </p:cNvSpPr>
            <p:nvPr/>
          </p:nvSpPr>
          <p:spPr bwMode="auto">
            <a:xfrm>
              <a:off x="3984" y="3269"/>
              <a:ext cx="1" cy="112"/>
            </a:xfrm>
            <a:prstGeom prst="line">
              <a:avLst/>
            </a:prstGeom>
            <a:noFill/>
            <a:ln w="19050" cap="rnd">
              <a:solidFill>
                <a:schemeClr val="tx1"/>
              </a:solidFill>
              <a:prstDash val="sysDot"/>
              <a:round/>
              <a:headEnd type="none" w="sm" len="sm"/>
              <a:tailEnd type="none" w="sm" len="sm"/>
            </a:ln>
          </p:spPr>
          <p:txBody>
            <a:bodyPr wrap="none" anchor="ctr"/>
            <a:lstStyle/>
            <a:p>
              <a:endParaRPr lang="zh-CN" altLang="en-US"/>
            </a:p>
          </p:txBody>
        </p:sp>
        <p:sp>
          <p:nvSpPr>
            <p:cNvPr id="38" name="Freeform 25"/>
            <p:cNvSpPr>
              <a:spLocks/>
            </p:cNvSpPr>
            <p:nvPr/>
          </p:nvSpPr>
          <p:spPr bwMode="auto">
            <a:xfrm>
              <a:off x="4416" y="2976"/>
              <a:ext cx="94" cy="410"/>
            </a:xfrm>
            <a:custGeom>
              <a:avLst/>
              <a:gdLst>
                <a:gd name="T0" fmla="*/ 467 w 85"/>
                <a:gd name="T1" fmla="*/ 0 h 393"/>
                <a:gd name="T2" fmla="*/ 323 w 85"/>
                <a:gd name="T3" fmla="*/ 809 h 393"/>
                <a:gd name="T4" fmla="*/ 0 60000 65536"/>
                <a:gd name="T5" fmla="*/ 0 60000 65536"/>
                <a:gd name="T6" fmla="*/ 0 w 85"/>
                <a:gd name="T7" fmla="*/ 0 h 393"/>
                <a:gd name="T8" fmla="*/ 85 w 85"/>
                <a:gd name="T9" fmla="*/ 393 h 393"/>
              </a:gdLst>
              <a:ahLst/>
              <a:cxnLst>
                <a:cxn ang="T4">
                  <a:pos x="T0" y="T1"/>
                </a:cxn>
                <a:cxn ang="T5">
                  <a:pos x="T2" y="T3"/>
                </a:cxn>
              </a:cxnLst>
              <a:rect l="T6" t="T7" r="T8" b="T9"/>
              <a:pathLst>
                <a:path w="85" h="393">
                  <a:moveTo>
                    <a:pt x="85" y="0"/>
                  </a:moveTo>
                  <a:cubicBezTo>
                    <a:pt x="0" y="112"/>
                    <a:pt x="0" y="268"/>
                    <a:pt x="59" y="393"/>
                  </a:cubicBezTo>
                </a:path>
              </a:pathLst>
            </a:custGeom>
            <a:noFill/>
            <a:ln w="1905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322672854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31640" y="476672"/>
            <a:ext cx="6535886" cy="396875"/>
          </a:xfrm>
        </p:spPr>
        <p:txBody>
          <a:bodyPr/>
          <a:lstStyle/>
          <a:p>
            <a:pPr algn="ctr">
              <a:defRPr/>
            </a:pPr>
            <a:r>
              <a:rPr lang="zh-CN" altLang="en-US" sz="3200" dirty="0">
                <a:solidFill>
                  <a:srgbClr val="FFFF00"/>
                </a:solidFill>
                <a:latin typeface="+mj-ea"/>
              </a:rPr>
              <a:t>因果图法－示例</a:t>
            </a:r>
            <a:r>
              <a:rPr lang="zh-CN" altLang="en-US" sz="2400" dirty="0">
                <a:latin typeface="+mn-lt"/>
              </a:rPr>
              <a:t>（</a:t>
            </a:r>
            <a:r>
              <a:rPr lang="en-US" altLang="zh-CN" sz="2400" dirty="0">
                <a:latin typeface="+mn-lt"/>
              </a:rPr>
              <a:t>1</a:t>
            </a:r>
            <a:r>
              <a:rPr lang="zh-CN" altLang="en-US" sz="2400" dirty="0">
                <a:latin typeface="+mn-lt"/>
              </a:rPr>
              <a:t>）</a:t>
            </a:r>
            <a:endParaRPr lang="en-US" altLang="zh-CN" sz="2400" i="1" dirty="0">
              <a:solidFill>
                <a:schemeClr val="hlink"/>
              </a:solidFill>
              <a:latin typeface="+mn-lt"/>
            </a:endParaRPr>
          </a:p>
        </p:txBody>
      </p:sp>
      <p:sp>
        <p:nvSpPr>
          <p:cNvPr id="1651715" name="Rectangle 3"/>
          <p:cNvSpPr>
            <a:spLocks noGrp="1" noChangeArrowheads="1"/>
          </p:cNvSpPr>
          <p:nvPr>
            <p:ph type="body" idx="1"/>
          </p:nvPr>
        </p:nvSpPr>
        <p:spPr>
          <a:xfrm>
            <a:off x="1116013" y="3236913"/>
            <a:ext cx="7697787" cy="3621087"/>
          </a:xfrm>
          <a:noFill/>
        </p:spPr>
        <p:txBody>
          <a:bodyPr/>
          <a:lstStyle/>
          <a:p>
            <a:pPr marL="381000" indent="-381000">
              <a:lnSpc>
                <a:spcPts val="2600"/>
              </a:lnSpc>
              <a:buClrTx/>
              <a:buSzTx/>
            </a:pPr>
            <a:r>
              <a:rPr lang="zh-CN" altLang="en-US" sz="2000" b="1">
                <a:solidFill>
                  <a:srgbClr val="00B050"/>
                </a:solidFill>
              </a:rPr>
              <a:t>有效等价类</a:t>
            </a:r>
            <a:r>
              <a:rPr lang="en-US" altLang="zh-CN" sz="2000" b="1">
                <a:solidFill>
                  <a:srgbClr val="00B050"/>
                </a:solidFill>
              </a:rPr>
              <a:t>:</a:t>
            </a:r>
            <a:r>
              <a:rPr lang="en-US" altLang="zh-CN" sz="2000" b="1"/>
              <a:t/>
            </a:r>
            <a:br>
              <a:rPr lang="en-US" altLang="zh-CN" sz="2000" b="1"/>
            </a:br>
            <a:r>
              <a:rPr lang="en-US" altLang="zh-CN" sz="2000"/>
              <a:t>	</a:t>
            </a:r>
            <a:r>
              <a:rPr lang="zh-CN" altLang="en-US" sz="2000"/>
              <a:t>输入条件</a:t>
            </a:r>
            <a:r>
              <a:rPr lang="en-US" altLang="zh-CN" sz="2000"/>
              <a:t>	</a:t>
            </a:r>
            <a:r>
              <a:rPr lang="zh-CN" altLang="en-US" sz="2000"/>
              <a:t>有效类</a:t>
            </a:r>
            <a:r>
              <a:rPr lang="en-US" altLang="zh-CN" sz="2000"/>
              <a:t>                      .</a:t>
            </a:r>
            <a:br>
              <a:rPr lang="en-US" altLang="zh-CN" sz="2000"/>
            </a:br>
            <a:r>
              <a:rPr lang="en-US" altLang="zh-CN" sz="2000"/>
              <a:t>	abs(N)		 N </a:t>
            </a:r>
            <a:r>
              <a:rPr lang="en-US" altLang="zh-CN" sz="2000">
                <a:sym typeface="Symbol" pitchFamily="18" charset="2"/>
              </a:rPr>
              <a:t> 0, </a:t>
            </a:r>
            <a:r>
              <a:rPr lang="en-US" altLang="zh-CN" sz="2000"/>
              <a:t>N</a:t>
            </a:r>
            <a:r>
              <a:rPr lang="en-US" altLang="zh-CN" sz="2000">
                <a:sym typeface="Symbol" pitchFamily="18" charset="2"/>
              </a:rPr>
              <a:t> </a:t>
            </a:r>
            <a:r>
              <a:rPr lang="en-US" altLang="zh-CN" sz="2000"/>
              <a:t> 0</a:t>
            </a:r>
            <a:br>
              <a:rPr lang="en-US" altLang="zh-CN" sz="2000"/>
            </a:br>
            <a:r>
              <a:rPr lang="en-US" altLang="zh-CN" sz="2000"/>
              <a:t>	maxint		</a:t>
            </a:r>
            <a:r>
              <a:rPr lang="en-US" altLang="zh-CN" sz="2000">
                <a:sym typeface="Symbol" pitchFamily="18" charset="2"/>
              </a:rPr>
              <a:t> k    </a:t>
            </a:r>
            <a:r>
              <a:rPr lang="en-US" altLang="zh-CN" sz="2000"/>
              <a:t>maxint</a:t>
            </a:r>
            <a:r>
              <a:rPr lang="en-US" altLang="zh-CN" sz="2000">
                <a:sym typeface="Symbol" pitchFamily="18" charset="2"/>
              </a:rPr>
              <a:t>,  </a:t>
            </a:r>
            <a:r>
              <a:rPr lang="en-US" altLang="zh-CN" sz="2000"/>
              <a:t> </a:t>
            </a:r>
            <a:r>
              <a:rPr lang="en-US" altLang="zh-CN" sz="2000">
                <a:sym typeface="Symbol" pitchFamily="18" charset="2"/>
              </a:rPr>
              <a:t> k  &gt;  </a:t>
            </a:r>
            <a:r>
              <a:rPr lang="en-US" altLang="zh-CN" sz="2000"/>
              <a:t>maxint</a:t>
            </a:r>
          </a:p>
          <a:p>
            <a:pPr marL="381000" indent="-381000">
              <a:lnSpc>
                <a:spcPts val="2600"/>
              </a:lnSpc>
              <a:buClrTx/>
              <a:buSzTx/>
            </a:pPr>
            <a:r>
              <a:rPr lang="zh-CN" altLang="en-US" sz="2000" b="1">
                <a:solidFill>
                  <a:srgbClr val="00B050"/>
                </a:solidFill>
              </a:rPr>
              <a:t>测试用例</a:t>
            </a:r>
            <a:r>
              <a:rPr lang="en-US" altLang="zh-CN" sz="2000" b="1">
                <a:solidFill>
                  <a:srgbClr val="00B050"/>
                </a:solidFill>
              </a:rPr>
              <a:t>:</a:t>
            </a:r>
          </a:p>
          <a:p>
            <a:pPr marL="800100" lvl="1" indent="-342900">
              <a:lnSpc>
                <a:spcPts val="2600"/>
              </a:lnSpc>
              <a:buClrTx/>
              <a:buFontTx/>
              <a:buNone/>
            </a:pPr>
            <a:r>
              <a:rPr lang="en-US" altLang="zh-CN" sz="2000"/>
              <a:t>	maxint	N	result 		maxint	N	result</a:t>
            </a:r>
          </a:p>
          <a:p>
            <a:pPr marL="800100" lvl="1" indent="-342900">
              <a:lnSpc>
                <a:spcPts val="2600"/>
              </a:lnSpc>
              <a:buClrTx/>
              <a:buFontTx/>
              <a:buNone/>
            </a:pPr>
            <a:r>
              <a:rPr lang="en-US" altLang="zh-CN" sz="2000"/>
              <a:t>		55	10	55		100	0	0</a:t>
            </a:r>
            <a:br>
              <a:rPr lang="en-US" altLang="zh-CN" sz="2000"/>
            </a:br>
            <a:r>
              <a:rPr lang="en-US" altLang="zh-CN" sz="2000"/>
              <a:t> 	54	10	error		100	-1	1</a:t>
            </a:r>
            <a:br>
              <a:rPr lang="en-US" altLang="zh-CN" sz="2000"/>
            </a:br>
            <a:r>
              <a:rPr lang="en-US" altLang="zh-CN" sz="2000"/>
              <a:t> 	56	10	55		100	1	1</a:t>
            </a:r>
            <a:br>
              <a:rPr lang="en-US" altLang="zh-CN" sz="2000"/>
            </a:br>
            <a:r>
              <a:rPr lang="en-US" altLang="zh-CN" sz="2000"/>
              <a:t> 	0	0	0		</a:t>
            </a:r>
            <a:r>
              <a:rPr lang="en-US" altLang="zh-CN"/>
              <a:t>…	…	…</a:t>
            </a:r>
          </a:p>
        </p:txBody>
      </p:sp>
      <p:sp>
        <p:nvSpPr>
          <p:cNvPr id="59396" name="Rectangle 4"/>
          <p:cNvSpPr>
            <a:spLocks noChangeArrowheads="1"/>
          </p:cNvSpPr>
          <p:nvPr/>
        </p:nvSpPr>
        <p:spPr bwMode="auto">
          <a:xfrm>
            <a:off x="684213" y="1557338"/>
            <a:ext cx="7721600" cy="923925"/>
          </a:xfrm>
          <a:prstGeom prst="rect">
            <a:avLst/>
          </a:prstGeom>
          <a:noFill/>
          <a:ln w="9525">
            <a:noFill/>
            <a:miter lim="800000"/>
            <a:headEnd/>
            <a:tailEnd/>
          </a:ln>
        </p:spPr>
        <p:txBody>
          <a:bodyPr>
            <a:spAutoFit/>
          </a:bodyPr>
          <a:lstStyle/>
          <a:p>
            <a:pPr eaLnBrk="0" hangingPunct="0"/>
            <a:r>
              <a:rPr lang="zh-CN" altLang="en-US">
                <a:solidFill>
                  <a:srgbClr val="000099"/>
                </a:solidFill>
                <a:latin typeface="Verdana" pitchFamily="34" charset="0"/>
              </a:rPr>
              <a:t>给定</a:t>
            </a:r>
            <a:r>
              <a:rPr lang="en-US" altLang="zh-CN">
                <a:solidFill>
                  <a:srgbClr val="000099"/>
                </a:solidFill>
                <a:latin typeface="Verdana" pitchFamily="34" charset="0"/>
              </a:rPr>
              <a:t>maxint </a:t>
            </a:r>
            <a:r>
              <a:rPr lang="zh-CN" altLang="en-US">
                <a:solidFill>
                  <a:srgbClr val="000099"/>
                </a:solidFill>
                <a:latin typeface="Verdana" pitchFamily="34" charset="0"/>
              </a:rPr>
              <a:t>和</a:t>
            </a:r>
            <a:r>
              <a:rPr lang="en-US" altLang="zh-CN">
                <a:solidFill>
                  <a:srgbClr val="000099"/>
                </a:solidFill>
                <a:latin typeface="Verdana" pitchFamily="34" charset="0"/>
              </a:rPr>
              <a:t> N </a:t>
            </a:r>
            <a:r>
              <a:rPr lang="zh-CN" altLang="en-US">
                <a:solidFill>
                  <a:srgbClr val="000099"/>
                </a:solidFill>
                <a:latin typeface="Verdana" pitchFamily="34" charset="0"/>
              </a:rPr>
              <a:t>，如果结果</a:t>
            </a:r>
            <a:r>
              <a:rPr lang="en-US" altLang="zh-CN">
                <a:solidFill>
                  <a:srgbClr val="000099"/>
                </a:solidFill>
                <a:latin typeface="Verdana" pitchFamily="34" charset="0"/>
              </a:rPr>
              <a:t> &lt;=  maxint </a:t>
            </a:r>
            <a:r>
              <a:rPr lang="zh-CN" altLang="en-US">
                <a:solidFill>
                  <a:srgbClr val="000099"/>
                </a:solidFill>
                <a:latin typeface="Verdana" pitchFamily="34" charset="0"/>
              </a:rPr>
              <a:t>，则按以下公式计算；否则提示出错</a:t>
            </a:r>
            <a:r>
              <a:rPr lang="en-US" altLang="zh-CN">
                <a:solidFill>
                  <a:srgbClr val="000099"/>
                </a:solidFill>
                <a:latin typeface="Verdana" pitchFamily="34" charset="0"/>
              </a:rPr>
              <a:t>:</a:t>
            </a:r>
            <a:r>
              <a:rPr lang="en-US" altLang="zh-CN" i="1">
                <a:solidFill>
                  <a:srgbClr val="000099"/>
                </a:solidFill>
                <a:latin typeface="Verdana" pitchFamily="34" charset="0"/>
              </a:rPr>
              <a:t/>
            </a:r>
            <a:br>
              <a:rPr lang="en-US" altLang="zh-CN" i="1">
                <a:solidFill>
                  <a:srgbClr val="000099"/>
                </a:solidFill>
                <a:latin typeface="Verdana" pitchFamily="34" charset="0"/>
              </a:rPr>
            </a:br>
            <a:endParaRPr lang="zh-CN" altLang="en-US" i="1">
              <a:solidFill>
                <a:srgbClr val="000099"/>
              </a:solidFill>
              <a:latin typeface="Verdana" pitchFamily="34" charset="0"/>
            </a:endParaRPr>
          </a:p>
        </p:txBody>
      </p:sp>
      <p:grpSp>
        <p:nvGrpSpPr>
          <p:cNvPr id="59397" name="Group 5"/>
          <p:cNvGrpSpPr>
            <a:grpSpLocks/>
          </p:cNvGrpSpPr>
          <p:nvPr/>
        </p:nvGrpSpPr>
        <p:grpSpPr bwMode="auto">
          <a:xfrm>
            <a:off x="2382838" y="1911350"/>
            <a:ext cx="990600" cy="1373188"/>
            <a:chOff x="1584" y="2640"/>
            <a:chExt cx="624" cy="868"/>
          </a:xfrm>
        </p:grpSpPr>
        <p:sp>
          <p:nvSpPr>
            <p:cNvPr id="59400" name="Text Box 6"/>
            <p:cNvSpPr txBox="1">
              <a:spLocks noChangeArrowheads="1"/>
            </p:cNvSpPr>
            <p:nvPr/>
          </p:nvSpPr>
          <p:spPr bwMode="auto">
            <a:xfrm>
              <a:off x="1635" y="2739"/>
              <a:ext cx="382" cy="613"/>
            </a:xfrm>
            <a:prstGeom prst="rect">
              <a:avLst/>
            </a:prstGeom>
            <a:noFill/>
            <a:ln w="57150">
              <a:noFill/>
              <a:miter lim="800000"/>
              <a:headEnd/>
              <a:tailEnd/>
            </a:ln>
          </p:spPr>
          <p:txBody>
            <a:bodyPr anchor="ctr">
              <a:spAutoFit/>
            </a:bodyPr>
            <a:lstStyle/>
            <a:p>
              <a:pPr algn="ctr" eaLnBrk="0" hangingPunct="0">
                <a:lnSpc>
                  <a:spcPct val="120000"/>
                </a:lnSpc>
                <a:spcBef>
                  <a:spcPct val="20000"/>
                </a:spcBef>
              </a:pPr>
              <a:r>
                <a:rPr lang="zh-CN" altLang="en-US" sz="4800">
                  <a:solidFill>
                    <a:schemeClr val="folHlink"/>
                  </a:solidFill>
                  <a:sym typeface="Symbol" pitchFamily="18" charset="2"/>
                </a:rPr>
                <a:t></a:t>
              </a:r>
              <a:endParaRPr lang="zh-CN" altLang="en-US" sz="2400">
                <a:solidFill>
                  <a:schemeClr val="folHlink"/>
                </a:solidFill>
                <a:sym typeface="Symbol" pitchFamily="18" charset="2"/>
              </a:endParaRPr>
            </a:p>
          </p:txBody>
        </p:sp>
        <p:sp>
          <p:nvSpPr>
            <p:cNvPr id="59401" name="Text Box 7"/>
            <p:cNvSpPr txBox="1">
              <a:spLocks noChangeArrowheads="1"/>
            </p:cNvSpPr>
            <p:nvPr/>
          </p:nvSpPr>
          <p:spPr bwMode="auto">
            <a:xfrm>
              <a:off x="1632" y="3264"/>
              <a:ext cx="432" cy="244"/>
            </a:xfrm>
            <a:prstGeom prst="rect">
              <a:avLst/>
            </a:prstGeom>
            <a:noFill/>
            <a:ln w="57150">
              <a:noFill/>
              <a:miter lim="800000"/>
              <a:headEnd/>
              <a:tailEnd/>
            </a:ln>
          </p:spPr>
          <p:txBody>
            <a:bodyPr anchor="ctr">
              <a:spAutoFit/>
            </a:bodyPr>
            <a:lstStyle/>
            <a:p>
              <a:pPr algn="ctr" eaLnBrk="0" hangingPunct="0">
                <a:lnSpc>
                  <a:spcPct val="120000"/>
                </a:lnSpc>
                <a:spcBef>
                  <a:spcPct val="50000"/>
                </a:spcBef>
              </a:pPr>
              <a:r>
                <a:rPr lang="en-US" altLang="zh-CN" sz="1600" i="1">
                  <a:solidFill>
                    <a:schemeClr val="folHlink"/>
                  </a:solidFill>
                </a:rPr>
                <a:t>K=0</a:t>
              </a:r>
              <a:endParaRPr lang="en-US" altLang="zh-CN" sz="2000">
                <a:solidFill>
                  <a:schemeClr val="folHlink"/>
                </a:solidFill>
              </a:endParaRPr>
            </a:p>
          </p:txBody>
        </p:sp>
        <p:sp>
          <p:nvSpPr>
            <p:cNvPr id="59402" name="Text Box 8"/>
            <p:cNvSpPr txBox="1">
              <a:spLocks noChangeArrowheads="1"/>
            </p:cNvSpPr>
            <p:nvPr/>
          </p:nvSpPr>
          <p:spPr bwMode="auto">
            <a:xfrm>
              <a:off x="1584" y="2640"/>
              <a:ext cx="553" cy="244"/>
            </a:xfrm>
            <a:prstGeom prst="rect">
              <a:avLst/>
            </a:prstGeom>
            <a:noFill/>
            <a:ln w="57150">
              <a:noFill/>
              <a:miter lim="800000"/>
              <a:headEnd/>
              <a:tailEnd/>
            </a:ln>
          </p:spPr>
          <p:txBody>
            <a:bodyPr anchor="ctr">
              <a:spAutoFit/>
            </a:bodyPr>
            <a:lstStyle/>
            <a:p>
              <a:pPr algn="ctr" eaLnBrk="0" hangingPunct="0">
                <a:lnSpc>
                  <a:spcPct val="120000"/>
                </a:lnSpc>
                <a:spcBef>
                  <a:spcPct val="20000"/>
                </a:spcBef>
              </a:pPr>
              <a:r>
                <a:rPr lang="zh-CN" altLang="en-US" sz="1600" b="1">
                  <a:solidFill>
                    <a:schemeClr val="folHlink"/>
                  </a:solidFill>
                </a:rPr>
                <a:t>|</a:t>
              </a:r>
              <a:r>
                <a:rPr lang="en-US" altLang="zh-CN" sz="1600" i="1">
                  <a:solidFill>
                    <a:schemeClr val="folHlink"/>
                  </a:solidFill>
                </a:rPr>
                <a:t>N</a:t>
              </a:r>
              <a:r>
                <a:rPr lang="en-US" altLang="zh-CN" sz="1600" b="1">
                  <a:solidFill>
                    <a:schemeClr val="folHlink"/>
                  </a:solidFill>
                </a:rPr>
                <a:t>|</a:t>
              </a:r>
              <a:endParaRPr lang="en-US" altLang="zh-CN" sz="2000">
                <a:solidFill>
                  <a:schemeClr val="folHlink"/>
                </a:solidFill>
              </a:endParaRPr>
            </a:p>
          </p:txBody>
        </p:sp>
        <p:sp>
          <p:nvSpPr>
            <p:cNvPr id="59403" name="Text Box 9"/>
            <p:cNvSpPr txBox="1">
              <a:spLocks noChangeArrowheads="1"/>
            </p:cNvSpPr>
            <p:nvPr/>
          </p:nvSpPr>
          <p:spPr bwMode="auto">
            <a:xfrm>
              <a:off x="2016" y="2976"/>
              <a:ext cx="192" cy="335"/>
            </a:xfrm>
            <a:prstGeom prst="rect">
              <a:avLst/>
            </a:prstGeom>
            <a:noFill/>
            <a:ln w="57150">
              <a:noFill/>
              <a:miter lim="800000"/>
              <a:headEnd/>
              <a:tailEnd/>
            </a:ln>
          </p:spPr>
          <p:txBody>
            <a:bodyPr anchor="ctr">
              <a:spAutoFit/>
            </a:bodyPr>
            <a:lstStyle/>
            <a:p>
              <a:pPr algn="ctr" eaLnBrk="0" hangingPunct="0">
                <a:lnSpc>
                  <a:spcPct val="120000"/>
                </a:lnSpc>
                <a:spcBef>
                  <a:spcPct val="50000"/>
                </a:spcBef>
              </a:pPr>
              <a:r>
                <a:rPr lang="en-US" altLang="zh-CN" sz="2400" i="1">
                  <a:solidFill>
                    <a:schemeClr val="folHlink"/>
                  </a:solidFill>
                </a:rPr>
                <a:t>k</a:t>
              </a:r>
              <a:endParaRPr lang="en-US" altLang="zh-CN" sz="2000">
                <a:solidFill>
                  <a:schemeClr val="folHlink"/>
                </a:solidFill>
              </a:endParaRPr>
            </a:p>
          </p:txBody>
        </p:sp>
      </p:grpSp>
      <p:sp>
        <p:nvSpPr>
          <p:cNvPr id="59398" name="Rectangle 10"/>
          <p:cNvSpPr>
            <a:spLocks noChangeArrowheads="1"/>
          </p:cNvSpPr>
          <p:nvPr/>
        </p:nvSpPr>
        <p:spPr bwMode="auto">
          <a:xfrm>
            <a:off x="1468438" y="2370138"/>
            <a:ext cx="2032000" cy="723900"/>
          </a:xfrm>
          <a:prstGeom prst="rect">
            <a:avLst/>
          </a:prstGeom>
          <a:noFill/>
          <a:ln w="9525">
            <a:noFill/>
            <a:miter lim="800000"/>
            <a:headEnd/>
            <a:tailEnd/>
          </a:ln>
        </p:spPr>
        <p:txBody>
          <a:bodyPr wrap="none">
            <a:spAutoFit/>
          </a:bodyPr>
          <a:lstStyle/>
          <a:p>
            <a:pPr>
              <a:lnSpc>
                <a:spcPts val="2600"/>
              </a:lnSpc>
            </a:pPr>
            <a:r>
              <a:rPr lang="en-US" altLang="zh-CN" i="1">
                <a:latin typeface="Verdana" pitchFamily="34" charset="0"/>
              </a:rPr>
              <a:t>result  =	</a:t>
            </a:r>
            <a:br>
              <a:rPr lang="en-US" altLang="zh-CN" i="1">
                <a:latin typeface="Verdana" pitchFamily="34" charset="0"/>
              </a:rPr>
            </a:br>
            <a:endParaRPr lang="en-US" altLang="zh-CN" i="1">
              <a:latin typeface="Verdana" pitchFamily="34" charset="0"/>
            </a:endParaRPr>
          </a:p>
        </p:txBody>
      </p:sp>
    </p:spTree>
    <p:extLst>
      <p:ext uri="{BB962C8B-B14F-4D97-AF65-F5344CB8AC3E}">
        <p14:creationId xmlns:p14="http://schemas.microsoft.com/office/powerpoint/2010/main" val="30110219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1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17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51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51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171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0418" name="Group 3"/>
          <p:cNvGrpSpPr>
            <a:grpSpLocks/>
          </p:cNvGrpSpPr>
          <p:nvPr/>
        </p:nvGrpSpPr>
        <p:grpSpPr bwMode="auto">
          <a:xfrm>
            <a:off x="900113" y="1665288"/>
            <a:ext cx="6135687" cy="2014537"/>
            <a:chOff x="725" y="1117"/>
            <a:chExt cx="3797" cy="1156"/>
          </a:xfrm>
        </p:grpSpPr>
        <p:sp>
          <p:nvSpPr>
            <p:cNvPr id="60422" name="Rectangle 4"/>
            <p:cNvSpPr>
              <a:spLocks noChangeArrowheads="1"/>
            </p:cNvSpPr>
            <p:nvPr/>
          </p:nvSpPr>
          <p:spPr bwMode="auto">
            <a:xfrm>
              <a:off x="725" y="1117"/>
              <a:ext cx="3797" cy="1134"/>
            </a:xfrm>
            <a:prstGeom prst="rect">
              <a:avLst/>
            </a:prstGeom>
            <a:noFill/>
            <a:ln w="9525">
              <a:noFill/>
              <a:miter lim="800000"/>
              <a:headEnd/>
              <a:tailEnd/>
            </a:ln>
          </p:spPr>
          <p:txBody>
            <a:bodyPr/>
            <a:lstStyle/>
            <a:p>
              <a:pPr marL="342900" indent="-342900">
                <a:lnSpc>
                  <a:spcPct val="140000"/>
                </a:lnSpc>
                <a:spcBef>
                  <a:spcPct val="20000"/>
                </a:spcBef>
                <a:buClr>
                  <a:schemeClr val="folHlink"/>
                </a:buClr>
                <a:buSzPct val="90000"/>
                <a:buFont typeface="Wingdings" pitchFamily="2" charset="2"/>
                <a:buChar char="n"/>
              </a:pPr>
              <a:r>
                <a:rPr lang="zh-CN" altLang="en-US" sz="2000" b="1">
                  <a:sym typeface="Symbol" pitchFamily="18" charset="2"/>
                </a:rPr>
                <a:t> </a:t>
              </a:r>
              <a:r>
                <a:rPr lang="en-US" altLang="zh-CN" sz="2000" b="1" i="1">
                  <a:sym typeface="Symbol" pitchFamily="18" charset="2"/>
                </a:rPr>
                <a:t>k </a:t>
              </a:r>
              <a:r>
                <a:rPr lang="en-US" altLang="zh-CN" sz="2000" b="1">
                  <a:sym typeface="Symbol" pitchFamily="18" charset="2"/>
                </a:rPr>
                <a:t> maxint</a:t>
              </a:r>
            </a:p>
            <a:p>
              <a:pPr marL="342900" indent="-342900">
                <a:lnSpc>
                  <a:spcPct val="140000"/>
                </a:lnSpc>
                <a:spcBef>
                  <a:spcPct val="20000"/>
                </a:spcBef>
                <a:buClr>
                  <a:schemeClr val="folHlink"/>
                </a:buClr>
                <a:buSzPct val="90000"/>
                <a:buFont typeface="Wingdings" pitchFamily="2" charset="2"/>
                <a:buChar char="n"/>
              </a:pPr>
              <a:r>
                <a:rPr lang="en-US" altLang="zh-CN" sz="2000" b="1">
                  <a:sym typeface="Symbol" pitchFamily="18" charset="2"/>
                </a:rPr>
                <a:t> </a:t>
              </a:r>
              <a:r>
                <a:rPr lang="en-US" altLang="zh-CN" sz="2000" b="1" i="1">
                  <a:sym typeface="Symbol" pitchFamily="18" charset="2"/>
                </a:rPr>
                <a:t>k </a:t>
              </a:r>
              <a:r>
                <a:rPr lang="en-US" altLang="zh-CN" sz="2000" b="1">
                  <a:sym typeface="Symbol" pitchFamily="18" charset="2"/>
                </a:rPr>
                <a:t> maxint </a:t>
              </a:r>
            </a:p>
            <a:p>
              <a:pPr marL="342900" indent="-342900">
                <a:lnSpc>
                  <a:spcPct val="140000"/>
                </a:lnSpc>
                <a:spcBef>
                  <a:spcPct val="20000"/>
                </a:spcBef>
                <a:buClr>
                  <a:schemeClr val="folHlink"/>
                </a:buClr>
                <a:buSzPct val="90000"/>
                <a:buFont typeface="Wingdings" pitchFamily="2" charset="2"/>
                <a:buChar char="n"/>
              </a:pPr>
              <a:r>
                <a:rPr lang="en-US" altLang="zh-CN" sz="2000" b="1" i="1">
                  <a:sym typeface="Symbol" pitchFamily="18" charset="2"/>
                </a:rPr>
                <a:t>N</a:t>
              </a:r>
              <a:r>
                <a:rPr lang="en-US" altLang="zh-CN" sz="2000" b="1">
                  <a:sym typeface="Symbol" pitchFamily="18" charset="2"/>
                </a:rPr>
                <a:t>  0</a:t>
              </a:r>
            </a:p>
            <a:p>
              <a:pPr marL="342900" indent="-342900">
                <a:lnSpc>
                  <a:spcPct val="140000"/>
                </a:lnSpc>
                <a:spcBef>
                  <a:spcPct val="20000"/>
                </a:spcBef>
                <a:buClr>
                  <a:schemeClr val="folHlink"/>
                </a:buClr>
                <a:buSzPct val="90000"/>
                <a:buFont typeface="Wingdings" pitchFamily="2" charset="2"/>
                <a:buChar char="n"/>
              </a:pPr>
              <a:r>
                <a:rPr lang="en-US" altLang="zh-CN" sz="2000" b="1" i="1">
                  <a:sym typeface="Symbol" pitchFamily="18" charset="2"/>
                </a:rPr>
                <a:t>N </a:t>
              </a:r>
              <a:r>
                <a:rPr lang="en-US" altLang="zh-CN" sz="2000" b="1">
                  <a:sym typeface="Symbol" pitchFamily="18" charset="2"/>
                </a:rPr>
                <a:t> 0 </a:t>
              </a:r>
            </a:p>
          </p:txBody>
        </p:sp>
        <p:sp>
          <p:nvSpPr>
            <p:cNvPr id="60423" name="Rectangle 5"/>
            <p:cNvSpPr>
              <a:spLocks noChangeArrowheads="1"/>
            </p:cNvSpPr>
            <p:nvPr/>
          </p:nvSpPr>
          <p:spPr bwMode="auto">
            <a:xfrm>
              <a:off x="3492" y="1389"/>
              <a:ext cx="953" cy="748"/>
            </a:xfrm>
            <a:prstGeom prst="rect">
              <a:avLst/>
            </a:prstGeom>
            <a:noFill/>
            <a:ln w="9525">
              <a:noFill/>
              <a:miter lim="800000"/>
              <a:headEnd/>
              <a:tailEnd/>
            </a:ln>
          </p:spPr>
          <p:txBody>
            <a:bodyPr/>
            <a:lstStyle/>
            <a:p>
              <a:pPr marL="342900" indent="-342900">
                <a:lnSpc>
                  <a:spcPct val="160000"/>
                </a:lnSpc>
                <a:spcBef>
                  <a:spcPct val="20000"/>
                </a:spcBef>
                <a:buClr>
                  <a:schemeClr val="folHlink"/>
                </a:buClr>
                <a:buSzPct val="90000"/>
                <a:buFont typeface="Wingdings" pitchFamily="2" charset="2"/>
                <a:buChar char="n"/>
              </a:pPr>
              <a:r>
                <a:rPr lang="zh-CN" altLang="en-US" sz="2000" b="1">
                  <a:sym typeface="Symbol" pitchFamily="18" charset="2"/>
                </a:rPr>
                <a:t> </a:t>
              </a:r>
              <a:r>
                <a:rPr lang="en-US" altLang="zh-CN" sz="2000" b="1" i="1">
                  <a:sym typeface="Symbol" pitchFamily="18" charset="2"/>
                </a:rPr>
                <a:t>k</a:t>
              </a:r>
              <a:endParaRPr lang="en-US" altLang="zh-CN" sz="2000" b="1">
                <a:sym typeface="Symbol" pitchFamily="18" charset="2"/>
              </a:endParaRPr>
            </a:p>
            <a:p>
              <a:pPr marL="342900" indent="-342900">
                <a:lnSpc>
                  <a:spcPct val="160000"/>
                </a:lnSpc>
                <a:spcBef>
                  <a:spcPct val="20000"/>
                </a:spcBef>
                <a:buClr>
                  <a:schemeClr val="folHlink"/>
                </a:buClr>
                <a:buSzPct val="90000"/>
                <a:buFont typeface="Wingdings" pitchFamily="2" charset="2"/>
                <a:buChar char="n"/>
              </a:pPr>
              <a:r>
                <a:rPr lang="en-US" altLang="zh-CN" sz="2000" b="1" i="1">
                  <a:sym typeface="Symbol" pitchFamily="18" charset="2"/>
                </a:rPr>
                <a:t>error</a:t>
              </a:r>
              <a:endParaRPr lang="en-US" altLang="zh-CN" sz="2000" b="1">
                <a:sym typeface="Symbol" pitchFamily="18" charset="2"/>
              </a:endParaRPr>
            </a:p>
          </p:txBody>
        </p:sp>
        <p:grpSp>
          <p:nvGrpSpPr>
            <p:cNvPr id="60424" name="Group 6"/>
            <p:cNvGrpSpPr>
              <a:grpSpLocks/>
            </p:cNvGrpSpPr>
            <p:nvPr/>
          </p:nvGrpSpPr>
          <p:grpSpPr bwMode="auto">
            <a:xfrm>
              <a:off x="1837" y="1230"/>
              <a:ext cx="1632" cy="1043"/>
              <a:chOff x="1972" y="960"/>
              <a:chExt cx="1632" cy="1200"/>
            </a:xfrm>
          </p:grpSpPr>
          <p:sp>
            <p:nvSpPr>
              <p:cNvPr id="60425" name="Line 7"/>
              <p:cNvSpPr>
                <a:spLocks noChangeShapeType="1"/>
              </p:cNvSpPr>
              <p:nvPr/>
            </p:nvSpPr>
            <p:spPr bwMode="auto">
              <a:xfrm>
                <a:off x="1972" y="1680"/>
                <a:ext cx="528" cy="240"/>
              </a:xfrm>
              <a:prstGeom prst="line">
                <a:avLst/>
              </a:prstGeom>
              <a:noFill/>
              <a:ln w="28575">
                <a:solidFill>
                  <a:srgbClr val="FF0000"/>
                </a:solidFill>
                <a:round/>
                <a:headEnd/>
                <a:tailEnd/>
              </a:ln>
            </p:spPr>
            <p:txBody>
              <a:bodyPr wrap="none" anchor="ctr"/>
              <a:lstStyle/>
              <a:p>
                <a:endParaRPr lang="zh-CN" altLang="en-US"/>
              </a:p>
            </p:txBody>
          </p:sp>
          <p:sp>
            <p:nvSpPr>
              <p:cNvPr id="60426" name="Line 8"/>
              <p:cNvSpPr>
                <a:spLocks noChangeShapeType="1"/>
              </p:cNvSpPr>
              <p:nvPr/>
            </p:nvSpPr>
            <p:spPr bwMode="auto">
              <a:xfrm flipV="1">
                <a:off x="2020" y="1920"/>
                <a:ext cx="480" cy="144"/>
              </a:xfrm>
              <a:prstGeom prst="line">
                <a:avLst/>
              </a:prstGeom>
              <a:noFill/>
              <a:ln w="28575">
                <a:solidFill>
                  <a:srgbClr val="FF0000"/>
                </a:solidFill>
                <a:round/>
                <a:headEnd/>
                <a:tailEnd/>
              </a:ln>
            </p:spPr>
            <p:txBody>
              <a:bodyPr wrap="none" anchor="ctr"/>
              <a:lstStyle/>
              <a:p>
                <a:endParaRPr lang="zh-CN" altLang="en-US"/>
              </a:p>
            </p:txBody>
          </p:sp>
          <p:sp>
            <p:nvSpPr>
              <p:cNvPr id="60427" name="Oval 9"/>
              <p:cNvSpPr>
                <a:spLocks noChangeArrowheads="1"/>
              </p:cNvSpPr>
              <p:nvPr/>
            </p:nvSpPr>
            <p:spPr bwMode="auto">
              <a:xfrm>
                <a:off x="1972" y="1632"/>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28" name="Line 10"/>
              <p:cNvSpPr>
                <a:spLocks noChangeShapeType="1"/>
              </p:cNvSpPr>
              <p:nvPr/>
            </p:nvSpPr>
            <p:spPr bwMode="auto">
              <a:xfrm flipV="1">
                <a:off x="2500" y="1344"/>
                <a:ext cx="1008" cy="576"/>
              </a:xfrm>
              <a:prstGeom prst="line">
                <a:avLst/>
              </a:prstGeom>
              <a:noFill/>
              <a:ln w="28575">
                <a:solidFill>
                  <a:srgbClr val="FF0000"/>
                </a:solidFill>
                <a:round/>
                <a:headEnd/>
                <a:tailEnd/>
              </a:ln>
            </p:spPr>
            <p:txBody>
              <a:bodyPr wrap="none" anchor="ctr"/>
              <a:lstStyle/>
              <a:p>
                <a:endParaRPr lang="zh-CN" altLang="en-US"/>
              </a:p>
            </p:txBody>
          </p:sp>
          <p:sp>
            <p:nvSpPr>
              <p:cNvPr id="60429" name="Line 11"/>
              <p:cNvSpPr>
                <a:spLocks noChangeShapeType="1"/>
              </p:cNvSpPr>
              <p:nvPr/>
            </p:nvSpPr>
            <p:spPr bwMode="auto">
              <a:xfrm>
                <a:off x="2164" y="1008"/>
                <a:ext cx="1344" cy="336"/>
              </a:xfrm>
              <a:prstGeom prst="line">
                <a:avLst/>
              </a:prstGeom>
              <a:noFill/>
              <a:ln w="28575">
                <a:solidFill>
                  <a:srgbClr val="FF0000"/>
                </a:solidFill>
                <a:round/>
                <a:headEnd/>
                <a:tailEnd/>
              </a:ln>
            </p:spPr>
            <p:txBody>
              <a:bodyPr wrap="none" anchor="ctr"/>
              <a:lstStyle/>
              <a:p>
                <a:endParaRPr lang="zh-CN" altLang="en-US"/>
              </a:p>
            </p:txBody>
          </p:sp>
          <p:sp>
            <p:nvSpPr>
              <p:cNvPr id="60430" name="Line 12"/>
              <p:cNvSpPr>
                <a:spLocks noChangeShapeType="1"/>
              </p:cNvSpPr>
              <p:nvPr/>
            </p:nvSpPr>
            <p:spPr bwMode="auto">
              <a:xfrm>
                <a:off x="2164" y="1344"/>
                <a:ext cx="1392" cy="480"/>
              </a:xfrm>
              <a:prstGeom prst="line">
                <a:avLst/>
              </a:prstGeom>
              <a:noFill/>
              <a:ln w="28575">
                <a:solidFill>
                  <a:srgbClr val="FF0000"/>
                </a:solidFill>
                <a:round/>
                <a:headEnd/>
                <a:tailEnd/>
              </a:ln>
            </p:spPr>
            <p:txBody>
              <a:bodyPr wrap="none" anchor="ctr"/>
              <a:lstStyle/>
              <a:p>
                <a:endParaRPr lang="zh-CN" altLang="en-US"/>
              </a:p>
            </p:txBody>
          </p:sp>
          <p:sp>
            <p:nvSpPr>
              <p:cNvPr id="60431" name="Line 13"/>
              <p:cNvSpPr>
                <a:spLocks noChangeShapeType="1"/>
              </p:cNvSpPr>
              <p:nvPr/>
            </p:nvSpPr>
            <p:spPr bwMode="auto">
              <a:xfrm flipV="1">
                <a:off x="2500" y="1824"/>
                <a:ext cx="1056" cy="96"/>
              </a:xfrm>
              <a:prstGeom prst="line">
                <a:avLst/>
              </a:prstGeom>
              <a:noFill/>
              <a:ln w="28575">
                <a:solidFill>
                  <a:srgbClr val="FF0000"/>
                </a:solidFill>
                <a:round/>
                <a:headEnd/>
                <a:tailEnd/>
              </a:ln>
            </p:spPr>
            <p:txBody>
              <a:bodyPr wrap="none" anchor="ctr"/>
              <a:lstStyle/>
              <a:p>
                <a:endParaRPr lang="zh-CN" altLang="en-US"/>
              </a:p>
            </p:txBody>
          </p:sp>
          <p:sp>
            <p:nvSpPr>
              <p:cNvPr id="60432" name="Oval 14"/>
              <p:cNvSpPr>
                <a:spLocks noChangeArrowheads="1"/>
              </p:cNvSpPr>
              <p:nvPr/>
            </p:nvSpPr>
            <p:spPr bwMode="auto">
              <a:xfrm>
                <a:off x="1972" y="2016"/>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3" name="Oval 15"/>
              <p:cNvSpPr>
                <a:spLocks noChangeArrowheads="1"/>
              </p:cNvSpPr>
              <p:nvPr/>
            </p:nvSpPr>
            <p:spPr bwMode="auto">
              <a:xfrm>
                <a:off x="3460" y="1728"/>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4" name="Oval 16"/>
              <p:cNvSpPr>
                <a:spLocks noChangeArrowheads="1"/>
              </p:cNvSpPr>
              <p:nvPr/>
            </p:nvSpPr>
            <p:spPr bwMode="auto">
              <a:xfrm>
                <a:off x="3460" y="1296"/>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5" name="Oval 17"/>
              <p:cNvSpPr>
                <a:spLocks noChangeArrowheads="1"/>
              </p:cNvSpPr>
              <p:nvPr/>
            </p:nvSpPr>
            <p:spPr bwMode="auto">
              <a:xfrm>
                <a:off x="2116" y="1296"/>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6" name="Oval 18"/>
              <p:cNvSpPr>
                <a:spLocks noChangeArrowheads="1"/>
              </p:cNvSpPr>
              <p:nvPr/>
            </p:nvSpPr>
            <p:spPr bwMode="auto">
              <a:xfrm>
                <a:off x="2116" y="960"/>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7" name="Oval 19"/>
              <p:cNvSpPr>
                <a:spLocks noChangeArrowheads="1"/>
              </p:cNvSpPr>
              <p:nvPr/>
            </p:nvSpPr>
            <p:spPr bwMode="auto">
              <a:xfrm>
                <a:off x="2452" y="1824"/>
                <a:ext cx="144" cy="144"/>
              </a:xfrm>
              <a:prstGeom prst="ellipse">
                <a:avLst/>
              </a:prstGeom>
              <a:solidFill>
                <a:schemeClr val="folHlink"/>
              </a:solidFill>
              <a:ln w="57150">
                <a:noFill/>
                <a:round/>
                <a:headEnd/>
                <a:tailEnd/>
              </a:ln>
            </p:spPr>
            <p:txBody>
              <a:bodyPr wrap="none" anchor="ctr"/>
              <a:lstStyle/>
              <a:p>
                <a:endParaRPr lang="zh-CN" altLang="en-US"/>
              </a:p>
            </p:txBody>
          </p:sp>
          <p:sp>
            <p:nvSpPr>
              <p:cNvPr id="60438" name="Text Box 20"/>
              <p:cNvSpPr txBox="1">
                <a:spLocks noChangeArrowheads="1"/>
              </p:cNvSpPr>
              <p:nvPr/>
            </p:nvSpPr>
            <p:spPr bwMode="auto">
              <a:xfrm>
                <a:off x="3107" y="1229"/>
                <a:ext cx="337" cy="255"/>
              </a:xfrm>
              <a:prstGeom prst="rect">
                <a:avLst/>
              </a:prstGeom>
              <a:noFill/>
              <a:ln w="57150">
                <a:noFill/>
                <a:miter lim="800000"/>
                <a:headEnd/>
                <a:tailEnd/>
              </a:ln>
            </p:spPr>
            <p:txBody>
              <a:bodyPr wrap="none" anchor="ctr">
                <a:spAutoFit/>
              </a:bodyPr>
              <a:lstStyle/>
              <a:p>
                <a:pPr algn="ctr" eaLnBrk="0" hangingPunct="0">
                  <a:lnSpc>
                    <a:spcPct val="120000"/>
                  </a:lnSpc>
                  <a:spcBef>
                    <a:spcPct val="20000"/>
                  </a:spcBef>
                </a:pPr>
                <a:r>
                  <a:rPr lang="en-US" altLang="zh-CN" sz="1600" b="1"/>
                  <a:t>and</a:t>
                </a:r>
              </a:p>
            </p:txBody>
          </p:sp>
          <p:sp>
            <p:nvSpPr>
              <p:cNvPr id="60439" name="Text Box 21"/>
              <p:cNvSpPr txBox="1">
                <a:spLocks noChangeArrowheads="1"/>
              </p:cNvSpPr>
              <p:nvPr/>
            </p:nvSpPr>
            <p:spPr bwMode="auto">
              <a:xfrm>
                <a:off x="2145" y="1758"/>
                <a:ext cx="309" cy="254"/>
              </a:xfrm>
              <a:prstGeom prst="rect">
                <a:avLst/>
              </a:prstGeom>
              <a:noFill/>
              <a:ln w="57150">
                <a:noFill/>
                <a:miter lim="800000"/>
                <a:headEnd/>
                <a:tailEnd/>
              </a:ln>
            </p:spPr>
            <p:txBody>
              <a:bodyPr wrap="none" anchor="ctr">
                <a:spAutoFit/>
              </a:bodyPr>
              <a:lstStyle/>
              <a:p>
                <a:pPr algn="ctr" eaLnBrk="0" hangingPunct="0">
                  <a:lnSpc>
                    <a:spcPct val="120000"/>
                  </a:lnSpc>
                  <a:spcBef>
                    <a:spcPct val="20000"/>
                  </a:spcBef>
                </a:pPr>
                <a:r>
                  <a:rPr lang="en-US" altLang="zh-CN" sz="1600" b="1"/>
                  <a:t>xor</a:t>
                </a:r>
              </a:p>
            </p:txBody>
          </p:sp>
          <p:sp>
            <p:nvSpPr>
              <p:cNvPr id="60440" name="Text Box 22"/>
              <p:cNvSpPr txBox="1">
                <a:spLocks noChangeArrowheads="1"/>
              </p:cNvSpPr>
              <p:nvPr/>
            </p:nvSpPr>
            <p:spPr bwMode="auto">
              <a:xfrm>
                <a:off x="3123" y="1671"/>
                <a:ext cx="305" cy="238"/>
              </a:xfrm>
              <a:prstGeom prst="rect">
                <a:avLst/>
              </a:prstGeom>
              <a:noFill/>
              <a:ln w="57150">
                <a:noFill/>
                <a:miter lim="800000"/>
                <a:headEnd/>
                <a:tailEnd/>
              </a:ln>
            </p:spPr>
            <p:txBody>
              <a:bodyPr wrap="none" anchor="ctr">
                <a:spAutoFit/>
              </a:bodyPr>
              <a:lstStyle/>
              <a:p>
                <a:pPr algn="ctr" eaLnBrk="0" hangingPunct="0">
                  <a:lnSpc>
                    <a:spcPct val="120000"/>
                  </a:lnSpc>
                  <a:spcBef>
                    <a:spcPct val="20000"/>
                  </a:spcBef>
                </a:pPr>
                <a:r>
                  <a:rPr lang="en-US" altLang="zh-CN" sz="1600" b="1" dirty="0"/>
                  <a:t>OR</a:t>
                </a:r>
              </a:p>
            </p:txBody>
          </p:sp>
        </p:grpSp>
      </p:grpSp>
      <p:sp>
        <p:nvSpPr>
          <p:cNvPr id="1653783" name="Rectangle 23"/>
          <p:cNvSpPr>
            <a:spLocks noChangeArrowheads="1"/>
          </p:cNvSpPr>
          <p:nvPr/>
        </p:nvSpPr>
        <p:spPr bwMode="auto">
          <a:xfrm>
            <a:off x="971550" y="3824288"/>
            <a:ext cx="7081838" cy="2466975"/>
          </a:xfrm>
          <a:prstGeom prst="rect">
            <a:avLst/>
          </a:prstGeom>
          <a:noFill/>
          <a:ln w="19050">
            <a:noFill/>
            <a:miter lim="800000"/>
            <a:headEnd/>
            <a:tailEnd/>
          </a:ln>
        </p:spPr>
        <p:txBody>
          <a:bodyPr/>
          <a:lstStyle/>
          <a:p>
            <a:pPr marL="342900" indent="-342900">
              <a:lnSpc>
                <a:spcPct val="120000"/>
              </a:lnSpc>
              <a:spcBef>
                <a:spcPct val="10000"/>
              </a:spcBef>
              <a:buClr>
                <a:schemeClr val="folHlink"/>
              </a:buClr>
              <a:buSzPct val="90000"/>
              <a:buFont typeface="Wingdings" pitchFamily="2" charset="2"/>
              <a:buChar char="n"/>
            </a:pPr>
            <a:r>
              <a:rPr lang="en-US" altLang="zh-CN" sz="2000" b="1">
                <a:solidFill>
                  <a:srgbClr val="13BBBF"/>
                </a:solidFill>
                <a:sym typeface="Symbol" pitchFamily="18" charset="2"/>
              </a:rPr>
              <a:t>Causes </a:t>
            </a:r>
            <a:r>
              <a:rPr lang="en-US" altLang="zh-CN" sz="2000" b="1" i="1">
                <a:solidFill>
                  <a:srgbClr val="13BBBF"/>
                </a:solidFill>
                <a:sym typeface="Symbol" pitchFamily="18" charset="2"/>
              </a:rPr>
              <a:t>	</a:t>
            </a:r>
            <a:r>
              <a:rPr lang="en-US" altLang="zh-CN" sz="2000" b="1">
                <a:solidFill>
                  <a:srgbClr val="13BBBF"/>
                </a:solidFill>
                <a:sym typeface="Symbol" pitchFamily="18" charset="2"/>
              </a:rPr>
              <a:t> </a:t>
            </a:r>
            <a:r>
              <a:rPr lang="en-US" altLang="zh-CN" sz="2000" b="1" i="1">
                <a:solidFill>
                  <a:srgbClr val="13BBBF"/>
                </a:solidFill>
                <a:sym typeface="Symbol" pitchFamily="18" charset="2"/>
              </a:rPr>
              <a:t>k </a:t>
            </a:r>
            <a:r>
              <a:rPr lang="en-US" altLang="zh-CN" sz="2000" b="1">
                <a:solidFill>
                  <a:srgbClr val="13BBBF"/>
                </a:solidFill>
                <a:sym typeface="Symbol" pitchFamily="18" charset="2"/>
              </a:rPr>
              <a:t> maxint</a:t>
            </a:r>
            <a:r>
              <a:rPr lang="en-US" altLang="zh-CN" sz="2000" b="1" i="1">
                <a:solidFill>
                  <a:srgbClr val="13BBBF"/>
                </a:solidFill>
                <a:sym typeface="Symbol" pitchFamily="18" charset="2"/>
              </a:rPr>
              <a:t> 	</a:t>
            </a:r>
            <a:r>
              <a:rPr lang="en-US" altLang="zh-CN" sz="2000" b="1">
                <a:solidFill>
                  <a:srgbClr val="13BBBF"/>
                </a:solidFill>
                <a:sym typeface="Symbol" pitchFamily="18" charset="2"/>
              </a:rPr>
              <a:t>1	1	0	0</a:t>
            </a:r>
          </a:p>
          <a:p>
            <a:pPr marL="342900" indent="-342900">
              <a:lnSpc>
                <a:spcPct val="120000"/>
              </a:lnSpc>
              <a:spcBef>
                <a:spcPct val="10000"/>
              </a:spcBef>
              <a:buClr>
                <a:schemeClr val="folHlink"/>
              </a:buClr>
              <a:buSzPct val="90000"/>
              <a:buFont typeface="Wingdings" pitchFamily="2" charset="2"/>
              <a:buChar char="n"/>
            </a:pPr>
            <a:r>
              <a:rPr lang="en-US" altLang="zh-CN" sz="2000" b="1">
                <a:solidFill>
                  <a:srgbClr val="13BBBF"/>
                </a:solidFill>
                <a:sym typeface="Symbol" pitchFamily="18" charset="2"/>
              </a:rPr>
              <a:t>Inputs</a:t>
            </a:r>
            <a:r>
              <a:rPr lang="en-US" altLang="zh-CN" sz="2000" b="1" i="1">
                <a:solidFill>
                  <a:srgbClr val="13BBBF"/>
                </a:solidFill>
                <a:sym typeface="Symbol" pitchFamily="18" charset="2"/>
              </a:rPr>
              <a:t>	</a:t>
            </a:r>
            <a:r>
              <a:rPr lang="en-US" altLang="zh-CN" sz="2000" b="1">
                <a:solidFill>
                  <a:srgbClr val="13BBBF"/>
                </a:solidFill>
                <a:sym typeface="Symbol" pitchFamily="18" charset="2"/>
              </a:rPr>
              <a:t> </a:t>
            </a:r>
            <a:r>
              <a:rPr lang="en-US" altLang="zh-CN" sz="2000" b="1" i="1">
                <a:solidFill>
                  <a:srgbClr val="13BBBF"/>
                </a:solidFill>
                <a:sym typeface="Symbol" pitchFamily="18" charset="2"/>
              </a:rPr>
              <a:t>k </a:t>
            </a:r>
            <a:r>
              <a:rPr lang="en-US" altLang="zh-CN" sz="2000" b="1">
                <a:solidFill>
                  <a:srgbClr val="13BBBF"/>
                </a:solidFill>
                <a:sym typeface="Symbol" pitchFamily="18" charset="2"/>
              </a:rPr>
              <a:t> maxint </a:t>
            </a:r>
            <a:r>
              <a:rPr lang="en-US" altLang="zh-CN" sz="2000" b="1" i="1">
                <a:solidFill>
                  <a:srgbClr val="13BBBF"/>
                </a:solidFill>
                <a:sym typeface="Symbol" pitchFamily="18" charset="2"/>
              </a:rPr>
              <a:t>	</a:t>
            </a:r>
            <a:r>
              <a:rPr lang="en-US" altLang="zh-CN" sz="2000" b="1">
                <a:solidFill>
                  <a:srgbClr val="13BBBF"/>
                </a:solidFill>
                <a:sym typeface="Symbol" pitchFamily="18" charset="2"/>
              </a:rPr>
              <a:t>0	0	1	1</a:t>
            </a:r>
          </a:p>
          <a:p>
            <a:pPr marL="342900" indent="-342900">
              <a:lnSpc>
                <a:spcPct val="120000"/>
              </a:lnSpc>
              <a:spcBef>
                <a:spcPct val="10000"/>
              </a:spcBef>
              <a:buClr>
                <a:schemeClr val="folHlink"/>
              </a:buClr>
              <a:buSzPct val="90000"/>
              <a:buFont typeface="Wingdings" pitchFamily="2" charset="2"/>
              <a:buChar char="n"/>
            </a:pPr>
            <a:r>
              <a:rPr lang="en-US" altLang="zh-CN" sz="2000" b="1" i="1">
                <a:solidFill>
                  <a:srgbClr val="13BBBF"/>
                </a:solidFill>
                <a:sym typeface="Symbol" pitchFamily="18" charset="2"/>
              </a:rPr>
              <a:t>		N</a:t>
            </a:r>
            <a:r>
              <a:rPr lang="en-US" altLang="zh-CN" sz="2000" b="1">
                <a:solidFill>
                  <a:srgbClr val="13BBBF"/>
                </a:solidFill>
                <a:sym typeface="Symbol" pitchFamily="18" charset="2"/>
              </a:rPr>
              <a:t>  0		1	0	1	0</a:t>
            </a:r>
          </a:p>
          <a:p>
            <a:pPr marL="342900" indent="-342900">
              <a:lnSpc>
                <a:spcPct val="120000"/>
              </a:lnSpc>
              <a:spcBef>
                <a:spcPct val="10000"/>
              </a:spcBef>
              <a:buClr>
                <a:schemeClr val="folHlink"/>
              </a:buClr>
              <a:buSzPct val="90000"/>
              <a:buFont typeface="Wingdings" pitchFamily="2" charset="2"/>
              <a:buChar char="n"/>
            </a:pPr>
            <a:r>
              <a:rPr lang="en-US" altLang="zh-CN" sz="2000" b="1" i="1">
                <a:solidFill>
                  <a:srgbClr val="13BBBF"/>
                </a:solidFill>
                <a:sym typeface="Symbol" pitchFamily="18" charset="2"/>
              </a:rPr>
              <a:t>		N</a:t>
            </a:r>
            <a:r>
              <a:rPr lang="en-US" altLang="zh-CN" sz="2000" b="1">
                <a:solidFill>
                  <a:srgbClr val="13BBBF"/>
                </a:solidFill>
                <a:sym typeface="Symbol" pitchFamily="18" charset="2"/>
              </a:rPr>
              <a:t>  0		0	1	0	1</a:t>
            </a:r>
          </a:p>
          <a:p>
            <a:pPr marL="342900" indent="-342900">
              <a:lnSpc>
                <a:spcPct val="120000"/>
              </a:lnSpc>
              <a:spcBef>
                <a:spcPct val="10000"/>
              </a:spcBef>
              <a:buClr>
                <a:schemeClr val="folHlink"/>
              </a:buClr>
              <a:buSzPct val="90000"/>
              <a:buFont typeface="Wingdings" pitchFamily="2" charset="2"/>
              <a:buChar char="n"/>
            </a:pPr>
            <a:r>
              <a:rPr lang="en-US" altLang="zh-CN" sz="2000" b="1">
                <a:solidFill>
                  <a:srgbClr val="13BBBF"/>
                </a:solidFill>
                <a:sym typeface="Symbol" pitchFamily="18" charset="2"/>
              </a:rPr>
              <a:t>Effects	  </a:t>
            </a:r>
            <a:r>
              <a:rPr lang="en-US" altLang="zh-CN" sz="2000" b="1" i="1">
                <a:solidFill>
                  <a:srgbClr val="13BBBF"/>
                </a:solidFill>
                <a:sym typeface="Symbol" pitchFamily="18" charset="2"/>
              </a:rPr>
              <a:t>k		</a:t>
            </a:r>
            <a:r>
              <a:rPr lang="en-US" altLang="zh-CN" sz="2000" b="1">
                <a:solidFill>
                  <a:srgbClr val="13BBBF"/>
                </a:solidFill>
                <a:sym typeface="Symbol" pitchFamily="18" charset="2"/>
              </a:rPr>
              <a:t>1	1	0	0</a:t>
            </a:r>
            <a:endParaRPr lang="en-US" altLang="zh-CN" sz="2000" b="1" i="1">
              <a:solidFill>
                <a:srgbClr val="13BBBF"/>
              </a:solidFill>
              <a:sym typeface="Symbol" pitchFamily="18" charset="2"/>
            </a:endParaRPr>
          </a:p>
          <a:p>
            <a:pPr marL="342900" indent="-342900">
              <a:lnSpc>
                <a:spcPct val="120000"/>
              </a:lnSpc>
              <a:spcBef>
                <a:spcPct val="10000"/>
              </a:spcBef>
              <a:buClr>
                <a:schemeClr val="folHlink"/>
              </a:buClr>
              <a:buSzPct val="90000"/>
              <a:buFont typeface="Wingdings" pitchFamily="2" charset="2"/>
              <a:buChar char="n"/>
            </a:pPr>
            <a:r>
              <a:rPr lang="en-US" altLang="zh-CN" sz="2000" b="1">
                <a:solidFill>
                  <a:srgbClr val="13BBBF"/>
                </a:solidFill>
                <a:sym typeface="Symbol" pitchFamily="18" charset="2"/>
              </a:rPr>
              <a:t>Outputs</a:t>
            </a:r>
            <a:r>
              <a:rPr lang="en-US" altLang="zh-CN" sz="2000" b="1" i="1">
                <a:solidFill>
                  <a:srgbClr val="13BBBF"/>
                </a:solidFill>
                <a:sym typeface="Symbol" pitchFamily="18" charset="2"/>
              </a:rPr>
              <a:t>	error		</a:t>
            </a:r>
            <a:r>
              <a:rPr lang="en-US" altLang="zh-CN" sz="2000" b="1">
                <a:solidFill>
                  <a:srgbClr val="13BBBF"/>
                </a:solidFill>
                <a:sym typeface="Symbol" pitchFamily="18" charset="2"/>
              </a:rPr>
              <a:t>0	0	1</a:t>
            </a:r>
            <a:r>
              <a:rPr lang="en-US" altLang="zh-CN" sz="2000" b="1" i="1">
                <a:solidFill>
                  <a:srgbClr val="13BBBF"/>
                </a:solidFill>
                <a:sym typeface="Symbol" pitchFamily="18" charset="2"/>
              </a:rPr>
              <a:t>	</a:t>
            </a:r>
            <a:r>
              <a:rPr lang="en-US" altLang="zh-CN" sz="2000" b="1">
                <a:solidFill>
                  <a:srgbClr val="13BBBF"/>
                </a:solidFill>
                <a:sym typeface="Symbol" pitchFamily="18" charset="2"/>
              </a:rPr>
              <a:t>1</a:t>
            </a:r>
          </a:p>
        </p:txBody>
      </p:sp>
      <p:sp>
        <p:nvSpPr>
          <p:cNvPr id="26" name="Rectangle 2"/>
          <p:cNvSpPr>
            <a:spLocks noGrp="1" noChangeArrowheads="1"/>
          </p:cNvSpPr>
          <p:nvPr>
            <p:ph type="title"/>
          </p:nvPr>
        </p:nvSpPr>
        <p:spPr>
          <a:xfrm>
            <a:off x="1547664" y="476672"/>
            <a:ext cx="6391870" cy="396875"/>
          </a:xfrm>
        </p:spPr>
        <p:txBody>
          <a:bodyPr/>
          <a:lstStyle/>
          <a:p>
            <a:pPr algn="ctr">
              <a:defRPr/>
            </a:pPr>
            <a:r>
              <a:rPr lang="zh-CN" altLang="en-US" sz="3200" dirty="0">
                <a:solidFill>
                  <a:srgbClr val="FFFF00"/>
                </a:solidFill>
                <a:latin typeface="+mj-ea"/>
              </a:rPr>
              <a:t>因果图法－示例</a:t>
            </a:r>
            <a:r>
              <a:rPr lang="zh-CN" altLang="en-US" sz="2400" dirty="0">
                <a:latin typeface="+mn-lt"/>
              </a:rPr>
              <a:t>（</a:t>
            </a:r>
            <a:r>
              <a:rPr lang="en-US" altLang="zh-CN" sz="2400" dirty="0">
                <a:latin typeface="+mn-lt"/>
              </a:rPr>
              <a:t>2</a:t>
            </a:r>
            <a:r>
              <a:rPr lang="zh-CN" altLang="en-US" sz="2400" dirty="0">
                <a:latin typeface="+mn-lt"/>
              </a:rPr>
              <a:t>）</a:t>
            </a:r>
            <a:endParaRPr lang="en-US" altLang="zh-CN" sz="2400" i="1" dirty="0">
              <a:solidFill>
                <a:schemeClr val="hlink"/>
              </a:solidFill>
              <a:latin typeface="+mn-lt"/>
            </a:endParaRPr>
          </a:p>
        </p:txBody>
      </p:sp>
    </p:spTree>
    <p:extLst>
      <p:ext uri="{BB962C8B-B14F-4D97-AF65-F5344CB8AC3E}">
        <p14:creationId xmlns:p14="http://schemas.microsoft.com/office/powerpoint/2010/main" val="2357680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3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8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p:cNvGrpSpPr>
            <a:grpSpLocks/>
          </p:cNvGrpSpPr>
          <p:nvPr/>
        </p:nvGrpSpPr>
        <p:grpSpPr bwMode="auto">
          <a:xfrm>
            <a:off x="1066800" y="2384425"/>
            <a:ext cx="7620000" cy="3546475"/>
            <a:chOff x="1248" y="1208"/>
            <a:chExt cx="3024" cy="2536"/>
          </a:xfrm>
        </p:grpSpPr>
        <p:sp>
          <p:nvSpPr>
            <p:cNvPr id="61446" name="Rectangle 4"/>
            <p:cNvSpPr>
              <a:spLocks noChangeArrowheads="1"/>
            </p:cNvSpPr>
            <p:nvPr/>
          </p:nvSpPr>
          <p:spPr bwMode="auto">
            <a:xfrm>
              <a:off x="3840" y="3320"/>
              <a:ext cx="33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47" name="Rectangle 5"/>
            <p:cNvSpPr>
              <a:spLocks noChangeArrowheads="1"/>
            </p:cNvSpPr>
            <p:nvPr/>
          </p:nvSpPr>
          <p:spPr bwMode="auto">
            <a:xfrm>
              <a:off x="3408" y="3320"/>
              <a:ext cx="43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48" name="Rectangle 6"/>
            <p:cNvSpPr>
              <a:spLocks noChangeArrowheads="1"/>
            </p:cNvSpPr>
            <p:nvPr/>
          </p:nvSpPr>
          <p:spPr bwMode="auto">
            <a:xfrm>
              <a:off x="2928" y="3320"/>
              <a:ext cx="480"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49" name="Rectangle 7"/>
            <p:cNvSpPr>
              <a:spLocks noChangeArrowheads="1"/>
            </p:cNvSpPr>
            <p:nvPr/>
          </p:nvSpPr>
          <p:spPr bwMode="auto">
            <a:xfrm>
              <a:off x="2512" y="3320"/>
              <a:ext cx="4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50" name="Rectangle 8"/>
            <p:cNvSpPr>
              <a:spLocks noChangeArrowheads="1"/>
            </p:cNvSpPr>
            <p:nvPr/>
          </p:nvSpPr>
          <p:spPr bwMode="auto">
            <a:xfrm>
              <a:off x="2496" y="3320"/>
              <a:ext cx="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51" name="Rectangle 9"/>
            <p:cNvSpPr>
              <a:spLocks noChangeArrowheads="1"/>
            </p:cNvSpPr>
            <p:nvPr/>
          </p:nvSpPr>
          <p:spPr bwMode="auto">
            <a:xfrm>
              <a:off x="1824" y="3320"/>
              <a:ext cx="67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i="1">
                  <a:sym typeface="Symbol" pitchFamily="18" charset="2"/>
                </a:rPr>
                <a:t>error</a:t>
              </a:r>
              <a:endParaRPr lang="zh-CN" altLang="en-US" sz="2000" b="1" i="1">
                <a:sym typeface="Symbol" pitchFamily="18" charset="2"/>
              </a:endParaRPr>
            </a:p>
          </p:txBody>
        </p:sp>
        <p:sp>
          <p:nvSpPr>
            <p:cNvPr id="61452" name="Rectangle 10"/>
            <p:cNvSpPr>
              <a:spLocks noChangeArrowheads="1"/>
            </p:cNvSpPr>
            <p:nvPr/>
          </p:nvSpPr>
          <p:spPr bwMode="auto">
            <a:xfrm>
              <a:off x="1248" y="3320"/>
              <a:ext cx="57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53" name="Rectangle 11"/>
            <p:cNvSpPr>
              <a:spLocks noChangeArrowheads="1"/>
            </p:cNvSpPr>
            <p:nvPr/>
          </p:nvSpPr>
          <p:spPr bwMode="auto">
            <a:xfrm>
              <a:off x="3840" y="2912"/>
              <a:ext cx="336"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54" name="Rectangle 12"/>
            <p:cNvSpPr>
              <a:spLocks noChangeArrowheads="1"/>
            </p:cNvSpPr>
            <p:nvPr/>
          </p:nvSpPr>
          <p:spPr bwMode="auto">
            <a:xfrm>
              <a:off x="3408" y="2912"/>
              <a:ext cx="432"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55" name="Rectangle 13"/>
            <p:cNvSpPr>
              <a:spLocks noChangeArrowheads="1"/>
            </p:cNvSpPr>
            <p:nvPr/>
          </p:nvSpPr>
          <p:spPr bwMode="auto">
            <a:xfrm>
              <a:off x="2928" y="2912"/>
              <a:ext cx="480"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56" name="Rectangle 14"/>
            <p:cNvSpPr>
              <a:spLocks noChangeArrowheads="1"/>
            </p:cNvSpPr>
            <p:nvPr/>
          </p:nvSpPr>
          <p:spPr bwMode="auto">
            <a:xfrm>
              <a:off x="2512" y="2912"/>
              <a:ext cx="416"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57" name="Rectangle 15"/>
            <p:cNvSpPr>
              <a:spLocks noChangeArrowheads="1"/>
            </p:cNvSpPr>
            <p:nvPr/>
          </p:nvSpPr>
          <p:spPr bwMode="auto">
            <a:xfrm>
              <a:off x="2496" y="2912"/>
              <a:ext cx="16"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58" name="Rectangle 16"/>
            <p:cNvSpPr>
              <a:spLocks noChangeArrowheads="1"/>
            </p:cNvSpPr>
            <p:nvPr/>
          </p:nvSpPr>
          <p:spPr bwMode="auto">
            <a:xfrm>
              <a:off x="1824" y="2912"/>
              <a:ext cx="672"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a:sym typeface="Symbol" pitchFamily="18" charset="2"/>
                </a:rPr>
                <a:t> </a:t>
              </a:r>
              <a:r>
                <a:rPr lang="en-US" altLang="zh-CN" sz="2000" b="1" i="1">
                  <a:sym typeface="Symbol" pitchFamily="18" charset="2"/>
                </a:rPr>
                <a:t>k</a:t>
              </a:r>
              <a:endParaRPr lang="zh-CN" altLang="en-US" sz="2000" b="1" i="1">
                <a:sym typeface="Symbol" pitchFamily="18" charset="2"/>
              </a:endParaRPr>
            </a:p>
          </p:txBody>
        </p:sp>
        <p:sp>
          <p:nvSpPr>
            <p:cNvPr id="61459" name="Rectangle 17"/>
            <p:cNvSpPr>
              <a:spLocks noChangeArrowheads="1"/>
            </p:cNvSpPr>
            <p:nvPr/>
          </p:nvSpPr>
          <p:spPr bwMode="auto">
            <a:xfrm>
              <a:off x="1248" y="2912"/>
              <a:ext cx="576" cy="408"/>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a:sym typeface="Symbol" pitchFamily="18" charset="2"/>
                </a:rPr>
                <a:t>Effects</a:t>
              </a:r>
              <a:endParaRPr lang="zh-CN" altLang="en-US" sz="2000" b="1">
                <a:sym typeface="Symbol" pitchFamily="18" charset="2"/>
              </a:endParaRPr>
            </a:p>
          </p:txBody>
        </p:sp>
        <p:sp>
          <p:nvSpPr>
            <p:cNvPr id="61460" name="Rectangle 18"/>
            <p:cNvSpPr>
              <a:spLocks noChangeArrowheads="1"/>
            </p:cNvSpPr>
            <p:nvPr/>
          </p:nvSpPr>
          <p:spPr bwMode="auto">
            <a:xfrm>
              <a:off x="3840" y="2488"/>
              <a:ext cx="33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61" name="Rectangle 19"/>
            <p:cNvSpPr>
              <a:spLocks noChangeArrowheads="1"/>
            </p:cNvSpPr>
            <p:nvPr/>
          </p:nvSpPr>
          <p:spPr bwMode="auto">
            <a:xfrm>
              <a:off x="3408" y="2488"/>
              <a:ext cx="43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62" name="Rectangle 20"/>
            <p:cNvSpPr>
              <a:spLocks noChangeArrowheads="1"/>
            </p:cNvSpPr>
            <p:nvPr/>
          </p:nvSpPr>
          <p:spPr bwMode="auto">
            <a:xfrm>
              <a:off x="2928" y="2488"/>
              <a:ext cx="480"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63" name="Rectangle 21"/>
            <p:cNvSpPr>
              <a:spLocks noChangeArrowheads="1"/>
            </p:cNvSpPr>
            <p:nvPr/>
          </p:nvSpPr>
          <p:spPr bwMode="auto">
            <a:xfrm>
              <a:off x="2512" y="2488"/>
              <a:ext cx="4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64" name="Rectangle 22"/>
            <p:cNvSpPr>
              <a:spLocks noChangeArrowheads="1"/>
            </p:cNvSpPr>
            <p:nvPr/>
          </p:nvSpPr>
          <p:spPr bwMode="auto">
            <a:xfrm>
              <a:off x="2496" y="2488"/>
              <a:ext cx="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65" name="Rectangle 23"/>
            <p:cNvSpPr>
              <a:spLocks noChangeArrowheads="1"/>
            </p:cNvSpPr>
            <p:nvPr/>
          </p:nvSpPr>
          <p:spPr bwMode="auto">
            <a:xfrm>
              <a:off x="1824" y="2488"/>
              <a:ext cx="67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i="1">
                  <a:sym typeface="Symbol" pitchFamily="18" charset="2"/>
                </a:rPr>
                <a:t>N</a:t>
              </a:r>
              <a:r>
                <a:rPr lang="en-US" altLang="zh-CN" sz="2000" b="1">
                  <a:sym typeface="Symbol" pitchFamily="18" charset="2"/>
                </a:rPr>
                <a:t>  0</a:t>
              </a:r>
              <a:endParaRPr lang="zh-CN" altLang="en-US" sz="2000" b="1">
                <a:sym typeface="Symbol" pitchFamily="18" charset="2"/>
              </a:endParaRPr>
            </a:p>
          </p:txBody>
        </p:sp>
        <p:sp>
          <p:nvSpPr>
            <p:cNvPr id="61466" name="Rectangle 24"/>
            <p:cNvSpPr>
              <a:spLocks noChangeArrowheads="1"/>
            </p:cNvSpPr>
            <p:nvPr/>
          </p:nvSpPr>
          <p:spPr bwMode="auto">
            <a:xfrm>
              <a:off x="1248" y="2488"/>
              <a:ext cx="57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67" name="Rectangle 25"/>
            <p:cNvSpPr>
              <a:spLocks noChangeArrowheads="1"/>
            </p:cNvSpPr>
            <p:nvPr/>
          </p:nvSpPr>
          <p:spPr bwMode="auto">
            <a:xfrm>
              <a:off x="3840" y="2064"/>
              <a:ext cx="33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68" name="Rectangle 26"/>
            <p:cNvSpPr>
              <a:spLocks noChangeArrowheads="1"/>
            </p:cNvSpPr>
            <p:nvPr/>
          </p:nvSpPr>
          <p:spPr bwMode="auto">
            <a:xfrm>
              <a:off x="3408" y="2064"/>
              <a:ext cx="43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69" name="Rectangle 27"/>
            <p:cNvSpPr>
              <a:spLocks noChangeArrowheads="1"/>
            </p:cNvSpPr>
            <p:nvPr/>
          </p:nvSpPr>
          <p:spPr bwMode="auto">
            <a:xfrm>
              <a:off x="2928" y="2064"/>
              <a:ext cx="480"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70" name="Rectangle 28"/>
            <p:cNvSpPr>
              <a:spLocks noChangeArrowheads="1"/>
            </p:cNvSpPr>
            <p:nvPr/>
          </p:nvSpPr>
          <p:spPr bwMode="auto">
            <a:xfrm>
              <a:off x="2512" y="2064"/>
              <a:ext cx="4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71" name="Rectangle 29"/>
            <p:cNvSpPr>
              <a:spLocks noChangeArrowheads="1"/>
            </p:cNvSpPr>
            <p:nvPr/>
          </p:nvSpPr>
          <p:spPr bwMode="auto">
            <a:xfrm>
              <a:off x="2496" y="2064"/>
              <a:ext cx="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72" name="Rectangle 30"/>
            <p:cNvSpPr>
              <a:spLocks noChangeArrowheads="1"/>
            </p:cNvSpPr>
            <p:nvPr/>
          </p:nvSpPr>
          <p:spPr bwMode="auto">
            <a:xfrm>
              <a:off x="1824" y="2064"/>
              <a:ext cx="67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i="1">
                  <a:sym typeface="Symbol" pitchFamily="18" charset="2"/>
                </a:rPr>
                <a:t>N</a:t>
              </a:r>
              <a:r>
                <a:rPr lang="en-US" altLang="zh-CN" sz="2000" b="1">
                  <a:sym typeface="Symbol" pitchFamily="18" charset="2"/>
                </a:rPr>
                <a:t>  0</a:t>
              </a:r>
              <a:endParaRPr lang="zh-CN" altLang="en-US" sz="2000" b="1">
                <a:sym typeface="Symbol" pitchFamily="18" charset="2"/>
              </a:endParaRPr>
            </a:p>
          </p:txBody>
        </p:sp>
        <p:sp>
          <p:nvSpPr>
            <p:cNvPr id="61473" name="Rectangle 31"/>
            <p:cNvSpPr>
              <a:spLocks noChangeArrowheads="1"/>
            </p:cNvSpPr>
            <p:nvPr/>
          </p:nvSpPr>
          <p:spPr bwMode="auto">
            <a:xfrm>
              <a:off x="1248" y="2064"/>
              <a:ext cx="57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74" name="Rectangle 32"/>
            <p:cNvSpPr>
              <a:spLocks noChangeArrowheads="1"/>
            </p:cNvSpPr>
            <p:nvPr/>
          </p:nvSpPr>
          <p:spPr bwMode="auto">
            <a:xfrm>
              <a:off x="3840" y="1640"/>
              <a:ext cx="33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75" name="Rectangle 33"/>
            <p:cNvSpPr>
              <a:spLocks noChangeArrowheads="1"/>
            </p:cNvSpPr>
            <p:nvPr/>
          </p:nvSpPr>
          <p:spPr bwMode="auto">
            <a:xfrm>
              <a:off x="3408" y="1640"/>
              <a:ext cx="43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76" name="Rectangle 34"/>
            <p:cNvSpPr>
              <a:spLocks noChangeArrowheads="1"/>
            </p:cNvSpPr>
            <p:nvPr/>
          </p:nvSpPr>
          <p:spPr bwMode="auto">
            <a:xfrm>
              <a:off x="2928" y="1640"/>
              <a:ext cx="480"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77" name="Rectangle 35"/>
            <p:cNvSpPr>
              <a:spLocks noChangeArrowheads="1"/>
            </p:cNvSpPr>
            <p:nvPr/>
          </p:nvSpPr>
          <p:spPr bwMode="auto">
            <a:xfrm>
              <a:off x="2512" y="1640"/>
              <a:ext cx="4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78" name="Rectangle 36"/>
            <p:cNvSpPr>
              <a:spLocks noChangeArrowheads="1"/>
            </p:cNvSpPr>
            <p:nvPr/>
          </p:nvSpPr>
          <p:spPr bwMode="auto">
            <a:xfrm>
              <a:off x="2496" y="1640"/>
              <a:ext cx="1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79" name="Rectangle 37"/>
            <p:cNvSpPr>
              <a:spLocks noChangeArrowheads="1"/>
            </p:cNvSpPr>
            <p:nvPr/>
          </p:nvSpPr>
          <p:spPr bwMode="auto">
            <a:xfrm>
              <a:off x="1824" y="1640"/>
              <a:ext cx="672"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a:sym typeface="Symbol" pitchFamily="18" charset="2"/>
                </a:rPr>
                <a:t> </a:t>
              </a:r>
              <a:r>
                <a:rPr lang="en-US" altLang="zh-CN" sz="2000" b="1" i="1">
                  <a:sym typeface="Symbol" pitchFamily="18" charset="2"/>
                </a:rPr>
                <a:t>k </a:t>
              </a:r>
              <a:r>
                <a:rPr lang="en-US" altLang="zh-CN" sz="2000" b="1">
                  <a:sym typeface="Symbol" pitchFamily="18" charset="2"/>
                </a:rPr>
                <a:t> maxint</a:t>
              </a:r>
              <a:endParaRPr lang="zh-CN" altLang="en-US" sz="2000" b="1">
                <a:sym typeface="Symbol" pitchFamily="18" charset="2"/>
              </a:endParaRPr>
            </a:p>
          </p:txBody>
        </p:sp>
        <p:sp>
          <p:nvSpPr>
            <p:cNvPr id="61480" name="Rectangle 38"/>
            <p:cNvSpPr>
              <a:spLocks noChangeArrowheads="1"/>
            </p:cNvSpPr>
            <p:nvPr/>
          </p:nvSpPr>
          <p:spPr bwMode="auto">
            <a:xfrm>
              <a:off x="1248" y="1640"/>
              <a:ext cx="576" cy="424"/>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81" name="Rectangle 39"/>
            <p:cNvSpPr>
              <a:spLocks noChangeArrowheads="1"/>
            </p:cNvSpPr>
            <p:nvPr/>
          </p:nvSpPr>
          <p:spPr bwMode="auto">
            <a:xfrm>
              <a:off x="3840" y="1208"/>
              <a:ext cx="336"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82" name="Rectangle 40"/>
            <p:cNvSpPr>
              <a:spLocks noChangeArrowheads="1"/>
            </p:cNvSpPr>
            <p:nvPr/>
          </p:nvSpPr>
          <p:spPr bwMode="auto">
            <a:xfrm>
              <a:off x="3408" y="1208"/>
              <a:ext cx="432"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0</a:t>
              </a:r>
            </a:p>
          </p:txBody>
        </p:sp>
        <p:sp>
          <p:nvSpPr>
            <p:cNvPr id="61483" name="Rectangle 41"/>
            <p:cNvSpPr>
              <a:spLocks noChangeArrowheads="1"/>
            </p:cNvSpPr>
            <p:nvPr/>
          </p:nvSpPr>
          <p:spPr bwMode="auto">
            <a:xfrm>
              <a:off x="2928" y="1208"/>
              <a:ext cx="480"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84" name="Rectangle 42"/>
            <p:cNvSpPr>
              <a:spLocks noChangeArrowheads="1"/>
            </p:cNvSpPr>
            <p:nvPr/>
          </p:nvSpPr>
          <p:spPr bwMode="auto">
            <a:xfrm>
              <a:off x="2512" y="1208"/>
              <a:ext cx="416"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zh-CN" altLang="en-US" sz="2000"/>
                <a:t>1</a:t>
              </a:r>
            </a:p>
          </p:txBody>
        </p:sp>
        <p:sp>
          <p:nvSpPr>
            <p:cNvPr id="61485" name="Rectangle 43"/>
            <p:cNvSpPr>
              <a:spLocks noChangeArrowheads="1"/>
            </p:cNvSpPr>
            <p:nvPr/>
          </p:nvSpPr>
          <p:spPr bwMode="auto">
            <a:xfrm>
              <a:off x="2496" y="1208"/>
              <a:ext cx="16"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endParaRPr lang="zh-CN" altLang="en-US" sz="2000"/>
            </a:p>
          </p:txBody>
        </p:sp>
        <p:sp>
          <p:nvSpPr>
            <p:cNvPr id="61486" name="Rectangle 44"/>
            <p:cNvSpPr>
              <a:spLocks noChangeArrowheads="1"/>
            </p:cNvSpPr>
            <p:nvPr/>
          </p:nvSpPr>
          <p:spPr bwMode="auto">
            <a:xfrm>
              <a:off x="1824" y="1208"/>
              <a:ext cx="672"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a:sym typeface="Symbol" pitchFamily="18" charset="2"/>
                </a:rPr>
                <a:t> </a:t>
              </a:r>
              <a:r>
                <a:rPr lang="en-US" altLang="zh-CN" sz="2000" b="1" i="1">
                  <a:sym typeface="Symbol" pitchFamily="18" charset="2"/>
                </a:rPr>
                <a:t>k </a:t>
              </a:r>
              <a:r>
                <a:rPr lang="en-US" altLang="zh-CN" sz="2000" b="1">
                  <a:sym typeface="Symbol" pitchFamily="18" charset="2"/>
                </a:rPr>
                <a:t> maxint</a:t>
              </a:r>
              <a:endParaRPr lang="zh-CN" altLang="en-US" sz="2000" b="1">
                <a:sym typeface="Symbol" pitchFamily="18" charset="2"/>
              </a:endParaRPr>
            </a:p>
          </p:txBody>
        </p:sp>
        <p:sp>
          <p:nvSpPr>
            <p:cNvPr id="61487" name="Rectangle 45"/>
            <p:cNvSpPr>
              <a:spLocks noChangeArrowheads="1"/>
            </p:cNvSpPr>
            <p:nvPr/>
          </p:nvSpPr>
          <p:spPr bwMode="auto">
            <a:xfrm>
              <a:off x="1248" y="1208"/>
              <a:ext cx="576" cy="432"/>
            </a:xfrm>
            <a:prstGeom prst="rect">
              <a:avLst/>
            </a:prstGeom>
            <a:noFill/>
            <a:ln w="9525">
              <a:noFill/>
              <a:miter lim="800000"/>
              <a:headEnd/>
              <a:tailEnd/>
            </a:ln>
          </p:spPr>
          <p:txBody>
            <a:bodyPr lIns="0" tIns="0" rIns="0" bIns="0" anchor="ctr"/>
            <a:lstStyle/>
            <a:p>
              <a:pPr marL="342900" indent="-342900" algn="ctr">
                <a:spcBef>
                  <a:spcPct val="20000"/>
                </a:spcBef>
                <a:buClr>
                  <a:schemeClr val="folHlink"/>
                </a:buClr>
                <a:buSzPct val="90000"/>
                <a:buFont typeface="Wingdings" pitchFamily="2" charset="2"/>
                <a:buChar char="n"/>
              </a:pPr>
              <a:r>
                <a:rPr lang="en-US" altLang="zh-CN" sz="2000" b="1"/>
                <a:t>Cause</a:t>
              </a:r>
            </a:p>
          </p:txBody>
        </p:sp>
        <p:sp>
          <p:nvSpPr>
            <p:cNvPr id="61488" name="Line 46"/>
            <p:cNvSpPr>
              <a:spLocks noChangeShapeType="1"/>
            </p:cNvSpPr>
            <p:nvPr/>
          </p:nvSpPr>
          <p:spPr bwMode="auto">
            <a:xfrm>
              <a:off x="1248" y="1208"/>
              <a:ext cx="3024" cy="0"/>
            </a:xfrm>
            <a:prstGeom prst="line">
              <a:avLst/>
            </a:prstGeom>
            <a:noFill/>
            <a:ln w="28575" cap="sq">
              <a:solidFill>
                <a:schemeClr val="tx1"/>
              </a:solidFill>
              <a:round/>
              <a:headEnd/>
              <a:tailEnd/>
            </a:ln>
          </p:spPr>
          <p:txBody>
            <a:bodyPr lIns="0" tIns="0" rIns="0" bIns="0" anchor="ctr"/>
            <a:lstStyle/>
            <a:p>
              <a:endParaRPr lang="zh-CN" altLang="en-US"/>
            </a:p>
          </p:txBody>
        </p:sp>
        <p:sp>
          <p:nvSpPr>
            <p:cNvPr id="61489" name="Line 47"/>
            <p:cNvSpPr>
              <a:spLocks noChangeShapeType="1"/>
            </p:cNvSpPr>
            <p:nvPr/>
          </p:nvSpPr>
          <p:spPr bwMode="auto">
            <a:xfrm>
              <a:off x="1248" y="1640"/>
              <a:ext cx="3024" cy="0"/>
            </a:xfrm>
            <a:prstGeom prst="line">
              <a:avLst/>
            </a:prstGeom>
            <a:noFill/>
            <a:ln w="12700">
              <a:solidFill>
                <a:schemeClr val="tx1"/>
              </a:solidFill>
              <a:round/>
              <a:headEnd/>
              <a:tailEnd/>
            </a:ln>
          </p:spPr>
          <p:txBody>
            <a:bodyPr lIns="0" tIns="0" rIns="0" bIns="0" anchor="ctr"/>
            <a:lstStyle/>
            <a:p>
              <a:endParaRPr lang="zh-CN" altLang="en-US"/>
            </a:p>
          </p:txBody>
        </p:sp>
        <p:sp>
          <p:nvSpPr>
            <p:cNvPr id="61490" name="Line 48"/>
            <p:cNvSpPr>
              <a:spLocks noChangeShapeType="1"/>
            </p:cNvSpPr>
            <p:nvPr/>
          </p:nvSpPr>
          <p:spPr bwMode="auto">
            <a:xfrm>
              <a:off x="1248" y="2064"/>
              <a:ext cx="3024" cy="0"/>
            </a:xfrm>
            <a:prstGeom prst="line">
              <a:avLst/>
            </a:prstGeom>
            <a:noFill/>
            <a:ln w="12700">
              <a:solidFill>
                <a:schemeClr val="tx1"/>
              </a:solidFill>
              <a:round/>
              <a:headEnd/>
              <a:tailEnd/>
            </a:ln>
          </p:spPr>
          <p:txBody>
            <a:bodyPr lIns="0" tIns="0" rIns="0" bIns="0" anchor="ctr"/>
            <a:lstStyle/>
            <a:p>
              <a:endParaRPr lang="zh-CN" altLang="en-US"/>
            </a:p>
          </p:txBody>
        </p:sp>
        <p:sp>
          <p:nvSpPr>
            <p:cNvPr id="61491" name="Line 49"/>
            <p:cNvSpPr>
              <a:spLocks noChangeShapeType="1"/>
            </p:cNvSpPr>
            <p:nvPr/>
          </p:nvSpPr>
          <p:spPr bwMode="auto">
            <a:xfrm>
              <a:off x="1248" y="2488"/>
              <a:ext cx="3024" cy="0"/>
            </a:xfrm>
            <a:prstGeom prst="line">
              <a:avLst/>
            </a:prstGeom>
            <a:noFill/>
            <a:ln w="12700">
              <a:solidFill>
                <a:schemeClr val="tx1"/>
              </a:solidFill>
              <a:round/>
              <a:headEnd/>
              <a:tailEnd/>
            </a:ln>
          </p:spPr>
          <p:txBody>
            <a:bodyPr lIns="0" tIns="0" rIns="0" bIns="0" anchor="ctr"/>
            <a:lstStyle/>
            <a:p>
              <a:endParaRPr lang="zh-CN" altLang="en-US"/>
            </a:p>
          </p:txBody>
        </p:sp>
        <p:sp>
          <p:nvSpPr>
            <p:cNvPr id="61492" name="Line 50"/>
            <p:cNvSpPr>
              <a:spLocks noChangeShapeType="1"/>
            </p:cNvSpPr>
            <p:nvPr/>
          </p:nvSpPr>
          <p:spPr bwMode="auto">
            <a:xfrm>
              <a:off x="1248" y="2912"/>
              <a:ext cx="3024" cy="0"/>
            </a:xfrm>
            <a:prstGeom prst="line">
              <a:avLst/>
            </a:prstGeom>
            <a:noFill/>
            <a:ln w="12700">
              <a:solidFill>
                <a:schemeClr val="tx1"/>
              </a:solidFill>
              <a:round/>
              <a:headEnd/>
              <a:tailEnd/>
            </a:ln>
          </p:spPr>
          <p:txBody>
            <a:bodyPr lIns="0" tIns="0" rIns="0" bIns="0" anchor="ctr"/>
            <a:lstStyle/>
            <a:p>
              <a:endParaRPr lang="zh-CN" altLang="en-US"/>
            </a:p>
          </p:txBody>
        </p:sp>
        <p:sp>
          <p:nvSpPr>
            <p:cNvPr id="61493" name="Line 51"/>
            <p:cNvSpPr>
              <a:spLocks noChangeShapeType="1"/>
            </p:cNvSpPr>
            <p:nvPr/>
          </p:nvSpPr>
          <p:spPr bwMode="auto">
            <a:xfrm>
              <a:off x="1248" y="3320"/>
              <a:ext cx="3024" cy="0"/>
            </a:xfrm>
            <a:prstGeom prst="line">
              <a:avLst/>
            </a:prstGeom>
            <a:noFill/>
            <a:ln w="12700">
              <a:solidFill>
                <a:schemeClr val="tx1"/>
              </a:solidFill>
              <a:round/>
              <a:headEnd/>
              <a:tailEnd/>
            </a:ln>
          </p:spPr>
          <p:txBody>
            <a:bodyPr lIns="0" tIns="0" rIns="0" bIns="0" anchor="ctr"/>
            <a:lstStyle/>
            <a:p>
              <a:endParaRPr lang="zh-CN" altLang="en-US"/>
            </a:p>
          </p:txBody>
        </p:sp>
        <p:sp>
          <p:nvSpPr>
            <p:cNvPr id="61494" name="Line 52"/>
            <p:cNvSpPr>
              <a:spLocks noChangeShapeType="1"/>
            </p:cNvSpPr>
            <p:nvPr/>
          </p:nvSpPr>
          <p:spPr bwMode="auto">
            <a:xfrm>
              <a:off x="1248" y="3744"/>
              <a:ext cx="3024" cy="0"/>
            </a:xfrm>
            <a:prstGeom prst="line">
              <a:avLst/>
            </a:prstGeom>
            <a:noFill/>
            <a:ln w="28575" cap="sq">
              <a:solidFill>
                <a:schemeClr val="tx1"/>
              </a:solidFill>
              <a:round/>
              <a:headEnd/>
              <a:tailEnd/>
            </a:ln>
          </p:spPr>
          <p:txBody>
            <a:bodyPr lIns="0" tIns="0" rIns="0" bIns="0" anchor="ctr"/>
            <a:lstStyle/>
            <a:p>
              <a:endParaRPr lang="zh-CN" altLang="en-US"/>
            </a:p>
          </p:txBody>
        </p:sp>
        <p:sp>
          <p:nvSpPr>
            <p:cNvPr id="61495" name="Line 53"/>
            <p:cNvSpPr>
              <a:spLocks noChangeShapeType="1"/>
            </p:cNvSpPr>
            <p:nvPr/>
          </p:nvSpPr>
          <p:spPr bwMode="auto">
            <a:xfrm>
              <a:off x="1248" y="1208"/>
              <a:ext cx="0" cy="2536"/>
            </a:xfrm>
            <a:prstGeom prst="line">
              <a:avLst/>
            </a:prstGeom>
            <a:noFill/>
            <a:ln w="28575" cap="sq">
              <a:solidFill>
                <a:schemeClr val="tx1"/>
              </a:solidFill>
              <a:round/>
              <a:headEnd/>
              <a:tailEnd/>
            </a:ln>
          </p:spPr>
          <p:txBody>
            <a:bodyPr lIns="0" tIns="0" rIns="0" bIns="0" anchor="ctr"/>
            <a:lstStyle/>
            <a:p>
              <a:endParaRPr lang="zh-CN" altLang="en-US"/>
            </a:p>
          </p:txBody>
        </p:sp>
        <p:sp>
          <p:nvSpPr>
            <p:cNvPr id="61496" name="Line 54"/>
            <p:cNvSpPr>
              <a:spLocks noChangeShapeType="1"/>
            </p:cNvSpPr>
            <p:nvPr/>
          </p:nvSpPr>
          <p:spPr bwMode="auto">
            <a:xfrm>
              <a:off x="1824" y="1208"/>
              <a:ext cx="0" cy="2536"/>
            </a:xfrm>
            <a:prstGeom prst="line">
              <a:avLst/>
            </a:prstGeom>
            <a:noFill/>
            <a:ln w="12700">
              <a:solidFill>
                <a:schemeClr val="tx1"/>
              </a:solidFill>
              <a:round/>
              <a:headEnd/>
              <a:tailEnd/>
            </a:ln>
          </p:spPr>
          <p:txBody>
            <a:bodyPr lIns="0" tIns="0" rIns="0" bIns="0" anchor="ctr"/>
            <a:lstStyle/>
            <a:p>
              <a:endParaRPr lang="zh-CN" altLang="en-US"/>
            </a:p>
          </p:txBody>
        </p:sp>
        <p:sp>
          <p:nvSpPr>
            <p:cNvPr id="61497" name="Line 55"/>
            <p:cNvSpPr>
              <a:spLocks noChangeShapeType="1"/>
            </p:cNvSpPr>
            <p:nvPr/>
          </p:nvSpPr>
          <p:spPr bwMode="auto">
            <a:xfrm>
              <a:off x="2496" y="1208"/>
              <a:ext cx="0" cy="2536"/>
            </a:xfrm>
            <a:prstGeom prst="line">
              <a:avLst/>
            </a:prstGeom>
            <a:noFill/>
            <a:ln w="12700">
              <a:solidFill>
                <a:schemeClr val="tx1"/>
              </a:solidFill>
              <a:round/>
              <a:headEnd/>
              <a:tailEnd/>
            </a:ln>
          </p:spPr>
          <p:txBody>
            <a:bodyPr lIns="0" tIns="0" rIns="0" bIns="0" anchor="ctr"/>
            <a:lstStyle/>
            <a:p>
              <a:endParaRPr lang="zh-CN" altLang="en-US"/>
            </a:p>
          </p:txBody>
        </p:sp>
        <p:sp>
          <p:nvSpPr>
            <p:cNvPr id="61498" name="Line 56"/>
            <p:cNvSpPr>
              <a:spLocks noChangeShapeType="1"/>
            </p:cNvSpPr>
            <p:nvPr/>
          </p:nvSpPr>
          <p:spPr bwMode="auto">
            <a:xfrm>
              <a:off x="2928" y="1208"/>
              <a:ext cx="0" cy="2536"/>
            </a:xfrm>
            <a:prstGeom prst="line">
              <a:avLst/>
            </a:prstGeom>
            <a:noFill/>
            <a:ln w="12700">
              <a:solidFill>
                <a:schemeClr val="tx1"/>
              </a:solidFill>
              <a:round/>
              <a:headEnd/>
              <a:tailEnd/>
            </a:ln>
          </p:spPr>
          <p:txBody>
            <a:bodyPr lIns="0" tIns="0" rIns="0" bIns="0" anchor="ctr"/>
            <a:lstStyle/>
            <a:p>
              <a:endParaRPr lang="zh-CN" altLang="en-US"/>
            </a:p>
          </p:txBody>
        </p:sp>
        <p:sp>
          <p:nvSpPr>
            <p:cNvPr id="61499" name="Line 57"/>
            <p:cNvSpPr>
              <a:spLocks noChangeShapeType="1"/>
            </p:cNvSpPr>
            <p:nvPr/>
          </p:nvSpPr>
          <p:spPr bwMode="auto">
            <a:xfrm>
              <a:off x="3408" y="1208"/>
              <a:ext cx="0" cy="2536"/>
            </a:xfrm>
            <a:prstGeom prst="line">
              <a:avLst/>
            </a:prstGeom>
            <a:noFill/>
            <a:ln w="12700">
              <a:solidFill>
                <a:schemeClr val="tx1"/>
              </a:solidFill>
              <a:round/>
              <a:headEnd/>
              <a:tailEnd/>
            </a:ln>
          </p:spPr>
          <p:txBody>
            <a:bodyPr lIns="0" tIns="0" rIns="0" bIns="0" anchor="ctr"/>
            <a:lstStyle/>
            <a:p>
              <a:endParaRPr lang="zh-CN" altLang="en-US"/>
            </a:p>
          </p:txBody>
        </p:sp>
        <p:sp>
          <p:nvSpPr>
            <p:cNvPr id="61500" name="Line 58"/>
            <p:cNvSpPr>
              <a:spLocks noChangeShapeType="1"/>
            </p:cNvSpPr>
            <p:nvPr/>
          </p:nvSpPr>
          <p:spPr bwMode="auto">
            <a:xfrm>
              <a:off x="3840" y="1208"/>
              <a:ext cx="0" cy="2536"/>
            </a:xfrm>
            <a:prstGeom prst="line">
              <a:avLst/>
            </a:prstGeom>
            <a:noFill/>
            <a:ln w="12700">
              <a:solidFill>
                <a:schemeClr val="tx1"/>
              </a:solidFill>
              <a:round/>
              <a:headEnd/>
              <a:tailEnd/>
            </a:ln>
          </p:spPr>
          <p:txBody>
            <a:bodyPr lIns="0" tIns="0" rIns="0" bIns="0" anchor="ctr"/>
            <a:lstStyle/>
            <a:p>
              <a:endParaRPr lang="zh-CN" altLang="en-US"/>
            </a:p>
          </p:txBody>
        </p:sp>
        <p:sp>
          <p:nvSpPr>
            <p:cNvPr id="61501" name="Line 59"/>
            <p:cNvSpPr>
              <a:spLocks noChangeShapeType="1"/>
            </p:cNvSpPr>
            <p:nvPr/>
          </p:nvSpPr>
          <p:spPr bwMode="auto">
            <a:xfrm>
              <a:off x="4272" y="1208"/>
              <a:ext cx="0" cy="2536"/>
            </a:xfrm>
            <a:prstGeom prst="line">
              <a:avLst/>
            </a:prstGeom>
            <a:noFill/>
            <a:ln w="28575" cap="sq">
              <a:solidFill>
                <a:schemeClr val="tx1"/>
              </a:solidFill>
              <a:round/>
              <a:headEnd/>
              <a:tailEnd/>
            </a:ln>
          </p:spPr>
          <p:txBody>
            <a:bodyPr lIns="0" tIns="0" rIns="0" bIns="0" anchor="ctr"/>
            <a:lstStyle/>
            <a:p>
              <a:endParaRPr lang="zh-CN" altLang="en-US"/>
            </a:p>
          </p:txBody>
        </p:sp>
      </p:grpSp>
      <p:sp>
        <p:nvSpPr>
          <p:cNvPr id="61443" name="Text Box 60"/>
          <p:cNvSpPr txBox="1">
            <a:spLocks noChangeArrowheads="1"/>
          </p:cNvSpPr>
          <p:nvPr/>
        </p:nvSpPr>
        <p:spPr bwMode="auto">
          <a:xfrm>
            <a:off x="935038" y="1881188"/>
            <a:ext cx="2590800" cy="330200"/>
          </a:xfrm>
          <a:prstGeom prst="rect">
            <a:avLst/>
          </a:prstGeom>
          <a:noFill/>
          <a:ln w="9525">
            <a:noFill/>
            <a:miter lim="800000"/>
            <a:headEnd/>
            <a:tailEnd/>
          </a:ln>
        </p:spPr>
        <p:txBody>
          <a:bodyPr lIns="0" tIns="0" rIns="0" bIns="0" anchor="b">
            <a:spAutoFit/>
          </a:bodyPr>
          <a:lstStyle/>
          <a:p>
            <a:pPr>
              <a:lnSpc>
                <a:spcPts val="2600"/>
              </a:lnSpc>
              <a:spcBef>
                <a:spcPct val="50000"/>
              </a:spcBef>
            </a:pPr>
            <a:r>
              <a:rPr lang="en-US" altLang="zh-CN" sz="2000" b="1"/>
              <a:t>Case Matrix:</a:t>
            </a:r>
          </a:p>
        </p:txBody>
      </p:sp>
      <p:sp>
        <p:nvSpPr>
          <p:cNvPr id="63" name="Rectangle 2"/>
          <p:cNvSpPr>
            <a:spLocks noGrp="1" noChangeArrowheads="1"/>
          </p:cNvSpPr>
          <p:nvPr>
            <p:ph type="title"/>
          </p:nvPr>
        </p:nvSpPr>
        <p:spPr>
          <a:xfrm>
            <a:off x="1331640" y="548680"/>
            <a:ext cx="6463878" cy="396875"/>
          </a:xfrm>
        </p:spPr>
        <p:txBody>
          <a:bodyPr/>
          <a:lstStyle/>
          <a:p>
            <a:pPr algn="ctr">
              <a:defRPr/>
            </a:pPr>
            <a:r>
              <a:rPr lang="zh-CN" altLang="en-US" sz="3200" dirty="0">
                <a:solidFill>
                  <a:srgbClr val="FFFF00"/>
                </a:solidFill>
                <a:latin typeface="+mj-ea"/>
              </a:rPr>
              <a:t>因果图法－示例</a:t>
            </a:r>
            <a:r>
              <a:rPr lang="zh-CN" altLang="en-US" sz="2400" dirty="0">
                <a:latin typeface="+mn-lt"/>
              </a:rPr>
              <a:t>（</a:t>
            </a:r>
            <a:r>
              <a:rPr lang="en-US" altLang="zh-CN" sz="2400" dirty="0">
                <a:latin typeface="+mn-lt"/>
              </a:rPr>
              <a:t>3</a:t>
            </a:r>
            <a:r>
              <a:rPr lang="zh-CN" altLang="en-US" sz="2400" dirty="0">
                <a:latin typeface="+mn-lt"/>
              </a:rPr>
              <a:t>）</a:t>
            </a:r>
            <a:endParaRPr lang="en-US" altLang="zh-CN" sz="2400" i="1" dirty="0">
              <a:solidFill>
                <a:schemeClr val="hlink"/>
              </a:solidFill>
              <a:latin typeface="+mn-lt"/>
            </a:endParaRPr>
          </a:p>
        </p:txBody>
      </p:sp>
    </p:spTree>
    <p:extLst>
      <p:ext uri="{BB962C8B-B14F-4D97-AF65-F5344CB8AC3E}">
        <p14:creationId xmlns:p14="http://schemas.microsoft.com/office/powerpoint/2010/main" val="310751267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411760" y="476672"/>
            <a:ext cx="4644950" cy="503461"/>
          </a:xfrm>
        </p:spPr>
        <p:txBody>
          <a:bodyPr/>
          <a:lstStyle/>
          <a:p>
            <a:pPr algn="ctr"/>
            <a:r>
              <a:rPr lang="zh-CN" altLang="en-US" sz="3200" dirty="0">
                <a:solidFill>
                  <a:srgbClr val="FFFF00"/>
                </a:solidFill>
                <a:latin typeface="+mj-ea"/>
              </a:rPr>
              <a:t>小结</a:t>
            </a:r>
          </a:p>
        </p:txBody>
      </p:sp>
      <p:sp>
        <p:nvSpPr>
          <p:cNvPr id="6" name="TextBox 5"/>
          <p:cNvSpPr txBox="1"/>
          <p:nvPr/>
        </p:nvSpPr>
        <p:spPr>
          <a:xfrm>
            <a:off x="1223628" y="3897052"/>
            <a:ext cx="1116124" cy="972108"/>
          </a:xfrm>
          <a:prstGeom prst="rect">
            <a:avLst/>
          </a:prstGeom>
          <a:noFill/>
        </p:spPr>
        <p:txBody>
          <a:bodyPr wrap="square" rtlCol="0">
            <a:spAutoFit/>
          </a:bodyPr>
          <a:lstStyle/>
          <a:p>
            <a:r>
              <a:rPr lang="zh-CN" altLang="en-US" sz="2800" b="1" dirty="0"/>
              <a:t>黑盒方法</a:t>
            </a:r>
          </a:p>
        </p:txBody>
      </p:sp>
      <p:sp>
        <p:nvSpPr>
          <p:cNvPr id="7" name="左大括号 6"/>
          <p:cNvSpPr/>
          <p:nvPr/>
        </p:nvSpPr>
        <p:spPr bwMode="auto">
          <a:xfrm>
            <a:off x="2087724" y="2888940"/>
            <a:ext cx="612068" cy="3060352"/>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TextBox 11"/>
          <p:cNvSpPr txBox="1"/>
          <p:nvPr/>
        </p:nvSpPr>
        <p:spPr>
          <a:xfrm>
            <a:off x="2735796" y="2672916"/>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a:solidFill>
                  <a:schemeClr val="accent5">
                    <a:lumMod val="25000"/>
                  </a:schemeClr>
                </a:solidFill>
              </a:rPr>
              <a:t>静态</a:t>
            </a:r>
          </a:p>
        </p:txBody>
      </p:sp>
      <p:sp>
        <p:nvSpPr>
          <p:cNvPr id="13" name="TextBox 12"/>
          <p:cNvSpPr txBox="1"/>
          <p:nvPr/>
        </p:nvSpPr>
        <p:spPr>
          <a:xfrm>
            <a:off x="2843808" y="4617132"/>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a:solidFill>
                  <a:schemeClr val="accent5">
                    <a:lumMod val="25000"/>
                  </a:schemeClr>
                </a:solidFill>
              </a:rPr>
              <a:t>动态</a:t>
            </a:r>
          </a:p>
        </p:txBody>
      </p:sp>
      <p:sp>
        <p:nvSpPr>
          <p:cNvPr id="14" name="TextBox 13"/>
          <p:cNvSpPr txBox="1"/>
          <p:nvPr/>
        </p:nvSpPr>
        <p:spPr>
          <a:xfrm>
            <a:off x="2807804" y="5733256"/>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a:solidFill>
                  <a:schemeClr val="accent5">
                    <a:lumMod val="25000"/>
                  </a:schemeClr>
                </a:solidFill>
              </a:rPr>
              <a:t>其它</a:t>
            </a:r>
          </a:p>
        </p:txBody>
      </p:sp>
      <p:grpSp>
        <p:nvGrpSpPr>
          <p:cNvPr id="29" name="组合 28"/>
          <p:cNvGrpSpPr/>
          <p:nvPr/>
        </p:nvGrpSpPr>
        <p:grpSpPr>
          <a:xfrm>
            <a:off x="3707904" y="2024844"/>
            <a:ext cx="2016224" cy="1855368"/>
            <a:chOff x="3707904" y="2024844"/>
            <a:chExt cx="2016224" cy="1855368"/>
          </a:xfrm>
        </p:grpSpPr>
        <p:sp>
          <p:nvSpPr>
            <p:cNvPr id="9" name="TextBox 8"/>
            <p:cNvSpPr txBox="1"/>
            <p:nvPr/>
          </p:nvSpPr>
          <p:spPr>
            <a:xfrm>
              <a:off x="4391980" y="3356992"/>
              <a:ext cx="1332148" cy="523220"/>
            </a:xfrm>
            <a:prstGeom prst="rect">
              <a:avLst/>
            </a:prstGeom>
            <a:noFill/>
          </p:spPr>
          <p:txBody>
            <a:bodyPr wrap="square" rtlCol="0">
              <a:spAutoFit/>
            </a:bodyPr>
            <a:lstStyle/>
            <a:p>
              <a:pPr algn="ctr"/>
              <a:r>
                <a:rPr lang="zh-CN" altLang="en-US" sz="2800" b="1" dirty="0">
                  <a:solidFill>
                    <a:srgbClr val="0070C0"/>
                  </a:solidFill>
                </a:rPr>
                <a:t>多因素</a:t>
              </a:r>
            </a:p>
          </p:txBody>
        </p:sp>
        <p:sp>
          <p:nvSpPr>
            <p:cNvPr id="11" name="TextBox 10"/>
            <p:cNvSpPr txBox="1"/>
            <p:nvPr/>
          </p:nvSpPr>
          <p:spPr>
            <a:xfrm>
              <a:off x="4355976" y="2024844"/>
              <a:ext cx="1332148" cy="523220"/>
            </a:xfrm>
            <a:prstGeom prst="rect">
              <a:avLst/>
            </a:prstGeom>
            <a:noFill/>
          </p:spPr>
          <p:txBody>
            <a:bodyPr wrap="square" rtlCol="0">
              <a:spAutoFit/>
            </a:bodyPr>
            <a:lstStyle/>
            <a:p>
              <a:pPr algn="ctr"/>
              <a:r>
                <a:rPr lang="zh-CN" altLang="en-US" sz="2800" b="1" dirty="0">
                  <a:solidFill>
                    <a:srgbClr val="0070C0"/>
                  </a:solidFill>
                </a:rPr>
                <a:t>单因素</a:t>
              </a:r>
            </a:p>
          </p:txBody>
        </p:sp>
        <p:sp>
          <p:nvSpPr>
            <p:cNvPr id="15" name="左大括号 14"/>
            <p:cNvSpPr/>
            <p:nvPr/>
          </p:nvSpPr>
          <p:spPr bwMode="auto">
            <a:xfrm>
              <a:off x="3707904" y="2132856"/>
              <a:ext cx="612068" cy="1620180"/>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grpSp>
        <p:nvGrpSpPr>
          <p:cNvPr id="28" name="组合 27"/>
          <p:cNvGrpSpPr/>
          <p:nvPr/>
        </p:nvGrpSpPr>
        <p:grpSpPr>
          <a:xfrm>
            <a:off x="5544108" y="1700808"/>
            <a:ext cx="2952328" cy="1008112"/>
            <a:chOff x="5544108" y="1700808"/>
            <a:chExt cx="2952328" cy="1008112"/>
          </a:xfrm>
        </p:grpSpPr>
        <p:sp>
          <p:nvSpPr>
            <p:cNvPr id="16" name="左大括号 15"/>
            <p:cNvSpPr/>
            <p:nvPr/>
          </p:nvSpPr>
          <p:spPr bwMode="auto">
            <a:xfrm>
              <a:off x="5544108" y="1736812"/>
              <a:ext cx="612068" cy="972108"/>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8" name="TextBox 17"/>
            <p:cNvSpPr txBox="1"/>
            <p:nvPr/>
          </p:nvSpPr>
          <p:spPr>
            <a:xfrm>
              <a:off x="6192180" y="1700808"/>
              <a:ext cx="1800200" cy="461665"/>
            </a:xfrm>
            <a:prstGeom prst="rect">
              <a:avLst/>
            </a:prstGeom>
            <a:noFill/>
          </p:spPr>
          <p:txBody>
            <a:bodyPr wrap="square" rtlCol="0">
              <a:spAutoFit/>
            </a:bodyPr>
            <a:lstStyle/>
            <a:p>
              <a:r>
                <a:rPr lang="zh-CN" altLang="en-US" sz="2400" dirty="0"/>
                <a:t>等价类划分</a:t>
              </a:r>
            </a:p>
          </p:txBody>
        </p:sp>
        <p:sp>
          <p:nvSpPr>
            <p:cNvPr id="19" name="TextBox 18"/>
            <p:cNvSpPr txBox="1"/>
            <p:nvPr/>
          </p:nvSpPr>
          <p:spPr>
            <a:xfrm>
              <a:off x="6120172" y="2240868"/>
              <a:ext cx="2376264" cy="461665"/>
            </a:xfrm>
            <a:prstGeom prst="rect">
              <a:avLst/>
            </a:prstGeom>
            <a:noFill/>
          </p:spPr>
          <p:txBody>
            <a:bodyPr wrap="square" rtlCol="0">
              <a:spAutoFit/>
            </a:bodyPr>
            <a:lstStyle/>
            <a:p>
              <a:r>
                <a:rPr lang="zh-CN" altLang="en-US" sz="2400" dirty="0"/>
                <a:t>边界值分析</a:t>
              </a:r>
            </a:p>
          </p:txBody>
        </p:sp>
      </p:grpSp>
      <p:grpSp>
        <p:nvGrpSpPr>
          <p:cNvPr id="27" name="组合 26"/>
          <p:cNvGrpSpPr/>
          <p:nvPr/>
        </p:nvGrpSpPr>
        <p:grpSpPr>
          <a:xfrm>
            <a:off x="5580112" y="2888940"/>
            <a:ext cx="2952328" cy="1397769"/>
            <a:chOff x="5580112" y="2888940"/>
            <a:chExt cx="2952328" cy="1397769"/>
          </a:xfrm>
        </p:grpSpPr>
        <p:sp>
          <p:nvSpPr>
            <p:cNvPr id="17" name="左大括号 16"/>
            <p:cNvSpPr/>
            <p:nvPr/>
          </p:nvSpPr>
          <p:spPr bwMode="auto">
            <a:xfrm>
              <a:off x="5580112" y="3032956"/>
              <a:ext cx="612068" cy="1224136"/>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0" name="TextBox 19"/>
            <p:cNvSpPr txBox="1"/>
            <p:nvPr/>
          </p:nvSpPr>
          <p:spPr>
            <a:xfrm>
              <a:off x="6156176" y="2888940"/>
              <a:ext cx="2376264" cy="461665"/>
            </a:xfrm>
            <a:prstGeom prst="rect">
              <a:avLst/>
            </a:prstGeom>
            <a:noFill/>
          </p:spPr>
          <p:txBody>
            <a:bodyPr wrap="square" rtlCol="0">
              <a:spAutoFit/>
            </a:bodyPr>
            <a:lstStyle/>
            <a:p>
              <a:r>
                <a:rPr lang="zh-CN" altLang="en-US" sz="2400" dirty="0"/>
                <a:t>因果分析法</a:t>
              </a:r>
            </a:p>
          </p:txBody>
        </p:sp>
        <p:sp>
          <p:nvSpPr>
            <p:cNvPr id="21" name="TextBox 20"/>
            <p:cNvSpPr txBox="1"/>
            <p:nvPr/>
          </p:nvSpPr>
          <p:spPr>
            <a:xfrm>
              <a:off x="6120172" y="3356992"/>
              <a:ext cx="2376264" cy="461665"/>
            </a:xfrm>
            <a:prstGeom prst="rect">
              <a:avLst/>
            </a:prstGeom>
            <a:noFill/>
          </p:spPr>
          <p:txBody>
            <a:bodyPr wrap="square" rtlCol="0">
              <a:spAutoFit/>
            </a:bodyPr>
            <a:lstStyle/>
            <a:p>
              <a:r>
                <a:rPr lang="zh-CN" altLang="en-US" sz="2400" dirty="0"/>
                <a:t>决策表</a:t>
              </a:r>
            </a:p>
          </p:txBody>
        </p:sp>
        <p:sp>
          <p:nvSpPr>
            <p:cNvPr id="22" name="TextBox 21"/>
            <p:cNvSpPr txBox="1"/>
            <p:nvPr/>
          </p:nvSpPr>
          <p:spPr>
            <a:xfrm>
              <a:off x="6156176" y="3825044"/>
              <a:ext cx="2376264" cy="461665"/>
            </a:xfrm>
            <a:prstGeom prst="rect">
              <a:avLst/>
            </a:prstGeom>
            <a:noFill/>
          </p:spPr>
          <p:txBody>
            <a:bodyPr wrap="square" rtlCol="0">
              <a:spAutoFit/>
            </a:bodyPr>
            <a:lstStyle/>
            <a:p>
              <a:r>
                <a:rPr lang="zh-CN" altLang="en-US" sz="2400" dirty="0"/>
                <a:t>正交试验法</a:t>
              </a:r>
            </a:p>
          </p:txBody>
        </p:sp>
      </p:grpSp>
      <p:grpSp>
        <p:nvGrpSpPr>
          <p:cNvPr id="30" name="组合 29"/>
          <p:cNvGrpSpPr/>
          <p:nvPr/>
        </p:nvGrpSpPr>
        <p:grpSpPr>
          <a:xfrm>
            <a:off x="3743908" y="4293096"/>
            <a:ext cx="2952328" cy="1080120"/>
            <a:chOff x="3743908" y="4293096"/>
            <a:chExt cx="2952328" cy="1080120"/>
          </a:xfrm>
        </p:grpSpPr>
        <p:sp>
          <p:nvSpPr>
            <p:cNvPr id="23" name="左大括号 22"/>
            <p:cNvSpPr/>
            <p:nvPr/>
          </p:nvSpPr>
          <p:spPr bwMode="auto">
            <a:xfrm>
              <a:off x="3743908" y="4365104"/>
              <a:ext cx="612068" cy="1008112"/>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4" name="TextBox 23"/>
            <p:cNvSpPr txBox="1"/>
            <p:nvPr/>
          </p:nvSpPr>
          <p:spPr>
            <a:xfrm>
              <a:off x="4319972" y="4293096"/>
              <a:ext cx="2376264" cy="461665"/>
            </a:xfrm>
            <a:prstGeom prst="rect">
              <a:avLst/>
            </a:prstGeom>
            <a:noFill/>
          </p:spPr>
          <p:txBody>
            <a:bodyPr wrap="square" rtlCol="0">
              <a:spAutoFit/>
            </a:bodyPr>
            <a:lstStyle/>
            <a:p>
              <a:r>
                <a:rPr lang="zh-CN" altLang="en-US" sz="2400" dirty="0"/>
                <a:t>功能图</a:t>
              </a:r>
            </a:p>
          </p:txBody>
        </p:sp>
        <p:sp>
          <p:nvSpPr>
            <p:cNvPr id="25" name="TextBox 24"/>
            <p:cNvSpPr txBox="1"/>
            <p:nvPr/>
          </p:nvSpPr>
          <p:spPr>
            <a:xfrm>
              <a:off x="4247964" y="4905164"/>
              <a:ext cx="2376264" cy="461665"/>
            </a:xfrm>
            <a:prstGeom prst="rect">
              <a:avLst/>
            </a:prstGeom>
            <a:noFill/>
          </p:spPr>
          <p:txBody>
            <a:bodyPr wrap="square" rtlCol="0">
              <a:spAutoFit/>
            </a:bodyPr>
            <a:lstStyle/>
            <a:p>
              <a:r>
                <a:rPr lang="zh-CN" altLang="en-US" sz="2400" dirty="0"/>
                <a:t>有限状态机</a:t>
              </a:r>
            </a:p>
          </p:txBody>
        </p:sp>
      </p:grpSp>
      <p:sp>
        <p:nvSpPr>
          <p:cNvPr id="26" name="TextBox 25"/>
          <p:cNvSpPr txBox="1"/>
          <p:nvPr/>
        </p:nvSpPr>
        <p:spPr>
          <a:xfrm>
            <a:off x="3923928" y="5733256"/>
            <a:ext cx="2376264" cy="461665"/>
          </a:xfrm>
          <a:prstGeom prst="rect">
            <a:avLst/>
          </a:prstGeom>
          <a:noFill/>
        </p:spPr>
        <p:txBody>
          <a:bodyPr wrap="square" rtlCol="0">
            <a:spAutoFit/>
          </a:bodyPr>
          <a:lstStyle/>
          <a:p>
            <a:r>
              <a:rPr lang="zh-CN" altLang="en-US" sz="2400" dirty="0"/>
              <a:t>错误推测法</a:t>
            </a:r>
          </a:p>
        </p:txBody>
      </p:sp>
    </p:spTree>
    <p:extLst>
      <p:ext uri="{BB962C8B-B14F-4D97-AF65-F5344CB8AC3E}">
        <p14:creationId xmlns:p14="http://schemas.microsoft.com/office/powerpoint/2010/main" val="160680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187625" y="260648"/>
            <a:ext cx="6408712" cy="762000"/>
          </a:xfrm>
        </p:spPr>
        <p:txBody>
          <a:bodyPr/>
          <a:lstStyle/>
          <a:p>
            <a:pPr algn="ctr">
              <a:lnSpc>
                <a:spcPct val="120000"/>
              </a:lnSpc>
            </a:pPr>
            <a:r>
              <a:rPr lang="en-US" altLang="zh-CN" sz="3200" dirty="0">
                <a:solidFill>
                  <a:srgbClr val="FFFF00"/>
                </a:solidFill>
                <a:latin typeface="+mj-ea"/>
              </a:rPr>
              <a:t>3.4</a:t>
            </a:r>
            <a:r>
              <a:rPr lang="zh-CN" altLang="en-US" sz="3200" dirty="0">
                <a:solidFill>
                  <a:srgbClr val="FFFF00"/>
                </a:solidFill>
                <a:latin typeface="+mj-ea"/>
              </a:rPr>
              <a:t> 基于逻辑覆盖的方法</a:t>
            </a:r>
          </a:p>
        </p:txBody>
      </p:sp>
      <p:sp>
        <p:nvSpPr>
          <p:cNvPr id="1451012" name="Text Box 4"/>
          <p:cNvSpPr txBox="1">
            <a:spLocks noChangeArrowheads="1"/>
          </p:cNvSpPr>
          <p:nvPr/>
        </p:nvSpPr>
        <p:spPr bwMode="auto">
          <a:xfrm>
            <a:off x="957263" y="2260600"/>
            <a:ext cx="4190801" cy="3088025"/>
          </a:xfrm>
          <a:prstGeom prst="rect">
            <a:avLst/>
          </a:prstGeom>
          <a:noFill/>
          <a:ln w="9525">
            <a:noFill/>
            <a:miter lim="800000"/>
            <a:headEnd/>
            <a:tailEnd/>
          </a:ln>
          <a:effectLst/>
        </p:spPr>
        <p:txBody>
          <a:bodyPr wrap="square" lIns="0" tIns="0" rIns="0" bIns="0">
            <a:spAutoFit/>
          </a:bodyPr>
          <a:lstStyle/>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3.4.1  </a:t>
            </a:r>
            <a:r>
              <a:rPr lang="zh-CN" altLang="en-US" sz="2800" dirty="0">
                <a:effectLst>
                  <a:outerShdw blurRad="38100" dist="38100" dir="2700000" algn="tl">
                    <a:srgbClr val="FFFFFF"/>
                  </a:outerShdw>
                </a:effectLst>
                <a:latin typeface="Arial" pitchFamily="34" charset="0"/>
                <a:ea typeface="楷体_GB2312" pitchFamily="49" charset="-122"/>
              </a:rPr>
              <a:t>语句覆盖</a:t>
            </a:r>
          </a:p>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3.4.2  </a:t>
            </a:r>
            <a:r>
              <a:rPr lang="zh-CN" altLang="en-US" sz="2800" dirty="0">
                <a:effectLst>
                  <a:outerShdw blurRad="38100" dist="38100" dir="2700000" algn="tl">
                    <a:srgbClr val="FFFFFF"/>
                  </a:outerShdw>
                </a:effectLst>
                <a:latin typeface="Arial" pitchFamily="34" charset="0"/>
                <a:ea typeface="楷体_GB2312" pitchFamily="49" charset="-122"/>
              </a:rPr>
              <a:t>判定覆盖</a:t>
            </a:r>
          </a:p>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3.4.3  </a:t>
            </a:r>
            <a:r>
              <a:rPr lang="zh-CN" altLang="en-US" sz="2800" dirty="0">
                <a:effectLst>
                  <a:outerShdw blurRad="38100" dist="38100" dir="2700000" algn="tl">
                    <a:srgbClr val="FFFFFF"/>
                  </a:outerShdw>
                </a:effectLst>
                <a:latin typeface="Arial" pitchFamily="34" charset="0"/>
                <a:ea typeface="楷体_GB2312" pitchFamily="49" charset="-122"/>
              </a:rPr>
              <a:t>条件覆盖</a:t>
            </a:r>
          </a:p>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3.4.4  </a:t>
            </a:r>
            <a:r>
              <a:rPr lang="zh-CN" altLang="en-US" sz="2800" dirty="0">
                <a:effectLst>
                  <a:outerShdw blurRad="38100" dist="38100" dir="2700000" algn="tl">
                    <a:srgbClr val="FFFFFF"/>
                  </a:outerShdw>
                </a:effectLst>
                <a:latin typeface="Arial" pitchFamily="34" charset="0"/>
                <a:ea typeface="楷体_GB2312" pitchFamily="49" charset="-122"/>
              </a:rPr>
              <a:t>判定条件覆盖</a:t>
            </a:r>
          </a:p>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3.4.5  </a:t>
            </a:r>
            <a:r>
              <a:rPr lang="zh-CN" altLang="en-US" sz="2800" dirty="0">
                <a:effectLst>
                  <a:outerShdw blurRad="38100" dist="38100" dir="2700000" algn="tl">
                    <a:srgbClr val="FFFFFF"/>
                  </a:outerShdw>
                </a:effectLst>
                <a:latin typeface="Arial" pitchFamily="34" charset="0"/>
                <a:ea typeface="楷体_GB2312" pitchFamily="49" charset="-122"/>
              </a:rPr>
              <a:t>条件组合覆盖</a:t>
            </a:r>
          </a:p>
          <a:p>
            <a:pPr marL="114300" indent="-114300">
              <a:lnSpc>
                <a:spcPct val="120000"/>
              </a:lnSpc>
              <a:spcBef>
                <a:spcPts val="0"/>
              </a:spcBef>
              <a:buClr>
                <a:schemeClr val="accent1"/>
              </a:buClr>
              <a:buSzPct val="75000"/>
              <a:defRPr/>
            </a:pPr>
            <a:r>
              <a:rPr lang="en-US" altLang="zh-CN" sz="2800" dirty="0">
                <a:effectLst>
                  <a:outerShdw blurRad="38100" dist="38100" dir="2700000" algn="tl">
                    <a:srgbClr val="FFFFFF"/>
                  </a:outerShdw>
                </a:effectLst>
                <a:latin typeface="Arial" pitchFamily="34" charset="0"/>
                <a:ea typeface="楷体_GB2312" pitchFamily="49" charset="-122"/>
              </a:rPr>
              <a:t>3.4.6  </a:t>
            </a:r>
            <a:r>
              <a:rPr lang="zh-CN" altLang="en-US" sz="2800" dirty="0">
                <a:effectLst>
                  <a:outerShdw blurRad="38100" dist="38100" dir="2700000" algn="tl">
                    <a:srgbClr val="FFFFFF"/>
                  </a:outerShdw>
                </a:effectLst>
                <a:latin typeface="Arial" pitchFamily="34" charset="0"/>
                <a:ea typeface="楷体_GB2312" pitchFamily="49" charset="-122"/>
              </a:rPr>
              <a:t>基本路径测试法</a:t>
            </a:r>
          </a:p>
        </p:txBody>
      </p:sp>
      <p:pic>
        <p:nvPicPr>
          <p:cNvPr id="12293" name="Picture 36" descr="http://ib.ptb.de/8/85/851/sps/swq/graphix/t_pruef240.gif"/>
          <p:cNvPicPr>
            <a:picLocks noChangeAspect="1" noChangeArrowheads="1"/>
          </p:cNvPicPr>
          <p:nvPr/>
        </p:nvPicPr>
        <p:blipFill>
          <a:blip r:embed="rId3" cstate="print"/>
          <a:srcRect/>
          <a:stretch>
            <a:fillRect/>
          </a:stretch>
        </p:blipFill>
        <p:spPr bwMode="auto">
          <a:xfrm>
            <a:off x="5192713" y="2297113"/>
            <a:ext cx="3505200" cy="3505200"/>
          </a:xfrm>
          <a:prstGeom prst="rect">
            <a:avLst/>
          </a:prstGeom>
          <a:noFill/>
          <a:ln w="9525">
            <a:noFill/>
            <a:miter lim="800000"/>
            <a:headEnd/>
            <a:tailEnd/>
          </a:ln>
        </p:spPr>
      </p:pic>
    </p:spTree>
    <p:extLst>
      <p:ext uri="{BB962C8B-B14F-4D97-AF65-F5344CB8AC3E}">
        <p14:creationId xmlns:p14="http://schemas.microsoft.com/office/powerpoint/2010/main" val="1335866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03648" y="260648"/>
            <a:ext cx="6264696" cy="762000"/>
          </a:xfrm>
        </p:spPr>
        <p:txBody>
          <a:bodyPr/>
          <a:lstStyle/>
          <a:p>
            <a:pPr algn="ctr"/>
            <a:r>
              <a:rPr lang="zh-CN" altLang="en-US" sz="3200" dirty="0">
                <a:solidFill>
                  <a:srgbClr val="FFFF00"/>
                </a:solidFill>
                <a:latin typeface="+mj-ea"/>
              </a:rPr>
              <a:t>逻辑覆盖 </a:t>
            </a:r>
            <a:r>
              <a:rPr lang="en-US" altLang="zh-CN" sz="3200" dirty="0">
                <a:solidFill>
                  <a:srgbClr val="FFFF00"/>
                </a:solidFill>
                <a:latin typeface="+mj-ea"/>
              </a:rPr>
              <a:t>vs.</a:t>
            </a:r>
            <a:r>
              <a:rPr lang="zh-CN" altLang="en-US" sz="3200" dirty="0">
                <a:solidFill>
                  <a:srgbClr val="FFFF00"/>
                </a:solidFill>
                <a:latin typeface="+mj-ea"/>
              </a:rPr>
              <a:t> 路径覆盖</a:t>
            </a:r>
          </a:p>
        </p:txBody>
      </p:sp>
      <p:sp>
        <p:nvSpPr>
          <p:cNvPr id="13315" name="Rectangle 3"/>
          <p:cNvSpPr>
            <a:spLocks noGrp="1" noChangeArrowheads="1"/>
          </p:cNvSpPr>
          <p:nvPr>
            <p:ph type="body" idx="1"/>
          </p:nvPr>
        </p:nvSpPr>
        <p:spPr>
          <a:xfrm>
            <a:off x="665162" y="1968500"/>
            <a:ext cx="7939285" cy="3188692"/>
          </a:xfrm>
        </p:spPr>
        <p:txBody>
          <a:bodyPr/>
          <a:lstStyle/>
          <a:p>
            <a:pPr marL="355600" lvl="1" indent="-355600" eaLnBrk="0" hangingPunct="0">
              <a:lnSpc>
                <a:spcPct val="150000"/>
              </a:lnSpc>
              <a:spcBef>
                <a:spcPct val="0"/>
              </a:spcBef>
              <a:buClr>
                <a:srgbClr val="91AC4E"/>
              </a:buClr>
              <a:buSzPct val="80000"/>
              <a:buFont typeface="Wingdings" pitchFamily="2" charset="2"/>
              <a:buChar char="p"/>
              <a:defRPr/>
            </a:pPr>
            <a:r>
              <a:rPr lang="zh-CN" altLang="en-US" sz="2400" b="1" u="sng" kern="1200" dirty="0">
                <a:effectLst>
                  <a:outerShdw blurRad="38100" dist="38100" dir="2700000" algn="tl">
                    <a:srgbClr val="FFFFFF"/>
                  </a:outerShdw>
                </a:effectLst>
                <a:latin typeface="宋体"/>
                <a:ea typeface="宋体"/>
                <a:cs typeface="宋体"/>
              </a:rPr>
              <a:t>逻辑覆盖</a:t>
            </a:r>
            <a:r>
              <a:rPr lang="zh-CN" altLang="en-US" sz="2400" kern="1200" dirty="0">
                <a:effectLst>
                  <a:outerShdw blurRad="38100" dist="38100" dir="2700000" algn="tl">
                    <a:srgbClr val="FFFFFF"/>
                  </a:outerShdw>
                </a:effectLst>
                <a:latin typeface="宋体"/>
                <a:ea typeface="宋体"/>
                <a:cs typeface="宋体"/>
              </a:rPr>
              <a:t>：以程序</a:t>
            </a:r>
            <a:r>
              <a:rPr lang="zh-CN" altLang="en-US" sz="2400" b="1" kern="1200" dirty="0">
                <a:solidFill>
                  <a:srgbClr val="0000FF"/>
                </a:solidFill>
                <a:effectLst>
                  <a:outerShdw blurRad="38100" dist="38100" dir="2700000" algn="tl">
                    <a:srgbClr val="FFFFFF"/>
                  </a:outerShdw>
                </a:effectLst>
                <a:latin typeface="宋体"/>
                <a:ea typeface="宋体"/>
                <a:cs typeface="宋体"/>
              </a:rPr>
              <a:t>或系统</a:t>
            </a:r>
            <a:r>
              <a:rPr lang="zh-CN" altLang="en-US" sz="2400" kern="1200" dirty="0">
                <a:effectLst>
                  <a:outerShdw blurRad="38100" dist="38100" dir="2700000" algn="tl">
                    <a:srgbClr val="FFFFFF"/>
                  </a:outerShdw>
                </a:effectLst>
                <a:latin typeface="宋体"/>
                <a:ea typeface="宋体"/>
                <a:cs typeface="宋体"/>
              </a:rPr>
              <a:t>的内部逻辑结构为基础，分为语句覆盖、判定覆盖、判定</a:t>
            </a:r>
            <a:r>
              <a:rPr lang="en-US" altLang="zh-CN" sz="2400" kern="1200" dirty="0">
                <a:effectLst>
                  <a:outerShdw blurRad="38100" dist="38100" dir="2700000" algn="tl">
                    <a:srgbClr val="FFFFFF"/>
                  </a:outerShdw>
                </a:effectLst>
                <a:latin typeface="宋体"/>
                <a:ea typeface="宋体"/>
                <a:cs typeface="宋体"/>
              </a:rPr>
              <a:t>-</a:t>
            </a:r>
            <a:r>
              <a:rPr lang="zh-CN" altLang="en-US" sz="2400" kern="1200" dirty="0">
                <a:effectLst>
                  <a:outerShdw blurRad="38100" dist="38100" dir="2700000" algn="tl">
                    <a:srgbClr val="FFFFFF"/>
                  </a:outerShdw>
                </a:effectLst>
                <a:latin typeface="宋体"/>
                <a:ea typeface="宋体"/>
                <a:cs typeface="宋体"/>
              </a:rPr>
              <a:t>条件覆盖、条件组合覆盖等</a:t>
            </a:r>
          </a:p>
          <a:p>
            <a:pPr marL="355600" lvl="1" indent="-355600" eaLnBrk="0" hangingPunct="0">
              <a:lnSpc>
                <a:spcPct val="150000"/>
              </a:lnSpc>
              <a:spcBef>
                <a:spcPct val="0"/>
              </a:spcBef>
              <a:buClr>
                <a:srgbClr val="91AC4E"/>
              </a:buClr>
              <a:buSzPct val="80000"/>
              <a:buFont typeface="Wingdings" pitchFamily="2" charset="2"/>
              <a:buChar char="p"/>
              <a:defRPr/>
            </a:pPr>
            <a:r>
              <a:rPr lang="zh-CN" altLang="en-US" sz="2400" b="1" u="sng" kern="1200" dirty="0">
                <a:effectLst>
                  <a:outerShdw blurRad="38100" dist="38100" dir="2700000" algn="tl">
                    <a:srgbClr val="FFFFFF"/>
                  </a:outerShdw>
                </a:effectLst>
                <a:latin typeface="宋体"/>
                <a:ea typeface="宋体"/>
                <a:cs typeface="宋体"/>
              </a:rPr>
              <a:t>基本路径测试</a:t>
            </a:r>
            <a:r>
              <a:rPr lang="zh-CN" altLang="en-US" sz="2400" kern="1200" dirty="0">
                <a:effectLst>
                  <a:outerShdw blurRad="38100" dist="38100" dir="2700000" algn="tl">
                    <a:srgbClr val="FFFFFF"/>
                  </a:outerShdw>
                </a:effectLst>
                <a:latin typeface="宋体"/>
                <a:ea typeface="宋体"/>
                <a:cs typeface="宋体"/>
              </a:rPr>
              <a:t>：在程序</a:t>
            </a:r>
            <a:r>
              <a:rPr lang="zh-CN" altLang="en-US" sz="2400" b="1" kern="1200" dirty="0">
                <a:solidFill>
                  <a:srgbClr val="0000FF"/>
                </a:solidFill>
                <a:effectLst>
                  <a:outerShdw blurRad="38100" dist="38100" dir="2700000" algn="tl">
                    <a:srgbClr val="FFFFFF"/>
                  </a:outerShdw>
                </a:effectLst>
                <a:latin typeface="宋体"/>
                <a:ea typeface="宋体"/>
                <a:cs typeface="宋体"/>
              </a:rPr>
              <a:t>或业务</a:t>
            </a:r>
            <a:r>
              <a:rPr lang="zh-CN" altLang="en-US" sz="2400" kern="1200" dirty="0">
                <a:effectLst>
                  <a:outerShdw blurRad="38100" dist="38100" dir="2700000" algn="tl">
                    <a:srgbClr val="FFFFFF"/>
                  </a:outerShdw>
                </a:effectLst>
                <a:latin typeface="宋体"/>
                <a:ea typeface="宋体"/>
                <a:cs typeface="宋体"/>
              </a:rPr>
              <a:t>控制流程的基础上，分析控制构造的环路复杂性，导出基本可执行路径集合，从而设计测试用例。</a:t>
            </a:r>
          </a:p>
        </p:txBody>
      </p:sp>
    </p:spTree>
    <p:extLst>
      <p:ext uri="{BB962C8B-B14F-4D97-AF65-F5344CB8AC3E}">
        <p14:creationId xmlns:p14="http://schemas.microsoft.com/office/powerpoint/2010/main" val="3649258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63688" y="404664"/>
            <a:ext cx="5184576" cy="533400"/>
          </a:xfrm>
        </p:spPr>
        <p:txBody>
          <a:bodyPr lIns="0" tIns="0" rIns="0" bIns="0"/>
          <a:lstStyle/>
          <a:p>
            <a:pPr algn="ctr">
              <a:defRPr/>
            </a:pPr>
            <a:r>
              <a:rPr lang="zh-CN" altLang="en-US" sz="3200" dirty="0">
                <a:latin typeface="+mj-ea"/>
              </a:rPr>
              <a:t>代码：</a:t>
            </a:r>
            <a:r>
              <a:rPr lang="zh-CN" altLang="en-US" sz="3200" dirty="0">
                <a:solidFill>
                  <a:srgbClr val="FFFF00"/>
                </a:solidFill>
                <a:latin typeface="+mj-ea"/>
              </a:rPr>
              <a:t>语句覆盖</a:t>
            </a:r>
            <a:endParaRPr lang="en-US" altLang="zh-CN" sz="3200" dirty="0">
              <a:solidFill>
                <a:srgbClr val="FFFF00"/>
              </a:solidFill>
              <a:latin typeface="+mj-ea"/>
            </a:endParaRPr>
          </a:p>
        </p:txBody>
      </p:sp>
      <p:sp>
        <p:nvSpPr>
          <p:cNvPr id="1676291" name="Rectangle 3"/>
          <p:cNvSpPr>
            <a:spLocks noChangeArrowheads="1"/>
          </p:cNvSpPr>
          <p:nvPr/>
        </p:nvSpPr>
        <p:spPr bwMode="auto">
          <a:xfrm>
            <a:off x="774700" y="1895475"/>
            <a:ext cx="7620000" cy="3385542"/>
          </a:xfrm>
          <a:prstGeom prst="rect">
            <a:avLst/>
          </a:prstGeom>
          <a:noFill/>
          <a:ln w="9525">
            <a:noFill/>
            <a:miter lim="800000"/>
            <a:headEnd/>
            <a:tailEnd/>
          </a:ln>
          <a:effectLst/>
        </p:spPr>
        <p:txBody>
          <a:bodyPr>
            <a:spAutoFit/>
          </a:bodyPr>
          <a:lstStyle/>
          <a:p>
            <a:pPr marL="355600" indent="-355600" eaLnBrk="0" hangingPunct="0">
              <a:lnSpc>
                <a:spcPct val="150000"/>
              </a:lnSpc>
              <a:buClr>
                <a:srgbClr val="91AC4E"/>
              </a:buClr>
              <a:buSzPct val="80000"/>
              <a:buFont typeface="Wingdings" pitchFamily="2" charset="2"/>
              <a:buChar char="p"/>
              <a:defRPr/>
            </a:pPr>
            <a:r>
              <a:rPr lang="zh-CN" altLang="en-US" sz="2400" i="0" u="sng" dirty="0">
                <a:ea typeface="宋体" charset="-122"/>
              </a:rPr>
              <a:t>语句覆盖法的基本思想是设计若干测试用例，运行被测程序，使程序中的每个可执行语句至少被执行一次</a:t>
            </a:r>
            <a:endParaRPr lang="en-US" altLang="zh-CN" sz="2400" i="0" u="sng" dirty="0">
              <a:ea typeface="宋体" charset="-122"/>
            </a:endParaRPr>
          </a:p>
          <a:p>
            <a:pPr marL="355600" indent="-355600" eaLnBrk="0" hangingPunct="0">
              <a:lnSpc>
                <a:spcPct val="150000"/>
              </a:lnSpc>
              <a:buClr>
                <a:srgbClr val="91AC4E"/>
              </a:buClr>
              <a:buSzPct val="80000"/>
              <a:buFont typeface="Wingdings" pitchFamily="2" charset="2"/>
              <a:buChar char="p"/>
              <a:defRPr/>
            </a:pPr>
            <a:r>
              <a:rPr lang="zh-CN" altLang="en-US" sz="2400" i="0" dirty="0">
                <a:effectLst>
                  <a:outerShdw blurRad="38100" dist="38100" dir="2700000" algn="tl">
                    <a:srgbClr val="FFFFFF"/>
                  </a:outerShdw>
                </a:effectLst>
                <a:latin typeface="宋体"/>
                <a:ea typeface="宋体"/>
                <a:cs typeface="宋体"/>
              </a:rPr>
              <a:t>如果是顺序结构，就是让测试从头执行到尾</a:t>
            </a:r>
            <a:endParaRPr lang="en-US" altLang="zh-CN" sz="2400" i="0" dirty="0">
              <a:effectLst>
                <a:outerShdw blurRad="38100" dist="38100" dir="2700000" algn="tl">
                  <a:srgbClr val="FFFFFF"/>
                </a:outerShdw>
              </a:effectLst>
              <a:latin typeface="宋体"/>
              <a:ea typeface="宋体"/>
              <a:cs typeface="宋体"/>
            </a:endParaRPr>
          </a:p>
          <a:p>
            <a:pPr marL="355600" indent="-355600" eaLnBrk="0" hangingPunct="0">
              <a:lnSpc>
                <a:spcPct val="150000"/>
              </a:lnSpc>
              <a:buClr>
                <a:srgbClr val="91AC4E"/>
              </a:buClr>
              <a:buSzPct val="80000"/>
              <a:buFont typeface="Wingdings" pitchFamily="2" charset="2"/>
              <a:buChar char="p"/>
              <a:defRPr/>
            </a:pPr>
            <a:r>
              <a:rPr lang="zh-CN" altLang="en-US" sz="2400" i="0" dirty="0">
                <a:effectLst>
                  <a:outerShdw blurRad="38100" dist="38100" dir="2700000" algn="tl">
                    <a:srgbClr val="FFFFFF"/>
                  </a:outerShdw>
                </a:effectLst>
                <a:latin typeface="宋体"/>
                <a:ea typeface="宋体"/>
                <a:cs typeface="宋体"/>
              </a:rPr>
              <a:t>如果有分支、条件和循环，需要利用下面的方法，执行足够的测试覆盖全部语句</a:t>
            </a:r>
            <a:endParaRPr lang="en-US" altLang="zh-CN" sz="2400" i="0" dirty="0">
              <a:effectLst>
                <a:outerShdw blurRad="38100" dist="38100" dir="2700000" algn="tl">
                  <a:srgbClr val="FFFFFF"/>
                </a:outerShdw>
              </a:effectLst>
              <a:latin typeface="宋体"/>
              <a:ea typeface="宋体"/>
              <a:cs typeface="宋体"/>
            </a:endParaRPr>
          </a:p>
        </p:txBody>
      </p:sp>
    </p:spTree>
    <p:extLst>
      <p:ext uri="{BB962C8B-B14F-4D97-AF65-F5344CB8AC3E}">
        <p14:creationId xmlns:p14="http://schemas.microsoft.com/office/powerpoint/2010/main" val="335565357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5220072" y="2132856"/>
            <a:ext cx="1655763" cy="4337050"/>
            <a:chOff x="3198" y="1152"/>
            <a:chExt cx="1043" cy="2732"/>
          </a:xfrm>
        </p:grpSpPr>
        <p:sp>
          <p:nvSpPr>
            <p:cNvPr id="118793" name="Line 3"/>
            <p:cNvSpPr>
              <a:spLocks noChangeShapeType="1"/>
            </p:cNvSpPr>
            <p:nvPr/>
          </p:nvSpPr>
          <p:spPr bwMode="auto">
            <a:xfrm flipH="1">
              <a:off x="3789" y="1160"/>
              <a:ext cx="0" cy="266"/>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794" name="Line 4"/>
            <p:cNvSpPr>
              <a:spLocks noChangeShapeType="1"/>
            </p:cNvSpPr>
            <p:nvPr/>
          </p:nvSpPr>
          <p:spPr bwMode="auto">
            <a:xfrm flipH="1">
              <a:off x="3878" y="1888"/>
              <a:ext cx="272" cy="363"/>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795" name="Line 5"/>
            <p:cNvSpPr>
              <a:spLocks noChangeShapeType="1"/>
            </p:cNvSpPr>
            <p:nvPr/>
          </p:nvSpPr>
          <p:spPr bwMode="auto">
            <a:xfrm flipH="1">
              <a:off x="3787" y="2297"/>
              <a:ext cx="0" cy="272"/>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796" name="Line 6"/>
            <p:cNvSpPr>
              <a:spLocks noChangeShapeType="1"/>
            </p:cNvSpPr>
            <p:nvPr/>
          </p:nvSpPr>
          <p:spPr bwMode="auto">
            <a:xfrm flipH="1">
              <a:off x="3789" y="3476"/>
              <a:ext cx="0" cy="266"/>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797" name="Line 12"/>
            <p:cNvSpPr>
              <a:spLocks noChangeShapeType="1"/>
            </p:cNvSpPr>
            <p:nvPr/>
          </p:nvSpPr>
          <p:spPr bwMode="auto">
            <a:xfrm flipH="1">
              <a:off x="3787" y="1571"/>
              <a:ext cx="0" cy="635"/>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798" name="Line 15"/>
            <p:cNvSpPr>
              <a:spLocks noChangeShapeType="1"/>
            </p:cNvSpPr>
            <p:nvPr/>
          </p:nvSpPr>
          <p:spPr bwMode="auto">
            <a:xfrm>
              <a:off x="3789" y="1502"/>
              <a:ext cx="361" cy="296"/>
            </a:xfrm>
            <a:prstGeom prst="line">
              <a:avLst/>
            </a:prstGeom>
            <a:noFill/>
            <a:ln w="38100">
              <a:solidFill>
                <a:srgbClr val="4D4D4D"/>
              </a:solidFill>
              <a:round/>
              <a:headEnd/>
              <a:tailEnd/>
            </a:ln>
          </p:spPr>
          <p:txBody>
            <a:bodyPr wrap="none" anchor="ctr"/>
            <a:lstStyle/>
            <a:p>
              <a:endParaRPr lang="zh-CN" altLang="en-US"/>
            </a:p>
          </p:txBody>
        </p:sp>
        <p:sp>
          <p:nvSpPr>
            <p:cNvPr id="118799" name="Line 17"/>
            <p:cNvSpPr>
              <a:spLocks noChangeShapeType="1"/>
            </p:cNvSpPr>
            <p:nvPr/>
          </p:nvSpPr>
          <p:spPr bwMode="auto">
            <a:xfrm flipH="1" flipV="1">
              <a:off x="3878" y="2660"/>
              <a:ext cx="272" cy="317"/>
            </a:xfrm>
            <a:prstGeom prst="line">
              <a:avLst/>
            </a:prstGeom>
            <a:noFill/>
            <a:ln w="38100">
              <a:solidFill>
                <a:srgbClr val="4D4D4D"/>
              </a:solidFill>
              <a:round/>
              <a:headEnd type="triangle" w="med" len="med"/>
              <a:tailEnd/>
            </a:ln>
          </p:spPr>
          <p:txBody>
            <a:bodyPr wrap="none" anchor="ctr"/>
            <a:lstStyle/>
            <a:p>
              <a:endParaRPr lang="zh-CN" altLang="en-US"/>
            </a:p>
          </p:txBody>
        </p:sp>
        <p:sp>
          <p:nvSpPr>
            <p:cNvPr id="118800" name="Oval 24"/>
            <p:cNvSpPr>
              <a:spLocks noChangeArrowheads="1"/>
            </p:cNvSpPr>
            <p:nvPr/>
          </p:nvSpPr>
          <p:spPr bwMode="auto">
            <a:xfrm>
              <a:off x="3713" y="1426"/>
              <a:ext cx="152" cy="152"/>
            </a:xfrm>
            <a:prstGeom prst="ellipse">
              <a:avLst/>
            </a:prstGeom>
            <a:solidFill>
              <a:srgbClr val="CC99FF"/>
            </a:solidFill>
            <a:ln w="9525">
              <a:solidFill>
                <a:srgbClr val="4D4D4D"/>
              </a:solidFill>
              <a:round/>
              <a:headEnd/>
              <a:tailEnd/>
            </a:ln>
          </p:spPr>
          <p:txBody>
            <a:bodyPr wrap="none" anchor="ctr"/>
            <a:lstStyle/>
            <a:p>
              <a:r>
                <a:rPr lang="en-US" altLang="zh-CN" sz="1200" b="1"/>
                <a:t>3</a:t>
              </a:r>
            </a:p>
          </p:txBody>
        </p:sp>
        <p:sp>
          <p:nvSpPr>
            <p:cNvPr id="118801" name="Oval 25"/>
            <p:cNvSpPr>
              <a:spLocks noChangeArrowheads="1"/>
            </p:cNvSpPr>
            <p:nvPr/>
          </p:nvSpPr>
          <p:spPr bwMode="auto">
            <a:xfrm>
              <a:off x="3726" y="2553"/>
              <a:ext cx="152" cy="152"/>
            </a:xfrm>
            <a:prstGeom prst="ellipse">
              <a:avLst/>
            </a:prstGeom>
            <a:solidFill>
              <a:srgbClr val="CC99FF"/>
            </a:solidFill>
            <a:ln w="9525">
              <a:solidFill>
                <a:srgbClr val="4D4D4D"/>
              </a:solidFill>
              <a:round/>
              <a:headEnd/>
              <a:tailEnd/>
            </a:ln>
          </p:spPr>
          <p:txBody>
            <a:bodyPr wrap="none" anchor="ctr"/>
            <a:lstStyle/>
            <a:p>
              <a:r>
                <a:rPr lang="en-US" altLang="zh-CN" sz="1200" b="1"/>
                <a:t>6</a:t>
              </a:r>
            </a:p>
          </p:txBody>
        </p:sp>
        <p:sp>
          <p:nvSpPr>
            <p:cNvPr id="118802" name="Oval 27"/>
            <p:cNvSpPr>
              <a:spLocks noChangeArrowheads="1"/>
            </p:cNvSpPr>
            <p:nvPr/>
          </p:nvSpPr>
          <p:spPr bwMode="auto">
            <a:xfrm>
              <a:off x="3726" y="3340"/>
              <a:ext cx="152" cy="152"/>
            </a:xfrm>
            <a:prstGeom prst="ellipse">
              <a:avLst/>
            </a:prstGeom>
            <a:solidFill>
              <a:srgbClr val="CC99FF"/>
            </a:solidFill>
            <a:ln w="9525">
              <a:solidFill>
                <a:srgbClr val="4D4D4D"/>
              </a:solidFill>
              <a:round/>
              <a:headEnd/>
              <a:tailEnd/>
            </a:ln>
          </p:spPr>
          <p:txBody>
            <a:bodyPr wrap="none" anchor="ctr"/>
            <a:lstStyle/>
            <a:p>
              <a:r>
                <a:rPr lang="en-US" altLang="zh-CN" sz="1200" b="1"/>
                <a:t>8</a:t>
              </a:r>
            </a:p>
          </p:txBody>
        </p:sp>
        <p:sp>
          <p:nvSpPr>
            <p:cNvPr id="118803" name="Oval 28"/>
            <p:cNvSpPr>
              <a:spLocks noChangeArrowheads="1"/>
            </p:cNvSpPr>
            <p:nvPr/>
          </p:nvSpPr>
          <p:spPr bwMode="auto">
            <a:xfrm>
              <a:off x="3713" y="3732"/>
              <a:ext cx="152" cy="152"/>
            </a:xfrm>
            <a:prstGeom prst="ellipse">
              <a:avLst/>
            </a:prstGeom>
            <a:solidFill>
              <a:srgbClr val="CC99FF"/>
            </a:solidFill>
            <a:ln w="9525">
              <a:solidFill>
                <a:srgbClr val="4D4D4D"/>
              </a:solidFill>
              <a:round/>
              <a:headEnd/>
              <a:tailEnd/>
            </a:ln>
          </p:spPr>
          <p:txBody>
            <a:bodyPr wrap="none" anchor="ctr"/>
            <a:lstStyle/>
            <a:p>
              <a:r>
                <a:rPr lang="en-US" altLang="zh-CN" sz="1200" b="1"/>
                <a:t>9</a:t>
              </a:r>
            </a:p>
          </p:txBody>
        </p:sp>
        <p:sp>
          <p:nvSpPr>
            <p:cNvPr id="118804" name="Text Box 31"/>
            <p:cNvSpPr txBox="1">
              <a:spLocks noChangeArrowheads="1"/>
            </p:cNvSpPr>
            <p:nvPr/>
          </p:nvSpPr>
          <p:spPr bwMode="auto">
            <a:xfrm>
              <a:off x="3516" y="1300"/>
              <a:ext cx="270" cy="212"/>
            </a:xfrm>
            <a:prstGeom prst="rect">
              <a:avLst/>
            </a:prstGeom>
            <a:noFill/>
            <a:ln w="9525">
              <a:noFill/>
              <a:miter lim="800000"/>
              <a:headEnd/>
              <a:tailEnd/>
            </a:ln>
          </p:spPr>
          <p:txBody>
            <a:bodyPr wrap="none">
              <a:spAutoFit/>
            </a:bodyPr>
            <a:lstStyle/>
            <a:p>
              <a:pPr algn="l"/>
              <a:r>
                <a:rPr lang="de-DE" altLang="zh-CN">
                  <a:solidFill>
                    <a:srgbClr val="4D4D4D"/>
                  </a:solidFill>
                  <a:latin typeface="Courier New" pitchFamily="49" charset="0"/>
                </a:rPr>
                <a:t>IF</a:t>
              </a:r>
            </a:p>
          </p:txBody>
        </p:sp>
        <p:sp>
          <p:nvSpPr>
            <p:cNvPr id="118805" name="Text Box 32"/>
            <p:cNvSpPr txBox="1">
              <a:spLocks noChangeArrowheads="1"/>
            </p:cNvSpPr>
            <p:nvPr/>
          </p:nvSpPr>
          <p:spPr bwMode="auto">
            <a:xfrm>
              <a:off x="3424" y="2523"/>
              <a:ext cx="270" cy="212"/>
            </a:xfrm>
            <a:prstGeom prst="rect">
              <a:avLst/>
            </a:prstGeom>
            <a:noFill/>
            <a:ln w="9525">
              <a:noFill/>
              <a:miter lim="800000"/>
              <a:headEnd/>
              <a:tailEnd/>
            </a:ln>
          </p:spPr>
          <p:txBody>
            <a:bodyPr wrap="none">
              <a:spAutoFit/>
            </a:bodyPr>
            <a:lstStyle/>
            <a:p>
              <a:pPr algn="l"/>
              <a:r>
                <a:rPr lang="de-DE" altLang="zh-CN">
                  <a:solidFill>
                    <a:srgbClr val="4D4D4D"/>
                  </a:solidFill>
                  <a:latin typeface="Courier New" pitchFamily="49" charset="0"/>
                </a:rPr>
                <a:t>IF</a:t>
              </a:r>
            </a:p>
          </p:txBody>
        </p:sp>
        <p:sp>
          <p:nvSpPr>
            <p:cNvPr id="118806" name="Text Box 33"/>
            <p:cNvSpPr txBox="1">
              <a:spLocks noChangeArrowheads="1"/>
            </p:cNvSpPr>
            <p:nvPr/>
          </p:nvSpPr>
          <p:spPr bwMode="auto">
            <a:xfrm>
              <a:off x="3198" y="2161"/>
              <a:ext cx="501" cy="212"/>
            </a:xfrm>
            <a:prstGeom prst="rect">
              <a:avLst/>
            </a:prstGeom>
            <a:noFill/>
            <a:ln w="9525">
              <a:noFill/>
              <a:miter lim="800000"/>
              <a:headEnd/>
              <a:tailEnd/>
            </a:ln>
          </p:spPr>
          <p:txBody>
            <a:bodyPr wrap="none">
              <a:spAutoFit/>
            </a:bodyPr>
            <a:lstStyle/>
            <a:p>
              <a:pPr algn="l"/>
              <a:r>
                <a:rPr lang="de-DE" altLang="zh-CN">
                  <a:solidFill>
                    <a:srgbClr val="4D4D4D"/>
                  </a:solidFill>
                  <a:latin typeface="Courier New" pitchFamily="49" charset="0"/>
                </a:rPr>
                <a:t>ENDIF</a:t>
              </a:r>
            </a:p>
          </p:txBody>
        </p:sp>
        <p:sp>
          <p:nvSpPr>
            <p:cNvPr id="118807" name="Text Box 34"/>
            <p:cNvSpPr txBox="1">
              <a:spLocks noChangeArrowheads="1"/>
            </p:cNvSpPr>
            <p:nvPr/>
          </p:nvSpPr>
          <p:spPr bwMode="auto">
            <a:xfrm>
              <a:off x="3198" y="3340"/>
              <a:ext cx="501" cy="212"/>
            </a:xfrm>
            <a:prstGeom prst="rect">
              <a:avLst/>
            </a:prstGeom>
            <a:noFill/>
            <a:ln w="9525">
              <a:noFill/>
              <a:miter lim="800000"/>
              <a:headEnd/>
              <a:tailEnd/>
            </a:ln>
          </p:spPr>
          <p:txBody>
            <a:bodyPr wrap="none">
              <a:spAutoFit/>
            </a:bodyPr>
            <a:lstStyle/>
            <a:p>
              <a:pPr algn="l"/>
              <a:r>
                <a:rPr lang="de-DE" altLang="zh-CN">
                  <a:solidFill>
                    <a:srgbClr val="4D4D4D"/>
                  </a:solidFill>
                  <a:latin typeface="Courier New" pitchFamily="49" charset="0"/>
                </a:rPr>
                <a:t>ENDIF</a:t>
              </a:r>
            </a:p>
          </p:txBody>
        </p:sp>
        <p:sp>
          <p:nvSpPr>
            <p:cNvPr id="118808" name="Text Box 39"/>
            <p:cNvSpPr txBox="1">
              <a:spLocks noChangeArrowheads="1"/>
            </p:cNvSpPr>
            <p:nvPr/>
          </p:nvSpPr>
          <p:spPr bwMode="auto">
            <a:xfrm>
              <a:off x="3969" y="2614"/>
              <a:ext cx="152" cy="212"/>
            </a:xfrm>
            <a:prstGeom prst="rect">
              <a:avLst/>
            </a:prstGeom>
            <a:noFill/>
            <a:ln w="9525">
              <a:noFill/>
              <a:miter lim="800000"/>
              <a:headEnd/>
              <a:tailEnd/>
            </a:ln>
          </p:spPr>
          <p:txBody>
            <a:bodyPr wrap="none">
              <a:spAutoFit/>
            </a:bodyPr>
            <a:lstStyle/>
            <a:p>
              <a:pPr algn="l"/>
              <a:r>
                <a:rPr lang="de-DE" altLang="zh-CN" i="1">
                  <a:solidFill>
                    <a:srgbClr val="4D4D4D"/>
                  </a:solidFill>
                </a:rPr>
                <a:t>f</a:t>
              </a:r>
            </a:p>
          </p:txBody>
        </p:sp>
        <p:sp>
          <p:nvSpPr>
            <p:cNvPr id="118809" name="Text Box 40"/>
            <p:cNvSpPr txBox="1">
              <a:spLocks noChangeArrowheads="1"/>
            </p:cNvSpPr>
            <p:nvPr/>
          </p:nvSpPr>
          <p:spPr bwMode="auto">
            <a:xfrm>
              <a:off x="3787" y="2342"/>
              <a:ext cx="187" cy="212"/>
            </a:xfrm>
            <a:prstGeom prst="rect">
              <a:avLst/>
            </a:prstGeom>
            <a:noFill/>
            <a:ln w="9525">
              <a:noFill/>
              <a:miter lim="800000"/>
              <a:headEnd/>
              <a:tailEnd/>
            </a:ln>
          </p:spPr>
          <p:txBody>
            <a:bodyPr wrap="none">
              <a:spAutoFit/>
            </a:bodyPr>
            <a:lstStyle/>
            <a:p>
              <a:pPr algn="l"/>
              <a:r>
                <a:rPr lang="de-DE" altLang="zh-CN" i="1">
                  <a:solidFill>
                    <a:srgbClr val="4D4D4D"/>
                  </a:solidFill>
                </a:rPr>
                <a:t>e</a:t>
              </a:r>
            </a:p>
          </p:txBody>
        </p:sp>
        <p:sp>
          <p:nvSpPr>
            <p:cNvPr id="118810" name="Text Box 41"/>
            <p:cNvSpPr txBox="1">
              <a:spLocks noChangeArrowheads="1"/>
            </p:cNvSpPr>
            <p:nvPr/>
          </p:nvSpPr>
          <p:spPr bwMode="auto">
            <a:xfrm>
              <a:off x="3787" y="3546"/>
              <a:ext cx="144" cy="212"/>
            </a:xfrm>
            <a:prstGeom prst="rect">
              <a:avLst/>
            </a:prstGeom>
            <a:noFill/>
            <a:ln w="9525">
              <a:noFill/>
              <a:miter lim="800000"/>
              <a:headEnd/>
              <a:tailEnd/>
            </a:ln>
          </p:spPr>
          <p:txBody>
            <a:bodyPr wrap="none">
              <a:spAutoFit/>
            </a:bodyPr>
            <a:lstStyle/>
            <a:p>
              <a:pPr algn="l"/>
              <a:r>
                <a:rPr lang="de-DE" altLang="zh-CN" i="1">
                  <a:solidFill>
                    <a:srgbClr val="4D4D4D"/>
                  </a:solidFill>
                  <a:ea typeface="宋体" pitchFamily="2" charset="-122"/>
                </a:rPr>
                <a:t>i</a:t>
              </a:r>
              <a:endParaRPr lang="de-DE" altLang="zh-CN" i="1">
                <a:solidFill>
                  <a:srgbClr val="4D4D4D"/>
                </a:solidFill>
              </a:endParaRPr>
            </a:p>
          </p:txBody>
        </p:sp>
        <p:sp>
          <p:nvSpPr>
            <p:cNvPr id="118811" name="Text Box 43"/>
            <p:cNvSpPr txBox="1">
              <a:spLocks noChangeArrowheads="1"/>
            </p:cNvSpPr>
            <p:nvPr/>
          </p:nvSpPr>
          <p:spPr bwMode="auto">
            <a:xfrm>
              <a:off x="3607" y="1722"/>
              <a:ext cx="180" cy="212"/>
            </a:xfrm>
            <a:prstGeom prst="rect">
              <a:avLst/>
            </a:prstGeom>
            <a:noFill/>
            <a:ln w="9525">
              <a:noFill/>
              <a:miter lim="800000"/>
              <a:headEnd/>
              <a:tailEnd/>
            </a:ln>
          </p:spPr>
          <p:txBody>
            <a:bodyPr wrap="none">
              <a:spAutoFit/>
            </a:bodyPr>
            <a:lstStyle/>
            <a:p>
              <a:pPr algn="l"/>
              <a:r>
                <a:rPr lang="de-DE" altLang="zh-CN" i="1">
                  <a:solidFill>
                    <a:srgbClr val="4D4D4D"/>
                  </a:solidFill>
                </a:rPr>
                <a:t>c</a:t>
              </a:r>
            </a:p>
          </p:txBody>
        </p:sp>
        <p:sp>
          <p:nvSpPr>
            <p:cNvPr id="118812" name="Text Box 44"/>
            <p:cNvSpPr txBox="1">
              <a:spLocks noChangeArrowheads="1"/>
            </p:cNvSpPr>
            <p:nvPr/>
          </p:nvSpPr>
          <p:spPr bwMode="auto">
            <a:xfrm>
              <a:off x="3963" y="1495"/>
              <a:ext cx="187" cy="212"/>
            </a:xfrm>
            <a:prstGeom prst="rect">
              <a:avLst/>
            </a:prstGeom>
            <a:noFill/>
            <a:ln w="9525">
              <a:noFill/>
              <a:miter lim="800000"/>
              <a:headEnd/>
              <a:tailEnd/>
            </a:ln>
          </p:spPr>
          <p:txBody>
            <a:bodyPr wrap="none">
              <a:spAutoFit/>
            </a:bodyPr>
            <a:lstStyle/>
            <a:p>
              <a:pPr algn="l"/>
              <a:r>
                <a:rPr lang="de-DE" altLang="zh-CN" i="1">
                  <a:solidFill>
                    <a:srgbClr val="4D4D4D"/>
                  </a:solidFill>
                </a:rPr>
                <a:t>b</a:t>
              </a:r>
            </a:p>
          </p:txBody>
        </p:sp>
        <p:sp>
          <p:nvSpPr>
            <p:cNvPr id="118813" name="Text Box 45"/>
            <p:cNvSpPr txBox="1">
              <a:spLocks noChangeArrowheads="1"/>
            </p:cNvSpPr>
            <p:nvPr/>
          </p:nvSpPr>
          <p:spPr bwMode="auto">
            <a:xfrm>
              <a:off x="3806" y="1152"/>
              <a:ext cx="187" cy="212"/>
            </a:xfrm>
            <a:prstGeom prst="rect">
              <a:avLst/>
            </a:prstGeom>
            <a:noFill/>
            <a:ln w="9525">
              <a:noFill/>
              <a:miter lim="800000"/>
              <a:headEnd/>
              <a:tailEnd/>
            </a:ln>
          </p:spPr>
          <p:txBody>
            <a:bodyPr wrap="none">
              <a:spAutoFit/>
            </a:bodyPr>
            <a:lstStyle/>
            <a:p>
              <a:pPr algn="l"/>
              <a:r>
                <a:rPr lang="de-DE" altLang="zh-CN" i="1">
                  <a:solidFill>
                    <a:srgbClr val="4D4D4D"/>
                  </a:solidFill>
                </a:rPr>
                <a:t>a</a:t>
              </a:r>
            </a:p>
          </p:txBody>
        </p:sp>
        <p:sp>
          <p:nvSpPr>
            <p:cNvPr id="118814" name="Text Box 51"/>
            <p:cNvSpPr txBox="1">
              <a:spLocks noChangeArrowheads="1"/>
            </p:cNvSpPr>
            <p:nvPr/>
          </p:nvSpPr>
          <p:spPr bwMode="auto">
            <a:xfrm>
              <a:off x="3969" y="1979"/>
              <a:ext cx="187" cy="212"/>
            </a:xfrm>
            <a:prstGeom prst="rect">
              <a:avLst/>
            </a:prstGeom>
            <a:noFill/>
            <a:ln w="9525">
              <a:noFill/>
              <a:miter lim="800000"/>
              <a:headEnd/>
              <a:tailEnd/>
            </a:ln>
          </p:spPr>
          <p:txBody>
            <a:bodyPr wrap="none">
              <a:spAutoFit/>
            </a:bodyPr>
            <a:lstStyle/>
            <a:p>
              <a:pPr algn="l"/>
              <a:r>
                <a:rPr lang="de-DE" altLang="zh-CN" i="1">
                  <a:solidFill>
                    <a:srgbClr val="4D4D4D"/>
                  </a:solidFill>
                </a:rPr>
                <a:t>d</a:t>
              </a:r>
            </a:p>
          </p:txBody>
        </p:sp>
        <p:sp>
          <p:nvSpPr>
            <p:cNvPr id="118815" name="Oval 52"/>
            <p:cNvSpPr>
              <a:spLocks noChangeArrowheads="1"/>
            </p:cNvSpPr>
            <p:nvPr/>
          </p:nvSpPr>
          <p:spPr bwMode="auto">
            <a:xfrm>
              <a:off x="4089" y="1752"/>
              <a:ext cx="152" cy="152"/>
            </a:xfrm>
            <a:prstGeom prst="ellipse">
              <a:avLst/>
            </a:prstGeom>
            <a:solidFill>
              <a:srgbClr val="CC99FF"/>
            </a:solidFill>
            <a:ln w="9525">
              <a:solidFill>
                <a:srgbClr val="4D4D4D"/>
              </a:solidFill>
              <a:round/>
              <a:headEnd/>
              <a:tailEnd/>
            </a:ln>
          </p:spPr>
          <p:txBody>
            <a:bodyPr wrap="none" anchor="ctr"/>
            <a:lstStyle/>
            <a:p>
              <a:r>
                <a:rPr lang="en-US" altLang="zh-CN" sz="1200" b="1"/>
                <a:t>4</a:t>
              </a:r>
            </a:p>
          </p:txBody>
        </p:sp>
        <p:sp>
          <p:nvSpPr>
            <p:cNvPr id="118816" name="Oval 53"/>
            <p:cNvSpPr>
              <a:spLocks noChangeArrowheads="1"/>
            </p:cNvSpPr>
            <p:nvPr/>
          </p:nvSpPr>
          <p:spPr bwMode="auto">
            <a:xfrm>
              <a:off x="3726" y="2190"/>
              <a:ext cx="152" cy="152"/>
            </a:xfrm>
            <a:prstGeom prst="ellipse">
              <a:avLst/>
            </a:prstGeom>
            <a:solidFill>
              <a:srgbClr val="CC99FF"/>
            </a:solidFill>
            <a:ln w="9525">
              <a:solidFill>
                <a:srgbClr val="4D4D4D"/>
              </a:solidFill>
              <a:round/>
              <a:headEnd/>
              <a:tailEnd/>
            </a:ln>
          </p:spPr>
          <p:txBody>
            <a:bodyPr wrap="none" anchor="ctr"/>
            <a:lstStyle/>
            <a:p>
              <a:r>
                <a:rPr lang="en-US" altLang="zh-CN" sz="1200" b="1"/>
                <a:t>5</a:t>
              </a:r>
            </a:p>
          </p:txBody>
        </p:sp>
        <p:sp>
          <p:nvSpPr>
            <p:cNvPr id="118817" name="Line 54"/>
            <p:cNvSpPr>
              <a:spLocks noChangeShapeType="1"/>
            </p:cNvSpPr>
            <p:nvPr/>
          </p:nvSpPr>
          <p:spPr bwMode="auto">
            <a:xfrm flipH="1">
              <a:off x="3878" y="3068"/>
              <a:ext cx="272" cy="363"/>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818" name="Line 55"/>
            <p:cNvSpPr>
              <a:spLocks noChangeShapeType="1"/>
            </p:cNvSpPr>
            <p:nvPr/>
          </p:nvSpPr>
          <p:spPr bwMode="auto">
            <a:xfrm flipH="1">
              <a:off x="3787" y="2705"/>
              <a:ext cx="0" cy="635"/>
            </a:xfrm>
            <a:prstGeom prst="line">
              <a:avLst/>
            </a:prstGeom>
            <a:noFill/>
            <a:ln w="38100">
              <a:solidFill>
                <a:srgbClr val="4D4D4D"/>
              </a:solidFill>
              <a:round/>
              <a:headEnd/>
              <a:tailEnd type="triangle" w="med" len="med"/>
            </a:ln>
          </p:spPr>
          <p:txBody>
            <a:bodyPr wrap="none" anchor="ctr"/>
            <a:lstStyle/>
            <a:p>
              <a:endParaRPr lang="zh-CN" altLang="en-US"/>
            </a:p>
          </p:txBody>
        </p:sp>
        <p:sp>
          <p:nvSpPr>
            <p:cNvPr id="118819" name="Oval 56"/>
            <p:cNvSpPr>
              <a:spLocks noChangeArrowheads="1"/>
            </p:cNvSpPr>
            <p:nvPr/>
          </p:nvSpPr>
          <p:spPr bwMode="auto">
            <a:xfrm>
              <a:off x="4089" y="2961"/>
              <a:ext cx="152" cy="152"/>
            </a:xfrm>
            <a:prstGeom prst="ellipse">
              <a:avLst/>
            </a:prstGeom>
            <a:solidFill>
              <a:srgbClr val="CC99FF"/>
            </a:solidFill>
            <a:ln w="9525">
              <a:solidFill>
                <a:srgbClr val="4D4D4D"/>
              </a:solidFill>
              <a:round/>
              <a:headEnd/>
              <a:tailEnd/>
            </a:ln>
          </p:spPr>
          <p:txBody>
            <a:bodyPr wrap="none" anchor="ctr"/>
            <a:lstStyle/>
            <a:p>
              <a:r>
                <a:rPr lang="en-US" altLang="zh-CN" sz="1200" b="1"/>
                <a:t>7</a:t>
              </a:r>
            </a:p>
          </p:txBody>
        </p:sp>
        <p:sp>
          <p:nvSpPr>
            <p:cNvPr id="118820" name="Text Box 57"/>
            <p:cNvSpPr txBox="1">
              <a:spLocks noChangeArrowheads="1"/>
            </p:cNvSpPr>
            <p:nvPr/>
          </p:nvSpPr>
          <p:spPr bwMode="auto">
            <a:xfrm>
              <a:off x="3606" y="2901"/>
              <a:ext cx="144" cy="212"/>
            </a:xfrm>
            <a:prstGeom prst="rect">
              <a:avLst/>
            </a:prstGeom>
            <a:noFill/>
            <a:ln w="9525">
              <a:noFill/>
              <a:miter lim="800000"/>
              <a:headEnd/>
              <a:tailEnd/>
            </a:ln>
          </p:spPr>
          <p:txBody>
            <a:bodyPr wrap="none">
              <a:spAutoFit/>
            </a:bodyPr>
            <a:lstStyle/>
            <a:p>
              <a:pPr algn="l"/>
              <a:r>
                <a:rPr lang="de-DE" altLang="zh-CN" i="1">
                  <a:solidFill>
                    <a:srgbClr val="4D4D4D"/>
                  </a:solidFill>
                  <a:ea typeface="宋体" pitchFamily="2" charset="-122"/>
                </a:rPr>
                <a:t>j</a:t>
              </a:r>
              <a:endParaRPr lang="de-DE" altLang="zh-CN" i="1">
                <a:solidFill>
                  <a:srgbClr val="4D4D4D"/>
                </a:solidFill>
              </a:endParaRPr>
            </a:p>
          </p:txBody>
        </p:sp>
        <p:sp>
          <p:nvSpPr>
            <p:cNvPr id="118821" name="Text Box 58"/>
            <p:cNvSpPr txBox="1">
              <a:spLocks noChangeArrowheads="1"/>
            </p:cNvSpPr>
            <p:nvPr/>
          </p:nvSpPr>
          <p:spPr bwMode="auto">
            <a:xfrm>
              <a:off x="3969" y="3219"/>
              <a:ext cx="187" cy="212"/>
            </a:xfrm>
            <a:prstGeom prst="rect">
              <a:avLst/>
            </a:prstGeom>
            <a:noFill/>
            <a:ln w="9525">
              <a:noFill/>
              <a:miter lim="800000"/>
              <a:headEnd/>
              <a:tailEnd/>
            </a:ln>
          </p:spPr>
          <p:txBody>
            <a:bodyPr wrap="none">
              <a:spAutoFit/>
            </a:bodyPr>
            <a:lstStyle/>
            <a:p>
              <a:pPr algn="l"/>
              <a:r>
                <a:rPr lang="de-DE" altLang="zh-CN" i="1">
                  <a:solidFill>
                    <a:srgbClr val="4D4D4D"/>
                  </a:solidFill>
                  <a:ea typeface="宋体" pitchFamily="2" charset="-122"/>
                </a:rPr>
                <a:t>h</a:t>
              </a:r>
              <a:endParaRPr lang="de-DE" altLang="zh-CN" i="1">
                <a:solidFill>
                  <a:srgbClr val="4D4D4D"/>
                </a:solidFill>
              </a:endParaRPr>
            </a:p>
          </p:txBody>
        </p:sp>
      </p:grpSp>
      <p:sp>
        <p:nvSpPr>
          <p:cNvPr id="118787" name="Text Box 59"/>
          <p:cNvSpPr txBox="1">
            <a:spLocks noChangeArrowheads="1"/>
          </p:cNvSpPr>
          <p:nvPr/>
        </p:nvSpPr>
        <p:spPr bwMode="auto">
          <a:xfrm>
            <a:off x="1043360" y="1701057"/>
            <a:ext cx="3816350" cy="4110998"/>
          </a:xfrm>
          <a:prstGeom prst="rect">
            <a:avLst/>
          </a:prstGeom>
          <a:noFill/>
          <a:ln w="12700">
            <a:noFill/>
            <a:miter lim="800000"/>
            <a:headEnd/>
            <a:tailEnd/>
          </a:ln>
        </p:spPr>
        <p:txBody>
          <a:bodyPr wrap="square" lIns="90000" tIns="46800" rIns="90000" bIns="46800">
            <a:spAutoFit/>
          </a:bodyPr>
          <a:lstStyle/>
          <a:p>
            <a:pPr marL="457200" indent="-457200" algn="l">
              <a:spcBef>
                <a:spcPct val="50000"/>
              </a:spcBef>
            </a:pPr>
            <a:r>
              <a:rPr lang="zh-CN" altLang="en-US" sz="1800" dirty="0"/>
              <a:t>程序源代码</a:t>
            </a:r>
          </a:p>
          <a:p>
            <a:pPr marL="457200" indent="-457200" algn="l">
              <a:spcBef>
                <a:spcPct val="50000"/>
              </a:spcBef>
            </a:pPr>
            <a:r>
              <a:rPr lang="en-US" altLang="zh-CN" sz="1800" dirty="0"/>
              <a:t>1.	dim a, b as integer</a:t>
            </a:r>
          </a:p>
          <a:p>
            <a:pPr marL="457200" indent="-457200" algn="l">
              <a:spcBef>
                <a:spcPct val="50000"/>
              </a:spcBef>
              <a:buFontTx/>
              <a:buAutoNum type="arabicPeriod" startAt="2"/>
            </a:pPr>
            <a:r>
              <a:rPr lang="en-US" altLang="zh-CN" sz="1800" dirty="0"/>
              <a:t>dim c as double</a:t>
            </a:r>
          </a:p>
          <a:p>
            <a:pPr marL="457200" indent="-457200" algn="l">
              <a:spcBef>
                <a:spcPct val="50000"/>
              </a:spcBef>
              <a:buFontTx/>
              <a:buAutoNum type="arabicPeriod" startAt="2"/>
            </a:pPr>
            <a:r>
              <a:rPr lang="en-US" altLang="zh-CN" sz="1800" dirty="0"/>
              <a:t>if (a &gt;0 and b &gt; 0) then</a:t>
            </a:r>
          </a:p>
          <a:p>
            <a:pPr marL="457200" indent="-457200" algn="l">
              <a:spcBef>
                <a:spcPct val="50000"/>
              </a:spcBef>
              <a:buFontTx/>
              <a:buAutoNum type="arabicPeriod" startAt="2"/>
            </a:pPr>
            <a:r>
              <a:rPr lang="en-US" altLang="zh-CN" sz="1800" dirty="0"/>
              <a:t>     c = c / a</a:t>
            </a:r>
          </a:p>
          <a:p>
            <a:pPr marL="457200" indent="-457200" algn="l">
              <a:spcBef>
                <a:spcPct val="50000"/>
              </a:spcBef>
              <a:buFontTx/>
              <a:buAutoNum type="arabicPeriod" startAt="2"/>
            </a:pPr>
            <a:r>
              <a:rPr lang="en-US" altLang="zh-CN" sz="1800" dirty="0"/>
              <a:t>end if</a:t>
            </a:r>
          </a:p>
          <a:p>
            <a:pPr marL="457200" indent="-457200" algn="l">
              <a:spcBef>
                <a:spcPct val="50000"/>
              </a:spcBef>
              <a:buFontTx/>
              <a:buAutoNum type="arabicPeriod" startAt="2"/>
            </a:pPr>
            <a:r>
              <a:rPr lang="en-US" altLang="zh-CN" sz="1800" dirty="0"/>
              <a:t>if (a &gt; 1 or c &gt; 1) then</a:t>
            </a:r>
          </a:p>
          <a:p>
            <a:pPr marL="457200" indent="-457200" algn="l">
              <a:spcBef>
                <a:spcPct val="50000"/>
              </a:spcBef>
              <a:buFontTx/>
              <a:buAutoNum type="arabicPeriod" startAt="2"/>
            </a:pPr>
            <a:r>
              <a:rPr lang="en-US" altLang="zh-CN" sz="1800" dirty="0"/>
              <a:t>     c = c + 1</a:t>
            </a:r>
          </a:p>
          <a:p>
            <a:pPr marL="457200" indent="-457200" algn="l">
              <a:spcBef>
                <a:spcPct val="50000"/>
              </a:spcBef>
              <a:buFontTx/>
              <a:buAutoNum type="arabicPeriod" startAt="2"/>
            </a:pPr>
            <a:r>
              <a:rPr lang="en-US" altLang="zh-CN" sz="1800" dirty="0"/>
              <a:t>end if</a:t>
            </a:r>
          </a:p>
          <a:p>
            <a:pPr marL="457200" indent="-457200" algn="l">
              <a:spcBef>
                <a:spcPct val="50000"/>
              </a:spcBef>
              <a:buFontTx/>
              <a:buAutoNum type="arabicPeriod" startAt="2"/>
            </a:pPr>
            <a:r>
              <a:rPr lang="en-US" altLang="zh-CN" sz="1800" dirty="0"/>
              <a:t>c = b + c</a:t>
            </a:r>
          </a:p>
        </p:txBody>
      </p:sp>
      <p:sp>
        <p:nvSpPr>
          <p:cNvPr id="118789" name="Text Box 67"/>
          <p:cNvSpPr txBox="1">
            <a:spLocks noChangeArrowheads="1"/>
          </p:cNvSpPr>
          <p:nvPr/>
        </p:nvSpPr>
        <p:spPr bwMode="auto">
          <a:xfrm>
            <a:off x="4859710" y="1694706"/>
            <a:ext cx="2160587" cy="366713"/>
          </a:xfrm>
          <a:prstGeom prst="rect">
            <a:avLst/>
          </a:prstGeom>
          <a:noFill/>
          <a:ln w="12700">
            <a:noFill/>
            <a:miter lim="800000"/>
            <a:headEnd/>
            <a:tailEnd/>
          </a:ln>
        </p:spPr>
        <p:txBody>
          <a:bodyPr lIns="90000" tIns="46800" rIns="90000" bIns="46800">
            <a:spAutoFit/>
          </a:bodyPr>
          <a:lstStyle/>
          <a:p>
            <a:pPr>
              <a:spcBef>
                <a:spcPct val="50000"/>
              </a:spcBef>
            </a:pPr>
            <a:r>
              <a:rPr lang="zh-CN" altLang="en-US" sz="1800"/>
              <a:t>程序控制流图</a:t>
            </a:r>
          </a:p>
        </p:txBody>
      </p:sp>
      <p:sp>
        <p:nvSpPr>
          <p:cNvPr id="40" name="Rectangle 8"/>
          <p:cNvSpPr txBox="1">
            <a:spLocks noChangeArrowheads="1"/>
          </p:cNvSpPr>
          <p:nvPr/>
        </p:nvSpPr>
        <p:spPr bwMode="auto">
          <a:xfrm>
            <a:off x="1403648" y="332656"/>
            <a:ext cx="6084676" cy="611349"/>
          </a:xfrm>
          <a:prstGeom prst="rect">
            <a:avLst/>
          </a:prstGeom>
          <a:noFill/>
          <a:ln w="9525">
            <a:noFill/>
            <a:miter lim="800000"/>
            <a:headEnd/>
            <a:tailEnd/>
          </a:ln>
        </p:spPr>
        <p:txBody>
          <a:bodyPr/>
          <a:lstStyle>
            <a:lvl1pPr marL="466725" indent="-347663" algn="l" defTabSz="1436688">
              <a:tabLst>
                <a:tab pos="461963" algn="l"/>
              </a:tabLst>
              <a:defRPr>
                <a:solidFill>
                  <a:schemeClr val="tx1"/>
                </a:solidFill>
                <a:latin typeface="Calibri" pitchFamily="34" charset="0"/>
                <a:ea typeface="宋体" pitchFamily="2" charset="-122"/>
              </a:defRPr>
            </a:lvl1pPr>
            <a:lvl2pPr marL="742950" indent="-285750" algn="l" defTabSz="1436688">
              <a:tabLst>
                <a:tab pos="461963" algn="l"/>
              </a:tabLst>
              <a:defRPr>
                <a:solidFill>
                  <a:schemeClr val="tx1"/>
                </a:solidFill>
                <a:latin typeface="Calibri" pitchFamily="34" charset="0"/>
                <a:ea typeface="宋体" pitchFamily="2" charset="-122"/>
              </a:defRPr>
            </a:lvl2pPr>
            <a:lvl3pPr marL="1143000" indent="-228600" algn="l" defTabSz="1436688">
              <a:tabLst>
                <a:tab pos="461963" algn="l"/>
              </a:tabLst>
              <a:defRPr>
                <a:solidFill>
                  <a:schemeClr val="tx1"/>
                </a:solidFill>
                <a:latin typeface="Calibri" pitchFamily="34" charset="0"/>
                <a:ea typeface="宋体" pitchFamily="2" charset="-122"/>
              </a:defRPr>
            </a:lvl3pPr>
            <a:lvl4pPr marL="1600200" indent="-228600" algn="l" defTabSz="1436688">
              <a:tabLst>
                <a:tab pos="461963" algn="l"/>
              </a:tabLst>
              <a:defRPr>
                <a:solidFill>
                  <a:schemeClr val="tx1"/>
                </a:solidFill>
                <a:latin typeface="Calibri" pitchFamily="34" charset="0"/>
                <a:ea typeface="宋体" pitchFamily="2" charset="-122"/>
              </a:defRPr>
            </a:lvl4pPr>
            <a:lvl5pPr marL="2057400" indent="-228600" algn="l" defTabSz="1436688">
              <a:tabLst>
                <a:tab pos="461963" algn="l"/>
              </a:tabLst>
              <a:defRPr>
                <a:solidFill>
                  <a:schemeClr val="tx1"/>
                </a:solidFill>
                <a:latin typeface="Calibri" pitchFamily="34" charset="0"/>
                <a:ea typeface="宋体" pitchFamily="2" charset="-122"/>
              </a:defRPr>
            </a:lvl5pPr>
            <a:lvl6pPr marL="25146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6pPr>
            <a:lvl7pPr marL="29718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7pPr>
            <a:lvl8pPr marL="34290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8pPr>
            <a:lvl9pPr marL="38862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9pPr>
          </a:lstStyle>
          <a:p>
            <a:pPr algn="ctr">
              <a:lnSpc>
                <a:spcPct val="90000"/>
              </a:lnSpc>
              <a:buClr>
                <a:srgbClr val="009066"/>
              </a:buClr>
              <a:buFont typeface="Wingdings" pitchFamily="2" charset="2"/>
              <a:buNone/>
              <a:defRPr/>
            </a:pPr>
            <a:r>
              <a:rPr lang="zh-CN" altLang="en-US" sz="3200" dirty="0">
                <a:solidFill>
                  <a:srgbClr val="FFFF00"/>
                </a:solidFill>
                <a:latin typeface="+mj-ea"/>
                <a:ea typeface="+mj-ea"/>
                <a:cs typeface="+mj-cs"/>
              </a:rPr>
              <a:t>示例：语句覆盖可发现的问题</a:t>
            </a:r>
            <a:endParaRPr lang="de-DE" altLang="de-DE" sz="3200" dirty="0">
              <a:solidFill>
                <a:srgbClr val="FFFF00"/>
              </a:solidFill>
              <a:latin typeface="+mj-ea"/>
              <a:ea typeface="+mj-ea"/>
              <a:cs typeface="+mj-cs"/>
            </a:endParaRPr>
          </a:p>
        </p:txBody>
      </p:sp>
      <p:sp>
        <p:nvSpPr>
          <p:cNvPr id="35" name="TextBox 34"/>
          <p:cNvSpPr txBox="1"/>
          <p:nvPr/>
        </p:nvSpPr>
        <p:spPr>
          <a:xfrm>
            <a:off x="1655676" y="5841268"/>
            <a:ext cx="2550698" cy="461665"/>
          </a:xfrm>
          <a:prstGeom prst="rect">
            <a:avLst/>
          </a:prstGeom>
          <a:noFill/>
        </p:spPr>
        <p:txBody>
          <a:bodyPr wrap="none" rtlCol="0">
            <a:spAutoFit/>
          </a:bodyPr>
          <a:lstStyle/>
          <a:p>
            <a:r>
              <a:rPr lang="en-US" altLang="zh-CN" sz="2400" dirty="0">
                <a:solidFill>
                  <a:srgbClr val="FF0000"/>
                </a:solidFill>
              </a:rPr>
              <a:t>(a, b ,c)= (1, 1, 2)</a:t>
            </a:r>
            <a:endParaRPr lang="zh-CN" altLang="en-US" sz="2400" dirty="0">
              <a:solidFill>
                <a:srgbClr val="FF0000"/>
              </a:solidFill>
            </a:endParaRPr>
          </a:p>
        </p:txBody>
      </p:sp>
    </p:spTree>
    <p:extLst>
      <p:ext uri="{BB962C8B-B14F-4D97-AF65-F5344CB8AC3E}">
        <p14:creationId xmlns:p14="http://schemas.microsoft.com/office/powerpoint/2010/main" val="34551888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04664"/>
            <a:ext cx="7170738" cy="533400"/>
          </a:xfrm>
        </p:spPr>
        <p:txBody>
          <a:bodyPr lIns="0" tIns="0" rIns="0" bIns="0"/>
          <a:lstStyle/>
          <a:p>
            <a:pPr algn="ctr">
              <a:defRPr/>
            </a:pPr>
            <a:r>
              <a:rPr lang="en-US" altLang="zh-CN" sz="3200" dirty="0">
                <a:solidFill>
                  <a:srgbClr val="FFFF00"/>
                </a:solidFill>
                <a:latin typeface="+mj-ea"/>
              </a:rPr>
              <a:t>3.4.1 </a:t>
            </a:r>
            <a:r>
              <a:rPr lang="zh-CN" altLang="en-US" sz="3200" dirty="0">
                <a:solidFill>
                  <a:srgbClr val="FFFF00"/>
                </a:solidFill>
                <a:latin typeface="+mj-ea"/>
              </a:rPr>
              <a:t>判定覆盖</a:t>
            </a:r>
            <a:endParaRPr lang="en-US" altLang="zh-CN" sz="3200" dirty="0">
              <a:solidFill>
                <a:srgbClr val="FFFF00"/>
              </a:solidFill>
              <a:latin typeface="+mj-ea"/>
            </a:endParaRPr>
          </a:p>
        </p:txBody>
      </p:sp>
      <p:sp>
        <p:nvSpPr>
          <p:cNvPr id="1676291" name="Rectangle 3"/>
          <p:cNvSpPr>
            <a:spLocks noChangeArrowheads="1"/>
          </p:cNvSpPr>
          <p:nvPr/>
        </p:nvSpPr>
        <p:spPr bwMode="auto">
          <a:xfrm>
            <a:off x="395536" y="1844824"/>
            <a:ext cx="5400600" cy="3939539"/>
          </a:xfrm>
          <a:prstGeom prst="rect">
            <a:avLst/>
          </a:prstGeom>
          <a:noFill/>
          <a:ln w="9525">
            <a:noFill/>
            <a:miter lim="800000"/>
            <a:headEnd/>
            <a:tailEnd/>
          </a:ln>
          <a:effectLst/>
        </p:spPr>
        <p:txBody>
          <a:bodyPr wrap="square">
            <a:spAutoFit/>
          </a:bodyPr>
          <a:lstStyle/>
          <a:p>
            <a:pPr marL="355600" indent="-355600" eaLnBrk="0" hangingPunct="0">
              <a:lnSpc>
                <a:spcPct val="150000"/>
              </a:lnSpc>
              <a:buClr>
                <a:srgbClr val="91AC4E"/>
              </a:buClr>
              <a:buSzPct val="80000"/>
              <a:buFont typeface="Wingdings" pitchFamily="2" charset="2"/>
              <a:buChar char="p"/>
              <a:defRPr/>
            </a:pPr>
            <a:r>
              <a:rPr lang="zh-CN" altLang="en-US" sz="2400" i="0" u="sng" dirty="0">
                <a:ea typeface="宋体" charset="-122"/>
              </a:rPr>
              <a:t>判定覆盖法的基本思想是设计若干用例，运行被测程序，使得程序中每个判断的取真分支和取假分支至少经历一次，即判断真假值均曾被满足</a:t>
            </a:r>
            <a:r>
              <a:rPr lang="zh-CN" altLang="en-US" sz="2400" i="0" dirty="0">
                <a:ea typeface="宋体" charset="-122"/>
              </a:rPr>
              <a:t>。</a:t>
            </a:r>
            <a:endParaRPr lang="en-US" altLang="zh-CN" sz="2400" i="0" dirty="0">
              <a:ea typeface="宋体" charset="-122"/>
            </a:endParaRPr>
          </a:p>
          <a:p>
            <a:pPr marL="355600" indent="-355600" eaLnBrk="0" hangingPunct="0">
              <a:lnSpc>
                <a:spcPct val="150000"/>
              </a:lnSpc>
              <a:buClr>
                <a:srgbClr val="91AC4E"/>
              </a:buClr>
              <a:buSzPct val="80000"/>
              <a:buFont typeface="Wingdings" pitchFamily="2" charset="2"/>
              <a:buChar char="p"/>
              <a:defRPr/>
            </a:pPr>
            <a:r>
              <a:rPr lang="zh-CN" altLang="en-US" sz="2400" i="0" dirty="0">
                <a:ea typeface="宋体" charset="-122"/>
              </a:rPr>
              <a:t>一个判定代表着程序的一个分支，</a:t>
            </a:r>
            <a:endParaRPr lang="en-US" altLang="zh-CN" sz="2400" i="0" dirty="0">
              <a:ea typeface="宋体" charset="-122"/>
            </a:endParaRPr>
          </a:p>
          <a:p>
            <a:pPr marL="355600" indent="-355600" eaLnBrk="0" hangingPunct="0">
              <a:lnSpc>
                <a:spcPct val="150000"/>
              </a:lnSpc>
              <a:buClr>
                <a:srgbClr val="91AC4E"/>
              </a:buClr>
              <a:buSzPct val="80000"/>
              <a:defRPr/>
            </a:pPr>
            <a:r>
              <a:rPr lang="en-US" altLang="zh-CN" sz="2400" i="0" dirty="0">
                <a:ea typeface="宋体" charset="-122"/>
              </a:rPr>
              <a:t>     </a:t>
            </a:r>
            <a:r>
              <a:rPr lang="zh-CN" altLang="en-US" sz="2400" i="0" dirty="0">
                <a:ea typeface="宋体" charset="-122"/>
              </a:rPr>
              <a:t>所以判定覆盖也被称为分支覆盖。</a:t>
            </a:r>
            <a:endParaRPr lang="en-US" altLang="zh-CN" sz="2400" i="0" dirty="0">
              <a:effectLst>
                <a:outerShdw blurRad="38100" dist="38100" dir="2700000" algn="tl">
                  <a:srgbClr val="FFFFFF"/>
                </a:outerShdw>
              </a:effectLst>
              <a:latin typeface="Arial" pitchFamily="34" charset="0"/>
            </a:endParaRPr>
          </a:p>
        </p:txBody>
      </p:sp>
      <p:pic>
        <p:nvPicPr>
          <p:cNvPr id="15365" name="Picture 2" descr="WhiteBoxTestCase"/>
          <p:cNvPicPr>
            <a:picLocks noChangeAspect="1" noChangeArrowheads="1"/>
          </p:cNvPicPr>
          <p:nvPr/>
        </p:nvPicPr>
        <p:blipFill>
          <a:blip r:embed="rId3" cstate="print"/>
          <a:srcRect/>
          <a:stretch>
            <a:fillRect/>
          </a:stretch>
        </p:blipFill>
        <p:spPr bwMode="auto">
          <a:xfrm>
            <a:off x="5652120" y="1772816"/>
            <a:ext cx="3266579" cy="4392488"/>
          </a:xfrm>
          <a:prstGeom prst="rect">
            <a:avLst/>
          </a:prstGeom>
          <a:noFill/>
          <a:ln w="9525">
            <a:noFill/>
            <a:miter lim="800000"/>
            <a:headEnd/>
            <a:tailEnd/>
          </a:ln>
        </p:spPr>
      </p:pic>
      <p:cxnSp>
        <p:nvCxnSpPr>
          <p:cNvPr id="15366" name="Straight Arrow Connector 6"/>
          <p:cNvCxnSpPr>
            <a:cxnSpLocks noChangeShapeType="1"/>
          </p:cNvCxnSpPr>
          <p:nvPr/>
        </p:nvCxnSpPr>
        <p:spPr bwMode="auto">
          <a:xfrm>
            <a:off x="6948264" y="2924944"/>
            <a:ext cx="864096" cy="0"/>
          </a:xfrm>
          <a:prstGeom prst="straightConnector1">
            <a:avLst/>
          </a:prstGeom>
          <a:noFill/>
          <a:ln w="28575" cmpd="sng" algn="ctr">
            <a:solidFill>
              <a:srgbClr val="FF6600"/>
            </a:solidFill>
            <a:round/>
            <a:headEnd/>
            <a:tailEnd type="arrow" w="med" len="med"/>
          </a:ln>
        </p:spPr>
      </p:cxnSp>
      <p:cxnSp>
        <p:nvCxnSpPr>
          <p:cNvPr id="15367" name="Straight Arrow Connector 7"/>
          <p:cNvCxnSpPr>
            <a:cxnSpLocks noChangeShapeType="1"/>
          </p:cNvCxnSpPr>
          <p:nvPr/>
        </p:nvCxnSpPr>
        <p:spPr bwMode="auto">
          <a:xfrm flipH="1">
            <a:off x="6300192" y="3284985"/>
            <a:ext cx="1588" cy="792087"/>
          </a:xfrm>
          <a:prstGeom prst="straightConnector1">
            <a:avLst/>
          </a:prstGeom>
          <a:noFill/>
          <a:ln w="28575" cmpd="sng" algn="ctr">
            <a:solidFill>
              <a:srgbClr val="FF6600"/>
            </a:solidFill>
            <a:round/>
            <a:headEnd/>
            <a:tailEnd type="arrow" w="med" len="med"/>
          </a:ln>
        </p:spPr>
      </p:cxnSp>
    </p:spTree>
    <p:extLst>
      <p:ext uri="{BB962C8B-B14F-4D97-AF65-F5344CB8AC3E}">
        <p14:creationId xmlns:p14="http://schemas.microsoft.com/office/powerpoint/2010/main" val="30966614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366695"/>
            <a:ext cx="6312764" cy="561975"/>
          </a:xfrm>
        </p:spPr>
        <p:txBody>
          <a:bodyPr/>
          <a:lstStyle/>
          <a:p>
            <a:pPr algn="ctr"/>
            <a:r>
              <a:rPr lang="zh-CN" altLang="en-US" sz="3200" dirty="0">
                <a:solidFill>
                  <a:srgbClr val="FFFF00"/>
                </a:solidFill>
                <a:latin typeface="+mj-ea"/>
              </a:rPr>
              <a:t>具体方法或技术</a:t>
            </a: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7</a:t>
            </a:fld>
            <a:endParaRPr lang="en-US" altLang="zh-CN"/>
          </a:p>
        </p:txBody>
      </p:sp>
      <p:graphicFrame>
        <p:nvGraphicFramePr>
          <p:cNvPr id="13" name="表格 12"/>
          <p:cNvGraphicFramePr>
            <a:graphicFrameLocks noGrp="1"/>
          </p:cNvGraphicFramePr>
          <p:nvPr>
            <p:extLst>
              <p:ext uri="{D42A27DB-BD31-4B8C-83A1-F6EECF244321}">
                <p14:modId xmlns:p14="http://schemas.microsoft.com/office/powerpoint/2010/main" val="1048300250"/>
              </p:ext>
            </p:extLst>
          </p:nvPr>
        </p:nvGraphicFramePr>
        <p:xfrm>
          <a:off x="467544" y="1700808"/>
          <a:ext cx="8136903" cy="4852014"/>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xmlns="" val="20000"/>
                    </a:ext>
                  </a:extLst>
                </a:gridCol>
                <a:gridCol w="4968552">
                  <a:extLst>
                    <a:ext uri="{9D8B030D-6E8A-4147-A177-3AD203B41FA5}">
                      <a16:colId xmlns:a16="http://schemas.microsoft.com/office/drawing/2014/main" xmlns="" val="20001"/>
                    </a:ext>
                  </a:extLst>
                </a:gridCol>
                <a:gridCol w="1944215">
                  <a:extLst>
                    <a:ext uri="{9D8B030D-6E8A-4147-A177-3AD203B41FA5}">
                      <a16:colId xmlns:a16="http://schemas.microsoft.com/office/drawing/2014/main" xmlns="" val="20002"/>
                    </a:ext>
                  </a:extLst>
                </a:gridCol>
              </a:tblGrid>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FF0000"/>
                          </a:solidFill>
                          <a:effectLst>
                            <a:outerShdw blurRad="38100" dist="38100" dir="2700000" algn="tl">
                              <a:srgbClr val="FFFFFF"/>
                            </a:outerShdw>
                          </a:effectLst>
                          <a:latin typeface="Arial" pitchFamily="34" charset="0"/>
                          <a:ea typeface="楷体_GB2312" pitchFamily="49" charset="-122"/>
                        </a:rPr>
                        <a:t>IDBT</a:t>
                      </a:r>
                      <a:endParaRPr lang="zh-CN" altLang="en-US" sz="2400" i="0" dirty="0">
                        <a:solidFill>
                          <a:srgbClr val="FF0000"/>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zh-CN" altLang="en-US" sz="2400" dirty="0">
                          <a:solidFill>
                            <a:schemeClr val="accent5">
                              <a:lumMod val="25000"/>
                            </a:schemeClr>
                          </a:solidFill>
                          <a:latin typeface="宋体"/>
                          <a:ea typeface="宋体"/>
                          <a:cs typeface="宋体"/>
                        </a:rPr>
                        <a:t>等价类、边界值、两两组合（</a:t>
                      </a:r>
                      <a:r>
                        <a:rPr lang="en-US" altLang="zh-CN" sz="2400" dirty="0">
                          <a:solidFill>
                            <a:schemeClr val="accent5">
                              <a:lumMod val="25000"/>
                            </a:schemeClr>
                          </a:solidFill>
                          <a:latin typeface="宋体"/>
                          <a:ea typeface="宋体"/>
                          <a:cs typeface="宋体"/>
                        </a:rPr>
                        <a:t>pairwise</a:t>
                      </a:r>
                      <a:r>
                        <a:rPr lang="zh-CN" altLang="en-US" sz="2400" dirty="0">
                          <a:solidFill>
                            <a:schemeClr val="accent5">
                              <a:lumMod val="25000"/>
                            </a:schemeClr>
                          </a:solidFill>
                          <a:latin typeface="宋体"/>
                          <a:ea typeface="宋体"/>
                          <a:cs typeface="宋体"/>
                        </a:rPr>
                        <a:t>）、随机测试</a:t>
                      </a:r>
                    </a:p>
                  </a:txBody>
                  <a:tcPr/>
                </a:tc>
                <a:tc>
                  <a:txBody>
                    <a:bodyPr/>
                    <a:lstStyle/>
                    <a:p>
                      <a:r>
                        <a:rPr lang="zh-CN" altLang="en-US" sz="2400" dirty="0">
                          <a:solidFill>
                            <a:schemeClr val="accent5">
                              <a:lumMod val="25000"/>
                            </a:schemeClr>
                          </a:solidFill>
                          <a:latin typeface="宋体"/>
                          <a:ea typeface="宋体"/>
                          <a:cs typeface="宋体"/>
                        </a:rPr>
                        <a:t>黑盒测试</a:t>
                      </a:r>
                    </a:p>
                  </a:txBody>
                  <a:tcPr/>
                </a:tc>
                <a:extLst>
                  <a:ext uri="{0D108BD9-81ED-4DB2-BD59-A6C34878D82A}">
                    <a16:rowId xmlns:a16="http://schemas.microsoft.com/office/drawing/2014/main" xmlns="" val="10000"/>
                  </a:ext>
                </a:extLst>
              </a:tr>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800000"/>
                          </a:solidFill>
                          <a:effectLst>
                            <a:outerShdw blurRad="38100" dist="38100" dir="2700000" algn="tl">
                              <a:srgbClr val="FFFFFF"/>
                            </a:outerShdw>
                          </a:effectLst>
                          <a:latin typeface="Arial" pitchFamily="34" charset="0"/>
                          <a:ea typeface="楷体_GB2312" pitchFamily="49" charset="-122"/>
                        </a:rPr>
                        <a:t>CBT</a:t>
                      </a:r>
                      <a:endParaRPr lang="zh-CN" altLang="en-US" sz="2400" i="0" dirty="0">
                        <a:solidFill>
                          <a:srgbClr val="800000"/>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zh-CN" altLang="en-US" sz="2400" dirty="0">
                          <a:solidFill>
                            <a:schemeClr val="accent5">
                              <a:lumMod val="25000"/>
                            </a:schemeClr>
                          </a:solidFill>
                          <a:latin typeface="宋体"/>
                          <a:ea typeface="宋体"/>
                          <a:cs typeface="宋体"/>
                        </a:rPr>
                        <a:t>基于控制流的标准、基于数据流的标准、</a:t>
                      </a:r>
                      <a:r>
                        <a:rPr lang="en-US" altLang="zh-CN" sz="2400" dirty="0">
                          <a:solidFill>
                            <a:schemeClr val="accent5">
                              <a:lumMod val="25000"/>
                            </a:schemeClr>
                          </a:solidFill>
                          <a:latin typeface="宋体"/>
                          <a:ea typeface="宋体"/>
                          <a:cs typeface="宋体"/>
                        </a:rPr>
                        <a:t>CBT</a:t>
                      </a:r>
                      <a:r>
                        <a:rPr lang="zh-CN" altLang="en-US" sz="2400" dirty="0">
                          <a:solidFill>
                            <a:schemeClr val="accent5">
                              <a:lumMod val="25000"/>
                            </a:schemeClr>
                          </a:solidFill>
                          <a:latin typeface="宋体"/>
                          <a:ea typeface="宋体"/>
                          <a:cs typeface="宋体"/>
                        </a:rPr>
                        <a:t>参考模型</a:t>
                      </a:r>
                    </a:p>
                  </a:txBody>
                  <a:tcPr/>
                </a:tc>
                <a:tc>
                  <a:txBody>
                    <a:bodyPr/>
                    <a:lstStyle/>
                    <a:p>
                      <a:r>
                        <a:rPr lang="zh-CN" altLang="en-US" sz="2400" dirty="0">
                          <a:solidFill>
                            <a:schemeClr val="accent5">
                              <a:lumMod val="25000"/>
                            </a:schemeClr>
                          </a:solidFill>
                          <a:latin typeface="宋体"/>
                          <a:ea typeface="宋体"/>
                          <a:cs typeface="宋体"/>
                        </a:rPr>
                        <a:t>白盒测试</a:t>
                      </a:r>
                    </a:p>
                  </a:txBody>
                  <a:tcPr/>
                </a:tc>
                <a:extLst>
                  <a:ext uri="{0D108BD9-81ED-4DB2-BD59-A6C34878D82A}">
                    <a16:rowId xmlns:a16="http://schemas.microsoft.com/office/drawing/2014/main" xmlns="" val="10001"/>
                  </a:ext>
                </a:extLst>
              </a:tr>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FF6600"/>
                          </a:solidFill>
                          <a:effectLst>
                            <a:outerShdw blurRad="38100" dist="38100" dir="2700000" algn="tl">
                              <a:srgbClr val="FFFFFF"/>
                            </a:outerShdw>
                          </a:effectLst>
                          <a:latin typeface="Arial" pitchFamily="34" charset="0"/>
                          <a:ea typeface="楷体_GB2312" pitchFamily="49" charset="-122"/>
                        </a:rPr>
                        <a:t>FBT</a:t>
                      </a:r>
                      <a:endParaRPr lang="zh-CN" altLang="en-US" sz="2400" i="0" dirty="0">
                        <a:solidFill>
                          <a:srgbClr val="FF6600"/>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zh-CN" altLang="en-US" sz="2400" dirty="0">
                          <a:solidFill>
                            <a:schemeClr val="accent5">
                              <a:lumMod val="25000"/>
                            </a:schemeClr>
                          </a:solidFill>
                          <a:latin typeface="宋体"/>
                          <a:ea typeface="宋体"/>
                          <a:cs typeface="宋体"/>
                        </a:rPr>
                        <a:t>故障模型、错误猜测法、变异测试</a:t>
                      </a:r>
                    </a:p>
                  </a:txBody>
                  <a:tcPr/>
                </a:tc>
                <a:tc>
                  <a:txBody>
                    <a:bodyPr/>
                    <a:lstStyle/>
                    <a:p>
                      <a:endParaRPr lang="zh-CN" altLang="en-US" sz="2400" dirty="0">
                        <a:solidFill>
                          <a:schemeClr val="accent5">
                            <a:lumMod val="25000"/>
                          </a:schemeClr>
                        </a:solidFill>
                        <a:latin typeface="宋体"/>
                        <a:ea typeface="宋体"/>
                        <a:cs typeface="宋体"/>
                      </a:endParaRPr>
                    </a:p>
                  </a:txBody>
                  <a:tcPr/>
                </a:tc>
                <a:extLst>
                  <a:ext uri="{0D108BD9-81ED-4DB2-BD59-A6C34878D82A}">
                    <a16:rowId xmlns:a16="http://schemas.microsoft.com/office/drawing/2014/main" xmlns="" val="10002"/>
                  </a:ext>
                </a:extLst>
              </a:tr>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008000"/>
                          </a:solidFill>
                          <a:effectLst>
                            <a:outerShdw blurRad="38100" dist="38100" dir="2700000" algn="tl">
                              <a:srgbClr val="FFFFFF"/>
                            </a:outerShdw>
                          </a:effectLst>
                          <a:latin typeface="Arial" pitchFamily="34" charset="0"/>
                          <a:ea typeface="楷体_GB2312" pitchFamily="49" charset="-122"/>
                        </a:rPr>
                        <a:t>UBT</a:t>
                      </a:r>
                      <a:endParaRPr lang="zh-CN" altLang="en-US" sz="2400" i="0" dirty="0">
                        <a:solidFill>
                          <a:srgbClr val="008000"/>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zh-CN" altLang="en-US" sz="2400" dirty="0">
                          <a:solidFill>
                            <a:schemeClr val="accent5">
                              <a:lumMod val="25000"/>
                            </a:schemeClr>
                          </a:solidFill>
                          <a:latin typeface="宋体"/>
                          <a:ea typeface="宋体"/>
                          <a:cs typeface="宋体"/>
                        </a:rPr>
                        <a:t>操作配置</a:t>
                      </a:r>
                      <a:r>
                        <a:rPr lang="zh-CN" altLang="en-US" sz="1800" dirty="0">
                          <a:solidFill>
                            <a:schemeClr val="accent5">
                              <a:lumMod val="25000"/>
                            </a:schemeClr>
                          </a:solidFill>
                          <a:latin typeface="宋体"/>
                          <a:ea typeface="宋体"/>
                          <a:cs typeface="宋体"/>
                        </a:rPr>
                        <a:t>（</a:t>
                      </a:r>
                      <a:r>
                        <a:rPr lang="en-US" altLang="zh-CN" sz="1800" dirty="0">
                          <a:solidFill>
                            <a:schemeClr val="accent5">
                              <a:lumMod val="25000"/>
                            </a:schemeClr>
                          </a:solidFill>
                          <a:latin typeface="宋体"/>
                          <a:ea typeface="宋体"/>
                          <a:cs typeface="宋体"/>
                        </a:rPr>
                        <a:t>operational</a:t>
                      </a:r>
                      <a:r>
                        <a:rPr lang="zh-CN" altLang="en-US" sz="1800" dirty="0">
                          <a:solidFill>
                            <a:schemeClr val="accent5">
                              <a:lumMod val="25000"/>
                            </a:schemeClr>
                          </a:solidFill>
                          <a:latin typeface="宋体"/>
                          <a:ea typeface="宋体"/>
                          <a:cs typeface="宋体"/>
                        </a:rPr>
                        <a:t> </a:t>
                      </a:r>
                      <a:r>
                        <a:rPr lang="en-US" altLang="zh-CN" sz="1800" dirty="0">
                          <a:solidFill>
                            <a:schemeClr val="accent5">
                              <a:lumMod val="25000"/>
                            </a:schemeClr>
                          </a:solidFill>
                          <a:latin typeface="宋体"/>
                          <a:ea typeface="宋体"/>
                          <a:cs typeface="宋体"/>
                        </a:rPr>
                        <a:t>profile</a:t>
                      </a:r>
                      <a:r>
                        <a:rPr lang="zh-CN" altLang="en-US" sz="1800" dirty="0">
                          <a:solidFill>
                            <a:schemeClr val="accent5">
                              <a:lumMod val="25000"/>
                            </a:schemeClr>
                          </a:solidFill>
                          <a:latin typeface="宋体"/>
                          <a:ea typeface="宋体"/>
                          <a:cs typeface="宋体"/>
                        </a:rPr>
                        <a:t>）、用户观察启发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accent5">
                              <a:lumMod val="25000"/>
                            </a:schemeClr>
                          </a:solidFill>
                          <a:latin typeface="宋体"/>
                          <a:ea typeface="宋体"/>
                          <a:cs typeface="宋体"/>
                        </a:rPr>
                        <a:t>黑盒测试</a:t>
                      </a:r>
                    </a:p>
                  </a:txBody>
                  <a:tcPr/>
                </a:tc>
                <a:extLst>
                  <a:ext uri="{0D108BD9-81ED-4DB2-BD59-A6C34878D82A}">
                    <a16:rowId xmlns:a16="http://schemas.microsoft.com/office/drawing/2014/main" xmlns="" val="10003"/>
                  </a:ext>
                </a:extLst>
              </a:tr>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3366FF"/>
                          </a:solidFill>
                          <a:effectLst>
                            <a:outerShdw blurRad="38100" dist="38100" dir="2700000" algn="tl">
                              <a:srgbClr val="FFFFFF"/>
                            </a:outerShdw>
                          </a:effectLst>
                          <a:latin typeface="Arial" pitchFamily="34" charset="0"/>
                          <a:ea typeface="楷体_GB2312" pitchFamily="49" charset="-122"/>
                        </a:rPr>
                        <a:t>MBT</a:t>
                      </a:r>
                      <a:endParaRPr lang="zh-CN" altLang="en-US" sz="2400" i="0" dirty="0">
                        <a:solidFill>
                          <a:srgbClr val="3366FF"/>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zh-CN" altLang="en-US" sz="2400" dirty="0">
                          <a:solidFill>
                            <a:schemeClr val="accent5">
                              <a:lumMod val="25000"/>
                            </a:schemeClr>
                          </a:solidFill>
                          <a:latin typeface="宋体"/>
                          <a:ea typeface="宋体"/>
                          <a:cs typeface="宋体"/>
                        </a:rPr>
                        <a:t>决策表、有限状态机、形式化验证、</a:t>
                      </a:r>
                      <a:r>
                        <a:rPr lang="en-US" altLang="zh-CN" sz="2400" dirty="0">
                          <a:solidFill>
                            <a:schemeClr val="accent5">
                              <a:lumMod val="25000"/>
                            </a:schemeClr>
                          </a:solidFill>
                          <a:latin typeface="宋体"/>
                          <a:ea typeface="宋体"/>
                          <a:cs typeface="宋体"/>
                        </a:rPr>
                        <a:t>TTCN3</a:t>
                      </a:r>
                      <a:r>
                        <a:rPr lang="zh-CN" altLang="en-US" sz="2400" dirty="0">
                          <a:solidFill>
                            <a:schemeClr val="accent5">
                              <a:lumMod val="25000"/>
                            </a:schemeClr>
                          </a:solidFill>
                          <a:latin typeface="宋体"/>
                          <a:ea typeface="宋体"/>
                          <a:cs typeface="宋体"/>
                        </a:rPr>
                        <a:t>、工作流模型</a:t>
                      </a:r>
                    </a:p>
                  </a:txBody>
                  <a:tcPr/>
                </a:tc>
                <a:tc>
                  <a:txBody>
                    <a:bodyPr/>
                    <a:lstStyle/>
                    <a:p>
                      <a:endParaRPr lang="zh-CN" altLang="en-US" sz="2400" dirty="0">
                        <a:solidFill>
                          <a:schemeClr val="accent5">
                            <a:lumMod val="25000"/>
                          </a:schemeClr>
                        </a:solidFill>
                        <a:latin typeface="宋体"/>
                        <a:ea typeface="宋体"/>
                        <a:cs typeface="宋体"/>
                      </a:endParaRPr>
                    </a:p>
                  </a:txBody>
                  <a:tcPr/>
                </a:tc>
                <a:extLst>
                  <a:ext uri="{0D108BD9-81ED-4DB2-BD59-A6C34878D82A}">
                    <a16:rowId xmlns:a16="http://schemas.microsoft.com/office/drawing/2014/main" xmlns="" val="10004"/>
                  </a:ext>
                </a:extLst>
              </a:tr>
              <a:tr h="78008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i="0" dirty="0">
                          <a:solidFill>
                            <a:srgbClr val="000090"/>
                          </a:solidFill>
                          <a:effectLst>
                            <a:outerShdw blurRad="38100" dist="38100" dir="2700000" algn="tl">
                              <a:srgbClr val="FFFFFF"/>
                            </a:outerShdw>
                          </a:effectLst>
                          <a:latin typeface="Arial" pitchFamily="34" charset="0"/>
                          <a:ea typeface="楷体_GB2312" pitchFamily="49" charset="-122"/>
                        </a:rPr>
                        <a:t>TBNA</a:t>
                      </a:r>
                      <a:endParaRPr lang="zh-CN" altLang="en-US" sz="2400" i="0" dirty="0">
                        <a:solidFill>
                          <a:srgbClr val="000090"/>
                        </a:solidFill>
                        <a:effectLst>
                          <a:outerShdw blurRad="38100" dist="38100" dir="2700000" algn="tl">
                            <a:srgbClr val="FFFFFF"/>
                          </a:outerShdw>
                        </a:effectLst>
                        <a:latin typeface="Arial" pitchFamily="34" charset="0"/>
                        <a:ea typeface="楷体_GB2312" pitchFamily="49" charset="-122"/>
                      </a:endParaRPr>
                    </a:p>
                  </a:txBody>
                  <a:tcPr/>
                </a:tc>
                <a:tc>
                  <a:txBody>
                    <a:bodyPr/>
                    <a:lstStyle/>
                    <a:p>
                      <a:r>
                        <a:rPr lang="en-US" altLang="zh-CN" sz="2400" dirty="0">
                          <a:solidFill>
                            <a:schemeClr val="accent5">
                              <a:lumMod val="25000"/>
                            </a:schemeClr>
                          </a:solidFill>
                          <a:latin typeface="宋体"/>
                          <a:ea typeface="宋体"/>
                          <a:cs typeface="宋体"/>
                        </a:rPr>
                        <a:t>OOS</a:t>
                      </a:r>
                      <a:r>
                        <a:rPr lang="zh-CN" altLang="en-US" sz="2400" dirty="0">
                          <a:solidFill>
                            <a:schemeClr val="accent5">
                              <a:lumMod val="25000"/>
                            </a:schemeClr>
                          </a:solidFill>
                          <a:latin typeface="宋体"/>
                          <a:ea typeface="宋体"/>
                          <a:cs typeface="宋体"/>
                        </a:rPr>
                        <a:t>、</a:t>
                      </a:r>
                      <a:r>
                        <a:rPr lang="en-US" altLang="zh-CN" sz="2400" dirty="0">
                          <a:solidFill>
                            <a:schemeClr val="accent5">
                              <a:lumMod val="25000"/>
                            </a:schemeClr>
                          </a:solidFill>
                          <a:latin typeface="宋体"/>
                          <a:ea typeface="宋体"/>
                          <a:cs typeface="宋体"/>
                        </a:rPr>
                        <a:t>web</a:t>
                      </a:r>
                      <a:r>
                        <a:rPr lang="zh-CN" altLang="en-US" sz="2400" dirty="0">
                          <a:solidFill>
                            <a:schemeClr val="accent5">
                              <a:lumMod val="25000"/>
                            </a:schemeClr>
                          </a:solidFill>
                          <a:latin typeface="宋体"/>
                          <a:ea typeface="宋体"/>
                          <a:cs typeface="宋体"/>
                        </a:rPr>
                        <a:t>、</a:t>
                      </a:r>
                      <a:r>
                        <a:rPr lang="en-US" altLang="zh-CN" sz="2400" dirty="0">
                          <a:solidFill>
                            <a:schemeClr val="accent5">
                              <a:lumMod val="25000"/>
                            </a:schemeClr>
                          </a:solidFill>
                          <a:latin typeface="宋体"/>
                          <a:ea typeface="宋体"/>
                          <a:cs typeface="宋体"/>
                        </a:rPr>
                        <a:t>real-time</a:t>
                      </a:r>
                      <a:r>
                        <a:rPr lang="zh-CN" altLang="en-US" sz="2400" dirty="0">
                          <a:solidFill>
                            <a:schemeClr val="accent5">
                              <a:lumMod val="25000"/>
                            </a:schemeClr>
                          </a:solidFill>
                          <a:latin typeface="宋体"/>
                          <a:ea typeface="宋体"/>
                          <a:cs typeface="宋体"/>
                        </a:rPr>
                        <a:t>、</a:t>
                      </a:r>
                      <a:r>
                        <a:rPr lang="en-US" altLang="zh-CN" sz="2400" dirty="0">
                          <a:solidFill>
                            <a:schemeClr val="accent5">
                              <a:lumMod val="25000"/>
                            </a:schemeClr>
                          </a:solidFill>
                          <a:latin typeface="宋体"/>
                          <a:ea typeface="宋体"/>
                          <a:cs typeface="宋体"/>
                        </a:rPr>
                        <a:t>SOA</a:t>
                      </a:r>
                      <a:r>
                        <a:rPr lang="zh-CN" altLang="en-US" sz="2400" dirty="0">
                          <a:solidFill>
                            <a:schemeClr val="accent5">
                              <a:lumMod val="25000"/>
                            </a:schemeClr>
                          </a:solidFill>
                          <a:latin typeface="宋体"/>
                          <a:ea typeface="宋体"/>
                          <a:cs typeface="宋体"/>
                        </a:rPr>
                        <a:t>、</a:t>
                      </a:r>
                      <a:r>
                        <a:rPr lang="en-US" altLang="zh-CN" sz="2400" dirty="0">
                          <a:solidFill>
                            <a:schemeClr val="accent5">
                              <a:lumMod val="25000"/>
                            </a:schemeClr>
                          </a:solidFill>
                          <a:latin typeface="宋体"/>
                          <a:ea typeface="宋体"/>
                          <a:cs typeface="宋体"/>
                        </a:rPr>
                        <a:t>embedded</a:t>
                      </a:r>
                      <a:r>
                        <a:rPr lang="zh-CN" altLang="en-US" sz="2400" dirty="0">
                          <a:solidFill>
                            <a:schemeClr val="accent5">
                              <a:lumMod val="25000"/>
                            </a:schemeClr>
                          </a:solidFill>
                          <a:latin typeface="宋体"/>
                          <a:ea typeface="宋体"/>
                          <a:cs typeface="宋体"/>
                        </a:rPr>
                        <a:t>、</a:t>
                      </a:r>
                      <a:r>
                        <a:rPr lang="en-US" altLang="zh-CN" sz="2400" dirty="0">
                          <a:solidFill>
                            <a:schemeClr val="accent5">
                              <a:lumMod val="25000"/>
                            </a:schemeClr>
                          </a:solidFill>
                          <a:latin typeface="宋体"/>
                          <a:ea typeface="宋体"/>
                          <a:cs typeface="宋体"/>
                        </a:rPr>
                        <a:t>safe-critical</a:t>
                      </a:r>
                      <a:endParaRPr lang="zh-CN" altLang="en-US" sz="2400" dirty="0">
                        <a:solidFill>
                          <a:schemeClr val="accent5">
                            <a:lumMod val="25000"/>
                          </a:schemeClr>
                        </a:solidFill>
                        <a:latin typeface="宋体"/>
                        <a:ea typeface="宋体"/>
                        <a:cs typeface="宋体"/>
                      </a:endParaRPr>
                    </a:p>
                  </a:txBody>
                  <a:tcPr/>
                </a:tc>
                <a:tc>
                  <a:txBody>
                    <a:bodyPr/>
                    <a:lstStyle/>
                    <a:p>
                      <a:r>
                        <a:rPr lang="zh-CN" altLang="en-US" sz="2400" dirty="0">
                          <a:solidFill>
                            <a:schemeClr val="accent5">
                              <a:lumMod val="25000"/>
                            </a:schemeClr>
                          </a:solidFill>
                          <a:latin typeface="宋体"/>
                          <a:ea typeface="宋体"/>
                          <a:cs typeface="宋体"/>
                        </a:rPr>
                        <a:t>应用领域</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3760352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示例：绘制控制图</a:t>
            </a:r>
          </a:p>
        </p:txBody>
      </p:sp>
      <p:pic>
        <p:nvPicPr>
          <p:cNvPr id="111618" name="Picture 2" descr="WhiteBoxTestCase1"/>
          <p:cNvPicPr>
            <a:picLocks noChangeAspect="1" noChangeArrowheads="1"/>
          </p:cNvPicPr>
          <p:nvPr/>
        </p:nvPicPr>
        <p:blipFill>
          <a:blip r:embed="rId2" cstate="print"/>
          <a:srcRect/>
          <a:stretch>
            <a:fillRect/>
          </a:stretch>
        </p:blipFill>
        <p:spPr bwMode="auto">
          <a:xfrm>
            <a:off x="4824028" y="1556792"/>
            <a:ext cx="3420380" cy="5044924"/>
          </a:xfrm>
          <a:prstGeom prst="rect">
            <a:avLst/>
          </a:prstGeom>
          <a:noFill/>
          <a:ln w="9525">
            <a:noFill/>
            <a:miter lim="800000"/>
            <a:headEnd/>
            <a:tailEnd/>
          </a:ln>
        </p:spPr>
      </p:pic>
      <p:pic>
        <p:nvPicPr>
          <p:cNvPr id="111619" name="Picture 3" descr="WhiteBoxTestCase"/>
          <p:cNvPicPr>
            <a:picLocks noChangeAspect="1" noChangeArrowheads="1"/>
          </p:cNvPicPr>
          <p:nvPr/>
        </p:nvPicPr>
        <p:blipFill>
          <a:blip r:embed="rId3" cstate="print"/>
          <a:srcRect/>
          <a:stretch>
            <a:fillRect/>
          </a:stretch>
        </p:blipFill>
        <p:spPr bwMode="auto">
          <a:xfrm>
            <a:off x="827584" y="1556792"/>
            <a:ext cx="3312368" cy="5004556"/>
          </a:xfrm>
          <a:prstGeom prst="rect">
            <a:avLst/>
          </a:prstGeom>
          <a:noFill/>
          <a:ln w="9525">
            <a:noFill/>
            <a:miter lim="800000"/>
            <a:headEnd/>
            <a:tailEnd/>
          </a:ln>
        </p:spPr>
      </p:pic>
    </p:spTree>
    <p:extLst>
      <p:ext uri="{BB962C8B-B14F-4D97-AF65-F5344CB8AC3E}">
        <p14:creationId xmlns:p14="http://schemas.microsoft.com/office/powerpoint/2010/main" val="34046692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示例：设计测试用例</a:t>
            </a:r>
          </a:p>
        </p:txBody>
      </p:sp>
      <p:pic>
        <p:nvPicPr>
          <p:cNvPr id="5" name="Picture 3" descr="WhiteBoxTestCase"/>
          <p:cNvPicPr>
            <a:picLocks noChangeAspect="1" noChangeArrowheads="1"/>
          </p:cNvPicPr>
          <p:nvPr/>
        </p:nvPicPr>
        <p:blipFill>
          <a:blip r:embed="rId2" cstate="print"/>
          <a:srcRect/>
          <a:stretch>
            <a:fillRect/>
          </a:stretch>
        </p:blipFill>
        <p:spPr bwMode="auto">
          <a:xfrm>
            <a:off x="2123728" y="1916832"/>
            <a:ext cx="2931088" cy="4428492"/>
          </a:xfrm>
          <a:prstGeom prst="rect">
            <a:avLst/>
          </a:prstGeom>
          <a:noFill/>
          <a:ln w="9525">
            <a:noFill/>
            <a:miter lim="800000"/>
            <a:headEnd/>
            <a:tailEnd/>
          </a:ln>
        </p:spPr>
      </p:pic>
      <p:sp>
        <p:nvSpPr>
          <p:cNvPr id="6" name="TextBox 5"/>
          <p:cNvSpPr txBox="1"/>
          <p:nvPr/>
        </p:nvSpPr>
        <p:spPr>
          <a:xfrm>
            <a:off x="5610696" y="2060848"/>
            <a:ext cx="2550698" cy="830997"/>
          </a:xfrm>
          <a:prstGeom prst="rect">
            <a:avLst/>
          </a:prstGeom>
          <a:noFill/>
        </p:spPr>
        <p:txBody>
          <a:bodyPr wrap="none" rtlCol="0">
            <a:spAutoFit/>
          </a:bodyPr>
          <a:lstStyle/>
          <a:p>
            <a:r>
              <a:rPr lang="en-US" altLang="zh-CN" sz="2400" dirty="0"/>
              <a:t>(a, b ,c)= (1, 1, 2)</a:t>
            </a:r>
          </a:p>
          <a:p>
            <a:r>
              <a:rPr lang="en-US" altLang="zh-CN" sz="2400" dirty="0"/>
              <a:t>M=T  N=T</a:t>
            </a:r>
            <a:endParaRPr lang="zh-CN" altLang="en-US" sz="2400" dirty="0"/>
          </a:p>
        </p:txBody>
      </p:sp>
      <p:sp>
        <p:nvSpPr>
          <p:cNvPr id="7" name="TextBox 6"/>
          <p:cNvSpPr txBox="1"/>
          <p:nvPr/>
        </p:nvSpPr>
        <p:spPr>
          <a:xfrm>
            <a:off x="5724128" y="3193026"/>
            <a:ext cx="2653290" cy="830997"/>
          </a:xfrm>
          <a:prstGeom prst="rect">
            <a:avLst/>
          </a:prstGeom>
          <a:noFill/>
        </p:spPr>
        <p:txBody>
          <a:bodyPr wrap="none" rtlCol="0">
            <a:spAutoFit/>
          </a:bodyPr>
          <a:lstStyle/>
          <a:p>
            <a:r>
              <a:rPr lang="en-US" altLang="zh-CN" sz="2400" dirty="0">
                <a:solidFill>
                  <a:srgbClr val="FF0000"/>
                </a:solidFill>
              </a:rPr>
              <a:t>(a, b ,c)= (-1, 1, 0)</a:t>
            </a:r>
          </a:p>
          <a:p>
            <a:r>
              <a:rPr lang="en-US" altLang="zh-CN" sz="2400" dirty="0">
                <a:solidFill>
                  <a:srgbClr val="FF0000"/>
                </a:solidFill>
              </a:rPr>
              <a:t>M=F   N=F</a:t>
            </a:r>
            <a:endParaRPr lang="zh-CN" altLang="en-US" sz="2400" dirty="0">
              <a:solidFill>
                <a:srgbClr val="FF0000"/>
              </a:solidFill>
            </a:endParaRPr>
          </a:p>
        </p:txBody>
      </p:sp>
      <p:pic>
        <p:nvPicPr>
          <p:cNvPr id="8" name="Picture 2" descr="WhiteBoxTestCase1">
            <a:extLst>
              <a:ext uri="{FF2B5EF4-FFF2-40B4-BE49-F238E27FC236}">
                <a16:creationId xmlns:a16="http://schemas.microsoft.com/office/drawing/2014/main" xmlns="" id="{1E074B0B-2536-4D42-8E9A-F036891EFEA1}"/>
              </a:ext>
            </a:extLst>
          </p:cNvPr>
          <p:cNvPicPr>
            <a:picLocks noChangeAspect="1" noChangeArrowheads="1"/>
          </p:cNvPicPr>
          <p:nvPr/>
        </p:nvPicPr>
        <p:blipFill>
          <a:blip r:embed="rId3" cstate="print"/>
          <a:srcRect/>
          <a:stretch>
            <a:fillRect/>
          </a:stretch>
        </p:blipFill>
        <p:spPr bwMode="auto">
          <a:xfrm>
            <a:off x="251520" y="1253522"/>
            <a:ext cx="1760490" cy="2596652"/>
          </a:xfrm>
          <a:prstGeom prst="rect">
            <a:avLst/>
          </a:prstGeom>
          <a:noFill/>
          <a:ln w="9525">
            <a:noFill/>
            <a:miter lim="800000"/>
            <a:headEnd/>
            <a:tailEnd/>
          </a:ln>
        </p:spPr>
      </p:pic>
    </p:spTree>
    <p:extLst>
      <p:ext uri="{BB962C8B-B14F-4D97-AF65-F5344CB8AC3E}">
        <p14:creationId xmlns:p14="http://schemas.microsoft.com/office/powerpoint/2010/main" val="19612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6E740C-C660-4BA3-92AD-B6006EED4D76}"/>
              </a:ext>
            </a:extLst>
          </p:cNvPr>
          <p:cNvSpPr>
            <a:spLocks noGrp="1"/>
          </p:cNvSpPr>
          <p:nvPr>
            <p:ph type="title"/>
          </p:nvPr>
        </p:nvSpPr>
        <p:spPr/>
        <p:txBody>
          <a:bodyPr/>
          <a:lstStyle/>
          <a:p>
            <a:endParaRPr lang="zh-CN" altLang="en-US"/>
          </a:p>
        </p:txBody>
      </p:sp>
      <p:graphicFrame>
        <p:nvGraphicFramePr>
          <p:cNvPr id="5" name="内容占位符 4">
            <a:extLst>
              <a:ext uri="{FF2B5EF4-FFF2-40B4-BE49-F238E27FC236}">
                <a16:creationId xmlns:a16="http://schemas.microsoft.com/office/drawing/2014/main" xmlns="" id="{E599AFAB-B29F-440B-8443-804584107102}"/>
              </a:ext>
            </a:extLst>
          </p:cNvPr>
          <p:cNvGraphicFramePr>
            <a:graphicFrameLocks noGrp="1"/>
          </p:cNvGraphicFramePr>
          <p:nvPr>
            <p:ph idx="1"/>
            <p:extLst>
              <p:ext uri="{D42A27DB-BD31-4B8C-83A1-F6EECF244321}">
                <p14:modId xmlns:p14="http://schemas.microsoft.com/office/powerpoint/2010/main" val="994005842"/>
              </p:ext>
            </p:extLst>
          </p:nvPr>
        </p:nvGraphicFramePr>
        <p:xfrm>
          <a:off x="1357313" y="1285875"/>
          <a:ext cx="7104062" cy="1559560"/>
        </p:xfrm>
        <a:graphic>
          <a:graphicData uri="http://schemas.openxmlformats.org/drawingml/2006/table">
            <a:tbl>
              <a:tblPr firstRow="1" bandRow="1">
                <a:tableStyleId>{5C22544A-7EE6-4342-B048-85BDC9FD1C3A}</a:tableStyleId>
              </a:tblPr>
              <a:tblGrid>
                <a:gridCol w="3552031">
                  <a:extLst>
                    <a:ext uri="{9D8B030D-6E8A-4147-A177-3AD203B41FA5}">
                      <a16:colId xmlns:a16="http://schemas.microsoft.com/office/drawing/2014/main" xmlns="" val="794770531"/>
                    </a:ext>
                  </a:extLst>
                </a:gridCol>
                <a:gridCol w="3552031">
                  <a:extLst>
                    <a:ext uri="{9D8B030D-6E8A-4147-A177-3AD203B41FA5}">
                      <a16:colId xmlns:a16="http://schemas.microsoft.com/office/drawing/2014/main" xmlns="" val="2603260321"/>
                    </a:ext>
                  </a:extLst>
                </a:gridCol>
              </a:tblGrid>
              <a:tr h="370840">
                <a:tc>
                  <a:txBody>
                    <a:bodyPr/>
                    <a:lstStyle/>
                    <a:p>
                      <a:r>
                        <a:rPr lang="en-US" altLang="zh-CN" dirty="0"/>
                        <a:t>AND</a:t>
                      </a:r>
                      <a:r>
                        <a:rPr lang="zh-CN" altLang="en-US" dirty="0"/>
                        <a:t>关系</a:t>
                      </a:r>
                    </a:p>
                  </a:txBody>
                  <a:tcPr/>
                </a:tc>
                <a:tc>
                  <a:txBody>
                    <a:bodyPr/>
                    <a:lstStyle/>
                    <a:p>
                      <a:r>
                        <a:rPr lang="en-US" altLang="zh-CN" dirty="0"/>
                        <a:t>OR</a:t>
                      </a:r>
                      <a:r>
                        <a:rPr lang="zh-CN" altLang="en-US" dirty="0"/>
                        <a:t>关系</a:t>
                      </a:r>
                    </a:p>
                  </a:txBody>
                  <a:tcPr/>
                </a:tc>
                <a:extLst>
                  <a:ext uri="{0D108BD9-81ED-4DB2-BD59-A6C34878D82A}">
                    <a16:rowId xmlns:a16="http://schemas.microsoft.com/office/drawing/2014/main" xmlns="" val="3402304854"/>
                  </a:ext>
                </a:extLst>
              </a:tr>
              <a:tr h="370840">
                <a:tc>
                  <a:txBody>
                    <a:bodyPr/>
                    <a:lstStyle/>
                    <a:p>
                      <a:r>
                        <a:rPr lang="en-US" altLang="zh-CN" dirty="0"/>
                        <a:t>(1)T  and T-</a:t>
                      </a:r>
                      <a:r>
                        <a:rPr lang="en-US" altLang="zh-CN" dirty="0">
                          <a:sym typeface="Wingdings" panose="05000000000000000000" pitchFamily="2" charset="2"/>
                        </a:rPr>
                        <a:t>T</a:t>
                      </a:r>
                    </a:p>
                    <a:p>
                      <a:r>
                        <a:rPr lang="en-US" altLang="zh-CN" dirty="0">
                          <a:sym typeface="Wingdings" panose="05000000000000000000" pitchFamily="2" charset="2"/>
                        </a:rPr>
                        <a:t>(2)T and F-F</a:t>
                      </a:r>
                    </a:p>
                    <a:p>
                      <a:r>
                        <a:rPr lang="en-US" altLang="zh-CN" dirty="0">
                          <a:sym typeface="Wingdings" panose="05000000000000000000" pitchFamily="2" charset="2"/>
                        </a:rPr>
                        <a:t>(3)F and T-F</a:t>
                      </a:r>
                    </a:p>
                    <a:p>
                      <a:r>
                        <a:rPr lang="en-US" altLang="zh-CN" dirty="0">
                          <a:sym typeface="Wingdings" panose="05000000000000000000" pitchFamily="2" charset="2"/>
                        </a:rPr>
                        <a:t>(4)F and FF</a:t>
                      </a:r>
                      <a:endParaRPr lang="zh-CN" altLang="en-US" dirty="0"/>
                    </a:p>
                  </a:txBody>
                  <a:tcPr/>
                </a:tc>
                <a:tc>
                  <a:txBody>
                    <a:bodyPr/>
                    <a:lstStyle/>
                    <a:p>
                      <a:r>
                        <a:rPr lang="en-US" altLang="zh-CN" dirty="0"/>
                        <a:t>(1)T or T-</a:t>
                      </a:r>
                      <a:r>
                        <a:rPr lang="en-US" altLang="zh-CN" dirty="0">
                          <a:sym typeface="Wingdings" panose="05000000000000000000" pitchFamily="2" charset="2"/>
                        </a:rPr>
                        <a:t>T</a:t>
                      </a:r>
                    </a:p>
                    <a:p>
                      <a:r>
                        <a:rPr lang="en-US" altLang="zh-CN" dirty="0">
                          <a:sym typeface="Wingdings" panose="05000000000000000000" pitchFamily="2" charset="2"/>
                        </a:rPr>
                        <a:t>(2)T or F-T</a:t>
                      </a:r>
                    </a:p>
                    <a:p>
                      <a:r>
                        <a:rPr lang="en-US" altLang="zh-CN" dirty="0">
                          <a:sym typeface="Wingdings" panose="05000000000000000000" pitchFamily="2" charset="2"/>
                        </a:rPr>
                        <a:t>(3)F or T-F</a:t>
                      </a:r>
                    </a:p>
                    <a:p>
                      <a:r>
                        <a:rPr lang="en-US" altLang="zh-CN" dirty="0">
                          <a:sym typeface="Wingdings" panose="05000000000000000000" pitchFamily="2" charset="2"/>
                        </a:rPr>
                        <a:t>(4)F or FF</a:t>
                      </a:r>
                      <a:endParaRPr lang="zh-CN" altLang="en-US" dirty="0"/>
                    </a:p>
                  </a:txBody>
                  <a:tcPr/>
                </a:tc>
                <a:extLst>
                  <a:ext uri="{0D108BD9-81ED-4DB2-BD59-A6C34878D82A}">
                    <a16:rowId xmlns:a16="http://schemas.microsoft.com/office/drawing/2014/main" xmlns="" val="2556678173"/>
                  </a:ext>
                </a:extLst>
              </a:tr>
            </a:tbl>
          </a:graphicData>
        </a:graphic>
      </p:graphicFrame>
      <p:sp>
        <p:nvSpPr>
          <p:cNvPr id="4" name="灯片编号占位符 3">
            <a:extLst>
              <a:ext uri="{FF2B5EF4-FFF2-40B4-BE49-F238E27FC236}">
                <a16:creationId xmlns:a16="http://schemas.microsoft.com/office/drawing/2014/main" xmlns="" id="{08764F1C-494C-4016-9319-890721833743}"/>
              </a:ext>
            </a:extLst>
          </p:cNvPr>
          <p:cNvSpPr>
            <a:spLocks noGrp="1"/>
          </p:cNvSpPr>
          <p:nvPr>
            <p:ph type="sldNum" sz="quarter" idx="10"/>
          </p:nvPr>
        </p:nvSpPr>
        <p:spPr/>
        <p:txBody>
          <a:bodyPr/>
          <a:lstStyle/>
          <a:p>
            <a:fld id="{DBE2DA07-CE19-4C9B-A0EC-06D3955056CF}" type="slidenum">
              <a:rPr lang="en-US" altLang="zh-CN" smtClean="0"/>
              <a:pPr/>
              <a:t>72</a:t>
            </a:fld>
            <a:endParaRPr lang="en-US" altLang="zh-CN"/>
          </a:p>
        </p:txBody>
      </p:sp>
    </p:spTree>
    <p:extLst>
      <p:ext uri="{BB962C8B-B14F-4D97-AF65-F5344CB8AC3E}">
        <p14:creationId xmlns:p14="http://schemas.microsoft.com/office/powerpoint/2010/main" val="3486485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76672"/>
            <a:ext cx="7170738" cy="533400"/>
          </a:xfrm>
        </p:spPr>
        <p:txBody>
          <a:bodyPr lIns="0" tIns="0" rIns="0" bIns="0"/>
          <a:lstStyle/>
          <a:p>
            <a:pPr algn="ctr">
              <a:defRPr/>
            </a:pPr>
            <a:r>
              <a:rPr lang="en-US" altLang="zh-CN" sz="3200" dirty="0">
                <a:solidFill>
                  <a:srgbClr val="FFFF00"/>
                </a:solidFill>
                <a:latin typeface="+mj-ea"/>
              </a:rPr>
              <a:t>3.4.2 </a:t>
            </a:r>
            <a:r>
              <a:rPr lang="zh-CN" altLang="en-US" sz="3200" dirty="0">
                <a:solidFill>
                  <a:srgbClr val="FFFF00"/>
                </a:solidFill>
                <a:latin typeface="+mj-ea"/>
              </a:rPr>
              <a:t>条件覆盖</a:t>
            </a:r>
            <a:endParaRPr lang="en-US" altLang="zh-CN" sz="3200" dirty="0">
              <a:solidFill>
                <a:srgbClr val="FFFF00"/>
              </a:solidFill>
              <a:latin typeface="+mj-ea"/>
            </a:endParaRPr>
          </a:p>
        </p:txBody>
      </p:sp>
      <p:sp>
        <p:nvSpPr>
          <p:cNvPr id="18435" name="Rectangle 3"/>
          <p:cNvSpPr>
            <a:spLocks noChangeArrowheads="1"/>
          </p:cNvSpPr>
          <p:nvPr/>
        </p:nvSpPr>
        <p:spPr bwMode="auto">
          <a:xfrm>
            <a:off x="683568" y="1916832"/>
            <a:ext cx="7620000" cy="1682750"/>
          </a:xfrm>
          <a:prstGeom prst="rect">
            <a:avLst/>
          </a:prstGeom>
          <a:noFill/>
          <a:ln w="9525">
            <a:noFill/>
            <a:miter lim="800000"/>
            <a:headEnd/>
            <a:tailEnd/>
          </a:ln>
        </p:spPr>
        <p:txBody>
          <a:bodyPr>
            <a:spAutoFit/>
          </a:bodyPr>
          <a:lstStyle/>
          <a:p>
            <a:pPr marL="355600" indent="-355600" eaLnBrk="0" hangingPunct="0">
              <a:lnSpc>
                <a:spcPct val="150000"/>
              </a:lnSpc>
              <a:buClr>
                <a:srgbClr val="91AC4E"/>
              </a:buClr>
              <a:buSzPct val="80000"/>
              <a:buFont typeface="Wingdings" pitchFamily="2" charset="2"/>
              <a:buChar char="p"/>
            </a:pPr>
            <a:r>
              <a:rPr lang="zh-CN" altLang="en-US" sz="2400" u="sng" dirty="0"/>
              <a:t>条件覆盖的基本思想是设计若干测试用例，执行被测程序以后，要使每个判断中每个条件的可能取值至少满足一次</a:t>
            </a:r>
            <a:r>
              <a:rPr lang="zh-CN" altLang="en-US" sz="2400" dirty="0"/>
              <a:t>。</a:t>
            </a:r>
            <a:endParaRPr lang="en-US" altLang="zh-CN" sz="2400" dirty="0"/>
          </a:p>
        </p:txBody>
      </p:sp>
      <p:sp>
        <p:nvSpPr>
          <p:cNvPr id="2" name="文本框 1"/>
          <p:cNvSpPr txBox="1"/>
          <p:nvPr/>
        </p:nvSpPr>
        <p:spPr>
          <a:xfrm>
            <a:off x="1691680" y="4509120"/>
            <a:ext cx="2808312" cy="523220"/>
          </a:xfrm>
          <a:prstGeom prst="rect">
            <a:avLst/>
          </a:prstGeom>
          <a:noFill/>
        </p:spPr>
        <p:txBody>
          <a:bodyPr wrap="square" rtlCol="0">
            <a:spAutoFit/>
          </a:bodyPr>
          <a:lstStyle/>
          <a:p>
            <a:r>
              <a:rPr kumimoji="1" lang="zh-CN" altLang="en-US" sz="2800" dirty="0"/>
              <a:t>（</a:t>
            </a:r>
            <a:r>
              <a:rPr kumimoji="1" lang="en-US" altLang="zh-CN" sz="2800" dirty="0"/>
              <a:t>a&gt;0 and b&gt;0</a:t>
            </a:r>
            <a:r>
              <a:rPr kumimoji="1" lang="zh-CN" altLang="en-US" sz="2800" dirty="0"/>
              <a:t>）</a:t>
            </a:r>
            <a:r>
              <a:rPr kumimoji="1" lang="en-US" altLang="zh-CN" sz="2800" dirty="0"/>
              <a:t> </a:t>
            </a:r>
            <a:endParaRPr kumimoji="1" lang="zh-CN" altLang="en-US" sz="2800" dirty="0"/>
          </a:p>
        </p:txBody>
      </p:sp>
      <p:sp>
        <p:nvSpPr>
          <p:cNvPr id="6" name="文本框 5"/>
          <p:cNvSpPr txBox="1"/>
          <p:nvPr/>
        </p:nvSpPr>
        <p:spPr>
          <a:xfrm>
            <a:off x="5220072" y="4005064"/>
            <a:ext cx="1224136" cy="1569660"/>
          </a:xfrm>
          <a:prstGeom prst="rect">
            <a:avLst/>
          </a:prstGeom>
          <a:noFill/>
        </p:spPr>
        <p:txBody>
          <a:bodyPr wrap="square" rtlCol="0">
            <a:spAutoFit/>
          </a:bodyPr>
          <a:lstStyle/>
          <a:p>
            <a:r>
              <a:rPr kumimoji="1" lang="en-US" altLang="zh-CN" sz="3200" dirty="0">
                <a:solidFill>
                  <a:srgbClr val="FF6600"/>
                </a:solidFill>
              </a:rPr>
              <a:t>a&gt;0</a:t>
            </a:r>
          </a:p>
          <a:p>
            <a:endParaRPr kumimoji="1" lang="en-US" altLang="zh-CN" sz="3200" dirty="0">
              <a:solidFill>
                <a:srgbClr val="FF6600"/>
              </a:solidFill>
            </a:endParaRPr>
          </a:p>
          <a:p>
            <a:r>
              <a:rPr kumimoji="1" lang="zh-CN" altLang="zh-CN" sz="3200" dirty="0">
                <a:solidFill>
                  <a:srgbClr val="FF6600"/>
                </a:solidFill>
              </a:rPr>
              <a:t>b</a:t>
            </a:r>
            <a:r>
              <a:rPr kumimoji="1" lang="en-US" altLang="zh-CN" sz="3200" dirty="0">
                <a:solidFill>
                  <a:srgbClr val="FF6600"/>
                </a:solidFill>
              </a:rPr>
              <a:t>&gt;0 </a:t>
            </a:r>
            <a:endParaRPr kumimoji="1" lang="zh-CN" altLang="en-US" sz="3200" dirty="0">
              <a:solidFill>
                <a:srgbClr val="FF6600"/>
              </a:solidFill>
            </a:endParaRPr>
          </a:p>
        </p:txBody>
      </p:sp>
      <p:sp>
        <p:nvSpPr>
          <p:cNvPr id="3" name="左大括号 2"/>
          <p:cNvSpPr/>
          <p:nvPr/>
        </p:nvSpPr>
        <p:spPr bwMode="auto">
          <a:xfrm>
            <a:off x="4427984" y="4005064"/>
            <a:ext cx="648072" cy="1584176"/>
          </a:xfrm>
          <a:prstGeom prst="leftBrace">
            <a:avLst>
              <a:gd name="adj1" fmla="val 29260"/>
              <a:gd name="adj2" fmla="val 50000"/>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7213454"/>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示例：列出所有条件</a:t>
            </a:r>
          </a:p>
        </p:txBody>
      </p:sp>
      <p:pic>
        <p:nvPicPr>
          <p:cNvPr id="111618" name="Picture 2" descr="WhiteBoxTestCase1"/>
          <p:cNvPicPr>
            <a:picLocks noChangeAspect="1" noChangeArrowheads="1"/>
          </p:cNvPicPr>
          <p:nvPr/>
        </p:nvPicPr>
        <p:blipFill>
          <a:blip r:embed="rId2" cstate="print"/>
          <a:srcRect/>
          <a:stretch>
            <a:fillRect/>
          </a:stretch>
        </p:blipFill>
        <p:spPr bwMode="auto">
          <a:xfrm>
            <a:off x="3383868" y="1952836"/>
            <a:ext cx="2343375" cy="3456384"/>
          </a:xfrm>
          <a:prstGeom prst="rect">
            <a:avLst/>
          </a:prstGeom>
          <a:noFill/>
          <a:ln w="9525">
            <a:noFill/>
            <a:miter lim="800000"/>
            <a:headEnd/>
            <a:tailEnd/>
          </a:ln>
        </p:spPr>
      </p:pic>
      <p:pic>
        <p:nvPicPr>
          <p:cNvPr id="111619" name="Picture 3" descr="WhiteBoxTestCase"/>
          <p:cNvPicPr>
            <a:picLocks noChangeAspect="1" noChangeArrowheads="1"/>
          </p:cNvPicPr>
          <p:nvPr/>
        </p:nvPicPr>
        <p:blipFill>
          <a:blip r:embed="rId3" cstate="print"/>
          <a:srcRect/>
          <a:stretch>
            <a:fillRect/>
          </a:stretch>
        </p:blipFill>
        <p:spPr bwMode="auto">
          <a:xfrm>
            <a:off x="647564" y="1772816"/>
            <a:ext cx="2478318" cy="3744416"/>
          </a:xfrm>
          <a:prstGeom prst="rect">
            <a:avLst/>
          </a:prstGeom>
          <a:noFill/>
          <a:ln w="9525">
            <a:noFill/>
            <a:miter lim="800000"/>
            <a:headEnd/>
            <a:tailEnd/>
          </a:ln>
        </p:spPr>
      </p:pic>
      <p:sp>
        <p:nvSpPr>
          <p:cNvPr id="112641" name="Rectangle 1"/>
          <p:cNvSpPr>
            <a:spLocks noChangeArrowheads="1"/>
          </p:cNvSpPr>
          <p:nvPr/>
        </p:nvSpPr>
        <p:spPr bwMode="auto">
          <a:xfrm>
            <a:off x="6084168" y="1834662"/>
            <a:ext cx="2772308"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85725" algn="l" defTabSz="914400" rtl="0" eaLnBrk="1" fontAlgn="base" latinLnBrk="0" hangingPunct="1">
              <a:lnSpc>
                <a:spcPct val="150000"/>
              </a:lnSpc>
              <a:spcBef>
                <a:spcPct val="0"/>
              </a:spcBef>
              <a:spcAft>
                <a:spcPct val="0"/>
              </a:spcAft>
              <a:buClrTx/>
              <a:buSzTx/>
              <a:buFontTx/>
              <a:buNone/>
              <a:tabLst>
                <a:tab pos="495300" algn="l"/>
              </a:tabLst>
            </a:pPr>
            <a:r>
              <a:rPr kumimoji="0" lang="zh-CN" sz="2000" b="1" i="0" u="none" strike="noStrike" cap="none" normalizeH="0" baseline="0" dirty="0">
                <a:ln>
                  <a:noFill/>
                </a:ln>
                <a:solidFill>
                  <a:srgbClr val="0070C0"/>
                </a:solidFill>
                <a:effectLst/>
                <a:latin typeface="Arial" pitchFamily="34" charset="0"/>
                <a:ea typeface="宋体" pitchFamily="2" charset="-122"/>
                <a:cs typeface="Arial" pitchFamily="34" charset="0"/>
              </a:rPr>
              <a:t>判定条件</a:t>
            </a:r>
            <a:r>
              <a:rPr kumimoji="0" lang="en-US" altLang="zh-CN" sz="2000" b="1" i="0" u="none" strike="noStrike" cap="none" normalizeH="0" baseline="0" dirty="0">
                <a:ln>
                  <a:noFill/>
                </a:ln>
                <a:solidFill>
                  <a:srgbClr val="0070C0"/>
                </a:solidFill>
                <a:effectLst/>
                <a:latin typeface="Arial" pitchFamily="34" charset="0"/>
                <a:ea typeface="宋体" pitchFamily="2" charset="-122"/>
                <a:cs typeface="Arial" pitchFamily="34" charset="0"/>
              </a:rPr>
              <a:t>M</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Char char="•"/>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条件</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a&gt;0</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 取</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.T.</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T1</a:t>
            </a:r>
          </a:p>
          <a:p>
            <a:pPr marL="900113" lvl="0" eaLnBrk="0" hangingPunct="0">
              <a:lnSpc>
                <a:spcPct val="150000"/>
              </a:lnSpc>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取</a:t>
            </a:r>
            <a:r>
              <a:rPr lang="en-US" altLang="zh-CN" dirty="0">
                <a:solidFill>
                  <a:srgbClr val="000000"/>
                </a:solidFill>
                <a:latin typeface="Arial" pitchFamily="34" charset="0"/>
                <a:cs typeface="Arial" pitchFamily="34" charset="0"/>
              </a:rPr>
              <a:t>.F.</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F1</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eaLnBrk="0" hangingPunct="0">
              <a:lnSpc>
                <a:spcPct val="150000"/>
              </a:lnSpc>
              <a:buFontTx/>
              <a:buChar char="•"/>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条件</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b&gt;0</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 取</a:t>
            </a:r>
            <a:r>
              <a:rPr lang="en-US" altLang="zh-CN" dirty="0">
                <a:solidFill>
                  <a:srgbClr val="000000"/>
                </a:solidFill>
                <a:latin typeface="Arial" pitchFamily="34" charset="0"/>
                <a:cs typeface="Arial" pitchFamily="34" charset="0"/>
              </a:rPr>
              <a:t>.T.</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T2</a:t>
            </a:r>
          </a:p>
          <a:p>
            <a:pPr marL="900113" lvl="0" eaLnBrk="0" hangingPunct="0">
              <a:lnSpc>
                <a:spcPct val="150000"/>
              </a:lnSpc>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取</a:t>
            </a:r>
            <a:r>
              <a:rPr lang="en-US" altLang="zh-CN" dirty="0">
                <a:solidFill>
                  <a:srgbClr val="000000"/>
                </a:solidFill>
                <a:latin typeface="Arial" pitchFamily="34" charset="0"/>
                <a:cs typeface="Arial" pitchFamily="34" charset="0"/>
              </a:rPr>
              <a:t>.F.</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F2</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495300" algn="l"/>
              </a:tabLst>
            </a:pPr>
            <a:r>
              <a:rPr lang="zh-CN" altLang="en-US" sz="2000" b="1" dirty="0">
                <a:solidFill>
                  <a:srgbClr val="0070C0"/>
                </a:solidFill>
                <a:latin typeface="Arial" pitchFamily="34" charset="0"/>
                <a:cs typeface="Arial" pitchFamily="34" charset="0"/>
              </a:rPr>
              <a:t>判定条件</a:t>
            </a:r>
            <a:r>
              <a:rPr lang="en-US" altLang="zh-CN" sz="2000" b="1" dirty="0">
                <a:solidFill>
                  <a:srgbClr val="0070C0"/>
                </a:solidFill>
                <a:latin typeface="Arial" pitchFamily="34" charset="0"/>
                <a:cs typeface="Arial" pitchFamily="34" charset="0"/>
              </a:rPr>
              <a:t>N</a:t>
            </a:r>
            <a:r>
              <a:rPr lang="zh-CN" altLang="en-US" dirty="0">
                <a:solidFill>
                  <a:srgbClr val="000000"/>
                </a:solidFill>
                <a:latin typeface="Arial" pitchFamily="34" charset="0"/>
                <a:cs typeface="Arial" pitchFamily="34" charset="0"/>
              </a:rPr>
              <a:t>：</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eaLnBrk="0" hangingPunct="0">
              <a:lnSpc>
                <a:spcPct val="150000"/>
              </a:lnSpc>
              <a:buFontTx/>
              <a:buChar char="•"/>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条件</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a&gt;1</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 取</a:t>
            </a:r>
            <a:r>
              <a:rPr lang="en-US" altLang="zh-CN" dirty="0">
                <a:solidFill>
                  <a:srgbClr val="000000"/>
                </a:solidFill>
                <a:latin typeface="Arial" pitchFamily="34" charset="0"/>
                <a:cs typeface="Arial" pitchFamily="34" charset="0"/>
              </a:rPr>
              <a:t>.T.</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T3</a:t>
            </a:r>
          </a:p>
          <a:p>
            <a:pPr marL="900113" lvl="0" eaLnBrk="0" hangingPunct="0">
              <a:lnSpc>
                <a:spcPct val="150000"/>
              </a:lnSpc>
              <a:tabLst>
                <a:tab pos="900113"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取</a:t>
            </a:r>
            <a:r>
              <a:rPr lang="en-US" altLang="zh-CN" dirty="0">
                <a:solidFill>
                  <a:srgbClr val="000000"/>
                </a:solidFill>
                <a:latin typeface="Arial" pitchFamily="34" charset="0"/>
                <a:cs typeface="Arial" pitchFamily="34" charset="0"/>
              </a:rPr>
              <a:t>.F.</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F3</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eaLnBrk="0" hangingPunct="0">
              <a:lnSpc>
                <a:spcPct val="150000"/>
              </a:lnSpc>
              <a:buFontTx/>
              <a:buChar char="•"/>
              <a:tabLst>
                <a:tab pos="495300" algn="l"/>
              </a:tabLst>
            </a:pP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条件</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c&gt;1</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 取</a:t>
            </a:r>
            <a:r>
              <a:rPr lang="en-US" altLang="zh-CN" dirty="0">
                <a:solidFill>
                  <a:srgbClr val="000000"/>
                </a:solidFill>
                <a:latin typeface="Arial" pitchFamily="34" charset="0"/>
                <a:cs typeface="Arial" pitchFamily="34" charset="0"/>
              </a:rPr>
              <a:t>.T.</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T4</a:t>
            </a:r>
          </a:p>
          <a:p>
            <a:pPr marL="900113" lvl="0" eaLnBrk="0" hangingPunct="0">
              <a:lnSpc>
                <a:spcPct val="150000"/>
              </a:lnSpc>
              <a:tabLst>
                <a:tab pos="495300" algn="l"/>
              </a:tabLst>
            </a:pPr>
            <a:r>
              <a:rPr lang="zh-CN" altLang="en-US" dirty="0">
                <a:solidFill>
                  <a:srgbClr val="000000"/>
                </a:solidFill>
                <a:latin typeface="Arial" pitchFamily="34" charset="0"/>
                <a:cs typeface="Arial" pitchFamily="34" charset="0"/>
              </a:rPr>
              <a:t>取</a:t>
            </a:r>
            <a:r>
              <a:rPr lang="en-US" altLang="zh-CN" dirty="0">
                <a:solidFill>
                  <a:srgbClr val="000000"/>
                </a:solidFill>
                <a:latin typeface="Arial" pitchFamily="34" charset="0"/>
                <a:cs typeface="Arial" pitchFamily="34" charset="0"/>
              </a:rPr>
              <a:t>.F.</a:t>
            </a:r>
            <a:r>
              <a:rPr kumimoji="0" lang="zh-CN" altLang="en-US" b="0" i="0" u="none" strike="noStrike" cap="none" normalizeH="0" baseline="0" dirty="0">
                <a:ln>
                  <a:noFill/>
                </a:ln>
                <a:solidFill>
                  <a:srgbClr val="000000"/>
                </a:solidFill>
                <a:effectLst/>
                <a:latin typeface="Arial" pitchFamily="34" charset="0"/>
                <a:ea typeface="宋体" pitchFamily="2" charset="-122"/>
                <a:cs typeface="Arial" pitchFamily="34" charset="0"/>
              </a:rPr>
              <a:t>时为</a:t>
            </a:r>
            <a:r>
              <a:rPr kumimoji="0" lang="en-US" altLang="zh-CN" b="0" i="0" u="none" strike="noStrike" cap="none" normalizeH="0" baseline="0" dirty="0">
                <a:ln>
                  <a:noFill/>
                </a:ln>
                <a:solidFill>
                  <a:srgbClr val="000000"/>
                </a:solidFill>
                <a:effectLst/>
                <a:latin typeface="Arial" pitchFamily="34" charset="0"/>
                <a:ea typeface="宋体" pitchFamily="2" charset="-122"/>
                <a:cs typeface="Arial" pitchFamily="34" charset="0"/>
              </a:rPr>
              <a:t>F4</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52013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
          <p:cNvSpPr txBox="1">
            <a:spLocks noChangeArrowheads="1"/>
          </p:cNvSpPr>
          <p:nvPr/>
        </p:nvSpPr>
        <p:spPr bwMode="auto">
          <a:xfrm>
            <a:off x="1115616" y="404664"/>
            <a:ext cx="6732748" cy="611349"/>
          </a:xfrm>
          <a:prstGeom prst="rect">
            <a:avLst/>
          </a:prstGeom>
          <a:noFill/>
          <a:ln w="9525">
            <a:noFill/>
            <a:miter lim="800000"/>
            <a:headEnd/>
            <a:tailEnd/>
          </a:ln>
        </p:spPr>
        <p:txBody>
          <a:bodyPr/>
          <a:lstStyle>
            <a:lvl1pPr marL="466725" indent="-347663" algn="l" defTabSz="1436688">
              <a:tabLst>
                <a:tab pos="461963" algn="l"/>
              </a:tabLst>
              <a:defRPr>
                <a:solidFill>
                  <a:schemeClr val="tx1"/>
                </a:solidFill>
                <a:latin typeface="Calibri" pitchFamily="34" charset="0"/>
                <a:ea typeface="宋体" pitchFamily="2" charset="-122"/>
              </a:defRPr>
            </a:lvl1pPr>
            <a:lvl2pPr marL="742950" indent="-285750" algn="l" defTabSz="1436688">
              <a:tabLst>
                <a:tab pos="461963" algn="l"/>
              </a:tabLst>
              <a:defRPr>
                <a:solidFill>
                  <a:schemeClr val="tx1"/>
                </a:solidFill>
                <a:latin typeface="Calibri" pitchFamily="34" charset="0"/>
                <a:ea typeface="宋体" pitchFamily="2" charset="-122"/>
              </a:defRPr>
            </a:lvl2pPr>
            <a:lvl3pPr marL="1143000" indent="-228600" algn="l" defTabSz="1436688">
              <a:tabLst>
                <a:tab pos="461963" algn="l"/>
              </a:tabLst>
              <a:defRPr>
                <a:solidFill>
                  <a:schemeClr val="tx1"/>
                </a:solidFill>
                <a:latin typeface="Calibri" pitchFamily="34" charset="0"/>
                <a:ea typeface="宋体" pitchFamily="2" charset="-122"/>
              </a:defRPr>
            </a:lvl3pPr>
            <a:lvl4pPr marL="1600200" indent="-228600" algn="l" defTabSz="1436688">
              <a:tabLst>
                <a:tab pos="461963" algn="l"/>
              </a:tabLst>
              <a:defRPr>
                <a:solidFill>
                  <a:schemeClr val="tx1"/>
                </a:solidFill>
                <a:latin typeface="Calibri" pitchFamily="34" charset="0"/>
                <a:ea typeface="宋体" pitchFamily="2" charset="-122"/>
              </a:defRPr>
            </a:lvl4pPr>
            <a:lvl5pPr marL="2057400" indent="-228600" algn="l" defTabSz="1436688">
              <a:tabLst>
                <a:tab pos="461963" algn="l"/>
              </a:tabLst>
              <a:defRPr>
                <a:solidFill>
                  <a:schemeClr val="tx1"/>
                </a:solidFill>
                <a:latin typeface="Calibri" pitchFamily="34" charset="0"/>
                <a:ea typeface="宋体" pitchFamily="2" charset="-122"/>
              </a:defRPr>
            </a:lvl5pPr>
            <a:lvl6pPr marL="25146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6pPr>
            <a:lvl7pPr marL="29718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7pPr>
            <a:lvl8pPr marL="34290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8pPr>
            <a:lvl9pPr marL="38862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9pPr>
          </a:lstStyle>
          <a:p>
            <a:pPr algn="ctr">
              <a:lnSpc>
                <a:spcPct val="90000"/>
              </a:lnSpc>
              <a:buClr>
                <a:srgbClr val="009066"/>
              </a:buClr>
              <a:buFont typeface="Wingdings" pitchFamily="2" charset="2"/>
              <a:buNone/>
              <a:defRPr/>
            </a:pPr>
            <a:r>
              <a:rPr lang="zh-CN" altLang="en-US" sz="3200" dirty="0">
                <a:solidFill>
                  <a:srgbClr val="FFFF00"/>
                </a:solidFill>
                <a:latin typeface="+mj-ea"/>
                <a:ea typeface="+mj-ea"/>
                <a:cs typeface="+mj-cs"/>
              </a:rPr>
              <a:t>示例：覆盖所有条件</a:t>
            </a:r>
            <a:endParaRPr lang="de-DE" altLang="de-DE" sz="3200" dirty="0">
              <a:solidFill>
                <a:srgbClr val="FFFF00"/>
              </a:solidFill>
              <a:latin typeface="+mj-ea"/>
              <a:ea typeface="+mj-ea"/>
              <a:cs typeface="+mj-cs"/>
            </a:endParaRPr>
          </a:p>
        </p:txBody>
      </p:sp>
      <p:sp>
        <p:nvSpPr>
          <p:cNvPr id="35" name="TextBox 34"/>
          <p:cNvSpPr txBox="1"/>
          <p:nvPr/>
        </p:nvSpPr>
        <p:spPr>
          <a:xfrm>
            <a:off x="1295636" y="2024844"/>
            <a:ext cx="2653290" cy="461665"/>
          </a:xfrm>
          <a:prstGeom prst="rect">
            <a:avLst/>
          </a:prstGeom>
          <a:noFill/>
        </p:spPr>
        <p:txBody>
          <a:bodyPr wrap="none" rtlCol="0">
            <a:spAutoFit/>
          </a:bodyPr>
          <a:lstStyle/>
          <a:p>
            <a:r>
              <a:rPr lang="en-US" altLang="zh-CN" sz="2400" dirty="0">
                <a:solidFill>
                  <a:srgbClr val="0070C0"/>
                </a:solidFill>
              </a:rPr>
              <a:t>(a, b ,c)= (2, -1, 0)</a:t>
            </a:r>
            <a:endParaRPr lang="zh-CN" altLang="en-US" sz="2400" dirty="0">
              <a:solidFill>
                <a:srgbClr val="0070C0"/>
              </a:solidFill>
            </a:endParaRPr>
          </a:p>
        </p:txBody>
      </p:sp>
      <p:sp>
        <p:nvSpPr>
          <p:cNvPr id="36" name="TextBox 35"/>
          <p:cNvSpPr txBox="1"/>
          <p:nvPr/>
        </p:nvSpPr>
        <p:spPr>
          <a:xfrm>
            <a:off x="1439652" y="3825044"/>
            <a:ext cx="2653290" cy="461665"/>
          </a:xfrm>
          <a:prstGeom prst="rect">
            <a:avLst/>
          </a:prstGeom>
          <a:noFill/>
        </p:spPr>
        <p:txBody>
          <a:bodyPr wrap="none" rtlCol="0">
            <a:spAutoFit/>
          </a:bodyPr>
          <a:lstStyle/>
          <a:p>
            <a:r>
              <a:rPr lang="en-US" altLang="zh-CN" sz="2400" dirty="0"/>
              <a:t>(a, b ,c)= (-1, 1, 2)</a:t>
            </a:r>
            <a:endParaRPr lang="zh-CN" altLang="en-US" sz="2400" dirty="0"/>
          </a:p>
        </p:txBody>
      </p:sp>
      <p:pic>
        <p:nvPicPr>
          <p:cNvPr id="38" name="Picture 3" descr="WhiteBoxTestCase"/>
          <p:cNvPicPr>
            <a:picLocks noChangeAspect="1" noChangeArrowheads="1"/>
          </p:cNvPicPr>
          <p:nvPr/>
        </p:nvPicPr>
        <p:blipFill>
          <a:blip r:embed="rId3" cstate="print"/>
          <a:srcRect/>
          <a:stretch>
            <a:fillRect/>
          </a:stretch>
        </p:blipFill>
        <p:spPr bwMode="auto">
          <a:xfrm>
            <a:off x="5400092" y="1628799"/>
            <a:ext cx="3204356" cy="4932549"/>
          </a:xfrm>
          <a:prstGeom prst="rect">
            <a:avLst/>
          </a:prstGeom>
          <a:noFill/>
          <a:ln w="9525">
            <a:noFill/>
            <a:miter lim="800000"/>
            <a:headEnd/>
            <a:tailEnd/>
          </a:ln>
        </p:spPr>
      </p:pic>
      <p:sp>
        <p:nvSpPr>
          <p:cNvPr id="39" name="TextBox 38"/>
          <p:cNvSpPr txBox="1"/>
          <p:nvPr/>
        </p:nvSpPr>
        <p:spPr>
          <a:xfrm>
            <a:off x="2123728" y="2852936"/>
            <a:ext cx="2304256" cy="461665"/>
          </a:xfrm>
          <a:prstGeom prst="rect">
            <a:avLst/>
          </a:prstGeom>
          <a:noFill/>
        </p:spPr>
        <p:txBody>
          <a:bodyPr wrap="square" rtlCol="0">
            <a:spAutoFit/>
          </a:bodyPr>
          <a:lstStyle/>
          <a:p>
            <a:r>
              <a:rPr lang="en-US" altLang="zh-CN" sz="2400" b="1" dirty="0">
                <a:solidFill>
                  <a:srgbClr val="0070C0"/>
                </a:solidFill>
              </a:rPr>
              <a:t>T1, F2, T3, F4</a:t>
            </a:r>
            <a:endParaRPr lang="zh-CN" altLang="en-US" sz="2400" b="1" dirty="0">
              <a:solidFill>
                <a:srgbClr val="0070C0"/>
              </a:solidFill>
            </a:endParaRPr>
          </a:p>
        </p:txBody>
      </p:sp>
      <p:sp>
        <p:nvSpPr>
          <p:cNvPr id="41" name="TextBox 40"/>
          <p:cNvSpPr txBox="1"/>
          <p:nvPr/>
        </p:nvSpPr>
        <p:spPr>
          <a:xfrm>
            <a:off x="2195736" y="4725144"/>
            <a:ext cx="2304256" cy="461665"/>
          </a:xfrm>
          <a:prstGeom prst="rect">
            <a:avLst/>
          </a:prstGeom>
          <a:noFill/>
        </p:spPr>
        <p:txBody>
          <a:bodyPr wrap="square" rtlCol="0">
            <a:spAutoFit/>
          </a:bodyPr>
          <a:lstStyle/>
          <a:p>
            <a:r>
              <a:rPr lang="en-US" altLang="zh-CN" sz="2400" b="1" dirty="0"/>
              <a:t>F1, T2, F3, T4</a:t>
            </a:r>
            <a:endParaRPr lang="zh-CN" altLang="en-US" sz="2400" b="1" dirty="0"/>
          </a:p>
        </p:txBody>
      </p:sp>
      <p:sp>
        <p:nvSpPr>
          <p:cNvPr id="42" name="TextBox 41"/>
          <p:cNvSpPr txBox="1"/>
          <p:nvPr/>
        </p:nvSpPr>
        <p:spPr>
          <a:xfrm>
            <a:off x="1727684" y="5697252"/>
            <a:ext cx="2646878" cy="461665"/>
          </a:xfrm>
          <a:prstGeom prst="rect">
            <a:avLst/>
          </a:prstGeom>
          <a:noFill/>
        </p:spPr>
        <p:txBody>
          <a:bodyPr wrap="none" rtlCol="0">
            <a:spAutoFit/>
          </a:bodyPr>
          <a:lstStyle/>
          <a:p>
            <a:r>
              <a:rPr lang="zh-CN" altLang="en-US" sz="2400" b="1" dirty="0">
                <a:solidFill>
                  <a:srgbClr val="C00000"/>
                </a:solidFill>
              </a:rPr>
              <a:t>但有什么问题吗？</a:t>
            </a:r>
          </a:p>
        </p:txBody>
      </p:sp>
    </p:spTree>
    <p:extLst>
      <p:ext uri="{BB962C8B-B14F-4D97-AF65-F5344CB8AC3E}">
        <p14:creationId xmlns:p14="http://schemas.microsoft.com/office/powerpoint/2010/main" val="179824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p:bldP spid="41" grpId="0"/>
      <p:bldP spid="42"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ounded Rectangle 17"/>
          <p:cNvSpPr/>
          <p:nvPr/>
        </p:nvSpPr>
        <p:spPr bwMode="auto">
          <a:xfrm>
            <a:off x="2915816" y="3573016"/>
            <a:ext cx="1620180" cy="2519363"/>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itchFamily="34" charset="0"/>
            </a:endParaRPr>
          </a:p>
        </p:txBody>
      </p:sp>
      <p:sp>
        <p:nvSpPr>
          <p:cNvPr id="28674" name="Rectangle 2"/>
          <p:cNvSpPr>
            <a:spLocks noGrp="1" noChangeArrowheads="1"/>
          </p:cNvSpPr>
          <p:nvPr>
            <p:ph type="title"/>
          </p:nvPr>
        </p:nvSpPr>
        <p:spPr>
          <a:xfrm>
            <a:off x="920750" y="581025"/>
            <a:ext cx="7170738" cy="533400"/>
          </a:xfrm>
        </p:spPr>
        <p:txBody>
          <a:bodyPr lIns="0" tIns="0" rIns="0" bIns="0"/>
          <a:lstStyle/>
          <a:p>
            <a:pPr algn="ctr">
              <a:defRPr/>
            </a:pPr>
            <a:r>
              <a:rPr lang="en-US" altLang="zh-CN" sz="3200" dirty="0">
                <a:solidFill>
                  <a:srgbClr val="FFFF00"/>
                </a:solidFill>
                <a:latin typeface="+mj-ea"/>
              </a:rPr>
              <a:t>3.4.3 </a:t>
            </a:r>
            <a:r>
              <a:rPr lang="zh-CN" altLang="en-US" sz="3200" dirty="0">
                <a:solidFill>
                  <a:srgbClr val="FFFF00"/>
                </a:solidFill>
                <a:latin typeface="+mj-ea"/>
              </a:rPr>
              <a:t>判定条件覆盖</a:t>
            </a:r>
            <a:endParaRPr lang="en-US" altLang="zh-CN" sz="3200" dirty="0">
              <a:solidFill>
                <a:srgbClr val="FFFF00"/>
              </a:solidFill>
              <a:latin typeface="+mj-ea"/>
            </a:endParaRPr>
          </a:p>
        </p:txBody>
      </p:sp>
      <p:sp>
        <p:nvSpPr>
          <p:cNvPr id="22532" name="Rectangle 3"/>
          <p:cNvSpPr>
            <a:spLocks noChangeArrowheads="1"/>
          </p:cNvSpPr>
          <p:nvPr/>
        </p:nvSpPr>
        <p:spPr bwMode="auto">
          <a:xfrm>
            <a:off x="683568" y="1484784"/>
            <a:ext cx="7992888" cy="1852815"/>
          </a:xfrm>
          <a:prstGeom prst="rect">
            <a:avLst/>
          </a:prstGeom>
          <a:noFill/>
          <a:ln w="9525">
            <a:noFill/>
            <a:miter lim="800000"/>
            <a:headEnd/>
            <a:tailEnd/>
          </a:ln>
        </p:spPr>
        <p:txBody>
          <a:bodyPr wrap="square">
            <a:spAutoFit/>
          </a:bodyPr>
          <a:lstStyle/>
          <a:p>
            <a:pPr marL="355600" indent="-355600" eaLnBrk="0" hangingPunct="0">
              <a:lnSpc>
                <a:spcPct val="120000"/>
              </a:lnSpc>
              <a:buClr>
                <a:srgbClr val="91AC4E"/>
              </a:buClr>
              <a:buSzPct val="80000"/>
              <a:buFont typeface="Wingdings" pitchFamily="2" charset="2"/>
              <a:buChar char="p"/>
            </a:pPr>
            <a:r>
              <a:rPr lang="zh-CN" altLang="en-US" sz="2400" i="0" u="sng" dirty="0"/>
              <a:t>判定</a:t>
            </a:r>
            <a:r>
              <a:rPr lang="en-US" altLang="zh-CN" sz="2400" i="0" u="sng" dirty="0"/>
              <a:t>-</a:t>
            </a:r>
            <a:r>
              <a:rPr lang="zh-CN" altLang="en-US" sz="2400" i="0" u="sng" dirty="0"/>
              <a:t>条件覆盖是判定和条件覆盖设计方法的交集</a:t>
            </a:r>
            <a:r>
              <a:rPr lang="zh-CN" altLang="en-US" sz="2400" i="0" dirty="0"/>
              <a:t>，即设计足够的测试用例，使得判断条件中的所有条件可能取值至少执行一次，同时，所有判断的可能结果至少执行一次</a:t>
            </a:r>
            <a:endParaRPr lang="en-US" altLang="zh-CN" sz="2400" i="0" dirty="0"/>
          </a:p>
        </p:txBody>
      </p:sp>
      <p:graphicFrame>
        <p:nvGraphicFramePr>
          <p:cNvPr id="16" name="Table 15"/>
          <p:cNvGraphicFramePr>
            <a:graphicFrameLocks noGrp="1"/>
          </p:cNvGraphicFramePr>
          <p:nvPr>
            <p:extLst>
              <p:ext uri="{D42A27DB-BD31-4B8C-83A1-F6EECF244321}">
                <p14:modId xmlns:p14="http://schemas.microsoft.com/office/powerpoint/2010/main" val="1491084411"/>
              </p:ext>
            </p:extLst>
          </p:nvPr>
        </p:nvGraphicFramePr>
        <p:xfrm>
          <a:off x="683568" y="3717032"/>
          <a:ext cx="7632848" cy="2253915"/>
        </p:xfrm>
        <a:graphic>
          <a:graphicData uri="http://schemas.openxmlformats.org/drawingml/2006/table">
            <a:tbl>
              <a:tblPr/>
              <a:tblGrid>
                <a:gridCol w="1949859">
                  <a:extLst>
                    <a:ext uri="{9D8B030D-6E8A-4147-A177-3AD203B41FA5}">
                      <a16:colId xmlns:a16="http://schemas.microsoft.com/office/drawing/2014/main" xmlns="" val="20000"/>
                    </a:ext>
                  </a:extLst>
                </a:gridCol>
                <a:gridCol w="1949859">
                  <a:extLst>
                    <a:ext uri="{9D8B030D-6E8A-4147-A177-3AD203B41FA5}">
                      <a16:colId xmlns:a16="http://schemas.microsoft.com/office/drawing/2014/main" xmlns="" val="20001"/>
                    </a:ext>
                  </a:extLst>
                </a:gridCol>
                <a:gridCol w="1866565">
                  <a:extLst>
                    <a:ext uri="{9D8B030D-6E8A-4147-A177-3AD203B41FA5}">
                      <a16:colId xmlns:a16="http://schemas.microsoft.com/office/drawing/2014/main" xmlns="" val="20002"/>
                    </a:ext>
                  </a:extLst>
                </a:gridCol>
                <a:gridCol w="1866565">
                  <a:extLst>
                    <a:ext uri="{9D8B030D-6E8A-4147-A177-3AD203B41FA5}">
                      <a16:colId xmlns:a16="http://schemas.microsoft.com/office/drawing/2014/main" xmlns="" val="20003"/>
                    </a:ext>
                  </a:extLst>
                </a:gridCol>
              </a:tblGrid>
              <a:tr h="594880">
                <a:tc>
                  <a:txBody>
                    <a:bodyPr/>
                    <a:lstStyle/>
                    <a:p>
                      <a:pPr algn="ctr">
                        <a:lnSpc>
                          <a:spcPct val="120000"/>
                        </a:lnSpc>
                        <a:spcAft>
                          <a:spcPts val="120"/>
                        </a:spcAft>
                      </a:pPr>
                      <a:r>
                        <a:rPr lang="zh-CN" sz="2400" b="1" kern="100" dirty="0">
                          <a:solidFill>
                            <a:srgbClr val="000000"/>
                          </a:solidFill>
                          <a:latin typeface="Arial"/>
                          <a:ea typeface="宋体"/>
                          <a:cs typeface="Arial"/>
                        </a:rPr>
                        <a:t>条件</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2400" b="1" kern="100" dirty="0">
                          <a:solidFill>
                            <a:srgbClr val="000000"/>
                          </a:solidFill>
                          <a:latin typeface="Arial"/>
                          <a:ea typeface="宋体"/>
                          <a:cs typeface="Arial"/>
                        </a:rPr>
                        <a:t>取值条件</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altLang="en-US" sz="2400" b="1" kern="100" dirty="0">
                          <a:latin typeface="Times New Roman"/>
                          <a:ea typeface="宋体"/>
                          <a:cs typeface="Times New Roman"/>
                        </a:rPr>
                        <a:t>分支</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2400" b="1" kern="100" dirty="0">
                          <a:solidFill>
                            <a:srgbClr val="000000"/>
                          </a:solidFill>
                          <a:latin typeface="Arial"/>
                          <a:ea typeface="宋体"/>
                          <a:cs typeface="Arial"/>
                        </a:rPr>
                        <a:t>判定条件</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08058">
                <a:tc>
                  <a:txBody>
                    <a:bodyPr/>
                    <a:lstStyle/>
                    <a:p>
                      <a:pPr algn="just">
                        <a:lnSpc>
                          <a:spcPct val="120000"/>
                        </a:lnSpc>
                        <a:spcAft>
                          <a:spcPts val="120"/>
                        </a:spcAft>
                        <a:tabLst>
                          <a:tab pos="1614488" algn="l"/>
                        </a:tabLst>
                      </a:pPr>
                      <a:r>
                        <a:rPr lang="en-US" sz="2000" kern="100" dirty="0">
                          <a:solidFill>
                            <a:srgbClr val="000000"/>
                          </a:solidFill>
                          <a:latin typeface="Arial"/>
                          <a:ea typeface="宋体"/>
                          <a:cs typeface="Times New Roman"/>
                        </a:rPr>
                        <a:t>a&gt;0, b&gt;0</a:t>
                      </a:r>
                      <a:r>
                        <a:rPr lang="en-US" sz="2000" kern="100" dirty="0">
                          <a:solidFill>
                            <a:srgbClr val="000000"/>
                          </a:solidFill>
                          <a:latin typeface="Arial"/>
                          <a:ea typeface="宋体"/>
                          <a:cs typeface="Arial"/>
                        </a:rPr>
                        <a:t>,</a:t>
                      </a:r>
                      <a:r>
                        <a:rPr lang="en-US" sz="2000" kern="100" baseline="0" dirty="0">
                          <a:solidFill>
                            <a:srgbClr val="000000"/>
                          </a:solidFill>
                          <a:latin typeface="Arial"/>
                          <a:ea typeface="宋体"/>
                          <a:cs typeface="Arial"/>
                        </a:rPr>
                        <a:t> </a:t>
                      </a:r>
                      <a:r>
                        <a:rPr lang="en-US" sz="2000" kern="100" dirty="0">
                          <a:solidFill>
                            <a:srgbClr val="000000"/>
                          </a:solidFill>
                          <a:latin typeface="Arial"/>
                          <a:ea typeface="宋体"/>
                          <a:cs typeface="Times New Roman"/>
                        </a:rPr>
                        <a:t>a&gt;1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c&gt;1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0000"/>
                        </a:lnSpc>
                        <a:spcAft>
                          <a:spcPts val="120"/>
                        </a:spcAft>
                      </a:pPr>
                      <a:r>
                        <a:rPr lang="en-US" sz="2000" kern="100" dirty="0">
                          <a:solidFill>
                            <a:srgbClr val="0070C0"/>
                          </a:solidFill>
                          <a:latin typeface="Arial"/>
                          <a:ea typeface="宋体"/>
                          <a:cs typeface="Times New Roman"/>
                        </a:rPr>
                        <a:t>T1</a:t>
                      </a:r>
                      <a:r>
                        <a:rPr lang="zh-CN" sz="2000" kern="100" dirty="0">
                          <a:solidFill>
                            <a:srgbClr val="0070C0"/>
                          </a:solidFill>
                          <a:latin typeface="Arial"/>
                          <a:ea typeface="宋体"/>
                          <a:cs typeface="Arial"/>
                        </a:rPr>
                        <a:t>，</a:t>
                      </a:r>
                      <a:r>
                        <a:rPr lang="en-US" sz="2000" kern="100" dirty="0">
                          <a:solidFill>
                            <a:srgbClr val="0070C0"/>
                          </a:solidFill>
                          <a:latin typeface="Arial"/>
                          <a:ea typeface="宋体"/>
                          <a:cs typeface="Times New Roman"/>
                        </a:rPr>
                        <a:t>T2</a:t>
                      </a:r>
                      <a:r>
                        <a:rPr lang="zh-CN" sz="2000" kern="100" dirty="0">
                          <a:solidFill>
                            <a:srgbClr val="0070C0"/>
                          </a:solidFill>
                          <a:latin typeface="Arial"/>
                          <a:ea typeface="宋体"/>
                          <a:cs typeface="Arial"/>
                        </a:rPr>
                        <a:t>，</a:t>
                      </a:r>
                      <a:r>
                        <a:rPr lang="en-US" sz="2000" kern="100" dirty="0">
                          <a:solidFill>
                            <a:srgbClr val="0070C0"/>
                          </a:solidFill>
                          <a:latin typeface="Arial"/>
                          <a:ea typeface="宋体"/>
                          <a:cs typeface="Times New Roman"/>
                        </a:rPr>
                        <a:t>T3</a:t>
                      </a:r>
                      <a:r>
                        <a:rPr lang="zh-CN" sz="2000" kern="100" dirty="0">
                          <a:solidFill>
                            <a:srgbClr val="0070C0"/>
                          </a:solidFill>
                          <a:latin typeface="Arial"/>
                          <a:ea typeface="宋体"/>
                          <a:cs typeface="Arial"/>
                        </a:rPr>
                        <a:t>，</a:t>
                      </a:r>
                      <a:r>
                        <a:rPr lang="en-US" sz="2000" kern="100" dirty="0">
                          <a:solidFill>
                            <a:srgbClr val="0070C0"/>
                          </a:solidFill>
                          <a:latin typeface="Arial"/>
                          <a:ea typeface="宋体"/>
                          <a:cs typeface="Times New Roman"/>
                        </a:rPr>
                        <a:t>T4</a:t>
                      </a:r>
                      <a:endParaRPr lang="zh-CN" sz="2000" kern="100" dirty="0">
                        <a:solidFill>
                          <a:srgbClr val="0070C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altLang="zh-CN" sz="2000" kern="100" dirty="0">
                          <a:solidFill>
                            <a:srgbClr val="000000"/>
                          </a:solidFill>
                          <a:latin typeface="+mn-lt"/>
                          <a:ea typeface="+mn-ea"/>
                          <a:cs typeface="Times New Roman"/>
                        </a:rPr>
                        <a:t>a&gt;0</a:t>
                      </a:r>
                      <a:r>
                        <a:rPr lang="en-US" altLang="zh-CN" sz="2000" kern="100" baseline="0" dirty="0">
                          <a:solidFill>
                            <a:srgbClr val="000000"/>
                          </a:solidFill>
                          <a:latin typeface="+mn-lt"/>
                          <a:ea typeface="+mn-ea"/>
                          <a:cs typeface="Times New Roman"/>
                        </a:rPr>
                        <a:t> AND</a:t>
                      </a:r>
                      <a:r>
                        <a:rPr lang="en-US" altLang="zh-CN" sz="2000" kern="100" dirty="0">
                          <a:solidFill>
                            <a:srgbClr val="000000"/>
                          </a:solidFill>
                          <a:latin typeface="+mn-lt"/>
                          <a:ea typeface="+mn-ea"/>
                          <a:cs typeface="Times New Roman"/>
                        </a:rPr>
                        <a:t> b&gt;0</a:t>
                      </a:r>
                      <a:endParaRPr lang="zh-CN" sz="2000" kern="100" dirty="0">
                        <a:solidFill>
                          <a:srgbClr val="3366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2000" kern="100" dirty="0">
                          <a:solidFill>
                            <a:srgbClr val="3366FF"/>
                          </a:solidFill>
                          <a:latin typeface="Arial"/>
                          <a:ea typeface="宋体"/>
                          <a:cs typeface="Times New Roman"/>
                        </a:rPr>
                        <a:t>M=.T.</a:t>
                      </a:r>
                      <a:endParaRPr lang="zh-CN" sz="2000" kern="100" dirty="0">
                        <a:solidFill>
                          <a:srgbClr val="3366FF"/>
                        </a:solidFill>
                        <a:latin typeface="Times New Roman"/>
                        <a:ea typeface="宋体"/>
                        <a:cs typeface="Times New Roman"/>
                      </a:endParaRPr>
                    </a:p>
                    <a:p>
                      <a:pPr algn="just">
                        <a:lnSpc>
                          <a:spcPct val="120000"/>
                        </a:lnSpc>
                        <a:spcAft>
                          <a:spcPts val="120"/>
                        </a:spcAft>
                      </a:pPr>
                      <a:r>
                        <a:rPr lang="en-US" sz="2000" kern="100" dirty="0">
                          <a:solidFill>
                            <a:srgbClr val="3366FF"/>
                          </a:solidFill>
                          <a:latin typeface="Arial"/>
                          <a:ea typeface="宋体"/>
                          <a:cs typeface="Times New Roman"/>
                        </a:rPr>
                        <a:t>N=.T.</a:t>
                      </a:r>
                      <a:endParaRPr lang="zh-CN" sz="2000" kern="100" dirty="0">
                        <a:solidFill>
                          <a:srgbClr val="3366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14815">
                <a:tc>
                  <a:txBody>
                    <a:bodyPr/>
                    <a:lstStyle/>
                    <a:p>
                      <a:pPr algn="l">
                        <a:lnSpc>
                          <a:spcPct val="120000"/>
                        </a:lnSpc>
                        <a:spcAft>
                          <a:spcPts val="120"/>
                        </a:spcAft>
                      </a:pPr>
                      <a:r>
                        <a:rPr lang="en-US" sz="2000" kern="100" dirty="0">
                          <a:solidFill>
                            <a:srgbClr val="000000"/>
                          </a:solidFill>
                          <a:latin typeface="Arial"/>
                          <a:ea typeface="宋体"/>
                          <a:cs typeface="Times New Roman"/>
                        </a:rPr>
                        <a:t>a&lt;=0</a:t>
                      </a:r>
                      <a:r>
                        <a:rPr lang="en-US" sz="2000" kern="100" dirty="0">
                          <a:solidFill>
                            <a:srgbClr val="000000"/>
                          </a:solidFill>
                          <a:latin typeface="Arial"/>
                          <a:ea typeface="宋体"/>
                          <a:cs typeface="Arial"/>
                        </a:rPr>
                        <a:t>, </a:t>
                      </a:r>
                      <a:r>
                        <a:rPr lang="en-US" sz="2000" kern="100" dirty="0">
                          <a:solidFill>
                            <a:srgbClr val="000000"/>
                          </a:solidFill>
                          <a:latin typeface="Arial"/>
                          <a:ea typeface="宋体"/>
                          <a:cs typeface="Times New Roman"/>
                        </a:rPr>
                        <a:t>b&lt;=0, a&lt;=1, c&lt;=1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0000"/>
                        </a:lnSpc>
                        <a:spcAft>
                          <a:spcPts val="120"/>
                        </a:spcAft>
                      </a:pPr>
                      <a:r>
                        <a:rPr lang="en-US" sz="2000" kern="100" dirty="0">
                          <a:solidFill>
                            <a:srgbClr val="C00000"/>
                          </a:solidFill>
                          <a:latin typeface="Arial"/>
                          <a:ea typeface="宋体"/>
                          <a:cs typeface="Times New Roman"/>
                        </a:rPr>
                        <a:t>F1</a:t>
                      </a:r>
                      <a:r>
                        <a:rPr lang="zh-CN" sz="2000" kern="100" dirty="0">
                          <a:solidFill>
                            <a:srgbClr val="C00000"/>
                          </a:solidFill>
                          <a:latin typeface="Arial"/>
                          <a:ea typeface="宋体"/>
                          <a:cs typeface="Arial"/>
                        </a:rPr>
                        <a:t>，</a:t>
                      </a:r>
                      <a:r>
                        <a:rPr lang="en-US" sz="2000" kern="100" dirty="0">
                          <a:solidFill>
                            <a:srgbClr val="C00000"/>
                          </a:solidFill>
                          <a:latin typeface="Arial"/>
                          <a:ea typeface="宋体"/>
                          <a:cs typeface="Times New Roman"/>
                        </a:rPr>
                        <a:t>F2</a:t>
                      </a:r>
                      <a:r>
                        <a:rPr lang="zh-CN" sz="2000" kern="100" dirty="0">
                          <a:solidFill>
                            <a:srgbClr val="C00000"/>
                          </a:solidFill>
                          <a:latin typeface="Arial"/>
                          <a:ea typeface="宋体"/>
                          <a:cs typeface="Arial"/>
                        </a:rPr>
                        <a:t>，</a:t>
                      </a:r>
                      <a:r>
                        <a:rPr lang="en-US" sz="2000" kern="100" dirty="0">
                          <a:solidFill>
                            <a:srgbClr val="C00000"/>
                          </a:solidFill>
                          <a:latin typeface="Arial"/>
                          <a:ea typeface="宋体"/>
                          <a:cs typeface="Times New Roman"/>
                        </a:rPr>
                        <a:t>F3</a:t>
                      </a:r>
                      <a:r>
                        <a:rPr lang="zh-CN" sz="2000" kern="100" dirty="0">
                          <a:solidFill>
                            <a:srgbClr val="C00000"/>
                          </a:solidFill>
                          <a:latin typeface="Arial"/>
                          <a:ea typeface="宋体"/>
                          <a:cs typeface="Arial"/>
                        </a:rPr>
                        <a:t>，</a:t>
                      </a:r>
                      <a:r>
                        <a:rPr lang="en-US" sz="2000" kern="100" dirty="0">
                          <a:solidFill>
                            <a:srgbClr val="C00000"/>
                          </a:solidFill>
                          <a:latin typeface="Arial"/>
                          <a:ea typeface="宋体"/>
                          <a:cs typeface="Times New Roman"/>
                        </a:rPr>
                        <a:t>F4</a:t>
                      </a:r>
                      <a:endParaRPr lang="zh-CN" sz="2000"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altLang="zh-CN" sz="2000" kern="100" dirty="0">
                          <a:solidFill>
                            <a:srgbClr val="000000"/>
                          </a:solidFill>
                          <a:latin typeface="+mn-lt"/>
                          <a:ea typeface="+mn-ea"/>
                          <a:cs typeface="Times New Roman"/>
                        </a:rPr>
                        <a:t>a&gt;1</a:t>
                      </a:r>
                      <a:r>
                        <a:rPr lang="en-US" altLang="zh-CN" sz="2000" kern="100" baseline="0" dirty="0">
                          <a:solidFill>
                            <a:srgbClr val="000000"/>
                          </a:solidFill>
                          <a:latin typeface="+mn-lt"/>
                          <a:ea typeface="+mn-ea"/>
                          <a:cs typeface="Arial"/>
                        </a:rPr>
                        <a:t> OR </a:t>
                      </a:r>
                      <a:r>
                        <a:rPr lang="en-US" altLang="zh-CN" sz="2000" kern="100" dirty="0">
                          <a:solidFill>
                            <a:srgbClr val="000000"/>
                          </a:solidFill>
                          <a:latin typeface="+mn-lt"/>
                          <a:ea typeface="+mn-ea"/>
                          <a:cs typeface="Times New Roman"/>
                        </a:rPr>
                        <a:t>c&gt;1</a:t>
                      </a:r>
                      <a:endParaRPr lang="zh-CN" sz="2000"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2000" kern="100" dirty="0">
                          <a:solidFill>
                            <a:srgbClr val="C00000"/>
                          </a:solidFill>
                          <a:latin typeface="Arial"/>
                          <a:ea typeface="宋体"/>
                          <a:cs typeface="Times New Roman"/>
                        </a:rPr>
                        <a:t>M=.F.</a:t>
                      </a:r>
                      <a:endParaRPr lang="zh-CN" sz="2000" kern="100" dirty="0">
                        <a:solidFill>
                          <a:srgbClr val="C00000"/>
                        </a:solidFill>
                        <a:latin typeface="Times New Roman"/>
                        <a:ea typeface="宋体"/>
                        <a:cs typeface="Times New Roman"/>
                      </a:endParaRPr>
                    </a:p>
                    <a:p>
                      <a:pPr algn="just">
                        <a:lnSpc>
                          <a:spcPct val="120000"/>
                        </a:lnSpc>
                        <a:spcAft>
                          <a:spcPts val="120"/>
                        </a:spcAft>
                      </a:pPr>
                      <a:r>
                        <a:rPr lang="en-US" sz="2000" kern="100" dirty="0">
                          <a:solidFill>
                            <a:srgbClr val="C00000"/>
                          </a:solidFill>
                          <a:latin typeface="Arial"/>
                          <a:ea typeface="宋体"/>
                          <a:cs typeface="Times New Roman"/>
                        </a:rPr>
                        <a:t>N=.F.</a:t>
                      </a:r>
                      <a:endParaRPr lang="zh-CN" sz="2000"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9" name="Rounded Rectangle 18"/>
          <p:cNvSpPr/>
          <p:nvPr/>
        </p:nvSpPr>
        <p:spPr bwMode="auto">
          <a:xfrm>
            <a:off x="6372200" y="3717033"/>
            <a:ext cx="1512168" cy="2232248"/>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itchFamily="34" charset="0"/>
            </a:endParaRPr>
          </a:p>
        </p:txBody>
      </p:sp>
    </p:spTree>
    <p:extLst>
      <p:ext uri="{BB962C8B-B14F-4D97-AF65-F5344CB8AC3E}">
        <p14:creationId xmlns:p14="http://schemas.microsoft.com/office/powerpoint/2010/main" val="146949740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
          <p:cNvSpPr txBox="1">
            <a:spLocks noChangeArrowheads="1"/>
          </p:cNvSpPr>
          <p:nvPr/>
        </p:nvSpPr>
        <p:spPr bwMode="auto">
          <a:xfrm>
            <a:off x="1187624" y="332656"/>
            <a:ext cx="6732748" cy="611349"/>
          </a:xfrm>
          <a:prstGeom prst="rect">
            <a:avLst/>
          </a:prstGeom>
          <a:noFill/>
          <a:ln w="9525">
            <a:noFill/>
            <a:miter lim="800000"/>
            <a:headEnd/>
            <a:tailEnd/>
          </a:ln>
        </p:spPr>
        <p:txBody>
          <a:bodyPr/>
          <a:lstStyle>
            <a:lvl1pPr marL="466725" indent="-347663" algn="l" defTabSz="1436688">
              <a:tabLst>
                <a:tab pos="461963" algn="l"/>
              </a:tabLst>
              <a:defRPr>
                <a:solidFill>
                  <a:schemeClr val="tx1"/>
                </a:solidFill>
                <a:latin typeface="Calibri" pitchFamily="34" charset="0"/>
                <a:ea typeface="宋体" pitchFamily="2" charset="-122"/>
              </a:defRPr>
            </a:lvl1pPr>
            <a:lvl2pPr marL="742950" indent="-285750" algn="l" defTabSz="1436688">
              <a:tabLst>
                <a:tab pos="461963" algn="l"/>
              </a:tabLst>
              <a:defRPr>
                <a:solidFill>
                  <a:schemeClr val="tx1"/>
                </a:solidFill>
                <a:latin typeface="Calibri" pitchFamily="34" charset="0"/>
                <a:ea typeface="宋体" pitchFamily="2" charset="-122"/>
              </a:defRPr>
            </a:lvl2pPr>
            <a:lvl3pPr marL="1143000" indent="-228600" algn="l" defTabSz="1436688">
              <a:tabLst>
                <a:tab pos="461963" algn="l"/>
              </a:tabLst>
              <a:defRPr>
                <a:solidFill>
                  <a:schemeClr val="tx1"/>
                </a:solidFill>
                <a:latin typeface="Calibri" pitchFamily="34" charset="0"/>
                <a:ea typeface="宋体" pitchFamily="2" charset="-122"/>
              </a:defRPr>
            </a:lvl3pPr>
            <a:lvl4pPr marL="1600200" indent="-228600" algn="l" defTabSz="1436688">
              <a:tabLst>
                <a:tab pos="461963" algn="l"/>
              </a:tabLst>
              <a:defRPr>
                <a:solidFill>
                  <a:schemeClr val="tx1"/>
                </a:solidFill>
                <a:latin typeface="Calibri" pitchFamily="34" charset="0"/>
                <a:ea typeface="宋体" pitchFamily="2" charset="-122"/>
              </a:defRPr>
            </a:lvl4pPr>
            <a:lvl5pPr marL="2057400" indent="-228600" algn="l" defTabSz="1436688">
              <a:tabLst>
                <a:tab pos="461963" algn="l"/>
              </a:tabLst>
              <a:defRPr>
                <a:solidFill>
                  <a:schemeClr val="tx1"/>
                </a:solidFill>
                <a:latin typeface="Calibri" pitchFamily="34" charset="0"/>
                <a:ea typeface="宋体" pitchFamily="2" charset="-122"/>
              </a:defRPr>
            </a:lvl5pPr>
            <a:lvl6pPr marL="25146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6pPr>
            <a:lvl7pPr marL="29718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7pPr>
            <a:lvl8pPr marL="34290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8pPr>
            <a:lvl9pPr marL="3886200" indent="-228600" defTabSz="1436688" fontAlgn="base">
              <a:spcBef>
                <a:spcPct val="0"/>
              </a:spcBef>
              <a:spcAft>
                <a:spcPct val="0"/>
              </a:spcAft>
              <a:tabLst>
                <a:tab pos="461963" algn="l"/>
              </a:tabLst>
              <a:defRPr>
                <a:solidFill>
                  <a:schemeClr val="tx1"/>
                </a:solidFill>
                <a:latin typeface="Calibri" pitchFamily="34" charset="0"/>
                <a:ea typeface="宋体" pitchFamily="2" charset="-122"/>
              </a:defRPr>
            </a:lvl9pPr>
          </a:lstStyle>
          <a:p>
            <a:pPr algn="ctr">
              <a:lnSpc>
                <a:spcPct val="90000"/>
              </a:lnSpc>
              <a:buClr>
                <a:srgbClr val="009066"/>
              </a:buClr>
              <a:buFont typeface="Wingdings" pitchFamily="2" charset="2"/>
              <a:buNone/>
              <a:defRPr/>
            </a:pPr>
            <a:r>
              <a:rPr lang="zh-CN" altLang="en-US" sz="3200" dirty="0">
                <a:solidFill>
                  <a:srgbClr val="FFFF00"/>
                </a:solidFill>
                <a:latin typeface="+mj-ea"/>
                <a:ea typeface="+mj-ea"/>
                <a:cs typeface="+mj-cs"/>
              </a:rPr>
              <a:t>示例：覆盖判定</a:t>
            </a:r>
            <a:r>
              <a:rPr lang="en-US" altLang="zh-CN" sz="3200" dirty="0">
                <a:solidFill>
                  <a:srgbClr val="FFFF00"/>
                </a:solidFill>
                <a:latin typeface="+mj-ea"/>
                <a:ea typeface="+mj-ea"/>
                <a:cs typeface="+mj-cs"/>
              </a:rPr>
              <a:t>/</a:t>
            </a:r>
            <a:r>
              <a:rPr lang="zh-CN" altLang="en-US" sz="3200" dirty="0">
                <a:solidFill>
                  <a:srgbClr val="FFFF00"/>
                </a:solidFill>
                <a:latin typeface="+mj-ea"/>
                <a:ea typeface="+mj-ea"/>
                <a:cs typeface="+mj-cs"/>
              </a:rPr>
              <a:t>条件</a:t>
            </a:r>
            <a:endParaRPr lang="de-DE" altLang="de-DE" sz="3200" dirty="0">
              <a:solidFill>
                <a:srgbClr val="FFFF00"/>
              </a:solidFill>
              <a:latin typeface="+mj-ea"/>
              <a:ea typeface="+mj-ea"/>
              <a:cs typeface="+mj-cs"/>
            </a:endParaRPr>
          </a:p>
        </p:txBody>
      </p:sp>
      <p:sp>
        <p:nvSpPr>
          <p:cNvPr id="35" name="TextBox 34"/>
          <p:cNvSpPr txBox="1"/>
          <p:nvPr/>
        </p:nvSpPr>
        <p:spPr>
          <a:xfrm>
            <a:off x="1295636" y="2024844"/>
            <a:ext cx="2550698" cy="461665"/>
          </a:xfrm>
          <a:prstGeom prst="rect">
            <a:avLst/>
          </a:prstGeom>
          <a:noFill/>
        </p:spPr>
        <p:txBody>
          <a:bodyPr wrap="none" rtlCol="0">
            <a:spAutoFit/>
          </a:bodyPr>
          <a:lstStyle/>
          <a:p>
            <a:r>
              <a:rPr lang="en-US" altLang="zh-CN" sz="2400" dirty="0">
                <a:solidFill>
                  <a:srgbClr val="0070C0"/>
                </a:solidFill>
              </a:rPr>
              <a:t>(a, b ,c)= (2, 1, 2)</a:t>
            </a:r>
            <a:endParaRPr lang="zh-CN" altLang="en-US" sz="2400" dirty="0">
              <a:solidFill>
                <a:srgbClr val="0070C0"/>
              </a:solidFill>
            </a:endParaRPr>
          </a:p>
        </p:txBody>
      </p:sp>
      <p:sp>
        <p:nvSpPr>
          <p:cNvPr id="36" name="TextBox 35"/>
          <p:cNvSpPr txBox="1"/>
          <p:nvPr/>
        </p:nvSpPr>
        <p:spPr>
          <a:xfrm>
            <a:off x="1439652" y="3825044"/>
            <a:ext cx="2653290" cy="461665"/>
          </a:xfrm>
          <a:prstGeom prst="rect">
            <a:avLst/>
          </a:prstGeom>
          <a:noFill/>
        </p:spPr>
        <p:txBody>
          <a:bodyPr wrap="none" rtlCol="0">
            <a:spAutoFit/>
          </a:bodyPr>
          <a:lstStyle/>
          <a:p>
            <a:r>
              <a:rPr lang="en-US" altLang="zh-CN" sz="2400" dirty="0"/>
              <a:t>(a, b ,c)= (-1, 0, 1)</a:t>
            </a:r>
            <a:endParaRPr lang="zh-CN" altLang="en-US" sz="2400" dirty="0"/>
          </a:p>
        </p:txBody>
      </p:sp>
      <p:pic>
        <p:nvPicPr>
          <p:cNvPr id="38" name="Picture 3" descr="WhiteBoxTestCase"/>
          <p:cNvPicPr>
            <a:picLocks noChangeAspect="1" noChangeArrowheads="1"/>
          </p:cNvPicPr>
          <p:nvPr/>
        </p:nvPicPr>
        <p:blipFill>
          <a:blip r:embed="rId3" cstate="print"/>
          <a:srcRect/>
          <a:stretch>
            <a:fillRect/>
          </a:stretch>
        </p:blipFill>
        <p:spPr bwMode="auto">
          <a:xfrm>
            <a:off x="5400092" y="1628799"/>
            <a:ext cx="3204356" cy="4932549"/>
          </a:xfrm>
          <a:prstGeom prst="rect">
            <a:avLst/>
          </a:prstGeom>
          <a:noFill/>
          <a:ln w="9525">
            <a:noFill/>
            <a:miter lim="800000"/>
            <a:headEnd/>
            <a:tailEnd/>
          </a:ln>
        </p:spPr>
      </p:pic>
      <p:sp>
        <p:nvSpPr>
          <p:cNvPr id="39" name="TextBox 38"/>
          <p:cNvSpPr txBox="1"/>
          <p:nvPr/>
        </p:nvSpPr>
        <p:spPr>
          <a:xfrm>
            <a:off x="2123728" y="2852936"/>
            <a:ext cx="2304256" cy="461665"/>
          </a:xfrm>
          <a:prstGeom prst="rect">
            <a:avLst/>
          </a:prstGeom>
          <a:noFill/>
        </p:spPr>
        <p:txBody>
          <a:bodyPr wrap="square" rtlCol="0">
            <a:spAutoFit/>
          </a:bodyPr>
          <a:lstStyle/>
          <a:p>
            <a:r>
              <a:rPr lang="en-US" altLang="zh-CN" sz="2400" b="1" dirty="0">
                <a:solidFill>
                  <a:srgbClr val="0070C0"/>
                </a:solidFill>
              </a:rPr>
              <a:t>T1, T2, T3, T4</a:t>
            </a:r>
            <a:endParaRPr lang="zh-CN" altLang="en-US" sz="2400" b="1" dirty="0">
              <a:solidFill>
                <a:srgbClr val="0070C0"/>
              </a:solidFill>
            </a:endParaRPr>
          </a:p>
        </p:txBody>
      </p:sp>
      <p:sp>
        <p:nvSpPr>
          <p:cNvPr id="41" name="TextBox 40"/>
          <p:cNvSpPr txBox="1"/>
          <p:nvPr/>
        </p:nvSpPr>
        <p:spPr>
          <a:xfrm>
            <a:off x="2195736" y="4725144"/>
            <a:ext cx="2304256" cy="461665"/>
          </a:xfrm>
          <a:prstGeom prst="rect">
            <a:avLst/>
          </a:prstGeom>
          <a:noFill/>
        </p:spPr>
        <p:txBody>
          <a:bodyPr wrap="square" rtlCol="0">
            <a:spAutoFit/>
          </a:bodyPr>
          <a:lstStyle/>
          <a:p>
            <a:r>
              <a:rPr lang="en-US" altLang="zh-CN" sz="2400" b="1" dirty="0"/>
              <a:t>F1, F2, F3, F4</a:t>
            </a:r>
            <a:endParaRPr lang="zh-CN" altLang="en-US" sz="2400" b="1" dirty="0"/>
          </a:p>
        </p:txBody>
      </p:sp>
    </p:spTree>
    <p:extLst>
      <p:ext uri="{BB962C8B-B14F-4D97-AF65-F5344CB8AC3E}">
        <p14:creationId xmlns:p14="http://schemas.microsoft.com/office/powerpoint/2010/main" val="25617783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p:bldP spid="41"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99592" y="404664"/>
            <a:ext cx="7170738" cy="533400"/>
          </a:xfrm>
        </p:spPr>
        <p:txBody>
          <a:bodyPr lIns="0" tIns="0" rIns="0" bIns="0"/>
          <a:lstStyle/>
          <a:p>
            <a:pPr algn="ctr">
              <a:defRPr/>
            </a:pPr>
            <a:r>
              <a:rPr lang="en-US" altLang="zh-CN" sz="3200" dirty="0">
                <a:solidFill>
                  <a:srgbClr val="FFFF00"/>
                </a:solidFill>
                <a:latin typeface="+mj-ea"/>
              </a:rPr>
              <a:t>3.4.4 </a:t>
            </a:r>
            <a:r>
              <a:rPr lang="zh-CN" altLang="en-US" sz="3200" dirty="0">
                <a:solidFill>
                  <a:srgbClr val="FFFF00"/>
                </a:solidFill>
                <a:latin typeface="+mj-ea"/>
              </a:rPr>
              <a:t>条件组合测试</a:t>
            </a:r>
            <a:endParaRPr lang="en-US" altLang="zh-CN" sz="3200" dirty="0">
              <a:solidFill>
                <a:srgbClr val="FFFF00"/>
              </a:solidFill>
              <a:latin typeface="+mj-ea"/>
            </a:endParaRPr>
          </a:p>
        </p:txBody>
      </p:sp>
      <p:sp>
        <p:nvSpPr>
          <p:cNvPr id="23555" name="Rectangle 3"/>
          <p:cNvSpPr>
            <a:spLocks noChangeArrowheads="1"/>
          </p:cNvSpPr>
          <p:nvPr/>
        </p:nvSpPr>
        <p:spPr bwMode="auto">
          <a:xfrm>
            <a:off x="611560" y="1916832"/>
            <a:ext cx="7920880" cy="3434787"/>
          </a:xfrm>
          <a:prstGeom prst="rect">
            <a:avLst/>
          </a:prstGeom>
          <a:noFill/>
          <a:ln w="9525">
            <a:noFill/>
            <a:miter lim="800000"/>
            <a:headEnd/>
            <a:tailEnd/>
          </a:ln>
        </p:spPr>
        <p:txBody>
          <a:bodyPr wrap="square">
            <a:spAutoFit/>
          </a:bodyPr>
          <a:lstStyle/>
          <a:p>
            <a:pPr marL="355600" indent="-355600" eaLnBrk="0" hangingPunct="0">
              <a:lnSpc>
                <a:spcPct val="130000"/>
              </a:lnSpc>
              <a:buClr>
                <a:srgbClr val="91AC4E"/>
              </a:buClr>
              <a:buSzPct val="80000"/>
              <a:buFont typeface="Wingdings" pitchFamily="2" charset="2"/>
              <a:buChar char="p"/>
            </a:pPr>
            <a:r>
              <a:rPr lang="zh-CN" altLang="en-US" sz="2400" i="0" u="sng" dirty="0"/>
              <a:t>条件组合覆盖的基本思想是设计足够的测试用例，使得判断中每个条件的所有可能至少出现一次，并且每个判断本身的判定结果也至少出现一次</a:t>
            </a:r>
            <a:r>
              <a:rPr lang="zh-CN" altLang="en-US" sz="2400" i="0" dirty="0"/>
              <a:t>。</a:t>
            </a:r>
            <a:endParaRPr lang="en-US" altLang="zh-CN" sz="2400" i="0" dirty="0"/>
          </a:p>
          <a:p>
            <a:pPr marL="355600" indent="-355600" eaLnBrk="0" hangingPunct="0">
              <a:lnSpc>
                <a:spcPct val="130000"/>
              </a:lnSpc>
              <a:buClr>
                <a:srgbClr val="91AC4E"/>
              </a:buClr>
              <a:buSzPct val="80000"/>
              <a:buFont typeface="Wingdings" pitchFamily="2" charset="2"/>
              <a:buChar char="p"/>
            </a:pPr>
            <a:endParaRPr lang="en-US" altLang="zh-CN" sz="2400" i="0" dirty="0"/>
          </a:p>
          <a:p>
            <a:pPr marL="355600" indent="-355600" eaLnBrk="0" hangingPunct="0">
              <a:lnSpc>
                <a:spcPct val="130000"/>
              </a:lnSpc>
              <a:buClr>
                <a:srgbClr val="91AC4E"/>
              </a:buClr>
              <a:buSzPct val="80000"/>
              <a:buFont typeface="Wingdings" pitchFamily="2" charset="2"/>
              <a:buChar char="p"/>
            </a:pPr>
            <a:r>
              <a:rPr lang="zh-CN" altLang="en-US" sz="2400" i="0" dirty="0"/>
              <a:t>它与条件覆盖的差别是它不是简单地要求每个条件都出现“真”与“假”两种结果，而是要求让这些结果的</a:t>
            </a:r>
            <a:r>
              <a:rPr lang="zh-CN" altLang="en-US" sz="2400" b="1" i="0" dirty="0"/>
              <a:t>所有可能组合都至少出现一次</a:t>
            </a:r>
            <a:endParaRPr lang="en-US" altLang="zh-CN" sz="2400" b="1" i="0" dirty="0"/>
          </a:p>
        </p:txBody>
      </p:sp>
    </p:spTree>
    <p:extLst>
      <p:ext uri="{BB962C8B-B14F-4D97-AF65-F5344CB8AC3E}">
        <p14:creationId xmlns:p14="http://schemas.microsoft.com/office/powerpoint/2010/main" val="105073037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198688" y="2041525"/>
            <a:ext cx="1752600" cy="3322638"/>
          </a:xfrm>
          <a:prstGeom prst="roundRect">
            <a:avLst/>
          </a:prstGeom>
          <a:solidFill>
            <a:schemeClr val="tx2">
              <a:lumMod val="10000"/>
              <a:lumOff val="90000"/>
              <a:alpha val="50000"/>
            </a:scheme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itchFamily="34" charset="0"/>
            </a:endParaRPr>
          </a:p>
        </p:txBody>
      </p:sp>
      <p:sp>
        <p:nvSpPr>
          <p:cNvPr id="24579" name="Title 1"/>
          <p:cNvSpPr>
            <a:spLocks noGrp="1"/>
          </p:cNvSpPr>
          <p:nvPr>
            <p:ph type="title"/>
          </p:nvPr>
        </p:nvSpPr>
        <p:spPr/>
        <p:txBody>
          <a:bodyPr/>
          <a:lstStyle/>
          <a:p>
            <a:r>
              <a:rPr lang="zh-CN" altLang="en-US" sz="3200" dirty="0">
                <a:solidFill>
                  <a:srgbClr val="FFFF00"/>
                </a:solidFill>
                <a:latin typeface="+mj-ea"/>
              </a:rPr>
              <a:t>示例</a:t>
            </a:r>
            <a:r>
              <a:rPr lang="zh-CN" altLang="en-US" sz="4000" b="1" i="1" dirty="0">
                <a:solidFill>
                  <a:schemeClr val="hlink"/>
                </a:solidFill>
              </a:rPr>
              <a:t> </a:t>
            </a:r>
            <a:r>
              <a:rPr lang="en-US" altLang="zh-CN" sz="2800" b="1" i="1" dirty="0">
                <a:solidFill>
                  <a:schemeClr val="hlink"/>
                </a:solidFill>
              </a:rPr>
              <a:t>(1)</a:t>
            </a:r>
            <a:endParaRPr lang="zh-CN" altLang="en-US" sz="2800" b="1" i="1" dirty="0">
              <a:solidFill>
                <a:schemeClr val="hlink"/>
              </a:solidFill>
            </a:endParaRPr>
          </a:p>
        </p:txBody>
      </p:sp>
      <p:graphicFrame>
        <p:nvGraphicFramePr>
          <p:cNvPr id="4" name="Table 3"/>
          <p:cNvGraphicFramePr>
            <a:graphicFrameLocks noGrp="1"/>
          </p:cNvGraphicFramePr>
          <p:nvPr/>
        </p:nvGraphicFramePr>
        <p:xfrm>
          <a:off x="1030288" y="2224088"/>
          <a:ext cx="7302600" cy="3048000"/>
        </p:xfrm>
        <a:graphic>
          <a:graphicData uri="http://schemas.openxmlformats.org/drawingml/2006/table">
            <a:tbl>
              <a:tblPr/>
              <a:tblGrid>
                <a:gridCol w="1156423">
                  <a:extLst>
                    <a:ext uri="{9D8B030D-6E8A-4147-A177-3AD203B41FA5}">
                      <a16:colId xmlns:a16="http://schemas.microsoft.com/office/drawing/2014/main" xmlns="" val="20000"/>
                    </a:ext>
                  </a:extLst>
                </a:gridCol>
                <a:gridCol w="1854561">
                  <a:extLst>
                    <a:ext uri="{9D8B030D-6E8A-4147-A177-3AD203B41FA5}">
                      <a16:colId xmlns:a16="http://schemas.microsoft.com/office/drawing/2014/main" xmlns="" val="20001"/>
                    </a:ext>
                  </a:extLst>
                </a:gridCol>
                <a:gridCol w="1614710">
                  <a:extLst>
                    <a:ext uri="{9D8B030D-6E8A-4147-A177-3AD203B41FA5}">
                      <a16:colId xmlns:a16="http://schemas.microsoft.com/office/drawing/2014/main" xmlns="" val="20002"/>
                    </a:ext>
                  </a:extLst>
                </a:gridCol>
                <a:gridCol w="2676906">
                  <a:extLst>
                    <a:ext uri="{9D8B030D-6E8A-4147-A177-3AD203B41FA5}">
                      <a16:colId xmlns:a16="http://schemas.microsoft.com/office/drawing/2014/main" xmlns="" val="20003"/>
                    </a:ext>
                  </a:extLst>
                </a:gridCol>
              </a:tblGrid>
              <a:tr h="0">
                <a:tc>
                  <a:txBody>
                    <a:bodyPr/>
                    <a:lstStyle/>
                    <a:p>
                      <a:pPr algn="just">
                        <a:spcAft>
                          <a:spcPts val="120"/>
                        </a:spcAft>
                      </a:pPr>
                      <a:r>
                        <a:rPr lang="zh-CN" sz="2000" kern="100" dirty="0">
                          <a:solidFill>
                            <a:srgbClr val="000000"/>
                          </a:solidFill>
                          <a:latin typeface="Arial"/>
                          <a:ea typeface="宋体"/>
                          <a:cs typeface="Arial"/>
                        </a:rPr>
                        <a:t>组合编号</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zh-CN" sz="2000" kern="100" dirty="0">
                          <a:solidFill>
                            <a:srgbClr val="000000"/>
                          </a:solidFill>
                          <a:latin typeface="Arial"/>
                          <a:ea typeface="宋体"/>
                          <a:cs typeface="Arial"/>
                        </a:rPr>
                        <a:t>覆盖条件取值</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zh-CN" sz="2000" kern="100">
                          <a:solidFill>
                            <a:srgbClr val="000000"/>
                          </a:solidFill>
                          <a:latin typeface="Arial"/>
                          <a:ea typeface="宋体"/>
                          <a:cs typeface="Arial"/>
                        </a:rPr>
                        <a:t>判定条件取值</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zh-CN" sz="2000" kern="100">
                          <a:solidFill>
                            <a:srgbClr val="000000"/>
                          </a:solidFill>
                          <a:latin typeface="Arial"/>
                          <a:ea typeface="宋体"/>
                          <a:cs typeface="Arial"/>
                        </a:rPr>
                        <a:t>判定</a:t>
                      </a:r>
                      <a:r>
                        <a:rPr lang="en-US" sz="2000" kern="100">
                          <a:solidFill>
                            <a:srgbClr val="000000"/>
                          </a:solidFill>
                          <a:latin typeface="Arial"/>
                          <a:ea typeface="宋体"/>
                          <a:cs typeface="Times New Roman"/>
                        </a:rPr>
                        <a:t>-</a:t>
                      </a:r>
                      <a:r>
                        <a:rPr lang="zh-CN" sz="2000" kern="100">
                          <a:solidFill>
                            <a:srgbClr val="000000"/>
                          </a:solidFill>
                          <a:latin typeface="Arial"/>
                          <a:ea typeface="宋体"/>
                          <a:cs typeface="Arial"/>
                        </a:rPr>
                        <a:t>条件组合</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just">
                        <a:spcAft>
                          <a:spcPts val="120"/>
                        </a:spcAft>
                      </a:pPr>
                      <a:r>
                        <a:rPr lang="en-US" sz="2000" kern="100">
                          <a:solidFill>
                            <a:srgbClr val="000000"/>
                          </a:solidFill>
                          <a:latin typeface="Arial"/>
                          <a:ea typeface="宋体"/>
                          <a:cs typeface="Times New Roman"/>
                        </a:rPr>
                        <a:t>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T2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M=.T.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a&gt;0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b&gt;0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M</a:t>
                      </a:r>
                      <a:r>
                        <a:rPr lang="zh-CN" sz="2000" kern="100">
                          <a:solidFill>
                            <a:srgbClr val="000000"/>
                          </a:solidFill>
                          <a:latin typeface="Arial"/>
                          <a:ea typeface="宋体"/>
                          <a:cs typeface="Arial"/>
                        </a:rPr>
                        <a:t>取真</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just">
                        <a:spcAft>
                          <a:spcPts val="120"/>
                        </a:spcAft>
                      </a:pPr>
                      <a:r>
                        <a:rPr lang="en-US" sz="2000" kern="100">
                          <a:solidFill>
                            <a:srgbClr val="000000"/>
                          </a:solidFill>
                          <a:latin typeface="Arial"/>
                          <a:ea typeface="宋体"/>
                          <a:cs typeface="Times New Roman"/>
                        </a:rPr>
                        <a:t>2</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F2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M=.F.</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a&gt;0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b&lt;=0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M</a:t>
                      </a:r>
                      <a:r>
                        <a:rPr lang="zh-CN" sz="2000" kern="100">
                          <a:solidFill>
                            <a:srgbClr val="000000"/>
                          </a:solidFill>
                          <a:latin typeface="Arial"/>
                          <a:ea typeface="宋体"/>
                          <a:cs typeface="Arial"/>
                        </a:rPr>
                        <a:t>取假</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just">
                        <a:spcAft>
                          <a:spcPts val="120"/>
                        </a:spcAft>
                      </a:pPr>
                      <a:r>
                        <a:rPr lang="en-US" sz="2000" kern="100">
                          <a:solidFill>
                            <a:srgbClr val="000000"/>
                          </a:solidFill>
                          <a:latin typeface="Arial"/>
                          <a:ea typeface="宋体"/>
                          <a:cs typeface="Times New Roman"/>
                        </a:rPr>
                        <a:t>3</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F1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T2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Arial"/>
                          <a:ea typeface="宋体"/>
                          <a:cs typeface="Times New Roman"/>
                        </a:rPr>
                        <a:t>M=.F.</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a&lt;=0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b&gt;0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M</a:t>
                      </a:r>
                      <a:r>
                        <a:rPr lang="zh-CN" sz="2000" kern="100">
                          <a:solidFill>
                            <a:srgbClr val="000000"/>
                          </a:solidFill>
                          <a:latin typeface="Arial"/>
                          <a:ea typeface="宋体"/>
                          <a:cs typeface="Arial"/>
                        </a:rPr>
                        <a:t>取假</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gn="just">
                        <a:spcAft>
                          <a:spcPts val="120"/>
                        </a:spcAft>
                      </a:pPr>
                      <a:r>
                        <a:rPr lang="en-US" sz="2000" kern="100">
                          <a:solidFill>
                            <a:srgbClr val="000000"/>
                          </a:solidFill>
                          <a:latin typeface="Arial"/>
                          <a:ea typeface="宋体"/>
                          <a:cs typeface="Times New Roman"/>
                        </a:rPr>
                        <a:t>4</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F1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F2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Arial"/>
                          <a:ea typeface="宋体"/>
                          <a:cs typeface="Times New Roman"/>
                        </a:rPr>
                        <a:t>M=.F.</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a&lt;=0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b&lt;=0</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M</a:t>
                      </a:r>
                      <a:r>
                        <a:rPr lang="zh-CN" sz="2000" kern="100">
                          <a:solidFill>
                            <a:srgbClr val="000000"/>
                          </a:solidFill>
                          <a:latin typeface="Arial"/>
                          <a:ea typeface="宋体"/>
                          <a:cs typeface="Arial"/>
                        </a:rPr>
                        <a:t>取假</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gn="just">
                        <a:spcAft>
                          <a:spcPts val="120"/>
                        </a:spcAft>
                      </a:pPr>
                      <a:r>
                        <a:rPr lang="en-US" sz="2000" kern="100">
                          <a:solidFill>
                            <a:srgbClr val="000000"/>
                          </a:solidFill>
                          <a:latin typeface="Arial"/>
                          <a:ea typeface="宋体"/>
                          <a:cs typeface="Times New Roman"/>
                        </a:rPr>
                        <a:t>5</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T3</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T4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N=.T.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a&gt;1</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c&gt;1</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N</a:t>
                      </a:r>
                      <a:r>
                        <a:rPr lang="zh-CN" sz="2000" kern="100">
                          <a:solidFill>
                            <a:srgbClr val="000000"/>
                          </a:solidFill>
                          <a:latin typeface="Arial"/>
                          <a:ea typeface="宋体"/>
                          <a:cs typeface="Arial"/>
                        </a:rPr>
                        <a:t>取真</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gn="just">
                        <a:spcAft>
                          <a:spcPts val="120"/>
                        </a:spcAft>
                      </a:pPr>
                      <a:r>
                        <a:rPr lang="en-US" sz="2000" kern="100">
                          <a:solidFill>
                            <a:srgbClr val="000000"/>
                          </a:solidFill>
                          <a:latin typeface="Arial"/>
                          <a:ea typeface="宋体"/>
                          <a:cs typeface="Times New Roman"/>
                        </a:rPr>
                        <a:t>6</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T3</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F4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N=.T.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a&gt;1</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c&lt;=1</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N</a:t>
                      </a:r>
                      <a:r>
                        <a:rPr lang="zh-CN" sz="2000" kern="100">
                          <a:solidFill>
                            <a:srgbClr val="000000"/>
                          </a:solidFill>
                          <a:latin typeface="Arial"/>
                          <a:ea typeface="宋体"/>
                          <a:cs typeface="Arial"/>
                        </a:rPr>
                        <a:t>取真</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gn="just">
                        <a:spcAft>
                          <a:spcPts val="120"/>
                        </a:spcAft>
                      </a:pPr>
                      <a:r>
                        <a:rPr lang="en-US" sz="2000" kern="100">
                          <a:solidFill>
                            <a:srgbClr val="000000"/>
                          </a:solidFill>
                          <a:latin typeface="Arial"/>
                          <a:ea typeface="宋体"/>
                          <a:cs typeface="Times New Roman"/>
                        </a:rPr>
                        <a:t>7</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F3</a:t>
                      </a:r>
                      <a:r>
                        <a:rPr lang="zh-CN" sz="2000" kern="100">
                          <a:solidFill>
                            <a:srgbClr val="000000"/>
                          </a:solidFill>
                          <a:latin typeface="Arial"/>
                          <a:ea typeface="宋体"/>
                          <a:cs typeface="Arial"/>
                        </a:rPr>
                        <a:t>，</a:t>
                      </a:r>
                      <a:r>
                        <a:rPr lang="en-US" sz="2000" kern="100">
                          <a:solidFill>
                            <a:srgbClr val="000000"/>
                          </a:solidFill>
                          <a:latin typeface="Arial"/>
                          <a:ea typeface="宋体"/>
                          <a:cs typeface="Times New Roman"/>
                        </a:rPr>
                        <a:t>T4</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N=.T.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altLang="zh-CN" sz="2000" kern="100" dirty="0">
                          <a:solidFill>
                            <a:srgbClr val="000000"/>
                          </a:solidFill>
                          <a:latin typeface="Arial"/>
                          <a:ea typeface="宋体"/>
                          <a:cs typeface="Times New Roman"/>
                        </a:rPr>
                        <a:t>a</a:t>
                      </a:r>
                      <a:r>
                        <a:rPr lang="en-US" sz="2000" kern="100" dirty="0">
                          <a:solidFill>
                            <a:srgbClr val="000000"/>
                          </a:solidFill>
                          <a:latin typeface="Arial"/>
                          <a:ea typeface="宋体"/>
                          <a:cs typeface="Times New Roman"/>
                        </a:rPr>
                        <a:t>&lt;=1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c&gt;1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N</a:t>
                      </a:r>
                      <a:r>
                        <a:rPr lang="zh-CN" sz="2000" kern="100" dirty="0">
                          <a:solidFill>
                            <a:srgbClr val="000000"/>
                          </a:solidFill>
                          <a:latin typeface="Arial"/>
                          <a:ea typeface="宋体"/>
                          <a:cs typeface="Arial"/>
                        </a:rPr>
                        <a:t>取真</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gn="just">
                        <a:spcAft>
                          <a:spcPts val="120"/>
                        </a:spcAft>
                      </a:pPr>
                      <a:r>
                        <a:rPr lang="en-US" sz="2000" kern="100">
                          <a:solidFill>
                            <a:srgbClr val="000000"/>
                          </a:solidFill>
                          <a:latin typeface="Arial"/>
                          <a:ea typeface="宋体"/>
                          <a:cs typeface="Times New Roman"/>
                        </a:rPr>
                        <a:t>8</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F3</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F4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N=.F.</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a&lt;=1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c&lt;=1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N</a:t>
                      </a:r>
                      <a:r>
                        <a:rPr lang="zh-CN" sz="2000" kern="100" dirty="0">
                          <a:solidFill>
                            <a:srgbClr val="000000"/>
                          </a:solidFill>
                          <a:latin typeface="Arial"/>
                          <a:ea typeface="宋体"/>
                          <a:cs typeface="Arial"/>
                        </a:rPr>
                        <a:t>取假</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08757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35696" y="2420888"/>
            <a:ext cx="2520280" cy="33123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475656" y="366695"/>
            <a:ext cx="6096740" cy="561975"/>
          </a:xfrm>
        </p:spPr>
        <p:txBody>
          <a:bodyPr/>
          <a:lstStyle/>
          <a:p>
            <a:pPr algn="ctr"/>
            <a:r>
              <a:rPr kumimoji="1" lang="zh-CN" altLang="en-US" sz="3200" dirty="0">
                <a:solidFill>
                  <a:srgbClr val="FFFF00"/>
                </a:solidFill>
              </a:rPr>
              <a:t>过去常提</a:t>
            </a:r>
            <a:r>
              <a:rPr kumimoji="1" lang="en-US" altLang="zh-CN" sz="3200" dirty="0">
                <a:solidFill>
                  <a:srgbClr val="FFFF00"/>
                </a:solidFill>
              </a:rPr>
              <a:t>“</a:t>
            </a:r>
            <a:r>
              <a:rPr kumimoji="1" lang="zh-CN" altLang="en-US" sz="3200" dirty="0">
                <a:solidFill>
                  <a:srgbClr val="FFFF00"/>
                </a:solidFill>
              </a:rPr>
              <a:t>黑盒和白盒</a:t>
            </a:r>
            <a:r>
              <a:rPr kumimoji="1" lang="en-US" altLang="zh-CN" sz="3200" dirty="0">
                <a:solidFill>
                  <a:srgbClr val="FFFF00"/>
                </a:solidFill>
              </a:rPr>
              <a:t>”</a:t>
            </a:r>
            <a:r>
              <a:rPr kumimoji="1" lang="zh-CN" altLang="en-US" sz="3200" dirty="0">
                <a:solidFill>
                  <a:srgbClr val="FFFF00"/>
                </a:solidFill>
              </a:rPr>
              <a:t>方法</a:t>
            </a: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8</a:t>
            </a:fld>
            <a:endParaRPr lang="en-US" altLang="zh-CN"/>
          </a:p>
        </p:txBody>
      </p:sp>
      <p:sp>
        <p:nvSpPr>
          <p:cNvPr id="5" name="Text Box 4"/>
          <p:cNvSpPr txBox="1">
            <a:spLocks noChangeArrowheads="1"/>
          </p:cNvSpPr>
          <p:nvPr/>
        </p:nvSpPr>
        <p:spPr bwMode="auto">
          <a:xfrm>
            <a:off x="4716016" y="2276872"/>
            <a:ext cx="2675582" cy="3619500"/>
          </a:xfrm>
          <a:prstGeom prst="rect">
            <a:avLst/>
          </a:prstGeom>
          <a:solidFill>
            <a:schemeClr val="tx1"/>
          </a:solidFill>
          <a:ln w="9525">
            <a:solidFill>
              <a:schemeClr val="bg1">
                <a:lumMod val="85000"/>
              </a:schemeClr>
            </a:solidFill>
            <a:miter lim="800000"/>
            <a:headEnd/>
            <a:tailEnd/>
          </a:ln>
          <a:effectLst/>
        </p:spPr>
        <p:txBody>
          <a:bodyPr wrap="square" lIns="0" tIns="0" rIns="0" bIns="0">
            <a:spAutoFit/>
          </a:bodyPr>
          <a:lstStyle/>
          <a:p>
            <a:pPr marL="114300" indent="-114300">
              <a:lnSpc>
                <a:spcPct val="120000"/>
              </a:lnSpc>
              <a:spcBef>
                <a:spcPts val="0"/>
              </a:spcBef>
              <a:buClr>
                <a:schemeClr val="accent1"/>
              </a:buClr>
              <a:buSzPct val="75000"/>
              <a:defRPr/>
            </a:pPr>
            <a:r>
              <a:rPr lang="zh-CN" altLang="en-US" sz="2800" i="0" dirty="0">
                <a:solidFill>
                  <a:schemeClr val="bg1"/>
                </a:solidFill>
                <a:effectLst>
                  <a:outerShdw blurRad="38100" dist="38100" dir="2700000" algn="tl">
                    <a:srgbClr val="FFFFFF"/>
                  </a:outerShdw>
                </a:effectLst>
                <a:latin typeface="宋体"/>
                <a:ea typeface="宋体"/>
                <a:cs typeface="宋体"/>
              </a:rPr>
              <a:t>等价类划分法</a:t>
            </a:r>
          </a:p>
          <a:p>
            <a:pPr marL="114300" indent="-114300">
              <a:lnSpc>
                <a:spcPct val="120000"/>
              </a:lnSpc>
              <a:spcBef>
                <a:spcPts val="0"/>
              </a:spcBef>
              <a:buClr>
                <a:schemeClr val="accent1"/>
              </a:buClr>
              <a:buSzPct val="75000"/>
              <a:defRPr/>
            </a:pPr>
            <a:r>
              <a:rPr lang="zh-CN" altLang="en-US" sz="2800" i="0" dirty="0">
                <a:solidFill>
                  <a:schemeClr val="bg1"/>
                </a:solidFill>
                <a:effectLst>
                  <a:outerShdw blurRad="38100" dist="38100" dir="2700000" algn="tl">
                    <a:srgbClr val="FFFFFF"/>
                  </a:outerShdw>
                </a:effectLst>
                <a:latin typeface="宋体"/>
                <a:ea typeface="宋体"/>
                <a:cs typeface="宋体"/>
              </a:rPr>
              <a:t>边界值分析法</a:t>
            </a:r>
          </a:p>
          <a:p>
            <a:pPr marL="114300" indent="-114300">
              <a:lnSpc>
                <a:spcPct val="120000"/>
              </a:lnSpc>
              <a:spcBef>
                <a:spcPts val="0"/>
              </a:spcBef>
              <a:buClr>
                <a:schemeClr val="accent1"/>
              </a:buClr>
              <a:buSzPct val="75000"/>
              <a:defRPr/>
            </a:pPr>
            <a:r>
              <a:rPr lang="zh-CN" altLang="en-US" sz="2800" i="0" dirty="0">
                <a:solidFill>
                  <a:schemeClr val="accent6">
                    <a:lumMod val="40000"/>
                    <a:lumOff val="60000"/>
                  </a:schemeClr>
                </a:solidFill>
                <a:effectLst>
                  <a:outerShdw blurRad="38100" dist="38100" dir="2700000" algn="tl">
                    <a:srgbClr val="FFFFFF"/>
                  </a:outerShdw>
                </a:effectLst>
                <a:latin typeface="宋体"/>
                <a:ea typeface="宋体"/>
                <a:cs typeface="宋体"/>
              </a:rPr>
              <a:t>判定表方法</a:t>
            </a:r>
          </a:p>
          <a:p>
            <a:pPr marL="114300" indent="-114300">
              <a:lnSpc>
                <a:spcPct val="120000"/>
              </a:lnSpc>
              <a:spcBef>
                <a:spcPts val="0"/>
              </a:spcBef>
              <a:buClr>
                <a:schemeClr val="accent1"/>
              </a:buClr>
              <a:buSzPct val="75000"/>
              <a:defRPr/>
            </a:pPr>
            <a:r>
              <a:rPr lang="zh-CN" altLang="en-US" sz="2800" i="0" dirty="0">
                <a:solidFill>
                  <a:schemeClr val="accent6">
                    <a:lumMod val="40000"/>
                    <a:lumOff val="60000"/>
                  </a:schemeClr>
                </a:solidFill>
                <a:effectLst>
                  <a:outerShdw blurRad="38100" dist="38100" dir="2700000" algn="tl">
                    <a:srgbClr val="FFFFFF"/>
                  </a:outerShdw>
                </a:effectLst>
                <a:latin typeface="宋体"/>
                <a:ea typeface="宋体"/>
                <a:cs typeface="宋体"/>
              </a:rPr>
              <a:t>因果图法</a:t>
            </a:r>
          </a:p>
          <a:p>
            <a:pPr marL="114300" indent="-114300">
              <a:lnSpc>
                <a:spcPct val="120000"/>
              </a:lnSpc>
              <a:spcBef>
                <a:spcPts val="0"/>
              </a:spcBef>
              <a:buClr>
                <a:schemeClr val="accent1"/>
              </a:buClr>
              <a:buSzPct val="75000"/>
              <a:defRPr/>
            </a:pPr>
            <a:r>
              <a:rPr lang="zh-CN" altLang="en-US" sz="2800" i="0" dirty="0">
                <a:solidFill>
                  <a:schemeClr val="accent6">
                    <a:lumMod val="40000"/>
                    <a:lumOff val="60000"/>
                  </a:schemeClr>
                </a:solidFill>
                <a:effectLst>
                  <a:outerShdw blurRad="38100" dist="38100" dir="2700000" algn="tl">
                    <a:srgbClr val="FFFFFF"/>
                  </a:outerShdw>
                </a:effectLst>
                <a:latin typeface="宋体"/>
                <a:ea typeface="宋体"/>
                <a:cs typeface="宋体"/>
              </a:rPr>
              <a:t>正交试验法</a:t>
            </a:r>
          </a:p>
          <a:p>
            <a:pPr marL="114300" indent="-114300">
              <a:lnSpc>
                <a:spcPct val="120000"/>
              </a:lnSpc>
              <a:spcBef>
                <a:spcPts val="0"/>
              </a:spcBef>
              <a:buClr>
                <a:schemeClr val="accent1"/>
              </a:buClr>
              <a:buSzPct val="75000"/>
              <a:defRPr/>
            </a:pPr>
            <a:r>
              <a:rPr lang="zh-CN" altLang="en-US" sz="2800" i="0" dirty="0">
                <a:solidFill>
                  <a:schemeClr val="accent6">
                    <a:lumMod val="40000"/>
                    <a:lumOff val="60000"/>
                  </a:schemeClr>
                </a:solidFill>
                <a:effectLst>
                  <a:outerShdw blurRad="38100" dist="38100" dir="2700000" algn="tl">
                    <a:srgbClr val="FFFFFF"/>
                  </a:outerShdw>
                </a:effectLst>
                <a:latin typeface="宋体"/>
                <a:ea typeface="宋体"/>
                <a:cs typeface="宋体"/>
              </a:rPr>
              <a:t>功能图法</a:t>
            </a:r>
          </a:p>
          <a:p>
            <a:pPr marL="114300" indent="-114300">
              <a:lnSpc>
                <a:spcPct val="120000"/>
              </a:lnSpc>
              <a:spcBef>
                <a:spcPts val="0"/>
              </a:spcBef>
              <a:buClr>
                <a:schemeClr val="accent1"/>
              </a:buClr>
              <a:buSzPct val="75000"/>
              <a:defRPr/>
            </a:pPr>
            <a:r>
              <a:rPr lang="zh-CN" altLang="en-US" sz="2800" i="0" dirty="0">
                <a:solidFill>
                  <a:srgbClr val="FFFBBF"/>
                </a:solidFill>
                <a:effectLst>
                  <a:outerShdw blurRad="38100" dist="38100" dir="2700000" algn="tl">
                    <a:srgbClr val="FFFFFF"/>
                  </a:outerShdw>
                </a:effectLst>
                <a:latin typeface="宋体"/>
                <a:ea typeface="宋体"/>
                <a:cs typeface="宋体"/>
              </a:rPr>
              <a:t>错误推测法</a:t>
            </a:r>
          </a:p>
        </p:txBody>
      </p:sp>
      <p:sp>
        <p:nvSpPr>
          <p:cNvPr id="6" name="Text Box 4"/>
          <p:cNvSpPr txBox="1">
            <a:spLocks noChangeArrowheads="1"/>
          </p:cNvSpPr>
          <p:nvPr/>
        </p:nvSpPr>
        <p:spPr bwMode="auto">
          <a:xfrm>
            <a:off x="2051721" y="2492896"/>
            <a:ext cx="2376264" cy="3088025"/>
          </a:xfrm>
          <a:prstGeom prst="rect">
            <a:avLst/>
          </a:prstGeom>
          <a:noFill/>
          <a:ln w="9525">
            <a:noFill/>
            <a:miter lim="800000"/>
            <a:headEnd/>
            <a:tailEnd/>
          </a:ln>
          <a:effectLst/>
        </p:spPr>
        <p:txBody>
          <a:bodyPr wrap="square" lIns="0" tIns="0" rIns="0" bIns="0">
            <a:spAutoFit/>
          </a:bodyPr>
          <a:lstStyle/>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语句覆盖</a:t>
            </a:r>
          </a:p>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判定覆盖</a:t>
            </a:r>
          </a:p>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条件覆盖</a:t>
            </a:r>
          </a:p>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判定条件覆盖</a:t>
            </a:r>
          </a:p>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条件组合覆盖</a:t>
            </a:r>
          </a:p>
          <a:p>
            <a:pPr marL="114300" indent="-114300">
              <a:lnSpc>
                <a:spcPct val="120000"/>
              </a:lnSpc>
              <a:spcBef>
                <a:spcPts val="0"/>
              </a:spcBef>
              <a:buClr>
                <a:schemeClr val="accent1"/>
              </a:buClr>
              <a:buSzPct val="75000"/>
              <a:defRPr/>
            </a:pPr>
            <a:r>
              <a:rPr lang="zh-CN" altLang="en-US" sz="2800" i="0" dirty="0">
                <a:effectLst>
                  <a:outerShdw blurRad="38100" dist="38100" dir="2700000" algn="tl">
                    <a:srgbClr val="FFFFFF"/>
                  </a:outerShdw>
                </a:effectLst>
                <a:latin typeface="宋体"/>
                <a:ea typeface="宋体"/>
                <a:cs typeface="宋体"/>
              </a:rPr>
              <a:t>基本路径覆盖</a:t>
            </a:r>
          </a:p>
        </p:txBody>
      </p:sp>
      <p:sp>
        <p:nvSpPr>
          <p:cNvPr id="7" name="右大括号 6"/>
          <p:cNvSpPr/>
          <p:nvPr/>
        </p:nvSpPr>
        <p:spPr bwMode="auto">
          <a:xfrm>
            <a:off x="6732240" y="3501008"/>
            <a:ext cx="504056" cy="1800200"/>
          </a:xfrm>
          <a:prstGeom prst="rightBrace">
            <a:avLst>
              <a:gd name="adj1" fmla="val 36869"/>
              <a:gd name="adj2" fmla="val 50000"/>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8" name="文本框 7"/>
          <p:cNvSpPr txBox="1"/>
          <p:nvPr/>
        </p:nvSpPr>
        <p:spPr>
          <a:xfrm>
            <a:off x="7524328" y="3861048"/>
            <a:ext cx="936104" cy="954107"/>
          </a:xfrm>
          <a:prstGeom prst="rect">
            <a:avLst/>
          </a:prstGeom>
          <a:noFill/>
        </p:spPr>
        <p:txBody>
          <a:bodyPr wrap="square" rtlCol="0">
            <a:spAutoFit/>
          </a:bodyPr>
          <a:lstStyle/>
          <a:p>
            <a:r>
              <a:rPr kumimoji="1" lang="zh-CN" altLang="en-US" sz="2800" i="0" dirty="0">
                <a:solidFill>
                  <a:schemeClr val="accent1">
                    <a:lumMod val="50000"/>
                  </a:schemeClr>
                </a:solidFill>
              </a:rPr>
              <a:t>黑盒方法</a:t>
            </a:r>
          </a:p>
        </p:txBody>
      </p:sp>
      <p:sp>
        <p:nvSpPr>
          <p:cNvPr id="9" name="文本框 8"/>
          <p:cNvSpPr txBox="1"/>
          <p:nvPr/>
        </p:nvSpPr>
        <p:spPr>
          <a:xfrm>
            <a:off x="395536" y="3717032"/>
            <a:ext cx="936104" cy="954107"/>
          </a:xfrm>
          <a:prstGeom prst="rect">
            <a:avLst/>
          </a:prstGeom>
          <a:noFill/>
        </p:spPr>
        <p:txBody>
          <a:bodyPr wrap="square" rtlCol="0">
            <a:spAutoFit/>
          </a:bodyPr>
          <a:lstStyle/>
          <a:p>
            <a:r>
              <a:rPr kumimoji="1" lang="zh-CN" altLang="en-US" sz="2800" i="0" dirty="0">
                <a:solidFill>
                  <a:schemeClr val="accent1">
                    <a:lumMod val="50000"/>
                  </a:schemeClr>
                </a:solidFill>
              </a:rPr>
              <a:t>白盒方法</a:t>
            </a:r>
          </a:p>
        </p:txBody>
      </p:sp>
      <p:sp>
        <p:nvSpPr>
          <p:cNvPr id="10" name="左大括号 9"/>
          <p:cNvSpPr/>
          <p:nvPr/>
        </p:nvSpPr>
        <p:spPr bwMode="auto">
          <a:xfrm>
            <a:off x="1331640" y="2636912"/>
            <a:ext cx="648072" cy="3024336"/>
          </a:xfrm>
          <a:prstGeom prst="leftBrace">
            <a:avLst>
              <a:gd name="adj1" fmla="val 34794"/>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024912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139952" y="1916832"/>
            <a:ext cx="1387475" cy="3672408"/>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itchFamily="34" charset="0"/>
            </a:endParaRPr>
          </a:p>
        </p:txBody>
      </p:sp>
      <p:sp>
        <p:nvSpPr>
          <p:cNvPr id="25603" name="Title 1"/>
          <p:cNvSpPr>
            <a:spLocks noGrp="1"/>
          </p:cNvSpPr>
          <p:nvPr>
            <p:ph type="title"/>
          </p:nvPr>
        </p:nvSpPr>
        <p:spPr/>
        <p:txBody>
          <a:bodyPr/>
          <a:lstStyle/>
          <a:p>
            <a:r>
              <a:rPr lang="zh-CN" altLang="en-US" sz="3200" dirty="0">
                <a:solidFill>
                  <a:srgbClr val="FFFF00"/>
                </a:solidFill>
                <a:latin typeface="+mj-ea"/>
              </a:rPr>
              <a:t>示例</a:t>
            </a:r>
            <a:r>
              <a:rPr lang="zh-CN" altLang="en-US" sz="4000" b="1" i="1" dirty="0">
                <a:solidFill>
                  <a:schemeClr val="hlink"/>
                </a:solidFill>
              </a:rPr>
              <a:t> </a:t>
            </a:r>
            <a:r>
              <a:rPr lang="en-US" altLang="zh-CN" sz="2800" b="1" i="1" dirty="0">
                <a:solidFill>
                  <a:schemeClr val="hlink"/>
                </a:solidFill>
              </a:rPr>
              <a:t>(2)</a:t>
            </a:r>
            <a:endParaRPr lang="zh-CN" altLang="en-US" sz="2800" b="1" i="1" dirty="0">
              <a:solidFill>
                <a:schemeClr val="hlin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28692628"/>
              </p:ext>
            </p:extLst>
          </p:nvPr>
        </p:nvGraphicFramePr>
        <p:xfrm>
          <a:off x="179512" y="1916832"/>
          <a:ext cx="6120680" cy="3622190"/>
        </p:xfrm>
        <a:graphic>
          <a:graphicData uri="http://schemas.openxmlformats.org/drawingml/2006/table">
            <a:tbl>
              <a:tblPr/>
              <a:tblGrid>
                <a:gridCol w="2736304">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440160">
                  <a:extLst>
                    <a:ext uri="{9D8B030D-6E8A-4147-A177-3AD203B41FA5}">
                      <a16:colId xmlns:a16="http://schemas.microsoft.com/office/drawing/2014/main" xmlns="" val="20002"/>
                    </a:ext>
                  </a:extLst>
                </a:gridCol>
                <a:gridCol w="792088">
                  <a:extLst>
                    <a:ext uri="{9D8B030D-6E8A-4147-A177-3AD203B41FA5}">
                      <a16:colId xmlns:a16="http://schemas.microsoft.com/office/drawing/2014/main" xmlns="" val="20003"/>
                    </a:ext>
                  </a:extLst>
                </a:gridCol>
              </a:tblGrid>
              <a:tr h="82304">
                <a:tc>
                  <a:txBody>
                    <a:bodyPr/>
                    <a:lstStyle/>
                    <a:p>
                      <a:pPr algn="just">
                        <a:lnSpc>
                          <a:spcPct val="120000"/>
                        </a:lnSpc>
                        <a:spcAft>
                          <a:spcPts val="120"/>
                        </a:spcAft>
                      </a:pPr>
                      <a:r>
                        <a:rPr lang="zh-CN" sz="1800" kern="100" dirty="0">
                          <a:solidFill>
                            <a:srgbClr val="000000"/>
                          </a:solidFill>
                          <a:latin typeface="Arial"/>
                          <a:ea typeface="宋体"/>
                          <a:cs typeface="Arial"/>
                        </a:rPr>
                        <a:t>测试用例</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zh-CN" sz="1800" kern="100">
                          <a:solidFill>
                            <a:srgbClr val="000000"/>
                          </a:solidFill>
                          <a:latin typeface="Arial"/>
                          <a:ea typeface="宋体"/>
                          <a:cs typeface="Arial"/>
                        </a:rPr>
                        <a:t>覆盖条件</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kern="100" dirty="0">
                          <a:solidFill>
                            <a:srgbClr val="FF6600"/>
                          </a:solidFill>
                          <a:latin typeface="Arial"/>
                          <a:ea typeface="宋体"/>
                          <a:cs typeface="Arial"/>
                        </a:rPr>
                        <a:t>覆盖路径</a:t>
                      </a:r>
                      <a:endParaRPr lang="zh-CN" sz="1800" kern="10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kern="100" dirty="0">
                          <a:solidFill>
                            <a:srgbClr val="FF6600"/>
                          </a:solidFill>
                          <a:latin typeface="Arial"/>
                          <a:ea typeface="宋体"/>
                          <a:cs typeface="Arial"/>
                        </a:rPr>
                        <a:t>覆盖组合</a:t>
                      </a:r>
                      <a:endParaRPr lang="zh-CN" sz="1800" kern="10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95826">
                <a:tc>
                  <a:txBody>
                    <a:bodyPr/>
                    <a:lstStyle/>
                    <a:p>
                      <a:pPr algn="just">
                        <a:spcAft>
                          <a:spcPts val="120"/>
                        </a:spcAft>
                      </a:pPr>
                      <a:r>
                        <a:rPr lang="zh-CN" sz="1800" kern="100" dirty="0">
                          <a:solidFill>
                            <a:srgbClr val="000000"/>
                          </a:solidFill>
                          <a:latin typeface="Arial"/>
                          <a:ea typeface="宋体"/>
                          <a:cs typeface="Arial"/>
                        </a:rPr>
                        <a:t>输入：</a:t>
                      </a:r>
                      <a:r>
                        <a:rPr lang="en-US" sz="1800" kern="100" dirty="0">
                          <a:solidFill>
                            <a:srgbClr val="000000"/>
                          </a:solidFill>
                          <a:latin typeface="Arial"/>
                          <a:ea typeface="宋体"/>
                          <a:cs typeface="Times New Roman"/>
                        </a:rPr>
                        <a:t>a=2</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b=1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c=6</a:t>
                      </a:r>
                      <a:endParaRPr lang="zh-CN" sz="1800" kern="100" dirty="0">
                        <a:latin typeface="Times New Roman"/>
                        <a:ea typeface="宋体"/>
                        <a:cs typeface="Times New Roman"/>
                      </a:endParaRPr>
                    </a:p>
                    <a:p>
                      <a:pPr algn="just">
                        <a:spcAft>
                          <a:spcPts val="120"/>
                        </a:spcAft>
                      </a:pPr>
                      <a:r>
                        <a:rPr lang="zh-CN" sz="1800" kern="100" dirty="0">
                          <a:solidFill>
                            <a:srgbClr val="000000"/>
                          </a:solidFill>
                          <a:latin typeface="Arial"/>
                          <a:ea typeface="宋体"/>
                          <a:cs typeface="Arial"/>
                        </a:rPr>
                        <a:t>输出：</a:t>
                      </a:r>
                      <a:r>
                        <a:rPr lang="en-US" sz="1800" kern="100" dirty="0">
                          <a:solidFill>
                            <a:srgbClr val="000000"/>
                          </a:solidFill>
                          <a:latin typeface="Arial"/>
                          <a:ea typeface="宋体"/>
                          <a:cs typeface="Times New Roman"/>
                        </a:rPr>
                        <a:t>a=2</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b=1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c=5</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T1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a:ea typeface="宋体"/>
                          <a:cs typeface="Times New Roman"/>
                        </a:rPr>
                        <a:t>P1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1-2-4</a:t>
                      </a:r>
                      <a:r>
                        <a:rPr lang="zh-CN" sz="1800" kern="100" dirty="0">
                          <a:solidFill>
                            <a:srgbClr val="000000"/>
                          </a:solidFill>
                          <a:latin typeface="Arial"/>
                          <a:ea typeface="宋体"/>
                          <a:cs typeface="Arial"/>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1800" kern="100">
                          <a:solidFill>
                            <a:srgbClr val="000000"/>
                          </a:solidFill>
                          <a:latin typeface="Arial"/>
                          <a:ea typeface="宋体"/>
                          <a:cs typeface="Times New Roman"/>
                        </a:rPr>
                        <a:t>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5</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82724">
                <a:tc>
                  <a:txBody>
                    <a:bodyPr/>
                    <a:lstStyle/>
                    <a:p>
                      <a:pPr algn="just">
                        <a:spcAft>
                          <a:spcPts val="120"/>
                        </a:spcAft>
                      </a:pPr>
                      <a:r>
                        <a:rPr lang="zh-CN" sz="1800" kern="100" dirty="0">
                          <a:solidFill>
                            <a:srgbClr val="000000"/>
                          </a:solidFill>
                          <a:latin typeface="Arial"/>
                          <a:ea typeface="宋体"/>
                          <a:cs typeface="Arial"/>
                        </a:rPr>
                        <a:t>输入：</a:t>
                      </a:r>
                      <a:r>
                        <a:rPr lang="en-US" altLang="zh-CN" sz="1800" kern="100" dirty="0">
                          <a:solidFill>
                            <a:srgbClr val="000000"/>
                          </a:solidFill>
                          <a:latin typeface="Arial"/>
                          <a:ea typeface="宋体"/>
                          <a:cs typeface="Arial"/>
                        </a:rPr>
                        <a:t>(</a:t>
                      </a:r>
                      <a:r>
                        <a:rPr lang="en-US" sz="1800" kern="100" dirty="0" err="1">
                          <a:solidFill>
                            <a:srgbClr val="000000"/>
                          </a:solidFill>
                          <a:latin typeface="Arial"/>
                          <a:ea typeface="宋体"/>
                          <a:cs typeface="Times New Roman"/>
                        </a:rPr>
                        <a:t>a</a:t>
                      </a:r>
                      <a:r>
                        <a:rPr lang="en-US" altLang="zh-CN" sz="1800" kern="100" dirty="0" err="1">
                          <a:solidFill>
                            <a:srgbClr val="000000"/>
                          </a:solidFill>
                          <a:latin typeface="Arial"/>
                          <a:ea typeface="宋体"/>
                          <a:cs typeface="Times New Roman"/>
                        </a:rPr>
                        <a:t>,b,c</a:t>
                      </a:r>
                      <a:r>
                        <a:rPr lang="en-US" altLang="zh-CN" sz="1800" kern="100" dirty="0">
                          <a:solidFill>
                            <a:srgbClr val="000000"/>
                          </a:solidFill>
                          <a:latin typeface="Arial"/>
                          <a:ea typeface="宋体"/>
                          <a:cs typeface="Times New Roman"/>
                        </a:rPr>
                        <a:t>)</a:t>
                      </a:r>
                      <a:r>
                        <a:rPr lang="en-US" sz="1800" kern="100" dirty="0">
                          <a:solidFill>
                            <a:srgbClr val="000000"/>
                          </a:solidFill>
                          <a:latin typeface="Arial"/>
                          <a:ea typeface="宋体"/>
                          <a:cs typeface="Times New Roman"/>
                        </a:rPr>
                        <a:t>=</a:t>
                      </a:r>
                      <a:r>
                        <a:rPr lang="en-US" altLang="zh-CN" sz="1800" kern="100" dirty="0">
                          <a:solidFill>
                            <a:srgbClr val="000000"/>
                          </a:solidFill>
                          <a:latin typeface="Arial"/>
                          <a:ea typeface="宋体"/>
                          <a:cs typeface="Times New Roman"/>
                        </a:rPr>
                        <a:t>(</a:t>
                      </a:r>
                      <a:r>
                        <a:rPr lang="en-US" sz="1800" kern="100" dirty="0">
                          <a:solidFill>
                            <a:srgbClr val="000000"/>
                          </a:solidFill>
                          <a:latin typeface="Arial"/>
                          <a:ea typeface="宋体"/>
                          <a:cs typeface="Times New Roman"/>
                        </a:rPr>
                        <a:t>2</a:t>
                      </a:r>
                      <a:r>
                        <a:rPr lang="en-US" alt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a:t>
                      </a:r>
                      <a:r>
                        <a:rPr lang="en-US" alt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-2</a:t>
                      </a:r>
                      <a:r>
                        <a:rPr lang="en-US" altLang="zh-CN" sz="1800" kern="100" dirty="0">
                          <a:solidFill>
                            <a:srgbClr val="000000"/>
                          </a:solidFill>
                          <a:latin typeface="Arial"/>
                          <a:ea typeface="宋体"/>
                          <a:cs typeface="Times New Roman"/>
                        </a:rPr>
                        <a:t>)</a:t>
                      </a:r>
                      <a:endParaRPr lang="zh-CN" sz="1800" kern="100" dirty="0">
                        <a:latin typeface="Times New Roman"/>
                        <a:ea typeface="宋体"/>
                        <a:cs typeface="Times New Roman"/>
                      </a:endParaRPr>
                    </a:p>
                    <a:p>
                      <a:pPr algn="just">
                        <a:spcAft>
                          <a:spcPts val="120"/>
                        </a:spcAft>
                      </a:pPr>
                      <a:r>
                        <a:rPr lang="zh-CN" sz="1800" kern="100" dirty="0">
                          <a:solidFill>
                            <a:srgbClr val="000000"/>
                          </a:solidFill>
                          <a:latin typeface="Arial"/>
                          <a:ea typeface="宋体"/>
                          <a:cs typeface="Arial"/>
                        </a:rPr>
                        <a:t>输出：</a:t>
                      </a:r>
                      <a:r>
                        <a:rPr lang="en-US" altLang="zh-CN" sz="1800" kern="100" dirty="0">
                          <a:solidFill>
                            <a:srgbClr val="000000"/>
                          </a:solidFill>
                          <a:latin typeface="+mn-lt"/>
                          <a:ea typeface="宋体"/>
                          <a:cs typeface="Arial"/>
                        </a:rPr>
                        <a:t>(</a:t>
                      </a:r>
                      <a:r>
                        <a:rPr lang="en-US" altLang="zh-CN" sz="1800" kern="100" dirty="0" err="1">
                          <a:solidFill>
                            <a:srgbClr val="000000"/>
                          </a:solidFill>
                          <a:latin typeface="+mn-lt"/>
                          <a:ea typeface="宋体"/>
                          <a:cs typeface="Times New Roman"/>
                        </a:rPr>
                        <a:t>a,b,c</a:t>
                      </a:r>
                      <a:r>
                        <a:rPr lang="en-US" altLang="zh-CN" sz="1800" kern="100" dirty="0">
                          <a:solidFill>
                            <a:srgbClr val="000000"/>
                          </a:solidFill>
                          <a:latin typeface="+mn-lt"/>
                          <a:ea typeface="宋体"/>
                          <a:cs typeface="Times New Roman"/>
                        </a:rPr>
                        <a:t>)=(2</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-1</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-2)</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dirty="0">
                          <a:solidFill>
                            <a:srgbClr val="000000"/>
                          </a:solidFill>
                          <a:latin typeface="Arial"/>
                          <a:ea typeface="宋体"/>
                          <a:cs typeface="Times New Roman"/>
                        </a:rPr>
                        <a:t>T1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F2</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T3</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F4</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a:ea typeface="宋体"/>
                          <a:cs typeface="Times New Roman"/>
                        </a:rPr>
                        <a:t>P3</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1-3-4</a:t>
                      </a:r>
                      <a:r>
                        <a:rPr lang="zh-CN" sz="1800" kern="100" dirty="0">
                          <a:solidFill>
                            <a:srgbClr val="000000"/>
                          </a:solidFill>
                          <a:latin typeface="Arial"/>
                          <a:ea typeface="宋体"/>
                          <a:cs typeface="Arial"/>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1800" kern="100">
                          <a:solidFill>
                            <a:srgbClr val="000000"/>
                          </a:solidFill>
                          <a:latin typeface="Arial"/>
                          <a:ea typeface="宋体"/>
                          <a:cs typeface="Times New Roman"/>
                        </a:rPr>
                        <a: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6</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92636">
                <a:tc>
                  <a:txBody>
                    <a:bodyPr/>
                    <a:lstStyle/>
                    <a:p>
                      <a:pPr algn="just">
                        <a:spcAft>
                          <a:spcPts val="120"/>
                        </a:spcAft>
                      </a:pPr>
                      <a:r>
                        <a:rPr lang="zh-CN" sz="1800" kern="100" dirty="0">
                          <a:solidFill>
                            <a:srgbClr val="000000"/>
                          </a:solidFill>
                          <a:latin typeface="Arial"/>
                          <a:ea typeface="宋体"/>
                          <a:cs typeface="Arial"/>
                        </a:rPr>
                        <a:t>输入：</a:t>
                      </a:r>
                      <a:r>
                        <a:rPr lang="en-US" altLang="zh-CN" sz="1800" kern="100" dirty="0">
                          <a:solidFill>
                            <a:srgbClr val="000000"/>
                          </a:solidFill>
                          <a:latin typeface="+mn-lt"/>
                          <a:ea typeface="宋体"/>
                          <a:cs typeface="Arial"/>
                        </a:rPr>
                        <a:t>(</a:t>
                      </a:r>
                      <a:r>
                        <a:rPr lang="en-US" altLang="zh-CN" sz="1800" kern="100" dirty="0" err="1">
                          <a:solidFill>
                            <a:srgbClr val="000000"/>
                          </a:solidFill>
                          <a:latin typeface="+mn-lt"/>
                          <a:ea typeface="宋体"/>
                          <a:cs typeface="Times New Roman"/>
                        </a:rPr>
                        <a:t>a,b,c</a:t>
                      </a:r>
                      <a:r>
                        <a:rPr lang="en-US" altLang="zh-CN" sz="1800" kern="100" dirty="0">
                          <a:solidFill>
                            <a:srgbClr val="000000"/>
                          </a:solidFill>
                          <a:latin typeface="+mn-lt"/>
                          <a:ea typeface="宋体"/>
                          <a:cs typeface="Times New Roman"/>
                        </a:rPr>
                        <a:t>)=(-1</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2,3)</a:t>
                      </a:r>
                      <a:r>
                        <a:rPr lang="en-US" sz="1800" kern="100" dirty="0">
                          <a:solidFill>
                            <a:srgbClr val="000000"/>
                          </a:solidFill>
                          <a:latin typeface="Arial"/>
                          <a:ea typeface="宋体"/>
                          <a:cs typeface="Times New Roman"/>
                        </a:rPr>
                        <a:t> </a:t>
                      </a:r>
                      <a:endParaRPr lang="zh-CN" sz="1800" kern="100" dirty="0">
                        <a:latin typeface="Times New Roman"/>
                        <a:ea typeface="宋体"/>
                        <a:cs typeface="Times New Roman"/>
                      </a:endParaRPr>
                    </a:p>
                    <a:p>
                      <a:pPr algn="just">
                        <a:spcAft>
                          <a:spcPts val="120"/>
                        </a:spcAft>
                      </a:pPr>
                      <a:r>
                        <a:rPr lang="zh-CN" sz="1800" kern="100" dirty="0">
                          <a:solidFill>
                            <a:srgbClr val="000000"/>
                          </a:solidFill>
                          <a:latin typeface="Arial"/>
                          <a:ea typeface="宋体"/>
                          <a:cs typeface="Arial"/>
                        </a:rPr>
                        <a:t>输出：</a:t>
                      </a:r>
                      <a:r>
                        <a:rPr lang="en-US" altLang="zh-CN" sz="1800" kern="100" dirty="0">
                          <a:solidFill>
                            <a:srgbClr val="000000"/>
                          </a:solidFill>
                          <a:latin typeface="+mn-lt"/>
                          <a:ea typeface="宋体"/>
                          <a:cs typeface="Arial"/>
                        </a:rPr>
                        <a:t>(</a:t>
                      </a:r>
                      <a:r>
                        <a:rPr lang="en-US" altLang="zh-CN" sz="1800" kern="100" dirty="0" err="1">
                          <a:solidFill>
                            <a:srgbClr val="000000"/>
                          </a:solidFill>
                          <a:latin typeface="+mn-lt"/>
                          <a:ea typeface="宋体"/>
                          <a:cs typeface="Times New Roman"/>
                        </a:rPr>
                        <a:t>a,b,c</a:t>
                      </a:r>
                      <a:r>
                        <a:rPr lang="en-US" altLang="zh-CN" sz="1800" kern="100" dirty="0">
                          <a:solidFill>
                            <a:srgbClr val="000000"/>
                          </a:solidFill>
                          <a:latin typeface="+mn-lt"/>
                          <a:ea typeface="宋体"/>
                          <a:cs typeface="Times New Roman"/>
                        </a:rPr>
                        <a:t>)=(-1</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2,6) </a:t>
                      </a:r>
                      <a:endParaRPr lang="zh-CN" alt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dirty="0">
                          <a:solidFill>
                            <a:srgbClr val="000000"/>
                          </a:solidFill>
                          <a:latin typeface="Arial"/>
                          <a:ea typeface="宋体"/>
                          <a:cs typeface="Times New Roman"/>
                        </a:rPr>
                        <a:t>F1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T2</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F3</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T4</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a:ea typeface="宋体"/>
                          <a:cs typeface="Times New Roman"/>
                        </a:rPr>
                        <a:t>P3</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1-3-4</a:t>
                      </a:r>
                      <a:r>
                        <a:rPr lang="zh-CN" sz="1800" kern="100" dirty="0">
                          <a:solidFill>
                            <a:srgbClr val="000000"/>
                          </a:solidFill>
                          <a:latin typeface="Arial"/>
                          <a:ea typeface="宋体"/>
                          <a:cs typeface="Arial"/>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1800" kern="100">
                          <a:solidFill>
                            <a:srgbClr val="000000"/>
                          </a:solidFill>
                          <a:latin typeface="Arial"/>
                          <a:ea typeface="宋体"/>
                          <a:cs typeface="Times New Roman"/>
                        </a:rPr>
                        <a:t>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7</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92636">
                <a:tc>
                  <a:txBody>
                    <a:bodyPr/>
                    <a:lstStyle/>
                    <a:p>
                      <a:pPr marL="0" marR="0" indent="0" algn="just" defTabSz="914400" rtl="0" eaLnBrk="1" fontAlgn="auto" latinLnBrk="0" hangingPunct="1">
                        <a:lnSpc>
                          <a:spcPct val="100000"/>
                        </a:lnSpc>
                        <a:spcBef>
                          <a:spcPts val="0"/>
                        </a:spcBef>
                        <a:spcAft>
                          <a:spcPts val="120"/>
                        </a:spcAft>
                        <a:buClrTx/>
                        <a:buSzTx/>
                        <a:buFontTx/>
                        <a:buNone/>
                        <a:tabLst/>
                        <a:defRPr/>
                      </a:pPr>
                      <a:r>
                        <a:rPr lang="zh-CN" sz="1800" kern="100" dirty="0">
                          <a:solidFill>
                            <a:srgbClr val="000000"/>
                          </a:solidFill>
                          <a:latin typeface="Arial"/>
                          <a:ea typeface="宋体"/>
                          <a:cs typeface="Arial"/>
                        </a:rPr>
                        <a:t>输入：</a:t>
                      </a:r>
                      <a:r>
                        <a:rPr lang="en-US" altLang="zh-CN" sz="1800" kern="100" dirty="0">
                          <a:solidFill>
                            <a:srgbClr val="000000"/>
                          </a:solidFill>
                          <a:latin typeface="+mn-lt"/>
                          <a:ea typeface="宋体"/>
                          <a:cs typeface="Arial"/>
                        </a:rPr>
                        <a:t>(</a:t>
                      </a:r>
                      <a:r>
                        <a:rPr lang="en-US" altLang="zh-CN" sz="1800" kern="100" dirty="0" err="1">
                          <a:solidFill>
                            <a:srgbClr val="000000"/>
                          </a:solidFill>
                          <a:latin typeface="+mn-lt"/>
                          <a:ea typeface="宋体"/>
                          <a:cs typeface="Times New Roman"/>
                        </a:rPr>
                        <a:t>a,b,c</a:t>
                      </a:r>
                      <a:r>
                        <a:rPr lang="en-US" altLang="zh-CN" sz="1800" kern="100" dirty="0">
                          <a:solidFill>
                            <a:srgbClr val="000000"/>
                          </a:solidFill>
                          <a:latin typeface="+mn-lt"/>
                          <a:ea typeface="宋体"/>
                          <a:cs typeface="Times New Roman"/>
                        </a:rPr>
                        <a:t>)=(-1</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2,-3) </a:t>
                      </a:r>
                      <a:endParaRPr lang="zh-CN" sz="1800" kern="100" dirty="0">
                        <a:latin typeface="Times New Roman"/>
                        <a:ea typeface="宋体"/>
                        <a:cs typeface="Times New Roman"/>
                      </a:endParaRPr>
                    </a:p>
                    <a:p>
                      <a:pPr marL="0" marR="0" indent="0" algn="just" defTabSz="914400" rtl="0" eaLnBrk="1" fontAlgn="auto" latinLnBrk="0" hangingPunct="1">
                        <a:lnSpc>
                          <a:spcPct val="100000"/>
                        </a:lnSpc>
                        <a:spcBef>
                          <a:spcPts val="0"/>
                        </a:spcBef>
                        <a:spcAft>
                          <a:spcPts val="120"/>
                        </a:spcAft>
                        <a:buClrTx/>
                        <a:buSzTx/>
                        <a:buFontTx/>
                        <a:buNone/>
                        <a:tabLst/>
                        <a:defRPr/>
                      </a:pPr>
                      <a:r>
                        <a:rPr lang="zh-CN" sz="1800" kern="100" dirty="0">
                          <a:solidFill>
                            <a:srgbClr val="000000"/>
                          </a:solidFill>
                          <a:latin typeface="Arial"/>
                          <a:ea typeface="宋体"/>
                          <a:cs typeface="Arial"/>
                        </a:rPr>
                        <a:t>输出：</a:t>
                      </a:r>
                      <a:r>
                        <a:rPr lang="en-US" altLang="zh-CN" sz="1800" kern="100" dirty="0">
                          <a:solidFill>
                            <a:srgbClr val="000000"/>
                          </a:solidFill>
                          <a:latin typeface="+mn-lt"/>
                          <a:ea typeface="宋体"/>
                          <a:cs typeface="Arial"/>
                        </a:rPr>
                        <a:t>(</a:t>
                      </a:r>
                      <a:r>
                        <a:rPr lang="en-US" altLang="zh-CN" sz="1800" kern="100" dirty="0" err="1">
                          <a:solidFill>
                            <a:srgbClr val="000000"/>
                          </a:solidFill>
                          <a:latin typeface="+mn-lt"/>
                          <a:ea typeface="宋体"/>
                          <a:cs typeface="Times New Roman"/>
                        </a:rPr>
                        <a:t>a,b,c</a:t>
                      </a:r>
                      <a:r>
                        <a:rPr lang="en-US" altLang="zh-CN" sz="1800" kern="100" dirty="0">
                          <a:solidFill>
                            <a:srgbClr val="000000"/>
                          </a:solidFill>
                          <a:latin typeface="+mn-lt"/>
                          <a:ea typeface="宋体"/>
                          <a:cs typeface="Times New Roman"/>
                        </a:rPr>
                        <a:t>)=(-1</a:t>
                      </a:r>
                      <a:r>
                        <a:rPr lang="en-US" altLang="zh-CN" sz="1800" kern="100" dirty="0">
                          <a:solidFill>
                            <a:srgbClr val="000000"/>
                          </a:solidFill>
                          <a:latin typeface="+mn-lt"/>
                          <a:ea typeface="宋体"/>
                          <a:cs typeface="Arial"/>
                        </a:rPr>
                        <a:t>,-</a:t>
                      </a:r>
                      <a:r>
                        <a:rPr lang="en-US" altLang="zh-CN" sz="1800" kern="100" dirty="0">
                          <a:solidFill>
                            <a:srgbClr val="000000"/>
                          </a:solidFill>
                          <a:latin typeface="+mn-lt"/>
                          <a:ea typeface="宋体"/>
                          <a:cs typeface="Times New Roman"/>
                        </a:rPr>
                        <a:t>2,-5) </a:t>
                      </a:r>
                      <a:endParaRPr lang="zh-CN" alt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F1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a:ea typeface="宋体"/>
                          <a:cs typeface="Times New Roman"/>
                        </a:rPr>
                        <a:t>P4</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1-3-5</a:t>
                      </a:r>
                      <a:r>
                        <a:rPr lang="zh-CN" sz="1800" kern="100" dirty="0">
                          <a:solidFill>
                            <a:srgbClr val="000000"/>
                          </a:solidFill>
                          <a:latin typeface="Arial"/>
                          <a:ea typeface="宋体"/>
                          <a:cs typeface="Arial"/>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1800" kern="100" dirty="0">
                          <a:solidFill>
                            <a:srgbClr val="000000"/>
                          </a:solidFill>
                          <a:latin typeface="Arial"/>
                          <a:ea typeface="宋体"/>
                          <a:cs typeface="Times New Roman"/>
                        </a:rPr>
                        <a:t>4</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8</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5636" name="Rounded Rectangle 6"/>
          <p:cNvSpPr>
            <a:spLocks noChangeArrowheads="1"/>
          </p:cNvSpPr>
          <p:nvPr/>
        </p:nvSpPr>
        <p:spPr bwMode="auto">
          <a:xfrm>
            <a:off x="5508104" y="1988840"/>
            <a:ext cx="864096" cy="3528392"/>
          </a:xfrm>
          <a:prstGeom prst="roundRect">
            <a:avLst>
              <a:gd name="adj" fmla="val 16667"/>
            </a:avLst>
          </a:prstGeom>
          <a:noFill/>
          <a:ln w="9525" algn="ctr">
            <a:solidFill>
              <a:srgbClr val="FF6600"/>
            </a:solidFill>
            <a:prstDash val="dash"/>
            <a:round/>
            <a:headEnd/>
            <a:tailEnd/>
          </a:ln>
        </p:spPr>
        <p:txBody>
          <a:bodyPr lIns="0" tIns="0" rIns="0" bIns="0" anchor="ctr"/>
          <a:lstStyle/>
          <a:p>
            <a:endParaRPr lang="zh-CN" altLang="en-US"/>
          </a:p>
        </p:txBody>
      </p:sp>
      <p:sp>
        <p:nvSpPr>
          <p:cNvPr id="25637" name="TextBox 7"/>
          <p:cNvSpPr txBox="1">
            <a:spLocks noChangeArrowheads="1"/>
          </p:cNvSpPr>
          <p:nvPr/>
        </p:nvSpPr>
        <p:spPr bwMode="auto">
          <a:xfrm>
            <a:off x="1115616" y="6237312"/>
            <a:ext cx="7119937" cy="461962"/>
          </a:xfrm>
          <a:prstGeom prst="rect">
            <a:avLst/>
          </a:prstGeom>
          <a:noFill/>
          <a:ln w="9525">
            <a:noFill/>
            <a:miter lim="800000"/>
            <a:headEnd/>
            <a:tailEnd/>
          </a:ln>
        </p:spPr>
        <p:txBody>
          <a:bodyPr>
            <a:spAutoFit/>
          </a:bodyPr>
          <a:lstStyle/>
          <a:p>
            <a:r>
              <a:rPr lang="zh-CN" altLang="en-US" sz="2400" dirty="0">
                <a:solidFill>
                  <a:srgbClr val="C00000"/>
                </a:solidFill>
              </a:rPr>
              <a:t>覆盖了所有组合，但覆盖路径有限，</a:t>
            </a:r>
            <a:r>
              <a:rPr lang="en-US" altLang="zh-CN" sz="2400" dirty="0">
                <a:solidFill>
                  <a:srgbClr val="C00000"/>
                </a:solidFill>
              </a:rPr>
              <a:t>1-2-5 </a:t>
            </a:r>
            <a:r>
              <a:rPr lang="zh-CN" altLang="en-US" sz="2400" dirty="0">
                <a:solidFill>
                  <a:srgbClr val="C00000"/>
                </a:solidFill>
              </a:rPr>
              <a:t>没被覆盖</a:t>
            </a:r>
          </a:p>
        </p:txBody>
      </p:sp>
      <p:pic>
        <p:nvPicPr>
          <p:cNvPr id="7" name="Picture 2" descr="WhiteBoxTestCase1"/>
          <p:cNvPicPr>
            <a:picLocks noChangeAspect="1" noChangeArrowheads="1"/>
          </p:cNvPicPr>
          <p:nvPr/>
        </p:nvPicPr>
        <p:blipFill>
          <a:blip r:embed="rId3" cstate="print"/>
          <a:srcRect/>
          <a:stretch>
            <a:fillRect/>
          </a:stretch>
        </p:blipFill>
        <p:spPr bwMode="auto">
          <a:xfrm>
            <a:off x="6516216" y="1882631"/>
            <a:ext cx="2513024" cy="3706609"/>
          </a:xfrm>
          <a:prstGeom prst="rect">
            <a:avLst/>
          </a:prstGeom>
          <a:noFill/>
          <a:ln w="9525">
            <a:noFill/>
            <a:miter lim="800000"/>
            <a:headEnd/>
            <a:tailEnd/>
          </a:ln>
        </p:spPr>
      </p:pic>
    </p:spTree>
    <p:extLst>
      <p:ext uri="{BB962C8B-B14F-4D97-AF65-F5344CB8AC3E}">
        <p14:creationId xmlns:p14="http://schemas.microsoft.com/office/powerpoint/2010/main" val="39367525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260648"/>
            <a:ext cx="7772400" cy="792088"/>
          </a:xfrm>
        </p:spPr>
        <p:txBody>
          <a:bodyPr/>
          <a:lstStyle/>
          <a:p>
            <a:pPr algn="ctr"/>
            <a:r>
              <a:rPr lang="zh-CN" altLang="en-US" sz="3200" dirty="0">
                <a:solidFill>
                  <a:srgbClr val="FFFF00"/>
                </a:solidFill>
                <a:latin typeface="+mj-ea"/>
              </a:rPr>
              <a:t>问题</a:t>
            </a:r>
          </a:p>
        </p:txBody>
      </p:sp>
      <p:sp>
        <p:nvSpPr>
          <p:cNvPr id="3" name="内容占位符 2"/>
          <p:cNvSpPr>
            <a:spLocks noGrp="1"/>
          </p:cNvSpPr>
          <p:nvPr>
            <p:ph idx="1"/>
          </p:nvPr>
        </p:nvSpPr>
        <p:spPr>
          <a:xfrm>
            <a:off x="1691680" y="2060848"/>
            <a:ext cx="6300700" cy="1224136"/>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b="1" kern="1200" dirty="0">
                <a:solidFill>
                  <a:srgbClr val="FF6600"/>
                </a:solidFill>
                <a:effectLst>
                  <a:outerShdw blurRad="38100" dist="38100" dir="2700000" algn="tl">
                    <a:srgbClr val="FFFFFF"/>
                  </a:outerShdw>
                </a:effectLst>
                <a:latin typeface="宋体"/>
                <a:ea typeface="宋体"/>
                <a:cs typeface="宋体"/>
              </a:rPr>
              <a:t>条件组合效率不高，有些测试是不必要的</a:t>
            </a:r>
            <a:endParaRPr lang="en-US" altLang="zh-CN" sz="2400" b="1" kern="1200" dirty="0">
              <a:solidFill>
                <a:srgbClr val="FF6600"/>
              </a:solidFill>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b="1" kern="1200" dirty="0">
                <a:solidFill>
                  <a:srgbClr val="FF6600"/>
                </a:solidFill>
                <a:effectLst>
                  <a:outerShdw blurRad="38100" dist="38100" dir="2700000" algn="tl">
                    <a:srgbClr val="FFFFFF"/>
                  </a:outerShdw>
                </a:effectLst>
                <a:latin typeface="宋体"/>
                <a:ea typeface="宋体"/>
                <a:cs typeface="宋体"/>
              </a:rPr>
              <a:t>判定</a:t>
            </a:r>
            <a:r>
              <a:rPr lang="en-US" altLang="zh-CN" sz="2400" b="1" kern="1200" dirty="0">
                <a:solidFill>
                  <a:srgbClr val="FF6600"/>
                </a:solidFill>
                <a:effectLst>
                  <a:outerShdw blurRad="38100" dist="38100" dir="2700000" algn="tl">
                    <a:srgbClr val="FFFFFF"/>
                  </a:outerShdw>
                </a:effectLst>
                <a:latin typeface="宋体"/>
                <a:ea typeface="宋体"/>
                <a:cs typeface="宋体"/>
              </a:rPr>
              <a:t>/</a:t>
            </a:r>
            <a:r>
              <a:rPr lang="zh-CN" altLang="en-US" sz="2400" b="1" kern="1200" dirty="0">
                <a:solidFill>
                  <a:srgbClr val="FF6600"/>
                </a:solidFill>
                <a:effectLst>
                  <a:outerShdw blurRad="38100" dist="38100" dir="2700000" algn="tl">
                    <a:srgbClr val="FFFFFF"/>
                  </a:outerShdw>
                </a:effectLst>
                <a:latin typeface="宋体"/>
                <a:ea typeface="宋体"/>
                <a:cs typeface="宋体"/>
              </a:rPr>
              <a:t>条件 还不够强</a:t>
            </a:r>
            <a:endParaRPr lang="en-US" altLang="zh-CN" sz="2400" b="1" kern="1200" dirty="0">
              <a:solidFill>
                <a:srgbClr val="FF6600"/>
              </a:solidFill>
              <a:effectLst>
                <a:outerShdw blurRad="38100" dist="38100" dir="2700000" algn="tl">
                  <a:srgbClr val="FFFFFF"/>
                </a:outerShdw>
              </a:effectLst>
              <a:latin typeface="宋体"/>
              <a:ea typeface="宋体"/>
              <a:cs typeface="宋体"/>
            </a:endParaRPr>
          </a:p>
        </p:txBody>
      </p:sp>
      <p:pic>
        <p:nvPicPr>
          <p:cNvPr id="5" name="图片 4" descr="屏幕快照 2014-03-13 下午3.42.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933056"/>
            <a:ext cx="5246216" cy="1991338"/>
          </a:xfrm>
          <a:prstGeom prst="rect">
            <a:avLst/>
          </a:prstGeom>
        </p:spPr>
      </p:pic>
    </p:spTree>
    <p:extLst>
      <p:ext uri="{BB962C8B-B14F-4D97-AF65-F5344CB8AC3E}">
        <p14:creationId xmlns:p14="http://schemas.microsoft.com/office/powerpoint/2010/main" val="3066396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260648"/>
            <a:ext cx="7772400" cy="792088"/>
          </a:xfrm>
        </p:spPr>
        <p:txBody>
          <a:bodyPr/>
          <a:lstStyle/>
          <a:p>
            <a:pPr algn="ctr"/>
            <a:r>
              <a:rPr lang="zh-CN" altLang="en-US" sz="3200" dirty="0">
                <a:solidFill>
                  <a:srgbClr val="FFFF00"/>
                </a:solidFill>
                <a:latin typeface="+mj-ea"/>
              </a:rPr>
              <a:t>修正条件</a:t>
            </a:r>
            <a:r>
              <a:rPr lang="en-US" altLang="zh-CN" sz="3200" dirty="0">
                <a:solidFill>
                  <a:srgbClr val="FFFF00"/>
                </a:solidFill>
                <a:latin typeface="+mj-ea"/>
              </a:rPr>
              <a:t>/</a:t>
            </a:r>
            <a:r>
              <a:rPr lang="zh-CN" altLang="en-US" sz="3200" dirty="0">
                <a:solidFill>
                  <a:srgbClr val="FFFF00"/>
                </a:solidFill>
                <a:latin typeface="+mj-ea"/>
              </a:rPr>
              <a:t>判定覆盖</a:t>
            </a:r>
          </a:p>
        </p:txBody>
      </p:sp>
      <p:sp>
        <p:nvSpPr>
          <p:cNvPr id="3" name="内容占位符 2"/>
          <p:cNvSpPr>
            <a:spLocks noGrp="1"/>
          </p:cNvSpPr>
          <p:nvPr>
            <p:ph idx="1"/>
          </p:nvPr>
        </p:nvSpPr>
        <p:spPr>
          <a:xfrm>
            <a:off x="539552" y="1484784"/>
            <a:ext cx="8280920" cy="2952328"/>
          </a:xfrm>
        </p:spPr>
        <p:txBody>
          <a:bodyPr/>
          <a:lstStyle/>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每个判定的所有可能结果至少能取值一次；</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判定中的每个条件的所有可能结果至少取值一次；</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en-US" altLang="zh-CN" sz="2400" kern="1200" dirty="0">
                <a:effectLst>
                  <a:outerShdw blurRad="38100" dist="38100" dir="2700000" algn="tl">
                    <a:srgbClr val="FFFFFF"/>
                  </a:outerShdw>
                </a:effectLst>
                <a:latin typeface="宋体"/>
                <a:ea typeface="宋体"/>
                <a:cs typeface="宋体"/>
              </a:rPr>
              <a:t> </a:t>
            </a:r>
            <a:r>
              <a:rPr lang="zh-CN" altLang="en-US" sz="2400" kern="1200" dirty="0">
                <a:effectLst>
                  <a:outerShdw blurRad="38100" dist="38100" dir="2700000" algn="tl">
                    <a:srgbClr val="FFFFFF"/>
                  </a:outerShdw>
                </a:effectLst>
                <a:latin typeface="宋体"/>
                <a:ea typeface="宋体"/>
                <a:cs typeface="宋体"/>
              </a:rPr>
              <a:t>一个判定中的每个条件曾经独立地对判定的结果产生影响；</a:t>
            </a:r>
            <a:endParaRPr lang="en-US" altLang="zh-CN" sz="2400" kern="1200" dirty="0">
              <a:effectLst>
                <a:outerShdw blurRad="38100" dist="38100" dir="2700000" algn="tl">
                  <a:srgbClr val="FFFFFF"/>
                </a:outerShdw>
              </a:effectLst>
              <a:latin typeface="宋体"/>
              <a:ea typeface="宋体"/>
              <a:cs typeface="宋体"/>
            </a:endParaRPr>
          </a:p>
          <a:p>
            <a:pPr marL="355600" indent="-355600" eaLnBrk="0" hangingPunct="0">
              <a:lnSpc>
                <a:spcPct val="150000"/>
              </a:lnSpc>
              <a:spcBef>
                <a:spcPct val="0"/>
              </a:spcBef>
              <a:buClr>
                <a:srgbClr val="91AC4E"/>
              </a:buClr>
              <a:buSzPct val="80000"/>
              <a:buFont typeface="Wingdings" pitchFamily="2" charset="2"/>
              <a:buChar char="p"/>
              <a:defRPr/>
            </a:pPr>
            <a:r>
              <a:rPr lang="zh-CN" altLang="en-US" sz="2400" kern="1200" dirty="0">
                <a:effectLst>
                  <a:outerShdw blurRad="38100" dist="38100" dir="2700000" algn="tl">
                    <a:srgbClr val="FFFFFF"/>
                  </a:outerShdw>
                </a:effectLst>
                <a:latin typeface="宋体"/>
                <a:ea typeface="宋体"/>
                <a:cs typeface="宋体"/>
              </a:rPr>
              <a:t>每个入口和出口至少执行一次</a:t>
            </a:r>
          </a:p>
        </p:txBody>
      </p:sp>
      <p:sp>
        <p:nvSpPr>
          <p:cNvPr id="4" name="矩形 3"/>
          <p:cNvSpPr/>
          <p:nvPr/>
        </p:nvSpPr>
        <p:spPr>
          <a:xfrm>
            <a:off x="899592" y="5661248"/>
            <a:ext cx="7488832" cy="369332"/>
          </a:xfrm>
          <a:prstGeom prst="rect">
            <a:avLst/>
          </a:prstGeom>
        </p:spPr>
        <p:txBody>
          <a:bodyPr wrap="square">
            <a:spAutoFit/>
          </a:bodyPr>
          <a:lstStyle/>
          <a:p>
            <a:r>
              <a:rPr lang="en-US" altLang="zh-CN" dirty="0">
                <a:hlinkClick r:id="rId2"/>
              </a:rPr>
              <a:t>http://en.wikipedia.org/wiki/Modified_Condition/Decision_Coverage</a:t>
            </a:r>
            <a:endParaRPr lang="zh-CN" altLang="en-US" dirty="0"/>
          </a:p>
        </p:txBody>
      </p:sp>
      <p:sp>
        <p:nvSpPr>
          <p:cNvPr id="6" name="矩形 5"/>
          <p:cNvSpPr/>
          <p:nvPr/>
        </p:nvSpPr>
        <p:spPr>
          <a:xfrm>
            <a:off x="971600" y="6165304"/>
            <a:ext cx="6012668" cy="369332"/>
          </a:xfrm>
          <a:prstGeom prst="rect">
            <a:avLst/>
          </a:prstGeom>
        </p:spPr>
        <p:txBody>
          <a:bodyPr wrap="square">
            <a:spAutoFit/>
          </a:bodyPr>
          <a:lstStyle/>
          <a:p>
            <a:r>
              <a:rPr lang="en-US" altLang="zh-CN" dirty="0">
                <a:hlinkClick r:id="rId3"/>
              </a:rPr>
              <a:t>http://www.dsl.uow.edu.au/~sergiy/MCDC.html</a:t>
            </a:r>
            <a:endParaRPr lang="zh-CN" altLang="en-US" dirty="0"/>
          </a:p>
        </p:txBody>
      </p:sp>
      <p:sp>
        <p:nvSpPr>
          <p:cNvPr id="5" name="矩形 4"/>
          <p:cNvSpPr/>
          <p:nvPr/>
        </p:nvSpPr>
        <p:spPr>
          <a:xfrm>
            <a:off x="539552" y="4725144"/>
            <a:ext cx="7704856" cy="523220"/>
          </a:xfrm>
          <a:prstGeom prst="rect">
            <a:avLst/>
          </a:prstGeom>
        </p:spPr>
        <p:txBody>
          <a:bodyPr wrap="square">
            <a:spAutoFit/>
          </a:bodyPr>
          <a:lstStyle/>
          <a:p>
            <a:pPr algn="ctr"/>
            <a:r>
              <a:rPr lang="zh-CN" altLang="zh-CN" sz="2800" b="1" dirty="0">
                <a:solidFill>
                  <a:srgbClr val="660066"/>
                </a:solidFill>
              </a:rPr>
              <a:t>&gt;</a:t>
            </a:r>
            <a:r>
              <a:rPr lang="en-US" altLang="zh-CN" sz="2800" b="1" dirty="0">
                <a:solidFill>
                  <a:srgbClr val="660066"/>
                </a:solidFill>
              </a:rPr>
              <a:t>=</a:t>
            </a:r>
            <a:r>
              <a:rPr lang="zh-CN" altLang="en-US" sz="2400" dirty="0"/>
              <a:t> </a:t>
            </a:r>
            <a:r>
              <a:rPr lang="en-US" altLang="zh-CN" sz="2800" b="1" dirty="0">
                <a:solidFill>
                  <a:srgbClr val="660066"/>
                </a:solidFill>
              </a:rPr>
              <a:t>n+1</a:t>
            </a:r>
            <a:r>
              <a:rPr lang="en-US" altLang="zh-CN" sz="2400" b="1" dirty="0">
                <a:solidFill>
                  <a:srgbClr val="660066"/>
                </a:solidFill>
              </a:rPr>
              <a:t> </a:t>
            </a:r>
            <a:r>
              <a:rPr lang="en-US" altLang="zh-CN" sz="2400" dirty="0">
                <a:solidFill>
                  <a:srgbClr val="3366FF"/>
                </a:solidFill>
              </a:rPr>
              <a:t>test cases for a decision with </a:t>
            </a:r>
            <a:r>
              <a:rPr lang="en-US" altLang="zh-CN" sz="2800" dirty="0">
                <a:solidFill>
                  <a:srgbClr val="660066"/>
                </a:solidFill>
              </a:rPr>
              <a:t>n</a:t>
            </a:r>
            <a:r>
              <a:rPr lang="en-US" altLang="zh-CN" sz="2400" dirty="0"/>
              <a:t> </a:t>
            </a:r>
            <a:r>
              <a:rPr lang="en-US" altLang="zh-CN" sz="2400" dirty="0">
                <a:solidFill>
                  <a:srgbClr val="3366FF"/>
                </a:solidFill>
              </a:rPr>
              <a:t>inputs. </a:t>
            </a:r>
            <a:endParaRPr lang="zh-CN" altLang="en-US" sz="2400" dirty="0">
              <a:solidFill>
                <a:srgbClr val="3366FF"/>
              </a:solidFill>
            </a:endParaRPr>
          </a:p>
        </p:txBody>
      </p:sp>
    </p:spTree>
    <p:extLst>
      <p:ext uri="{BB962C8B-B14F-4D97-AF65-F5344CB8AC3E}">
        <p14:creationId xmlns:p14="http://schemas.microsoft.com/office/powerpoint/2010/main" val="938008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a:t>
            </a:r>
          </a:p>
        </p:txBody>
      </p:sp>
      <p:graphicFrame>
        <p:nvGraphicFramePr>
          <p:cNvPr id="9" name="Table 3"/>
          <p:cNvGraphicFramePr>
            <a:graphicFrameLocks noGrp="1"/>
          </p:cNvGraphicFramePr>
          <p:nvPr>
            <p:extLst>
              <p:ext uri="{D42A27DB-BD31-4B8C-83A1-F6EECF244321}">
                <p14:modId xmlns:p14="http://schemas.microsoft.com/office/powerpoint/2010/main" val="2685235841"/>
              </p:ext>
            </p:extLst>
          </p:nvPr>
        </p:nvGraphicFramePr>
        <p:xfrm>
          <a:off x="1547664" y="1844824"/>
          <a:ext cx="5616624" cy="4061252"/>
        </p:xfrm>
        <a:graphic>
          <a:graphicData uri="http://schemas.openxmlformats.org/drawingml/2006/table">
            <a:tbl>
              <a:tblPr/>
              <a:tblGrid>
                <a:gridCol w="1215134">
                  <a:extLst>
                    <a:ext uri="{9D8B030D-6E8A-4147-A177-3AD203B41FA5}">
                      <a16:colId xmlns:a16="http://schemas.microsoft.com/office/drawing/2014/main" xmlns="" val="20000"/>
                    </a:ext>
                  </a:extLst>
                </a:gridCol>
                <a:gridCol w="2352895">
                  <a:extLst>
                    <a:ext uri="{9D8B030D-6E8A-4147-A177-3AD203B41FA5}">
                      <a16:colId xmlns:a16="http://schemas.microsoft.com/office/drawing/2014/main" xmlns="" val="20001"/>
                    </a:ext>
                  </a:extLst>
                </a:gridCol>
                <a:gridCol w="2048595">
                  <a:extLst>
                    <a:ext uri="{9D8B030D-6E8A-4147-A177-3AD203B41FA5}">
                      <a16:colId xmlns:a16="http://schemas.microsoft.com/office/drawing/2014/main" xmlns="" val="20002"/>
                    </a:ext>
                  </a:extLst>
                </a:gridCol>
              </a:tblGrid>
              <a:tr h="504056">
                <a:tc>
                  <a:txBody>
                    <a:bodyPr/>
                    <a:lstStyle/>
                    <a:p>
                      <a:pPr algn="just">
                        <a:spcAft>
                          <a:spcPts val="120"/>
                        </a:spcAft>
                      </a:pPr>
                      <a:r>
                        <a:rPr lang="zh-CN" sz="2000" kern="100" dirty="0">
                          <a:solidFill>
                            <a:srgbClr val="000000"/>
                          </a:solidFill>
                          <a:latin typeface="Arial"/>
                          <a:ea typeface="宋体"/>
                          <a:cs typeface="Arial"/>
                        </a:rPr>
                        <a:t>组合编号</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zh-CN" sz="2000" kern="100" dirty="0">
                          <a:solidFill>
                            <a:srgbClr val="000000"/>
                          </a:solidFill>
                          <a:latin typeface="Arial"/>
                          <a:ea typeface="宋体"/>
                          <a:cs typeface="Arial"/>
                        </a:rPr>
                        <a:t>覆盖条件取值</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zh-CN" sz="2000" kern="100">
                          <a:solidFill>
                            <a:srgbClr val="000000"/>
                          </a:solidFill>
                          <a:latin typeface="Arial"/>
                          <a:ea typeface="宋体"/>
                          <a:cs typeface="Arial"/>
                        </a:rPr>
                        <a:t>判定条件取值</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39249">
                <a:tc>
                  <a:txBody>
                    <a:bodyPr/>
                    <a:lstStyle/>
                    <a:p>
                      <a:pPr algn="just">
                        <a:spcAft>
                          <a:spcPts val="120"/>
                        </a:spcAft>
                      </a:pPr>
                      <a:r>
                        <a:rPr lang="en-US" sz="2000" kern="100">
                          <a:solidFill>
                            <a:srgbClr val="000000"/>
                          </a:solidFill>
                          <a:latin typeface="Arial"/>
                          <a:ea typeface="宋体"/>
                          <a:cs typeface="Times New Roman"/>
                        </a:rPr>
                        <a:t>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FF"/>
                          </a:solidFill>
                          <a:latin typeface="Arial"/>
                          <a:ea typeface="宋体"/>
                          <a:cs typeface="Times New Roman"/>
                        </a:rPr>
                        <a:t>T1</a:t>
                      </a:r>
                      <a:r>
                        <a:rPr lang="zh-CN" sz="2000" kern="100" dirty="0">
                          <a:solidFill>
                            <a:srgbClr val="000000"/>
                          </a:solidFill>
                          <a:latin typeface="Arial"/>
                          <a:ea typeface="宋体"/>
                          <a:cs typeface="Arial"/>
                        </a:rPr>
                        <a:t>，</a:t>
                      </a:r>
                      <a:r>
                        <a:rPr lang="en-US" sz="2000" kern="100" dirty="0">
                          <a:solidFill>
                            <a:srgbClr val="FF6600"/>
                          </a:solidFill>
                          <a:latin typeface="Arial"/>
                          <a:ea typeface="宋体"/>
                          <a:cs typeface="Times New Roman"/>
                        </a:rPr>
                        <a:t>T2</a:t>
                      </a:r>
                      <a:endParaRPr lang="zh-CN" sz="2000" kern="10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a:solidFill>
                            <a:srgbClr val="000000"/>
                          </a:solidFill>
                          <a:latin typeface="Arial"/>
                          <a:ea typeface="宋体"/>
                          <a:cs typeface="Times New Roman"/>
                        </a:rPr>
                        <a:t>M=.T.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39249">
                <a:tc>
                  <a:txBody>
                    <a:bodyPr/>
                    <a:lstStyle/>
                    <a:p>
                      <a:pPr algn="just">
                        <a:spcAft>
                          <a:spcPts val="120"/>
                        </a:spcAft>
                      </a:pPr>
                      <a:r>
                        <a:rPr lang="en-US" sz="2000" kern="100">
                          <a:solidFill>
                            <a:srgbClr val="000000"/>
                          </a:solidFill>
                          <a:latin typeface="Arial"/>
                          <a:ea typeface="宋体"/>
                          <a:cs typeface="Times New Roman"/>
                        </a:rPr>
                        <a:t>2</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FF"/>
                          </a:solidFill>
                          <a:latin typeface="Arial"/>
                          <a:ea typeface="宋体"/>
                          <a:cs typeface="Times New Roman"/>
                        </a:rPr>
                        <a:t>T1</a:t>
                      </a:r>
                      <a:r>
                        <a:rPr lang="zh-CN" sz="2000" kern="100" dirty="0">
                          <a:solidFill>
                            <a:srgbClr val="000000"/>
                          </a:solidFill>
                          <a:latin typeface="Arial"/>
                          <a:ea typeface="宋体"/>
                          <a:cs typeface="Arial"/>
                        </a:rPr>
                        <a:t>，</a:t>
                      </a:r>
                      <a:r>
                        <a:rPr lang="en-US" sz="2000" kern="100" dirty="0">
                          <a:solidFill>
                            <a:srgbClr val="000000"/>
                          </a:solidFill>
                          <a:latin typeface="Arial"/>
                          <a:ea typeface="宋体"/>
                          <a:cs typeface="Times New Roman"/>
                        </a:rPr>
                        <a:t>F2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M=.F.</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39249">
                <a:tc>
                  <a:txBody>
                    <a:bodyPr/>
                    <a:lstStyle/>
                    <a:p>
                      <a:pPr algn="just">
                        <a:spcAft>
                          <a:spcPts val="120"/>
                        </a:spcAft>
                      </a:pPr>
                      <a:r>
                        <a:rPr lang="en-US" sz="2000" kern="100">
                          <a:solidFill>
                            <a:srgbClr val="000000"/>
                          </a:solidFill>
                          <a:latin typeface="Arial"/>
                          <a:ea typeface="宋体"/>
                          <a:cs typeface="Times New Roman"/>
                        </a:rPr>
                        <a:t>3</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F1</a:t>
                      </a:r>
                      <a:r>
                        <a:rPr lang="zh-CN" sz="2000" kern="100" dirty="0">
                          <a:solidFill>
                            <a:srgbClr val="000000"/>
                          </a:solidFill>
                          <a:latin typeface="Arial"/>
                          <a:ea typeface="宋体"/>
                          <a:cs typeface="Arial"/>
                        </a:rPr>
                        <a:t>，</a:t>
                      </a:r>
                      <a:r>
                        <a:rPr lang="en-US" sz="2000" kern="100" dirty="0">
                          <a:solidFill>
                            <a:srgbClr val="FF6600"/>
                          </a:solidFill>
                          <a:latin typeface="Arial"/>
                          <a:ea typeface="宋体"/>
                          <a:cs typeface="Times New Roman"/>
                        </a:rPr>
                        <a:t>T2</a:t>
                      </a:r>
                      <a:endParaRPr lang="zh-CN" sz="2000" kern="10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Arial"/>
                          <a:ea typeface="宋体"/>
                          <a:cs typeface="Times New Roman"/>
                        </a:rPr>
                        <a:t>M=.F.</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2453">
                <a:tc>
                  <a:txBody>
                    <a:bodyPr/>
                    <a:lstStyle/>
                    <a:p>
                      <a:pPr algn="l">
                        <a:spcAft>
                          <a:spcPts val="120"/>
                        </a:spcAft>
                      </a:pPr>
                      <a:r>
                        <a:rPr lang="en-US" sz="2000" strike="dblStrike" kern="100" baseline="0" dirty="0">
                          <a:solidFill>
                            <a:srgbClr val="000000"/>
                          </a:solidFill>
                          <a:latin typeface="Arial"/>
                          <a:ea typeface="宋体"/>
                          <a:cs typeface="Times New Roman"/>
                        </a:rPr>
                        <a:t>4</a:t>
                      </a:r>
                      <a:endParaRPr lang="zh-CN" sz="2000" strike="dbl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spcAft>
                          <a:spcPts val="120"/>
                        </a:spcAft>
                      </a:pPr>
                      <a:r>
                        <a:rPr lang="en-US" sz="2000" strike="dblStrike" kern="100" baseline="0" dirty="0">
                          <a:solidFill>
                            <a:srgbClr val="000000"/>
                          </a:solidFill>
                          <a:latin typeface="Arial"/>
                          <a:ea typeface="宋体"/>
                          <a:cs typeface="Times New Roman"/>
                        </a:rPr>
                        <a:t>F1</a:t>
                      </a:r>
                      <a:r>
                        <a:rPr lang="zh-CN" sz="2000" strike="dblStrike" kern="100" baseline="0" dirty="0">
                          <a:solidFill>
                            <a:srgbClr val="000000"/>
                          </a:solidFill>
                          <a:latin typeface="Arial"/>
                          <a:ea typeface="宋体"/>
                          <a:cs typeface="Arial"/>
                        </a:rPr>
                        <a:t>，</a:t>
                      </a:r>
                      <a:r>
                        <a:rPr lang="en-US" sz="2000" strike="dblStrike" kern="100" baseline="0" dirty="0">
                          <a:solidFill>
                            <a:srgbClr val="000000"/>
                          </a:solidFill>
                          <a:latin typeface="Arial"/>
                          <a:ea typeface="宋体"/>
                          <a:cs typeface="Times New Roman"/>
                        </a:rPr>
                        <a:t>F2</a:t>
                      </a:r>
                      <a:endParaRPr lang="zh-CN" sz="2000" strike="dbl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spcAft>
                          <a:spcPts val="0"/>
                        </a:spcAft>
                      </a:pPr>
                      <a:r>
                        <a:rPr lang="en-US" sz="2000" strike="dblStrike" kern="100" baseline="0" dirty="0">
                          <a:solidFill>
                            <a:srgbClr val="000000"/>
                          </a:solidFill>
                          <a:latin typeface="Arial"/>
                          <a:ea typeface="宋体"/>
                          <a:cs typeface="Times New Roman"/>
                        </a:rPr>
                        <a:t>M=.F.</a:t>
                      </a:r>
                      <a:endParaRPr lang="zh-CN" sz="2000" strike="dbl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4"/>
                  </a:ext>
                </a:extLst>
              </a:tr>
              <a:tr h="439249">
                <a:tc>
                  <a:txBody>
                    <a:bodyPr/>
                    <a:lstStyle/>
                    <a:p>
                      <a:pPr algn="just">
                        <a:spcAft>
                          <a:spcPts val="120"/>
                        </a:spcAft>
                      </a:pPr>
                      <a:r>
                        <a:rPr lang="en-US" sz="2000" strike="sngStrike" kern="100" dirty="0">
                          <a:solidFill>
                            <a:srgbClr val="000000"/>
                          </a:solidFill>
                          <a:latin typeface="Arial"/>
                          <a:ea typeface="宋体"/>
                          <a:cs typeface="Times New Roman"/>
                        </a:rPr>
                        <a:t>5</a:t>
                      </a:r>
                      <a:endParaRPr lang="zh-CN" sz="2000" strike="sngStrike"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just">
                        <a:spcAft>
                          <a:spcPts val="120"/>
                        </a:spcAft>
                      </a:pPr>
                      <a:r>
                        <a:rPr lang="en-US" sz="2000" strike="sngStrike" kern="100" dirty="0">
                          <a:solidFill>
                            <a:schemeClr val="tx1"/>
                          </a:solidFill>
                          <a:latin typeface="Arial"/>
                          <a:ea typeface="宋体"/>
                          <a:cs typeface="Times New Roman"/>
                        </a:rPr>
                        <a:t>T3</a:t>
                      </a:r>
                      <a:r>
                        <a:rPr lang="zh-CN" sz="2000" strike="sngStrike" kern="100" dirty="0">
                          <a:solidFill>
                            <a:schemeClr val="tx1"/>
                          </a:solidFill>
                          <a:latin typeface="Arial"/>
                          <a:ea typeface="宋体"/>
                          <a:cs typeface="Arial"/>
                        </a:rPr>
                        <a:t>，</a:t>
                      </a:r>
                      <a:r>
                        <a:rPr lang="en-US" sz="2000" strike="sngStrike" kern="100" dirty="0">
                          <a:solidFill>
                            <a:schemeClr val="tx1"/>
                          </a:solidFill>
                          <a:latin typeface="Arial"/>
                          <a:ea typeface="宋体"/>
                          <a:cs typeface="Times New Roman"/>
                        </a:rPr>
                        <a:t>T4</a:t>
                      </a:r>
                      <a:endParaRPr lang="zh-CN" sz="2000" strike="sngStrike"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just">
                        <a:spcAft>
                          <a:spcPts val="120"/>
                        </a:spcAft>
                      </a:pPr>
                      <a:r>
                        <a:rPr lang="en-US" sz="2000" strike="sngStrike" kern="100" dirty="0">
                          <a:solidFill>
                            <a:srgbClr val="000000"/>
                          </a:solidFill>
                          <a:latin typeface="Arial"/>
                          <a:ea typeface="宋体"/>
                          <a:cs typeface="Times New Roman"/>
                        </a:rPr>
                        <a:t>N=.T.</a:t>
                      </a:r>
                      <a:endParaRPr lang="zh-CN" sz="2000" strike="sngStrike"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5"/>
                  </a:ext>
                </a:extLst>
              </a:tr>
              <a:tr h="439249">
                <a:tc>
                  <a:txBody>
                    <a:bodyPr/>
                    <a:lstStyle/>
                    <a:p>
                      <a:pPr algn="just">
                        <a:spcAft>
                          <a:spcPts val="120"/>
                        </a:spcAft>
                      </a:pPr>
                      <a:r>
                        <a:rPr lang="en-US" sz="2000" strike="noStrike" kern="100" baseline="0" dirty="0">
                          <a:solidFill>
                            <a:srgbClr val="000000"/>
                          </a:solidFill>
                          <a:latin typeface="Arial"/>
                          <a:ea typeface="宋体"/>
                          <a:cs typeface="Times New Roman"/>
                        </a:rPr>
                        <a:t>6</a:t>
                      </a:r>
                      <a:endParaRPr lang="zh-CN" sz="2000" strike="no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120"/>
                        </a:spcAft>
                      </a:pPr>
                      <a:r>
                        <a:rPr lang="en-US" sz="2000" strike="noStrike" kern="100" baseline="0" dirty="0">
                          <a:solidFill>
                            <a:schemeClr val="tx1"/>
                          </a:solidFill>
                          <a:latin typeface="Arial"/>
                          <a:ea typeface="宋体"/>
                          <a:cs typeface="Times New Roman"/>
                        </a:rPr>
                        <a:t>T3</a:t>
                      </a:r>
                      <a:r>
                        <a:rPr lang="zh-CN" sz="2000" strike="noStrike" kern="100" baseline="0" dirty="0">
                          <a:solidFill>
                            <a:srgbClr val="000000"/>
                          </a:solidFill>
                          <a:latin typeface="Arial"/>
                          <a:ea typeface="宋体"/>
                          <a:cs typeface="Arial"/>
                        </a:rPr>
                        <a:t>，</a:t>
                      </a:r>
                      <a:r>
                        <a:rPr lang="en-US" sz="2000" strike="noStrike" kern="100" baseline="0" dirty="0">
                          <a:solidFill>
                            <a:srgbClr val="FF6600"/>
                          </a:solidFill>
                          <a:latin typeface="Arial"/>
                          <a:ea typeface="宋体"/>
                          <a:cs typeface="Times New Roman"/>
                        </a:rPr>
                        <a:t>F4</a:t>
                      </a:r>
                      <a:endParaRPr lang="zh-CN" sz="2000" strike="noStrike" kern="100" baseline="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120"/>
                        </a:spcAft>
                      </a:pPr>
                      <a:r>
                        <a:rPr lang="en-US" sz="2000" strike="noStrike" kern="100" baseline="0" dirty="0">
                          <a:solidFill>
                            <a:srgbClr val="000000"/>
                          </a:solidFill>
                          <a:latin typeface="Arial"/>
                          <a:ea typeface="宋体"/>
                          <a:cs typeface="Times New Roman"/>
                        </a:rPr>
                        <a:t>N=.T.</a:t>
                      </a:r>
                      <a:endParaRPr lang="zh-CN" sz="2000" strike="no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006"/>
                  </a:ext>
                </a:extLst>
              </a:tr>
              <a:tr h="439249">
                <a:tc>
                  <a:txBody>
                    <a:bodyPr/>
                    <a:lstStyle/>
                    <a:p>
                      <a:pPr algn="just">
                        <a:spcAft>
                          <a:spcPts val="120"/>
                        </a:spcAft>
                      </a:pPr>
                      <a:r>
                        <a:rPr lang="en-US" sz="2000" strike="noStrike" kern="100" baseline="0">
                          <a:solidFill>
                            <a:srgbClr val="000000"/>
                          </a:solidFill>
                          <a:latin typeface="Arial"/>
                          <a:ea typeface="宋体"/>
                          <a:cs typeface="Times New Roman"/>
                        </a:rPr>
                        <a:t>7</a:t>
                      </a:r>
                      <a:endParaRPr lang="zh-CN" sz="2000" strike="noStrike" kern="100" baseline="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120"/>
                        </a:spcAft>
                      </a:pPr>
                      <a:r>
                        <a:rPr lang="en-US" sz="2000" strike="noStrike" kern="100" baseline="0" dirty="0">
                          <a:solidFill>
                            <a:srgbClr val="3366FF"/>
                          </a:solidFill>
                          <a:latin typeface="Arial"/>
                          <a:ea typeface="宋体"/>
                          <a:cs typeface="Times New Roman"/>
                        </a:rPr>
                        <a:t>F3</a:t>
                      </a:r>
                      <a:r>
                        <a:rPr lang="zh-CN" sz="2000" strike="noStrike" kern="100" baseline="0" dirty="0">
                          <a:solidFill>
                            <a:srgbClr val="000000"/>
                          </a:solidFill>
                          <a:latin typeface="Arial"/>
                          <a:ea typeface="宋体"/>
                          <a:cs typeface="Arial"/>
                        </a:rPr>
                        <a:t>，</a:t>
                      </a:r>
                      <a:r>
                        <a:rPr lang="en-US" sz="2000" strike="noStrike" kern="100" baseline="0" dirty="0">
                          <a:solidFill>
                            <a:schemeClr val="tx1"/>
                          </a:solidFill>
                          <a:latin typeface="Arial"/>
                          <a:ea typeface="宋体"/>
                          <a:cs typeface="Times New Roman"/>
                        </a:rPr>
                        <a:t>T4</a:t>
                      </a:r>
                      <a:endParaRPr lang="zh-CN" sz="2000" strike="noStrike" kern="100" baseline="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120"/>
                        </a:spcAft>
                      </a:pPr>
                      <a:r>
                        <a:rPr lang="en-US" sz="2000" strike="noStrike" kern="100" baseline="0" dirty="0">
                          <a:solidFill>
                            <a:srgbClr val="000000"/>
                          </a:solidFill>
                          <a:latin typeface="Arial"/>
                          <a:ea typeface="宋体"/>
                          <a:cs typeface="Times New Roman"/>
                        </a:rPr>
                        <a:t>N=.T.</a:t>
                      </a:r>
                      <a:endParaRPr lang="zh-CN" sz="2000" strike="noStrike" kern="100" baseline="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007"/>
                  </a:ext>
                </a:extLst>
              </a:tr>
              <a:tr h="439249">
                <a:tc>
                  <a:txBody>
                    <a:bodyPr/>
                    <a:lstStyle/>
                    <a:p>
                      <a:pPr algn="just">
                        <a:spcAft>
                          <a:spcPts val="120"/>
                        </a:spcAft>
                      </a:pPr>
                      <a:r>
                        <a:rPr lang="en-US" sz="2000" kern="100" dirty="0">
                          <a:solidFill>
                            <a:srgbClr val="000000"/>
                          </a:solidFill>
                          <a:latin typeface="Arial"/>
                          <a:ea typeface="宋体"/>
                          <a:cs typeface="Times New Roman"/>
                        </a:rPr>
                        <a:t>8</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3366FF"/>
                          </a:solidFill>
                          <a:latin typeface="Arial"/>
                          <a:ea typeface="宋体"/>
                          <a:cs typeface="Times New Roman"/>
                        </a:rPr>
                        <a:t>F3</a:t>
                      </a:r>
                      <a:r>
                        <a:rPr lang="zh-CN" sz="2000" kern="100" dirty="0">
                          <a:solidFill>
                            <a:srgbClr val="000000"/>
                          </a:solidFill>
                          <a:latin typeface="Arial"/>
                          <a:ea typeface="宋体"/>
                          <a:cs typeface="Arial"/>
                        </a:rPr>
                        <a:t>，</a:t>
                      </a:r>
                      <a:r>
                        <a:rPr lang="en-US" sz="2000" kern="100" dirty="0">
                          <a:solidFill>
                            <a:srgbClr val="FF6600"/>
                          </a:solidFill>
                          <a:latin typeface="Arial"/>
                          <a:ea typeface="宋体"/>
                          <a:cs typeface="Times New Roman"/>
                        </a:rPr>
                        <a:t>F4</a:t>
                      </a:r>
                      <a:endParaRPr lang="zh-CN" sz="2000" kern="100" dirty="0">
                        <a:solidFill>
                          <a:srgbClr val="FF66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2000" kern="100" dirty="0">
                          <a:solidFill>
                            <a:srgbClr val="000000"/>
                          </a:solidFill>
                          <a:latin typeface="Arial"/>
                          <a:ea typeface="宋体"/>
                          <a:cs typeface="Times New Roman"/>
                        </a:rPr>
                        <a:t>N=.F.</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11368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76672"/>
            <a:ext cx="7170738" cy="533400"/>
          </a:xfrm>
        </p:spPr>
        <p:txBody>
          <a:bodyPr lIns="0" tIns="0" rIns="0" bIns="0"/>
          <a:lstStyle/>
          <a:p>
            <a:pPr algn="ctr">
              <a:defRPr/>
            </a:pPr>
            <a:r>
              <a:rPr lang="en-US" altLang="zh-CN" sz="3200" dirty="0">
                <a:solidFill>
                  <a:srgbClr val="FFFF00"/>
                </a:solidFill>
                <a:latin typeface="+mj-ea"/>
              </a:rPr>
              <a:t>3.4.5 </a:t>
            </a:r>
            <a:r>
              <a:rPr lang="zh-CN" altLang="en-US" sz="3200" dirty="0">
                <a:solidFill>
                  <a:srgbClr val="FFFF00"/>
                </a:solidFill>
                <a:latin typeface="+mj-ea"/>
              </a:rPr>
              <a:t>基本路径覆盖</a:t>
            </a:r>
            <a:endParaRPr lang="en-US" altLang="zh-CN" sz="3200" dirty="0">
              <a:solidFill>
                <a:srgbClr val="FFFF00"/>
              </a:solidFill>
              <a:latin typeface="+mj-ea"/>
            </a:endParaRPr>
          </a:p>
        </p:txBody>
      </p:sp>
      <p:sp>
        <p:nvSpPr>
          <p:cNvPr id="26627" name="Rectangle 3"/>
          <p:cNvSpPr>
            <a:spLocks noChangeArrowheads="1"/>
          </p:cNvSpPr>
          <p:nvPr/>
        </p:nvSpPr>
        <p:spPr bwMode="auto">
          <a:xfrm>
            <a:off x="611560" y="1628800"/>
            <a:ext cx="8208912" cy="1034129"/>
          </a:xfrm>
          <a:prstGeom prst="rect">
            <a:avLst/>
          </a:prstGeom>
          <a:noFill/>
          <a:ln w="9525">
            <a:noFill/>
            <a:miter lim="800000"/>
            <a:headEnd/>
            <a:tailEnd/>
          </a:ln>
        </p:spPr>
        <p:txBody>
          <a:bodyPr wrap="square">
            <a:spAutoFit/>
          </a:bodyPr>
          <a:lstStyle/>
          <a:p>
            <a:pPr marL="355600" indent="-355600" eaLnBrk="0" hangingPunct="0">
              <a:lnSpc>
                <a:spcPct val="130000"/>
              </a:lnSpc>
              <a:buClr>
                <a:srgbClr val="91AC4E"/>
              </a:buClr>
              <a:buSzPct val="80000"/>
              <a:buFont typeface="Wingdings" pitchFamily="2" charset="2"/>
              <a:buChar char="p"/>
            </a:pPr>
            <a:r>
              <a:rPr lang="zh-CN" altLang="en-US" sz="2400" i="0" dirty="0">
                <a:solidFill>
                  <a:srgbClr val="800000"/>
                </a:solidFill>
              </a:rPr>
              <a:t>顾名思义，路径覆盖就是设计所有的测试用例，来覆盖程序中的所有可能的执行路径。</a:t>
            </a:r>
            <a:endParaRPr lang="en-US" altLang="zh-CN" sz="2400" i="0" dirty="0">
              <a:solidFill>
                <a:srgbClr val="800000"/>
              </a:solidFill>
            </a:endParaRPr>
          </a:p>
        </p:txBody>
      </p:sp>
      <p:sp>
        <p:nvSpPr>
          <p:cNvPr id="6" name="Rounded Rectangle 5"/>
          <p:cNvSpPr/>
          <p:nvPr/>
        </p:nvSpPr>
        <p:spPr bwMode="auto">
          <a:xfrm>
            <a:off x="3403600" y="2990850"/>
            <a:ext cx="1533525" cy="3140075"/>
          </a:xfrm>
          <a:prstGeom prst="roundRect">
            <a:avLst/>
          </a:prstGeom>
          <a:solidFill>
            <a:schemeClr val="tx2">
              <a:lumMod val="10000"/>
              <a:lumOff val="90000"/>
              <a:alpha val="50000"/>
            </a:scheme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itchFamily="34" charset="0"/>
            </a:endParaRPr>
          </a:p>
        </p:txBody>
      </p:sp>
      <p:graphicFrame>
        <p:nvGraphicFramePr>
          <p:cNvPr id="5" name="Table 4"/>
          <p:cNvGraphicFramePr>
            <a:graphicFrameLocks noGrp="1"/>
          </p:cNvGraphicFramePr>
          <p:nvPr/>
        </p:nvGraphicFramePr>
        <p:xfrm>
          <a:off x="738188" y="2990850"/>
          <a:ext cx="8032859" cy="3148584"/>
        </p:xfrm>
        <a:graphic>
          <a:graphicData uri="http://schemas.openxmlformats.org/drawingml/2006/table">
            <a:tbl>
              <a:tblPr/>
              <a:tblGrid>
                <a:gridCol w="2677620">
                  <a:extLst>
                    <a:ext uri="{9D8B030D-6E8A-4147-A177-3AD203B41FA5}">
                      <a16:colId xmlns:a16="http://schemas.microsoft.com/office/drawing/2014/main" xmlns="" val="20000"/>
                    </a:ext>
                  </a:extLst>
                </a:gridCol>
                <a:gridCol w="1647766">
                  <a:extLst>
                    <a:ext uri="{9D8B030D-6E8A-4147-A177-3AD203B41FA5}">
                      <a16:colId xmlns:a16="http://schemas.microsoft.com/office/drawing/2014/main" xmlns="" val="20001"/>
                    </a:ext>
                  </a:extLst>
                </a:gridCol>
                <a:gridCol w="2265678">
                  <a:extLst>
                    <a:ext uri="{9D8B030D-6E8A-4147-A177-3AD203B41FA5}">
                      <a16:colId xmlns:a16="http://schemas.microsoft.com/office/drawing/2014/main" xmlns="" val="20002"/>
                    </a:ext>
                  </a:extLst>
                </a:gridCol>
                <a:gridCol w="1441795">
                  <a:extLst>
                    <a:ext uri="{9D8B030D-6E8A-4147-A177-3AD203B41FA5}">
                      <a16:colId xmlns:a16="http://schemas.microsoft.com/office/drawing/2014/main" xmlns="" val="20003"/>
                    </a:ext>
                  </a:extLst>
                </a:gridCol>
              </a:tblGrid>
              <a:tr h="0">
                <a:tc>
                  <a:txBody>
                    <a:bodyPr/>
                    <a:lstStyle/>
                    <a:p>
                      <a:pPr algn="just">
                        <a:lnSpc>
                          <a:spcPct val="120000"/>
                        </a:lnSpc>
                        <a:spcAft>
                          <a:spcPts val="120"/>
                        </a:spcAft>
                      </a:pPr>
                      <a:r>
                        <a:rPr lang="zh-CN" sz="1800" kern="100" dirty="0">
                          <a:solidFill>
                            <a:srgbClr val="000000"/>
                          </a:solidFill>
                          <a:latin typeface="Arial"/>
                          <a:ea typeface="宋体"/>
                          <a:cs typeface="Arial"/>
                        </a:rPr>
                        <a:t>测试用例</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zh-CN" sz="1800" kern="100" dirty="0">
                          <a:solidFill>
                            <a:srgbClr val="000000"/>
                          </a:solidFill>
                          <a:latin typeface="Arial"/>
                          <a:ea typeface="宋体"/>
                          <a:cs typeface="Arial"/>
                        </a:rPr>
                        <a:t>覆盖路径</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zh-CN" sz="1800" kern="100">
                          <a:solidFill>
                            <a:srgbClr val="000000"/>
                          </a:solidFill>
                          <a:latin typeface="Arial"/>
                          <a:ea typeface="宋体"/>
                          <a:cs typeface="Arial"/>
                        </a:rPr>
                        <a:t>覆盖条件</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zh-CN" sz="1800" kern="100">
                          <a:solidFill>
                            <a:srgbClr val="000000"/>
                          </a:solidFill>
                          <a:latin typeface="Arial"/>
                          <a:ea typeface="宋体"/>
                          <a:cs typeface="Arial"/>
                        </a:rPr>
                        <a:t>覆盖组合</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just">
                        <a:spcAft>
                          <a:spcPts val="120"/>
                        </a:spcAft>
                      </a:pPr>
                      <a:r>
                        <a:rPr lang="zh-CN" sz="1800" kern="100">
                          <a:solidFill>
                            <a:srgbClr val="000000"/>
                          </a:solidFill>
                          <a:latin typeface="Arial"/>
                          <a:ea typeface="宋体"/>
                          <a:cs typeface="Arial"/>
                        </a:rPr>
                        <a:t>输入：</a:t>
                      </a:r>
                      <a:r>
                        <a:rPr lang="en-US" sz="1800" kern="100">
                          <a:solidFill>
                            <a:srgbClr val="000000"/>
                          </a:solidFill>
                          <a:latin typeface="Arial"/>
                          <a:ea typeface="宋体"/>
                          <a:cs typeface="Times New Roman"/>
                        </a:rPr>
                        <a:t>a=2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c=6</a:t>
                      </a:r>
                      <a:endParaRPr lang="zh-CN" sz="1800" kern="100">
                        <a:latin typeface="Times New Roman"/>
                        <a:ea typeface="宋体"/>
                        <a:cs typeface="Times New Roman"/>
                      </a:endParaRPr>
                    </a:p>
                    <a:p>
                      <a:pPr algn="just">
                        <a:spcAft>
                          <a:spcPts val="120"/>
                        </a:spcAft>
                      </a:pPr>
                      <a:r>
                        <a:rPr lang="zh-CN" sz="1800" kern="100">
                          <a:solidFill>
                            <a:srgbClr val="000000"/>
                          </a:solidFill>
                          <a:latin typeface="Arial"/>
                          <a:ea typeface="宋体"/>
                          <a:cs typeface="Arial"/>
                        </a:rPr>
                        <a:t>输出：</a:t>
                      </a:r>
                      <a:r>
                        <a:rPr lang="en-US" sz="1800" kern="100">
                          <a:solidFill>
                            <a:srgbClr val="000000"/>
                          </a:solidFill>
                          <a:latin typeface="Arial"/>
                          <a:ea typeface="宋体"/>
                          <a:cs typeface="Times New Roman"/>
                        </a:rPr>
                        <a:t>a=2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c=5</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P1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1-2-4</a:t>
                      </a:r>
                      <a:r>
                        <a:rPr lang="zh-CN" sz="1800" kern="100">
                          <a:solidFill>
                            <a:srgbClr val="000000"/>
                          </a:solidFill>
                          <a:latin typeface="Arial"/>
                          <a:ea typeface="宋体"/>
                          <a:cs typeface="Arial"/>
                        </a:rPr>
                        <a: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T1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dirty="0">
                          <a:solidFill>
                            <a:schemeClr val="accent6"/>
                          </a:solidFill>
                          <a:latin typeface="Arial"/>
                          <a:ea typeface="宋体"/>
                          <a:cs typeface="Times New Roman"/>
                        </a:rPr>
                        <a:t>1</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5</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just">
                        <a:spcAft>
                          <a:spcPts val="120"/>
                        </a:spcAft>
                      </a:pPr>
                      <a:r>
                        <a:rPr lang="zh-CN" sz="1800" kern="100">
                          <a:solidFill>
                            <a:srgbClr val="000000"/>
                          </a:solidFill>
                          <a:latin typeface="Arial"/>
                          <a:ea typeface="宋体"/>
                          <a:cs typeface="Arial"/>
                        </a:rPr>
                        <a:t>输入：</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c=-3</a:t>
                      </a:r>
                      <a:endParaRPr lang="zh-CN" sz="1800" kern="100">
                        <a:latin typeface="Times New Roman"/>
                        <a:ea typeface="宋体"/>
                        <a:cs typeface="Times New Roman"/>
                      </a:endParaRPr>
                    </a:p>
                    <a:p>
                      <a:pPr algn="just">
                        <a:spcAft>
                          <a:spcPts val="120"/>
                        </a:spcAft>
                      </a:pPr>
                      <a:r>
                        <a:rPr lang="zh-CN" sz="1800" kern="100">
                          <a:solidFill>
                            <a:srgbClr val="000000"/>
                          </a:solidFill>
                          <a:latin typeface="Arial"/>
                          <a:ea typeface="宋体"/>
                          <a:cs typeface="Arial"/>
                        </a:rPr>
                        <a:t>输出：</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c=-2</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120"/>
                        </a:spcAft>
                      </a:pPr>
                      <a:r>
                        <a:rPr lang="en-US" sz="1800" kern="100" dirty="0">
                          <a:solidFill>
                            <a:schemeClr val="accent6"/>
                          </a:solidFill>
                          <a:latin typeface="Arial"/>
                          <a:ea typeface="宋体"/>
                          <a:cs typeface="Times New Roman"/>
                        </a:rPr>
                        <a:t>P2</a:t>
                      </a:r>
                      <a:r>
                        <a:rPr lang="zh-CN" sz="1800" kern="100" dirty="0">
                          <a:solidFill>
                            <a:schemeClr val="accent6"/>
                          </a:solidFill>
                          <a:latin typeface="Arial"/>
                          <a:ea typeface="宋体"/>
                          <a:cs typeface="Arial"/>
                        </a:rPr>
                        <a:t>（</a:t>
                      </a:r>
                      <a:r>
                        <a:rPr lang="en-US" sz="1800" kern="100" dirty="0">
                          <a:solidFill>
                            <a:schemeClr val="accent6"/>
                          </a:solidFill>
                          <a:latin typeface="Arial"/>
                          <a:ea typeface="宋体"/>
                          <a:cs typeface="Times New Roman"/>
                        </a:rPr>
                        <a:t>1-2-5</a:t>
                      </a:r>
                      <a:r>
                        <a:rPr lang="zh-CN" sz="1800" kern="100" dirty="0">
                          <a:solidFill>
                            <a:schemeClr val="accent6"/>
                          </a:solidFill>
                          <a:latin typeface="Arial"/>
                          <a:ea typeface="宋体"/>
                          <a:cs typeface="Arial"/>
                        </a:rPr>
                        <a:t>）</a:t>
                      </a:r>
                      <a:endParaRPr lang="zh-CN" sz="1800" kern="100" dirty="0">
                        <a:solidFill>
                          <a:schemeClr val="accent6"/>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120"/>
                        </a:spcAft>
                      </a:pPr>
                      <a:r>
                        <a:rPr lang="en-US" sz="1800" kern="100">
                          <a:solidFill>
                            <a:srgbClr val="000000"/>
                          </a:solidFill>
                          <a:latin typeface="Arial"/>
                          <a:ea typeface="宋体"/>
                          <a:cs typeface="Times New Roman"/>
                        </a:rPr>
                        <a:t>T1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120"/>
                        </a:spcAft>
                      </a:pPr>
                      <a:r>
                        <a:rPr lang="en-US" sz="1800" kern="100" dirty="0">
                          <a:solidFill>
                            <a:schemeClr val="accent6"/>
                          </a:solidFill>
                          <a:latin typeface="Arial"/>
                          <a:ea typeface="宋体"/>
                          <a:cs typeface="Times New Roman"/>
                        </a:rPr>
                        <a:t>1</a:t>
                      </a:r>
                      <a:r>
                        <a:rPr lang="zh-CN" sz="1800" kern="100" dirty="0">
                          <a:solidFill>
                            <a:srgbClr val="000000"/>
                          </a:solidFill>
                          <a:latin typeface="Arial"/>
                          <a:ea typeface="宋体"/>
                          <a:cs typeface="Arial"/>
                        </a:rPr>
                        <a:t>，</a:t>
                      </a:r>
                      <a:r>
                        <a:rPr lang="en-US" sz="1800" kern="100" dirty="0">
                          <a:solidFill>
                            <a:schemeClr val="accent6"/>
                          </a:solidFill>
                          <a:latin typeface="Arial"/>
                          <a:ea typeface="宋体"/>
                          <a:cs typeface="Times New Roman"/>
                        </a:rPr>
                        <a:t>8</a:t>
                      </a:r>
                      <a:endParaRPr lang="zh-CN" sz="1800" kern="100" dirty="0">
                        <a:solidFill>
                          <a:schemeClr val="accent6"/>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xmlns="" val="10002"/>
                  </a:ext>
                </a:extLst>
              </a:tr>
              <a:tr h="0">
                <a:tc>
                  <a:txBody>
                    <a:bodyPr/>
                    <a:lstStyle/>
                    <a:p>
                      <a:pPr algn="just">
                        <a:spcAft>
                          <a:spcPts val="120"/>
                        </a:spcAft>
                      </a:pPr>
                      <a:r>
                        <a:rPr lang="zh-CN" sz="1800" kern="100">
                          <a:solidFill>
                            <a:srgbClr val="000000"/>
                          </a:solidFill>
                          <a:latin typeface="Arial"/>
                          <a:ea typeface="宋体"/>
                          <a:cs typeface="Arial"/>
                        </a:rPr>
                        <a:t>输入：</a:t>
                      </a:r>
                      <a:r>
                        <a:rPr lang="en-US" sz="1800" kern="100">
                          <a:solidFill>
                            <a:srgbClr val="000000"/>
                          </a:solidFill>
                          <a:latin typeface="Arial"/>
                          <a:ea typeface="宋体"/>
                          <a:cs typeface="Times New Roman"/>
                        </a:rPr>
                        <a:t>a=2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c=-2</a:t>
                      </a:r>
                      <a:endParaRPr lang="zh-CN" sz="1800" kern="100">
                        <a:latin typeface="Times New Roman"/>
                        <a:ea typeface="宋体"/>
                        <a:cs typeface="Times New Roman"/>
                      </a:endParaRPr>
                    </a:p>
                    <a:p>
                      <a:pPr algn="just">
                        <a:spcAft>
                          <a:spcPts val="120"/>
                        </a:spcAft>
                      </a:pPr>
                      <a:r>
                        <a:rPr lang="zh-CN" sz="1800" kern="100">
                          <a:solidFill>
                            <a:srgbClr val="000000"/>
                          </a:solidFill>
                          <a:latin typeface="Arial"/>
                          <a:ea typeface="宋体"/>
                          <a:cs typeface="Arial"/>
                        </a:rPr>
                        <a:t>输出：</a:t>
                      </a:r>
                      <a:r>
                        <a:rPr lang="en-US" sz="1800" kern="100">
                          <a:solidFill>
                            <a:srgbClr val="000000"/>
                          </a:solidFill>
                          <a:latin typeface="Arial"/>
                          <a:ea typeface="宋体"/>
                          <a:cs typeface="Times New Roman"/>
                        </a:rPr>
                        <a:t>a=2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c=-2</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P3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1-3-4</a:t>
                      </a:r>
                      <a:r>
                        <a:rPr lang="zh-CN" sz="1800" kern="100">
                          <a:solidFill>
                            <a:srgbClr val="000000"/>
                          </a:solidFill>
                          <a:latin typeface="Arial"/>
                          <a:ea typeface="宋体"/>
                          <a:cs typeface="Arial"/>
                        </a:rPr>
                        <a: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T1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1800" kern="100">
                          <a:solidFill>
                            <a:srgbClr val="000000"/>
                          </a:solidFill>
                          <a:latin typeface="Arial"/>
                          <a:ea typeface="宋体"/>
                          <a:cs typeface="Times New Roman"/>
                        </a:rPr>
                        <a: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6</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gn="just">
                        <a:spcAft>
                          <a:spcPts val="120"/>
                        </a:spcAft>
                      </a:pPr>
                      <a:r>
                        <a:rPr lang="zh-CN" sz="1800" kern="100">
                          <a:solidFill>
                            <a:srgbClr val="000000"/>
                          </a:solidFill>
                          <a:latin typeface="Arial"/>
                          <a:ea typeface="宋体"/>
                          <a:cs typeface="Arial"/>
                        </a:rPr>
                        <a:t>输入：</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c=3 </a:t>
                      </a:r>
                      <a:endParaRPr lang="zh-CN" sz="1800" kern="100">
                        <a:latin typeface="Times New Roman"/>
                        <a:ea typeface="宋体"/>
                        <a:cs typeface="Times New Roman"/>
                      </a:endParaRPr>
                    </a:p>
                    <a:p>
                      <a:pPr algn="just">
                        <a:spcAft>
                          <a:spcPts val="120"/>
                        </a:spcAft>
                      </a:pPr>
                      <a:r>
                        <a:rPr lang="zh-CN" sz="1800" kern="100">
                          <a:solidFill>
                            <a:srgbClr val="000000"/>
                          </a:solidFill>
                          <a:latin typeface="Arial"/>
                          <a:ea typeface="宋体"/>
                          <a:cs typeface="Arial"/>
                        </a:rPr>
                        <a:t>输出：</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c=6</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P3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1-3-4</a:t>
                      </a:r>
                      <a:r>
                        <a:rPr lang="zh-CN" sz="1800" kern="100">
                          <a:solidFill>
                            <a:srgbClr val="000000"/>
                          </a:solidFill>
                          <a:latin typeface="Arial"/>
                          <a:ea typeface="宋体"/>
                          <a:cs typeface="Arial"/>
                        </a:rPr>
                        <a: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F1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T4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7</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gn="just">
                        <a:spcAft>
                          <a:spcPts val="120"/>
                        </a:spcAft>
                      </a:pPr>
                      <a:r>
                        <a:rPr lang="zh-CN" sz="1800" kern="100">
                          <a:solidFill>
                            <a:srgbClr val="000000"/>
                          </a:solidFill>
                          <a:latin typeface="Arial"/>
                          <a:ea typeface="宋体"/>
                          <a:cs typeface="Arial"/>
                        </a:rPr>
                        <a:t>输入：</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c=-3</a:t>
                      </a:r>
                      <a:endParaRPr lang="zh-CN" sz="1800" kern="100">
                        <a:latin typeface="Times New Roman"/>
                        <a:ea typeface="宋体"/>
                        <a:cs typeface="Times New Roman"/>
                      </a:endParaRPr>
                    </a:p>
                    <a:p>
                      <a:pPr algn="just">
                        <a:spcAft>
                          <a:spcPts val="120"/>
                        </a:spcAft>
                      </a:pPr>
                      <a:r>
                        <a:rPr lang="zh-CN" sz="1800" kern="100">
                          <a:solidFill>
                            <a:srgbClr val="000000"/>
                          </a:solidFill>
                          <a:latin typeface="Arial"/>
                          <a:ea typeface="宋体"/>
                          <a:cs typeface="Arial"/>
                        </a:rPr>
                        <a:t>输出：</a:t>
                      </a:r>
                      <a:r>
                        <a:rPr lang="en-US" sz="1800" kern="100">
                          <a:solidFill>
                            <a:srgbClr val="000000"/>
                          </a:solidFill>
                          <a:latin typeface="Arial"/>
                          <a:ea typeface="宋体"/>
                          <a:cs typeface="Times New Roman"/>
                        </a:rPr>
                        <a:t>a=-1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b=-2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c=-5</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dirty="0">
                          <a:solidFill>
                            <a:srgbClr val="000000"/>
                          </a:solidFill>
                          <a:latin typeface="Arial"/>
                          <a:ea typeface="宋体"/>
                          <a:cs typeface="Times New Roman"/>
                        </a:rPr>
                        <a:t>P4</a:t>
                      </a:r>
                      <a:r>
                        <a:rPr lang="zh-CN" sz="1800" kern="100" dirty="0">
                          <a:solidFill>
                            <a:srgbClr val="000000"/>
                          </a:solidFill>
                          <a:latin typeface="Arial"/>
                          <a:ea typeface="宋体"/>
                          <a:cs typeface="Arial"/>
                        </a:rPr>
                        <a:t>（</a:t>
                      </a:r>
                      <a:r>
                        <a:rPr lang="en-US" sz="1800" kern="100" dirty="0">
                          <a:solidFill>
                            <a:srgbClr val="000000"/>
                          </a:solidFill>
                          <a:latin typeface="Arial"/>
                          <a:ea typeface="宋体"/>
                          <a:cs typeface="Times New Roman"/>
                        </a:rPr>
                        <a:t>1-3-5</a:t>
                      </a:r>
                      <a:r>
                        <a:rPr lang="zh-CN" sz="1800" kern="100" dirty="0">
                          <a:solidFill>
                            <a:srgbClr val="000000"/>
                          </a:solidFill>
                          <a:latin typeface="Arial"/>
                          <a:ea typeface="宋体"/>
                          <a:cs typeface="Arial"/>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a:solidFill>
                            <a:srgbClr val="000000"/>
                          </a:solidFill>
                          <a:latin typeface="Arial"/>
                          <a:ea typeface="宋体"/>
                          <a:cs typeface="Times New Roman"/>
                        </a:rPr>
                        <a:t>F1</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F2</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F3</a:t>
                      </a:r>
                      <a:r>
                        <a:rPr lang="zh-CN" sz="1800" kern="100">
                          <a:solidFill>
                            <a:srgbClr val="000000"/>
                          </a:solidFill>
                          <a:latin typeface="Arial"/>
                          <a:ea typeface="宋体"/>
                          <a:cs typeface="Arial"/>
                        </a:rPr>
                        <a:t>，</a:t>
                      </a:r>
                      <a:r>
                        <a:rPr lang="en-US" sz="1800" kern="100">
                          <a:solidFill>
                            <a:srgbClr val="000000"/>
                          </a:solidFill>
                          <a:latin typeface="Arial"/>
                          <a:ea typeface="宋体"/>
                          <a:cs typeface="Times New Roman"/>
                        </a:rPr>
                        <a:t>F4</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120"/>
                        </a:spcAft>
                      </a:pPr>
                      <a:r>
                        <a:rPr lang="en-US" sz="1800" kern="100" dirty="0">
                          <a:solidFill>
                            <a:srgbClr val="000000"/>
                          </a:solidFill>
                          <a:latin typeface="Arial"/>
                          <a:ea typeface="宋体"/>
                          <a:cs typeface="Times New Roman"/>
                        </a:rPr>
                        <a:t>4</a:t>
                      </a:r>
                      <a:r>
                        <a:rPr lang="zh-CN" sz="1800" kern="100" dirty="0">
                          <a:solidFill>
                            <a:srgbClr val="000000"/>
                          </a:solidFill>
                          <a:latin typeface="Arial"/>
                          <a:ea typeface="宋体"/>
                          <a:cs typeface="Arial"/>
                        </a:rPr>
                        <a:t>，</a:t>
                      </a:r>
                      <a:r>
                        <a:rPr lang="en-US" sz="1800" kern="100" dirty="0">
                          <a:solidFill>
                            <a:schemeClr val="accent6"/>
                          </a:solidFill>
                          <a:latin typeface="Arial"/>
                          <a:ea typeface="宋体"/>
                          <a:cs typeface="Times New Roman"/>
                        </a:rPr>
                        <a:t>8</a:t>
                      </a:r>
                      <a:endParaRPr lang="zh-CN" sz="1800" kern="100" dirty="0">
                        <a:solidFill>
                          <a:schemeClr val="accent6"/>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37309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87624" y="366695"/>
            <a:ext cx="6384772" cy="561975"/>
          </a:xfrm>
        </p:spPr>
        <p:txBody>
          <a:bodyPr/>
          <a:lstStyle/>
          <a:p>
            <a:pPr algn="ctr"/>
            <a:r>
              <a:rPr lang="zh-CN" altLang="en-US" sz="3200" dirty="0">
                <a:solidFill>
                  <a:srgbClr val="FFFF00"/>
                </a:solidFill>
                <a:latin typeface="+mj-ea"/>
              </a:rPr>
              <a:t>基本路径覆盖的设计过程</a:t>
            </a:r>
            <a:endParaRPr lang="en-US" altLang="zh-CN" sz="3200" dirty="0">
              <a:solidFill>
                <a:srgbClr val="FFFF00"/>
              </a:solidFill>
              <a:latin typeface="+mj-ea"/>
            </a:endParaRPr>
          </a:p>
        </p:txBody>
      </p:sp>
      <p:grpSp>
        <p:nvGrpSpPr>
          <p:cNvPr id="27651" name="Group 4"/>
          <p:cNvGrpSpPr>
            <a:grpSpLocks/>
          </p:cNvGrpSpPr>
          <p:nvPr/>
        </p:nvGrpSpPr>
        <p:grpSpPr bwMode="auto">
          <a:xfrm>
            <a:off x="5652120" y="1988840"/>
            <a:ext cx="3240360" cy="3528392"/>
            <a:chOff x="3456" y="2784"/>
            <a:chExt cx="1476" cy="1282"/>
          </a:xfrm>
        </p:grpSpPr>
        <p:sp>
          <p:nvSpPr>
            <p:cNvPr id="27654" name="Line 5"/>
            <p:cNvSpPr>
              <a:spLocks noChangeShapeType="1"/>
            </p:cNvSpPr>
            <p:nvPr/>
          </p:nvSpPr>
          <p:spPr bwMode="auto">
            <a:xfrm>
              <a:off x="3683" y="3617"/>
              <a:ext cx="0" cy="63"/>
            </a:xfrm>
            <a:prstGeom prst="line">
              <a:avLst/>
            </a:prstGeom>
            <a:noFill/>
            <a:ln w="25400">
              <a:solidFill>
                <a:schemeClr val="tx1"/>
              </a:solidFill>
              <a:round/>
              <a:headEnd/>
              <a:tailEnd/>
            </a:ln>
          </p:spPr>
          <p:txBody>
            <a:bodyPr wrap="none" anchor="ctr"/>
            <a:lstStyle/>
            <a:p>
              <a:endParaRPr lang="zh-CN" altLang="en-US"/>
            </a:p>
          </p:txBody>
        </p:sp>
        <p:sp>
          <p:nvSpPr>
            <p:cNvPr id="27655" name="Rectangle 6"/>
            <p:cNvSpPr>
              <a:spLocks noChangeArrowheads="1"/>
            </p:cNvSpPr>
            <p:nvPr/>
          </p:nvSpPr>
          <p:spPr bwMode="auto">
            <a:xfrm>
              <a:off x="4192" y="2881"/>
              <a:ext cx="192" cy="8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grpSp>
          <p:nvGrpSpPr>
            <p:cNvPr id="27656" name="Group 7"/>
            <p:cNvGrpSpPr>
              <a:grpSpLocks/>
            </p:cNvGrpSpPr>
            <p:nvPr/>
          </p:nvGrpSpPr>
          <p:grpSpPr bwMode="auto">
            <a:xfrm>
              <a:off x="4389" y="2903"/>
              <a:ext cx="538" cy="23"/>
              <a:chOff x="3016" y="808"/>
              <a:chExt cx="960" cy="41"/>
            </a:xfrm>
          </p:grpSpPr>
          <p:sp>
            <p:nvSpPr>
              <p:cNvPr id="27722" name="Freeform 8"/>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zh-CN" altLang="en-US"/>
              </a:p>
            </p:txBody>
          </p:sp>
          <p:sp>
            <p:nvSpPr>
              <p:cNvPr id="27723" name="Line 9"/>
              <p:cNvSpPr>
                <a:spLocks noChangeShapeType="1"/>
              </p:cNvSpPr>
              <p:nvPr/>
            </p:nvSpPr>
            <p:spPr bwMode="auto">
              <a:xfrm>
                <a:off x="3120" y="836"/>
                <a:ext cx="856" cy="0"/>
              </a:xfrm>
              <a:prstGeom prst="line">
                <a:avLst/>
              </a:prstGeom>
              <a:noFill/>
              <a:ln w="25400">
                <a:solidFill>
                  <a:schemeClr val="tx1"/>
                </a:solidFill>
                <a:round/>
                <a:headEnd/>
                <a:tailEnd/>
              </a:ln>
            </p:spPr>
            <p:txBody>
              <a:bodyPr wrap="none" anchor="ctr"/>
              <a:lstStyle/>
              <a:p>
                <a:endParaRPr lang="zh-CN" altLang="en-US"/>
              </a:p>
            </p:txBody>
          </p:sp>
        </p:grpSp>
        <p:sp>
          <p:nvSpPr>
            <p:cNvPr id="27657" name="Line 10"/>
            <p:cNvSpPr>
              <a:spLocks noChangeShapeType="1"/>
            </p:cNvSpPr>
            <p:nvPr/>
          </p:nvSpPr>
          <p:spPr bwMode="auto">
            <a:xfrm>
              <a:off x="4288" y="2971"/>
              <a:ext cx="0" cy="54"/>
            </a:xfrm>
            <a:prstGeom prst="line">
              <a:avLst/>
            </a:prstGeom>
            <a:noFill/>
            <a:ln w="25400">
              <a:solidFill>
                <a:schemeClr val="tx1"/>
              </a:solidFill>
              <a:round/>
              <a:headEnd/>
              <a:tailEnd/>
            </a:ln>
          </p:spPr>
          <p:txBody>
            <a:bodyPr wrap="none" anchor="ctr"/>
            <a:lstStyle/>
            <a:p>
              <a:endParaRPr lang="zh-CN" altLang="en-US"/>
            </a:p>
          </p:txBody>
        </p:sp>
        <p:sp>
          <p:nvSpPr>
            <p:cNvPr id="27658" name="Freeform 11"/>
            <p:cNvSpPr>
              <a:spLocks/>
            </p:cNvSpPr>
            <p:nvPr/>
          </p:nvSpPr>
          <p:spPr bwMode="auto">
            <a:xfrm>
              <a:off x="4227" y="3029"/>
              <a:ext cx="122"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zh-CN" altLang="en-US"/>
            </a:p>
          </p:txBody>
        </p:sp>
        <p:sp>
          <p:nvSpPr>
            <p:cNvPr id="27659" name="Freeform 12"/>
            <p:cNvSpPr>
              <a:spLocks/>
            </p:cNvSpPr>
            <p:nvPr/>
          </p:nvSpPr>
          <p:spPr bwMode="auto">
            <a:xfrm>
              <a:off x="4227" y="3029"/>
              <a:ext cx="122"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zh-CN" altLang="en-US"/>
            </a:p>
          </p:txBody>
        </p:sp>
        <p:sp>
          <p:nvSpPr>
            <p:cNvPr id="27660" name="Line 13"/>
            <p:cNvSpPr>
              <a:spLocks noChangeShapeType="1"/>
            </p:cNvSpPr>
            <p:nvPr/>
          </p:nvSpPr>
          <p:spPr bwMode="auto">
            <a:xfrm flipH="1">
              <a:off x="3976" y="3090"/>
              <a:ext cx="238" cy="0"/>
            </a:xfrm>
            <a:prstGeom prst="line">
              <a:avLst/>
            </a:prstGeom>
            <a:noFill/>
            <a:ln w="25400">
              <a:solidFill>
                <a:schemeClr val="tx1"/>
              </a:solidFill>
              <a:round/>
              <a:headEnd/>
              <a:tailEnd/>
            </a:ln>
          </p:spPr>
          <p:txBody>
            <a:bodyPr wrap="none" anchor="ctr"/>
            <a:lstStyle/>
            <a:p>
              <a:endParaRPr lang="zh-CN" altLang="en-US"/>
            </a:p>
          </p:txBody>
        </p:sp>
        <p:sp>
          <p:nvSpPr>
            <p:cNvPr id="27661" name="Freeform 14"/>
            <p:cNvSpPr>
              <a:spLocks/>
            </p:cNvSpPr>
            <p:nvPr/>
          </p:nvSpPr>
          <p:spPr bwMode="auto">
            <a:xfrm>
              <a:off x="3914" y="3150"/>
              <a:ext cx="121"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zh-CN" altLang="en-US"/>
            </a:p>
          </p:txBody>
        </p:sp>
        <p:sp>
          <p:nvSpPr>
            <p:cNvPr id="27662" name="Freeform 15"/>
            <p:cNvSpPr>
              <a:spLocks/>
            </p:cNvSpPr>
            <p:nvPr/>
          </p:nvSpPr>
          <p:spPr bwMode="auto">
            <a:xfrm>
              <a:off x="3914" y="3150"/>
              <a:ext cx="121"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zh-CN" altLang="en-US"/>
            </a:p>
          </p:txBody>
        </p:sp>
        <p:sp>
          <p:nvSpPr>
            <p:cNvPr id="27663" name="Line 16"/>
            <p:cNvSpPr>
              <a:spLocks noChangeShapeType="1"/>
            </p:cNvSpPr>
            <p:nvPr/>
          </p:nvSpPr>
          <p:spPr bwMode="auto">
            <a:xfrm flipH="1">
              <a:off x="3703" y="3211"/>
              <a:ext cx="211" cy="0"/>
            </a:xfrm>
            <a:prstGeom prst="line">
              <a:avLst/>
            </a:prstGeom>
            <a:noFill/>
            <a:ln w="25400">
              <a:solidFill>
                <a:schemeClr val="tx1"/>
              </a:solidFill>
              <a:round/>
              <a:headEnd/>
              <a:tailEnd/>
            </a:ln>
          </p:spPr>
          <p:txBody>
            <a:bodyPr wrap="none" anchor="ctr"/>
            <a:lstStyle/>
            <a:p>
              <a:endParaRPr lang="zh-CN" altLang="en-US"/>
            </a:p>
          </p:txBody>
        </p:sp>
        <p:sp>
          <p:nvSpPr>
            <p:cNvPr id="27664" name="Line 17"/>
            <p:cNvSpPr>
              <a:spLocks noChangeShapeType="1"/>
            </p:cNvSpPr>
            <p:nvPr/>
          </p:nvSpPr>
          <p:spPr bwMode="auto">
            <a:xfrm>
              <a:off x="4353" y="3090"/>
              <a:ext cx="354" cy="0"/>
            </a:xfrm>
            <a:prstGeom prst="line">
              <a:avLst/>
            </a:prstGeom>
            <a:noFill/>
            <a:ln w="25400">
              <a:solidFill>
                <a:schemeClr val="tx1"/>
              </a:solidFill>
              <a:round/>
              <a:headEnd/>
              <a:tailEnd/>
            </a:ln>
          </p:spPr>
          <p:txBody>
            <a:bodyPr wrap="none" anchor="ctr"/>
            <a:lstStyle/>
            <a:p>
              <a:endParaRPr lang="zh-CN" altLang="en-US"/>
            </a:p>
          </p:txBody>
        </p:sp>
        <p:sp>
          <p:nvSpPr>
            <p:cNvPr id="27665" name="Line 18"/>
            <p:cNvSpPr>
              <a:spLocks noChangeShapeType="1"/>
            </p:cNvSpPr>
            <p:nvPr/>
          </p:nvSpPr>
          <p:spPr bwMode="auto">
            <a:xfrm flipV="1">
              <a:off x="3974" y="3087"/>
              <a:ext cx="0" cy="63"/>
            </a:xfrm>
            <a:prstGeom prst="line">
              <a:avLst/>
            </a:prstGeom>
            <a:noFill/>
            <a:ln w="25400">
              <a:solidFill>
                <a:schemeClr val="tx1"/>
              </a:solidFill>
              <a:round/>
              <a:headEnd/>
              <a:tailEnd/>
            </a:ln>
          </p:spPr>
          <p:txBody>
            <a:bodyPr wrap="none" anchor="ctr"/>
            <a:lstStyle/>
            <a:p>
              <a:endParaRPr lang="zh-CN" altLang="en-US"/>
            </a:p>
          </p:txBody>
        </p:sp>
        <p:sp>
          <p:nvSpPr>
            <p:cNvPr id="27666" name="Rectangle 19"/>
            <p:cNvSpPr>
              <a:spLocks noChangeArrowheads="1"/>
            </p:cNvSpPr>
            <p:nvPr/>
          </p:nvSpPr>
          <p:spPr bwMode="auto">
            <a:xfrm>
              <a:off x="4613" y="3186"/>
              <a:ext cx="193" cy="8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27667" name="Line 20"/>
            <p:cNvSpPr>
              <a:spLocks noChangeShapeType="1"/>
            </p:cNvSpPr>
            <p:nvPr/>
          </p:nvSpPr>
          <p:spPr bwMode="auto">
            <a:xfrm flipV="1">
              <a:off x="4714" y="3087"/>
              <a:ext cx="0" cy="95"/>
            </a:xfrm>
            <a:prstGeom prst="line">
              <a:avLst/>
            </a:prstGeom>
            <a:noFill/>
            <a:ln w="25400">
              <a:solidFill>
                <a:schemeClr val="tx1"/>
              </a:solidFill>
              <a:round/>
              <a:headEnd/>
              <a:tailEnd/>
            </a:ln>
          </p:spPr>
          <p:txBody>
            <a:bodyPr wrap="none" anchor="ctr"/>
            <a:lstStyle/>
            <a:p>
              <a:endParaRPr lang="zh-CN" altLang="en-US"/>
            </a:p>
          </p:txBody>
        </p:sp>
        <p:sp>
          <p:nvSpPr>
            <p:cNvPr id="27668" name="Line 21"/>
            <p:cNvSpPr>
              <a:spLocks noChangeShapeType="1"/>
            </p:cNvSpPr>
            <p:nvPr/>
          </p:nvSpPr>
          <p:spPr bwMode="auto">
            <a:xfrm>
              <a:off x="3705" y="3213"/>
              <a:ext cx="0" cy="63"/>
            </a:xfrm>
            <a:prstGeom prst="line">
              <a:avLst/>
            </a:prstGeom>
            <a:noFill/>
            <a:ln w="25400">
              <a:solidFill>
                <a:schemeClr val="tx1"/>
              </a:solidFill>
              <a:round/>
              <a:headEnd/>
              <a:tailEnd/>
            </a:ln>
          </p:spPr>
          <p:txBody>
            <a:bodyPr wrap="none" anchor="ctr"/>
            <a:lstStyle/>
            <a:p>
              <a:endParaRPr lang="zh-CN" altLang="en-US"/>
            </a:p>
          </p:txBody>
        </p:sp>
        <p:sp>
          <p:nvSpPr>
            <p:cNvPr id="27669" name="Freeform 22"/>
            <p:cNvSpPr>
              <a:spLocks/>
            </p:cNvSpPr>
            <p:nvPr/>
          </p:nvSpPr>
          <p:spPr bwMode="auto">
            <a:xfrm>
              <a:off x="3640"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p:spPr>
          <p:txBody>
            <a:bodyPr/>
            <a:lstStyle/>
            <a:p>
              <a:endParaRPr lang="zh-CN" altLang="en-US"/>
            </a:p>
          </p:txBody>
        </p:sp>
        <p:sp>
          <p:nvSpPr>
            <p:cNvPr id="27670" name="Freeform 23"/>
            <p:cNvSpPr>
              <a:spLocks/>
            </p:cNvSpPr>
            <p:nvPr/>
          </p:nvSpPr>
          <p:spPr bwMode="auto">
            <a:xfrm>
              <a:off x="3640" y="3280"/>
              <a:ext cx="184" cy="64"/>
            </a:xfrm>
            <a:custGeom>
              <a:avLst/>
              <a:gdLst>
                <a:gd name="T0" fmla="*/ 0 w 329"/>
                <a:gd name="T1" fmla="*/ 3 h 113"/>
                <a:gd name="T2" fmla="*/ 3 w 329"/>
                <a:gd name="T3" fmla="*/ 0 h 113"/>
                <a:gd name="T4" fmla="*/ 7 w 329"/>
                <a:gd name="T5" fmla="*/ 3 h 113"/>
                <a:gd name="T6" fmla="*/ 10 w 329"/>
                <a:gd name="T7" fmla="*/ 3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p:spPr>
          <p:txBody>
            <a:bodyPr/>
            <a:lstStyle/>
            <a:p>
              <a:endParaRPr lang="zh-CN" altLang="en-US"/>
            </a:p>
          </p:txBody>
        </p:sp>
        <p:sp>
          <p:nvSpPr>
            <p:cNvPr id="27671" name="Freeform 24"/>
            <p:cNvSpPr>
              <a:spLocks/>
            </p:cNvSpPr>
            <p:nvPr/>
          </p:nvSpPr>
          <p:spPr bwMode="auto">
            <a:xfrm>
              <a:off x="3550" y="3343"/>
              <a:ext cx="81" cy="99"/>
            </a:xfrm>
            <a:custGeom>
              <a:avLst/>
              <a:gdLst>
                <a:gd name="T0" fmla="*/ 4 w 145"/>
                <a:gd name="T1" fmla="*/ 0 h 177"/>
                <a:gd name="T2" fmla="*/ 0 w 145"/>
                <a:gd name="T3" fmla="*/ 0 h 177"/>
                <a:gd name="T4" fmla="*/ 0 w 145"/>
                <a:gd name="T5" fmla="*/ 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p:spPr>
          <p:txBody>
            <a:bodyPr/>
            <a:lstStyle/>
            <a:p>
              <a:endParaRPr lang="zh-CN" altLang="en-US"/>
            </a:p>
          </p:txBody>
        </p:sp>
        <p:sp>
          <p:nvSpPr>
            <p:cNvPr id="27672" name="Line 25"/>
            <p:cNvSpPr>
              <a:spLocks noChangeShapeType="1"/>
            </p:cNvSpPr>
            <p:nvPr/>
          </p:nvSpPr>
          <p:spPr bwMode="auto">
            <a:xfrm>
              <a:off x="3826" y="3348"/>
              <a:ext cx="0" cy="89"/>
            </a:xfrm>
            <a:prstGeom prst="line">
              <a:avLst/>
            </a:prstGeom>
            <a:noFill/>
            <a:ln w="25400">
              <a:solidFill>
                <a:schemeClr val="tx1"/>
              </a:solidFill>
              <a:round/>
              <a:headEnd/>
              <a:tailEnd/>
            </a:ln>
          </p:spPr>
          <p:txBody>
            <a:bodyPr wrap="none" anchor="ctr"/>
            <a:lstStyle/>
            <a:p>
              <a:endParaRPr lang="zh-CN" altLang="en-US"/>
            </a:p>
          </p:txBody>
        </p:sp>
        <p:sp>
          <p:nvSpPr>
            <p:cNvPr id="27673" name="Rectangle 26"/>
            <p:cNvSpPr>
              <a:spLocks noChangeArrowheads="1"/>
            </p:cNvSpPr>
            <p:nvPr/>
          </p:nvSpPr>
          <p:spPr bwMode="auto">
            <a:xfrm>
              <a:off x="3725" y="3455"/>
              <a:ext cx="193" cy="86"/>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27674" name="Rectangle 27"/>
            <p:cNvSpPr>
              <a:spLocks noChangeArrowheads="1"/>
            </p:cNvSpPr>
            <p:nvPr/>
          </p:nvSpPr>
          <p:spPr bwMode="auto">
            <a:xfrm>
              <a:off x="3456" y="3455"/>
              <a:ext cx="188" cy="86"/>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27675" name="Line 28"/>
            <p:cNvSpPr>
              <a:spLocks noChangeShapeType="1"/>
            </p:cNvSpPr>
            <p:nvPr/>
          </p:nvSpPr>
          <p:spPr bwMode="auto">
            <a:xfrm>
              <a:off x="3552" y="3549"/>
              <a:ext cx="0" cy="59"/>
            </a:xfrm>
            <a:prstGeom prst="line">
              <a:avLst/>
            </a:prstGeom>
            <a:noFill/>
            <a:ln w="25400">
              <a:solidFill>
                <a:schemeClr val="tx1"/>
              </a:solidFill>
              <a:round/>
              <a:headEnd/>
              <a:tailEnd/>
            </a:ln>
          </p:spPr>
          <p:txBody>
            <a:bodyPr wrap="none" anchor="ctr"/>
            <a:lstStyle/>
            <a:p>
              <a:endParaRPr lang="zh-CN" altLang="en-US"/>
            </a:p>
          </p:txBody>
        </p:sp>
        <p:sp>
          <p:nvSpPr>
            <p:cNvPr id="27676" name="Line 29"/>
            <p:cNvSpPr>
              <a:spLocks noChangeShapeType="1"/>
            </p:cNvSpPr>
            <p:nvPr/>
          </p:nvSpPr>
          <p:spPr bwMode="auto">
            <a:xfrm>
              <a:off x="3826" y="3549"/>
              <a:ext cx="0" cy="59"/>
            </a:xfrm>
            <a:prstGeom prst="line">
              <a:avLst/>
            </a:prstGeom>
            <a:noFill/>
            <a:ln w="25400">
              <a:solidFill>
                <a:schemeClr val="tx1"/>
              </a:solidFill>
              <a:round/>
              <a:headEnd/>
              <a:tailEnd/>
            </a:ln>
          </p:spPr>
          <p:txBody>
            <a:bodyPr wrap="none" anchor="ctr"/>
            <a:lstStyle/>
            <a:p>
              <a:endParaRPr lang="zh-CN" altLang="en-US"/>
            </a:p>
          </p:txBody>
        </p:sp>
        <p:sp>
          <p:nvSpPr>
            <p:cNvPr id="27677" name="Line 30"/>
            <p:cNvSpPr>
              <a:spLocks noChangeShapeType="1"/>
            </p:cNvSpPr>
            <p:nvPr/>
          </p:nvSpPr>
          <p:spPr bwMode="auto">
            <a:xfrm>
              <a:off x="3555" y="3615"/>
              <a:ext cx="264" cy="0"/>
            </a:xfrm>
            <a:prstGeom prst="line">
              <a:avLst/>
            </a:prstGeom>
            <a:noFill/>
            <a:ln w="25400">
              <a:solidFill>
                <a:schemeClr val="tx1"/>
              </a:solidFill>
              <a:round/>
              <a:headEnd/>
              <a:tailEnd/>
            </a:ln>
          </p:spPr>
          <p:txBody>
            <a:bodyPr wrap="none" anchor="ctr"/>
            <a:lstStyle/>
            <a:p>
              <a:endParaRPr lang="zh-CN" altLang="en-US"/>
            </a:p>
          </p:txBody>
        </p:sp>
        <p:sp>
          <p:nvSpPr>
            <p:cNvPr id="27678" name="Line 31"/>
            <p:cNvSpPr>
              <a:spLocks noChangeShapeType="1"/>
            </p:cNvSpPr>
            <p:nvPr/>
          </p:nvSpPr>
          <p:spPr bwMode="auto">
            <a:xfrm>
              <a:off x="4039" y="3211"/>
              <a:ext cx="202" cy="0"/>
            </a:xfrm>
            <a:prstGeom prst="line">
              <a:avLst/>
            </a:prstGeom>
            <a:noFill/>
            <a:ln w="25400">
              <a:solidFill>
                <a:schemeClr val="tx1"/>
              </a:solidFill>
              <a:round/>
              <a:headEnd/>
              <a:tailEnd/>
            </a:ln>
          </p:spPr>
          <p:txBody>
            <a:bodyPr wrap="none" anchor="ctr"/>
            <a:lstStyle/>
            <a:p>
              <a:endParaRPr lang="zh-CN" altLang="en-US"/>
            </a:p>
          </p:txBody>
        </p:sp>
        <p:sp>
          <p:nvSpPr>
            <p:cNvPr id="27679" name="Freeform 32"/>
            <p:cNvSpPr>
              <a:spLocks/>
            </p:cNvSpPr>
            <p:nvPr/>
          </p:nvSpPr>
          <p:spPr bwMode="auto">
            <a:xfrm>
              <a:off x="4187"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zh-CN" altLang="en-US"/>
            </a:p>
          </p:txBody>
        </p:sp>
        <p:sp>
          <p:nvSpPr>
            <p:cNvPr id="27680" name="Freeform 33"/>
            <p:cNvSpPr>
              <a:spLocks/>
            </p:cNvSpPr>
            <p:nvPr/>
          </p:nvSpPr>
          <p:spPr bwMode="auto">
            <a:xfrm>
              <a:off x="4187"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zh-CN" altLang="en-US"/>
            </a:p>
          </p:txBody>
        </p:sp>
        <p:sp>
          <p:nvSpPr>
            <p:cNvPr id="27681" name="Freeform 34"/>
            <p:cNvSpPr>
              <a:spLocks/>
            </p:cNvSpPr>
            <p:nvPr/>
          </p:nvSpPr>
          <p:spPr bwMode="auto">
            <a:xfrm>
              <a:off x="4093" y="3343"/>
              <a:ext cx="81" cy="99"/>
            </a:xfrm>
            <a:custGeom>
              <a:avLst/>
              <a:gdLst>
                <a:gd name="T0" fmla="*/ 4 w 145"/>
                <a:gd name="T1" fmla="*/ 0 h 177"/>
                <a:gd name="T2" fmla="*/ 0 w 145"/>
                <a:gd name="T3" fmla="*/ 0 h 177"/>
                <a:gd name="T4" fmla="*/ 0 w 145"/>
                <a:gd name="T5" fmla="*/ 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p:spPr>
          <p:txBody>
            <a:bodyPr/>
            <a:lstStyle/>
            <a:p>
              <a:endParaRPr lang="zh-CN" altLang="en-US"/>
            </a:p>
          </p:txBody>
        </p:sp>
        <p:sp>
          <p:nvSpPr>
            <p:cNvPr id="27682" name="Line 35"/>
            <p:cNvSpPr>
              <a:spLocks noChangeShapeType="1"/>
            </p:cNvSpPr>
            <p:nvPr/>
          </p:nvSpPr>
          <p:spPr bwMode="auto">
            <a:xfrm>
              <a:off x="4369" y="3348"/>
              <a:ext cx="0" cy="89"/>
            </a:xfrm>
            <a:prstGeom prst="line">
              <a:avLst/>
            </a:prstGeom>
            <a:noFill/>
            <a:ln w="25400">
              <a:solidFill>
                <a:schemeClr val="tx1"/>
              </a:solidFill>
              <a:round/>
              <a:headEnd/>
              <a:tailEnd/>
            </a:ln>
          </p:spPr>
          <p:txBody>
            <a:bodyPr wrap="none" anchor="ctr"/>
            <a:lstStyle/>
            <a:p>
              <a:endParaRPr lang="zh-CN" altLang="en-US"/>
            </a:p>
          </p:txBody>
        </p:sp>
        <p:sp>
          <p:nvSpPr>
            <p:cNvPr id="27683" name="Rectangle 36"/>
            <p:cNvSpPr>
              <a:spLocks noChangeArrowheads="1"/>
            </p:cNvSpPr>
            <p:nvPr/>
          </p:nvSpPr>
          <p:spPr bwMode="auto">
            <a:xfrm>
              <a:off x="4272" y="3455"/>
              <a:ext cx="193" cy="86"/>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27684" name="Rectangle 37"/>
            <p:cNvSpPr>
              <a:spLocks noChangeArrowheads="1"/>
            </p:cNvSpPr>
            <p:nvPr/>
          </p:nvSpPr>
          <p:spPr bwMode="auto">
            <a:xfrm>
              <a:off x="3999" y="3455"/>
              <a:ext cx="193" cy="86"/>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27685" name="Line 38"/>
            <p:cNvSpPr>
              <a:spLocks noChangeShapeType="1"/>
            </p:cNvSpPr>
            <p:nvPr/>
          </p:nvSpPr>
          <p:spPr bwMode="auto">
            <a:xfrm>
              <a:off x="4095" y="3549"/>
              <a:ext cx="0" cy="59"/>
            </a:xfrm>
            <a:prstGeom prst="line">
              <a:avLst/>
            </a:prstGeom>
            <a:noFill/>
            <a:ln w="25400">
              <a:solidFill>
                <a:schemeClr val="tx1"/>
              </a:solidFill>
              <a:round/>
              <a:headEnd/>
              <a:tailEnd/>
            </a:ln>
          </p:spPr>
          <p:txBody>
            <a:bodyPr wrap="none" anchor="ctr"/>
            <a:lstStyle/>
            <a:p>
              <a:endParaRPr lang="zh-CN" altLang="en-US"/>
            </a:p>
          </p:txBody>
        </p:sp>
        <p:sp>
          <p:nvSpPr>
            <p:cNvPr id="27686" name="Line 39"/>
            <p:cNvSpPr>
              <a:spLocks noChangeShapeType="1"/>
            </p:cNvSpPr>
            <p:nvPr/>
          </p:nvSpPr>
          <p:spPr bwMode="auto">
            <a:xfrm>
              <a:off x="4369" y="3549"/>
              <a:ext cx="0" cy="59"/>
            </a:xfrm>
            <a:prstGeom prst="line">
              <a:avLst/>
            </a:prstGeom>
            <a:noFill/>
            <a:ln w="25400">
              <a:solidFill>
                <a:schemeClr val="tx1"/>
              </a:solidFill>
              <a:round/>
              <a:headEnd/>
              <a:tailEnd/>
            </a:ln>
          </p:spPr>
          <p:txBody>
            <a:bodyPr wrap="none" anchor="ctr"/>
            <a:lstStyle/>
            <a:p>
              <a:endParaRPr lang="zh-CN" altLang="en-US"/>
            </a:p>
          </p:txBody>
        </p:sp>
        <p:sp>
          <p:nvSpPr>
            <p:cNvPr id="27687" name="Line 40"/>
            <p:cNvSpPr>
              <a:spLocks noChangeShapeType="1"/>
            </p:cNvSpPr>
            <p:nvPr/>
          </p:nvSpPr>
          <p:spPr bwMode="auto">
            <a:xfrm>
              <a:off x="4241" y="3615"/>
              <a:ext cx="121" cy="0"/>
            </a:xfrm>
            <a:prstGeom prst="line">
              <a:avLst/>
            </a:prstGeom>
            <a:noFill/>
            <a:ln w="25400">
              <a:solidFill>
                <a:schemeClr val="tx1"/>
              </a:solidFill>
              <a:round/>
              <a:headEnd/>
              <a:tailEnd/>
            </a:ln>
          </p:spPr>
          <p:txBody>
            <a:bodyPr wrap="none" anchor="ctr"/>
            <a:lstStyle/>
            <a:p>
              <a:endParaRPr lang="zh-CN" altLang="en-US"/>
            </a:p>
          </p:txBody>
        </p:sp>
        <p:sp>
          <p:nvSpPr>
            <p:cNvPr id="27688" name="Line 41"/>
            <p:cNvSpPr>
              <a:spLocks noChangeShapeType="1"/>
            </p:cNvSpPr>
            <p:nvPr/>
          </p:nvSpPr>
          <p:spPr bwMode="auto">
            <a:xfrm>
              <a:off x="4248" y="3213"/>
              <a:ext cx="0" cy="63"/>
            </a:xfrm>
            <a:prstGeom prst="line">
              <a:avLst/>
            </a:prstGeom>
            <a:noFill/>
            <a:ln w="25400">
              <a:solidFill>
                <a:schemeClr val="tx1"/>
              </a:solidFill>
              <a:round/>
              <a:headEnd/>
              <a:tailEnd/>
            </a:ln>
          </p:spPr>
          <p:txBody>
            <a:bodyPr wrap="none" anchor="ctr"/>
            <a:lstStyle/>
            <a:p>
              <a:endParaRPr lang="zh-CN" altLang="en-US"/>
            </a:p>
          </p:txBody>
        </p:sp>
        <p:sp>
          <p:nvSpPr>
            <p:cNvPr id="27689" name="Line 42"/>
            <p:cNvSpPr>
              <a:spLocks noChangeShapeType="1"/>
            </p:cNvSpPr>
            <p:nvPr/>
          </p:nvSpPr>
          <p:spPr bwMode="auto">
            <a:xfrm>
              <a:off x="4097" y="3615"/>
              <a:ext cx="135" cy="0"/>
            </a:xfrm>
            <a:prstGeom prst="line">
              <a:avLst/>
            </a:prstGeom>
            <a:noFill/>
            <a:ln w="25400">
              <a:solidFill>
                <a:schemeClr val="tx1"/>
              </a:solidFill>
              <a:round/>
              <a:headEnd/>
              <a:tailEnd/>
            </a:ln>
          </p:spPr>
          <p:txBody>
            <a:bodyPr wrap="none" anchor="ctr"/>
            <a:lstStyle/>
            <a:p>
              <a:endParaRPr lang="zh-CN" altLang="en-US"/>
            </a:p>
          </p:txBody>
        </p:sp>
        <p:sp>
          <p:nvSpPr>
            <p:cNvPr id="27690" name="Oval 43"/>
            <p:cNvSpPr>
              <a:spLocks noChangeArrowheads="1"/>
            </p:cNvSpPr>
            <p:nvPr/>
          </p:nvSpPr>
          <p:spPr bwMode="auto">
            <a:xfrm>
              <a:off x="4219" y="3608"/>
              <a:ext cx="13" cy="13"/>
            </a:xfrm>
            <a:prstGeom prst="ellipse">
              <a:avLst/>
            </a:prstGeom>
            <a:solidFill>
              <a:srgbClr val="000000"/>
            </a:solidFill>
            <a:ln w="25400">
              <a:solidFill>
                <a:schemeClr val="tx1"/>
              </a:solidFill>
              <a:round/>
              <a:headEnd/>
              <a:tailEnd/>
            </a:ln>
          </p:spPr>
          <p:txBody>
            <a:bodyPr wrap="none" anchor="ctr"/>
            <a:lstStyle/>
            <a:p>
              <a:endParaRPr lang="zh-CN" altLang="en-US"/>
            </a:p>
          </p:txBody>
        </p:sp>
        <p:sp>
          <p:nvSpPr>
            <p:cNvPr id="27691" name="Oval 44"/>
            <p:cNvSpPr>
              <a:spLocks noChangeArrowheads="1"/>
            </p:cNvSpPr>
            <p:nvPr/>
          </p:nvSpPr>
          <p:spPr bwMode="auto">
            <a:xfrm>
              <a:off x="3676" y="3608"/>
              <a:ext cx="9" cy="13"/>
            </a:xfrm>
            <a:prstGeom prst="ellipse">
              <a:avLst/>
            </a:prstGeom>
            <a:solidFill>
              <a:srgbClr val="000000"/>
            </a:solidFill>
            <a:ln w="25400">
              <a:solidFill>
                <a:schemeClr val="tx1"/>
              </a:solidFill>
              <a:round/>
              <a:headEnd/>
              <a:tailEnd/>
            </a:ln>
          </p:spPr>
          <p:txBody>
            <a:bodyPr wrap="none" anchor="ctr"/>
            <a:lstStyle/>
            <a:p>
              <a:endParaRPr lang="zh-CN" altLang="en-US"/>
            </a:p>
          </p:txBody>
        </p:sp>
        <p:sp>
          <p:nvSpPr>
            <p:cNvPr id="27692" name="Line 45"/>
            <p:cNvSpPr>
              <a:spLocks noChangeShapeType="1"/>
            </p:cNvSpPr>
            <p:nvPr/>
          </p:nvSpPr>
          <p:spPr bwMode="auto">
            <a:xfrm>
              <a:off x="4230" y="3617"/>
              <a:ext cx="0" cy="63"/>
            </a:xfrm>
            <a:prstGeom prst="line">
              <a:avLst/>
            </a:prstGeom>
            <a:noFill/>
            <a:ln w="25400">
              <a:solidFill>
                <a:schemeClr val="tx1"/>
              </a:solidFill>
              <a:round/>
              <a:headEnd/>
              <a:tailEnd/>
            </a:ln>
          </p:spPr>
          <p:txBody>
            <a:bodyPr wrap="none" anchor="ctr"/>
            <a:lstStyle/>
            <a:p>
              <a:endParaRPr lang="zh-CN" altLang="en-US"/>
            </a:p>
          </p:txBody>
        </p:sp>
        <p:sp>
          <p:nvSpPr>
            <p:cNvPr id="27693" name="Line 46"/>
            <p:cNvSpPr>
              <a:spLocks noChangeShapeType="1"/>
            </p:cNvSpPr>
            <p:nvPr/>
          </p:nvSpPr>
          <p:spPr bwMode="auto">
            <a:xfrm flipH="1">
              <a:off x="3994" y="3686"/>
              <a:ext cx="220" cy="0"/>
            </a:xfrm>
            <a:prstGeom prst="line">
              <a:avLst/>
            </a:prstGeom>
            <a:noFill/>
            <a:ln w="25400">
              <a:solidFill>
                <a:schemeClr val="tx1"/>
              </a:solidFill>
              <a:round/>
              <a:headEnd/>
              <a:tailEnd/>
            </a:ln>
          </p:spPr>
          <p:txBody>
            <a:bodyPr wrap="none" anchor="ctr"/>
            <a:lstStyle/>
            <a:p>
              <a:endParaRPr lang="zh-CN" altLang="en-US"/>
            </a:p>
          </p:txBody>
        </p:sp>
        <p:sp>
          <p:nvSpPr>
            <p:cNvPr id="27694" name="Line 47"/>
            <p:cNvSpPr>
              <a:spLocks noChangeShapeType="1"/>
            </p:cNvSpPr>
            <p:nvPr/>
          </p:nvSpPr>
          <p:spPr bwMode="auto">
            <a:xfrm>
              <a:off x="3685" y="3686"/>
              <a:ext cx="296" cy="0"/>
            </a:xfrm>
            <a:prstGeom prst="line">
              <a:avLst/>
            </a:prstGeom>
            <a:noFill/>
            <a:ln w="25400">
              <a:solidFill>
                <a:schemeClr val="tx1"/>
              </a:solidFill>
              <a:round/>
              <a:headEnd/>
              <a:tailEnd/>
            </a:ln>
          </p:spPr>
          <p:txBody>
            <a:bodyPr wrap="none" anchor="ctr"/>
            <a:lstStyle/>
            <a:p>
              <a:endParaRPr lang="zh-CN" altLang="en-US"/>
            </a:p>
          </p:txBody>
        </p:sp>
        <p:sp>
          <p:nvSpPr>
            <p:cNvPr id="27695" name="Oval 48"/>
            <p:cNvSpPr>
              <a:spLocks noChangeArrowheads="1"/>
            </p:cNvSpPr>
            <p:nvPr/>
          </p:nvSpPr>
          <p:spPr bwMode="auto">
            <a:xfrm>
              <a:off x="3976" y="3680"/>
              <a:ext cx="14" cy="9"/>
            </a:xfrm>
            <a:prstGeom prst="ellipse">
              <a:avLst/>
            </a:prstGeom>
            <a:solidFill>
              <a:srgbClr val="000000"/>
            </a:solidFill>
            <a:ln w="25400">
              <a:solidFill>
                <a:schemeClr val="tx1"/>
              </a:solidFill>
              <a:round/>
              <a:headEnd/>
              <a:tailEnd/>
            </a:ln>
          </p:spPr>
          <p:txBody>
            <a:bodyPr wrap="none" anchor="ctr"/>
            <a:lstStyle/>
            <a:p>
              <a:endParaRPr lang="zh-CN" altLang="en-US"/>
            </a:p>
          </p:txBody>
        </p:sp>
        <p:sp>
          <p:nvSpPr>
            <p:cNvPr id="27696" name="Freeform 49"/>
            <p:cNvSpPr>
              <a:spLocks/>
            </p:cNvSpPr>
            <p:nvPr/>
          </p:nvSpPr>
          <p:spPr bwMode="auto">
            <a:xfrm>
              <a:off x="3985" y="3693"/>
              <a:ext cx="189" cy="72"/>
            </a:xfrm>
            <a:custGeom>
              <a:avLst/>
              <a:gdLst>
                <a:gd name="T0" fmla="*/ 0 w 337"/>
                <a:gd name="T1" fmla="*/ 0 h 129"/>
                <a:gd name="T2" fmla="*/ 0 w 337"/>
                <a:gd name="T3" fmla="*/ 4 h 129"/>
                <a:gd name="T4" fmla="*/ 11 w 337"/>
                <a:gd name="T5" fmla="*/ 4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headEnd/>
              <a:tailEnd/>
            </a:ln>
          </p:spPr>
          <p:txBody>
            <a:bodyPr/>
            <a:lstStyle/>
            <a:p>
              <a:endParaRPr lang="zh-CN" altLang="en-US"/>
            </a:p>
          </p:txBody>
        </p:sp>
        <p:sp>
          <p:nvSpPr>
            <p:cNvPr id="27697" name="Oval 50"/>
            <p:cNvSpPr>
              <a:spLocks noChangeArrowheads="1"/>
            </p:cNvSpPr>
            <p:nvPr/>
          </p:nvSpPr>
          <p:spPr bwMode="auto">
            <a:xfrm>
              <a:off x="4169" y="3760"/>
              <a:ext cx="14" cy="9"/>
            </a:xfrm>
            <a:prstGeom prst="ellipse">
              <a:avLst/>
            </a:prstGeom>
            <a:solidFill>
              <a:srgbClr val="000000"/>
            </a:solidFill>
            <a:ln w="25400">
              <a:solidFill>
                <a:schemeClr val="tx1"/>
              </a:solidFill>
              <a:round/>
              <a:headEnd/>
              <a:tailEnd/>
            </a:ln>
          </p:spPr>
          <p:txBody>
            <a:bodyPr wrap="none" anchor="ctr"/>
            <a:lstStyle/>
            <a:p>
              <a:endParaRPr lang="zh-CN" altLang="en-US"/>
            </a:p>
          </p:txBody>
        </p:sp>
        <p:sp>
          <p:nvSpPr>
            <p:cNvPr id="27698" name="Line 51"/>
            <p:cNvSpPr>
              <a:spLocks noChangeShapeType="1"/>
            </p:cNvSpPr>
            <p:nvPr/>
          </p:nvSpPr>
          <p:spPr bwMode="auto">
            <a:xfrm>
              <a:off x="4714" y="3276"/>
              <a:ext cx="0" cy="484"/>
            </a:xfrm>
            <a:prstGeom prst="line">
              <a:avLst/>
            </a:prstGeom>
            <a:noFill/>
            <a:ln w="25400">
              <a:solidFill>
                <a:schemeClr val="tx1"/>
              </a:solidFill>
              <a:round/>
              <a:headEnd/>
              <a:tailEnd/>
            </a:ln>
          </p:spPr>
          <p:txBody>
            <a:bodyPr wrap="none" anchor="ctr"/>
            <a:lstStyle/>
            <a:p>
              <a:endParaRPr lang="zh-CN" altLang="en-US"/>
            </a:p>
          </p:txBody>
        </p:sp>
        <p:sp>
          <p:nvSpPr>
            <p:cNvPr id="27699" name="Line 52"/>
            <p:cNvSpPr>
              <a:spLocks noChangeShapeType="1"/>
            </p:cNvSpPr>
            <p:nvPr/>
          </p:nvSpPr>
          <p:spPr bwMode="auto">
            <a:xfrm>
              <a:off x="4192" y="3767"/>
              <a:ext cx="515" cy="0"/>
            </a:xfrm>
            <a:prstGeom prst="line">
              <a:avLst/>
            </a:prstGeom>
            <a:noFill/>
            <a:ln w="25400">
              <a:solidFill>
                <a:schemeClr val="tx1"/>
              </a:solidFill>
              <a:round/>
              <a:headEnd/>
              <a:tailEnd/>
            </a:ln>
          </p:spPr>
          <p:txBody>
            <a:bodyPr wrap="none" anchor="ctr"/>
            <a:lstStyle/>
            <a:p>
              <a:endParaRPr lang="zh-CN" altLang="en-US"/>
            </a:p>
          </p:txBody>
        </p:sp>
        <p:sp>
          <p:nvSpPr>
            <p:cNvPr id="27700" name="Freeform 53"/>
            <p:cNvSpPr>
              <a:spLocks/>
            </p:cNvSpPr>
            <p:nvPr/>
          </p:nvSpPr>
          <p:spPr bwMode="auto">
            <a:xfrm>
              <a:off x="4115" y="3846"/>
              <a:ext cx="122" cy="63"/>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zh-CN" altLang="en-US"/>
            </a:p>
          </p:txBody>
        </p:sp>
        <p:sp>
          <p:nvSpPr>
            <p:cNvPr id="27701" name="Freeform 54"/>
            <p:cNvSpPr>
              <a:spLocks/>
            </p:cNvSpPr>
            <p:nvPr/>
          </p:nvSpPr>
          <p:spPr bwMode="auto">
            <a:xfrm>
              <a:off x="4115" y="3846"/>
              <a:ext cx="122" cy="63"/>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zh-CN" altLang="en-US"/>
            </a:p>
          </p:txBody>
        </p:sp>
        <p:sp>
          <p:nvSpPr>
            <p:cNvPr id="27702" name="Line 55"/>
            <p:cNvSpPr>
              <a:spLocks noChangeShapeType="1"/>
            </p:cNvSpPr>
            <p:nvPr/>
          </p:nvSpPr>
          <p:spPr bwMode="auto">
            <a:xfrm flipV="1">
              <a:off x="4176" y="3765"/>
              <a:ext cx="0" cy="81"/>
            </a:xfrm>
            <a:prstGeom prst="line">
              <a:avLst/>
            </a:prstGeom>
            <a:noFill/>
            <a:ln w="25400">
              <a:solidFill>
                <a:schemeClr val="tx1"/>
              </a:solidFill>
              <a:round/>
              <a:headEnd/>
              <a:tailEnd/>
            </a:ln>
          </p:spPr>
          <p:txBody>
            <a:bodyPr wrap="none" anchor="ctr"/>
            <a:lstStyle/>
            <a:p>
              <a:endParaRPr lang="zh-CN" altLang="en-US"/>
            </a:p>
          </p:txBody>
        </p:sp>
        <p:sp>
          <p:nvSpPr>
            <p:cNvPr id="27703" name="Freeform 56"/>
            <p:cNvSpPr>
              <a:spLocks/>
            </p:cNvSpPr>
            <p:nvPr/>
          </p:nvSpPr>
          <p:spPr bwMode="auto">
            <a:xfrm>
              <a:off x="4236" y="2917"/>
              <a:ext cx="696" cy="992"/>
            </a:xfrm>
            <a:custGeom>
              <a:avLst/>
              <a:gdLst>
                <a:gd name="T0" fmla="*/ 0 w 1241"/>
                <a:gd name="T1" fmla="*/ 55 h 1769"/>
                <a:gd name="T2" fmla="*/ 39 w 1241"/>
                <a:gd name="T3" fmla="*/ 55 h 1769"/>
                <a:gd name="T4" fmla="*/ 39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p:spPr>
          <p:txBody>
            <a:bodyPr/>
            <a:lstStyle/>
            <a:p>
              <a:endParaRPr lang="zh-CN" altLang="en-US"/>
            </a:p>
          </p:txBody>
        </p:sp>
        <p:sp>
          <p:nvSpPr>
            <p:cNvPr id="27704" name="Freeform 57"/>
            <p:cNvSpPr>
              <a:spLocks/>
            </p:cNvSpPr>
            <p:nvPr/>
          </p:nvSpPr>
          <p:spPr bwMode="auto">
            <a:xfrm>
              <a:off x="4227" y="3087"/>
              <a:ext cx="122" cy="64"/>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zh-CN" altLang="en-US"/>
            </a:p>
          </p:txBody>
        </p:sp>
        <p:sp>
          <p:nvSpPr>
            <p:cNvPr id="27705" name="Freeform 58"/>
            <p:cNvSpPr>
              <a:spLocks/>
            </p:cNvSpPr>
            <p:nvPr/>
          </p:nvSpPr>
          <p:spPr bwMode="auto">
            <a:xfrm>
              <a:off x="4227" y="3087"/>
              <a:ext cx="122" cy="64"/>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zh-CN" altLang="en-US"/>
            </a:p>
          </p:txBody>
        </p:sp>
        <p:sp>
          <p:nvSpPr>
            <p:cNvPr id="27706" name="Freeform 59"/>
            <p:cNvSpPr>
              <a:spLocks/>
            </p:cNvSpPr>
            <p:nvPr/>
          </p:nvSpPr>
          <p:spPr bwMode="auto">
            <a:xfrm>
              <a:off x="3914" y="3209"/>
              <a:ext cx="121" cy="63"/>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zh-CN" altLang="en-US"/>
            </a:p>
          </p:txBody>
        </p:sp>
        <p:sp>
          <p:nvSpPr>
            <p:cNvPr id="27707" name="Freeform 60"/>
            <p:cNvSpPr>
              <a:spLocks/>
            </p:cNvSpPr>
            <p:nvPr/>
          </p:nvSpPr>
          <p:spPr bwMode="auto">
            <a:xfrm>
              <a:off x="3914" y="3209"/>
              <a:ext cx="121" cy="63"/>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zh-CN" altLang="en-US"/>
            </a:p>
          </p:txBody>
        </p:sp>
        <p:sp>
          <p:nvSpPr>
            <p:cNvPr id="27708" name="Freeform 61"/>
            <p:cNvSpPr>
              <a:spLocks/>
            </p:cNvSpPr>
            <p:nvPr/>
          </p:nvSpPr>
          <p:spPr bwMode="auto">
            <a:xfrm>
              <a:off x="3640"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zh-CN" altLang="en-US"/>
            </a:p>
          </p:txBody>
        </p:sp>
        <p:sp>
          <p:nvSpPr>
            <p:cNvPr id="27709" name="Freeform 62"/>
            <p:cNvSpPr>
              <a:spLocks/>
            </p:cNvSpPr>
            <p:nvPr/>
          </p:nvSpPr>
          <p:spPr bwMode="auto">
            <a:xfrm>
              <a:off x="3640"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zh-CN" altLang="en-US"/>
            </a:p>
          </p:txBody>
        </p:sp>
        <p:sp>
          <p:nvSpPr>
            <p:cNvPr id="27710" name="Freeform 63"/>
            <p:cNvSpPr>
              <a:spLocks/>
            </p:cNvSpPr>
            <p:nvPr/>
          </p:nvSpPr>
          <p:spPr bwMode="auto">
            <a:xfrm>
              <a:off x="4187"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zh-CN" altLang="en-US"/>
            </a:p>
          </p:txBody>
        </p:sp>
        <p:sp>
          <p:nvSpPr>
            <p:cNvPr id="27711" name="Freeform 64"/>
            <p:cNvSpPr>
              <a:spLocks/>
            </p:cNvSpPr>
            <p:nvPr/>
          </p:nvSpPr>
          <p:spPr bwMode="auto">
            <a:xfrm>
              <a:off x="4187"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zh-CN" altLang="en-US"/>
            </a:p>
          </p:txBody>
        </p:sp>
        <p:sp>
          <p:nvSpPr>
            <p:cNvPr id="27712" name="Freeform 65"/>
            <p:cNvSpPr>
              <a:spLocks/>
            </p:cNvSpPr>
            <p:nvPr/>
          </p:nvSpPr>
          <p:spPr bwMode="auto">
            <a:xfrm>
              <a:off x="4115" y="3908"/>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zh-CN" altLang="en-US"/>
            </a:p>
          </p:txBody>
        </p:sp>
        <p:sp>
          <p:nvSpPr>
            <p:cNvPr id="27713" name="Freeform 66"/>
            <p:cNvSpPr>
              <a:spLocks/>
            </p:cNvSpPr>
            <p:nvPr/>
          </p:nvSpPr>
          <p:spPr bwMode="auto">
            <a:xfrm>
              <a:off x="4115" y="3908"/>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zh-CN" altLang="en-US"/>
            </a:p>
          </p:txBody>
        </p:sp>
        <p:sp>
          <p:nvSpPr>
            <p:cNvPr id="27714" name="Line 67"/>
            <p:cNvSpPr>
              <a:spLocks noChangeShapeType="1"/>
            </p:cNvSpPr>
            <p:nvPr/>
          </p:nvSpPr>
          <p:spPr bwMode="auto">
            <a:xfrm>
              <a:off x="4313" y="3345"/>
              <a:ext cx="40" cy="0"/>
            </a:xfrm>
            <a:prstGeom prst="line">
              <a:avLst/>
            </a:prstGeom>
            <a:noFill/>
            <a:ln w="25400">
              <a:solidFill>
                <a:schemeClr val="tx1"/>
              </a:solidFill>
              <a:round/>
              <a:headEnd/>
              <a:tailEnd/>
            </a:ln>
          </p:spPr>
          <p:txBody>
            <a:bodyPr wrap="none" anchor="ctr"/>
            <a:lstStyle/>
            <a:p>
              <a:endParaRPr lang="zh-CN" altLang="en-US"/>
            </a:p>
          </p:txBody>
        </p:sp>
        <p:sp>
          <p:nvSpPr>
            <p:cNvPr id="27715" name="AutoShape 68"/>
            <p:cNvSpPr>
              <a:spLocks noChangeArrowheads="1"/>
            </p:cNvSpPr>
            <p:nvPr/>
          </p:nvSpPr>
          <p:spPr bwMode="auto">
            <a:xfrm>
              <a:off x="4210" y="3016"/>
              <a:ext cx="148" cy="134"/>
            </a:xfrm>
            <a:prstGeom prst="diamond">
              <a:avLst/>
            </a:prstGeom>
            <a:solidFill>
              <a:srgbClr val="3366FF"/>
            </a:solidFill>
            <a:ln w="25400">
              <a:noFill/>
              <a:miter lim="800000"/>
              <a:headEnd/>
              <a:tailEnd/>
            </a:ln>
          </p:spPr>
          <p:txBody>
            <a:bodyPr wrap="none" anchor="ctr"/>
            <a:lstStyle/>
            <a:p>
              <a:endParaRPr lang="zh-CN" altLang="en-US"/>
            </a:p>
          </p:txBody>
        </p:sp>
        <p:sp>
          <p:nvSpPr>
            <p:cNvPr id="27716" name="AutoShape 69"/>
            <p:cNvSpPr>
              <a:spLocks noChangeArrowheads="1"/>
            </p:cNvSpPr>
            <p:nvPr/>
          </p:nvSpPr>
          <p:spPr bwMode="auto">
            <a:xfrm>
              <a:off x="3896" y="3141"/>
              <a:ext cx="148" cy="135"/>
            </a:xfrm>
            <a:prstGeom prst="diamond">
              <a:avLst/>
            </a:prstGeom>
            <a:solidFill>
              <a:srgbClr val="3366FF"/>
            </a:solidFill>
            <a:ln w="25400">
              <a:noFill/>
              <a:miter lim="800000"/>
              <a:headEnd/>
              <a:tailEnd/>
            </a:ln>
          </p:spPr>
          <p:txBody>
            <a:bodyPr wrap="none" anchor="ctr"/>
            <a:lstStyle/>
            <a:p>
              <a:endParaRPr lang="zh-CN" altLang="en-US"/>
            </a:p>
          </p:txBody>
        </p:sp>
        <p:sp>
          <p:nvSpPr>
            <p:cNvPr id="27717" name="AutoShape 70"/>
            <p:cNvSpPr>
              <a:spLocks noChangeArrowheads="1"/>
            </p:cNvSpPr>
            <p:nvPr/>
          </p:nvSpPr>
          <p:spPr bwMode="auto">
            <a:xfrm>
              <a:off x="3622" y="3271"/>
              <a:ext cx="148" cy="135"/>
            </a:xfrm>
            <a:prstGeom prst="diamond">
              <a:avLst/>
            </a:prstGeom>
            <a:solidFill>
              <a:srgbClr val="3366FF"/>
            </a:solidFill>
            <a:ln w="25400">
              <a:noFill/>
              <a:miter lim="800000"/>
              <a:headEnd/>
              <a:tailEnd/>
            </a:ln>
          </p:spPr>
          <p:txBody>
            <a:bodyPr wrap="none" anchor="ctr"/>
            <a:lstStyle/>
            <a:p>
              <a:endParaRPr lang="zh-CN" altLang="en-US"/>
            </a:p>
          </p:txBody>
        </p:sp>
        <p:sp>
          <p:nvSpPr>
            <p:cNvPr id="27718" name="AutoShape 71"/>
            <p:cNvSpPr>
              <a:spLocks noChangeArrowheads="1"/>
            </p:cNvSpPr>
            <p:nvPr/>
          </p:nvSpPr>
          <p:spPr bwMode="auto">
            <a:xfrm>
              <a:off x="4169" y="3271"/>
              <a:ext cx="148" cy="135"/>
            </a:xfrm>
            <a:prstGeom prst="diamond">
              <a:avLst/>
            </a:prstGeom>
            <a:solidFill>
              <a:srgbClr val="3366FF"/>
            </a:solidFill>
            <a:ln w="25400">
              <a:noFill/>
              <a:miter lim="800000"/>
              <a:headEnd/>
              <a:tailEnd/>
            </a:ln>
          </p:spPr>
          <p:txBody>
            <a:bodyPr wrap="none" anchor="ctr"/>
            <a:lstStyle/>
            <a:p>
              <a:endParaRPr lang="zh-CN" altLang="en-US"/>
            </a:p>
          </p:txBody>
        </p:sp>
        <p:sp>
          <p:nvSpPr>
            <p:cNvPr id="27719" name="AutoShape 72"/>
            <p:cNvSpPr>
              <a:spLocks noChangeArrowheads="1"/>
            </p:cNvSpPr>
            <p:nvPr/>
          </p:nvSpPr>
          <p:spPr bwMode="auto">
            <a:xfrm>
              <a:off x="4093" y="3837"/>
              <a:ext cx="148" cy="134"/>
            </a:xfrm>
            <a:prstGeom prst="diamond">
              <a:avLst/>
            </a:prstGeom>
            <a:solidFill>
              <a:srgbClr val="3366FF"/>
            </a:solidFill>
            <a:ln w="25400">
              <a:noFill/>
              <a:miter lim="800000"/>
              <a:headEnd/>
              <a:tailEnd/>
            </a:ln>
          </p:spPr>
          <p:txBody>
            <a:bodyPr wrap="none" anchor="ctr"/>
            <a:lstStyle/>
            <a:p>
              <a:endParaRPr lang="zh-CN" altLang="en-US"/>
            </a:p>
          </p:txBody>
        </p:sp>
        <p:sp>
          <p:nvSpPr>
            <p:cNvPr id="27720" name="Line 73"/>
            <p:cNvSpPr>
              <a:spLocks noChangeShapeType="1"/>
            </p:cNvSpPr>
            <p:nvPr/>
          </p:nvSpPr>
          <p:spPr bwMode="auto">
            <a:xfrm>
              <a:off x="4169" y="3968"/>
              <a:ext cx="1" cy="98"/>
            </a:xfrm>
            <a:prstGeom prst="line">
              <a:avLst/>
            </a:prstGeom>
            <a:noFill/>
            <a:ln w="25400">
              <a:solidFill>
                <a:schemeClr val="tx1"/>
              </a:solidFill>
              <a:round/>
              <a:headEnd/>
              <a:tailEnd type="triangle" w="med" len="med"/>
            </a:ln>
          </p:spPr>
          <p:txBody>
            <a:bodyPr lIns="63500" tIns="25400" rIns="63500" bIns="25400">
              <a:spAutoFit/>
            </a:bodyPr>
            <a:lstStyle/>
            <a:p>
              <a:endParaRPr lang="zh-CN" altLang="en-US"/>
            </a:p>
          </p:txBody>
        </p:sp>
        <p:sp>
          <p:nvSpPr>
            <p:cNvPr id="27721" name="Line 74"/>
            <p:cNvSpPr>
              <a:spLocks noChangeShapeType="1"/>
            </p:cNvSpPr>
            <p:nvPr/>
          </p:nvSpPr>
          <p:spPr bwMode="auto">
            <a:xfrm>
              <a:off x="4290" y="2784"/>
              <a:ext cx="1" cy="98"/>
            </a:xfrm>
            <a:prstGeom prst="line">
              <a:avLst/>
            </a:prstGeom>
            <a:noFill/>
            <a:ln w="25400">
              <a:solidFill>
                <a:schemeClr val="tx1"/>
              </a:solidFill>
              <a:round/>
              <a:headEnd/>
              <a:tailEnd type="triangle" w="med" len="med"/>
            </a:ln>
          </p:spPr>
          <p:txBody>
            <a:bodyPr lIns="63500" tIns="25400" rIns="63500" bIns="25400">
              <a:spAutoFit/>
            </a:bodyPr>
            <a:lstStyle/>
            <a:p>
              <a:endParaRPr lang="zh-CN" altLang="en-US"/>
            </a:p>
          </p:txBody>
        </p:sp>
      </p:grpSp>
      <p:sp>
        <p:nvSpPr>
          <p:cNvPr id="17413" name="Rectangle 75"/>
          <p:cNvSpPr>
            <a:spLocks noChangeArrowheads="1"/>
          </p:cNvSpPr>
          <p:nvPr/>
        </p:nvSpPr>
        <p:spPr bwMode="auto">
          <a:xfrm>
            <a:off x="395536" y="1772816"/>
            <a:ext cx="5544616" cy="3749744"/>
          </a:xfrm>
          <a:prstGeom prst="rect">
            <a:avLst/>
          </a:prstGeom>
          <a:noFill/>
          <a:ln w="9525">
            <a:noFill/>
            <a:miter lim="800000"/>
            <a:headEnd/>
            <a:tailEnd/>
          </a:ln>
        </p:spPr>
        <p:txBody>
          <a:bodyPr wrap="square">
            <a:spAutoFit/>
          </a:bodyPr>
          <a:lstStyle/>
          <a:p>
            <a:pPr marL="457200" indent="-457200" eaLnBrk="0" hangingPunct="0">
              <a:lnSpc>
                <a:spcPct val="150000"/>
              </a:lnSpc>
              <a:buFontTx/>
              <a:buAutoNum type="arabicPeriod"/>
              <a:defRPr/>
            </a:pPr>
            <a:r>
              <a:rPr lang="zh-CN" altLang="en-US" sz="2800" dirty="0">
                <a:latin typeface="+mn-lt"/>
                <a:ea typeface="宋体" charset="-122"/>
              </a:rPr>
              <a:t>依据代码绘制流程图</a:t>
            </a:r>
            <a:endParaRPr lang="en-US" altLang="zh-CN" sz="2800" dirty="0">
              <a:latin typeface="+mn-lt"/>
              <a:ea typeface="宋体" charset="-122"/>
            </a:endParaRPr>
          </a:p>
          <a:p>
            <a:pPr marL="457200" indent="-457200" eaLnBrk="0" hangingPunct="0">
              <a:lnSpc>
                <a:spcPct val="150000"/>
              </a:lnSpc>
              <a:buFontTx/>
              <a:buAutoNum type="arabicPeriod"/>
              <a:defRPr/>
            </a:pPr>
            <a:r>
              <a:rPr lang="zh-CN" altLang="en-US" sz="2800" dirty="0">
                <a:latin typeface="+mn-lt"/>
                <a:ea typeface="宋体" charset="-122"/>
              </a:rPr>
              <a:t>确定流程图的圈复杂度</a:t>
            </a:r>
            <a:r>
              <a:rPr lang="zh-CN" altLang="en-US" sz="2000" dirty="0">
                <a:latin typeface="+mn-lt"/>
                <a:ea typeface="宋体" charset="-122"/>
              </a:rPr>
              <a:t>（</a:t>
            </a:r>
            <a:r>
              <a:rPr lang="en-US" altLang="zh-CN" sz="2000" dirty="0" err="1">
                <a:latin typeface="+mn-lt"/>
                <a:ea typeface="宋体" charset="-122"/>
              </a:rPr>
              <a:t>cyclomatic</a:t>
            </a:r>
            <a:r>
              <a:rPr lang="en-US" altLang="zh-CN" sz="2000" dirty="0">
                <a:latin typeface="+mn-lt"/>
                <a:ea typeface="宋体" charset="-122"/>
              </a:rPr>
              <a:t> complexity </a:t>
            </a:r>
            <a:r>
              <a:rPr lang="zh-CN" altLang="en-US" sz="2000" dirty="0">
                <a:latin typeface="+mn-lt"/>
                <a:ea typeface="宋体" charset="-122"/>
              </a:rPr>
              <a:t>）</a:t>
            </a:r>
            <a:endParaRPr lang="en-US" altLang="zh-CN" sz="2800" dirty="0">
              <a:latin typeface="+mn-lt"/>
              <a:ea typeface="宋体" charset="-122"/>
            </a:endParaRPr>
          </a:p>
          <a:p>
            <a:pPr marL="457200" indent="-457200" eaLnBrk="0" hangingPunct="0">
              <a:lnSpc>
                <a:spcPct val="150000"/>
              </a:lnSpc>
              <a:buFontTx/>
              <a:buAutoNum type="arabicPeriod"/>
              <a:defRPr/>
            </a:pPr>
            <a:r>
              <a:rPr lang="zh-CN" altLang="en-US" sz="2800" dirty="0">
                <a:latin typeface="+mn-lt"/>
                <a:ea typeface="宋体" charset="-122"/>
              </a:rPr>
              <a:t>确定线性独立路径的基本集合</a:t>
            </a:r>
            <a:r>
              <a:rPr lang="en-US" altLang="zh-CN" sz="2000" dirty="0">
                <a:latin typeface="+mn-lt"/>
                <a:ea typeface="宋体" charset="-122"/>
              </a:rPr>
              <a:t>( basis set )</a:t>
            </a:r>
            <a:endParaRPr lang="en-US" altLang="zh-CN" sz="2800" dirty="0">
              <a:latin typeface="+mn-lt"/>
              <a:ea typeface="宋体" charset="-122"/>
            </a:endParaRPr>
          </a:p>
          <a:p>
            <a:pPr marL="457200" indent="-457200" eaLnBrk="0" hangingPunct="0">
              <a:lnSpc>
                <a:spcPct val="150000"/>
              </a:lnSpc>
              <a:buFontTx/>
              <a:buAutoNum type="arabicPeriod"/>
              <a:defRPr/>
            </a:pPr>
            <a:r>
              <a:rPr lang="zh-CN" altLang="en-US" sz="2800" dirty="0">
                <a:latin typeface="+mn-lt"/>
                <a:ea typeface="宋体" charset="-122"/>
              </a:rPr>
              <a:t>设计测试用例覆盖每条基本路径</a:t>
            </a:r>
            <a:endParaRPr lang="en-US" altLang="zh-CN" sz="2800" dirty="0">
              <a:latin typeface="+mn-lt"/>
              <a:ea typeface="宋体" charset="-122"/>
            </a:endParaRPr>
          </a:p>
        </p:txBody>
      </p:sp>
    </p:spTree>
    <p:extLst>
      <p:ext uri="{BB962C8B-B14F-4D97-AF65-F5344CB8AC3E}">
        <p14:creationId xmlns:p14="http://schemas.microsoft.com/office/powerpoint/2010/main" val="31878386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95736" y="332656"/>
            <a:ext cx="5038725" cy="708025"/>
          </a:xfrm>
          <a:noFill/>
        </p:spPr>
        <p:txBody>
          <a:bodyPr lIns="0" tIns="0" rIns="0" bIns="0"/>
          <a:lstStyle/>
          <a:p>
            <a:pPr algn="ctr"/>
            <a:r>
              <a:rPr lang="zh-CN" altLang="en-US" sz="3200" dirty="0">
                <a:solidFill>
                  <a:srgbClr val="FFFF00"/>
                </a:solidFill>
                <a:latin typeface="+mj-ea"/>
              </a:rPr>
              <a:t>示例 </a:t>
            </a:r>
            <a:r>
              <a:rPr lang="en-US" altLang="zh-CN" sz="3200" dirty="0">
                <a:solidFill>
                  <a:srgbClr val="FFFF00"/>
                </a:solidFill>
                <a:latin typeface="+mj-ea"/>
              </a:rPr>
              <a:t>– </a:t>
            </a:r>
            <a:r>
              <a:rPr lang="zh-CN" altLang="en-US" sz="3200" dirty="0">
                <a:solidFill>
                  <a:srgbClr val="FFFF00"/>
                </a:solidFill>
                <a:latin typeface="+mj-ea"/>
              </a:rPr>
              <a:t>源代码</a:t>
            </a:r>
            <a:endParaRPr lang="en-US" altLang="zh-CN" sz="3200" dirty="0">
              <a:solidFill>
                <a:srgbClr val="FFFF00"/>
              </a:solidFill>
              <a:latin typeface="+mj-ea"/>
            </a:endParaRPr>
          </a:p>
        </p:txBody>
      </p:sp>
      <p:sp>
        <p:nvSpPr>
          <p:cNvPr id="28675" name="Rectangle 3"/>
          <p:cNvSpPr>
            <a:spLocks noChangeArrowheads="1"/>
          </p:cNvSpPr>
          <p:nvPr/>
        </p:nvSpPr>
        <p:spPr bwMode="auto">
          <a:xfrm>
            <a:off x="935038" y="1736725"/>
            <a:ext cx="7162800" cy="4359275"/>
          </a:xfrm>
          <a:prstGeom prst="rect">
            <a:avLst/>
          </a:prstGeom>
          <a:noFill/>
          <a:ln w="9525">
            <a:noFill/>
            <a:miter lim="800000"/>
            <a:headEnd/>
            <a:tailEnd/>
          </a:ln>
        </p:spPr>
        <p:txBody>
          <a:bodyPr>
            <a:spAutoFit/>
          </a:bodyPr>
          <a:lstStyle/>
          <a:p>
            <a:pPr marL="457200" indent="-457200" eaLnBrk="0" hangingPunct="0"/>
            <a:r>
              <a:rPr lang="en-US" altLang="zh-CN" sz="2000"/>
              <a:t>Procedure: process records</a:t>
            </a:r>
          </a:p>
          <a:p>
            <a:pPr marL="457200" indent="-457200" eaLnBrk="0" hangingPunct="0"/>
            <a:endParaRPr lang="en-US" altLang="zh-CN" sz="2000"/>
          </a:p>
          <a:p>
            <a:pPr marL="457200" indent="-457200" eaLnBrk="0" hangingPunct="0"/>
            <a:r>
              <a:rPr lang="en-US" altLang="zh-CN" sz="2000">
                <a:solidFill>
                  <a:schemeClr val="accent1"/>
                </a:solidFill>
              </a:rPr>
              <a:t>1.</a:t>
            </a:r>
            <a:r>
              <a:rPr lang="en-US" altLang="zh-CN" sz="2000">
                <a:solidFill>
                  <a:srgbClr val="FF0000"/>
                </a:solidFill>
              </a:rPr>
              <a:t>	Do While</a:t>
            </a:r>
            <a:r>
              <a:rPr lang="en-US" altLang="zh-CN" sz="2000">
                <a:solidFill>
                  <a:srgbClr val="000099"/>
                </a:solidFill>
              </a:rPr>
              <a:t> records remain</a:t>
            </a:r>
          </a:p>
          <a:p>
            <a:pPr marL="457200" indent="-457200" eaLnBrk="0" hangingPunct="0"/>
            <a:r>
              <a:rPr lang="en-US" altLang="zh-CN" sz="2000">
                <a:solidFill>
                  <a:schemeClr val="accent1"/>
                </a:solidFill>
              </a:rPr>
              <a:t>2.</a:t>
            </a:r>
            <a:r>
              <a:rPr lang="en-US" altLang="zh-CN" sz="2000">
                <a:solidFill>
                  <a:srgbClr val="000099"/>
                </a:solidFill>
              </a:rPr>
              <a:t>		</a:t>
            </a:r>
            <a:r>
              <a:rPr lang="en-US" altLang="zh-CN" sz="2000">
                <a:solidFill>
                  <a:srgbClr val="FF0000"/>
                </a:solidFill>
              </a:rPr>
              <a:t>Read</a:t>
            </a:r>
            <a:r>
              <a:rPr lang="en-US" altLang="zh-CN" sz="2000">
                <a:solidFill>
                  <a:srgbClr val="0000FF"/>
                </a:solidFill>
              </a:rPr>
              <a:t> </a:t>
            </a:r>
            <a:r>
              <a:rPr lang="en-US" altLang="zh-CN" sz="2000">
                <a:solidFill>
                  <a:srgbClr val="000099"/>
                </a:solidFill>
              </a:rPr>
              <a:t>record;</a:t>
            </a:r>
          </a:p>
          <a:p>
            <a:pPr marL="457200" indent="-457200" eaLnBrk="0" hangingPunct="0"/>
            <a:r>
              <a:rPr lang="en-US" altLang="zh-CN" sz="2000">
                <a:solidFill>
                  <a:schemeClr val="accent1"/>
                </a:solidFill>
              </a:rPr>
              <a:t>3.</a:t>
            </a:r>
            <a:r>
              <a:rPr lang="en-US" altLang="zh-CN" sz="2000">
                <a:solidFill>
                  <a:srgbClr val="000099"/>
                </a:solidFill>
              </a:rPr>
              <a:t>		</a:t>
            </a:r>
            <a:r>
              <a:rPr lang="en-US" altLang="zh-CN" sz="2000">
                <a:solidFill>
                  <a:srgbClr val="FF0000"/>
                </a:solidFill>
              </a:rPr>
              <a:t>If</a:t>
            </a:r>
            <a:r>
              <a:rPr lang="en-US" altLang="zh-CN" sz="2000">
                <a:solidFill>
                  <a:srgbClr val="0000FF"/>
                </a:solidFill>
              </a:rPr>
              <a:t> </a:t>
            </a:r>
            <a:r>
              <a:rPr lang="en-US" altLang="zh-CN" sz="2000">
                <a:solidFill>
                  <a:srgbClr val="000099"/>
                </a:solidFill>
              </a:rPr>
              <a:t>record field 1 = 0 </a:t>
            </a:r>
            <a:r>
              <a:rPr lang="en-US" altLang="zh-CN" sz="2000">
                <a:solidFill>
                  <a:srgbClr val="FF0000"/>
                </a:solidFill>
              </a:rPr>
              <a:t>Then</a:t>
            </a:r>
            <a:endParaRPr lang="en-US" altLang="zh-CN" sz="2000">
              <a:solidFill>
                <a:srgbClr val="000099"/>
              </a:solidFill>
            </a:endParaRPr>
          </a:p>
          <a:p>
            <a:pPr marL="457200" indent="-457200" eaLnBrk="0" hangingPunct="0"/>
            <a:r>
              <a:rPr lang="en-US" altLang="zh-CN" sz="2000">
                <a:solidFill>
                  <a:schemeClr val="accent1"/>
                </a:solidFill>
              </a:rPr>
              <a:t>4.</a:t>
            </a:r>
            <a:r>
              <a:rPr lang="en-US" altLang="zh-CN" sz="2000">
                <a:solidFill>
                  <a:srgbClr val="000099"/>
                </a:solidFill>
              </a:rPr>
              <a:t>			store in buffer;</a:t>
            </a:r>
          </a:p>
          <a:p>
            <a:pPr marL="457200" indent="-457200" eaLnBrk="0" hangingPunct="0"/>
            <a:r>
              <a:rPr lang="en-US" altLang="zh-CN" sz="2000">
                <a:solidFill>
                  <a:schemeClr val="accent1"/>
                </a:solidFill>
              </a:rPr>
              <a:t>5.</a:t>
            </a:r>
            <a:r>
              <a:rPr lang="en-US" altLang="zh-CN" sz="2000">
                <a:solidFill>
                  <a:srgbClr val="000099"/>
                </a:solidFill>
              </a:rPr>
              <a:t>			increment counter;</a:t>
            </a:r>
          </a:p>
          <a:p>
            <a:pPr marL="457200" indent="-457200" eaLnBrk="0" hangingPunct="0"/>
            <a:r>
              <a:rPr lang="en-US" altLang="zh-CN" sz="2000">
                <a:solidFill>
                  <a:schemeClr val="accent1"/>
                </a:solidFill>
              </a:rPr>
              <a:t>6.</a:t>
            </a:r>
            <a:r>
              <a:rPr lang="en-US" altLang="zh-CN" sz="2000">
                <a:solidFill>
                  <a:srgbClr val="000099"/>
                </a:solidFill>
              </a:rPr>
              <a:t>		</a:t>
            </a:r>
            <a:r>
              <a:rPr lang="en-US" altLang="zh-CN" sz="2000">
                <a:solidFill>
                  <a:srgbClr val="FF0000"/>
                </a:solidFill>
              </a:rPr>
              <a:t>Else If</a:t>
            </a:r>
            <a:r>
              <a:rPr lang="en-US" altLang="zh-CN" sz="2000">
                <a:solidFill>
                  <a:srgbClr val="0000FF"/>
                </a:solidFill>
              </a:rPr>
              <a:t> </a:t>
            </a:r>
            <a:r>
              <a:rPr lang="en-US" altLang="zh-CN" sz="2000">
                <a:solidFill>
                  <a:srgbClr val="000099"/>
                </a:solidFill>
              </a:rPr>
              <a:t>record field 2 = 0 </a:t>
            </a:r>
            <a:r>
              <a:rPr lang="en-US" altLang="zh-CN" sz="2000">
                <a:solidFill>
                  <a:srgbClr val="FF0000"/>
                </a:solidFill>
              </a:rPr>
              <a:t>Then</a:t>
            </a:r>
            <a:endParaRPr lang="en-US" altLang="zh-CN" sz="2000">
              <a:solidFill>
                <a:srgbClr val="000099"/>
              </a:solidFill>
            </a:endParaRPr>
          </a:p>
          <a:p>
            <a:pPr marL="457200" indent="-457200" eaLnBrk="0" hangingPunct="0"/>
            <a:r>
              <a:rPr lang="en-US" altLang="zh-CN" sz="2000">
                <a:solidFill>
                  <a:schemeClr val="accent1"/>
                </a:solidFill>
              </a:rPr>
              <a:t>7.</a:t>
            </a:r>
            <a:r>
              <a:rPr lang="en-US" altLang="zh-CN" sz="2000">
                <a:solidFill>
                  <a:srgbClr val="000099"/>
                </a:solidFill>
              </a:rPr>
              <a:t>				reset counter;</a:t>
            </a:r>
          </a:p>
          <a:p>
            <a:pPr marL="457200" indent="-457200" eaLnBrk="0" hangingPunct="0"/>
            <a:r>
              <a:rPr lang="en-US" altLang="zh-CN" sz="2000">
                <a:solidFill>
                  <a:schemeClr val="accent1"/>
                </a:solidFill>
              </a:rPr>
              <a:t>8.</a:t>
            </a:r>
            <a:r>
              <a:rPr lang="en-US" altLang="zh-CN" sz="2000">
                <a:solidFill>
                  <a:srgbClr val="000099"/>
                </a:solidFill>
              </a:rPr>
              <a:t>			</a:t>
            </a:r>
            <a:r>
              <a:rPr lang="en-US" altLang="zh-CN" sz="2000">
                <a:solidFill>
                  <a:srgbClr val="FF0000"/>
                </a:solidFill>
              </a:rPr>
              <a:t>Else</a:t>
            </a:r>
            <a:r>
              <a:rPr lang="en-US" altLang="zh-CN" sz="2000">
                <a:solidFill>
                  <a:srgbClr val="000099"/>
                </a:solidFill>
              </a:rPr>
              <a:t> store in file;</a:t>
            </a:r>
          </a:p>
          <a:p>
            <a:pPr marL="457200" indent="-457200" eaLnBrk="0" hangingPunct="0"/>
            <a:r>
              <a:rPr lang="en-US" altLang="zh-CN" sz="2000">
                <a:solidFill>
                  <a:schemeClr val="accent1"/>
                </a:solidFill>
              </a:rPr>
              <a:t>9.</a:t>
            </a:r>
            <a:r>
              <a:rPr lang="en-US" altLang="zh-CN" sz="2000">
                <a:solidFill>
                  <a:srgbClr val="000099"/>
                </a:solidFill>
              </a:rPr>
              <a:t>			</a:t>
            </a:r>
            <a:r>
              <a:rPr lang="en-US" altLang="zh-CN" sz="2000">
                <a:solidFill>
                  <a:srgbClr val="FF0000"/>
                </a:solidFill>
              </a:rPr>
              <a:t>End If</a:t>
            </a:r>
          </a:p>
          <a:p>
            <a:pPr marL="457200" indent="-457200" eaLnBrk="0" hangingPunct="0"/>
            <a:r>
              <a:rPr lang="en-US" altLang="zh-CN" sz="2000">
                <a:solidFill>
                  <a:schemeClr val="accent1"/>
                </a:solidFill>
              </a:rPr>
              <a:t>10.</a:t>
            </a:r>
            <a:r>
              <a:rPr lang="en-US" altLang="zh-CN" sz="2000">
                <a:solidFill>
                  <a:srgbClr val="000099"/>
                </a:solidFill>
              </a:rPr>
              <a:t>		</a:t>
            </a:r>
            <a:r>
              <a:rPr lang="en-US" altLang="zh-CN" sz="2000">
                <a:solidFill>
                  <a:srgbClr val="FF0000"/>
                </a:solidFill>
              </a:rPr>
              <a:t>End If</a:t>
            </a:r>
          </a:p>
          <a:p>
            <a:pPr marL="457200" indent="-457200" eaLnBrk="0" hangingPunct="0"/>
            <a:r>
              <a:rPr lang="en-US" altLang="zh-CN" sz="2000">
                <a:solidFill>
                  <a:schemeClr val="accent1"/>
                </a:solidFill>
              </a:rPr>
              <a:t>11.</a:t>
            </a:r>
            <a:r>
              <a:rPr lang="en-US" altLang="zh-CN" sz="2000">
                <a:solidFill>
                  <a:srgbClr val="000099"/>
                </a:solidFill>
              </a:rPr>
              <a:t>	</a:t>
            </a:r>
            <a:r>
              <a:rPr lang="en-US" altLang="zh-CN" sz="2000">
                <a:solidFill>
                  <a:srgbClr val="FF0000"/>
                </a:solidFill>
              </a:rPr>
              <a:t>End Do</a:t>
            </a:r>
          </a:p>
          <a:p>
            <a:pPr marL="457200" indent="-457200" eaLnBrk="0" hangingPunct="0"/>
            <a:r>
              <a:rPr lang="en-US" altLang="zh-CN" sz="2000">
                <a:solidFill>
                  <a:srgbClr val="FF0000"/>
                </a:solidFill>
              </a:rPr>
              <a:t>End</a:t>
            </a:r>
          </a:p>
        </p:txBody>
      </p:sp>
    </p:spTree>
    <p:extLst>
      <p:ext uri="{BB962C8B-B14F-4D97-AF65-F5344CB8AC3E}">
        <p14:creationId xmlns:p14="http://schemas.microsoft.com/office/powerpoint/2010/main" val="132513607"/>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47664" y="404664"/>
            <a:ext cx="6019800" cy="533400"/>
          </a:xfrm>
          <a:noFill/>
        </p:spPr>
        <p:txBody>
          <a:bodyPr lIns="0" tIns="0" rIns="0" bIns="0"/>
          <a:lstStyle/>
          <a:p>
            <a:pPr algn="ctr"/>
            <a:r>
              <a:rPr lang="zh-CN" altLang="en-US" sz="3200" dirty="0">
                <a:solidFill>
                  <a:srgbClr val="FFFF00"/>
                </a:solidFill>
                <a:latin typeface="+mj-ea"/>
              </a:rPr>
              <a:t>示例</a:t>
            </a:r>
            <a:r>
              <a:rPr lang="en-US" altLang="zh-CN" sz="3200" dirty="0">
                <a:solidFill>
                  <a:srgbClr val="FFFF00"/>
                </a:solidFill>
                <a:latin typeface="+mj-ea"/>
              </a:rPr>
              <a:t> – </a:t>
            </a:r>
            <a:r>
              <a:rPr lang="zh-CN" altLang="en-US" sz="3200" dirty="0">
                <a:solidFill>
                  <a:srgbClr val="FFFF00"/>
                </a:solidFill>
                <a:latin typeface="+mj-ea"/>
              </a:rPr>
              <a:t>流程图</a:t>
            </a:r>
            <a:endParaRPr lang="en-US" altLang="zh-CN" sz="3200" dirty="0">
              <a:solidFill>
                <a:srgbClr val="FFFF00"/>
              </a:solidFill>
              <a:latin typeface="+mj-ea"/>
            </a:endParaRPr>
          </a:p>
        </p:txBody>
      </p:sp>
      <p:cxnSp>
        <p:nvCxnSpPr>
          <p:cNvPr id="29699" name="AutoShape 3"/>
          <p:cNvCxnSpPr>
            <a:cxnSpLocks noChangeShapeType="1"/>
            <a:stCxn id="29700" idx="4"/>
            <a:endCxn id="29702" idx="3"/>
          </p:cNvCxnSpPr>
          <p:nvPr/>
        </p:nvCxnSpPr>
        <p:spPr bwMode="auto">
          <a:xfrm rot="5400000" flipH="1" flipV="1">
            <a:off x="3275013" y="3630613"/>
            <a:ext cx="2773362" cy="150812"/>
          </a:xfrm>
          <a:prstGeom prst="bentConnector4">
            <a:avLst>
              <a:gd name="adj1" fmla="val -8241"/>
              <a:gd name="adj2" fmla="val 1622102"/>
            </a:avLst>
          </a:prstGeom>
          <a:noFill/>
          <a:ln w="12700">
            <a:solidFill>
              <a:schemeClr val="tx1"/>
            </a:solidFill>
            <a:miter lim="800000"/>
            <a:headEnd/>
            <a:tailEnd type="triangle" w="med" len="med"/>
          </a:ln>
        </p:spPr>
      </p:cxnSp>
      <p:sp>
        <p:nvSpPr>
          <p:cNvPr id="29700" name="Oval 4"/>
          <p:cNvSpPr>
            <a:spLocks noChangeArrowheads="1"/>
          </p:cNvSpPr>
          <p:nvPr/>
        </p:nvSpPr>
        <p:spPr bwMode="auto">
          <a:xfrm>
            <a:off x="4540250" y="5000625"/>
            <a:ext cx="92075" cy="92075"/>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9701" name="Oval 5"/>
          <p:cNvSpPr>
            <a:spLocks noChangeArrowheads="1"/>
          </p:cNvSpPr>
          <p:nvPr/>
        </p:nvSpPr>
        <p:spPr bwMode="auto">
          <a:xfrm>
            <a:off x="4500563" y="1627188"/>
            <a:ext cx="180975" cy="180975"/>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9702" name="AutoShape 6"/>
          <p:cNvSpPr>
            <a:spLocks noChangeArrowheads="1"/>
          </p:cNvSpPr>
          <p:nvPr/>
        </p:nvSpPr>
        <p:spPr bwMode="auto">
          <a:xfrm>
            <a:off x="4445000" y="2182813"/>
            <a:ext cx="292100" cy="271462"/>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1</a:t>
            </a:r>
          </a:p>
        </p:txBody>
      </p:sp>
      <p:sp>
        <p:nvSpPr>
          <p:cNvPr id="29703" name="Rectangle 7"/>
          <p:cNvSpPr>
            <a:spLocks noChangeArrowheads="1"/>
          </p:cNvSpPr>
          <p:nvPr/>
        </p:nvSpPr>
        <p:spPr bwMode="auto">
          <a:xfrm>
            <a:off x="3152775" y="4468813"/>
            <a:ext cx="282575" cy="333375"/>
          </a:xfrm>
          <a:prstGeom prst="rect">
            <a:avLst/>
          </a:prstGeom>
          <a:noFill/>
          <a:ln w="12700">
            <a:noFill/>
            <a:miter lim="800000"/>
            <a:headEnd/>
            <a:tailEnd/>
          </a:ln>
        </p:spPr>
        <p:txBody>
          <a:bodyPr lIns="90487" tIns="44450" rIns="90487" bIns="44450">
            <a:spAutoFit/>
          </a:bodyPr>
          <a:lstStyle/>
          <a:p>
            <a:pPr eaLnBrk="0" hangingPunct="0"/>
            <a:r>
              <a:rPr lang="zh-CN" altLang="en-US" sz="1600" b="1">
                <a:solidFill>
                  <a:srgbClr val="CF0E30"/>
                </a:solidFill>
                <a:latin typeface="Times" pitchFamily="18" charset="0"/>
              </a:rPr>
              <a:t>9</a:t>
            </a:r>
          </a:p>
        </p:txBody>
      </p:sp>
      <p:sp>
        <p:nvSpPr>
          <p:cNvPr id="29704" name="Rectangle 8"/>
          <p:cNvSpPr>
            <a:spLocks noChangeArrowheads="1"/>
          </p:cNvSpPr>
          <p:nvPr/>
        </p:nvSpPr>
        <p:spPr bwMode="auto">
          <a:xfrm>
            <a:off x="4378325" y="4708525"/>
            <a:ext cx="384175" cy="333375"/>
          </a:xfrm>
          <a:prstGeom prst="rect">
            <a:avLst/>
          </a:prstGeom>
          <a:noFill/>
          <a:ln w="12700">
            <a:noFill/>
            <a:miter lim="800000"/>
            <a:headEnd/>
            <a:tailEnd/>
          </a:ln>
        </p:spPr>
        <p:txBody>
          <a:bodyPr wrap="none" lIns="90487" tIns="44450" rIns="90487" bIns="44450">
            <a:spAutoFit/>
          </a:bodyPr>
          <a:lstStyle/>
          <a:p>
            <a:pPr eaLnBrk="0" hangingPunct="0"/>
            <a:r>
              <a:rPr lang="zh-CN" altLang="en-US" sz="1600" b="1">
                <a:solidFill>
                  <a:srgbClr val="CF0E30"/>
                </a:solidFill>
                <a:latin typeface="Times" pitchFamily="18" charset="0"/>
              </a:rPr>
              <a:t>10</a:t>
            </a:r>
          </a:p>
        </p:txBody>
      </p:sp>
      <p:sp>
        <p:nvSpPr>
          <p:cNvPr id="29705" name="Rectangle 9"/>
          <p:cNvSpPr>
            <a:spLocks noChangeArrowheads="1"/>
          </p:cNvSpPr>
          <p:nvPr/>
        </p:nvSpPr>
        <p:spPr bwMode="auto">
          <a:xfrm>
            <a:off x="1527175" y="4813300"/>
            <a:ext cx="384175" cy="333375"/>
          </a:xfrm>
          <a:prstGeom prst="rect">
            <a:avLst/>
          </a:prstGeom>
          <a:noFill/>
          <a:ln w="12700">
            <a:noFill/>
            <a:miter lim="800000"/>
            <a:headEnd/>
            <a:tailEnd/>
          </a:ln>
        </p:spPr>
        <p:txBody>
          <a:bodyPr wrap="none" lIns="90487" tIns="44450" rIns="90487" bIns="44450">
            <a:spAutoFit/>
          </a:bodyPr>
          <a:lstStyle/>
          <a:p>
            <a:pPr eaLnBrk="0" hangingPunct="0"/>
            <a:r>
              <a:rPr lang="zh-CN" altLang="en-US" sz="1600" b="1">
                <a:solidFill>
                  <a:srgbClr val="CF0E30"/>
                </a:solidFill>
                <a:latin typeface="Times" pitchFamily="18" charset="0"/>
              </a:rPr>
              <a:t>11</a:t>
            </a:r>
          </a:p>
        </p:txBody>
      </p:sp>
      <p:sp>
        <p:nvSpPr>
          <p:cNvPr id="29706" name="AutoShape 10"/>
          <p:cNvSpPr>
            <a:spLocks noChangeArrowheads="1"/>
          </p:cNvSpPr>
          <p:nvPr/>
        </p:nvSpPr>
        <p:spPr bwMode="auto">
          <a:xfrm>
            <a:off x="4337050" y="2778125"/>
            <a:ext cx="508000" cy="25400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2</a:t>
            </a:r>
          </a:p>
        </p:txBody>
      </p:sp>
      <p:sp>
        <p:nvSpPr>
          <p:cNvPr id="29707" name="AutoShape 11"/>
          <p:cNvSpPr>
            <a:spLocks noChangeArrowheads="1"/>
          </p:cNvSpPr>
          <p:nvPr/>
        </p:nvSpPr>
        <p:spPr bwMode="auto">
          <a:xfrm>
            <a:off x="5821363" y="3817938"/>
            <a:ext cx="508000" cy="254000"/>
          </a:xfrm>
          <a:prstGeom prst="roundRect">
            <a:avLst>
              <a:gd name="adj" fmla="val 34375"/>
            </a:avLst>
          </a:prstGeom>
          <a:solidFill>
            <a:schemeClr val="bg1"/>
          </a:solid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4</a:t>
            </a:r>
          </a:p>
        </p:txBody>
      </p:sp>
      <p:sp>
        <p:nvSpPr>
          <p:cNvPr id="29708" name="AutoShape 12"/>
          <p:cNvSpPr>
            <a:spLocks noChangeArrowheads="1"/>
          </p:cNvSpPr>
          <p:nvPr/>
        </p:nvSpPr>
        <p:spPr bwMode="auto">
          <a:xfrm>
            <a:off x="5821363" y="4443413"/>
            <a:ext cx="508000" cy="25400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5</a:t>
            </a:r>
          </a:p>
        </p:txBody>
      </p:sp>
      <p:sp>
        <p:nvSpPr>
          <p:cNvPr id="29709" name="AutoShape 13"/>
          <p:cNvSpPr>
            <a:spLocks noChangeArrowheads="1"/>
          </p:cNvSpPr>
          <p:nvPr/>
        </p:nvSpPr>
        <p:spPr bwMode="auto">
          <a:xfrm>
            <a:off x="3521075" y="4275138"/>
            <a:ext cx="508000" cy="25400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7</a:t>
            </a:r>
          </a:p>
        </p:txBody>
      </p:sp>
      <p:sp>
        <p:nvSpPr>
          <p:cNvPr id="29710" name="AutoShape 14"/>
          <p:cNvSpPr>
            <a:spLocks noChangeArrowheads="1"/>
          </p:cNvSpPr>
          <p:nvPr/>
        </p:nvSpPr>
        <p:spPr bwMode="auto">
          <a:xfrm>
            <a:off x="2498725" y="4291013"/>
            <a:ext cx="508000" cy="25400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8</a:t>
            </a:r>
          </a:p>
        </p:txBody>
      </p:sp>
      <p:grpSp>
        <p:nvGrpSpPr>
          <p:cNvPr id="29711" name="Group 15"/>
          <p:cNvGrpSpPr>
            <a:grpSpLocks/>
          </p:cNvGrpSpPr>
          <p:nvPr/>
        </p:nvGrpSpPr>
        <p:grpSpPr bwMode="auto">
          <a:xfrm>
            <a:off x="1371600" y="4876800"/>
            <a:ext cx="180975" cy="180975"/>
            <a:chOff x="875" y="3069"/>
            <a:chExt cx="114" cy="114"/>
          </a:xfrm>
        </p:grpSpPr>
        <p:sp>
          <p:nvSpPr>
            <p:cNvPr id="29729" name="Oval 16"/>
            <p:cNvSpPr>
              <a:spLocks noChangeArrowheads="1"/>
            </p:cNvSpPr>
            <p:nvPr/>
          </p:nvSpPr>
          <p:spPr bwMode="auto">
            <a:xfrm>
              <a:off x="875" y="3069"/>
              <a:ext cx="114" cy="114"/>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29730" name="Oval 17"/>
            <p:cNvSpPr>
              <a:spLocks noChangeArrowheads="1"/>
            </p:cNvSpPr>
            <p:nvPr/>
          </p:nvSpPr>
          <p:spPr bwMode="auto">
            <a:xfrm>
              <a:off x="908" y="3102"/>
              <a:ext cx="48" cy="48"/>
            </a:xfrm>
            <a:prstGeom prst="ellipse">
              <a:avLst/>
            </a:prstGeom>
            <a:solidFill>
              <a:schemeClr val="tx1"/>
            </a:solidFill>
            <a:ln w="12700">
              <a:solidFill>
                <a:schemeClr val="tx1"/>
              </a:solidFill>
              <a:round/>
              <a:headEnd/>
              <a:tailEnd/>
            </a:ln>
          </p:spPr>
          <p:txBody>
            <a:bodyPr wrap="none" anchor="ctr"/>
            <a:lstStyle/>
            <a:p>
              <a:endParaRPr lang="zh-CN" altLang="en-US"/>
            </a:p>
          </p:txBody>
        </p:sp>
      </p:grpSp>
      <p:sp>
        <p:nvSpPr>
          <p:cNvPr id="29712" name="AutoShape 18"/>
          <p:cNvSpPr>
            <a:spLocks noChangeArrowheads="1"/>
          </p:cNvSpPr>
          <p:nvPr/>
        </p:nvSpPr>
        <p:spPr bwMode="auto">
          <a:xfrm>
            <a:off x="4445000" y="3352800"/>
            <a:ext cx="292100" cy="271463"/>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3</a:t>
            </a:r>
          </a:p>
        </p:txBody>
      </p:sp>
      <p:cxnSp>
        <p:nvCxnSpPr>
          <p:cNvPr id="29713" name="AutoShape 19"/>
          <p:cNvCxnSpPr>
            <a:cxnSpLocks noChangeShapeType="1"/>
            <a:stCxn id="29702" idx="0"/>
            <a:endCxn id="29701" idx="4"/>
          </p:cNvCxnSpPr>
          <p:nvPr/>
        </p:nvCxnSpPr>
        <p:spPr bwMode="auto">
          <a:xfrm flipV="1">
            <a:off x="4591050" y="1808163"/>
            <a:ext cx="0" cy="374650"/>
          </a:xfrm>
          <a:prstGeom prst="straightConnector1">
            <a:avLst/>
          </a:prstGeom>
          <a:noFill/>
          <a:ln w="12700">
            <a:solidFill>
              <a:schemeClr val="tx1"/>
            </a:solidFill>
            <a:round/>
            <a:headEnd type="triangle" w="med" len="med"/>
            <a:tailEnd/>
          </a:ln>
        </p:spPr>
      </p:cxnSp>
      <p:cxnSp>
        <p:nvCxnSpPr>
          <p:cNvPr id="29714" name="AutoShape 20"/>
          <p:cNvCxnSpPr>
            <a:cxnSpLocks noChangeShapeType="1"/>
            <a:stCxn id="29702" idx="2"/>
            <a:endCxn id="29706" idx="0"/>
          </p:cNvCxnSpPr>
          <p:nvPr/>
        </p:nvCxnSpPr>
        <p:spPr bwMode="auto">
          <a:xfrm>
            <a:off x="4591050" y="2454275"/>
            <a:ext cx="0" cy="323850"/>
          </a:xfrm>
          <a:prstGeom prst="straightConnector1">
            <a:avLst/>
          </a:prstGeom>
          <a:noFill/>
          <a:ln w="12700">
            <a:solidFill>
              <a:schemeClr val="tx1"/>
            </a:solidFill>
            <a:round/>
            <a:headEnd/>
            <a:tailEnd type="triangle" w="med" len="med"/>
          </a:ln>
        </p:spPr>
      </p:cxnSp>
      <p:cxnSp>
        <p:nvCxnSpPr>
          <p:cNvPr id="29715" name="AutoShape 21"/>
          <p:cNvCxnSpPr>
            <a:cxnSpLocks noChangeShapeType="1"/>
            <a:stCxn id="29706" idx="2"/>
            <a:endCxn id="29712" idx="0"/>
          </p:cNvCxnSpPr>
          <p:nvPr/>
        </p:nvCxnSpPr>
        <p:spPr bwMode="auto">
          <a:xfrm>
            <a:off x="4591050" y="3032125"/>
            <a:ext cx="0" cy="320675"/>
          </a:xfrm>
          <a:prstGeom prst="straightConnector1">
            <a:avLst/>
          </a:prstGeom>
          <a:noFill/>
          <a:ln w="12700">
            <a:solidFill>
              <a:schemeClr val="tx1"/>
            </a:solidFill>
            <a:round/>
            <a:headEnd/>
            <a:tailEnd type="triangle" w="med" len="med"/>
          </a:ln>
        </p:spPr>
      </p:cxnSp>
      <p:sp>
        <p:nvSpPr>
          <p:cNvPr id="29716" name="AutoShape 22"/>
          <p:cNvSpPr>
            <a:spLocks noChangeArrowheads="1"/>
          </p:cNvSpPr>
          <p:nvPr/>
        </p:nvSpPr>
        <p:spPr bwMode="auto">
          <a:xfrm>
            <a:off x="3136900" y="3816350"/>
            <a:ext cx="292100" cy="271463"/>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6</a:t>
            </a:r>
          </a:p>
        </p:txBody>
      </p:sp>
      <p:cxnSp>
        <p:nvCxnSpPr>
          <p:cNvPr id="29717" name="AutoShape 23"/>
          <p:cNvCxnSpPr>
            <a:cxnSpLocks noChangeShapeType="1"/>
          </p:cNvCxnSpPr>
          <p:nvPr/>
        </p:nvCxnSpPr>
        <p:spPr bwMode="auto">
          <a:xfrm rot="-5400000">
            <a:off x="3694112" y="3087688"/>
            <a:ext cx="327025" cy="1162050"/>
          </a:xfrm>
          <a:prstGeom prst="bentConnector2">
            <a:avLst/>
          </a:prstGeom>
          <a:noFill/>
          <a:ln w="12700">
            <a:solidFill>
              <a:schemeClr val="tx1"/>
            </a:solidFill>
            <a:miter lim="800000"/>
            <a:headEnd type="triangle" w="med" len="med"/>
            <a:tailEnd/>
          </a:ln>
        </p:spPr>
      </p:cxnSp>
      <p:cxnSp>
        <p:nvCxnSpPr>
          <p:cNvPr id="29718" name="AutoShape 24"/>
          <p:cNvCxnSpPr>
            <a:cxnSpLocks noChangeShapeType="1"/>
            <a:stCxn id="29712" idx="3"/>
            <a:endCxn id="29707" idx="0"/>
          </p:cNvCxnSpPr>
          <p:nvPr/>
        </p:nvCxnSpPr>
        <p:spPr bwMode="auto">
          <a:xfrm>
            <a:off x="4737100" y="3489325"/>
            <a:ext cx="1338263" cy="328613"/>
          </a:xfrm>
          <a:prstGeom prst="bentConnector2">
            <a:avLst/>
          </a:prstGeom>
          <a:noFill/>
          <a:ln w="12700">
            <a:solidFill>
              <a:schemeClr val="tx1"/>
            </a:solidFill>
            <a:miter lim="800000"/>
            <a:headEnd/>
            <a:tailEnd type="triangle" w="med" len="med"/>
          </a:ln>
        </p:spPr>
      </p:cxnSp>
      <p:cxnSp>
        <p:nvCxnSpPr>
          <p:cNvPr id="29719" name="AutoShape 25"/>
          <p:cNvCxnSpPr>
            <a:cxnSpLocks noChangeShapeType="1"/>
            <a:stCxn id="29707" idx="2"/>
            <a:endCxn id="29708" idx="0"/>
          </p:cNvCxnSpPr>
          <p:nvPr/>
        </p:nvCxnSpPr>
        <p:spPr bwMode="auto">
          <a:xfrm>
            <a:off x="6075363" y="4071938"/>
            <a:ext cx="0" cy="371475"/>
          </a:xfrm>
          <a:prstGeom prst="straightConnector1">
            <a:avLst/>
          </a:prstGeom>
          <a:noFill/>
          <a:ln w="12700">
            <a:solidFill>
              <a:schemeClr val="tx1"/>
            </a:solidFill>
            <a:round/>
            <a:headEnd/>
            <a:tailEnd type="triangle" w="med" len="med"/>
          </a:ln>
        </p:spPr>
      </p:cxnSp>
      <p:cxnSp>
        <p:nvCxnSpPr>
          <p:cNvPr id="29720" name="AutoShape 26"/>
          <p:cNvCxnSpPr>
            <a:cxnSpLocks noChangeShapeType="1"/>
            <a:stCxn id="29716" idx="3"/>
            <a:endCxn id="29709" idx="0"/>
          </p:cNvCxnSpPr>
          <p:nvPr/>
        </p:nvCxnSpPr>
        <p:spPr bwMode="auto">
          <a:xfrm>
            <a:off x="3429000" y="3952875"/>
            <a:ext cx="346075" cy="322263"/>
          </a:xfrm>
          <a:prstGeom prst="bentConnector2">
            <a:avLst/>
          </a:prstGeom>
          <a:noFill/>
          <a:ln w="12700">
            <a:solidFill>
              <a:schemeClr val="tx1"/>
            </a:solidFill>
            <a:miter lim="800000"/>
            <a:headEnd/>
            <a:tailEnd type="triangle" w="med" len="med"/>
          </a:ln>
        </p:spPr>
      </p:cxnSp>
      <p:cxnSp>
        <p:nvCxnSpPr>
          <p:cNvPr id="29721" name="AutoShape 27"/>
          <p:cNvCxnSpPr>
            <a:cxnSpLocks noChangeShapeType="1"/>
            <a:stCxn id="29716" idx="1"/>
            <a:endCxn id="29710" idx="0"/>
          </p:cNvCxnSpPr>
          <p:nvPr/>
        </p:nvCxnSpPr>
        <p:spPr bwMode="auto">
          <a:xfrm rot="10800000" flipV="1">
            <a:off x="2752725" y="3952875"/>
            <a:ext cx="384175" cy="338138"/>
          </a:xfrm>
          <a:prstGeom prst="bentConnector2">
            <a:avLst/>
          </a:prstGeom>
          <a:noFill/>
          <a:ln w="12700">
            <a:solidFill>
              <a:schemeClr val="tx1"/>
            </a:solidFill>
            <a:miter lim="800000"/>
            <a:headEnd/>
            <a:tailEnd type="triangle" w="med" len="med"/>
          </a:ln>
        </p:spPr>
      </p:cxnSp>
      <p:sp>
        <p:nvSpPr>
          <p:cNvPr id="29722" name="Oval 28"/>
          <p:cNvSpPr>
            <a:spLocks noChangeArrowheads="1"/>
          </p:cNvSpPr>
          <p:nvPr/>
        </p:nvSpPr>
        <p:spPr bwMode="auto">
          <a:xfrm>
            <a:off x="3238500" y="4768850"/>
            <a:ext cx="92075" cy="92075"/>
          </a:xfrm>
          <a:prstGeom prst="ellipse">
            <a:avLst/>
          </a:prstGeom>
          <a:solidFill>
            <a:schemeClr val="tx1"/>
          </a:solidFill>
          <a:ln w="12700">
            <a:solidFill>
              <a:schemeClr val="tx1"/>
            </a:solidFill>
            <a:round/>
            <a:headEnd/>
            <a:tailEnd/>
          </a:ln>
        </p:spPr>
        <p:txBody>
          <a:bodyPr wrap="none" anchor="ctr"/>
          <a:lstStyle/>
          <a:p>
            <a:endParaRPr lang="zh-CN" altLang="en-US"/>
          </a:p>
        </p:txBody>
      </p:sp>
      <p:cxnSp>
        <p:nvCxnSpPr>
          <p:cNvPr id="29723" name="AutoShape 29"/>
          <p:cNvCxnSpPr>
            <a:cxnSpLocks noChangeShapeType="1"/>
            <a:stCxn id="29722" idx="2"/>
            <a:endCxn id="29710" idx="2"/>
          </p:cNvCxnSpPr>
          <p:nvPr/>
        </p:nvCxnSpPr>
        <p:spPr bwMode="auto">
          <a:xfrm rot="10800000">
            <a:off x="2752725" y="4545013"/>
            <a:ext cx="485775" cy="269875"/>
          </a:xfrm>
          <a:prstGeom prst="bentConnector2">
            <a:avLst/>
          </a:prstGeom>
          <a:noFill/>
          <a:ln w="12700">
            <a:solidFill>
              <a:schemeClr val="tx1"/>
            </a:solidFill>
            <a:miter lim="800000"/>
            <a:headEnd type="triangle" w="med" len="med"/>
            <a:tailEnd/>
          </a:ln>
        </p:spPr>
      </p:cxnSp>
      <p:cxnSp>
        <p:nvCxnSpPr>
          <p:cNvPr id="29724" name="AutoShape 30"/>
          <p:cNvCxnSpPr>
            <a:cxnSpLocks noChangeShapeType="1"/>
            <a:stCxn id="29722" idx="6"/>
            <a:endCxn id="29709" idx="2"/>
          </p:cNvCxnSpPr>
          <p:nvPr/>
        </p:nvCxnSpPr>
        <p:spPr bwMode="auto">
          <a:xfrm flipV="1">
            <a:off x="3330575" y="4529138"/>
            <a:ext cx="444500" cy="285750"/>
          </a:xfrm>
          <a:prstGeom prst="bentConnector2">
            <a:avLst/>
          </a:prstGeom>
          <a:noFill/>
          <a:ln w="12700">
            <a:solidFill>
              <a:schemeClr val="tx1"/>
            </a:solidFill>
            <a:miter lim="800000"/>
            <a:headEnd type="triangle" w="med" len="med"/>
            <a:tailEnd/>
          </a:ln>
        </p:spPr>
      </p:cxnSp>
      <p:cxnSp>
        <p:nvCxnSpPr>
          <p:cNvPr id="29725" name="AutoShape 31"/>
          <p:cNvCxnSpPr>
            <a:cxnSpLocks noChangeShapeType="1"/>
            <a:stCxn id="29700" idx="2"/>
            <a:endCxn id="29722" idx="4"/>
          </p:cNvCxnSpPr>
          <p:nvPr/>
        </p:nvCxnSpPr>
        <p:spPr bwMode="auto">
          <a:xfrm rot="10800000">
            <a:off x="3284538" y="4860925"/>
            <a:ext cx="1255712" cy="185738"/>
          </a:xfrm>
          <a:prstGeom prst="bentConnector2">
            <a:avLst/>
          </a:prstGeom>
          <a:noFill/>
          <a:ln w="12700">
            <a:solidFill>
              <a:schemeClr val="tx1"/>
            </a:solidFill>
            <a:miter lim="800000"/>
            <a:headEnd type="triangle" w="med" len="med"/>
            <a:tailEnd/>
          </a:ln>
        </p:spPr>
      </p:cxnSp>
      <p:cxnSp>
        <p:nvCxnSpPr>
          <p:cNvPr id="29726" name="AutoShape 32"/>
          <p:cNvCxnSpPr>
            <a:cxnSpLocks noChangeShapeType="1"/>
            <a:stCxn id="29700" idx="6"/>
            <a:endCxn id="29708" idx="2"/>
          </p:cNvCxnSpPr>
          <p:nvPr/>
        </p:nvCxnSpPr>
        <p:spPr bwMode="auto">
          <a:xfrm flipV="1">
            <a:off x="4632325" y="4697413"/>
            <a:ext cx="1443038" cy="349250"/>
          </a:xfrm>
          <a:prstGeom prst="bentConnector2">
            <a:avLst/>
          </a:prstGeom>
          <a:noFill/>
          <a:ln w="12700">
            <a:solidFill>
              <a:schemeClr val="tx1"/>
            </a:solidFill>
            <a:miter lim="800000"/>
            <a:headEnd type="triangle" w="med" len="med"/>
            <a:tailEnd/>
          </a:ln>
        </p:spPr>
      </p:cxnSp>
      <p:cxnSp>
        <p:nvCxnSpPr>
          <p:cNvPr id="29727" name="AutoShape 33"/>
          <p:cNvCxnSpPr>
            <a:cxnSpLocks noChangeShapeType="1"/>
            <a:stCxn id="29729" idx="0"/>
            <a:endCxn id="29702" idx="1"/>
          </p:cNvCxnSpPr>
          <p:nvPr/>
        </p:nvCxnSpPr>
        <p:spPr bwMode="auto">
          <a:xfrm rot="-5400000">
            <a:off x="1674813" y="2106613"/>
            <a:ext cx="2557462" cy="2982912"/>
          </a:xfrm>
          <a:prstGeom prst="bentConnector2">
            <a:avLst/>
          </a:prstGeom>
          <a:noFill/>
          <a:ln w="12700">
            <a:solidFill>
              <a:schemeClr val="tx1"/>
            </a:solidFill>
            <a:miter lim="800000"/>
            <a:headEnd type="triangle" w="med" len="med"/>
            <a:tailEnd/>
          </a:ln>
        </p:spPr>
      </p:cxnSp>
    </p:spTree>
    <p:extLst>
      <p:ext uri="{BB962C8B-B14F-4D97-AF65-F5344CB8AC3E}">
        <p14:creationId xmlns:p14="http://schemas.microsoft.com/office/powerpoint/2010/main" val="344207132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47664" y="332656"/>
            <a:ext cx="5889625" cy="648370"/>
          </a:xfrm>
          <a:noFill/>
        </p:spPr>
        <p:txBody>
          <a:bodyPr lIns="90487" tIns="44450" rIns="90487" bIns="44450"/>
          <a:lstStyle/>
          <a:p>
            <a:pPr algn="ctr">
              <a:tabLst>
                <a:tab pos="7540625" algn="r"/>
              </a:tabLst>
            </a:pPr>
            <a:r>
              <a:rPr lang="zh-CN" altLang="en-US" sz="3200" dirty="0">
                <a:solidFill>
                  <a:srgbClr val="FFFF00"/>
                </a:solidFill>
                <a:latin typeface="+mj-ea"/>
              </a:rPr>
              <a:t>基本路径测试</a:t>
            </a:r>
            <a:r>
              <a:rPr lang="en-US" altLang="zh-CN" sz="3200" dirty="0">
                <a:solidFill>
                  <a:srgbClr val="FFFF00"/>
                </a:solidFill>
                <a:latin typeface="+mj-ea"/>
              </a:rPr>
              <a:t>:</a:t>
            </a:r>
            <a:r>
              <a:rPr lang="zh-CN" altLang="en-US" sz="3200" dirty="0">
                <a:solidFill>
                  <a:srgbClr val="FFFF00"/>
                </a:solidFill>
                <a:latin typeface="+mj-ea"/>
              </a:rPr>
              <a:t>流程图简化</a:t>
            </a:r>
            <a:endParaRPr lang="en-US" altLang="zh-CN" sz="3200" dirty="0">
              <a:solidFill>
                <a:srgbClr val="FFFF00"/>
              </a:solidFill>
              <a:latin typeface="+mj-ea"/>
            </a:endParaRPr>
          </a:p>
        </p:txBody>
      </p:sp>
      <p:sp>
        <p:nvSpPr>
          <p:cNvPr id="30723" name="Oval 3"/>
          <p:cNvSpPr>
            <a:spLocks noChangeArrowheads="1"/>
          </p:cNvSpPr>
          <p:nvPr/>
        </p:nvSpPr>
        <p:spPr bwMode="auto">
          <a:xfrm>
            <a:off x="4997450" y="1522413"/>
            <a:ext cx="360363" cy="360362"/>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a:t>
            </a:r>
          </a:p>
        </p:txBody>
      </p:sp>
      <p:sp>
        <p:nvSpPr>
          <p:cNvPr id="30724" name="Oval 4"/>
          <p:cNvSpPr>
            <a:spLocks noChangeArrowheads="1"/>
          </p:cNvSpPr>
          <p:nvPr/>
        </p:nvSpPr>
        <p:spPr bwMode="auto">
          <a:xfrm>
            <a:off x="4997450" y="2451100"/>
            <a:ext cx="360363" cy="360363"/>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2,3</a:t>
            </a:r>
          </a:p>
        </p:txBody>
      </p:sp>
      <p:grpSp>
        <p:nvGrpSpPr>
          <p:cNvPr id="30725" name="Group 5"/>
          <p:cNvGrpSpPr>
            <a:grpSpLocks/>
          </p:cNvGrpSpPr>
          <p:nvPr/>
        </p:nvGrpSpPr>
        <p:grpSpPr bwMode="auto">
          <a:xfrm>
            <a:off x="1711325" y="3094038"/>
            <a:ext cx="2092325" cy="1825625"/>
            <a:chOff x="704" y="1949"/>
            <a:chExt cx="1318" cy="1150"/>
          </a:xfrm>
        </p:grpSpPr>
        <p:grpSp>
          <p:nvGrpSpPr>
            <p:cNvPr id="30741" name="Group 6"/>
            <p:cNvGrpSpPr>
              <a:grpSpLocks/>
            </p:cNvGrpSpPr>
            <p:nvPr/>
          </p:nvGrpSpPr>
          <p:grpSpPr bwMode="auto">
            <a:xfrm>
              <a:off x="704" y="2411"/>
              <a:ext cx="1318" cy="227"/>
              <a:chOff x="704" y="2411"/>
              <a:chExt cx="1318" cy="227"/>
            </a:xfrm>
          </p:grpSpPr>
          <p:sp>
            <p:nvSpPr>
              <p:cNvPr id="30745" name="Oval 7"/>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8</a:t>
                </a:r>
              </a:p>
            </p:txBody>
          </p:sp>
          <p:sp>
            <p:nvSpPr>
              <p:cNvPr id="30746" name="Oval 8"/>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7</a:t>
                </a:r>
              </a:p>
            </p:txBody>
          </p:sp>
        </p:grpSp>
        <p:grpSp>
          <p:nvGrpSpPr>
            <p:cNvPr id="30742" name="Group 9"/>
            <p:cNvGrpSpPr>
              <a:grpSpLocks/>
            </p:cNvGrpSpPr>
            <p:nvPr/>
          </p:nvGrpSpPr>
          <p:grpSpPr bwMode="auto">
            <a:xfrm>
              <a:off x="1250" y="1949"/>
              <a:ext cx="227" cy="1150"/>
              <a:chOff x="1250" y="1949"/>
              <a:chExt cx="227" cy="1150"/>
            </a:xfrm>
          </p:grpSpPr>
          <p:sp>
            <p:nvSpPr>
              <p:cNvPr id="30743" name="Oval 10"/>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6</a:t>
                </a:r>
              </a:p>
            </p:txBody>
          </p:sp>
          <p:sp>
            <p:nvSpPr>
              <p:cNvPr id="30744" name="Oval 11"/>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9</a:t>
                </a:r>
              </a:p>
            </p:txBody>
          </p:sp>
        </p:grpSp>
      </p:grpSp>
      <p:sp>
        <p:nvSpPr>
          <p:cNvPr id="30726" name="Oval 12"/>
          <p:cNvSpPr>
            <a:spLocks noChangeArrowheads="1"/>
          </p:cNvSpPr>
          <p:nvPr/>
        </p:nvSpPr>
        <p:spPr bwMode="auto">
          <a:xfrm>
            <a:off x="7072313" y="3094038"/>
            <a:ext cx="360362" cy="360362"/>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4,5</a:t>
            </a:r>
          </a:p>
        </p:txBody>
      </p:sp>
      <p:sp>
        <p:nvSpPr>
          <p:cNvPr id="30727" name="Oval 13"/>
          <p:cNvSpPr>
            <a:spLocks noChangeArrowheads="1"/>
          </p:cNvSpPr>
          <p:nvPr/>
        </p:nvSpPr>
        <p:spPr bwMode="auto">
          <a:xfrm>
            <a:off x="4997450" y="4783138"/>
            <a:ext cx="360363" cy="360362"/>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10</a:t>
            </a:r>
          </a:p>
        </p:txBody>
      </p:sp>
      <p:sp>
        <p:nvSpPr>
          <p:cNvPr id="30728" name="Oval 14"/>
          <p:cNvSpPr>
            <a:spLocks noChangeArrowheads="1"/>
          </p:cNvSpPr>
          <p:nvPr/>
        </p:nvSpPr>
        <p:spPr bwMode="auto">
          <a:xfrm>
            <a:off x="4997450" y="5694363"/>
            <a:ext cx="360363" cy="360362"/>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11</a:t>
            </a:r>
          </a:p>
        </p:txBody>
      </p:sp>
      <p:cxnSp>
        <p:nvCxnSpPr>
          <p:cNvPr id="30729" name="AutoShape 15"/>
          <p:cNvCxnSpPr>
            <a:cxnSpLocks noChangeShapeType="1"/>
            <a:stCxn id="30727" idx="6"/>
            <a:endCxn id="30723" idx="6"/>
          </p:cNvCxnSpPr>
          <p:nvPr/>
        </p:nvCxnSpPr>
        <p:spPr bwMode="auto">
          <a:xfrm flipV="1">
            <a:off x="5357813" y="1703388"/>
            <a:ext cx="1587" cy="3260725"/>
          </a:xfrm>
          <a:prstGeom prst="curvedConnector3">
            <a:avLst>
              <a:gd name="adj1" fmla="val 192400065"/>
            </a:avLst>
          </a:prstGeom>
          <a:noFill/>
          <a:ln w="12700">
            <a:solidFill>
              <a:schemeClr val="tx1"/>
            </a:solidFill>
            <a:round/>
            <a:headEnd/>
            <a:tailEnd type="triangle" w="med" len="med"/>
          </a:ln>
        </p:spPr>
      </p:cxnSp>
      <p:cxnSp>
        <p:nvCxnSpPr>
          <p:cNvPr id="30730" name="AutoShape 16"/>
          <p:cNvCxnSpPr>
            <a:cxnSpLocks noChangeShapeType="1"/>
            <a:stCxn id="30723" idx="2"/>
            <a:endCxn id="30728" idx="2"/>
          </p:cNvCxnSpPr>
          <p:nvPr/>
        </p:nvCxnSpPr>
        <p:spPr bwMode="auto">
          <a:xfrm rot="10800000" flipH="1" flipV="1">
            <a:off x="4997450" y="1703388"/>
            <a:ext cx="1588" cy="4171950"/>
          </a:xfrm>
          <a:prstGeom prst="curvedConnector3">
            <a:avLst>
              <a:gd name="adj1" fmla="val -253300032"/>
            </a:avLst>
          </a:prstGeom>
          <a:noFill/>
          <a:ln w="12700">
            <a:solidFill>
              <a:schemeClr val="tx1"/>
            </a:solidFill>
            <a:round/>
            <a:headEnd/>
            <a:tailEnd type="triangle" w="med" len="med"/>
          </a:ln>
        </p:spPr>
      </p:cxnSp>
      <p:cxnSp>
        <p:nvCxnSpPr>
          <p:cNvPr id="30731" name="AutoShape 17"/>
          <p:cNvCxnSpPr>
            <a:cxnSpLocks noChangeShapeType="1"/>
            <a:stCxn id="30724" idx="6"/>
            <a:endCxn id="30726" idx="1"/>
          </p:cNvCxnSpPr>
          <p:nvPr/>
        </p:nvCxnSpPr>
        <p:spPr bwMode="auto">
          <a:xfrm>
            <a:off x="5357813" y="2632075"/>
            <a:ext cx="1766887" cy="514350"/>
          </a:xfrm>
          <a:prstGeom prst="straightConnector1">
            <a:avLst/>
          </a:prstGeom>
          <a:noFill/>
          <a:ln w="12700">
            <a:solidFill>
              <a:schemeClr val="tx1"/>
            </a:solidFill>
            <a:round/>
            <a:headEnd/>
            <a:tailEnd type="triangle" w="med" len="med"/>
          </a:ln>
        </p:spPr>
      </p:cxnSp>
      <p:cxnSp>
        <p:nvCxnSpPr>
          <p:cNvPr id="30732" name="AutoShape 18"/>
          <p:cNvCxnSpPr>
            <a:cxnSpLocks noChangeShapeType="1"/>
            <a:stCxn id="30723" idx="4"/>
            <a:endCxn id="30724" idx="0"/>
          </p:cNvCxnSpPr>
          <p:nvPr/>
        </p:nvCxnSpPr>
        <p:spPr bwMode="auto">
          <a:xfrm>
            <a:off x="5178425" y="1882775"/>
            <a:ext cx="0" cy="568325"/>
          </a:xfrm>
          <a:prstGeom prst="straightConnector1">
            <a:avLst/>
          </a:prstGeom>
          <a:noFill/>
          <a:ln w="12700">
            <a:solidFill>
              <a:schemeClr val="tx1"/>
            </a:solidFill>
            <a:round/>
            <a:headEnd/>
            <a:tailEnd type="triangle" w="med" len="med"/>
          </a:ln>
        </p:spPr>
      </p:cxnSp>
      <p:cxnSp>
        <p:nvCxnSpPr>
          <p:cNvPr id="30733" name="AutoShape 19"/>
          <p:cNvCxnSpPr>
            <a:cxnSpLocks noChangeShapeType="1"/>
            <a:stCxn id="30724" idx="2"/>
            <a:endCxn id="30743" idx="7"/>
          </p:cNvCxnSpPr>
          <p:nvPr/>
        </p:nvCxnSpPr>
        <p:spPr bwMode="auto">
          <a:xfrm flipH="1">
            <a:off x="2886075" y="2632075"/>
            <a:ext cx="2111375" cy="514350"/>
          </a:xfrm>
          <a:prstGeom prst="straightConnector1">
            <a:avLst/>
          </a:prstGeom>
          <a:noFill/>
          <a:ln w="12700">
            <a:solidFill>
              <a:schemeClr val="tx1"/>
            </a:solidFill>
            <a:round/>
            <a:headEnd/>
            <a:tailEnd type="triangle" w="med" len="med"/>
          </a:ln>
        </p:spPr>
      </p:cxnSp>
      <p:cxnSp>
        <p:nvCxnSpPr>
          <p:cNvPr id="30734" name="AutoShape 20"/>
          <p:cNvCxnSpPr>
            <a:cxnSpLocks noChangeShapeType="1"/>
            <a:stCxn id="30743" idx="5"/>
            <a:endCxn id="30746" idx="1"/>
          </p:cNvCxnSpPr>
          <p:nvPr/>
        </p:nvCxnSpPr>
        <p:spPr bwMode="auto">
          <a:xfrm>
            <a:off x="2886075" y="3402013"/>
            <a:ext cx="609600" cy="477837"/>
          </a:xfrm>
          <a:prstGeom prst="straightConnector1">
            <a:avLst/>
          </a:prstGeom>
          <a:noFill/>
          <a:ln w="12700">
            <a:solidFill>
              <a:schemeClr val="tx1"/>
            </a:solidFill>
            <a:round/>
            <a:headEnd/>
            <a:tailEnd type="triangle" w="med" len="med"/>
          </a:ln>
        </p:spPr>
      </p:cxnSp>
      <p:cxnSp>
        <p:nvCxnSpPr>
          <p:cNvPr id="30735" name="AutoShape 21"/>
          <p:cNvCxnSpPr>
            <a:cxnSpLocks noChangeShapeType="1"/>
            <a:stCxn id="30743" idx="3"/>
            <a:endCxn id="30745" idx="7"/>
          </p:cNvCxnSpPr>
          <p:nvPr/>
        </p:nvCxnSpPr>
        <p:spPr bwMode="auto">
          <a:xfrm flipH="1">
            <a:off x="2019300" y="3402013"/>
            <a:ext cx="611188" cy="477837"/>
          </a:xfrm>
          <a:prstGeom prst="straightConnector1">
            <a:avLst/>
          </a:prstGeom>
          <a:noFill/>
          <a:ln w="12700">
            <a:solidFill>
              <a:schemeClr val="tx1"/>
            </a:solidFill>
            <a:round/>
            <a:headEnd/>
            <a:tailEnd type="triangle" w="med" len="med"/>
          </a:ln>
        </p:spPr>
      </p:cxnSp>
      <p:cxnSp>
        <p:nvCxnSpPr>
          <p:cNvPr id="30736" name="AutoShape 22"/>
          <p:cNvCxnSpPr>
            <a:cxnSpLocks noChangeShapeType="1"/>
            <a:stCxn id="30745" idx="5"/>
            <a:endCxn id="30744" idx="1"/>
          </p:cNvCxnSpPr>
          <p:nvPr/>
        </p:nvCxnSpPr>
        <p:spPr bwMode="auto">
          <a:xfrm>
            <a:off x="2019300" y="4135438"/>
            <a:ext cx="611188" cy="476250"/>
          </a:xfrm>
          <a:prstGeom prst="straightConnector1">
            <a:avLst/>
          </a:prstGeom>
          <a:noFill/>
          <a:ln w="12700">
            <a:solidFill>
              <a:schemeClr val="tx1"/>
            </a:solidFill>
            <a:round/>
            <a:headEnd/>
            <a:tailEnd type="triangle" w="med" len="med"/>
          </a:ln>
        </p:spPr>
      </p:cxnSp>
      <p:cxnSp>
        <p:nvCxnSpPr>
          <p:cNvPr id="30737" name="AutoShape 23"/>
          <p:cNvCxnSpPr>
            <a:cxnSpLocks noChangeShapeType="1"/>
            <a:stCxn id="30746" idx="3"/>
            <a:endCxn id="30744" idx="7"/>
          </p:cNvCxnSpPr>
          <p:nvPr/>
        </p:nvCxnSpPr>
        <p:spPr bwMode="auto">
          <a:xfrm flipH="1">
            <a:off x="2886075" y="4135438"/>
            <a:ext cx="609600" cy="476250"/>
          </a:xfrm>
          <a:prstGeom prst="straightConnector1">
            <a:avLst/>
          </a:prstGeom>
          <a:noFill/>
          <a:ln w="12700">
            <a:solidFill>
              <a:schemeClr val="tx1"/>
            </a:solidFill>
            <a:round/>
            <a:headEnd/>
            <a:tailEnd type="triangle" w="med" len="med"/>
          </a:ln>
        </p:spPr>
      </p:cxnSp>
      <p:cxnSp>
        <p:nvCxnSpPr>
          <p:cNvPr id="30738" name="AutoShape 24"/>
          <p:cNvCxnSpPr>
            <a:cxnSpLocks noChangeShapeType="1"/>
            <a:stCxn id="30744" idx="6"/>
            <a:endCxn id="30727" idx="2"/>
          </p:cNvCxnSpPr>
          <p:nvPr/>
        </p:nvCxnSpPr>
        <p:spPr bwMode="auto">
          <a:xfrm>
            <a:off x="2938463" y="4740275"/>
            <a:ext cx="2058987" cy="223838"/>
          </a:xfrm>
          <a:prstGeom prst="straightConnector1">
            <a:avLst/>
          </a:prstGeom>
          <a:noFill/>
          <a:ln w="12700">
            <a:solidFill>
              <a:schemeClr val="tx1"/>
            </a:solidFill>
            <a:round/>
            <a:headEnd/>
            <a:tailEnd type="triangle" w="med" len="med"/>
          </a:ln>
        </p:spPr>
      </p:cxnSp>
      <p:cxnSp>
        <p:nvCxnSpPr>
          <p:cNvPr id="30739" name="AutoShape 25"/>
          <p:cNvCxnSpPr>
            <a:cxnSpLocks noChangeShapeType="1"/>
            <a:stCxn id="30726" idx="3"/>
            <a:endCxn id="30727" idx="7"/>
          </p:cNvCxnSpPr>
          <p:nvPr/>
        </p:nvCxnSpPr>
        <p:spPr bwMode="auto">
          <a:xfrm flipH="1">
            <a:off x="5305425" y="3402013"/>
            <a:ext cx="1819275" cy="1433512"/>
          </a:xfrm>
          <a:prstGeom prst="straightConnector1">
            <a:avLst/>
          </a:prstGeom>
          <a:noFill/>
          <a:ln w="12700">
            <a:solidFill>
              <a:schemeClr val="tx1"/>
            </a:solidFill>
            <a:round/>
            <a:headEnd/>
            <a:tailEnd type="triangle" w="med" len="med"/>
          </a:ln>
        </p:spPr>
      </p:cxnSp>
    </p:spTree>
    <p:extLst>
      <p:ext uri="{BB962C8B-B14F-4D97-AF65-F5344CB8AC3E}">
        <p14:creationId xmlns:p14="http://schemas.microsoft.com/office/powerpoint/2010/main" val="361118109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5616" y="332656"/>
            <a:ext cx="6624637" cy="762000"/>
          </a:xfrm>
          <a:noFill/>
        </p:spPr>
        <p:txBody>
          <a:bodyPr lIns="90487" tIns="44450" rIns="90487" bIns="44450"/>
          <a:lstStyle/>
          <a:p>
            <a:pPr algn="ctr">
              <a:tabLst>
                <a:tab pos="7540625" algn="r"/>
              </a:tabLst>
            </a:pPr>
            <a:r>
              <a:rPr lang="zh-CN" altLang="en-US" sz="3200" dirty="0">
                <a:solidFill>
                  <a:srgbClr val="FFFF00"/>
                </a:solidFill>
                <a:latin typeface="+mj-ea"/>
              </a:rPr>
              <a:t>流程图的圈复杂度</a:t>
            </a:r>
          </a:p>
        </p:txBody>
      </p:sp>
      <p:sp>
        <p:nvSpPr>
          <p:cNvPr id="1662979" name="Rectangle 3"/>
          <p:cNvSpPr>
            <a:spLocks noChangeArrowheads="1"/>
          </p:cNvSpPr>
          <p:nvPr/>
        </p:nvSpPr>
        <p:spPr bwMode="auto">
          <a:xfrm>
            <a:off x="287338" y="4329113"/>
            <a:ext cx="8316912" cy="1957387"/>
          </a:xfrm>
          <a:prstGeom prst="rect">
            <a:avLst/>
          </a:prstGeom>
          <a:noFill/>
          <a:ln w="12700">
            <a:noFill/>
            <a:miter lim="800000"/>
            <a:headEnd/>
            <a:tailEnd/>
          </a:ln>
        </p:spPr>
        <p:txBody>
          <a:bodyPr lIns="90487" tIns="44450" rIns="90487" bIns="44450"/>
          <a:lstStyle/>
          <a:p>
            <a:pPr marL="342900" indent="-342900">
              <a:spcBef>
                <a:spcPct val="20000"/>
              </a:spcBef>
              <a:buClr>
                <a:schemeClr val="folHlink"/>
              </a:buClr>
              <a:buSzPct val="90000"/>
              <a:buFont typeface="Wingdings" pitchFamily="2" charset="2"/>
              <a:buNone/>
              <a:tabLst>
                <a:tab pos="1658938" algn="l"/>
                <a:tab pos="2624138" algn="l"/>
                <a:tab pos="3200400" algn="l"/>
              </a:tabLst>
            </a:pPr>
            <a:endParaRPr lang="en-US" altLang="zh-CN" sz="2000" b="1"/>
          </a:p>
          <a:p>
            <a:pPr marL="742950" lvl="1" indent="-285750">
              <a:spcBef>
                <a:spcPts val="700"/>
              </a:spcBef>
              <a:buClr>
                <a:srgbClr val="FF00FF"/>
              </a:buClr>
              <a:buSzPct val="120000"/>
              <a:buFont typeface="Zapf Dingbats" charset="2"/>
              <a:buChar char="è"/>
              <a:tabLst>
                <a:tab pos="1658938" algn="l"/>
                <a:tab pos="2624138" algn="l"/>
                <a:tab pos="3200400" algn="l"/>
              </a:tabLst>
            </a:pPr>
            <a:r>
              <a:rPr lang="en-US" altLang="zh-CN" sz="2000"/>
              <a:t>  V(G) = </a:t>
            </a:r>
            <a:r>
              <a:rPr lang="zh-CN" altLang="en-US" sz="2000"/>
              <a:t>区域数量</a:t>
            </a:r>
            <a:r>
              <a:rPr lang="en-US" altLang="zh-CN" sz="2000"/>
              <a:t>(</a:t>
            </a:r>
            <a:r>
              <a:rPr lang="zh-CN" altLang="en-US" sz="2000"/>
              <a:t>由节点、连线包围的区域，包括图形外部区域</a:t>
            </a:r>
            <a:r>
              <a:rPr lang="en-US" altLang="zh-CN" sz="2000"/>
              <a:t>)</a:t>
            </a:r>
          </a:p>
          <a:p>
            <a:pPr marL="742950" lvl="1" indent="-285750">
              <a:spcBef>
                <a:spcPts val="700"/>
              </a:spcBef>
              <a:buClr>
                <a:srgbClr val="FF00FF"/>
              </a:buClr>
              <a:buSzPct val="120000"/>
              <a:buFont typeface="Zapf Dingbats" charset="2"/>
              <a:buChar char="è"/>
              <a:tabLst>
                <a:tab pos="1658938" algn="l"/>
                <a:tab pos="2624138" algn="l"/>
                <a:tab pos="3200400" algn="l"/>
              </a:tabLst>
            </a:pPr>
            <a:r>
              <a:rPr lang="en-US" altLang="zh-CN" sz="2000"/>
              <a:t>  V(G) = </a:t>
            </a:r>
            <a:r>
              <a:rPr lang="zh-CN" altLang="en-US" sz="2000"/>
              <a:t>连线数量 </a:t>
            </a:r>
            <a:r>
              <a:rPr lang="en-US" altLang="zh-CN" sz="2000"/>
              <a:t>- </a:t>
            </a:r>
            <a:r>
              <a:rPr lang="zh-CN" altLang="en-US" sz="2000"/>
              <a:t>节点数量</a:t>
            </a:r>
            <a:r>
              <a:rPr lang="en-US" altLang="zh-CN" sz="2000"/>
              <a:t> + 2</a:t>
            </a:r>
          </a:p>
          <a:p>
            <a:pPr marL="742950" lvl="1" indent="-285750">
              <a:spcBef>
                <a:spcPts val="700"/>
              </a:spcBef>
              <a:buClr>
                <a:srgbClr val="FF00FF"/>
              </a:buClr>
              <a:buSzPct val="120000"/>
              <a:buFont typeface="Zapf Dingbats" charset="2"/>
              <a:buChar char="è"/>
              <a:tabLst>
                <a:tab pos="1658938" algn="l"/>
                <a:tab pos="2624138" algn="l"/>
                <a:tab pos="3200400" algn="l"/>
              </a:tabLst>
            </a:pPr>
            <a:r>
              <a:rPr lang="en-US" altLang="zh-CN" sz="2000"/>
              <a:t>  V(G) = </a:t>
            </a:r>
            <a:r>
              <a:rPr lang="zh-CN" altLang="en-US" sz="2000"/>
              <a:t>简单可预测节点数量</a:t>
            </a:r>
            <a:r>
              <a:rPr lang="en-US" altLang="zh-CN" sz="2000"/>
              <a:t> + 1</a:t>
            </a:r>
          </a:p>
        </p:txBody>
      </p:sp>
      <p:sp>
        <p:nvSpPr>
          <p:cNvPr id="31748" name="Rectangle 5"/>
          <p:cNvSpPr>
            <a:spLocks noChangeArrowheads="1"/>
          </p:cNvSpPr>
          <p:nvPr/>
        </p:nvSpPr>
        <p:spPr bwMode="auto">
          <a:xfrm>
            <a:off x="755650" y="1628775"/>
            <a:ext cx="7620000" cy="1200150"/>
          </a:xfrm>
          <a:prstGeom prst="rect">
            <a:avLst/>
          </a:prstGeom>
          <a:noFill/>
          <a:ln w="9525">
            <a:noFill/>
            <a:miter lim="800000"/>
            <a:headEnd/>
            <a:tailEnd/>
          </a:ln>
        </p:spPr>
        <p:txBody>
          <a:bodyPr>
            <a:spAutoFit/>
          </a:bodyPr>
          <a:lstStyle/>
          <a:p>
            <a:pPr eaLnBrk="0" hangingPunct="0"/>
            <a:r>
              <a:rPr lang="zh-CN" altLang="en-US" sz="2400" b="1">
                <a:solidFill>
                  <a:srgbClr val="3366FF"/>
                </a:solidFill>
                <a:latin typeface="Arial Narrow" pitchFamily="34" charset="0"/>
              </a:rPr>
              <a:t>圈复杂度（</a:t>
            </a:r>
            <a:r>
              <a:rPr lang="en-US" altLang="zh-CN" sz="2400" b="1">
                <a:solidFill>
                  <a:srgbClr val="3366FF"/>
                </a:solidFill>
              </a:rPr>
              <a:t>Cyclomatic complexity</a:t>
            </a:r>
            <a:r>
              <a:rPr lang="zh-CN" altLang="en-US" sz="2400" b="1">
                <a:solidFill>
                  <a:srgbClr val="3366FF"/>
                </a:solidFill>
              </a:rPr>
              <a:t>）</a:t>
            </a:r>
            <a:r>
              <a:rPr lang="en-US" altLang="zh-CN" sz="2000" b="1">
                <a:solidFill>
                  <a:srgbClr val="13BBBF"/>
                </a:solidFill>
              </a:rPr>
              <a:t>:</a:t>
            </a:r>
            <a:r>
              <a:rPr lang="zh-CN" altLang="en-US" sz="2400"/>
              <a:t>代码逻辑复杂度的</a:t>
            </a:r>
            <a:r>
              <a:rPr lang="en-US" altLang="zh-CN" sz="2400"/>
              <a:t> </a:t>
            </a:r>
            <a:r>
              <a:rPr lang="zh-CN" altLang="en-US" sz="2400"/>
              <a:t>度量，提供了被测代码的路径数量。复杂度越高，出错的概率越大</a:t>
            </a:r>
            <a:endParaRPr lang="en-US" altLang="zh-CN" sz="2400"/>
          </a:p>
        </p:txBody>
      </p:sp>
      <p:grpSp>
        <p:nvGrpSpPr>
          <p:cNvPr id="31749" name="Group 50"/>
          <p:cNvGrpSpPr>
            <a:grpSpLocks/>
          </p:cNvGrpSpPr>
          <p:nvPr/>
        </p:nvGrpSpPr>
        <p:grpSpPr bwMode="auto">
          <a:xfrm>
            <a:off x="2014538" y="2917825"/>
            <a:ext cx="4316412" cy="1682750"/>
            <a:chOff x="2014515" y="2917818"/>
            <a:chExt cx="4316433" cy="1682758"/>
          </a:xfrm>
        </p:grpSpPr>
        <p:sp>
          <p:nvSpPr>
            <p:cNvPr id="31751" name="Rectangle 7"/>
            <p:cNvSpPr>
              <a:spLocks noChangeArrowheads="1"/>
            </p:cNvSpPr>
            <p:nvPr/>
          </p:nvSpPr>
          <p:spPr bwMode="auto">
            <a:xfrm>
              <a:off x="5891210" y="4370388"/>
              <a:ext cx="439738" cy="230188"/>
            </a:xfrm>
            <a:prstGeom prst="rect">
              <a:avLst/>
            </a:prstGeom>
            <a:noFill/>
            <a:ln w="9525">
              <a:noFill/>
              <a:miter lim="800000"/>
              <a:headEnd/>
              <a:tailEnd/>
            </a:ln>
          </p:spPr>
          <p:txBody>
            <a:bodyPr wrap="none" lIns="0" tIns="0" rIns="0" bIns="0">
              <a:spAutoFit/>
            </a:bodyPr>
            <a:lstStyle/>
            <a:p>
              <a:pPr eaLnBrk="0" hangingPunct="0">
                <a:lnSpc>
                  <a:spcPct val="90000"/>
                </a:lnSpc>
              </a:pPr>
              <a:r>
                <a:rPr lang="en-US" altLang="zh-CN" sz="1600" b="1">
                  <a:solidFill>
                    <a:srgbClr val="13BBBF"/>
                  </a:solidFill>
                </a:rPr>
                <a:t>V(G)</a:t>
              </a:r>
            </a:p>
          </p:txBody>
        </p:sp>
        <p:sp>
          <p:nvSpPr>
            <p:cNvPr id="31752" name="Rectangle 8"/>
            <p:cNvSpPr>
              <a:spLocks noChangeArrowheads="1"/>
            </p:cNvSpPr>
            <p:nvPr/>
          </p:nvSpPr>
          <p:spPr bwMode="auto">
            <a:xfrm>
              <a:off x="2014515" y="2994018"/>
              <a:ext cx="844550" cy="225425"/>
            </a:xfrm>
            <a:prstGeom prst="rect">
              <a:avLst/>
            </a:prstGeom>
            <a:noFill/>
            <a:ln w="9525">
              <a:noFill/>
              <a:miter lim="800000"/>
              <a:headEnd/>
              <a:tailEnd/>
            </a:ln>
          </p:spPr>
          <p:txBody>
            <a:bodyPr wrap="none" lIns="0" tIns="0" rIns="0" bIns="0">
              <a:spAutoFit/>
            </a:bodyPr>
            <a:lstStyle/>
            <a:p>
              <a:pPr eaLnBrk="0" hangingPunct="0">
                <a:lnSpc>
                  <a:spcPct val="88000"/>
                </a:lnSpc>
                <a:spcBef>
                  <a:spcPct val="50000"/>
                </a:spcBef>
              </a:pPr>
              <a:r>
                <a:rPr lang="en-US" altLang="zh-CN" sz="1600" b="1">
                  <a:solidFill>
                    <a:srgbClr val="13BBBF"/>
                  </a:solidFill>
                </a:rPr>
                <a:t>modules</a:t>
              </a:r>
            </a:p>
          </p:txBody>
        </p:sp>
        <p:sp>
          <p:nvSpPr>
            <p:cNvPr id="31753" name="Rectangle 9"/>
            <p:cNvSpPr>
              <a:spLocks noChangeArrowheads="1"/>
            </p:cNvSpPr>
            <p:nvPr/>
          </p:nvSpPr>
          <p:spPr bwMode="auto">
            <a:xfrm>
              <a:off x="3222603" y="4284656"/>
              <a:ext cx="111125" cy="182563"/>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54" name="Rectangle 10"/>
            <p:cNvSpPr>
              <a:spLocks noChangeArrowheads="1"/>
            </p:cNvSpPr>
            <p:nvPr/>
          </p:nvSpPr>
          <p:spPr bwMode="auto">
            <a:xfrm>
              <a:off x="3211490" y="4275131"/>
              <a:ext cx="131763" cy="201613"/>
            </a:xfrm>
            <a:prstGeom prst="rect">
              <a:avLst/>
            </a:prstGeom>
            <a:noFill/>
            <a:ln w="23813">
              <a:solidFill>
                <a:schemeClr val="tx1"/>
              </a:solidFill>
              <a:miter lim="800000"/>
              <a:headEnd/>
              <a:tailEnd/>
            </a:ln>
          </p:spPr>
          <p:txBody>
            <a:bodyPr/>
            <a:lstStyle/>
            <a:p>
              <a:endParaRPr lang="zh-CN" altLang="en-US"/>
            </a:p>
          </p:txBody>
        </p:sp>
        <p:sp>
          <p:nvSpPr>
            <p:cNvPr id="31755" name="Rectangle 11"/>
            <p:cNvSpPr>
              <a:spLocks noChangeArrowheads="1"/>
            </p:cNvSpPr>
            <p:nvPr/>
          </p:nvSpPr>
          <p:spPr bwMode="auto">
            <a:xfrm>
              <a:off x="3333728" y="4233856"/>
              <a:ext cx="111125" cy="233363"/>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56" name="Rectangle 12"/>
            <p:cNvSpPr>
              <a:spLocks noChangeArrowheads="1"/>
            </p:cNvSpPr>
            <p:nvPr/>
          </p:nvSpPr>
          <p:spPr bwMode="auto">
            <a:xfrm>
              <a:off x="3324203" y="4224331"/>
              <a:ext cx="131763" cy="252413"/>
            </a:xfrm>
            <a:prstGeom prst="rect">
              <a:avLst/>
            </a:prstGeom>
            <a:noFill/>
            <a:ln w="23813">
              <a:solidFill>
                <a:schemeClr val="tx1"/>
              </a:solidFill>
              <a:miter lim="800000"/>
              <a:headEnd/>
              <a:tailEnd/>
            </a:ln>
          </p:spPr>
          <p:txBody>
            <a:bodyPr/>
            <a:lstStyle/>
            <a:p>
              <a:endParaRPr lang="zh-CN" altLang="en-US"/>
            </a:p>
          </p:txBody>
        </p:sp>
        <p:sp>
          <p:nvSpPr>
            <p:cNvPr id="31757" name="Rectangle 13"/>
            <p:cNvSpPr>
              <a:spLocks noChangeArrowheads="1"/>
            </p:cNvSpPr>
            <p:nvPr/>
          </p:nvSpPr>
          <p:spPr bwMode="auto">
            <a:xfrm>
              <a:off x="3444853" y="4183056"/>
              <a:ext cx="111125" cy="284163"/>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58" name="Rectangle 14"/>
            <p:cNvSpPr>
              <a:spLocks noChangeArrowheads="1"/>
            </p:cNvSpPr>
            <p:nvPr/>
          </p:nvSpPr>
          <p:spPr bwMode="auto">
            <a:xfrm>
              <a:off x="3435328" y="4173531"/>
              <a:ext cx="131763" cy="303213"/>
            </a:xfrm>
            <a:prstGeom prst="rect">
              <a:avLst/>
            </a:prstGeom>
            <a:noFill/>
            <a:ln w="23813">
              <a:solidFill>
                <a:schemeClr val="tx1"/>
              </a:solidFill>
              <a:miter lim="800000"/>
              <a:headEnd/>
              <a:tailEnd/>
            </a:ln>
          </p:spPr>
          <p:txBody>
            <a:bodyPr/>
            <a:lstStyle/>
            <a:p>
              <a:endParaRPr lang="zh-CN" altLang="en-US"/>
            </a:p>
          </p:txBody>
        </p:sp>
        <p:sp>
          <p:nvSpPr>
            <p:cNvPr id="31759" name="Rectangle 15"/>
            <p:cNvSpPr>
              <a:spLocks noChangeArrowheads="1"/>
            </p:cNvSpPr>
            <p:nvPr/>
          </p:nvSpPr>
          <p:spPr bwMode="auto">
            <a:xfrm>
              <a:off x="3567090" y="4071931"/>
              <a:ext cx="120650" cy="395288"/>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60" name="Rectangle 16"/>
            <p:cNvSpPr>
              <a:spLocks noChangeArrowheads="1"/>
            </p:cNvSpPr>
            <p:nvPr/>
          </p:nvSpPr>
          <p:spPr bwMode="auto">
            <a:xfrm>
              <a:off x="3555978" y="4062406"/>
              <a:ext cx="142875" cy="414338"/>
            </a:xfrm>
            <a:prstGeom prst="rect">
              <a:avLst/>
            </a:prstGeom>
            <a:noFill/>
            <a:ln w="23813">
              <a:solidFill>
                <a:schemeClr val="tx1"/>
              </a:solidFill>
              <a:miter lim="800000"/>
              <a:headEnd/>
              <a:tailEnd/>
            </a:ln>
          </p:spPr>
          <p:txBody>
            <a:bodyPr/>
            <a:lstStyle/>
            <a:p>
              <a:endParaRPr lang="zh-CN" altLang="en-US"/>
            </a:p>
          </p:txBody>
        </p:sp>
        <p:sp>
          <p:nvSpPr>
            <p:cNvPr id="31761" name="Rectangle 17"/>
            <p:cNvSpPr>
              <a:spLocks noChangeArrowheads="1"/>
            </p:cNvSpPr>
            <p:nvPr/>
          </p:nvSpPr>
          <p:spPr bwMode="auto">
            <a:xfrm>
              <a:off x="3687740" y="3910006"/>
              <a:ext cx="122238" cy="557213"/>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62" name="Rectangle 18"/>
            <p:cNvSpPr>
              <a:spLocks noChangeArrowheads="1"/>
            </p:cNvSpPr>
            <p:nvPr/>
          </p:nvSpPr>
          <p:spPr bwMode="auto">
            <a:xfrm>
              <a:off x="3678215" y="3900481"/>
              <a:ext cx="141288" cy="576263"/>
            </a:xfrm>
            <a:prstGeom prst="rect">
              <a:avLst/>
            </a:prstGeom>
            <a:noFill/>
            <a:ln w="23813">
              <a:solidFill>
                <a:schemeClr val="tx1"/>
              </a:solidFill>
              <a:miter lim="800000"/>
              <a:headEnd/>
              <a:tailEnd/>
            </a:ln>
          </p:spPr>
          <p:txBody>
            <a:bodyPr/>
            <a:lstStyle/>
            <a:p>
              <a:endParaRPr lang="zh-CN" altLang="en-US"/>
            </a:p>
          </p:txBody>
        </p:sp>
        <p:sp>
          <p:nvSpPr>
            <p:cNvPr id="31763" name="Rectangle 19"/>
            <p:cNvSpPr>
              <a:spLocks noChangeArrowheads="1"/>
            </p:cNvSpPr>
            <p:nvPr/>
          </p:nvSpPr>
          <p:spPr bwMode="auto">
            <a:xfrm>
              <a:off x="3809978" y="3817931"/>
              <a:ext cx="122238" cy="658813"/>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64" name="Rectangle 20"/>
            <p:cNvSpPr>
              <a:spLocks noChangeArrowheads="1"/>
            </p:cNvSpPr>
            <p:nvPr/>
          </p:nvSpPr>
          <p:spPr bwMode="auto">
            <a:xfrm>
              <a:off x="3800453" y="3808406"/>
              <a:ext cx="141288" cy="677863"/>
            </a:xfrm>
            <a:prstGeom prst="rect">
              <a:avLst/>
            </a:prstGeom>
            <a:noFill/>
            <a:ln w="23813">
              <a:solidFill>
                <a:schemeClr val="tx1"/>
              </a:solidFill>
              <a:miter lim="800000"/>
              <a:headEnd/>
              <a:tailEnd/>
            </a:ln>
          </p:spPr>
          <p:txBody>
            <a:bodyPr/>
            <a:lstStyle/>
            <a:p>
              <a:endParaRPr lang="zh-CN" altLang="en-US"/>
            </a:p>
          </p:txBody>
        </p:sp>
        <p:sp>
          <p:nvSpPr>
            <p:cNvPr id="31765" name="Rectangle 21"/>
            <p:cNvSpPr>
              <a:spLocks noChangeArrowheads="1"/>
            </p:cNvSpPr>
            <p:nvPr/>
          </p:nvSpPr>
          <p:spPr bwMode="auto">
            <a:xfrm>
              <a:off x="3932215" y="3625843"/>
              <a:ext cx="111125" cy="841375"/>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66" name="Rectangle 22"/>
            <p:cNvSpPr>
              <a:spLocks noChangeArrowheads="1"/>
            </p:cNvSpPr>
            <p:nvPr/>
          </p:nvSpPr>
          <p:spPr bwMode="auto">
            <a:xfrm>
              <a:off x="3921103" y="3616318"/>
              <a:ext cx="131763" cy="860425"/>
            </a:xfrm>
            <a:prstGeom prst="rect">
              <a:avLst/>
            </a:prstGeom>
            <a:noFill/>
            <a:ln w="23813">
              <a:solidFill>
                <a:schemeClr val="tx1"/>
              </a:solidFill>
              <a:miter lim="800000"/>
              <a:headEnd/>
              <a:tailEnd/>
            </a:ln>
          </p:spPr>
          <p:txBody>
            <a:bodyPr/>
            <a:lstStyle/>
            <a:p>
              <a:endParaRPr lang="zh-CN" altLang="en-US"/>
            </a:p>
          </p:txBody>
        </p:sp>
        <p:sp>
          <p:nvSpPr>
            <p:cNvPr id="31767" name="Rectangle 23"/>
            <p:cNvSpPr>
              <a:spLocks noChangeArrowheads="1"/>
            </p:cNvSpPr>
            <p:nvPr/>
          </p:nvSpPr>
          <p:spPr bwMode="auto">
            <a:xfrm>
              <a:off x="4052865" y="3038468"/>
              <a:ext cx="122238" cy="1428750"/>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68" name="Rectangle 24"/>
            <p:cNvSpPr>
              <a:spLocks noChangeArrowheads="1"/>
            </p:cNvSpPr>
            <p:nvPr/>
          </p:nvSpPr>
          <p:spPr bwMode="auto">
            <a:xfrm>
              <a:off x="4043340" y="3028943"/>
              <a:ext cx="141288" cy="1447800"/>
            </a:xfrm>
            <a:prstGeom prst="rect">
              <a:avLst/>
            </a:prstGeom>
            <a:noFill/>
            <a:ln w="23813">
              <a:solidFill>
                <a:schemeClr val="tx1"/>
              </a:solidFill>
              <a:miter lim="800000"/>
              <a:headEnd/>
              <a:tailEnd/>
            </a:ln>
          </p:spPr>
          <p:txBody>
            <a:bodyPr/>
            <a:lstStyle/>
            <a:p>
              <a:endParaRPr lang="zh-CN" altLang="en-US"/>
            </a:p>
          </p:txBody>
        </p:sp>
        <p:sp>
          <p:nvSpPr>
            <p:cNvPr id="31769" name="Rectangle 25"/>
            <p:cNvSpPr>
              <a:spLocks noChangeArrowheads="1"/>
            </p:cNvSpPr>
            <p:nvPr/>
          </p:nvSpPr>
          <p:spPr bwMode="auto">
            <a:xfrm>
              <a:off x="4175103" y="2978143"/>
              <a:ext cx="122238" cy="1498600"/>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70" name="Rectangle 26"/>
            <p:cNvSpPr>
              <a:spLocks noChangeArrowheads="1"/>
            </p:cNvSpPr>
            <p:nvPr/>
          </p:nvSpPr>
          <p:spPr bwMode="auto">
            <a:xfrm>
              <a:off x="4165578" y="2968618"/>
              <a:ext cx="141288" cy="1517650"/>
            </a:xfrm>
            <a:prstGeom prst="rect">
              <a:avLst/>
            </a:prstGeom>
            <a:noFill/>
            <a:ln w="23813">
              <a:solidFill>
                <a:schemeClr val="tx1"/>
              </a:solidFill>
              <a:miter lim="800000"/>
              <a:headEnd/>
              <a:tailEnd/>
            </a:ln>
          </p:spPr>
          <p:txBody>
            <a:bodyPr/>
            <a:lstStyle/>
            <a:p>
              <a:endParaRPr lang="zh-CN" altLang="en-US"/>
            </a:p>
          </p:txBody>
        </p:sp>
        <p:sp>
          <p:nvSpPr>
            <p:cNvPr id="31771" name="Rectangle 27"/>
            <p:cNvSpPr>
              <a:spLocks noChangeArrowheads="1"/>
            </p:cNvSpPr>
            <p:nvPr/>
          </p:nvSpPr>
          <p:spPr bwMode="auto">
            <a:xfrm>
              <a:off x="5259365" y="4275131"/>
              <a:ext cx="111125" cy="180975"/>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72" name="Rectangle 28"/>
            <p:cNvSpPr>
              <a:spLocks noChangeArrowheads="1"/>
            </p:cNvSpPr>
            <p:nvPr/>
          </p:nvSpPr>
          <p:spPr bwMode="auto">
            <a:xfrm>
              <a:off x="5249840" y="4264018"/>
              <a:ext cx="131763" cy="203200"/>
            </a:xfrm>
            <a:prstGeom prst="rect">
              <a:avLst/>
            </a:prstGeom>
            <a:noFill/>
            <a:ln w="23813">
              <a:solidFill>
                <a:schemeClr val="tx1"/>
              </a:solidFill>
              <a:miter lim="800000"/>
              <a:headEnd/>
              <a:tailEnd/>
            </a:ln>
          </p:spPr>
          <p:txBody>
            <a:bodyPr/>
            <a:lstStyle/>
            <a:p>
              <a:endParaRPr lang="zh-CN" altLang="en-US"/>
            </a:p>
          </p:txBody>
        </p:sp>
        <p:sp>
          <p:nvSpPr>
            <p:cNvPr id="31773" name="Rectangle 29"/>
            <p:cNvSpPr>
              <a:spLocks noChangeArrowheads="1"/>
            </p:cNvSpPr>
            <p:nvPr/>
          </p:nvSpPr>
          <p:spPr bwMode="auto">
            <a:xfrm>
              <a:off x="5148240" y="4233856"/>
              <a:ext cx="111125" cy="233363"/>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74" name="Rectangle 30"/>
            <p:cNvSpPr>
              <a:spLocks noChangeArrowheads="1"/>
            </p:cNvSpPr>
            <p:nvPr/>
          </p:nvSpPr>
          <p:spPr bwMode="auto">
            <a:xfrm>
              <a:off x="5137128" y="4224331"/>
              <a:ext cx="131763" cy="252413"/>
            </a:xfrm>
            <a:prstGeom prst="rect">
              <a:avLst/>
            </a:prstGeom>
            <a:noFill/>
            <a:ln w="23813">
              <a:solidFill>
                <a:schemeClr val="tx1"/>
              </a:solidFill>
              <a:miter lim="800000"/>
              <a:headEnd/>
              <a:tailEnd/>
            </a:ln>
          </p:spPr>
          <p:txBody>
            <a:bodyPr/>
            <a:lstStyle/>
            <a:p>
              <a:endParaRPr lang="zh-CN" altLang="en-US"/>
            </a:p>
          </p:txBody>
        </p:sp>
        <p:sp>
          <p:nvSpPr>
            <p:cNvPr id="31775" name="Rectangle 31"/>
            <p:cNvSpPr>
              <a:spLocks noChangeArrowheads="1"/>
            </p:cNvSpPr>
            <p:nvPr/>
          </p:nvSpPr>
          <p:spPr bwMode="auto">
            <a:xfrm>
              <a:off x="5037115" y="4173531"/>
              <a:ext cx="120650" cy="282575"/>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76" name="Rectangle 32"/>
            <p:cNvSpPr>
              <a:spLocks noChangeArrowheads="1"/>
            </p:cNvSpPr>
            <p:nvPr/>
          </p:nvSpPr>
          <p:spPr bwMode="auto">
            <a:xfrm>
              <a:off x="5026003" y="4162418"/>
              <a:ext cx="142875" cy="304800"/>
            </a:xfrm>
            <a:prstGeom prst="rect">
              <a:avLst/>
            </a:prstGeom>
            <a:noFill/>
            <a:ln w="23813">
              <a:solidFill>
                <a:schemeClr val="tx1"/>
              </a:solidFill>
              <a:miter lim="800000"/>
              <a:headEnd/>
              <a:tailEnd/>
            </a:ln>
          </p:spPr>
          <p:txBody>
            <a:bodyPr/>
            <a:lstStyle/>
            <a:p>
              <a:endParaRPr lang="zh-CN" altLang="en-US"/>
            </a:p>
          </p:txBody>
        </p:sp>
        <p:sp>
          <p:nvSpPr>
            <p:cNvPr id="31777" name="Rectangle 33"/>
            <p:cNvSpPr>
              <a:spLocks noChangeArrowheads="1"/>
            </p:cNvSpPr>
            <p:nvPr/>
          </p:nvSpPr>
          <p:spPr bwMode="auto">
            <a:xfrm>
              <a:off x="4914878" y="4062406"/>
              <a:ext cx="111125" cy="393700"/>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78" name="Rectangle 34"/>
            <p:cNvSpPr>
              <a:spLocks noChangeArrowheads="1"/>
            </p:cNvSpPr>
            <p:nvPr/>
          </p:nvSpPr>
          <p:spPr bwMode="auto">
            <a:xfrm>
              <a:off x="4905353" y="4051293"/>
              <a:ext cx="131763" cy="415925"/>
            </a:xfrm>
            <a:prstGeom prst="rect">
              <a:avLst/>
            </a:prstGeom>
            <a:noFill/>
            <a:ln w="23813">
              <a:solidFill>
                <a:schemeClr val="tx1"/>
              </a:solidFill>
              <a:miter lim="800000"/>
              <a:headEnd/>
              <a:tailEnd/>
            </a:ln>
          </p:spPr>
          <p:txBody>
            <a:bodyPr/>
            <a:lstStyle/>
            <a:p>
              <a:endParaRPr lang="zh-CN" altLang="en-US"/>
            </a:p>
          </p:txBody>
        </p:sp>
        <p:sp>
          <p:nvSpPr>
            <p:cNvPr id="31779" name="Rectangle 35"/>
            <p:cNvSpPr>
              <a:spLocks noChangeArrowheads="1"/>
            </p:cNvSpPr>
            <p:nvPr/>
          </p:nvSpPr>
          <p:spPr bwMode="auto">
            <a:xfrm>
              <a:off x="4783115" y="3900481"/>
              <a:ext cx="122238" cy="555625"/>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80" name="Rectangle 36"/>
            <p:cNvSpPr>
              <a:spLocks noChangeArrowheads="1"/>
            </p:cNvSpPr>
            <p:nvPr/>
          </p:nvSpPr>
          <p:spPr bwMode="auto">
            <a:xfrm>
              <a:off x="4773590" y="3889368"/>
              <a:ext cx="141288" cy="577850"/>
            </a:xfrm>
            <a:prstGeom prst="rect">
              <a:avLst/>
            </a:prstGeom>
            <a:noFill/>
            <a:ln w="23813">
              <a:solidFill>
                <a:schemeClr val="tx1"/>
              </a:solidFill>
              <a:miter lim="800000"/>
              <a:headEnd/>
              <a:tailEnd/>
            </a:ln>
          </p:spPr>
          <p:txBody>
            <a:bodyPr/>
            <a:lstStyle/>
            <a:p>
              <a:endParaRPr lang="zh-CN" altLang="en-US"/>
            </a:p>
          </p:txBody>
        </p:sp>
        <p:sp>
          <p:nvSpPr>
            <p:cNvPr id="31781" name="Rectangle 37"/>
            <p:cNvSpPr>
              <a:spLocks noChangeArrowheads="1"/>
            </p:cNvSpPr>
            <p:nvPr/>
          </p:nvSpPr>
          <p:spPr bwMode="auto">
            <a:xfrm>
              <a:off x="4660878" y="3817931"/>
              <a:ext cx="122238" cy="649288"/>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82" name="Rectangle 38"/>
            <p:cNvSpPr>
              <a:spLocks noChangeArrowheads="1"/>
            </p:cNvSpPr>
            <p:nvPr/>
          </p:nvSpPr>
          <p:spPr bwMode="auto">
            <a:xfrm>
              <a:off x="4651353" y="3808406"/>
              <a:ext cx="141288" cy="668338"/>
            </a:xfrm>
            <a:prstGeom prst="rect">
              <a:avLst/>
            </a:prstGeom>
            <a:noFill/>
            <a:ln w="23813">
              <a:solidFill>
                <a:schemeClr val="tx1"/>
              </a:solidFill>
              <a:miter lim="800000"/>
              <a:headEnd/>
              <a:tailEnd/>
            </a:ln>
          </p:spPr>
          <p:txBody>
            <a:bodyPr/>
            <a:lstStyle/>
            <a:p>
              <a:endParaRPr lang="zh-CN" altLang="en-US"/>
            </a:p>
          </p:txBody>
        </p:sp>
        <p:sp>
          <p:nvSpPr>
            <p:cNvPr id="31783" name="Rectangle 39"/>
            <p:cNvSpPr>
              <a:spLocks noChangeArrowheads="1"/>
            </p:cNvSpPr>
            <p:nvPr/>
          </p:nvSpPr>
          <p:spPr bwMode="auto">
            <a:xfrm>
              <a:off x="4549753" y="3616318"/>
              <a:ext cx="122238" cy="839788"/>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lstStyle/>
            <a:p>
              <a:endParaRPr lang="zh-CN" altLang="en-US"/>
            </a:p>
          </p:txBody>
        </p:sp>
        <p:sp>
          <p:nvSpPr>
            <p:cNvPr id="31784" name="Rectangle 40"/>
            <p:cNvSpPr>
              <a:spLocks noChangeArrowheads="1"/>
            </p:cNvSpPr>
            <p:nvPr/>
          </p:nvSpPr>
          <p:spPr bwMode="auto">
            <a:xfrm>
              <a:off x="4540228" y="3606793"/>
              <a:ext cx="141288" cy="860425"/>
            </a:xfrm>
            <a:prstGeom prst="rect">
              <a:avLst/>
            </a:prstGeom>
            <a:noFill/>
            <a:ln w="23813">
              <a:solidFill>
                <a:schemeClr val="tx1"/>
              </a:solidFill>
              <a:miter lim="800000"/>
              <a:headEnd/>
              <a:tailEnd/>
            </a:ln>
          </p:spPr>
          <p:txBody>
            <a:bodyPr/>
            <a:lstStyle/>
            <a:p>
              <a:endParaRPr lang="zh-CN" altLang="en-US"/>
            </a:p>
          </p:txBody>
        </p:sp>
        <p:sp>
          <p:nvSpPr>
            <p:cNvPr id="31785" name="Rectangle 41"/>
            <p:cNvSpPr>
              <a:spLocks noChangeArrowheads="1"/>
            </p:cNvSpPr>
            <p:nvPr/>
          </p:nvSpPr>
          <p:spPr bwMode="auto">
            <a:xfrm>
              <a:off x="4429103" y="3028943"/>
              <a:ext cx="111125" cy="1438275"/>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86" name="Rectangle 42"/>
            <p:cNvSpPr>
              <a:spLocks noChangeArrowheads="1"/>
            </p:cNvSpPr>
            <p:nvPr/>
          </p:nvSpPr>
          <p:spPr bwMode="auto">
            <a:xfrm>
              <a:off x="4417990" y="3019418"/>
              <a:ext cx="131763" cy="1457325"/>
            </a:xfrm>
            <a:prstGeom prst="rect">
              <a:avLst/>
            </a:prstGeom>
            <a:noFill/>
            <a:ln w="23813">
              <a:solidFill>
                <a:schemeClr val="tx1"/>
              </a:solidFill>
              <a:miter lim="800000"/>
              <a:headEnd/>
              <a:tailEnd/>
            </a:ln>
          </p:spPr>
          <p:txBody>
            <a:bodyPr/>
            <a:lstStyle/>
            <a:p>
              <a:endParaRPr lang="zh-CN" altLang="en-US"/>
            </a:p>
          </p:txBody>
        </p:sp>
        <p:sp>
          <p:nvSpPr>
            <p:cNvPr id="31787" name="Rectangle 43"/>
            <p:cNvSpPr>
              <a:spLocks noChangeArrowheads="1"/>
            </p:cNvSpPr>
            <p:nvPr/>
          </p:nvSpPr>
          <p:spPr bwMode="auto">
            <a:xfrm>
              <a:off x="4297340" y="2968618"/>
              <a:ext cx="120650" cy="1498600"/>
            </a:xfrm>
            <a:prstGeom prst="rect">
              <a:avLst/>
            </a:prstGeom>
            <a:solidFill>
              <a:srgbClr val="FFFFFF"/>
            </a:solidFill>
            <a:ln w="9525">
              <a:solidFill>
                <a:schemeClr val="tx1"/>
              </a:solidFill>
              <a:miter lim="800000"/>
              <a:headEnd/>
              <a:tailEnd/>
            </a:ln>
          </p:spPr>
          <p:txBody>
            <a:bodyPr/>
            <a:lstStyle/>
            <a:p>
              <a:endParaRPr lang="zh-CN" altLang="en-US"/>
            </a:p>
          </p:txBody>
        </p:sp>
        <p:sp>
          <p:nvSpPr>
            <p:cNvPr id="31788" name="Rectangle 44"/>
            <p:cNvSpPr>
              <a:spLocks noChangeArrowheads="1"/>
            </p:cNvSpPr>
            <p:nvPr/>
          </p:nvSpPr>
          <p:spPr bwMode="auto">
            <a:xfrm>
              <a:off x="4286228" y="2957506"/>
              <a:ext cx="142875" cy="1519238"/>
            </a:xfrm>
            <a:prstGeom prst="rect">
              <a:avLst/>
            </a:prstGeom>
            <a:noFill/>
            <a:ln w="23813">
              <a:solidFill>
                <a:schemeClr val="tx1"/>
              </a:solidFill>
              <a:miter lim="800000"/>
              <a:headEnd/>
              <a:tailEnd/>
            </a:ln>
          </p:spPr>
          <p:txBody>
            <a:bodyPr/>
            <a:lstStyle/>
            <a:p>
              <a:endParaRPr lang="zh-CN" altLang="en-US"/>
            </a:p>
          </p:txBody>
        </p:sp>
        <p:sp>
          <p:nvSpPr>
            <p:cNvPr id="31789" name="Freeform 46"/>
            <p:cNvSpPr>
              <a:spLocks/>
            </p:cNvSpPr>
            <p:nvPr/>
          </p:nvSpPr>
          <p:spPr bwMode="auto">
            <a:xfrm>
              <a:off x="2947965" y="2938456"/>
              <a:ext cx="2879725" cy="1538288"/>
            </a:xfrm>
            <a:custGeom>
              <a:avLst/>
              <a:gdLst>
                <a:gd name="T0" fmla="*/ 0 w 1814"/>
                <a:gd name="T1" fmla="*/ 0 h 969"/>
                <a:gd name="T2" fmla="*/ 0 w 1814"/>
                <a:gd name="T3" fmla="*/ 2147483647 h 969"/>
                <a:gd name="T4" fmla="*/ 0 w 1814"/>
                <a:gd name="T5" fmla="*/ 2147483647 h 969"/>
                <a:gd name="T6" fmla="*/ 2147483647 w 1814"/>
                <a:gd name="T7" fmla="*/ 2147483647 h 969"/>
                <a:gd name="T8" fmla="*/ 2147483647 w 1814"/>
                <a:gd name="T9" fmla="*/ 2147483647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chemeClr val="tx1"/>
              </a:solidFill>
              <a:round/>
              <a:headEnd/>
              <a:tailEnd/>
            </a:ln>
          </p:spPr>
          <p:txBody>
            <a:bodyPr/>
            <a:lstStyle/>
            <a:p>
              <a:endParaRPr lang="zh-CN" altLang="en-US"/>
            </a:p>
          </p:txBody>
        </p:sp>
        <p:sp>
          <p:nvSpPr>
            <p:cNvPr id="31790" name="Freeform 47"/>
            <p:cNvSpPr>
              <a:spLocks/>
            </p:cNvSpPr>
            <p:nvPr/>
          </p:nvSpPr>
          <p:spPr bwMode="auto">
            <a:xfrm>
              <a:off x="2928915" y="2917818"/>
              <a:ext cx="2878138" cy="1538288"/>
            </a:xfrm>
            <a:custGeom>
              <a:avLst/>
              <a:gdLst>
                <a:gd name="T0" fmla="*/ 0 w 1813"/>
                <a:gd name="T1" fmla="*/ 0 h 969"/>
                <a:gd name="T2" fmla="*/ 0 w 1813"/>
                <a:gd name="T3" fmla="*/ 2147483647 h 969"/>
                <a:gd name="T4" fmla="*/ 2147483647 w 1813"/>
                <a:gd name="T5" fmla="*/ 2147483647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19050">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3056724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2979"/>
                                        </p:tgtEl>
                                        <p:attrNameLst>
                                          <p:attrName>style.visibility</p:attrName>
                                        </p:attrNameLst>
                                      </p:cBhvr>
                                      <p:to>
                                        <p:strVal val="visible"/>
                                      </p:to>
                                    </p:set>
                                    <p:animEffect transition="in" filter="wipe(left)">
                                      <p:cBhvr>
                                        <p:cTn id="7" dur="500"/>
                                        <p:tgtEl>
                                          <p:spTgt spid="166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9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366695"/>
            <a:ext cx="6096740" cy="561975"/>
          </a:xfrm>
        </p:spPr>
        <p:txBody>
          <a:bodyPr/>
          <a:lstStyle/>
          <a:p>
            <a:pPr algn="ctr"/>
            <a:r>
              <a:rPr kumimoji="1" lang="zh-CN" altLang="en-US" sz="3200" dirty="0">
                <a:solidFill>
                  <a:srgbClr val="FFFF00"/>
                </a:solidFill>
              </a:rPr>
              <a:t>其它方法</a:t>
            </a:r>
            <a:r>
              <a:rPr kumimoji="1" lang="en-US" altLang="zh-CN" sz="3200" dirty="0">
                <a:solidFill>
                  <a:srgbClr val="FFFF00"/>
                </a:solidFill>
              </a:rPr>
              <a:t> @</a:t>
            </a:r>
            <a:r>
              <a:rPr kumimoji="1" lang="en-US" altLang="en-US" sz="3200" dirty="0">
                <a:solidFill>
                  <a:srgbClr val="FFFF00"/>
                </a:solidFill>
              </a:rPr>
              <a:t>world</a:t>
            </a:r>
            <a:endParaRPr kumimoji="1" lang="zh-CN" altLang="en-US" sz="32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9</a:t>
            </a:fld>
            <a:endParaRPr lang="en-US" altLang="zh-CN"/>
          </a:p>
        </p:txBody>
      </p:sp>
      <p:sp>
        <p:nvSpPr>
          <p:cNvPr id="6" name="Text Box 4"/>
          <p:cNvSpPr txBox="1">
            <a:spLocks noChangeArrowheads="1"/>
          </p:cNvSpPr>
          <p:nvPr/>
        </p:nvSpPr>
        <p:spPr bwMode="auto">
          <a:xfrm>
            <a:off x="971601" y="2492896"/>
            <a:ext cx="2880319" cy="2739211"/>
          </a:xfrm>
          <a:prstGeom prst="rect">
            <a:avLst/>
          </a:prstGeom>
          <a:solidFill>
            <a:srgbClr val="FFFFFF"/>
          </a:solidFill>
          <a:ln w="9525">
            <a:noFill/>
            <a:miter lim="800000"/>
            <a:headEnd/>
            <a:tailEnd/>
          </a:ln>
          <a:effectLst/>
        </p:spPr>
        <p:txBody>
          <a:bodyPr wrap="square" lIns="0" tIns="0" rIns="0" bIns="0">
            <a:spAutoFit/>
          </a:bodyPr>
          <a:lstStyle/>
          <a:p>
            <a:pPr marL="114300" indent="-114300">
              <a:lnSpc>
                <a:spcPct val="150000"/>
              </a:lnSpc>
              <a:spcBef>
                <a:spcPts val="0"/>
              </a:spcBef>
              <a:buClr>
                <a:schemeClr val="accent1"/>
              </a:buClr>
              <a:buSzPct val="75000"/>
              <a:defRPr/>
            </a:pPr>
            <a:r>
              <a:rPr lang="zh-CN" altLang="en-US" sz="2400" b="1" i="0" u="sng" dirty="0">
                <a:effectLst>
                  <a:outerShdw blurRad="38100" dist="38100" dir="2700000" algn="tl">
                    <a:srgbClr val="FFFFFF"/>
                  </a:outerShdw>
                </a:effectLst>
                <a:latin typeface="宋体"/>
                <a:ea typeface="宋体"/>
                <a:cs typeface="宋体"/>
              </a:rPr>
              <a:t>上下文驱动方法</a:t>
            </a:r>
          </a:p>
          <a:p>
            <a:pPr marL="114300" indent="-114300">
              <a:lnSpc>
                <a:spcPct val="150000"/>
              </a:lnSpc>
              <a:spcBef>
                <a:spcPts val="0"/>
              </a:spcBef>
              <a:buClr>
                <a:schemeClr val="accent1"/>
              </a:buClr>
              <a:buSzPct val="75000"/>
              <a:defRPr/>
            </a:pPr>
            <a:r>
              <a:rPr lang="en-US" altLang="en-US" sz="2400" b="1" i="0" u="sng" dirty="0">
                <a:effectLst>
                  <a:outerShdw blurRad="38100" dist="38100" dir="2700000" algn="tl">
                    <a:srgbClr val="FFFFFF"/>
                  </a:outerShdw>
                </a:effectLst>
                <a:latin typeface="宋体"/>
                <a:ea typeface="宋体"/>
                <a:cs typeface="宋体"/>
              </a:rPr>
              <a:t>基于需求验证的方法</a:t>
            </a:r>
            <a:endParaRPr lang="zh-CN" altLang="en-US" sz="2400" b="1" i="0" u="sng" dirty="0">
              <a:effectLst>
                <a:outerShdw blurRad="38100" dist="38100" dir="2700000" algn="tl">
                  <a:srgbClr val="FFFFFF"/>
                </a:outerShdw>
              </a:effectLst>
              <a:latin typeface="宋体"/>
              <a:ea typeface="宋体"/>
              <a:cs typeface="宋体"/>
            </a:endParaRPr>
          </a:p>
          <a:p>
            <a:pPr marL="114300" indent="-114300">
              <a:lnSpc>
                <a:spcPct val="150000"/>
              </a:lnSpc>
              <a:spcBef>
                <a:spcPts val="0"/>
              </a:spcBef>
              <a:buClr>
                <a:schemeClr val="accent1"/>
              </a:buClr>
              <a:buSzPct val="75000"/>
              <a:defRPr/>
            </a:pPr>
            <a:r>
              <a:rPr lang="en-US" altLang="en-US" sz="2400" b="1" i="0" u="sng" dirty="0">
                <a:effectLst>
                  <a:outerShdw blurRad="38100" dist="38100" dir="2700000" algn="tl">
                    <a:srgbClr val="FFFFFF"/>
                  </a:outerShdw>
                </a:effectLst>
                <a:latin typeface="宋体"/>
                <a:ea typeface="宋体"/>
                <a:cs typeface="宋体"/>
              </a:rPr>
              <a:t>基于场景的测试方法</a:t>
            </a:r>
            <a:endParaRPr lang="zh-CN" altLang="en-US" sz="2400" b="1" i="0" u="sng" dirty="0">
              <a:effectLst>
                <a:outerShdw blurRad="38100" dist="38100" dir="2700000" algn="tl">
                  <a:srgbClr val="FFFFFF"/>
                </a:outerShdw>
              </a:effectLst>
              <a:latin typeface="宋体"/>
              <a:ea typeface="宋体"/>
              <a:cs typeface="宋体"/>
            </a:endParaRPr>
          </a:p>
          <a:p>
            <a:pPr marL="114300" indent="-114300">
              <a:lnSpc>
                <a:spcPct val="150000"/>
              </a:lnSpc>
              <a:spcBef>
                <a:spcPts val="0"/>
              </a:spcBef>
              <a:buClr>
                <a:schemeClr val="accent1"/>
              </a:buClr>
              <a:buSzPct val="75000"/>
              <a:defRPr/>
            </a:pPr>
            <a:r>
              <a:rPr lang="en-US" altLang="en-US" sz="2400" b="1" i="0" u="sng" dirty="0">
                <a:effectLst>
                  <a:outerShdw blurRad="38100" dist="38100" dir="2700000" algn="tl">
                    <a:srgbClr val="FFFFFF"/>
                  </a:outerShdw>
                </a:effectLst>
                <a:latin typeface="宋体"/>
                <a:ea typeface="宋体"/>
                <a:cs typeface="宋体"/>
              </a:rPr>
              <a:t>快速测试方法</a:t>
            </a:r>
            <a:endParaRPr lang="zh-CN" altLang="en-US" sz="2400" b="1" i="0" u="sng" dirty="0">
              <a:effectLst>
                <a:outerShdw blurRad="38100" dist="38100" dir="2700000" algn="tl">
                  <a:srgbClr val="FFFFFF"/>
                </a:outerShdw>
              </a:effectLst>
              <a:latin typeface="宋体"/>
              <a:ea typeface="宋体"/>
              <a:cs typeface="宋体"/>
            </a:endParaRPr>
          </a:p>
          <a:p>
            <a:pPr marL="114300" indent="-114300">
              <a:lnSpc>
                <a:spcPct val="150000"/>
              </a:lnSpc>
              <a:spcBef>
                <a:spcPts val="0"/>
              </a:spcBef>
              <a:buClr>
                <a:schemeClr val="accent1"/>
              </a:buClr>
              <a:buSzPct val="75000"/>
              <a:defRPr/>
            </a:pPr>
            <a:r>
              <a:rPr lang="en-US" altLang="en-US" sz="2400" b="1" i="0" u="sng" dirty="0">
                <a:effectLst>
                  <a:outerShdw blurRad="38100" dist="38100" dir="2700000" algn="tl">
                    <a:srgbClr val="FFFFFF"/>
                  </a:outerShdw>
                </a:effectLst>
                <a:latin typeface="宋体"/>
                <a:ea typeface="宋体"/>
                <a:cs typeface="宋体"/>
              </a:rPr>
              <a:t>基于经验的方法</a:t>
            </a:r>
            <a:endParaRPr lang="zh-CN" altLang="en-US" sz="2400" b="1" i="0" u="sng" dirty="0">
              <a:effectLst>
                <a:outerShdw blurRad="38100" dist="38100" dir="2700000" algn="tl">
                  <a:srgbClr val="FFFFFF"/>
                </a:outerShdw>
              </a:effectLst>
              <a:latin typeface="宋体"/>
              <a:ea typeface="宋体"/>
              <a:cs typeface="宋体"/>
            </a:endParaRPr>
          </a:p>
        </p:txBody>
      </p:sp>
      <p:sp>
        <p:nvSpPr>
          <p:cNvPr id="7" name="右大括号 6"/>
          <p:cNvSpPr/>
          <p:nvPr/>
        </p:nvSpPr>
        <p:spPr bwMode="auto">
          <a:xfrm>
            <a:off x="6732240" y="3068960"/>
            <a:ext cx="504056" cy="1800200"/>
          </a:xfrm>
          <a:prstGeom prst="rightBrace">
            <a:avLst>
              <a:gd name="adj1" fmla="val 36869"/>
              <a:gd name="adj2" fmla="val 50000"/>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pic>
        <p:nvPicPr>
          <p:cNvPr id="3" name="图片 2" descr="testin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844824"/>
            <a:ext cx="4148584" cy="4148584"/>
          </a:xfrm>
          <a:prstGeom prst="rect">
            <a:avLst/>
          </a:prstGeom>
        </p:spPr>
      </p:pic>
    </p:spTree>
    <p:extLst>
      <p:ext uri="{BB962C8B-B14F-4D97-AF65-F5344CB8AC3E}">
        <p14:creationId xmlns:p14="http://schemas.microsoft.com/office/powerpoint/2010/main" val="31477848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19672" y="188640"/>
            <a:ext cx="5997575" cy="1016000"/>
          </a:xfrm>
          <a:noFill/>
        </p:spPr>
        <p:txBody>
          <a:bodyPr lIns="90487" tIns="44450" rIns="90487" bIns="44450"/>
          <a:lstStyle/>
          <a:p>
            <a:pPr algn="ctr">
              <a:tabLst>
                <a:tab pos="7540625" algn="r"/>
              </a:tabLst>
            </a:pPr>
            <a:r>
              <a:rPr lang="zh-CN" altLang="en-US" sz="3200" dirty="0">
                <a:solidFill>
                  <a:srgbClr val="FFFF00"/>
                </a:solidFill>
                <a:latin typeface="+mj-ea"/>
              </a:rPr>
              <a:t>流程图复杂度－例子</a:t>
            </a:r>
            <a:endParaRPr lang="en-US" altLang="zh-CN" sz="3200" dirty="0">
              <a:solidFill>
                <a:srgbClr val="FFFF00"/>
              </a:solidFill>
              <a:latin typeface="+mj-ea"/>
            </a:endParaRPr>
          </a:p>
        </p:txBody>
      </p:sp>
      <p:sp>
        <p:nvSpPr>
          <p:cNvPr id="32771" name="Rectangle 3"/>
          <p:cNvSpPr>
            <a:spLocks noChangeArrowheads="1"/>
          </p:cNvSpPr>
          <p:nvPr/>
        </p:nvSpPr>
        <p:spPr bwMode="auto">
          <a:xfrm>
            <a:off x="6696075" y="5265738"/>
            <a:ext cx="1495425" cy="576262"/>
          </a:xfrm>
          <a:prstGeom prst="rect">
            <a:avLst/>
          </a:prstGeom>
          <a:noFill/>
          <a:ln w="12700">
            <a:noFill/>
            <a:miter lim="800000"/>
            <a:headEnd/>
            <a:tailEnd/>
          </a:ln>
        </p:spPr>
        <p:txBody>
          <a:bodyPr wrap="none" lIns="90487" tIns="44450" rIns="90487" bIns="44450">
            <a:spAutoFit/>
          </a:bodyPr>
          <a:lstStyle/>
          <a:p>
            <a:pPr eaLnBrk="0" hangingPunct="0"/>
            <a:r>
              <a:rPr lang="en-US" altLang="zh-CN" sz="3200" b="1">
                <a:solidFill>
                  <a:srgbClr val="CF0E30"/>
                </a:solidFill>
                <a:latin typeface="Times" pitchFamily="18" charset="0"/>
              </a:rPr>
              <a:t>V(G)=4</a:t>
            </a:r>
          </a:p>
        </p:txBody>
      </p:sp>
      <p:grpSp>
        <p:nvGrpSpPr>
          <p:cNvPr id="32772" name="Group 4"/>
          <p:cNvGrpSpPr>
            <a:grpSpLocks/>
          </p:cNvGrpSpPr>
          <p:nvPr/>
        </p:nvGrpSpPr>
        <p:grpSpPr bwMode="auto">
          <a:xfrm>
            <a:off x="2339975" y="1989138"/>
            <a:ext cx="4478338" cy="4319587"/>
            <a:chOff x="704" y="959"/>
            <a:chExt cx="3682" cy="2855"/>
          </a:xfrm>
        </p:grpSpPr>
        <p:sp>
          <p:nvSpPr>
            <p:cNvPr id="32775" name="Oval 5"/>
            <p:cNvSpPr>
              <a:spLocks noChangeArrowheads="1"/>
            </p:cNvSpPr>
            <p:nvPr/>
          </p:nvSpPr>
          <p:spPr bwMode="auto">
            <a:xfrm>
              <a:off x="2774" y="959"/>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a:t>
              </a:r>
            </a:p>
          </p:txBody>
        </p:sp>
        <p:sp>
          <p:nvSpPr>
            <p:cNvPr id="32776" name="Oval 6"/>
            <p:cNvSpPr>
              <a:spLocks noChangeArrowheads="1"/>
            </p:cNvSpPr>
            <p:nvPr/>
          </p:nvSpPr>
          <p:spPr bwMode="auto">
            <a:xfrm>
              <a:off x="2774" y="1544"/>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2,3</a:t>
              </a:r>
            </a:p>
          </p:txBody>
        </p:sp>
        <p:grpSp>
          <p:nvGrpSpPr>
            <p:cNvPr id="32777" name="Group 7"/>
            <p:cNvGrpSpPr>
              <a:grpSpLocks/>
            </p:cNvGrpSpPr>
            <p:nvPr/>
          </p:nvGrpSpPr>
          <p:grpSpPr bwMode="auto">
            <a:xfrm>
              <a:off x="704" y="1949"/>
              <a:ext cx="1318" cy="1150"/>
              <a:chOff x="704" y="1949"/>
              <a:chExt cx="1318" cy="1150"/>
            </a:xfrm>
          </p:grpSpPr>
          <p:grpSp>
            <p:nvGrpSpPr>
              <p:cNvPr id="32796" name="Group 8"/>
              <p:cNvGrpSpPr>
                <a:grpSpLocks/>
              </p:cNvGrpSpPr>
              <p:nvPr/>
            </p:nvGrpSpPr>
            <p:grpSpPr bwMode="auto">
              <a:xfrm>
                <a:off x="704" y="2411"/>
                <a:ext cx="1318" cy="227"/>
                <a:chOff x="704" y="2411"/>
                <a:chExt cx="1318" cy="227"/>
              </a:xfrm>
            </p:grpSpPr>
            <p:sp>
              <p:nvSpPr>
                <p:cNvPr id="32800"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7</a:t>
                  </a:r>
                </a:p>
              </p:txBody>
            </p:sp>
            <p:sp>
              <p:nvSpPr>
                <p:cNvPr id="32801"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8</a:t>
                  </a:r>
                </a:p>
              </p:txBody>
            </p:sp>
          </p:grpSp>
          <p:grpSp>
            <p:nvGrpSpPr>
              <p:cNvPr id="32797" name="Group 11"/>
              <p:cNvGrpSpPr>
                <a:grpSpLocks/>
              </p:cNvGrpSpPr>
              <p:nvPr/>
            </p:nvGrpSpPr>
            <p:grpSpPr bwMode="auto">
              <a:xfrm>
                <a:off x="1250" y="1949"/>
                <a:ext cx="227" cy="1150"/>
                <a:chOff x="1250" y="1949"/>
                <a:chExt cx="227" cy="1150"/>
              </a:xfrm>
            </p:grpSpPr>
            <p:sp>
              <p:nvSpPr>
                <p:cNvPr id="32798"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6</a:t>
                  </a:r>
                </a:p>
              </p:txBody>
            </p:sp>
            <p:sp>
              <p:nvSpPr>
                <p:cNvPr id="32799"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9</a:t>
                  </a:r>
                </a:p>
              </p:txBody>
            </p:sp>
          </p:grpSp>
        </p:grpSp>
        <p:sp>
          <p:nvSpPr>
            <p:cNvPr id="32778" name="Oval 14"/>
            <p:cNvSpPr>
              <a:spLocks noChangeArrowheads="1"/>
            </p:cNvSpPr>
            <p:nvPr/>
          </p:nvSpPr>
          <p:spPr bwMode="auto">
            <a:xfrm>
              <a:off x="4081" y="1949"/>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4,5</a:t>
              </a:r>
            </a:p>
          </p:txBody>
        </p:sp>
        <p:sp>
          <p:nvSpPr>
            <p:cNvPr id="32779" name="Oval 15"/>
            <p:cNvSpPr>
              <a:spLocks noChangeArrowheads="1"/>
            </p:cNvSpPr>
            <p:nvPr/>
          </p:nvSpPr>
          <p:spPr bwMode="auto">
            <a:xfrm>
              <a:off x="2774" y="3013"/>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10</a:t>
              </a:r>
            </a:p>
          </p:txBody>
        </p:sp>
        <p:sp>
          <p:nvSpPr>
            <p:cNvPr id="32780" name="Oval 16"/>
            <p:cNvSpPr>
              <a:spLocks noChangeArrowheads="1"/>
            </p:cNvSpPr>
            <p:nvPr/>
          </p:nvSpPr>
          <p:spPr bwMode="auto">
            <a:xfrm>
              <a:off x="2774" y="3587"/>
              <a:ext cx="227" cy="227"/>
            </a:xfrm>
            <a:prstGeom prst="ellipse">
              <a:avLst/>
            </a:prstGeom>
            <a:solidFill>
              <a:srgbClr val="FAFD00"/>
            </a:solidFill>
            <a:ln w="12700">
              <a:solidFill>
                <a:schemeClr val="tx1"/>
              </a:solidFill>
              <a:round/>
              <a:headEnd/>
              <a:tailEnd/>
            </a:ln>
          </p:spPr>
          <p:txBody>
            <a:bodyPr wrap="none" lIns="90487" tIns="44450" rIns="90487" bIns="44450" anchor="ctr"/>
            <a:lstStyle/>
            <a:p>
              <a:pPr algn="ctr" eaLnBrk="0" hangingPunct="0"/>
              <a:r>
                <a:rPr lang="zh-CN" altLang="en-US" sz="1600" b="1">
                  <a:latin typeface="Times" pitchFamily="18" charset="0"/>
                </a:rPr>
                <a:t>11</a:t>
              </a:r>
            </a:p>
          </p:txBody>
        </p:sp>
        <p:sp>
          <p:nvSpPr>
            <p:cNvPr id="32781" name="Rectangle 17"/>
            <p:cNvSpPr>
              <a:spLocks noChangeArrowheads="1"/>
            </p:cNvSpPr>
            <p:nvPr/>
          </p:nvSpPr>
          <p:spPr bwMode="auto">
            <a:xfrm>
              <a:off x="3406" y="1366"/>
              <a:ext cx="980" cy="240"/>
            </a:xfrm>
            <a:prstGeom prst="rect">
              <a:avLst/>
            </a:prstGeom>
            <a:noFill/>
            <a:ln w="12700">
              <a:noFill/>
              <a:miter lim="800000"/>
              <a:headEnd/>
              <a:tailEnd/>
            </a:ln>
          </p:spPr>
          <p:txBody>
            <a:bodyPr wrap="none" lIns="90487" tIns="44450" rIns="90487" bIns="44450">
              <a:spAutoFit/>
            </a:bodyPr>
            <a:lstStyle/>
            <a:p>
              <a:pPr eaLnBrk="0" hangingPunct="0"/>
              <a:r>
                <a:rPr lang="en-US" altLang="zh-CN">
                  <a:solidFill>
                    <a:srgbClr val="13BBBF"/>
                  </a:solidFill>
                  <a:latin typeface="Verdana" pitchFamily="34" charset="0"/>
                </a:rPr>
                <a:t>Region 1</a:t>
              </a:r>
            </a:p>
          </p:txBody>
        </p:sp>
        <p:sp>
          <p:nvSpPr>
            <p:cNvPr id="32782" name="Rectangle 18"/>
            <p:cNvSpPr>
              <a:spLocks noChangeArrowheads="1"/>
            </p:cNvSpPr>
            <p:nvPr/>
          </p:nvSpPr>
          <p:spPr bwMode="auto">
            <a:xfrm>
              <a:off x="2296" y="2204"/>
              <a:ext cx="981" cy="241"/>
            </a:xfrm>
            <a:prstGeom prst="rect">
              <a:avLst/>
            </a:prstGeom>
            <a:noFill/>
            <a:ln w="12700">
              <a:noFill/>
              <a:miter lim="800000"/>
              <a:headEnd/>
              <a:tailEnd/>
            </a:ln>
          </p:spPr>
          <p:txBody>
            <a:bodyPr wrap="none" lIns="90487" tIns="44450" rIns="90487" bIns="44450">
              <a:spAutoFit/>
            </a:bodyPr>
            <a:lstStyle/>
            <a:p>
              <a:pPr eaLnBrk="0" hangingPunct="0"/>
              <a:r>
                <a:rPr lang="en-US" altLang="zh-CN">
                  <a:solidFill>
                    <a:srgbClr val="13BBBF"/>
                  </a:solidFill>
                  <a:latin typeface="Verdana" pitchFamily="34" charset="0"/>
                </a:rPr>
                <a:t>Region 2</a:t>
              </a:r>
            </a:p>
          </p:txBody>
        </p:sp>
        <p:sp>
          <p:nvSpPr>
            <p:cNvPr id="32783" name="Rectangle 19"/>
            <p:cNvSpPr>
              <a:spLocks noChangeArrowheads="1"/>
            </p:cNvSpPr>
            <p:nvPr/>
          </p:nvSpPr>
          <p:spPr bwMode="auto">
            <a:xfrm>
              <a:off x="951" y="2400"/>
              <a:ext cx="870" cy="199"/>
            </a:xfrm>
            <a:prstGeom prst="rect">
              <a:avLst/>
            </a:prstGeom>
            <a:noFill/>
            <a:ln w="12700">
              <a:noFill/>
              <a:miter lim="800000"/>
              <a:headEnd/>
              <a:tailEnd/>
            </a:ln>
          </p:spPr>
          <p:txBody>
            <a:bodyPr wrap="none" lIns="90487" tIns="44450" rIns="90487" bIns="44450">
              <a:spAutoFit/>
            </a:bodyPr>
            <a:lstStyle/>
            <a:p>
              <a:pPr eaLnBrk="0" hangingPunct="0"/>
              <a:r>
                <a:rPr lang="en-US" altLang="zh-CN" sz="1400" b="1">
                  <a:solidFill>
                    <a:srgbClr val="13BBBF"/>
                  </a:solidFill>
                  <a:latin typeface="Verdana" pitchFamily="34" charset="0"/>
                </a:rPr>
                <a:t>Region 3</a:t>
              </a:r>
            </a:p>
          </p:txBody>
        </p:sp>
        <p:sp>
          <p:nvSpPr>
            <p:cNvPr id="32784" name="Rectangle 20"/>
            <p:cNvSpPr>
              <a:spLocks noChangeArrowheads="1"/>
            </p:cNvSpPr>
            <p:nvPr/>
          </p:nvSpPr>
          <p:spPr bwMode="auto">
            <a:xfrm>
              <a:off x="3341" y="3277"/>
              <a:ext cx="148" cy="300"/>
            </a:xfrm>
            <a:prstGeom prst="rect">
              <a:avLst/>
            </a:prstGeom>
            <a:noFill/>
            <a:ln w="12700">
              <a:noFill/>
              <a:miter lim="800000"/>
              <a:headEnd/>
              <a:tailEnd/>
            </a:ln>
          </p:spPr>
          <p:txBody>
            <a:bodyPr wrap="none" lIns="90487" tIns="44450" rIns="90487" bIns="44450">
              <a:spAutoFit/>
            </a:bodyPr>
            <a:lstStyle/>
            <a:p>
              <a:pPr eaLnBrk="0" hangingPunct="0"/>
              <a:endParaRPr lang="en-US" altLang="zh-CN" sz="2400">
                <a:latin typeface="Times" pitchFamily="18" charset="0"/>
              </a:endParaRPr>
            </a:p>
          </p:txBody>
        </p:sp>
        <p:cxnSp>
          <p:nvCxnSpPr>
            <p:cNvPr id="32785" name="AutoShape 21"/>
            <p:cNvCxnSpPr>
              <a:cxnSpLocks noChangeShapeType="1"/>
              <a:stCxn id="32779" idx="6"/>
              <a:endCxn id="32775" idx="6"/>
            </p:cNvCxnSpPr>
            <p:nvPr/>
          </p:nvCxnSpPr>
          <p:spPr bwMode="auto">
            <a:xfrm flipV="1">
              <a:off x="3001" y="1073"/>
              <a:ext cx="1" cy="2054"/>
            </a:xfrm>
            <a:prstGeom prst="curvedConnector3">
              <a:avLst>
                <a:gd name="adj1" fmla="val 192400065"/>
              </a:avLst>
            </a:prstGeom>
            <a:noFill/>
            <a:ln w="12700">
              <a:solidFill>
                <a:schemeClr val="tx1"/>
              </a:solidFill>
              <a:round/>
              <a:headEnd/>
              <a:tailEnd type="triangle" w="med" len="med"/>
            </a:ln>
          </p:spPr>
        </p:cxnSp>
        <p:cxnSp>
          <p:nvCxnSpPr>
            <p:cNvPr id="32786" name="AutoShape 22"/>
            <p:cNvCxnSpPr>
              <a:cxnSpLocks noChangeShapeType="1"/>
              <a:stCxn id="32775" idx="2"/>
              <a:endCxn id="32780" idx="2"/>
            </p:cNvCxnSpPr>
            <p:nvPr/>
          </p:nvCxnSpPr>
          <p:spPr bwMode="auto">
            <a:xfrm rot="10800000" flipH="1" flipV="1">
              <a:off x="2774" y="1073"/>
              <a:ext cx="1" cy="2628"/>
            </a:xfrm>
            <a:prstGeom prst="curvedConnector3">
              <a:avLst>
                <a:gd name="adj1" fmla="val -253300032"/>
              </a:avLst>
            </a:prstGeom>
            <a:noFill/>
            <a:ln w="12700">
              <a:solidFill>
                <a:schemeClr val="tx1"/>
              </a:solidFill>
              <a:round/>
              <a:headEnd/>
              <a:tailEnd type="triangle" w="med" len="med"/>
            </a:ln>
          </p:spPr>
        </p:cxnSp>
        <p:cxnSp>
          <p:nvCxnSpPr>
            <p:cNvPr id="32787" name="AutoShape 23"/>
            <p:cNvCxnSpPr>
              <a:cxnSpLocks noChangeShapeType="1"/>
              <a:stCxn id="32776" idx="6"/>
              <a:endCxn id="32778" idx="1"/>
            </p:cNvCxnSpPr>
            <p:nvPr/>
          </p:nvCxnSpPr>
          <p:spPr bwMode="auto">
            <a:xfrm>
              <a:off x="3001" y="1658"/>
              <a:ext cx="1113" cy="324"/>
            </a:xfrm>
            <a:prstGeom prst="straightConnector1">
              <a:avLst/>
            </a:prstGeom>
            <a:noFill/>
            <a:ln w="12700">
              <a:solidFill>
                <a:schemeClr val="tx1"/>
              </a:solidFill>
              <a:round/>
              <a:headEnd/>
              <a:tailEnd type="triangle" w="med" len="med"/>
            </a:ln>
          </p:spPr>
        </p:cxnSp>
        <p:cxnSp>
          <p:nvCxnSpPr>
            <p:cNvPr id="32788" name="AutoShape 24"/>
            <p:cNvCxnSpPr>
              <a:cxnSpLocks noChangeShapeType="1"/>
              <a:stCxn id="32775" idx="4"/>
              <a:endCxn id="32776" idx="0"/>
            </p:cNvCxnSpPr>
            <p:nvPr/>
          </p:nvCxnSpPr>
          <p:spPr bwMode="auto">
            <a:xfrm>
              <a:off x="2888" y="1186"/>
              <a:ext cx="0" cy="358"/>
            </a:xfrm>
            <a:prstGeom prst="straightConnector1">
              <a:avLst/>
            </a:prstGeom>
            <a:noFill/>
            <a:ln w="12700">
              <a:solidFill>
                <a:schemeClr val="tx1"/>
              </a:solidFill>
              <a:round/>
              <a:headEnd/>
              <a:tailEnd type="triangle" w="med" len="med"/>
            </a:ln>
          </p:spPr>
        </p:cxnSp>
        <p:cxnSp>
          <p:nvCxnSpPr>
            <p:cNvPr id="32789" name="AutoShape 25"/>
            <p:cNvCxnSpPr>
              <a:cxnSpLocks noChangeShapeType="1"/>
              <a:stCxn id="32776" idx="2"/>
              <a:endCxn id="32798" idx="7"/>
            </p:cNvCxnSpPr>
            <p:nvPr/>
          </p:nvCxnSpPr>
          <p:spPr bwMode="auto">
            <a:xfrm flipH="1">
              <a:off x="1444" y="1658"/>
              <a:ext cx="1330" cy="324"/>
            </a:xfrm>
            <a:prstGeom prst="straightConnector1">
              <a:avLst/>
            </a:prstGeom>
            <a:noFill/>
            <a:ln w="12700">
              <a:solidFill>
                <a:schemeClr val="tx1"/>
              </a:solidFill>
              <a:round/>
              <a:headEnd/>
              <a:tailEnd type="triangle" w="med" len="med"/>
            </a:ln>
          </p:spPr>
        </p:cxnSp>
        <p:cxnSp>
          <p:nvCxnSpPr>
            <p:cNvPr id="32790" name="AutoShape 26"/>
            <p:cNvCxnSpPr>
              <a:cxnSpLocks noChangeShapeType="1"/>
              <a:stCxn id="32798" idx="5"/>
              <a:endCxn id="32801" idx="1"/>
            </p:cNvCxnSpPr>
            <p:nvPr/>
          </p:nvCxnSpPr>
          <p:spPr bwMode="auto">
            <a:xfrm>
              <a:off x="1444" y="2143"/>
              <a:ext cx="384" cy="301"/>
            </a:xfrm>
            <a:prstGeom prst="straightConnector1">
              <a:avLst/>
            </a:prstGeom>
            <a:noFill/>
            <a:ln w="12700">
              <a:solidFill>
                <a:schemeClr val="tx1"/>
              </a:solidFill>
              <a:round/>
              <a:headEnd/>
              <a:tailEnd type="triangle" w="med" len="med"/>
            </a:ln>
          </p:spPr>
        </p:cxnSp>
        <p:cxnSp>
          <p:nvCxnSpPr>
            <p:cNvPr id="32791" name="AutoShape 27"/>
            <p:cNvCxnSpPr>
              <a:cxnSpLocks noChangeShapeType="1"/>
              <a:stCxn id="32798" idx="3"/>
              <a:endCxn id="32800" idx="7"/>
            </p:cNvCxnSpPr>
            <p:nvPr/>
          </p:nvCxnSpPr>
          <p:spPr bwMode="auto">
            <a:xfrm flipH="1">
              <a:off x="898" y="2143"/>
              <a:ext cx="385" cy="301"/>
            </a:xfrm>
            <a:prstGeom prst="straightConnector1">
              <a:avLst/>
            </a:prstGeom>
            <a:noFill/>
            <a:ln w="12700">
              <a:solidFill>
                <a:schemeClr val="tx1"/>
              </a:solidFill>
              <a:round/>
              <a:headEnd/>
              <a:tailEnd type="triangle" w="med" len="med"/>
            </a:ln>
          </p:spPr>
        </p:cxnSp>
        <p:cxnSp>
          <p:nvCxnSpPr>
            <p:cNvPr id="32792" name="AutoShape 28"/>
            <p:cNvCxnSpPr>
              <a:cxnSpLocks noChangeShapeType="1"/>
              <a:stCxn id="32800" idx="5"/>
              <a:endCxn id="32799" idx="1"/>
            </p:cNvCxnSpPr>
            <p:nvPr/>
          </p:nvCxnSpPr>
          <p:spPr bwMode="auto">
            <a:xfrm>
              <a:off x="898" y="2605"/>
              <a:ext cx="385" cy="300"/>
            </a:xfrm>
            <a:prstGeom prst="straightConnector1">
              <a:avLst/>
            </a:prstGeom>
            <a:noFill/>
            <a:ln w="12700">
              <a:solidFill>
                <a:schemeClr val="tx1"/>
              </a:solidFill>
              <a:round/>
              <a:headEnd/>
              <a:tailEnd type="triangle" w="med" len="med"/>
            </a:ln>
          </p:spPr>
        </p:cxnSp>
        <p:cxnSp>
          <p:nvCxnSpPr>
            <p:cNvPr id="32793" name="AutoShape 29"/>
            <p:cNvCxnSpPr>
              <a:cxnSpLocks noChangeShapeType="1"/>
              <a:stCxn id="32801" idx="3"/>
              <a:endCxn id="32799" idx="7"/>
            </p:cNvCxnSpPr>
            <p:nvPr/>
          </p:nvCxnSpPr>
          <p:spPr bwMode="auto">
            <a:xfrm flipH="1">
              <a:off x="1444" y="2605"/>
              <a:ext cx="384" cy="300"/>
            </a:xfrm>
            <a:prstGeom prst="straightConnector1">
              <a:avLst/>
            </a:prstGeom>
            <a:noFill/>
            <a:ln w="12700">
              <a:solidFill>
                <a:schemeClr val="tx1"/>
              </a:solidFill>
              <a:round/>
              <a:headEnd/>
              <a:tailEnd type="triangle" w="med" len="med"/>
            </a:ln>
          </p:spPr>
        </p:cxnSp>
        <p:cxnSp>
          <p:nvCxnSpPr>
            <p:cNvPr id="32794" name="AutoShape 30"/>
            <p:cNvCxnSpPr>
              <a:cxnSpLocks noChangeShapeType="1"/>
              <a:stCxn id="32799" idx="6"/>
              <a:endCxn id="32779" idx="2"/>
            </p:cNvCxnSpPr>
            <p:nvPr/>
          </p:nvCxnSpPr>
          <p:spPr bwMode="auto">
            <a:xfrm>
              <a:off x="1477" y="2986"/>
              <a:ext cx="1297" cy="141"/>
            </a:xfrm>
            <a:prstGeom prst="straightConnector1">
              <a:avLst/>
            </a:prstGeom>
            <a:noFill/>
            <a:ln w="12700">
              <a:solidFill>
                <a:schemeClr val="tx1"/>
              </a:solidFill>
              <a:round/>
              <a:headEnd/>
              <a:tailEnd type="triangle" w="med" len="med"/>
            </a:ln>
          </p:spPr>
        </p:cxnSp>
        <p:cxnSp>
          <p:nvCxnSpPr>
            <p:cNvPr id="32795" name="AutoShape 31"/>
            <p:cNvCxnSpPr>
              <a:cxnSpLocks noChangeShapeType="1"/>
              <a:stCxn id="32778" idx="3"/>
              <a:endCxn id="32779" idx="7"/>
            </p:cNvCxnSpPr>
            <p:nvPr/>
          </p:nvCxnSpPr>
          <p:spPr bwMode="auto">
            <a:xfrm flipH="1">
              <a:off x="2968" y="2143"/>
              <a:ext cx="1146" cy="903"/>
            </a:xfrm>
            <a:prstGeom prst="straightConnector1">
              <a:avLst/>
            </a:prstGeom>
            <a:noFill/>
            <a:ln w="12700">
              <a:solidFill>
                <a:schemeClr val="tx1"/>
              </a:solidFill>
              <a:round/>
              <a:headEnd/>
              <a:tailEnd type="triangle" w="med" len="med"/>
            </a:ln>
          </p:spPr>
        </p:cxnSp>
      </p:grpSp>
      <p:sp>
        <p:nvSpPr>
          <p:cNvPr id="32773" name="Rectangle 32"/>
          <p:cNvSpPr>
            <a:spLocks noChangeArrowheads="1"/>
          </p:cNvSpPr>
          <p:nvPr/>
        </p:nvSpPr>
        <p:spPr bwMode="auto">
          <a:xfrm>
            <a:off x="1908175" y="2889250"/>
            <a:ext cx="1195388" cy="366713"/>
          </a:xfrm>
          <a:prstGeom prst="rect">
            <a:avLst/>
          </a:prstGeom>
          <a:noFill/>
          <a:ln w="9525">
            <a:noFill/>
            <a:miter lim="800000"/>
            <a:headEnd/>
            <a:tailEnd/>
          </a:ln>
        </p:spPr>
        <p:txBody>
          <a:bodyPr wrap="none">
            <a:spAutoFit/>
          </a:bodyPr>
          <a:lstStyle/>
          <a:p>
            <a:pPr eaLnBrk="0" hangingPunct="0"/>
            <a:r>
              <a:rPr lang="en-US" altLang="zh-CN">
                <a:solidFill>
                  <a:srgbClr val="13BBBF"/>
                </a:solidFill>
                <a:latin typeface="Verdana" pitchFamily="34" charset="0"/>
              </a:rPr>
              <a:t>Region 4</a:t>
            </a:r>
            <a:endParaRPr lang="zh-CN" altLang="en-US">
              <a:solidFill>
                <a:srgbClr val="13BBBF"/>
              </a:solidFill>
              <a:latin typeface="Verdana" pitchFamily="34" charset="0"/>
            </a:endParaRPr>
          </a:p>
        </p:txBody>
      </p:sp>
    </p:spTree>
    <p:extLst>
      <p:ext uri="{BB962C8B-B14F-4D97-AF65-F5344CB8AC3E}">
        <p14:creationId xmlns:p14="http://schemas.microsoft.com/office/powerpoint/2010/main" val="180625961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99592" y="476672"/>
            <a:ext cx="7237413" cy="457200"/>
          </a:xfrm>
        </p:spPr>
        <p:txBody>
          <a:bodyPr/>
          <a:lstStyle/>
          <a:p>
            <a:pPr algn="ctr"/>
            <a:r>
              <a:rPr lang="zh-CN" altLang="en-US" sz="3200" dirty="0">
                <a:solidFill>
                  <a:srgbClr val="FFFF00"/>
                </a:solidFill>
                <a:latin typeface="+mj-ea"/>
              </a:rPr>
              <a:t>确定线性独立的路径集合</a:t>
            </a:r>
          </a:p>
        </p:txBody>
      </p:sp>
      <p:sp>
        <p:nvSpPr>
          <p:cNvPr id="33795" name="Rectangle 3"/>
          <p:cNvSpPr>
            <a:spLocks noChangeArrowheads="1"/>
          </p:cNvSpPr>
          <p:nvPr/>
        </p:nvSpPr>
        <p:spPr bwMode="auto">
          <a:xfrm>
            <a:off x="811213" y="2370138"/>
            <a:ext cx="7620000" cy="3385542"/>
          </a:xfrm>
          <a:prstGeom prst="rect">
            <a:avLst/>
          </a:prstGeom>
          <a:noFill/>
          <a:ln w="9525">
            <a:noFill/>
            <a:miter lim="800000"/>
            <a:headEnd/>
            <a:tailEnd/>
          </a:ln>
        </p:spPr>
        <p:txBody>
          <a:bodyPr>
            <a:spAutoFit/>
          </a:bodyPr>
          <a:lstStyle/>
          <a:p>
            <a:pPr marL="355600" indent="-355600" eaLnBrk="0" hangingPunct="0">
              <a:lnSpc>
                <a:spcPct val="150000"/>
              </a:lnSpc>
              <a:buClr>
                <a:srgbClr val="91AC4E"/>
              </a:buClr>
              <a:buSzPct val="80000"/>
              <a:buFont typeface="Wingdings" pitchFamily="2" charset="2"/>
              <a:buChar char="p"/>
              <a:defRPr/>
            </a:pPr>
            <a:r>
              <a:rPr lang="en-US" altLang="zh-CN" sz="2000" b="1" u="sng" dirty="0">
                <a:solidFill>
                  <a:schemeClr val="hlink"/>
                </a:solidFill>
              </a:rPr>
              <a:t> </a:t>
            </a:r>
            <a:r>
              <a:rPr lang="zh-CN" altLang="en-US" sz="2400" i="0" dirty="0">
                <a:effectLst>
                  <a:outerShdw blurRad="38100" dist="38100" dir="2700000" algn="tl">
                    <a:srgbClr val="FFFFFF"/>
                  </a:outerShdw>
                </a:effectLst>
                <a:latin typeface="宋体"/>
                <a:ea typeface="宋体"/>
                <a:cs typeface="宋体"/>
              </a:rPr>
              <a:t>独立路径：</a:t>
            </a:r>
            <a:r>
              <a:rPr lang="en-US" altLang="zh-CN" sz="2400" i="0" dirty="0">
                <a:effectLst>
                  <a:outerShdw blurRad="38100" dist="38100" dir="2700000" algn="tl">
                    <a:srgbClr val="FFFFFF"/>
                  </a:outerShdw>
                </a:effectLst>
                <a:latin typeface="宋体"/>
                <a:ea typeface="宋体"/>
                <a:cs typeface="宋体"/>
              </a:rPr>
              <a:t> </a:t>
            </a:r>
            <a:r>
              <a:rPr lang="zh-CN" altLang="en-US" sz="2400" i="0" dirty="0">
                <a:effectLst>
                  <a:outerShdw blurRad="38100" dist="38100" dir="2700000" algn="tl">
                    <a:srgbClr val="FFFFFF"/>
                  </a:outerShdw>
                </a:effectLst>
                <a:latin typeface="宋体"/>
                <a:ea typeface="宋体"/>
                <a:cs typeface="宋体"/>
              </a:rPr>
              <a:t>至少引入一系列新的处理语句或条件的任何路径</a:t>
            </a:r>
            <a:endParaRPr lang="en-US" altLang="zh-CN" sz="2400" i="0" dirty="0">
              <a:effectLst>
                <a:outerShdw blurRad="38100" dist="38100" dir="2700000" algn="tl">
                  <a:srgbClr val="FFFFFF"/>
                </a:outerShdw>
              </a:effectLst>
              <a:latin typeface="宋体"/>
              <a:ea typeface="宋体"/>
              <a:cs typeface="宋体"/>
            </a:endParaRPr>
          </a:p>
          <a:p>
            <a:pPr marL="355600" indent="-355600" eaLnBrk="0" hangingPunct="0">
              <a:lnSpc>
                <a:spcPct val="150000"/>
              </a:lnSpc>
              <a:buClr>
                <a:srgbClr val="91AC4E"/>
              </a:buClr>
              <a:buSzPct val="80000"/>
              <a:buFont typeface="Wingdings" pitchFamily="2" charset="2"/>
              <a:buChar char="p"/>
              <a:defRPr/>
            </a:pPr>
            <a:r>
              <a:rPr lang="en-US" altLang="zh-CN" sz="2400" i="0" dirty="0">
                <a:effectLst>
                  <a:outerShdw blurRad="38100" dist="38100" dir="2700000" algn="tl">
                    <a:srgbClr val="FFFFFF"/>
                  </a:outerShdw>
                </a:effectLst>
                <a:latin typeface="宋体"/>
                <a:ea typeface="宋体"/>
                <a:cs typeface="宋体"/>
              </a:rPr>
              <a:t> </a:t>
            </a:r>
            <a:r>
              <a:rPr lang="zh-CN" altLang="en-US" sz="2400" i="0" dirty="0">
                <a:effectLst>
                  <a:outerShdw blurRad="38100" dist="38100" dir="2700000" algn="tl">
                    <a:srgbClr val="FFFFFF"/>
                  </a:outerShdw>
                </a:effectLst>
                <a:latin typeface="宋体"/>
                <a:ea typeface="宋体"/>
                <a:cs typeface="宋体"/>
              </a:rPr>
              <a:t>基本集：</a:t>
            </a:r>
            <a:r>
              <a:rPr lang="en-US" altLang="zh-CN" sz="2400" i="0" dirty="0">
                <a:effectLst>
                  <a:outerShdw blurRad="38100" dist="38100" dir="2700000" algn="tl">
                    <a:srgbClr val="FFFFFF"/>
                  </a:outerShdw>
                </a:effectLst>
                <a:latin typeface="宋体"/>
                <a:ea typeface="宋体"/>
                <a:cs typeface="宋体"/>
              </a:rPr>
              <a:t> </a:t>
            </a:r>
            <a:r>
              <a:rPr lang="zh-CN" altLang="en-US" sz="2400" i="0" dirty="0">
                <a:effectLst>
                  <a:outerShdw blurRad="38100" dist="38100" dir="2700000" algn="tl">
                    <a:srgbClr val="FFFFFF"/>
                  </a:outerShdw>
                </a:effectLst>
                <a:latin typeface="宋体"/>
                <a:ea typeface="宋体"/>
                <a:cs typeface="宋体"/>
              </a:rPr>
              <a:t>由独立路径构成的集合</a:t>
            </a:r>
            <a:endParaRPr lang="en-US" altLang="zh-CN" sz="2400" i="0" dirty="0">
              <a:effectLst>
                <a:outerShdw blurRad="38100" dist="38100" dir="2700000" algn="tl">
                  <a:srgbClr val="FFFFFF"/>
                </a:outerShdw>
              </a:effectLst>
              <a:latin typeface="宋体"/>
              <a:ea typeface="宋体"/>
              <a:cs typeface="宋体"/>
            </a:endParaRPr>
          </a:p>
          <a:p>
            <a:pPr marL="355600" indent="-355600" eaLnBrk="0" hangingPunct="0">
              <a:lnSpc>
                <a:spcPct val="150000"/>
              </a:lnSpc>
              <a:buClr>
                <a:srgbClr val="91AC4E"/>
              </a:buClr>
              <a:buSzPct val="80000"/>
              <a:buFont typeface="Wingdings" pitchFamily="2" charset="2"/>
              <a:buChar char="p"/>
              <a:defRPr/>
            </a:pPr>
            <a:r>
              <a:rPr lang="en-US" altLang="zh-CN" sz="2400" i="0" dirty="0">
                <a:effectLst>
                  <a:outerShdw blurRad="38100" dist="38100" dir="2700000" algn="tl">
                    <a:srgbClr val="FFFFFF"/>
                  </a:outerShdw>
                </a:effectLst>
                <a:latin typeface="宋体"/>
                <a:ea typeface="宋体"/>
                <a:cs typeface="宋体"/>
              </a:rPr>
              <a:t> </a:t>
            </a:r>
            <a:r>
              <a:rPr lang="zh-CN" altLang="en-US" sz="2400" i="0" dirty="0">
                <a:effectLst>
                  <a:outerShdw blurRad="38100" dist="38100" dir="2700000" algn="tl">
                    <a:srgbClr val="FFFFFF"/>
                  </a:outerShdw>
                </a:effectLst>
                <a:latin typeface="宋体"/>
                <a:ea typeface="宋体"/>
                <a:cs typeface="宋体"/>
              </a:rPr>
              <a:t>由基本集导出的测试用例，保证每行代码语句至少被执行一次</a:t>
            </a:r>
            <a:endParaRPr lang="en-US" altLang="zh-CN" sz="2400" i="0" dirty="0">
              <a:effectLst>
                <a:outerShdw blurRad="38100" dist="38100" dir="2700000" algn="tl">
                  <a:srgbClr val="FFFFFF"/>
                </a:outerShdw>
              </a:effectLst>
              <a:latin typeface="宋体"/>
              <a:ea typeface="宋体"/>
              <a:cs typeface="宋体"/>
            </a:endParaRPr>
          </a:p>
          <a:p>
            <a:pPr marL="355600" indent="-355600" eaLnBrk="0" hangingPunct="0">
              <a:lnSpc>
                <a:spcPct val="150000"/>
              </a:lnSpc>
              <a:buClr>
                <a:srgbClr val="91AC4E"/>
              </a:buClr>
              <a:buSzPct val="80000"/>
              <a:buFont typeface="Wingdings" pitchFamily="2" charset="2"/>
              <a:buChar char="p"/>
              <a:defRPr/>
            </a:pPr>
            <a:r>
              <a:rPr lang="zh-CN" altLang="en-US" sz="2400" i="0" dirty="0">
                <a:effectLst>
                  <a:outerShdw blurRad="38100" dist="38100" dir="2700000" algn="tl">
                    <a:srgbClr val="FFFFFF"/>
                  </a:outerShdw>
                </a:effectLst>
                <a:latin typeface="宋体"/>
                <a:ea typeface="宋体"/>
                <a:cs typeface="宋体"/>
              </a:rPr>
              <a:t>基本集合不一定唯一</a:t>
            </a:r>
          </a:p>
        </p:txBody>
      </p:sp>
    </p:spTree>
    <p:extLst>
      <p:ext uri="{BB962C8B-B14F-4D97-AF65-F5344CB8AC3E}">
        <p14:creationId xmlns:p14="http://schemas.microsoft.com/office/powerpoint/2010/main" val="56490433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ChangeArrowheads="1"/>
          </p:cNvSpPr>
          <p:nvPr/>
        </p:nvSpPr>
        <p:spPr bwMode="auto">
          <a:xfrm>
            <a:off x="6477000" y="2082800"/>
            <a:ext cx="2667000" cy="698500"/>
          </a:xfrm>
          <a:prstGeom prst="rect">
            <a:avLst/>
          </a:prstGeom>
          <a:noFill/>
          <a:ln w="12700">
            <a:noFill/>
            <a:miter lim="800000"/>
            <a:headEnd/>
            <a:tailEnd/>
          </a:ln>
        </p:spPr>
        <p:txBody>
          <a:bodyPr lIns="90487" tIns="44450" rIns="90487" bIns="44450">
            <a:spAutoFit/>
          </a:bodyPr>
          <a:lstStyle/>
          <a:p>
            <a:pPr eaLnBrk="0" hangingPunct="0">
              <a:spcBef>
                <a:spcPts val="4800"/>
              </a:spcBef>
            </a:pPr>
            <a:r>
              <a:rPr lang="en-US" altLang="zh-CN" sz="2000" b="1">
                <a:solidFill>
                  <a:srgbClr val="081D58"/>
                </a:solidFill>
                <a:latin typeface="Helvetica" pitchFamily="34" charset="0"/>
              </a:rPr>
              <a:t> Path1: 1-2-3-6-7-9-10-1-11</a:t>
            </a:r>
            <a:endParaRPr lang="en-US" altLang="zh-CN" sz="2000">
              <a:solidFill>
                <a:srgbClr val="FF3399"/>
              </a:solidFill>
              <a:latin typeface="Helvetica" pitchFamily="34" charset="0"/>
            </a:endParaRPr>
          </a:p>
        </p:txBody>
      </p:sp>
      <p:sp>
        <p:nvSpPr>
          <p:cNvPr id="34819" name="Rectangle 3"/>
          <p:cNvSpPr>
            <a:spLocks noGrp="1" noChangeArrowheads="1"/>
          </p:cNvSpPr>
          <p:nvPr>
            <p:ph type="title"/>
          </p:nvPr>
        </p:nvSpPr>
        <p:spPr>
          <a:xfrm>
            <a:off x="1691680" y="404664"/>
            <a:ext cx="5822950" cy="576263"/>
          </a:xfrm>
          <a:noFill/>
        </p:spPr>
        <p:txBody>
          <a:bodyPr lIns="90487" tIns="44450" rIns="90487" bIns="44450"/>
          <a:lstStyle/>
          <a:p>
            <a:pPr algn="ctr">
              <a:tabLst>
                <a:tab pos="7540625" algn="r"/>
              </a:tabLst>
            </a:pPr>
            <a:r>
              <a:rPr lang="zh-CN" altLang="en-US" sz="3200" dirty="0">
                <a:solidFill>
                  <a:srgbClr val="FFFF00"/>
                </a:solidFill>
                <a:latin typeface="+mj-ea"/>
              </a:rPr>
              <a:t>示例：基本路径测试用例</a:t>
            </a:r>
            <a:endParaRPr lang="en-US" altLang="zh-CN" sz="3200" dirty="0">
              <a:solidFill>
                <a:srgbClr val="FFFF00"/>
              </a:solidFill>
              <a:latin typeface="+mj-ea"/>
            </a:endParaRPr>
          </a:p>
        </p:txBody>
      </p:sp>
      <p:sp>
        <p:nvSpPr>
          <p:cNvPr id="1669124" name="Rectangle 4"/>
          <p:cNvSpPr>
            <a:spLocks noChangeArrowheads="1"/>
          </p:cNvSpPr>
          <p:nvPr/>
        </p:nvSpPr>
        <p:spPr bwMode="auto">
          <a:xfrm>
            <a:off x="6553200" y="3073400"/>
            <a:ext cx="2286000" cy="698500"/>
          </a:xfrm>
          <a:prstGeom prst="rect">
            <a:avLst/>
          </a:prstGeom>
          <a:noFill/>
          <a:ln w="12700">
            <a:noFill/>
            <a:miter lim="800000"/>
            <a:headEnd/>
            <a:tailEnd/>
          </a:ln>
        </p:spPr>
        <p:txBody>
          <a:bodyPr lIns="90487" tIns="44450" rIns="90487" bIns="44450">
            <a:spAutoFit/>
          </a:bodyPr>
          <a:lstStyle/>
          <a:p>
            <a:pPr eaLnBrk="0" hangingPunct="0">
              <a:spcBef>
                <a:spcPts val="4800"/>
              </a:spcBef>
            </a:pPr>
            <a:r>
              <a:rPr lang="zh-CN" altLang="en-US" sz="2000" b="1">
                <a:solidFill>
                  <a:schemeClr val="accent2"/>
                </a:solidFill>
                <a:latin typeface="Helvetica" pitchFamily="34" charset="0"/>
              </a:rPr>
              <a:t> </a:t>
            </a:r>
            <a:r>
              <a:rPr lang="en-US" altLang="zh-CN" sz="2000" b="1">
                <a:solidFill>
                  <a:schemeClr val="accent2"/>
                </a:solidFill>
                <a:latin typeface="Helvetica" pitchFamily="34" charset="0"/>
              </a:rPr>
              <a:t>Path2: 1-2-3-6-8-9-10-1-11</a:t>
            </a:r>
            <a:endParaRPr lang="en-US" altLang="zh-CN" sz="2000">
              <a:latin typeface="Helvetica" pitchFamily="34" charset="0"/>
            </a:endParaRPr>
          </a:p>
        </p:txBody>
      </p:sp>
      <p:sp>
        <p:nvSpPr>
          <p:cNvPr id="1669125" name="Rectangle 5"/>
          <p:cNvSpPr>
            <a:spLocks noChangeArrowheads="1"/>
          </p:cNvSpPr>
          <p:nvPr/>
        </p:nvSpPr>
        <p:spPr bwMode="auto">
          <a:xfrm>
            <a:off x="6553200" y="4140200"/>
            <a:ext cx="2514600" cy="698500"/>
          </a:xfrm>
          <a:prstGeom prst="rect">
            <a:avLst/>
          </a:prstGeom>
          <a:noFill/>
          <a:ln w="12700">
            <a:noFill/>
            <a:miter lim="800000"/>
            <a:headEnd/>
            <a:tailEnd/>
          </a:ln>
        </p:spPr>
        <p:txBody>
          <a:bodyPr lIns="90487" tIns="44450" rIns="90487" bIns="44450">
            <a:spAutoFit/>
          </a:bodyPr>
          <a:lstStyle/>
          <a:p>
            <a:pPr eaLnBrk="0" hangingPunct="0">
              <a:spcBef>
                <a:spcPts val="4800"/>
              </a:spcBef>
            </a:pPr>
            <a:r>
              <a:rPr lang="en-US" altLang="zh-CN" sz="2000" b="1">
                <a:solidFill>
                  <a:schemeClr val="accent1"/>
                </a:solidFill>
                <a:latin typeface="Helvetica" pitchFamily="34" charset="0"/>
              </a:rPr>
              <a:t> Path3: 1-2-3-4-5-10-1-11</a:t>
            </a:r>
            <a:endParaRPr lang="en-US" altLang="zh-CN" sz="2000">
              <a:latin typeface="Helvetica" pitchFamily="34" charset="0"/>
            </a:endParaRPr>
          </a:p>
        </p:txBody>
      </p:sp>
      <p:sp>
        <p:nvSpPr>
          <p:cNvPr id="1669126" name="Rectangle 6"/>
          <p:cNvSpPr>
            <a:spLocks noChangeArrowheads="1"/>
          </p:cNvSpPr>
          <p:nvPr/>
        </p:nvSpPr>
        <p:spPr bwMode="auto">
          <a:xfrm>
            <a:off x="6629400" y="5283200"/>
            <a:ext cx="1535113" cy="393700"/>
          </a:xfrm>
          <a:prstGeom prst="rect">
            <a:avLst/>
          </a:prstGeom>
          <a:noFill/>
          <a:ln w="12700">
            <a:noFill/>
            <a:miter lim="800000"/>
            <a:headEnd/>
            <a:tailEnd/>
          </a:ln>
        </p:spPr>
        <p:txBody>
          <a:bodyPr wrap="none" lIns="90487" tIns="44450" rIns="90487" bIns="44450">
            <a:spAutoFit/>
          </a:bodyPr>
          <a:lstStyle/>
          <a:p>
            <a:pPr eaLnBrk="0" hangingPunct="0">
              <a:spcBef>
                <a:spcPts val="4800"/>
              </a:spcBef>
            </a:pPr>
            <a:r>
              <a:rPr lang="en-US" altLang="zh-CN" sz="2000" b="1">
                <a:solidFill>
                  <a:schemeClr val="hlink"/>
                </a:solidFill>
                <a:latin typeface="Helvetica" pitchFamily="34" charset="0"/>
              </a:rPr>
              <a:t>Path4: 1-11</a:t>
            </a:r>
            <a:endParaRPr lang="en-US" altLang="zh-CN" sz="2000">
              <a:solidFill>
                <a:schemeClr val="hlink"/>
              </a:solidFill>
              <a:latin typeface="Helvetica" pitchFamily="34" charset="0"/>
            </a:endParaRPr>
          </a:p>
        </p:txBody>
      </p:sp>
      <p:grpSp>
        <p:nvGrpSpPr>
          <p:cNvPr id="34825" name="Group 8"/>
          <p:cNvGrpSpPr>
            <a:grpSpLocks/>
          </p:cNvGrpSpPr>
          <p:nvPr/>
        </p:nvGrpSpPr>
        <p:grpSpPr bwMode="auto">
          <a:xfrm>
            <a:off x="1266716" y="1862138"/>
            <a:ext cx="4197764" cy="3519488"/>
            <a:chOff x="875" y="1025"/>
            <a:chExt cx="3112" cy="2217"/>
          </a:xfrm>
        </p:grpSpPr>
        <p:cxnSp>
          <p:nvCxnSpPr>
            <p:cNvPr id="34830" name="AutoShape 9"/>
            <p:cNvCxnSpPr>
              <a:cxnSpLocks noChangeShapeType="1"/>
              <a:stCxn id="34831" idx="4"/>
            </p:cNvCxnSpPr>
            <p:nvPr/>
          </p:nvCxnSpPr>
          <p:spPr bwMode="auto">
            <a:xfrm rot="5400000" flipH="1" flipV="1">
              <a:off x="1883" y="2198"/>
              <a:ext cx="2016" cy="3"/>
            </a:xfrm>
            <a:prstGeom prst="bentConnector4">
              <a:avLst>
                <a:gd name="adj1" fmla="val -8778"/>
                <a:gd name="adj2" fmla="val 51099986"/>
              </a:avLst>
            </a:prstGeom>
            <a:noFill/>
            <a:ln w="12700">
              <a:solidFill>
                <a:schemeClr val="tx1"/>
              </a:solidFill>
              <a:miter lim="800000"/>
              <a:headEnd/>
              <a:tailEnd type="triangle" w="med" len="med"/>
            </a:ln>
          </p:spPr>
        </p:cxnSp>
        <p:sp>
          <p:nvSpPr>
            <p:cNvPr id="34831" name="Oval 10"/>
            <p:cNvSpPr>
              <a:spLocks noChangeArrowheads="1"/>
            </p:cNvSpPr>
            <p:nvPr/>
          </p:nvSpPr>
          <p:spPr bwMode="auto">
            <a:xfrm>
              <a:off x="2860" y="3150"/>
              <a:ext cx="58" cy="58"/>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34832" name="Oval 11"/>
            <p:cNvSpPr>
              <a:spLocks noChangeArrowheads="1"/>
            </p:cNvSpPr>
            <p:nvPr/>
          </p:nvSpPr>
          <p:spPr bwMode="auto">
            <a:xfrm>
              <a:off x="2835" y="1025"/>
              <a:ext cx="114" cy="114"/>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34833" name="AutoShape 12"/>
            <p:cNvSpPr>
              <a:spLocks noChangeArrowheads="1"/>
            </p:cNvSpPr>
            <p:nvPr/>
          </p:nvSpPr>
          <p:spPr bwMode="auto">
            <a:xfrm>
              <a:off x="2800" y="1375"/>
              <a:ext cx="184" cy="171"/>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1</a:t>
              </a:r>
            </a:p>
          </p:txBody>
        </p:sp>
        <p:sp>
          <p:nvSpPr>
            <p:cNvPr id="34834" name="Rectangle 13"/>
            <p:cNvSpPr>
              <a:spLocks noChangeArrowheads="1"/>
            </p:cNvSpPr>
            <p:nvPr/>
          </p:nvSpPr>
          <p:spPr bwMode="auto">
            <a:xfrm>
              <a:off x="1986" y="2815"/>
              <a:ext cx="178" cy="210"/>
            </a:xfrm>
            <a:prstGeom prst="rect">
              <a:avLst/>
            </a:prstGeom>
            <a:noFill/>
            <a:ln w="12700">
              <a:noFill/>
              <a:miter lim="800000"/>
              <a:headEnd/>
              <a:tailEnd/>
            </a:ln>
          </p:spPr>
          <p:txBody>
            <a:bodyPr lIns="90487" tIns="44450" rIns="90487" bIns="44450">
              <a:spAutoFit/>
            </a:bodyPr>
            <a:lstStyle/>
            <a:p>
              <a:pPr eaLnBrk="0" hangingPunct="0"/>
              <a:r>
                <a:rPr lang="zh-CN" altLang="en-US" sz="1600" b="1">
                  <a:solidFill>
                    <a:srgbClr val="CF0E30"/>
                  </a:solidFill>
                  <a:latin typeface="Times" pitchFamily="18" charset="0"/>
                </a:rPr>
                <a:t>9</a:t>
              </a:r>
            </a:p>
          </p:txBody>
        </p:sp>
        <p:sp>
          <p:nvSpPr>
            <p:cNvPr id="34835" name="Rectangle 14"/>
            <p:cNvSpPr>
              <a:spLocks noChangeArrowheads="1"/>
            </p:cNvSpPr>
            <p:nvPr/>
          </p:nvSpPr>
          <p:spPr bwMode="auto">
            <a:xfrm>
              <a:off x="2759" y="2966"/>
              <a:ext cx="285" cy="210"/>
            </a:xfrm>
            <a:prstGeom prst="rect">
              <a:avLst/>
            </a:prstGeom>
            <a:noFill/>
            <a:ln w="12700">
              <a:noFill/>
              <a:miter lim="800000"/>
              <a:headEnd/>
              <a:tailEnd/>
            </a:ln>
          </p:spPr>
          <p:txBody>
            <a:bodyPr wrap="none" lIns="90487" tIns="44450" rIns="90487" bIns="44450">
              <a:spAutoFit/>
            </a:bodyPr>
            <a:lstStyle/>
            <a:p>
              <a:pPr eaLnBrk="0" hangingPunct="0"/>
              <a:r>
                <a:rPr lang="zh-CN" altLang="en-US" sz="1600" b="1">
                  <a:solidFill>
                    <a:srgbClr val="CF0E30"/>
                  </a:solidFill>
                  <a:latin typeface="Times" pitchFamily="18" charset="0"/>
                </a:rPr>
                <a:t>10</a:t>
              </a:r>
            </a:p>
          </p:txBody>
        </p:sp>
        <p:sp>
          <p:nvSpPr>
            <p:cNvPr id="34836" name="Rectangle 15"/>
            <p:cNvSpPr>
              <a:spLocks noChangeArrowheads="1"/>
            </p:cNvSpPr>
            <p:nvPr/>
          </p:nvSpPr>
          <p:spPr bwMode="auto">
            <a:xfrm>
              <a:off x="962" y="3032"/>
              <a:ext cx="285" cy="210"/>
            </a:xfrm>
            <a:prstGeom prst="rect">
              <a:avLst/>
            </a:prstGeom>
            <a:noFill/>
            <a:ln w="12700">
              <a:noFill/>
              <a:miter lim="800000"/>
              <a:headEnd/>
              <a:tailEnd/>
            </a:ln>
          </p:spPr>
          <p:txBody>
            <a:bodyPr wrap="none" lIns="90487" tIns="44450" rIns="90487" bIns="44450">
              <a:spAutoFit/>
            </a:bodyPr>
            <a:lstStyle/>
            <a:p>
              <a:pPr eaLnBrk="0" hangingPunct="0"/>
              <a:r>
                <a:rPr lang="zh-CN" altLang="en-US" sz="1600" b="1">
                  <a:solidFill>
                    <a:srgbClr val="CF0E30"/>
                  </a:solidFill>
                  <a:latin typeface="Times" pitchFamily="18" charset="0"/>
                </a:rPr>
                <a:t>11</a:t>
              </a:r>
            </a:p>
          </p:txBody>
        </p:sp>
        <p:sp>
          <p:nvSpPr>
            <p:cNvPr id="34837" name="AutoShape 16"/>
            <p:cNvSpPr>
              <a:spLocks noChangeArrowheads="1"/>
            </p:cNvSpPr>
            <p:nvPr/>
          </p:nvSpPr>
          <p:spPr bwMode="auto">
            <a:xfrm>
              <a:off x="2732" y="1750"/>
              <a:ext cx="320" cy="16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2</a:t>
              </a:r>
            </a:p>
          </p:txBody>
        </p:sp>
        <p:sp>
          <p:nvSpPr>
            <p:cNvPr id="34838" name="AutoShape 17"/>
            <p:cNvSpPr>
              <a:spLocks noChangeArrowheads="1"/>
            </p:cNvSpPr>
            <p:nvPr/>
          </p:nvSpPr>
          <p:spPr bwMode="auto">
            <a:xfrm>
              <a:off x="3667" y="2405"/>
              <a:ext cx="320" cy="160"/>
            </a:xfrm>
            <a:prstGeom prst="roundRect">
              <a:avLst>
                <a:gd name="adj" fmla="val 34375"/>
              </a:avLst>
            </a:prstGeom>
            <a:solidFill>
              <a:schemeClr val="bg1"/>
            </a:solid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4</a:t>
              </a:r>
            </a:p>
          </p:txBody>
        </p:sp>
        <p:sp>
          <p:nvSpPr>
            <p:cNvPr id="34839" name="AutoShape 18"/>
            <p:cNvSpPr>
              <a:spLocks noChangeArrowheads="1"/>
            </p:cNvSpPr>
            <p:nvPr/>
          </p:nvSpPr>
          <p:spPr bwMode="auto">
            <a:xfrm>
              <a:off x="3667" y="2799"/>
              <a:ext cx="320" cy="16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5</a:t>
              </a:r>
            </a:p>
          </p:txBody>
        </p:sp>
        <p:sp>
          <p:nvSpPr>
            <p:cNvPr id="34840" name="AutoShape 19"/>
            <p:cNvSpPr>
              <a:spLocks noChangeArrowheads="1"/>
            </p:cNvSpPr>
            <p:nvPr/>
          </p:nvSpPr>
          <p:spPr bwMode="auto">
            <a:xfrm>
              <a:off x="2218" y="2693"/>
              <a:ext cx="320" cy="16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8</a:t>
              </a:r>
            </a:p>
          </p:txBody>
        </p:sp>
        <p:sp>
          <p:nvSpPr>
            <p:cNvPr id="34841" name="AutoShape 20"/>
            <p:cNvSpPr>
              <a:spLocks noChangeArrowheads="1"/>
            </p:cNvSpPr>
            <p:nvPr/>
          </p:nvSpPr>
          <p:spPr bwMode="auto">
            <a:xfrm>
              <a:off x="1574" y="2703"/>
              <a:ext cx="320" cy="160"/>
            </a:xfrm>
            <a:prstGeom prst="roundRect">
              <a:avLst>
                <a:gd name="adj" fmla="val 34375"/>
              </a:avLst>
            </a:prstGeom>
            <a:noFill/>
            <a:ln w="12700">
              <a:solidFill>
                <a:schemeClr val="tx1"/>
              </a:solidFill>
              <a:round/>
              <a:headEnd/>
              <a:tailEnd/>
            </a:ln>
          </p:spPr>
          <p:txBody>
            <a:bodyPr wrap="none" anchor="ctr"/>
            <a:lstStyle/>
            <a:p>
              <a:pPr algn="ctr" eaLnBrk="0" hangingPunct="0"/>
              <a:r>
                <a:rPr lang="zh-CN" altLang="en-US" sz="1600" b="1">
                  <a:solidFill>
                    <a:srgbClr val="CF0E30"/>
                  </a:solidFill>
                  <a:latin typeface="Times" pitchFamily="18" charset="0"/>
                </a:rPr>
                <a:t>7</a:t>
              </a:r>
            </a:p>
          </p:txBody>
        </p:sp>
        <p:grpSp>
          <p:nvGrpSpPr>
            <p:cNvPr id="34842" name="Group 21"/>
            <p:cNvGrpSpPr>
              <a:grpSpLocks/>
            </p:cNvGrpSpPr>
            <p:nvPr/>
          </p:nvGrpSpPr>
          <p:grpSpPr bwMode="auto">
            <a:xfrm>
              <a:off x="875" y="3069"/>
              <a:ext cx="114" cy="114"/>
              <a:chOff x="875" y="3069"/>
              <a:chExt cx="114" cy="114"/>
            </a:xfrm>
          </p:grpSpPr>
          <p:sp>
            <p:nvSpPr>
              <p:cNvPr id="34859" name="Oval 22"/>
              <p:cNvSpPr>
                <a:spLocks noChangeArrowheads="1"/>
              </p:cNvSpPr>
              <p:nvPr/>
            </p:nvSpPr>
            <p:spPr bwMode="auto">
              <a:xfrm>
                <a:off x="875" y="3069"/>
                <a:ext cx="114" cy="114"/>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34860" name="Oval 23"/>
              <p:cNvSpPr>
                <a:spLocks noChangeArrowheads="1"/>
              </p:cNvSpPr>
              <p:nvPr/>
            </p:nvSpPr>
            <p:spPr bwMode="auto">
              <a:xfrm>
                <a:off x="908" y="3102"/>
                <a:ext cx="48" cy="48"/>
              </a:xfrm>
              <a:prstGeom prst="ellipse">
                <a:avLst/>
              </a:prstGeom>
              <a:solidFill>
                <a:schemeClr val="tx1"/>
              </a:solidFill>
              <a:ln w="12700">
                <a:solidFill>
                  <a:schemeClr val="tx1"/>
                </a:solidFill>
                <a:round/>
                <a:headEnd/>
                <a:tailEnd/>
              </a:ln>
            </p:spPr>
            <p:txBody>
              <a:bodyPr wrap="none" anchor="ctr"/>
              <a:lstStyle/>
              <a:p>
                <a:endParaRPr lang="zh-CN" altLang="en-US"/>
              </a:p>
            </p:txBody>
          </p:sp>
        </p:grpSp>
        <p:sp>
          <p:nvSpPr>
            <p:cNvPr id="34843" name="AutoShape 24"/>
            <p:cNvSpPr>
              <a:spLocks noChangeArrowheads="1"/>
            </p:cNvSpPr>
            <p:nvPr/>
          </p:nvSpPr>
          <p:spPr bwMode="auto">
            <a:xfrm>
              <a:off x="2800" y="2112"/>
              <a:ext cx="184" cy="171"/>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3</a:t>
              </a:r>
            </a:p>
          </p:txBody>
        </p:sp>
        <p:cxnSp>
          <p:nvCxnSpPr>
            <p:cNvPr id="34844" name="AutoShape 25"/>
            <p:cNvCxnSpPr>
              <a:cxnSpLocks noChangeShapeType="1"/>
              <a:stCxn id="34833" idx="0"/>
              <a:endCxn id="34832" idx="4"/>
            </p:cNvCxnSpPr>
            <p:nvPr/>
          </p:nvCxnSpPr>
          <p:spPr bwMode="auto">
            <a:xfrm flipV="1">
              <a:off x="2892" y="1139"/>
              <a:ext cx="0" cy="236"/>
            </a:xfrm>
            <a:prstGeom prst="straightConnector1">
              <a:avLst/>
            </a:prstGeom>
            <a:noFill/>
            <a:ln w="12700">
              <a:solidFill>
                <a:schemeClr val="tx1"/>
              </a:solidFill>
              <a:round/>
              <a:headEnd type="triangle" w="med" len="med"/>
              <a:tailEnd/>
            </a:ln>
          </p:spPr>
        </p:cxnSp>
        <p:cxnSp>
          <p:nvCxnSpPr>
            <p:cNvPr id="34845" name="AutoShape 26"/>
            <p:cNvCxnSpPr>
              <a:cxnSpLocks noChangeShapeType="1"/>
              <a:stCxn id="34833" idx="2"/>
              <a:endCxn id="34837" idx="0"/>
            </p:cNvCxnSpPr>
            <p:nvPr/>
          </p:nvCxnSpPr>
          <p:spPr bwMode="auto">
            <a:xfrm>
              <a:off x="2892" y="1546"/>
              <a:ext cx="0" cy="204"/>
            </a:xfrm>
            <a:prstGeom prst="straightConnector1">
              <a:avLst/>
            </a:prstGeom>
            <a:noFill/>
            <a:ln w="12700">
              <a:solidFill>
                <a:schemeClr val="tx1"/>
              </a:solidFill>
              <a:round/>
              <a:headEnd/>
              <a:tailEnd type="triangle" w="med" len="med"/>
            </a:ln>
          </p:spPr>
        </p:cxnSp>
        <p:cxnSp>
          <p:nvCxnSpPr>
            <p:cNvPr id="34846" name="AutoShape 27"/>
            <p:cNvCxnSpPr>
              <a:cxnSpLocks noChangeShapeType="1"/>
              <a:stCxn id="34837" idx="2"/>
              <a:endCxn id="34843" idx="0"/>
            </p:cNvCxnSpPr>
            <p:nvPr/>
          </p:nvCxnSpPr>
          <p:spPr bwMode="auto">
            <a:xfrm>
              <a:off x="2892" y="1910"/>
              <a:ext cx="0" cy="202"/>
            </a:xfrm>
            <a:prstGeom prst="straightConnector1">
              <a:avLst/>
            </a:prstGeom>
            <a:noFill/>
            <a:ln w="12700">
              <a:solidFill>
                <a:schemeClr val="tx1"/>
              </a:solidFill>
              <a:round/>
              <a:headEnd/>
              <a:tailEnd type="triangle" w="med" len="med"/>
            </a:ln>
          </p:spPr>
        </p:cxnSp>
        <p:sp>
          <p:nvSpPr>
            <p:cNvPr id="34847" name="AutoShape 28"/>
            <p:cNvSpPr>
              <a:spLocks noChangeArrowheads="1"/>
            </p:cNvSpPr>
            <p:nvPr/>
          </p:nvSpPr>
          <p:spPr bwMode="auto">
            <a:xfrm>
              <a:off x="1976" y="2404"/>
              <a:ext cx="184" cy="171"/>
            </a:xfrm>
            <a:prstGeom prst="diamond">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zh-CN" altLang="en-US" sz="1600" b="1">
                  <a:solidFill>
                    <a:srgbClr val="CF0E30"/>
                  </a:solidFill>
                  <a:latin typeface="Times" pitchFamily="18" charset="0"/>
                </a:rPr>
                <a:t>6</a:t>
              </a:r>
            </a:p>
          </p:txBody>
        </p:sp>
        <p:cxnSp>
          <p:nvCxnSpPr>
            <p:cNvPr id="34848" name="AutoShape 29"/>
            <p:cNvCxnSpPr>
              <a:cxnSpLocks noChangeShapeType="1"/>
              <a:stCxn id="34847" idx="0"/>
              <a:endCxn id="34843" idx="1"/>
            </p:cNvCxnSpPr>
            <p:nvPr/>
          </p:nvCxnSpPr>
          <p:spPr bwMode="auto">
            <a:xfrm rot="-5400000">
              <a:off x="2331" y="1935"/>
              <a:ext cx="206" cy="732"/>
            </a:xfrm>
            <a:prstGeom prst="bentConnector2">
              <a:avLst/>
            </a:prstGeom>
            <a:noFill/>
            <a:ln w="12700">
              <a:solidFill>
                <a:schemeClr val="tx1"/>
              </a:solidFill>
              <a:miter lim="800000"/>
              <a:headEnd type="triangle" w="med" len="med"/>
              <a:tailEnd/>
            </a:ln>
          </p:spPr>
        </p:cxnSp>
        <p:cxnSp>
          <p:nvCxnSpPr>
            <p:cNvPr id="34849" name="AutoShape 30"/>
            <p:cNvCxnSpPr>
              <a:cxnSpLocks noChangeShapeType="1"/>
              <a:stCxn id="34843" idx="3"/>
              <a:endCxn id="34838" idx="0"/>
            </p:cNvCxnSpPr>
            <p:nvPr/>
          </p:nvCxnSpPr>
          <p:spPr bwMode="auto">
            <a:xfrm>
              <a:off x="2984" y="2198"/>
              <a:ext cx="843" cy="207"/>
            </a:xfrm>
            <a:prstGeom prst="bentConnector2">
              <a:avLst/>
            </a:prstGeom>
            <a:noFill/>
            <a:ln w="12700">
              <a:solidFill>
                <a:schemeClr val="tx1"/>
              </a:solidFill>
              <a:miter lim="800000"/>
              <a:headEnd/>
              <a:tailEnd type="triangle" w="med" len="med"/>
            </a:ln>
          </p:spPr>
        </p:cxnSp>
        <p:cxnSp>
          <p:nvCxnSpPr>
            <p:cNvPr id="34850" name="AutoShape 31"/>
            <p:cNvCxnSpPr>
              <a:cxnSpLocks noChangeShapeType="1"/>
              <a:stCxn id="34838" idx="2"/>
              <a:endCxn id="34839" idx="0"/>
            </p:cNvCxnSpPr>
            <p:nvPr/>
          </p:nvCxnSpPr>
          <p:spPr bwMode="auto">
            <a:xfrm>
              <a:off x="3827" y="2565"/>
              <a:ext cx="0" cy="234"/>
            </a:xfrm>
            <a:prstGeom prst="straightConnector1">
              <a:avLst/>
            </a:prstGeom>
            <a:noFill/>
            <a:ln w="12700">
              <a:solidFill>
                <a:schemeClr val="tx1"/>
              </a:solidFill>
              <a:round/>
              <a:headEnd/>
              <a:tailEnd type="triangle" w="med" len="med"/>
            </a:ln>
          </p:spPr>
        </p:cxnSp>
        <p:cxnSp>
          <p:nvCxnSpPr>
            <p:cNvPr id="34851" name="AutoShape 32"/>
            <p:cNvCxnSpPr>
              <a:cxnSpLocks noChangeShapeType="1"/>
              <a:stCxn id="34847" idx="3"/>
              <a:endCxn id="34840" idx="0"/>
            </p:cNvCxnSpPr>
            <p:nvPr/>
          </p:nvCxnSpPr>
          <p:spPr bwMode="auto">
            <a:xfrm>
              <a:off x="2160" y="2490"/>
              <a:ext cx="218" cy="203"/>
            </a:xfrm>
            <a:prstGeom prst="bentConnector2">
              <a:avLst/>
            </a:prstGeom>
            <a:noFill/>
            <a:ln w="12700">
              <a:solidFill>
                <a:schemeClr val="tx1"/>
              </a:solidFill>
              <a:miter lim="800000"/>
              <a:headEnd/>
              <a:tailEnd type="triangle" w="med" len="med"/>
            </a:ln>
          </p:spPr>
        </p:cxnSp>
        <p:cxnSp>
          <p:nvCxnSpPr>
            <p:cNvPr id="34852" name="AutoShape 33"/>
            <p:cNvCxnSpPr>
              <a:cxnSpLocks noChangeShapeType="1"/>
              <a:stCxn id="34847" idx="1"/>
              <a:endCxn id="34841" idx="0"/>
            </p:cNvCxnSpPr>
            <p:nvPr/>
          </p:nvCxnSpPr>
          <p:spPr bwMode="auto">
            <a:xfrm rot="10800000" flipV="1">
              <a:off x="1734" y="2490"/>
              <a:ext cx="242" cy="213"/>
            </a:xfrm>
            <a:prstGeom prst="bentConnector2">
              <a:avLst/>
            </a:prstGeom>
            <a:noFill/>
            <a:ln w="12700">
              <a:solidFill>
                <a:schemeClr val="tx1"/>
              </a:solidFill>
              <a:miter lim="800000"/>
              <a:headEnd/>
              <a:tailEnd type="triangle" w="med" len="med"/>
            </a:ln>
          </p:spPr>
        </p:cxnSp>
        <p:sp>
          <p:nvSpPr>
            <p:cNvPr id="34853" name="Oval 34"/>
            <p:cNvSpPr>
              <a:spLocks noChangeArrowheads="1"/>
            </p:cNvSpPr>
            <p:nvPr/>
          </p:nvSpPr>
          <p:spPr bwMode="auto">
            <a:xfrm>
              <a:off x="2040" y="3004"/>
              <a:ext cx="58" cy="58"/>
            </a:xfrm>
            <a:prstGeom prst="ellipse">
              <a:avLst/>
            </a:prstGeom>
            <a:solidFill>
              <a:schemeClr val="tx1"/>
            </a:solidFill>
            <a:ln w="12700">
              <a:solidFill>
                <a:schemeClr val="tx1"/>
              </a:solidFill>
              <a:round/>
              <a:headEnd/>
              <a:tailEnd/>
            </a:ln>
          </p:spPr>
          <p:txBody>
            <a:bodyPr wrap="none" anchor="ctr"/>
            <a:lstStyle/>
            <a:p>
              <a:endParaRPr lang="zh-CN" altLang="en-US"/>
            </a:p>
          </p:txBody>
        </p:sp>
        <p:cxnSp>
          <p:nvCxnSpPr>
            <p:cNvPr id="34854" name="AutoShape 35"/>
            <p:cNvCxnSpPr>
              <a:cxnSpLocks noChangeShapeType="1"/>
              <a:stCxn id="34853" idx="2"/>
              <a:endCxn id="34841" idx="2"/>
            </p:cNvCxnSpPr>
            <p:nvPr/>
          </p:nvCxnSpPr>
          <p:spPr bwMode="auto">
            <a:xfrm rot="10800000">
              <a:off x="1734" y="2863"/>
              <a:ext cx="306" cy="170"/>
            </a:xfrm>
            <a:prstGeom prst="bentConnector2">
              <a:avLst/>
            </a:prstGeom>
            <a:noFill/>
            <a:ln w="12700">
              <a:solidFill>
                <a:schemeClr val="tx1"/>
              </a:solidFill>
              <a:miter lim="800000"/>
              <a:headEnd type="triangle" w="med" len="med"/>
              <a:tailEnd/>
            </a:ln>
          </p:spPr>
        </p:cxnSp>
        <p:cxnSp>
          <p:nvCxnSpPr>
            <p:cNvPr id="34855" name="AutoShape 36"/>
            <p:cNvCxnSpPr>
              <a:cxnSpLocks noChangeShapeType="1"/>
              <a:stCxn id="34853" idx="6"/>
              <a:endCxn id="34840" idx="2"/>
            </p:cNvCxnSpPr>
            <p:nvPr/>
          </p:nvCxnSpPr>
          <p:spPr bwMode="auto">
            <a:xfrm flipV="1">
              <a:off x="2098" y="2853"/>
              <a:ext cx="280" cy="180"/>
            </a:xfrm>
            <a:prstGeom prst="bentConnector2">
              <a:avLst/>
            </a:prstGeom>
            <a:noFill/>
            <a:ln w="12700">
              <a:solidFill>
                <a:schemeClr val="tx1"/>
              </a:solidFill>
              <a:miter lim="800000"/>
              <a:headEnd type="triangle" w="med" len="med"/>
              <a:tailEnd/>
            </a:ln>
          </p:spPr>
        </p:cxnSp>
        <p:cxnSp>
          <p:nvCxnSpPr>
            <p:cNvPr id="34856" name="AutoShape 37"/>
            <p:cNvCxnSpPr>
              <a:cxnSpLocks noChangeShapeType="1"/>
              <a:stCxn id="34831" idx="2"/>
              <a:endCxn id="34853" idx="4"/>
            </p:cNvCxnSpPr>
            <p:nvPr/>
          </p:nvCxnSpPr>
          <p:spPr bwMode="auto">
            <a:xfrm rot="10800000">
              <a:off x="2069" y="3062"/>
              <a:ext cx="791" cy="117"/>
            </a:xfrm>
            <a:prstGeom prst="bentConnector2">
              <a:avLst/>
            </a:prstGeom>
            <a:noFill/>
            <a:ln w="12700">
              <a:solidFill>
                <a:schemeClr val="tx1"/>
              </a:solidFill>
              <a:miter lim="800000"/>
              <a:headEnd type="triangle" w="med" len="med"/>
              <a:tailEnd/>
            </a:ln>
          </p:spPr>
        </p:cxnSp>
        <p:cxnSp>
          <p:nvCxnSpPr>
            <p:cNvPr id="34857" name="AutoShape 38"/>
            <p:cNvCxnSpPr>
              <a:cxnSpLocks noChangeShapeType="1"/>
              <a:stCxn id="34831" idx="6"/>
              <a:endCxn id="34839" idx="2"/>
            </p:cNvCxnSpPr>
            <p:nvPr/>
          </p:nvCxnSpPr>
          <p:spPr bwMode="auto">
            <a:xfrm flipV="1">
              <a:off x="2918" y="2959"/>
              <a:ext cx="909" cy="220"/>
            </a:xfrm>
            <a:prstGeom prst="bentConnector2">
              <a:avLst/>
            </a:prstGeom>
            <a:noFill/>
            <a:ln w="12700">
              <a:solidFill>
                <a:schemeClr val="tx1"/>
              </a:solidFill>
              <a:miter lim="800000"/>
              <a:headEnd type="triangle" w="med" len="med"/>
              <a:tailEnd/>
            </a:ln>
          </p:spPr>
        </p:cxnSp>
        <p:cxnSp>
          <p:nvCxnSpPr>
            <p:cNvPr id="34858" name="AutoShape 39"/>
            <p:cNvCxnSpPr>
              <a:cxnSpLocks noChangeShapeType="1"/>
              <a:stCxn id="34859" idx="0"/>
              <a:endCxn id="34833" idx="1"/>
            </p:cNvCxnSpPr>
            <p:nvPr/>
          </p:nvCxnSpPr>
          <p:spPr bwMode="auto">
            <a:xfrm rot="-5400000">
              <a:off x="1062" y="1331"/>
              <a:ext cx="1608" cy="1868"/>
            </a:xfrm>
            <a:prstGeom prst="bentConnector2">
              <a:avLst/>
            </a:prstGeom>
            <a:noFill/>
            <a:ln w="12700">
              <a:solidFill>
                <a:schemeClr val="tx1"/>
              </a:solidFill>
              <a:miter lim="800000"/>
              <a:headEnd type="triangle" w="med" len="med"/>
              <a:tailEnd/>
            </a:ln>
          </p:spPr>
        </p:cxnSp>
      </p:grpSp>
      <p:sp>
        <p:nvSpPr>
          <p:cNvPr id="34826" name="Freeform 40"/>
          <p:cNvSpPr>
            <a:spLocks/>
          </p:cNvSpPr>
          <p:nvPr/>
        </p:nvSpPr>
        <p:spPr bwMode="auto">
          <a:xfrm>
            <a:off x="1219116" y="2470151"/>
            <a:ext cx="2632899" cy="2540000"/>
          </a:xfrm>
          <a:custGeom>
            <a:avLst/>
            <a:gdLst>
              <a:gd name="T0" fmla="*/ 29 w 1952"/>
              <a:gd name="T1" fmla="*/ 1600 h 1600"/>
              <a:gd name="T2" fmla="*/ 27 w 1952"/>
              <a:gd name="T3" fmla="*/ 59 h 1600"/>
              <a:gd name="T4" fmla="*/ 87 w 1952"/>
              <a:gd name="T5" fmla="*/ 11 h 1600"/>
              <a:gd name="T6" fmla="*/ 279 w 1952"/>
              <a:gd name="T7" fmla="*/ 0 h 1600"/>
              <a:gd name="T8" fmla="*/ 1084 w 1952"/>
              <a:gd name="T9" fmla="*/ 11 h 1600"/>
              <a:gd name="T10" fmla="*/ 0 60000 65536"/>
              <a:gd name="T11" fmla="*/ 0 60000 65536"/>
              <a:gd name="T12" fmla="*/ 0 60000 65536"/>
              <a:gd name="T13" fmla="*/ 0 60000 65536"/>
              <a:gd name="T14" fmla="*/ 0 60000 65536"/>
              <a:gd name="T15" fmla="*/ 0 w 1952"/>
              <a:gd name="T16" fmla="*/ 0 h 1600"/>
              <a:gd name="T17" fmla="*/ 1952 w 1952"/>
              <a:gd name="T18" fmla="*/ 1600 h 1600"/>
            </a:gdLst>
            <a:ahLst/>
            <a:cxnLst>
              <a:cxn ang="T10">
                <a:pos x="T0" y="T1"/>
              </a:cxn>
              <a:cxn ang="T11">
                <a:pos x="T2" y="T3"/>
              </a:cxn>
              <a:cxn ang="T12">
                <a:pos x="T4" y="T5"/>
              </a:cxn>
              <a:cxn ang="T13">
                <a:pos x="T6" y="T7"/>
              </a:cxn>
              <a:cxn ang="T14">
                <a:pos x="T8" y="T9"/>
              </a:cxn>
            </a:cxnLst>
            <a:rect l="T15" t="T16" r="T17" b="T18"/>
            <a:pathLst>
              <a:path w="1952" h="1600">
                <a:moveTo>
                  <a:pt x="52" y="1600"/>
                </a:moveTo>
                <a:cubicBezTo>
                  <a:pt x="0" y="1034"/>
                  <a:pt x="20" y="1310"/>
                  <a:pt x="48" y="59"/>
                </a:cubicBezTo>
                <a:cubicBezTo>
                  <a:pt x="48" y="15"/>
                  <a:pt x="157" y="11"/>
                  <a:pt x="157" y="11"/>
                </a:cubicBezTo>
                <a:cubicBezTo>
                  <a:pt x="273" y="31"/>
                  <a:pt x="388" y="12"/>
                  <a:pt x="504" y="0"/>
                </a:cubicBezTo>
                <a:cubicBezTo>
                  <a:pt x="1469" y="14"/>
                  <a:pt x="986" y="11"/>
                  <a:pt x="1952" y="11"/>
                </a:cubicBezTo>
              </a:path>
            </a:pathLst>
          </a:custGeom>
          <a:noFill/>
          <a:ln w="38100">
            <a:solidFill>
              <a:schemeClr val="hlink"/>
            </a:solidFill>
            <a:round/>
            <a:headEnd/>
            <a:tailEnd/>
          </a:ln>
        </p:spPr>
        <p:txBody>
          <a:bodyPr wrap="none" anchor="ctr"/>
          <a:lstStyle/>
          <a:p>
            <a:endParaRPr lang="zh-CN" altLang="en-US"/>
          </a:p>
        </p:txBody>
      </p:sp>
      <p:sp>
        <p:nvSpPr>
          <p:cNvPr id="34827" name="Freeform 41"/>
          <p:cNvSpPr>
            <a:spLocks/>
          </p:cNvSpPr>
          <p:nvPr/>
        </p:nvSpPr>
        <p:spPr bwMode="auto">
          <a:xfrm>
            <a:off x="1140278" y="2176463"/>
            <a:ext cx="4829957" cy="3371850"/>
          </a:xfrm>
          <a:custGeom>
            <a:avLst/>
            <a:gdLst>
              <a:gd name="T0" fmla="*/ 1197 w 3581"/>
              <a:gd name="T1" fmla="*/ 276 h 2124"/>
              <a:gd name="T2" fmla="*/ 1206 w 3581"/>
              <a:gd name="T3" fmla="*/ 601 h 2124"/>
              <a:gd name="T4" fmla="*/ 1219 w 3581"/>
              <a:gd name="T5" fmla="*/ 825 h 2124"/>
              <a:gd name="T6" fmla="*/ 1240 w 3581"/>
              <a:gd name="T7" fmla="*/ 889 h 2124"/>
              <a:gd name="T8" fmla="*/ 1345 w 3581"/>
              <a:gd name="T9" fmla="*/ 900 h 2124"/>
              <a:gd name="T10" fmla="*/ 1526 w 3581"/>
              <a:gd name="T11" fmla="*/ 889 h 2124"/>
              <a:gd name="T12" fmla="*/ 1713 w 3581"/>
              <a:gd name="T13" fmla="*/ 932 h 2124"/>
              <a:gd name="T14" fmla="*/ 1754 w 3581"/>
              <a:gd name="T15" fmla="*/ 1070 h 2124"/>
              <a:gd name="T16" fmla="*/ 1759 w 3581"/>
              <a:gd name="T17" fmla="*/ 1102 h 2124"/>
              <a:gd name="T18" fmla="*/ 1754 w 3581"/>
              <a:gd name="T19" fmla="*/ 1817 h 2124"/>
              <a:gd name="T20" fmla="*/ 1725 w 3581"/>
              <a:gd name="T21" fmla="*/ 1956 h 2124"/>
              <a:gd name="T22" fmla="*/ 1636 w 3581"/>
              <a:gd name="T23" fmla="*/ 2009 h 2124"/>
              <a:gd name="T24" fmla="*/ 1258 w 3581"/>
              <a:gd name="T25" fmla="*/ 1998 h 2124"/>
              <a:gd name="T26" fmla="*/ 1219 w 3581"/>
              <a:gd name="T27" fmla="*/ 2073 h 2124"/>
              <a:gd name="T28" fmla="*/ 1386 w 3581"/>
              <a:gd name="T29" fmla="*/ 2116 h 2124"/>
              <a:gd name="T30" fmla="*/ 1934 w 3581"/>
              <a:gd name="T31" fmla="*/ 2084 h 2124"/>
              <a:gd name="T32" fmla="*/ 1969 w 3581"/>
              <a:gd name="T33" fmla="*/ 2062 h 2124"/>
              <a:gd name="T34" fmla="*/ 1981 w 3581"/>
              <a:gd name="T35" fmla="*/ 1998 h 2124"/>
              <a:gd name="T36" fmla="*/ 1981 w 3581"/>
              <a:gd name="T37" fmla="*/ 1593 h 2124"/>
              <a:gd name="T38" fmla="*/ 1977 w 3581"/>
              <a:gd name="T39" fmla="*/ 1353 h 2124"/>
              <a:gd name="T40" fmla="*/ 1969 w 3581"/>
              <a:gd name="T41" fmla="*/ 900 h 2124"/>
              <a:gd name="T42" fmla="*/ 1969 w 3581"/>
              <a:gd name="T43" fmla="*/ 142 h 2124"/>
              <a:gd name="T44" fmla="*/ 1831 w 3581"/>
              <a:gd name="T45" fmla="*/ 52 h 2124"/>
              <a:gd name="T46" fmla="*/ 1508 w 3581"/>
              <a:gd name="T47" fmla="*/ 41 h 2124"/>
              <a:gd name="T48" fmla="*/ 1334 w 3581"/>
              <a:gd name="T49" fmla="*/ 36 h 2124"/>
              <a:gd name="T50" fmla="*/ 1177 w 3581"/>
              <a:gd name="T51" fmla="*/ 57 h 2124"/>
              <a:gd name="T52" fmla="*/ 1130 w 3581"/>
              <a:gd name="T53" fmla="*/ 110 h 2124"/>
              <a:gd name="T54" fmla="*/ 897 w 3581"/>
              <a:gd name="T55" fmla="*/ 121 h 2124"/>
              <a:gd name="T56" fmla="*/ 483 w 3581"/>
              <a:gd name="T57" fmla="*/ 121 h 2124"/>
              <a:gd name="T58" fmla="*/ 219 w 3581"/>
              <a:gd name="T59" fmla="*/ 116 h 2124"/>
              <a:gd name="T60" fmla="*/ 141 w 3581"/>
              <a:gd name="T61" fmla="*/ 116 h 2124"/>
              <a:gd name="T62" fmla="*/ 68 w 3581"/>
              <a:gd name="T63" fmla="*/ 110 h 2124"/>
              <a:gd name="T64" fmla="*/ 57 w 3581"/>
              <a:gd name="T65" fmla="*/ 132 h 2124"/>
              <a:gd name="T66" fmla="*/ 40 w 3581"/>
              <a:gd name="T67" fmla="*/ 142 h 2124"/>
              <a:gd name="T68" fmla="*/ 15 w 3581"/>
              <a:gd name="T69" fmla="*/ 313 h 2124"/>
              <a:gd name="T70" fmla="*/ 9 w 3581"/>
              <a:gd name="T71" fmla="*/ 404 h 2124"/>
              <a:gd name="T72" fmla="*/ 9 w 3581"/>
              <a:gd name="T73" fmla="*/ 505 h 2124"/>
              <a:gd name="T74" fmla="*/ 12 w 3581"/>
              <a:gd name="T75" fmla="*/ 686 h 2124"/>
              <a:gd name="T76" fmla="*/ 9 w 3581"/>
              <a:gd name="T77" fmla="*/ 980 h 2124"/>
              <a:gd name="T78" fmla="*/ 5 w 3581"/>
              <a:gd name="T79" fmla="*/ 1198 h 2124"/>
              <a:gd name="T80" fmla="*/ 5 w 3581"/>
              <a:gd name="T81" fmla="*/ 1529 h 2124"/>
              <a:gd name="T82" fmla="*/ 12 w 3581"/>
              <a:gd name="T83" fmla="*/ 1662 h 2124"/>
              <a:gd name="T84" fmla="*/ 40 w 3581"/>
              <a:gd name="T85" fmla="*/ 1796 h 2124"/>
              <a:gd name="T86" fmla="*/ 68 w 3581"/>
              <a:gd name="T87" fmla="*/ 1870 h 2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581"/>
              <a:gd name="T133" fmla="*/ 0 h 2124"/>
              <a:gd name="T134" fmla="*/ 3581 w 3581"/>
              <a:gd name="T135" fmla="*/ 2124 h 2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581" h="2124">
                <a:moveTo>
                  <a:pt x="2154" y="276"/>
                </a:moveTo>
                <a:cubicBezTo>
                  <a:pt x="2169" y="369"/>
                  <a:pt x="2188" y="508"/>
                  <a:pt x="2169" y="601"/>
                </a:cubicBezTo>
                <a:cubicBezTo>
                  <a:pt x="2193" y="747"/>
                  <a:pt x="2165" y="569"/>
                  <a:pt x="2191" y="825"/>
                </a:cubicBezTo>
                <a:cubicBezTo>
                  <a:pt x="2196" y="887"/>
                  <a:pt x="2187" y="873"/>
                  <a:pt x="2232" y="889"/>
                </a:cubicBezTo>
                <a:cubicBezTo>
                  <a:pt x="2294" y="949"/>
                  <a:pt x="2240" y="907"/>
                  <a:pt x="2421" y="900"/>
                </a:cubicBezTo>
                <a:cubicBezTo>
                  <a:pt x="2529" y="895"/>
                  <a:pt x="2637" y="892"/>
                  <a:pt x="2746" y="889"/>
                </a:cubicBezTo>
                <a:cubicBezTo>
                  <a:pt x="2859" y="898"/>
                  <a:pt x="2968" y="915"/>
                  <a:pt x="3081" y="932"/>
                </a:cubicBezTo>
                <a:cubicBezTo>
                  <a:pt x="3155" y="955"/>
                  <a:pt x="3109" y="931"/>
                  <a:pt x="3155" y="1070"/>
                </a:cubicBezTo>
                <a:cubicBezTo>
                  <a:pt x="3158" y="1080"/>
                  <a:pt x="3166" y="1102"/>
                  <a:pt x="3166" y="1102"/>
                </a:cubicBezTo>
                <a:cubicBezTo>
                  <a:pt x="3162" y="1340"/>
                  <a:pt x="3167" y="1578"/>
                  <a:pt x="3155" y="1817"/>
                </a:cubicBezTo>
                <a:cubicBezTo>
                  <a:pt x="3152" y="1866"/>
                  <a:pt x="3137" y="1920"/>
                  <a:pt x="3103" y="1956"/>
                </a:cubicBezTo>
                <a:cubicBezTo>
                  <a:pt x="3070" y="1988"/>
                  <a:pt x="2988" y="1997"/>
                  <a:pt x="2945" y="2009"/>
                </a:cubicBezTo>
                <a:cubicBezTo>
                  <a:pt x="2716" y="2002"/>
                  <a:pt x="2490" y="1983"/>
                  <a:pt x="2263" y="1998"/>
                </a:cubicBezTo>
                <a:cubicBezTo>
                  <a:pt x="2208" y="2012"/>
                  <a:pt x="2203" y="2016"/>
                  <a:pt x="2191" y="2073"/>
                </a:cubicBezTo>
                <a:cubicBezTo>
                  <a:pt x="2267" y="2124"/>
                  <a:pt x="2415" y="2111"/>
                  <a:pt x="2494" y="2116"/>
                </a:cubicBezTo>
                <a:cubicBezTo>
                  <a:pt x="2827" y="2099"/>
                  <a:pt x="3138" y="2089"/>
                  <a:pt x="3480" y="2084"/>
                </a:cubicBezTo>
                <a:cubicBezTo>
                  <a:pt x="3501" y="2076"/>
                  <a:pt x="3535" y="2083"/>
                  <a:pt x="3543" y="2062"/>
                </a:cubicBezTo>
                <a:cubicBezTo>
                  <a:pt x="3550" y="2040"/>
                  <a:pt x="3564" y="1998"/>
                  <a:pt x="3564" y="1998"/>
                </a:cubicBezTo>
                <a:cubicBezTo>
                  <a:pt x="3550" y="1785"/>
                  <a:pt x="3547" y="1835"/>
                  <a:pt x="3564" y="1593"/>
                </a:cubicBezTo>
                <a:cubicBezTo>
                  <a:pt x="3569" y="1518"/>
                  <a:pt x="3557" y="1353"/>
                  <a:pt x="3557" y="1353"/>
                </a:cubicBezTo>
                <a:cubicBezTo>
                  <a:pt x="3544" y="1196"/>
                  <a:pt x="3549" y="1057"/>
                  <a:pt x="3543" y="900"/>
                </a:cubicBezTo>
                <a:cubicBezTo>
                  <a:pt x="3514" y="690"/>
                  <a:pt x="3581" y="278"/>
                  <a:pt x="3541" y="142"/>
                </a:cubicBezTo>
                <a:cubicBezTo>
                  <a:pt x="3499" y="0"/>
                  <a:pt x="3432" y="68"/>
                  <a:pt x="3295" y="52"/>
                </a:cubicBezTo>
                <a:cubicBezTo>
                  <a:pt x="3100" y="45"/>
                  <a:pt x="2910" y="44"/>
                  <a:pt x="2714" y="41"/>
                </a:cubicBezTo>
                <a:cubicBezTo>
                  <a:pt x="2603" y="34"/>
                  <a:pt x="2507" y="50"/>
                  <a:pt x="2400" y="36"/>
                </a:cubicBezTo>
                <a:cubicBezTo>
                  <a:pt x="2305" y="39"/>
                  <a:pt x="2198" y="9"/>
                  <a:pt x="2117" y="57"/>
                </a:cubicBezTo>
                <a:cubicBezTo>
                  <a:pt x="1995" y="126"/>
                  <a:pt x="2115" y="83"/>
                  <a:pt x="2033" y="110"/>
                </a:cubicBezTo>
                <a:cubicBezTo>
                  <a:pt x="1950" y="131"/>
                  <a:pt x="1809" y="117"/>
                  <a:pt x="1614" y="121"/>
                </a:cubicBezTo>
                <a:cubicBezTo>
                  <a:pt x="1420" y="122"/>
                  <a:pt x="1072" y="121"/>
                  <a:pt x="869" y="121"/>
                </a:cubicBezTo>
                <a:cubicBezTo>
                  <a:pt x="575" y="105"/>
                  <a:pt x="715" y="128"/>
                  <a:pt x="394" y="116"/>
                </a:cubicBezTo>
                <a:cubicBezTo>
                  <a:pt x="295" y="111"/>
                  <a:pt x="300" y="117"/>
                  <a:pt x="255" y="116"/>
                </a:cubicBezTo>
                <a:cubicBezTo>
                  <a:pt x="210" y="115"/>
                  <a:pt x="149" y="107"/>
                  <a:pt x="124" y="110"/>
                </a:cubicBezTo>
                <a:cubicBezTo>
                  <a:pt x="114" y="111"/>
                  <a:pt x="112" y="126"/>
                  <a:pt x="104" y="132"/>
                </a:cubicBezTo>
                <a:cubicBezTo>
                  <a:pt x="94" y="137"/>
                  <a:pt x="82" y="138"/>
                  <a:pt x="72" y="142"/>
                </a:cubicBezTo>
                <a:cubicBezTo>
                  <a:pt x="62" y="173"/>
                  <a:pt x="37" y="269"/>
                  <a:pt x="26" y="313"/>
                </a:cubicBezTo>
                <a:cubicBezTo>
                  <a:pt x="16" y="356"/>
                  <a:pt x="16" y="372"/>
                  <a:pt x="15" y="404"/>
                </a:cubicBezTo>
                <a:cubicBezTo>
                  <a:pt x="36" y="425"/>
                  <a:pt x="14" y="458"/>
                  <a:pt x="15" y="505"/>
                </a:cubicBezTo>
                <a:cubicBezTo>
                  <a:pt x="15" y="552"/>
                  <a:pt x="20" y="607"/>
                  <a:pt x="20" y="686"/>
                </a:cubicBezTo>
                <a:cubicBezTo>
                  <a:pt x="20" y="767"/>
                  <a:pt x="16" y="894"/>
                  <a:pt x="15" y="980"/>
                </a:cubicBezTo>
                <a:cubicBezTo>
                  <a:pt x="13" y="1065"/>
                  <a:pt x="9" y="1106"/>
                  <a:pt x="9" y="1198"/>
                </a:cubicBezTo>
                <a:cubicBezTo>
                  <a:pt x="0" y="1338"/>
                  <a:pt x="9" y="1450"/>
                  <a:pt x="9" y="1529"/>
                </a:cubicBezTo>
                <a:cubicBezTo>
                  <a:pt x="11" y="1606"/>
                  <a:pt x="11" y="1617"/>
                  <a:pt x="21" y="1662"/>
                </a:cubicBezTo>
                <a:cubicBezTo>
                  <a:pt x="36" y="1707"/>
                  <a:pt x="51" y="1753"/>
                  <a:pt x="72" y="1796"/>
                </a:cubicBezTo>
                <a:cubicBezTo>
                  <a:pt x="88" y="1828"/>
                  <a:pt x="89" y="1852"/>
                  <a:pt x="124" y="1870"/>
                </a:cubicBezTo>
              </a:path>
            </a:pathLst>
          </a:custGeom>
          <a:noFill/>
          <a:ln w="38100">
            <a:solidFill>
              <a:schemeClr val="accent1"/>
            </a:solidFill>
            <a:round/>
            <a:headEnd/>
            <a:tailEnd/>
          </a:ln>
        </p:spPr>
        <p:txBody>
          <a:bodyPr wrap="none" anchor="ctr"/>
          <a:lstStyle/>
          <a:p>
            <a:endParaRPr lang="zh-CN" altLang="en-US"/>
          </a:p>
        </p:txBody>
      </p:sp>
      <p:sp>
        <p:nvSpPr>
          <p:cNvPr id="34828" name="Freeform 42"/>
          <p:cNvSpPr>
            <a:spLocks/>
          </p:cNvSpPr>
          <p:nvPr/>
        </p:nvSpPr>
        <p:spPr bwMode="auto">
          <a:xfrm>
            <a:off x="964751" y="1930401"/>
            <a:ext cx="5215223" cy="3848100"/>
          </a:xfrm>
          <a:custGeom>
            <a:avLst/>
            <a:gdLst>
              <a:gd name="T0" fmla="*/ 1229 w 3867"/>
              <a:gd name="T1" fmla="*/ 746 h 2424"/>
              <a:gd name="T2" fmla="*/ 1161 w 3867"/>
              <a:gd name="T3" fmla="*/ 1087 h 2424"/>
              <a:gd name="T4" fmla="*/ 1102 w 3867"/>
              <a:gd name="T5" fmla="*/ 1092 h 2424"/>
              <a:gd name="T6" fmla="*/ 842 w 3867"/>
              <a:gd name="T7" fmla="*/ 1124 h 2424"/>
              <a:gd name="T8" fmla="*/ 842 w 3867"/>
              <a:gd name="T9" fmla="*/ 1362 h 2424"/>
              <a:gd name="T10" fmla="*/ 969 w 3867"/>
              <a:gd name="T11" fmla="*/ 1427 h 2424"/>
              <a:gd name="T12" fmla="*/ 994 w 3867"/>
              <a:gd name="T13" fmla="*/ 1513 h 2424"/>
              <a:gd name="T14" fmla="*/ 986 w 3867"/>
              <a:gd name="T15" fmla="*/ 1871 h 2424"/>
              <a:gd name="T16" fmla="*/ 987 w 3867"/>
              <a:gd name="T17" fmla="*/ 2000 h 2424"/>
              <a:gd name="T18" fmla="*/ 867 w 3867"/>
              <a:gd name="T19" fmla="*/ 2021 h 2424"/>
              <a:gd name="T20" fmla="*/ 819 w 3867"/>
              <a:gd name="T21" fmla="*/ 2086 h 2424"/>
              <a:gd name="T22" fmla="*/ 862 w 3867"/>
              <a:gd name="T23" fmla="*/ 2089 h 2424"/>
              <a:gd name="T24" fmla="*/ 1144 w 3867"/>
              <a:gd name="T25" fmla="*/ 2097 h 2424"/>
              <a:gd name="T26" fmla="*/ 1217 w 3867"/>
              <a:gd name="T27" fmla="*/ 2303 h 2424"/>
              <a:gd name="T28" fmla="*/ 1468 w 3867"/>
              <a:gd name="T29" fmla="*/ 2422 h 2424"/>
              <a:gd name="T30" fmla="*/ 1821 w 3867"/>
              <a:gd name="T31" fmla="*/ 2415 h 2424"/>
              <a:gd name="T32" fmla="*/ 2033 w 3867"/>
              <a:gd name="T33" fmla="*/ 2422 h 2424"/>
              <a:gd name="T34" fmla="*/ 2130 w 3867"/>
              <a:gd name="T35" fmla="*/ 2378 h 2424"/>
              <a:gd name="T36" fmla="*/ 2142 w 3867"/>
              <a:gd name="T37" fmla="*/ 1351 h 2424"/>
              <a:gd name="T38" fmla="*/ 2133 w 3867"/>
              <a:gd name="T39" fmla="*/ 735 h 2424"/>
              <a:gd name="T40" fmla="*/ 2124 w 3867"/>
              <a:gd name="T41" fmla="*/ 324 h 2424"/>
              <a:gd name="T42" fmla="*/ 2050 w 3867"/>
              <a:gd name="T43" fmla="*/ 15 h 2424"/>
              <a:gd name="T44" fmla="*/ 1442 w 3867"/>
              <a:gd name="T45" fmla="*/ 20 h 2424"/>
              <a:gd name="T46" fmla="*/ 1227 w 3867"/>
              <a:gd name="T47" fmla="*/ 84 h 2424"/>
              <a:gd name="T48" fmla="*/ 1131 w 3867"/>
              <a:gd name="T49" fmla="*/ 205 h 2424"/>
              <a:gd name="T50" fmla="*/ 225 w 3867"/>
              <a:gd name="T51" fmla="*/ 185 h 2424"/>
              <a:gd name="T52" fmla="*/ 36 w 3867"/>
              <a:gd name="T53" fmla="*/ 319 h 2424"/>
              <a:gd name="T54" fmla="*/ 12 w 3867"/>
              <a:gd name="T55" fmla="*/ 756 h 2424"/>
              <a:gd name="T56" fmla="*/ 12 w 3867"/>
              <a:gd name="T57" fmla="*/ 1236 h 2424"/>
              <a:gd name="T58" fmla="*/ 24 w 3867"/>
              <a:gd name="T59" fmla="*/ 1716 h 2424"/>
              <a:gd name="T60" fmla="*/ 65 w 3867"/>
              <a:gd name="T61" fmla="*/ 1972 h 2424"/>
              <a:gd name="T62" fmla="*/ 83 w 3867"/>
              <a:gd name="T63" fmla="*/ 2054 h 24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67"/>
              <a:gd name="T97" fmla="*/ 0 h 2424"/>
              <a:gd name="T98" fmla="*/ 3867 w 3867"/>
              <a:gd name="T99" fmla="*/ 2424 h 24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67" h="2424">
                <a:moveTo>
                  <a:pt x="2219" y="468"/>
                </a:moveTo>
                <a:cubicBezTo>
                  <a:pt x="2251" y="686"/>
                  <a:pt x="2223" y="544"/>
                  <a:pt x="2211" y="746"/>
                </a:cubicBezTo>
                <a:cubicBezTo>
                  <a:pt x="2205" y="829"/>
                  <a:pt x="2240" y="1040"/>
                  <a:pt x="2113" y="1081"/>
                </a:cubicBezTo>
                <a:cubicBezTo>
                  <a:pt x="2093" y="1141"/>
                  <a:pt x="2100" y="1086"/>
                  <a:pt x="2091" y="1087"/>
                </a:cubicBezTo>
                <a:cubicBezTo>
                  <a:pt x="2082" y="1088"/>
                  <a:pt x="2076" y="1086"/>
                  <a:pt x="2059" y="1087"/>
                </a:cubicBezTo>
                <a:cubicBezTo>
                  <a:pt x="2041" y="1087"/>
                  <a:pt x="2025" y="1089"/>
                  <a:pt x="1984" y="1092"/>
                </a:cubicBezTo>
                <a:cubicBezTo>
                  <a:pt x="1943" y="1094"/>
                  <a:pt x="1890" y="1097"/>
                  <a:pt x="1813" y="1103"/>
                </a:cubicBezTo>
                <a:cubicBezTo>
                  <a:pt x="1735" y="1108"/>
                  <a:pt x="1570" y="1091"/>
                  <a:pt x="1518" y="1124"/>
                </a:cubicBezTo>
                <a:cubicBezTo>
                  <a:pt x="1474" y="1189"/>
                  <a:pt x="1481" y="1206"/>
                  <a:pt x="1496" y="1298"/>
                </a:cubicBezTo>
                <a:cubicBezTo>
                  <a:pt x="1499" y="1320"/>
                  <a:pt x="1501" y="1346"/>
                  <a:pt x="1518" y="1362"/>
                </a:cubicBezTo>
                <a:cubicBezTo>
                  <a:pt x="1525" y="1370"/>
                  <a:pt x="1539" y="1369"/>
                  <a:pt x="1550" y="1373"/>
                </a:cubicBezTo>
                <a:cubicBezTo>
                  <a:pt x="1604" y="1409"/>
                  <a:pt x="1680" y="1413"/>
                  <a:pt x="1745" y="1427"/>
                </a:cubicBezTo>
                <a:cubicBezTo>
                  <a:pt x="1752" y="1434"/>
                  <a:pt x="1762" y="1438"/>
                  <a:pt x="1767" y="1449"/>
                </a:cubicBezTo>
                <a:cubicBezTo>
                  <a:pt x="1777" y="1469"/>
                  <a:pt x="1788" y="1513"/>
                  <a:pt x="1788" y="1513"/>
                </a:cubicBezTo>
                <a:cubicBezTo>
                  <a:pt x="1794" y="1556"/>
                  <a:pt x="1774" y="1654"/>
                  <a:pt x="1776" y="1716"/>
                </a:cubicBezTo>
                <a:cubicBezTo>
                  <a:pt x="1774" y="1775"/>
                  <a:pt x="1774" y="1834"/>
                  <a:pt x="1776" y="1871"/>
                </a:cubicBezTo>
                <a:cubicBezTo>
                  <a:pt x="1774" y="1889"/>
                  <a:pt x="1792" y="1917"/>
                  <a:pt x="1788" y="1935"/>
                </a:cubicBezTo>
                <a:cubicBezTo>
                  <a:pt x="1783" y="1956"/>
                  <a:pt x="1793" y="1984"/>
                  <a:pt x="1777" y="2000"/>
                </a:cubicBezTo>
                <a:cubicBezTo>
                  <a:pt x="1761" y="2015"/>
                  <a:pt x="1734" y="2008"/>
                  <a:pt x="1712" y="2011"/>
                </a:cubicBezTo>
                <a:cubicBezTo>
                  <a:pt x="1662" y="2015"/>
                  <a:pt x="1611" y="2017"/>
                  <a:pt x="1561" y="2021"/>
                </a:cubicBezTo>
                <a:cubicBezTo>
                  <a:pt x="1521" y="2025"/>
                  <a:pt x="1486" y="2014"/>
                  <a:pt x="1472" y="2025"/>
                </a:cubicBezTo>
                <a:cubicBezTo>
                  <a:pt x="1457" y="2035"/>
                  <a:pt x="1465" y="2074"/>
                  <a:pt x="1475" y="2086"/>
                </a:cubicBezTo>
                <a:cubicBezTo>
                  <a:pt x="1485" y="2100"/>
                  <a:pt x="1510" y="2094"/>
                  <a:pt x="1529" y="2097"/>
                </a:cubicBezTo>
                <a:cubicBezTo>
                  <a:pt x="1542" y="2098"/>
                  <a:pt x="1533" y="2089"/>
                  <a:pt x="1552" y="2089"/>
                </a:cubicBezTo>
                <a:cubicBezTo>
                  <a:pt x="1571" y="2088"/>
                  <a:pt x="1558" y="2093"/>
                  <a:pt x="1643" y="2095"/>
                </a:cubicBezTo>
                <a:cubicBezTo>
                  <a:pt x="1791" y="2088"/>
                  <a:pt x="1919" y="2081"/>
                  <a:pt x="2059" y="2097"/>
                </a:cubicBezTo>
                <a:cubicBezTo>
                  <a:pt x="2081" y="2105"/>
                  <a:pt x="2118" y="2096"/>
                  <a:pt x="2124" y="2119"/>
                </a:cubicBezTo>
                <a:cubicBezTo>
                  <a:pt x="2140" y="2188"/>
                  <a:pt x="2148" y="2243"/>
                  <a:pt x="2189" y="2303"/>
                </a:cubicBezTo>
                <a:cubicBezTo>
                  <a:pt x="2227" y="2423"/>
                  <a:pt x="2408" y="2404"/>
                  <a:pt x="2503" y="2411"/>
                </a:cubicBezTo>
                <a:cubicBezTo>
                  <a:pt x="2550" y="2414"/>
                  <a:pt x="2596" y="2420"/>
                  <a:pt x="2644" y="2422"/>
                </a:cubicBezTo>
                <a:cubicBezTo>
                  <a:pt x="2742" y="2424"/>
                  <a:pt x="2998" y="2409"/>
                  <a:pt x="3109" y="2411"/>
                </a:cubicBezTo>
                <a:cubicBezTo>
                  <a:pt x="3215" y="2409"/>
                  <a:pt x="3224" y="2415"/>
                  <a:pt x="3280" y="2415"/>
                </a:cubicBezTo>
                <a:cubicBezTo>
                  <a:pt x="3335" y="2418"/>
                  <a:pt x="3381" y="2407"/>
                  <a:pt x="3445" y="2409"/>
                </a:cubicBezTo>
                <a:cubicBezTo>
                  <a:pt x="3508" y="2410"/>
                  <a:pt x="3607" y="2423"/>
                  <a:pt x="3661" y="2422"/>
                </a:cubicBezTo>
                <a:cubicBezTo>
                  <a:pt x="3676" y="2421"/>
                  <a:pt x="3748" y="2407"/>
                  <a:pt x="3769" y="2401"/>
                </a:cubicBezTo>
                <a:cubicBezTo>
                  <a:pt x="3791" y="2393"/>
                  <a:pt x="3834" y="2378"/>
                  <a:pt x="3834" y="2378"/>
                </a:cubicBezTo>
                <a:cubicBezTo>
                  <a:pt x="3867" y="2311"/>
                  <a:pt x="3842" y="2260"/>
                  <a:pt x="3834" y="2184"/>
                </a:cubicBezTo>
                <a:cubicBezTo>
                  <a:pt x="3850" y="1906"/>
                  <a:pt x="3805" y="1624"/>
                  <a:pt x="3856" y="1351"/>
                </a:cubicBezTo>
                <a:cubicBezTo>
                  <a:pt x="3820" y="1207"/>
                  <a:pt x="3856" y="1121"/>
                  <a:pt x="3835" y="975"/>
                </a:cubicBezTo>
                <a:cubicBezTo>
                  <a:pt x="3837" y="873"/>
                  <a:pt x="3834" y="810"/>
                  <a:pt x="3840" y="735"/>
                </a:cubicBezTo>
                <a:cubicBezTo>
                  <a:pt x="3840" y="659"/>
                  <a:pt x="3837" y="589"/>
                  <a:pt x="3835" y="521"/>
                </a:cubicBezTo>
                <a:cubicBezTo>
                  <a:pt x="3831" y="459"/>
                  <a:pt x="3827" y="385"/>
                  <a:pt x="3824" y="324"/>
                </a:cubicBezTo>
                <a:cubicBezTo>
                  <a:pt x="3819" y="248"/>
                  <a:pt x="3827" y="170"/>
                  <a:pt x="3819" y="95"/>
                </a:cubicBezTo>
                <a:cubicBezTo>
                  <a:pt x="3796" y="38"/>
                  <a:pt x="3755" y="29"/>
                  <a:pt x="3691" y="15"/>
                </a:cubicBezTo>
                <a:cubicBezTo>
                  <a:pt x="3626" y="0"/>
                  <a:pt x="3615" y="9"/>
                  <a:pt x="3433" y="10"/>
                </a:cubicBezTo>
                <a:cubicBezTo>
                  <a:pt x="3251" y="14"/>
                  <a:pt x="2791" y="17"/>
                  <a:pt x="2597" y="20"/>
                </a:cubicBezTo>
                <a:cubicBezTo>
                  <a:pt x="2402" y="22"/>
                  <a:pt x="2331" y="14"/>
                  <a:pt x="2267" y="25"/>
                </a:cubicBezTo>
                <a:cubicBezTo>
                  <a:pt x="2230" y="36"/>
                  <a:pt x="2225" y="46"/>
                  <a:pt x="2208" y="84"/>
                </a:cubicBezTo>
                <a:cubicBezTo>
                  <a:pt x="2193" y="115"/>
                  <a:pt x="2156" y="179"/>
                  <a:pt x="2113" y="195"/>
                </a:cubicBezTo>
                <a:cubicBezTo>
                  <a:pt x="2089" y="202"/>
                  <a:pt x="2062" y="201"/>
                  <a:pt x="2037" y="205"/>
                </a:cubicBezTo>
                <a:cubicBezTo>
                  <a:pt x="1628" y="193"/>
                  <a:pt x="1219" y="212"/>
                  <a:pt x="811" y="201"/>
                </a:cubicBezTo>
                <a:cubicBezTo>
                  <a:pt x="677" y="192"/>
                  <a:pt x="538" y="202"/>
                  <a:pt x="405" y="185"/>
                </a:cubicBezTo>
                <a:cubicBezTo>
                  <a:pt x="322" y="188"/>
                  <a:pt x="231" y="187"/>
                  <a:pt x="149" y="195"/>
                </a:cubicBezTo>
                <a:cubicBezTo>
                  <a:pt x="52" y="202"/>
                  <a:pt x="110" y="249"/>
                  <a:pt x="64" y="319"/>
                </a:cubicBezTo>
                <a:cubicBezTo>
                  <a:pt x="49" y="390"/>
                  <a:pt x="59" y="440"/>
                  <a:pt x="32" y="511"/>
                </a:cubicBezTo>
                <a:cubicBezTo>
                  <a:pt x="0" y="589"/>
                  <a:pt x="41" y="675"/>
                  <a:pt x="21" y="756"/>
                </a:cubicBezTo>
                <a:cubicBezTo>
                  <a:pt x="17" y="835"/>
                  <a:pt x="32" y="905"/>
                  <a:pt x="32" y="985"/>
                </a:cubicBezTo>
                <a:cubicBezTo>
                  <a:pt x="32" y="1065"/>
                  <a:pt x="19" y="1160"/>
                  <a:pt x="21" y="1236"/>
                </a:cubicBezTo>
                <a:cubicBezTo>
                  <a:pt x="18" y="1312"/>
                  <a:pt x="39" y="1359"/>
                  <a:pt x="43" y="1439"/>
                </a:cubicBezTo>
                <a:cubicBezTo>
                  <a:pt x="46" y="1519"/>
                  <a:pt x="35" y="1634"/>
                  <a:pt x="43" y="1716"/>
                </a:cubicBezTo>
                <a:cubicBezTo>
                  <a:pt x="31" y="1835"/>
                  <a:pt x="78" y="1886"/>
                  <a:pt x="91" y="1929"/>
                </a:cubicBezTo>
                <a:cubicBezTo>
                  <a:pt x="103" y="1971"/>
                  <a:pt x="110" y="1957"/>
                  <a:pt x="117" y="1972"/>
                </a:cubicBezTo>
                <a:cubicBezTo>
                  <a:pt x="149" y="2015"/>
                  <a:pt x="122" y="2001"/>
                  <a:pt x="128" y="2015"/>
                </a:cubicBezTo>
                <a:cubicBezTo>
                  <a:pt x="133" y="2028"/>
                  <a:pt x="165" y="2031"/>
                  <a:pt x="149" y="2054"/>
                </a:cubicBezTo>
                <a:cubicBezTo>
                  <a:pt x="162" y="2065"/>
                  <a:pt x="209" y="2044"/>
                  <a:pt x="209" y="2044"/>
                </a:cubicBezTo>
              </a:path>
            </a:pathLst>
          </a:custGeom>
          <a:noFill/>
          <a:ln w="38100">
            <a:solidFill>
              <a:schemeClr val="accent2"/>
            </a:solidFill>
            <a:round/>
            <a:headEnd/>
            <a:tailEnd/>
          </a:ln>
        </p:spPr>
        <p:txBody>
          <a:bodyPr wrap="none" anchor="ctr"/>
          <a:lstStyle/>
          <a:p>
            <a:endParaRPr lang="zh-CN" altLang="en-US"/>
          </a:p>
        </p:txBody>
      </p:sp>
      <p:sp>
        <p:nvSpPr>
          <p:cNvPr id="34829" name="Freeform 43"/>
          <p:cNvSpPr>
            <a:spLocks/>
          </p:cNvSpPr>
          <p:nvPr/>
        </p:nvSpPr>
        <p:spPr bwMode="auto">
          <a:xfrm>
            <a:off x="863600" y="1773238"/>
            <a:ext cx="5384800" cy="4127500"/>
          </a:xfrm>
          <a:custGeom>
            <a:avLst/>
            <a:gdLst>
              <a:gd name="T0" fmla="*/ 1237 w 3993"/>
              <a:gd name="T1" fmla="*/ 519 h 2600"/>
              <a:gd name="T2" fmla="*/ 1226 w 3993"/>
              <a:gd name="T3" fmla="*/ 764 h 2600"/>
              <a:gd name="T4" fmla="*/ 1218 w 3993"/>
              <a:gd name="T5" fmla="*/ 946 h 2600"/>
              <a:gd name="T6" fmla="*/ 1154 w 3993"/>
              <a:gd name="T7" fmla="*/ 1127 h 2600"/>
              <a:gd name="T8" fmla="*/ 826 w 3993"/>
              <a:gd name="T9" fmla="*/ 1143 h 2600"/>
              <a:gd name="T10" fmla="*/ 809 w 3993"/>
              <a:gd name="T11" fmla="*/ 1154 h 2600"/>
              <a:gd name="T12" fmla="*/ 784 w 3993"/>
              <a:gd name="T13" fmla="*/ 1218 h 2600"/>
              <a:gd name="T14" fmla="*/ 776 w 3993"/>
              <a:gd name="T15" fmla="*/ 1415 h 2600"/>
              <a:gd name="T16" fmla="*/ 629 w 3993"/>
              <a:gd name="T17" fmla="*/ 1474 h 2600"/>
              <a:gd name="T18" fmla="*/ 587 w 3993"/>
              <a:gd name="T19" fmla="*/ 1495 h 2600"/>
              <a:gd name="T20" fmla="*/ 570 w 3993"/>
              <a:gd name="T21" fmla="*/ 1650 h 2600"/>
              <a:gd name="T22" fmla="*/ 565 w 3993"/>
              <a:gd name="T23" fmla="*/ 1820 h 2600"/>
              <a:gd name="T24" fmla="*/ 579 w 3993"/>
              <a:gd name="T25" fmla="*/ 1959 h 2600"/>
              <a:gd name="T26" fmla="*/ 594 w 3993"/>
              <a:gd name="T27" fmla="*/ 2103 h 2600"/>
              <a:gd name="T28" fmla="*/ 766 w 3993"/>
              <a:gd name="T29" fmla="*/ 2167 h 2600"/>
              <a:gd name="T30" fmla="*/ 952 w 3993"/>
              <a:gd name="T31" fmla="*/ 2306 h 2600"/>
              <a:gd name="T32" fmla="*/ 1073 w 3993"/>
              <a:gd name="T33" fmla="*/ 2300 h 2600"/>
              <a:gd name="T34" fmla="*/ 1169 w 3993"/>
              <a:gd name="T35" fmla="*/ 2295 h 2600"/>
              <a:gd name="T36" fmla="*/ 1245 w 3993"/>
              <a:gd name="T37" fmla="*/ 2551 h 2600"/>
              <a:gd name="T38" fmla="*/ 1302 w 3993"/>
              <a:gd name="T39" fmla="*/ 2594 h 2600"/>
              <a:gd name="T40" fmla="*/ 1387 w 3993"/>
              <a:gd name="T41" fmla="*/ 2594 h 2600"/>
              <a:gd name="T42" fmla="*/ 2073 w 3993"/>
              <a:gd name="T43" fmla="*/ 2594 h 2600"/>
              <a:gd name="T44" fmla="*/ 2179 w 3993"/>
              <a:gd name="T45" fmla="*/ 2556 h 2600"/>
              <a:gd name="T46" fmla="*/ 2212 w 3993"/>
              <a:gd name="T47" fmla="*/ 2412 h 2600"/>
              <a:gd name="T48" fmla="*/ 2217 w 3993"/>
              <a:gd name="T49" fmla="*/ 1612 h 2600"/>
              <a:gd name="T50" fmla="*/ 2212 w 3993"/>
              <a:gd name="T51" fmla="*/ 396 h 2600"/>
              <a:gd name="T52" fmla="*/ 2205 w 3993"/>
              <a:gd name="T53" fmla="*/ 258 h 2600"/>
              <a:gd name="T54" fmla="*/ 2188 w 3993"/>
              <a:gd name="T55" fmla="*/ 114 h 2600"/>
              <a:gd name="T56" fmla="*/ 2133 w 3993"/>
              <a:gd name="T57" fmla="*/ 34 h 2600"/>
              <a:gd name="T58" fmla="*/ 2073 w 3993"/>
              <a:gd name="T59" fmla="*/ 23 h 2600"/>
              <a:gd name="T60" fmla="*/ 1955 w 3993"/>
              <a:gd name="T61" fmla="*/ 12 h 2600"/>
              <a:gd name="T62" fmla="*/ 1833 w 3993"/>
              <a:gd name="T63" fmla="*/ 12 h 2600"/>
              <a:gd name="T64" fmla="*/ 1690 w 3993"/>
              <a:gd name="T65" fmla="*/ 18 h 2600"/>
              <a:gd name="T66" fmla="*/ 1558 w 3993"/>
              <a:gd name="T67" fmla="*/ 28 h 2600"/>
              <a:gd name="T68" fmla="*/ 1414 w 3993"/>
              <a:gd name="T69" fmla="*/ 34 h 2600"/>
              <a:gd name="T70" fmla="*/ 1268 w 3993"/>
              <a:gd name="T71" fmla="*/ 66 h 2600"/>
              <a:gd name="T72" fmla="*/ 1208 w 3993"/>
              <a:gd name="T73" fmla="*/ 151 h 2600"/>
              <a:gd name="T74" fmla="*/ 1131 w 3993"/>
              <a:gd name="T75" fmla="*/ 236 h 2600"/>
              <a:gd name="T76" fmla="*/ 748 w 3993"/>
              <a:gd name="T77" fmla="*/ 242 h 2600"/>
              <a:gd name="T78" fmla="*/ 187 w 3993"/>
              <a:gd name="T79" fmla="*/ 220 h 2600"/>
              <a:gd name="T80" fmla="*/ 74 w 3993"/>
              <a:gd name="T81" fmla="*/ 252 h 2600"/>
              <a:gd name="T82" fmla="*/ 32 w 3993"/>
              <a:gd name="T83" fmla="*/ 370 h 2600"/>
              <a:gd name="T84" fmla="*/ 12 w 3993"/>
              <a:gd name="T85" fmla="*/ 540 h 2600"/>
              <a:gd name="T86" fmla="*/ 4 w 3993"/>
              <a:gd name="T87" fmla="*/ 967 h 2600"/>
              <a:gd name="T88" fmla="*/ 9 w 3993"/>
              <a:gd name="T89" fmla="*/ 1127 h 2600"/>
              <a:gd name="T90" fmla="*/ 5 w 3993"/>
              <a:gd name="T91" fmla="*/ 1404 h 2600"/>
              <a:gd name="T92" fmla="*/ 12 w 3993"/>
              <a:gd name="T93" fmla="*/ 1623 h 2600"/>
              <a:gd name="T94" fmla="*/ 17 w 3993"/>
              <a:gd name="T95" fmla="*/ 1820 h 2600"/>
              <a:gd name="T96" fmla="*/ 49 w 3993"/>
              <a:gd name="T97" fmla="*/ 2071 h 2600"/>
              <a:gd name="T98" fmla="*/ 92 w 3993"/>
              <a:gd name="T99" fmla="*/ 2167 h 2600"/>
              <a:gd name="T100" fmla="*/ 160 w 3993"/>
              <a:gd name="T101" fmla="*/ 2204 h 2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93"/>
              <a:gd name="T154" fmla="*/ 0 h 2600"/>
              <a:gd name="T155" fmla="*/ 3993 w 3993"/>
              <a:gd name="T156" fmla="*/ 2600 h 2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93" h="2600">
                <a:moveTo>
                  <a:pt x="2228" y="519"/>
                </a:moveTo>
                <a:cubicBezTo>
                  <a:pt x="2231" y="586"/>
                  <a:pt x="2207" y="696"/>
                  <a:pt x="2207" y="764"/>
                </a:cubicBezTo>
                <a:cubicBezTo>
                  <a:pt x="2207" y="828"/>
                  <a:pt x="2202" y="882"/>
                  <a:pt x="2196" y="946"/>
                </a:cubicBezTo>
                <a:cubicBezTo>
                  <a:pt x="2153" y="1015"/>
                  <a:pt x="2196" y="1094"/>
                  <a:pt x="2079" y="1127"/>
                </a:cubicBezTo>
                <a:cubicBezTo>
                  <a:pt x="1961" y="1159"/>
                  <a:pt x="1591" y="1138"/>
                  <a:pt x="1488" y="1143"/>
                </a:cubicBezTo>
                <a:cubicBezTo>
                  <a:pt x="1477" y="1146"/>
                  <a:pt x="1463" y="1146"/>
                  <a:pt x="1456" y="1154"/>
                </a:cubicBezTo>
                <a:cubicBezTo>
                  <a:pt x="1437" y="1172"/>
                  <a:pt x="1412" y="1218"/>
                  <a:pt x="1412" y="1218"/>
                </a:cubicBezTo>
                <a:cubicBezTo>
                  <a:pt x="1390" y="1285"/>
                  <a:pt x="1446" y="1361"/>
                  <a:pt x="1396" y="1415"/>
                </a:cubicBezTo>
                <a:cubicBezTo>
                  <a:pt x="1363" y="1509"/>
                  <a:pt x="1229" y="1468"/>
                  <a:pt x="1133" y="1474"/>
                </a:cubicBezTo>
                <a:cubicBezTo>
                  <a:pt x="1108" y="1481"/>
                  <a:pt x="1080" y="1481"/>
                  <a:pt x="1058" y="1495"/>
                </a:cubicBezTo>
                <a:cubicBezTo>
                  <a:pt x="1027" y="1512"/>
                  <a:pt x="1041" y="1623"/>
                  <a:pt x="1028" y="1650"/>
                </a:cubicBezTo>
                <a:cubicBezTo>
                  <a:pt x="986" y="1734"/>
                  <a:pt x="1046" y="1729"/>
                  <a:pt x="1017" y="1820"/>
                </a:cubicBezTo>
                <a:cubicBezTo>
                  <a:pt x="1025" y="1894"/>
                  <a:pt x="1019" y="1887"/>
                  <a:pt x="1044" y="1959"/>
                </a:cubicBezTo>
                <a:cubicBezTo>
                  <a:pt x="1028" y="1970"/>
                  <a:pt x="1047" y="2097"/>
                  <a:pt x="1071" y="2103"/>
                </a:cubicBezTo>
                <a:cubicBezTo>
                  <a:pt x="1194" y="2129"/>
                  <a:pt x="1253" y="2159"/>
                  <a:pt x="1380" y="2167"/>
                </a:cubicBezTo>
                <a:cubicBezTo>
                  <a:pt x="1430" y="2310"/>
                  <a:pt x="1592" y="2294"/>
                  <a:pt x="1714" y="2306"/>
                </a:cubicBezTo>
                <a:cubicBezTo>
                  <a:pt x="1774" y="2311"/>
                  <a:pt x="1873" y="2297"/>
                  <a:pt x="1935" y="2300"/>
                </a:cubicBezTo>
                <a:cubicBezTo>
                  <a:pt x="2010" y="2303"/>
                  <a:pt x="2029" y="2291"/>
                  <a:pt x="2105" y="2295"/>
                </a:cubicBezTo>
                <a:cubicBezTo>
                  <a:pt x="2167" y="2337"/>
                  <a:pt x="2170" y="2516"/>
                  <a:pt x="2241" y="2551"/>
                </a:cubicBezTo>
                <a:cubicBezTo>
                  <a:pt x="2296" y="2578"/>
                  <a:pt x="2282" y="2584"/>
                  <a:pt x="2345" y="2594"/>
                </a:cubicBezTo>
                <a:cubicBezTo>
                  <a:pt x="2398" y="2594"/>
                  <a:pt x="2267" y="2594"/>
                  <a:pt x="2499" y="2594"/>
                </a:cubicBezTo>
                <a:cubicBezTo>
                  <a:pt x="2730" y="2594"/>
                  <a:pt x="3497" y="2600"/>
                  <a:pt x="3735" y="2594"/>
                </a:cubicBezTo>
                <a:cubicBezTo>
                  <a:pt x="3972" y="2587"/>
                  <a:pt x="3883" y="2586"/>
                  <a:pt x="3924" y="2556"/>
                </a:cubicBezTo>
                <a:cubicBezTo>
                  <a:pt x="3951" y="2492"/>
                  <a:pt x="3972" y="2504"/>
                  <a:pt x="3983" y="2412"/>
                </a:cubicBezTo>
                <a:cubicBezTo>
                  <a:pt x="3986" y="2145"/>
                  <a:pt x="3993" y="1878"/>
                  <a:pt x="3993" y="1612"/>
                </a:cubicBezTo>
                <a:cubicBezTo>
                  <a:pt x="3993" y="1206"/>
                  <a:pt x="3993" y="801"/>
                  <a:pt x="3983" y="396"/>
                </a:cubicBezTo>
                <a:cubicBezTo>
                  <a:pt x="3982" y="373"/>
                  <a:pt x="3979" y="279"/>
                  <a:pt x="3972" y="258"/>
                </a:cubicBezTo>
                <a:cubicBezTo>
                  <a:pt x="3953" y="204"/>
                  <a:pt x="3956" y="172"/>
                  <a:pt x="3940" y="114"/>
                </a:cubicBezTo>
                <a:cubicBezTo>
                  <a:pt x="3927" y="103"/>
                  <a:pt x="3848" y="35"/>
                  <a:pt x="3843" y="34"/>
                </a:cubicBezTo>
                <a:cubicBezTo>
                  <a:pt x="3812" y="25"/>
                  <a:pt x="3788" y="26"/>
                  <a:pt x="3735" y="23"/>
                </a:cubicBezTo>
                <a:cubicBezTo>
                  <a:pt x="3680" y="19"/>
                  <a:pt x="3592" y="13"/>
                  <a:pt x="3520" y="12"/>
                </a:cubicBezTo>
                <a:cubicBezTo>
                  <a:pt x="3435" y="0"/>
                  <a:pt x="3378" y="13"/>
                  <a:pt x="3300" y="12"/>
                </a:cubicBezTo>
                <a:cubicBezTo>
                  <a:pt x="3220" y="13"/>
                  <a:pt x="3126" y="15"/>
                  <a:pt x="3044" y="18"/>
                </a:cubicBezTo>
                <a:cubicBezTo>
                  <a:pt x="2963" y="10"/>
                  <a:pt x="2875" y="28"/>
                  <a:pt x="2804" y="28"/>
                </a:cubicBezTo>
                <a:cubicBezTo>
                  <a:pt x="2721" y="30"/>
                  <a:pt x="2634" y="27"/>
                  <a:pt x="2548" y="34"/>
                </a:cubicBezTo>
                <a:cubicBezTo>
                  <a:pt x="2434" y="48"/>
                  <a:pt x="2394" y="37"/>
                  <a:pt x="2283" y="66"/>
                </a:cubicBezTo>
                <a:cubicBezTo>
                  <a:pt x="2248" y="111"/>
                  <a:pt x="2233" y="136"/>
                  <a:pt x="2176" y="151"/>
                </a:cubicBezTo>
                <a:cubicBezTo>
                  <a:pt x="2148" y="169"/>
                  <a:pt x="2078" y="229"/>
                  <a:pt x="2036" y="236"/>
                </a:cubicBezTo>
                <a:cubicBezTo>
                  <a:pt x="1897" y="257"/>
                  <a:pt x="1624" y="236"/>
                  <a:pt x="1348" y="242"/>
                </a:cubicBezTo>
                <a:cubicBezTo>
                  <a:pt x="1064" y="239"/>
                  <a:pt x="537" y="218"/>
                  <a:pt x="335" y="220"/>
                </a:cubicBezTo>
                <a:cubicBezTo>
                  <a:pt x="194" y="243"/>
                  <a:pt x="205" y="229"/>
                  <a:pt x="132" y="252"/>
                </a:cubicBezTo>
                <a:cubicBezTo>
                  <a:pt x="122" y="260"/>
                  <a:pt x="69" y="349"/>
                  <a:pt x="57" y="370"/>
                </a:cubicBezTo>
                <a:cubicBezTo>
                  <a:pt x="31" y="410"/>
                  <a:pt x="29" y="495"/>
                  <a:pt x="20" y="540"/>
                </a:cubicBezTo>
                <a:cubicBezTo>
                  <a:pt x="5" y="607"/>
                  <a:pt x="24" y="900"/>
                  <a:pt x="4" y="967"/>
                </a:cubicBezTo>
                <a:cubicBezTo>
                  <a:pt x="0" y="1065"/>
                  <a:pt x="14" y="1054"/>
                  <a:pt x="15" y="1127"/>
                </a:cubicBezTo>
                <a:cubicBezTo>
                  <a:pt x="15" y="1199"/>
                  <a:pt x="8" y="1321"/>
                  <a:pt x="9" y="1404"/>
                </a:cubicBezTo>
                <a:cubicBezTo>
                  <a:pt x="9" y="1486"/>
                  <a:pt x="16" y="1553"/>
                  <a:pt x="20" y="1623"/>
                </a:cubicBezTo>
                <a:cubicBezTo>
                  <a:pt x="23" y="1692"/>
                  <a:pt x="19" y="1745"/>
                  <a:pt x="31" y="1820"/>
                </a:cubicBezTo>
                <a:cubicBezTo>
                  <a:pt x="32" y="1897"/>
                  <a:pt x="64" y="1998"/>
                  <a:pt x="89" y="2071"/>
                </a:cubicBezTo>
                <a:cubicBezTo>
                  <a:pt x="105" y="2120"/>
                  <a:pt x="120" y="2138"/>
                  <a:pt x="165" y="2167"/>
                </a:cubicBezTo>
                <a:cubicBezTo>
                  <a:pt x="188" y="2181"/>
                  <a:pt x="261" y="2196"/>
                  <a:pt x="287" y="2204"/>
                </a:cubicBezTo>
              </a:path>
            </a:pathLst>
          </a:custGeom>
          <a:noFill/>
          <a:ln w="38100">
            <a:solidFill>
              <a:srgbClr val="081D58"/>
            </a:solidFill>
            <a:round/>
            <a:headEnd/>
            <a:tailEnd/>
          </a:ln>
        </p:spPr>
        <p:txBody>
          <a:bodyPr wrap="none" anchor="ctr"/>
          <a:lstStyle/>
          <a:p>
            <a:endParaRPr lang="zh-CN" altLang="en-US"/>
          </a:p>
        </p:txBody>
      </p:sp>
    </p:spTree>
    <p:extLst>
      <p:ext uri="{BB962C8B-B14F-4D97-AF65-F5344CB8AC3E}">
        <p14:creationId xmlns:p14="http://schemas.microsoft.com/office/powerpoint/2010/main" val="1275165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9"/>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1669122"/>
                                        </p:tgtEl>
                                        <p:attrNameLst>
                                          <p:attrName>style.visibility</p:attrName>
                                        </p:attrNameLst>
                                      </p:cBhvr>
                                      <p:to>
                                        <p:strVal val="visible"/>
                                      </p:to>
                                    </p:set>
                                    <p:animEffect transition="in" filter="dissolve">
                                      <p:cBhvr>
                                        <p:cTn id="10" dur="500"/>
                                        <p:tgtEl>
                                          <p:spTgt spid="16691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69124"/>
                                        </p:tgtEl>
                                        <p:attrNameLst>
                                          <p:attrName>style.visibility</p:attrName>
                                        </p:attrNameLst>
                                      </p:cBhvr>
                                      <p:to>
                                        <p:strVal val="visible"/>
                                      </p:to>
                                    </p:set>
                                    <p:animEffect transition="in" filter="dissolve">
                                      <p:cBhvr>
                                        <p:cTn id="15" dur="500"/>
                                        <p:tgtEl>
                                          <p:spTgt spid="166912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48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7"/>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grpId="0" nodeType="afterEffect">
                                  <p:stCondLst>
                                    <p:cond delay="0"/>
                                  </p:stCondLst>
                                  <p:childTnLst>
                                    <p:set>
                                      <p:cBhvr>
                                        <p:cTn id="25" dur="1" fill="hold">
                                          <p:stCondLst>
                                            <p:cond delay="0"/>
                                          </p:stCondLst>
                                        </p:cTn>
                                        <p:tgtEl>
                                          <p:spTgt spid="1669125"/>
                                        </p:tgtEl>
                                        <p:attrNameLst>
                                          <p:attrName>style.visibility</p:attrName>
                                        </p:attrNameLst>
                                      </p:cBhvr>
                                      <p:to>
                                        <p:strVal val="visible"/>
                                      </p:to>
                                    </p:set>
                                    <p:animEffect transition="in" filter="dissolve">
                                      <p:cBhvr>
                                        <p:cTn id="26" dur="500"/>
                                        <p:tgtEl>
                                          <p:spTgt spid="166912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26"/>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grpId="0" nodeType="afterEffect">
                                  <p:stCondLst>
                                    <p:cond delay="0"/>
                                  </p:stCondLst>
                                  <p:childTnLst>
                                    <p:set>
                                      <p:cBhvr>
                                        <p:cTn id="33" dur="1" fill="hold">
                                          <p:stCondLst>
                                            <p:cond delay="0"/>
                                          </p:stCondLst>
                                        </p:cTn>
                                        <p:tgtEl>
                                          <p:spTgt spid="1669126"/>
                                        </p:tgtEl>
                                        <p:attrNameLst>
                                          <p:attrName>style.visibility</p:attrName>
                                        </p:attrNameLst>
                                      </p:cBhvr>
                                      <p:to>
                                        <p:strVal val="visible"/>
                                      </p:to>
                                    </p:set>
                                    <p:animEffect transition="in" filter="dissolve">
                                      <p:cBhvr>
                                        <p:cTn id="34" dur="500"/>
                                        <p:tgtEl>
                                          <p:spTgt spid="166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22" grpId="0" autoUpdateAnimBg="0"/>
      <p:bldP spid="1669124" grpId="0" autoUpdateAnimBg="0"/>
      <p:bldP spid="1669125" grpId="0" autoUpdateAnimBg="0"/>
      <p:bldP spid="1669126" grpId="0" autoUpdateAnimBg="0"/>
      <p:bldP spid="34826" grpId="0" animBg="1"/>
      <p:bldP spid="34827" grpId="0" animBg="1"/>
      <p:bldP spid="34828" grpId="0" animBg="1"/>
      <p:bldP spid="3482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47664" y="332656"/>
            <a:ext cx="6264275" cy="719931"/>
          </a:xfrm>
          <a:noFill/>
        </p:spPr>
        <p:txBody>
          <a:bodyPr lIns="90487" tIns="44450" rIns="90487" bIns="44450"/>
          <a:lstStyle/>
          <a:p>
            <a:pPr algn="ctr">
              <a:tabLst>
                <a:tab pos="7540625" algn="r"/>
              </a:tabLst>
            </a:pPr>
            <a:r>
              <a:rPr lang="zh-CN" altLang="en-US" sz="3200" dirty="0">
                <a:solidFill>
                  <a:srgbClr val="FFFF00"/>
                </a:solidFill>
                <a:latin typeface="+mj-ea"/>
              </a:rPr>
              <a:t>测试用例覆盖集合中每条路径</a:t>
            </a:r>
          </a:p>
        </p:txBody>
      </p:sp>
      <p:sp>
        <p:nvSpPr>
          <p:cNvPr id="1670147" name="Rectangle 3"/>
          <p:cNvSpPr>
            <a:spLocks noChangeArrowheads="1"/>
          </p:cNvSpPr>
          <p:nvPr/>
        </p:nvSpPr>
        <p:spPr bwMode="auto">
          <a:xfrm>
            <a:off x="1043608" y="4509120"/>
            <a:ext cx="7128792" cy="1260475"/>
          </a:xfrm>
          <a:prstGeom prst="rect">
            <a:avLst/>
          </a:prstGeom>
          <a:solidFill>
            <a:srgbClr val="FFFFCC"/>
          </a:solidFill>
          <a:ln w="38100">
            <a:solidFill>
              <a:schemeClr val="bg2"/>
            </a:solidFill>
            <a:miter lim="800000"/>
            <a:headEnd/>
            <a:tailEnd/>
          </a:ln>
        </p:spPr>
        <p:txBody>
          <a:bodyPr lIns="90487" tIns="44450" rIns="90487" bIns="44450" anchor="ctr"/>
          <a:lstStyle/>
          <a:p>
            <a:pPr>
              <a:spcBef>
                <a:spcPct val="20000"/>
              </a:spcBef>
              <a:spcAft>
                <a:spcPct val="15000"/>
              </a:spcAft>
              <a:buClr>
                <a:srgbClr val="FF00FF"/>
              </a:buClr>
              <a:buSzPct val="120000"/>
              <a:buFont typeface="Zapf Dingbats" charset="2"/>
              <a:buChar char="è"/>
            </a:pPr>
            <a:r>
              <a:rPr lang="zh-CN" altLang="en-US" sz="2800" i="0"/>
              <a:t>基本路径测试并不是测试所有路径的组合，仅仅保证每条基本路径被执行一次</a:t>
            </a:r>
            <a:endParaRPr lang="en-US" altLang="zh-CN" sz="2800" i="0" u="sng"/>
          </a:p>
        </p:txBody>
      </p:sp>
      <p:sp>
        <p:nvSpPr>
          <p:cNvPr id="35844" name="Rectangle 4"/>
          <p:cNvSpPr>
            <a:spLocks noChangeArrowheads="1"/>
          </p:cNvSpPr>
          <p:nvPr/>
        </p:nvSpPr>
        <p:spPr bwMode="auto">
          <a:xfrm>
            <a:off x="539552" y="1700808"/>
            <a:ext cx="7920880" cy="2135969"/>
          </a:xfrm>
          <a:prstGeom prst="rect">
            <a:avLst/>
          </a:prstGeom>
          <a:noFill/>
          <a:ln w="9525">
            <a:noFill/>
            <a:miter lim="800000"/>
            <a:headEnd/>
            <a:tailEnd/>
          </a:ln>
        </p:spPr>
        <p:txBody>
          <a:bodyPr wrap="square">
            <a:spAutoFit/>
          </a:bodyPr>
          <a:lstStyle/>
          <a:p>
            <a:pPr marL="273050" indent="-273050" eaLnBrk="0" hangingPunct="0">
              <a:lnSpc>
                <a:spcPct val="140000"/>
              </a:lnSpc>
              <a:buClr>
                <a:schemeClr val="accent1"/>
              </a:buClr>
              <a:buSzPct val="111000"/>
              <a:buFontTx/>
              <a:buChar char="•"/>
            </a:pPr>
            <a:r>
              <a:rPr lang="en-US" altLang="zh-CN" sz="2400" dirty="0">
                <a:latin typeface="Verdana" pitchFamily="34" charset="0"/>
              </a:rPr>
              <a:t> </a:t>
            </a:r>
            <a:r>
              <a:rPr lang="zh-CN" altLang="en-US" sz="2400" i="0" dirty="0">
                <a:latin typeface="Verdana" pitchFamily="34" charset="0"/>
              </a:rPr>
              <a:t>不需要活动图</a:t>
            </a:r>
            <a:r>
              <a:rPr lang="en-US" altLang="zh-CN" sz="2400" i="0" dirty="0">
                <a:latin typeface="Verdana" pitchFamily="34" charset="0"/>
              </a:rPr>
              <a:t>, </a:t>
            </a:r>
            <a:r>
              <a:rPr lang="zh-CN" altLang="en-US" sz="2400" i="0" dirty="0">
                <a:latin typeface="Verdana" pitchFamily="34" charset="0"/>
              </a:rPr>
              <a:t>但最好绘制程序流程图</a:t>
            </a:r>
            <a:endParaRPr lang="en-US" altLang="zh-CN" sz="2400" i="0" dirty="0">
              <a:latin typeface="Verdana" pitchFamily="34" charset="0"/>
            </a:endParaRPr>
          </a:p>
          <a:p>
            <a:pPr marL="273050" indent="-273050" eaLnBrk="0" hangingPunct="0">
              <a:lnSpc>
                <a:spcPct val="140000"/>
              </a:lnSpc>
              <a:buClr>
                <a:schemeClr val="accent1"/>
              </a:buClr>
              <a:buSzPct val="111000"/>
              <a:buFontTx/>
              <a:buChar char="•"/>
            </a:pPr>
            <a:r>
              <a:rPr lang="en-US" altLang="zh-CN" sz="2400" i="0" dirty="0">
                <a:latin typeface="Verdana" pitchFamily="34" charset="0"/>
              </a:rPr>
              <a:t> </a:t>
            </a:r>
            <a:r>
              <a:rPr lang="zh-CN" altLang="en-US" sz="2400" i="0" dirty="0">
                <a:latin typeface="Verdana" pitchFamily="34" charset="0"/>
              </a:rPr>
              <a:t>计算每个逻辑测试，也就是布尔操作符数加</a:t>
            </a:r>
            <a:r>
              <a:rPr lang="en-US" altLang="zh-CN" sz="2400" i="0" dirty="0">
                <a:latin typeface="Verdana" pitchFamily="34" charset="0"/>
              </a:rPr>
              <a:t>1</a:t>
            </a:r>
          </a:p>
          <a:p>
            <a:pPr marL="273050" indent="-273050" eaLnBrk="0" hangingPunct="0">
              <a:lnSpc>
                <a:spcPct val="140000"/>
              </a:lnSpc>
              <a:buClr>
                <a:schemeClr val="accent1"/>
              </a:buClr>
              <a:buSzPct val="111000"/>
              <a:buFontTx/>
              <a:buChar char="•"/>
            </a:pPr>
            <a:r>
              <a:rPr lang="en-US" altLang="zh-CN" sz="2400" i="0" dirty="0">
                <a:latin typeface="Verdana" pitchFamily="34" charset="0"/>
              </a:rPr>
              <a:t> </a:t>
            </a:r>
            <a:r>
              <a:rPr lang="zh-CN" altLang="en-US" sz="2400" i="0" dirty="0">
                <a:latin typeface="Verdana" pitchFamily="34" charset="0"/>
              </a:rPr>
              <a:t>最好每个单元都进行基本路径测试，对关键组件则是必要的</a:t>
            </a:r>
            <a:endParaRPr lang="en-US" altLang="zh-CN" sz="2400" i="0" dirty="0">
              <a:latin typeface="Verdana" pitchFamily="34" charset="0"/>
            </a:endParaRPr>
          </a:p>
        </p:txBody>
      </p:sp>
    </p:spTree>
    <p:extLst>
      <p:ext uri="{BB962C8B-B14F-4D97-AF65-F5344CB8AC3E}">
        <p14:creationId xmlns:p14="http://schemas.microsoft.com/office/powerpoint/2010/main" val="3235199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70147"/>
                                        </p:tgtEl>
                                        <p:attrNameLst>
                                          <p:attrName>style.visibility</p:attrName>
                                        </p:attrNameLst>
                                      </p:cBhvr>
                                      <p:to>
                                        <p:strVal val="visible"/>
                                      </p:to>
                                    </p:set>
                                    <p:anim calcmode="lin" valueType="num">
                                      <p:cBhvr>
                                        <p:cTn id="7" dur="500" fill="hold"/>
                                        <p:tgtEl>
                                          <p:spTgt spid="1670147"/>
                                        </p:tgtEl>
                                        <p:attrNameLst>
                                          <p:attrName>ppt_w</p:attrName>
                                        </p:attrNameLst>
                                      </p:cBhvr>
                                      <p:tavLst>
                                        <p:tav tm="0">
                                          <p:val>
                                            <p:fltVal val="0"/>
                                          </p:val>
                                        </p:tav>
                                        <p:tav tm="100000">
                                          <p:val>
                                            <p:strVal val="#ppt_w"/>
                                          </p:val>
                                        </p:tav>
                                      </p:tavLst>
                                    </p:anim>
                                    <p:anim calcmode="lin" valueType="num">
                                      <p:cBhvr>
                                        <p:cTn id="8" dur="500" fill="hold"/>
                                        <p:tgtEl>
                                          <p:spTgt spid="16701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4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小结</a:t>
            </a:r>
          </a:p>
        </p:txBody>
      </p:sp>
      <p:sp>
        <p:nvSpPr>
          <p:cNvPr id="4" name="圆角矩形 3"/>
          <p:cNvSpPr/>
          <p:nvPr/>
        </p:nvSpPr>
        <p:spPr bwMode="auto">
          <a:xfrm>
            <a:off x="3419872" y="1520788"/>
            <a:ext cx="1620180"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语句覆盖</a:t>
            </a:r>
          </a:p>
        </p:txBody>
      </p:sp>
      <p:sp>
        <p:nvSpPr>
          <p:cNvPr id="5" name="圆角矩形 4"/>
          <p:cNvSpPr/>
          <p:nvPr/>
        </p:nvSpPr>
        <p:spPr bwMode="auto">
          <a:xfrm>
            <a:off x="3347864" y="2672916"/>
            <a:ext cx="183620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判定覆盖</a:t>
            </a:r>
            <a:r>
              <a:rPr kumimoji="0" lang="en-US" altLang="zh-CN" sz="2400" b="0" i="0" u="none" strike="noStrike" cap="none" normalizeH="0" baseline="0" dirty="0">
                <a:ln>
                  <a:noFill/>
                </a:ln>
                <a:solidFill>
                  <a:schemeClr val="tx1"/>
                </a:solidFill>
                <a:effectLst/>
                <a:latin typeface="Arial" pitchFamily="34" charset="0"/>
                <a:ea typeface="宋体" pitchFamily="2" charset="-122"/>
              </a:rPr>
              <a:t>DC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6" name="圆角矩形 5"/>
          <p:cNvSpPr/>
          <p:nvPr/>
        </p:nvSpPr>
        <p:spPr bwMode="auto">
          <a:xfrm>
            <a:off x="1115616" y="2708920"/>
            <a:ext cx="1800200"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条件覆盖</a:t>
            </a:r>
            <a:r>
              <a:rPr kumimoji="0" lang="en-US" altLang="zh-CN" sz="2400" b="0" i="0" u="none" strike="noStrike" cap="none" normalizeH="0" baseline="0" dirty="0">
                <a:ln>
                  <a:noFill/>
                </a:ln>
                <a:solidFill>
                  <a:schemeClr val="tx1"/>
                </a:solidFill>
                <a:effectLst/>
                <a:latin typeface="Arial" pitchFamily="34" charset="0"/>
                <a:ea typeface="宋体" pitchFamily="2" charset="-122"/>
              </a:rPr>
              <a:t>CC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7" name="圆角矩形 6"/>
          <p:cNvSpPr/>
          <p:nvPr/>
        </p:nvSpPr>
        <p:spPr bwMode="auto">
          <a:xfrm>
            <a:off x="2807804" y="3825044"/>
            <a:ext cx="3024336"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判定</a:t>
            </a:r>
            <a:r>
              <a:rPr kumimoji="0" lang="en-US" altLang="zh-CN" sz="2400" b="0" i="0" u="none" strike="noStrike" cap="none" normalizeH="0" baseline="0" dirty="0">
                <a:ln>
                  <a:noFill/>
                </a:ln>
                <a:solidFill>
                  <a:schemeClr val="tx1"/>
                </a:solidFill>
                <a:effectLst/>
                <a:latin typeface="Arial" pitchFamily="34" charset="0"/>
                <a:ea typeface="宋体" pitchFamily="2" charset="-122"/>
              </a:rPr>
              <a:t>/</a:t>
            </a:r>
            <a:r>
              <a:rPr kumimoji="0" lang="zh-CN" altLang="en-US" sz="2400" b="0" i="0" u="none" strike="noStrike" cap="none" normalizeH="0" baseline="0" dirty="0">
                <a:ln>
                  <a:noFill/>
                </a:ln>
                <a:solidFill>
                  <a:schemeClr val="tx1"/>
                </a:solidFill>
                <a:effectLst/>
                <a:latin typeface="Arial" pitchFamily="34" charset="0"/>
                <a:ea typeface="宋体" pitchFamily="2" charset="-122"/>
              </a:rPr>
              <a:t>条件覆盖</a:t>
            </a:r>
            <a:r>
              <a:rPr kumimoji="0" lang="en-US" altLang="zh-CN" sz="2400" b="0" i="0" u="none" strike="noStrike" cap="none" normalizeH="0" baseline="0" dirty="0">
                <a:ln>
                  <a:noFill/>
                </a:ln>
                <a:solidFill>
                  <a:schemeClr val="tx1"/>
                </a:solidFill>
                <a:effectLst/>
                <a:latin typeface="Arial" pitchFamily="34" charset="0"/>
                <a:ea typeface="宋体" pitchFamily="2" charset="-122"/>
              </a:rPr>
              <a:t>DC/CC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8" name="圆角矩形 7"/>
          <p:cNvSpPr/>
          <p:nvPr/>
        </p:nvSpPr>
        <p:spPr bwMode="auto">
          <a:xfrm>
            <a:off x="3131840" y="4941168"/>
            <a:ext cx="2664296"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条件组合覆盖</a:t>
            </a:r>
            <a:r>
              <a:rPr kumimoji="0" lang="en-US" altLang="zh-CN" sz="2400" b="0" i="0" u="none" strike="noStrike" cap="none" normalizeH="0" baseline="0" dirty="0">
                <a:ln>
                  <a:noFill/>
                </a:ln>
                <a:solidFill>
                  <a:schemeClr val="tx1"/>
                </a:solidFill>
                <a:effectLst/>
                <a:latin typeface="Arial" pitchFamily="34" charset="0"/>
                <a:ea typeface="宋体" pitchFamily="2" charset="-122"/>
              </a:rPr>
              <a:t>MCC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9" name="圆角矩形 8"/>
          <p:cNvSpPr/>
          <p:nvPr/>
        </p:nvSpPr>
        <p:spPr bwMode="auto">
          <a:xfrm>
            <a:off x="5868144" y="2672916"/>
            <a:ext cx="2808312"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基本路径覆盖</a:t>
            </a:r>
            <a:r>
              <a:rPr kumimoji="0" lang="en-US" altLang="zh-CN" sz="2400" b="0" i="0" u="none" strike="noStrike" cap="none" normalizeH="0" baseline="0" dirty="0">
                <a:ln>
                  <a:noFill/>
                </a:ln>
                <a:solidFill>
                  <a:schemeClr val="tx1"/>
                </a:solidFill>
                <a:effectLst/>
                <a:latin typeface="Arial" pitchFamily="34" charset="0"/>
                <a:ea typeface="宋体" pitchFamily="2" charset="-122"/>
              </a:rPr>
              <a:t>BPC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11" name="燕尾形 10"/>
          <p:cNvSpPr/>
          <p:nvPr/>
        </p:nvSpPr>
        <p:spPr bwMode="auto">
          <a:xfrm rot="16200000">
            <a:off x="3959932" y="2096852"/>
            <a:ext cx="540060" cy="54006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
        <p:nvSpPr>
          <p:cNvPr id="13" name="燕尾形 12"/>
          <p:cNvSpPr/>
          <p:nvPr/>
        </p:nvSpPr>
        <p:spPr bwMode="auto">
          <a:xfrm rot="16200000">
            <a:off x="4013938" y="3158970"/>
            <a:ext cx="540060" cy="72008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
        <p:nvSpPr>
          <p:cNvPr id="14" name="燕尾形 13"/>
          <p:cNvSpPr/>
          <p:nvPr/>
        </p:nvSpPr>
        <p:spPr bwMode="auto">
          <a:xfrm rot="16200000">
            <a:off x="4013938" y="4275094"/>
            <a:ext cx="540060" cy="72008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
        <p:nvSpPr>
          <p:cNvPr id="15" name="燕尾形 14"/>
          <p:cNvSpPr/>
          <p:nvPr/>
        </p:nvSpPr>
        <p:spPr bwMode="auto">
          <a:xfrm rot="13329723">
            <a:off x="2028456" y="3351066"/>
            <a:ext cx="1053036" cy="551170"/>
          </a:xfrm>
          <a:prstGeom prst="chevron">
            <a:avLst>
              <a:gd name="adj" fmla="val 107384"/>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
        <p:nvSpPr>
          <p:cNvPr id="16" name="燕尾形 15"/>
          <p:cNvSpPr/>
          <p:nvPr/>
        </p:nvSpPr>
        <p:spPr bwMode="auto">
          <a:xfrm rot="10611702">
            <a:off x="5232173" y="2735404"/>
            <a:ext cx="601694" cy="458552"/>
          </a:xfrm>
          <a:prstGeom prst="chevron">
            <a:avLst>
              <a:gd name="adj" fmla="val 77660"/>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
        <p:nvSpPr>
          <p:cNvPr id="17" name="矩形 16"/>
          <p:cNvSpPr/>
          <p:nvPr/>
        </p:nvSpPr>
        <p:spPr>
          <a:xfrm>
            <a:off x="179512" y="5589240"/>
            <a:ext cx="5724636" cy="1200329"/>
          </a:xfrm>
          <a:prstGeom prst="rect">
            <a:avLst/>
          </a:prstGeom>
        </p:spPr>
        <p:txBody>
          <a:bodyPr wrap="square">
            <a:spAutoFit/>
          </a:bodyPr>
          <a:lstStyle/>
          <a:p>
            <a:pPr marL="285750" indent="-285750">
              <a:buFont typeface="Wingdings" charset="2"/>
              <a:buChar char="l"/>
            </a:pPr>
            <a:r>
              <a:rPr lang="en-US" altLang="zh-CN" i="0" dirty="0">
                <a:solidFill>
                  <a:schemeClr val="accent1">
                    <a:lumMod val="50000"/>
                  </a:schemeClr>
                </a:solidFill>
              </a:rPr>
              <a:t>Condition Coverage (</a:t>
            </a:r>
            <a:r>
              <a:rPr lang="en-US" altLang="zh-CN" b="1" i="0" dirty="0">
                <a:solidFill>
                  <a:schemeClr val="accent1">
                    <a:lumMod val="50000"/>
                  </a:schemeClr>
                </a:solidFill>
              </a:rPr>
              <a:t>CC</a:t>
            </a:r>
            <a:r>
              <a:rPr lang="en-US" altLang="zh-CN" i="0" dirty="0">
                <a:solidFill>
                  <a:schemeClr val="accent1">
                    <a:lumMod val="50000"/>
                  </a:schemeClr>
                </a:solidFill>
              </a:rPr>
              <a:t>)</a:t>
            </a:r>
          </a:p>
          <a:p>
            <a:pPr marL="285750" indent="-285750">
              <a:buFont typeface="Wingdings" charset="2"/>
              <a:buChar char="l"/>
            </a:pPr>
            <a:r>
              <a:rPr lang="en-US" altLang="zh-CN" i="0" dirty="0">
                <a:solidFill>
                  <a:schemeClr val="accent1">
                    <a:lumMod val="50000"/>
                  </a:schemeClr>
                </a:solidFill>
              </a:rPr>
              <a:t>Decision Coverage (</a:t>
            </a:r>
            <a:r>
              <a:rPr lang="en-US" altLang="zh-CN" b="1" i="0" dirty="0">
                <a:solidFill>
                  <a:schemeClr val="accent1">
                    <a:lumMod val="50000"/>
                  </a:schemeClr>
                </a:solidFill>
              </a:rPr>
              <a:t>DC</a:t>
            </a:r>
            <a:r>
              <a:rPr lang="en-US" altLang="zh-CN" i="0" dirty="0">
                <a:solidFill>
                  <a:schemeClr val="accent1">
                    <a:lumMod val="50000"/>
                  </a:schemeClr>
                </a:solidFill>
              </a:rPr>
              <a:t>)</a:t>
            </a:r>
            <a:endParaRPr lang="zh-CN" altLang="en-US" i="0" dirty="0">
              <a:solidFill>
                <a:schemeClr val="accent1">
                  <a:lumMod val="50000"/>
                </a:schemeClr>
              </a:solidFill>
            </a:endParaRPr>
          </a:p>
          <a:p>
            <a:pPr marL="285750" indent="-285750">
              <a:buFont typeface="Wingdings" charset="2"/>
              <a:buChar char="l"/>
            </a:pPr>
            <a:r>
              <a:rPr lang="en-US" altLang="zh-CN" i="0" dirty="0">
                <a:solidFill>
                  <a:schemeClr val="accent1">
                    <a:lumMod val="50000"/>
                  </a:schemeClr>
                </a:solidFill>
              </a:rPr>
              <a:t>Multiple Condition Coverage (MCC)</a:t>
            </a:r>
          </a:p>
          <a:p>
            <a:pPr marL="285750" indent="-285750">
              <a:buFont typeface="Wingdings" charset="2"/>
              <a:buChar char="l"/>
            </a:pPr>
            <a:r>
              <a:rPr lang="en-US" altLang="zh-CN" i="0" dirty="0" err="1">
                <a:solidFill>
                  <a:schemeClr val="accent1">
                    <a:lumMod val="50000"/>
                  </a:schemeClr>
                </a:solidFill>
              </a:rPr>
              <a:t>Modiﬁed</a:t>
            </a:r>
            <a:r>
              <a:rPr lang="en-US" altLang="zh-CN" i="0" dirty="0">
                <a:solidFill>
                  <a:schemeClr val="accent1">
                    <a:lumMod val="50000"/>
                  </a:schemeClr>
                </a:solidFill>
              </a:rPr>
              <a:t> Condition/Decision Coverage (</a:t>
            </a:r>
            <a:r>
              <a:rPr lang="en-US" altLang="zh-CN" b="1" i="0" dirty="0">
                <a:solidFill>
                  <a:schemeClr val="accent1">
                    <a:lumMod val="50000"/>
                  </a:schemeClr>
                </a:solidFill>
              </a:rPr>
              <a:t>MC/DC</a:t>
            </a:r>
            <a:r>
              <a:rPr lang="en-US" altLang="zh-CN" i="0" dirty="0">
                <a:solidFill>
                  <a:schemeClr val="accent1">
                    <a:lumMod val="50000"/>
                  </a:schemeClr>
                </a:solidFill>
              </a:rPr>
              <a:t>)</a:t>
            </a:r>
            <a:endParaRPr lang="zh-CN" altLang="en-US" i="0" dirty="0">
              <a:solidFill>
                <a:schemeClr val="accent1">
                  <a:lumMod val="50000"/>
                </a:schemeClr>
              </a:solidFill>
            </a:endParaRPr>
          </a:p>
        </p:txBody>
      </p:sp>
      <p:sp>
        <p:nvSpPr>
          <p:cNvPr id="20" name="圆角矩形 19"/>
          <p:cNvSpPr/>
          <p:nvPr/>
        </p:nvSpPr>
        <p:spPr bwMode="auto">
          <a:xfrm>
            <a:off x="6696236" y="3861048"/>
            <a:ext cx="129614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MC</a:t>
            </a:r>
            <a:r>
              <a:rPr lang="en-US" altLang="zh-CN" sz="2400" dirty="0">
                <a:latin typeface="Arial" pitchFamily="34" charset="0"/>
              </a:rPr>
              <a:t>/D</a:t>
            </a:r>
            <a:r>
              <a:rPr kumimoji="0" lang="en-US" altLang="zh-CN" sz="2400" b="0" i="0" u="none" strike="noStrike" cap="none" normalizeH="0" baseline="0" dirty="0">
                <a:ln>
                  <a:noFill/>
                </a:ln>
                <a:solidFill>
                  <a:schemeClr val="tx1"/>
                </a:solidFill>
                <a:effectLst/>
                <a:latin typeface="Arial" pitchFamily="34" charset="0"/>
                <a:ea typeface="宋体" pitchFamily="2" charset="-122"/>
              </a:rPr>
              <a:t>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21" name="燕尾形 20"/>
          <p:cNvSpPr/>
          <p:nvPr/>
        </p:nvSpPr>
        <p:spPr bwMode="auto">
          <a:xfrm rot="10800000">
            <a:off x="5904148" y="3861048"/>
            <a:ext cx="710552" cy="468052"/>
          </a:xfrm>
          <a:prstGeom prst="chevron">
            <a:avLst>
              <a:gd name="adj" fmla="val 80831"/>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26241995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作业</a:t>
            </a:r>
          </a:p>
        </p:txBody>
      </p:sp>
      <p:sp>
        <p:nvSpPr>
          <p:cNvPr id="7" name="圆角矩形 6"/>
          <p:cNvSpPr/>
          <p:nvPr/>
        </p:nvSpPr>
        <p:spPr bwMode="auto">
          <a:xfrm>
            <a:off x="7668344" y="2276872"/>
            <a:ext cx="129614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2400" i="0" dirty="0">
                <a:latin typeface="Arial" pitchFamily="34" charset="0"/>
              </a:rPr>
              <a:t>DC/CC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9" name="圆角矩形 8"/>
          <p:cNvSpPr/>
          <p:nvPr/>
        </p:nvSpPr>
        <p:spPr bwMode="auto">
          <a:xfrm>
            <a:off x="7668344" y="4293096"/>
            <a:ext cx="129614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2400" i="0" dirty="0">
                <a:latin typeface="Arial" pitchFamily="34" charset="0"/>
              </a:rPr>
              <a:t>BPC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20" name="圆角矩形 19"/>
          <p:cNvSpPr/>
          <p:nvPr/>
        </p:nvSpPr>
        <p:spPr bwMode="auto">
          <a:xfrm>
            <a:off x="7668344" y="3284984"/>
            <a:ext cx="129614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MC</a:t>
            </a:r>
            <a:r>
              <a:rPr lang="en-US" altLang="zh-CN" sz="2400" dirty="0">
                <a:latin typeface="Arial" pitchFamily="34" charset="0"/>
              </a:rPr>
              <a:t>/D</a:t>
            </a:r>
            <a:r>
              <a:rPr kumimoji="0" lang="en-US" altLang="zh-CN" sz="2400" b="0" i="0" u="none" strike="noStrike" cap="none" normalizeH="0" baseline="0" dirty="0">
                <a:ln>
                  <a:noFill/>
                </a:ln>
                <a:solidFill>
                  <a:schemeClr val="tx1"/>
                </a:solidFill>
                <a:effectLst/>
                <a:latin typeface="Arial" pitchFamily="34" charset="0"/>
                <a:ea typeface="宋体" pitchFamily="2" charset="-122"/>
              </a:rPr>
              <a:t>C</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sp>
        <p:nvSpPr>
          <p:cNvPr id="3" name="矩形 2"/>
          <p:cNvSpPr/>
          <p:nvPr/>
        </p:nvSpPr>
        <p:spPr>
          <a:xfrm>
            <a:off x="3275856" y="1700808"/>
            <a:ext cx="3384376" cy="4078039"/>
          </a:xfrm>
          <a:prstGeom prst="rect">
            <a:avLst/>
          </a:prstGeom>
          <a:solidFill>
            <a:schemeClr val="accent1">
              <a:lumMod val="90000"/>
            </a:schemeClr>
          </a:solidFill>
        </p:spPr>
        <p:txBody>
          <a:bodyPr wrap="square">
            <a:spAutoFit/>
          </a:bodyPr>
          <a:lstStyle/>
          <a:p>
            <a:pPr>
              <a:lnSpc>
                <a:spcPct val="130000"/>
              </a:lnSpc>
            </a:pPr>
            <a:r>
              <a:rPr lang="en-US" altLang="zh-CN" sz="2000" i="0" dirty="0"/>
              <a:t>1. </a:t>
            </a:r>
            <a:r>
              <a:rPr lang="en-US" altLang="zh-CN" sz="2000" i="0" dirty="0">
                <a:hlinkClick r:id="rId2"/>
              </a:rPr>
              <a:t>Testwell CTC++</a:t>
            </a:r>
          </a:p>
          <a:p>
            <a:pPr>
              <a:lnSpc>
                <a:spcPct val="130000"/>
              </a:lnSpc>
            </a:pPr>
            <a:r>
              <a:rPr lang="en-US" altLang="zh-CN" sz="2000" i="0" dirty="0"/>
              <a:t>2. </a:t>
            </a:r>
            <a:r>
              <a:rPr lang="en-US" altLang="zh-CN" sz="2000" i="0" dirty="0">
                <a:hlinkClick r:id="rId3"/>
              </a:rPr>
              <a:t>CoverageMeter</a:t>
            </a:r>
          </a:p>
          <a:p>
            <a:pPr>
              <a:lnSpc>
                <a:spcPct val="130000"/>
              </a:lnSpc>
            </a:pPr>
            <a:r>
              <a:rPr lang="en-US" altLang="zh-CN" sz="2000" i="0" dirty="0"/>
              <a:t>3. </a:t>
            </a:r>
            <a:r>
              <a:rPr lang="en-US" altLang="zh-CN" sz="2000" i="0" dirty="0">
                <a:hlinkClick r:id="rId4"/>
              </a:rPr>
              <a:t>BullseyeCoverage</a:t>
            </a:r>
          </a:p>
          <a:p>
            <a:pPr>
              <a:lnSpc>
                <a:spcPct val="130000"/>
              </a:lnSpc>
            </a:pPr>
            <a:r>
              <a:rPr lang="en-US" altLang="zh-CN" sz="2000" i="0" dirty="0"/>
              <a:t>4. </a:t>
            </a:r>
            <a:r>
              <a:rPr lang="en-US" altLang="zh-CN" sz="2000" i="0" dirty="0">
                <a:hlinkClick r:id="rId5"/>
              </a:rPr>
              <a:t>GCT</a:t>
            </a:r>
          </a:p>
          <a:p>
            <a:pPr>
              <a:lnSpc>
                <a:spcPct val="130000"/>
              </a:lnSpc>
            </a:pPr>
            <a:r>
              <a:rPr lang="en-US" altLang="zh-CN" sz="2000" i="0" dirty="0"/>
              <a:t>5. </a:t>
            </a:r>
            <a:r>
              <a:rPr lang="en-US" altLang="zh-CN" sz="2000" i="0" dirty="0">
                <a:hlinkClick r:id="rId6"/>
              </a:rPr>
              <a:t>CppUnit</a:t>
            </a:r>
          </a:p>
          <a:p>
            <a:pPr>
              <a:lnSpc>
                <a:spcPct val="130000"/>
              </a:lnSpc>
            </a:pPr>
            <a:r>
              <a:rPr lang="en-US" altLang="zh-CN" sz="2000" i="0" dirty="0"/>
              <a:t>6. </a:t>
            </a:r>
            <a:r>
              <a:rPr lang="en-US" altLang="zh-CN" sz="2000" i="0" dirty="0">
                <a:hlinkClick r:id="rId7"/>
              </a:rPr>
              <a:t>Dynamic Code Coverage</a:t>
            </a:r>
          </a:p>
          <a:p>
            <a:pPr>
              <a:lnSpc>
                <a:spcPct val="130000"/>
              </a:lnSpc>
            </a:pPr>
            <a:r>
              <a:rPr lang="en-US" altLang="zh-CN" sz="2000" i="0" dirty="0"/>
              <a:t>7. </a:t>
            </a:r>
            <a:r>
              <a:rPr lang="en-US" altLang="zh-CN" sz="2000" i="0" dirty="0">
                <a:hlinkClick r:id="rId8"/>
              </a:rPr>
              <a:t>TCAT C/C++</a:t>
            </a:r>
          </a:p>
          <a:p>
            <a:pPr>
              <a:lnSpc>
                <a:spcPct val="130000"/>
              </a:lnSpc>
            </a:pPr>
            <a:r>
              <a:rPr lang="en-US" altLang="zh-CN" sz="2000" i="0" dirty="0"/>
              <a:t>8. </a:t>
            </a:r>
            <a:r>
              <a:rPr lang="en-US" altLang="zh-CN" sz="2000" i="0" dirty="0">
                <a:hlinkClick r:id="rId9"/>
              </a:rPr>
              <a:t>COVTOOL</a:t>
            </a:r>
          </a:p>
          <a:p>
            <a:pPr>
              <a:lnSpc>
                <a:spcPct val="130000"/>
              </a:lnSpc>
            </a:pPr>
            <a:r>
              <a:rPr lang="en-US" altLang="zh-CN" sz="2000" i="0" dirty="0"/>
              <a:t>9. </a:t>
            </a:r>
            <a:r>
              <a:rPr lang="en-US" altLang="zh-CN" sz="2000" i="0" dirty="0">
                <a:hlinkClick r:id="rId10"/>
              </a:rPr>
              <a:t>gocv</a:t>
            </a:r>
          </a:p>
          <a:p>
            <a:pPr>
              <a:lnSpc>
                <a:spcPct val="130000"/>
              </a:lnSpc>
            </a:pPr>
            <a:r>
              <a:rPr lang="en-US" altLang="zh-CN" sz="2000" i="0" dirty="0"/>
              <a:t>10. </a:t>
            </a:r>
            <a:r>
              <a:rPr lang="en-US" altLang="zh-CN" sz="2000" i="0" dirty="0">
                <a:hlinkClick r:id="rId11"/>
              </a:rPr>
              <a:t>xCover</a:t>
            </a:r>
            <a:endParaRPr lang="zh-CN" altLang="en-US" sz="2000" i="0" dirty="0"/>
          </a:p>
        </p:txBody>
      </p:sp>
      <p:pic>
        <p:nvPicPr>
          <p:cNvPr id="10" name="图片 9" descr="屏幕快照 2014-03-13 下午1.12.49.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504" y="2060848"/>
            <a:ext cx="2641559" cy="3686572"/>
          </a:xfrm>
          <a:prstGeom prst="rect">
            <a:avLst/>
          </a:prstGeom>
        </p:spPr>
      </p:pic>
      <p:sp>
        <p:nvSpPr>
          <p:cNvPr id="12" name="文本框 11"/>
          <p:cNvSpPr txBox="1"/>
          <p:nvPr/>
        </p:nvSpPr>
        <p:spPr>
          <a:xfrm>
            <a:off x="2843808" y="3717032"/>
            <a:ext cx="539051" cy="584776"/>
          </a:xfrm>
          <a:prstGeom prst="rect">
            <a:avLst/>
          </a:prstGeom>
          <a:noFill/>
        </p:spPr>
        <p:txBody>
          <a:bodyPr wrap="none" rtlCol="0">
            <a:spAutoFit/>
          </a:bodyPr>
          <a:lstStyle/>
          <a:p>
            <a:r>
              <a:rPr kumimoji="1" lang="en-US" altLang="zh-CN" sz="3200" dirty="0">
                <a:solidFill>
                  <a:srgbClr val="FF6600"/>
                </a:solidFill>
              </a:rPr>
              <a:t>+</a:t>
            </a:r>
            <a:endParaRPr kumimoji="1" lang="zh-CN" altLang="en-US" sz="3200" dirty="0">
              <a:solidFill>
                <a:srgbClr val="FF6600"/>
              </a:solidFill>
            </a:endParaRPr>
          </a:p>
        </p:txBody>
      </p:sp>
      <p:sp>
        <p:nvSpPr>
          <p:cNvPr id="18" name="右箭头 17"/>
          <p:cNvSpPr/>
          <p:nvPr/>
        </p:nvSpPr>
        <p:spPr>
          <a:xfrm>
            <a:off x="6732240" y="3429000"/>
            <a:ext cx="576064" cy="36004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左大括号 18"/>
          <p:cNvSpPr/>
          <p:nvPr/>
        </p:nvSpPr>
        <p:spPr bwMode="auto">
          <a:xfrm>
            <a:off x="7380312" y="2420888"/>
            <a:ext cx="288032" cy="2376264"/>
          </a:xfrm>
          <a:prstGeom prst="leftBrace">
            <a:avLst>
              <a:gd name="adj1" fmla="val 56845"/>
              <a:gd name="adj2" fmla="val 50000"/>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22" name="文本框 21"/>
          <p:cNvSpPr txBox="1"/>
          <p:nvPr/>
        </p:nvSpPr>
        <p:spPr>
          <a:xfrm>
            <a:off x="539552" y="6093296"/>
            <a:ext cx="7991966" cy="400110"/>
          </a:xfrm>
          <a:prstGeom prst="rect">
            <a:avLst/>
          </a:prstGeom>
          <a:noFill/>
        </p:spPr>
        <p:txBody>
          <a:bodyPr wrap="none" rtlCol="0">
            <a:spAutoFit/>
          </a:bodyPr>
          <a:lstStyle/>
          <a:p>
            <a:r>
              <a:rPr kumimoji="1" lang="zh-CN" altLang="en-US" sz="2000" i="0" u="sng" dirty="0">
                <a:solidFill>
                  <a:srgbClr val="FF6600"/>
                </a:solidFill>
              </a:rPr>
              <a:t>找一合适的函数代码 </a:t>
            </a:r>
            <a:r>
              <a:rPr kumimoji="1" lang="en-US" altLang="zh-CN" sz="2000" i="0" u="sng" dirty="0">
                <a:solidFill>
                  <a:srgbClr val="FF6600"/>
                </a:solidFill>
              </a:rPr>
              <a:t>+</a:t>
            </a:r>
            <a:r>
              <a:rPr kumimoji="1" lang="zh-CN" altLang="en-US" sz="2000" i="0" u="sng" dirty="0">
                <a:solidFill>
                  <a:srgbClr val="FF6600"/>
                </a:solidFill>
              </a:rPr>
              <a:t> 选择一覆盖率工具 </a:t>
            </a:r>
            <a:r>
              <a:rPr kumimoji="1" lang="en-US" altLang="zh-CN" sz="2000" i="0" u="sng" dirty="0">
                <a:solidFill>
                  <a:srgbClr val="FF6600"/>
                </a:solidFill>
              </a:rPr>
              <a:t>–</a:t>
            </a:r>
            <a:r>
              <a:rPr kumimoji="1" lang="zh-CN" altLang="en-US" sz="2000" i="0" u="sng" dirty="0">
                <a:solidFill>
                  <a:srgbClr val="FF6600"/>
                </a:solidFill>
              </a:rPr>
              <a:t> 完成三种覆盖率的测试</a:t>
            </a:r>
          </a:p>
        </p:txBody>
      </p:sp>
    </p:spTree>
    <p:extLst>
      <p:ext uri="{BB962C8B-B14F-4D97-AF65-F5344CB8AC3E}">
        <p14:creationId xmlns:p14="http://schemas.microsoft.com/office/powerpoint/2010/main" val="8195830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1763688" y="404664"/>
            <a:ext cx="5565775" cy="584200"/>
          </a:xfrm>
          <a:noFill/>
        </p:spPr>
        <p:txBody>
          <a:bodyPr lIns="90487" tIns="44450" rIns="90487" bIns="44450"/>
          <a:lstStyle/>
          <a:p>
            <a:pPr algn="ctr">
              <a:tabLst>
                <a:tab pos="7540625" algn="r"/>
              </a:tabLst>
            </a:pPr>
            <a:r>
              <a:rPr lang="zh-CN" altLang="en-US" sz="3200" dirty="0">
                <a:solidFill>
                  <a:srgbClr val="FFFF00"/>
                </a:solidFill>
                <a:latin typeface="+mj-ea"/>
              </a:rPr>
              <a:t>小结：方法的灵活运用</a:t>
            </a:r>
            <a:endParaRPr lang="en-US" altLang="zh-CN" sz="3200" dirty="0">
              <a:solidFill>
                <a:srgbClr val="FFFF00"/>
              </a:solidFill>
              <a:latin typeface="+mj-ea"/>
            </a:endParaRPr>
          </a:p>
        </p:txBody>
      </p:sp>
      <p:sp>
        <p:nvSpPr>
          <p:cNvPr id="3" name="矩形 2"/>
          <p:cNvSpPr/>
          <p:nvPr/>
        </p:nvSpPr>
        <p:spPr>
          <a:xfrm>
            <a:off x="1331640" y="2708920"/>
            <a:ext cx="6647974" cy="1708160"/>
          </a:xfrm>
          <a:prstGeom prst="rect">
            <a:avLst/>
          </a:prstGeom>
        </p:spPr>
        <p:txBody>
          <a:bodyPr wrap="none">
            <a:spAutoFit/>
          </a:bodyPr>
          <a:lstStyle/>
          <a:p>
            <a:pPr algn="ctr">
              <a:lnSpc>
                <a:spcPct val="150000"/>
              </a:lnSpc>
            </a:pPr>
            <a:r>
              <a:rPr lang="zh-CN" altLang="en-US" sz="3600" i="0" dirty="0">
                <a:solidFill>
                  <a:srgbClr val="0000FF"/>
                </a:solidFill>
                <a:latin typeface="+mj-ea"/>
              </a:rPr>
              <a:t>代码中循环结构如何测试？</a:t>
            </a:r>
            <a:endParaRPr lang="en-US" altLang="zh-CN" sz="3600" i="0" dirty="0">
              <a:solidFill>
                <a:srgbClr val="0000FF"/>
              </a:solidFill>
              <a:latin typeface="+mj-ea"/>
            </a:endParaRPr>
          </a:p>
          <a:p>
            <a:pPr algn="ctr">
              <a:lnSpc>
                <a:spcPct val="150000"/>
              </a:lnSpc>
            </a:pPr>
            <a:r>
              <a:rPr lang="zh-CN" altLang="en-US" sz="3600" i="0" dirty="0">
                <a:solidFill>
                  <a:srgbClr val="0000FF"/>
                </a:solidFill>
                <a:latin typeface="+mj-ea"/>
              </a:rPr>
              <a:t>从数据输入和结构两方面来考虑</a:t>
            </a:r>
            <a:endParaRPr lang="zh-CN" altLang="en-US" sz="3600" i="0" dirty="0">
              <a:solidFill>
                <a:srgbClr val="0000FF"/>
              </a:solidFill>
            </a:endParaRPr>
          </a:p>
        </p:txBody>
      </p:sp>
    </p:spTree>
    <p:extLst>
      <p:ext uri="{BB962C8B-B14F-4D97-AF65-F5344CB8AC3E}">
        <p14:creationId xmlns:p14="http://schemas.microsoft.com/office/powerpoint/2010/main" val="2301463501"/>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8338" name="Rectangle 2"/>
          <p:cNvSpPr>
            <a:spLocks noChangeArrowheads="1"/>
          </p:cNvSpPr>
          <p:nvPr/>
        </p:nvSpPr>
        <p:spPr bwMode="auto">
          <a:xfrm>
            <a:off x="863600" y="1592263"/>
            <a:ext cx="7315200" cy="533400"/>
          </a:xfrm>
          <a:prstGeom prst="rect">
            <a:avLst/>
          </a:prstGeom>
          <a:solidFill>
            <a:srgbClr val="FFFF99"/>
          </a:solidFill>
          <a:ln w="28575">
            <a:solidFill>
              <a:srgbClr val="969696"/>
            </a:solidFill>
            <a:miter lim="800000"/>
            <a:headEnd/>
            <a:tailEnd/>
          </a:ln>
          <a:effectLst>
            <a:outerShdw dist="107763" dir="2700000" algn="ctr" rotWithShape="0">
              <a:schemeClr val="bg2"/>
            </a:outerShdw>
          </a:effectLst>
        </p:spPr>
        <p:txBody>
          <a:bodyPr lIns="90487" tIns="44450" rIns="90487" bIns="44450" anchor="ctr"/>
          <a:lstStyle/>
          <a:p>
            <a:pPr marL="342900" indent="-342900">
              <a:spcBef>
                <a:spcPts val="2300"/>
              </a:spcBef>
              <a:buClr>
                <a:schemeClr val="folHlink"/>
              </a:buClr>
              <a:buSzPct val="90000"/>
              <a:buFont typeface="Wingdings" pitchFamily="2" charset="2"/>
              <a:buChar char="n"/>
              <a:defRPr/>
            </a:pPr>
            <a:r>
              <a:rPr lang="zh-CN" altLang="en-US" sz="2400" b="1" dirty="0">
                <a:latin typeface="Arial" pitchFamily="34" charset="0"/>
              </a:rPr>
              <a:t>目标</a:t>
            </a:r>
            <a:r>
              <a:rPr lang="en-US" altLang="zh-CN" sz="2400" b="1" dirty="0">
                <a:latin typeface="Arial" pitchFamily="34" charset="0"/>
              </a:rPr>
              <a:t>: </a:t>
            </a:r>
            <a:r>
              <a:rPr lang="zh-CN" altLang="en-US" sz="2400" b="1" dirty="0">
                <a:latin typeface="Arial" pitchFamily="34" charset="0"/>
              </a:rPr>
              <a:t>在循环内部及边界上执行测试</a:t>
            </a:r>
            <a:endParaRPr lang="en-US" altLang="zh-CN" sz="2400" b="1" dirty="0">
              <a:latin typeface="Arial" pitchFamily="34" charset="0"/>
            </a:endParaRPr>
          </a:p>
        </p:txBody>
      </p:sp>
      <p:sp>
        <p:nvSpPr>
          <p:cNvPr id="36867" name="Rectangle 3"/>
          <p:cNvSpPr>
            <a:spLocks noGrp="1" noChangeArrowheads="1"/>
          </p:cNvSpPr>
          <p:nvPr>
            <p:ph type="title"/>
          </p:nvPr>
        </p:nvSpPr>
        <p:spPr>
          <a:xfrm>
            <a:off x="1763688" y="404664"/>
            <a:ext cx="5565775" cy="584200"/>
          </a:xfrm>
          <a:noFill/>
        </p:spPr>
        <p:txBody>
          <a:bodyPr lIns="90487" tIns="44450" rIns="90487" bIns="44450"/>
          <a:lstStyle/>
          <a:p>
            <a:pPr algn="ctr">
              <a:tabLst>
                <a:tab pos="7540625" algn="r"/>
              </a:tabLst>
            </a:pPr>
            <a:r>
              <a:rPr lang="zh-CN" altLang="en-US" sz="3200" dirty="0">
                <a:solidFill>
                  <a:srgbClr val="FFFF00"/>
                </a:solidFill>
                <a:latin typeface="+mj-ea"/>
              </a:rPr>
              <a:t>循环测试－ </a:t>
            </a:r>
            <a:r>
              <a:rPr lang="en-US" altLang="zh-CN" sz="3200" dirty="0">
                <a:solidFill>
                  <a:srgbClr val="FFFF00"/>
                </a:solidFill>
                <a:latin typeface="+mj-ea"/>
              </a:rPr>
              <a:t>1</a:t>
            </a:r>
          </a:p>
        </p:txBody>
      </p:sp>
      <p:grpSp>
        <p:nvGrpSpPr>
          <p:cNvPr id="2" name="Group 4"/>
          <p:cNvGrpSpPr>
            <a:grpSpLocks/>
          </p:cNvGrpSpPr>
          <p:nvPr/>
        </p:nvGrpSpPr>
        <p:grpSpPr bwMode="auto">
          <a:xfrm>
            <a:off x="5813424" y="3538538"/>
            <a:ext cx="2863031" cy="2194718"/>
            <a:chOff x="3873" y="865"/>
            <a:chExt cx="1488" cy="1027"/>
          </a:xfrm>
        </p:grpSpPr>
        <p:sp>
          <p:nvSpPr>
            <p:cNvPr id="36871" name="AutoShape 5"/>
            <p:cNvSpPr>
              <a:spLocks noChangeArrowheads="1"/>
            </p:cNvSpPr>
            <p:nvPr/>
          </p:nvSpPr>
          <p:spPr bwMode="auto">
            <a:xfrm>
              <a:off x="3873" y="865"/>
              <a:ext cx="1488" cy="1027"/>
            </a:xfrm>
            <a:prstGeom prst="roundRect">
              <a:avLst>
                <a:gd name="adj" fmla="val 12495"/>
              </a:avLst>
            </a:prstGeom>
            <a:solidFill>
              <a:srgbClr val="FAFD00"/>
            </a:solidFill>
            <a:ln w="12700">
              <a:solidFill>
                <a:schemeClr val="tx1"/>
              </a:solidFill>
              <a:round/>
              <a:headEnd/>
              <a:tailEnd/>
            </a:ln>
          </p:spPr>
          <p:txBody>
            <a:bodyPr wrap="none" anchor="ctr"/>
            <a:lstStyle/>
            <a:p>
              <a:endParaRPr lang="zh-CN" altLang="en-US"/>
            </a:p>
          </p:txBody>
        </p:sp>
        <p:grpSp>
          <p:nvGrpSpPr>
            <p:cNvPr id="36872" name="Group 6"/>
            <p:cNvGrpSpPr>
              <a:grpSpLocks/>
            </p:cNvGrpSpPr>
            <p:nvPr/>
          </p:nvGrpSpPr>
          <p:grpSpPr bwMode="auto">
            <a:xfrm>
              <a:off x="4668" y="1104"/>
              <a:ext cx="544" cy="541"/>
              <a:chOff x="4668" y="1104"/>
              <a:chExt cx="544" cy="541"/>
            </a:xfrm>
          </p:grpSpPr>
          <p:cxnSp>
            <p:nvCxnSpPr>
              <p:cNvPr id="36880" name="AutoShape 7"/>
              <p:cNvCxnSpPr>
                <a:cxnSpLocks noChangeShapeType="1"/>
                <a:endCxn id="36884" idx="0"/>
              </p:cNvCxnSpPr>
              <p:nvPr/>
            </p:nvCxnSpPr>
            <p:spPr bwMode="auto">
              <a:xfrm rot="10800000" flipH="1" flipV="1">
                <a:off x="4724" y="1170"/>
                <a:ext cx="368" cy="198"/>
              </a:xfrm>
              <a:prstGeom prst="bentConnector4">
                <a:avLst>
                  <a:gd name="adj1" fmla="val -1083"/>
                  <a:gd name="adj2" fmla="val 0"/>
                </a:avLst>
              </a:prstGeom>
              <a:noFill/>
              <a:ln w="12700">
                <a:solidFill>
                  <a:schemeClr val="tx1"/>
                </a:solidFill>
                <a:miter lim="800000"/>
                <a:headEnd type="triangle" w="med" len="med"/>
                <a:tailEnd/>
              </a:ln>
            </p:spPr>
          </p:cxnSp>
          <p:cxnSp>
            <p:nvCxnSpPr>
              <p:cNvPr id="36881" name="AutoShape 8"/>
              <p:cNvCxnSpPr>
                <a:cxnSpLocks noChangeShapeType="1"/>
              </p:cNvCxnSpPr>
              <p:nvPr/>
            </p:nvCxnSpPr>
            <p:spPr bwMode="auto">
              <a:xfrm>
                <a:off x="4724" y="1104"/>
                <a:ext cx="0" cy="260"/>
              </a:xfrm>
              <a:prstGeom prst="straightConnector1">
                <a:avLst/>
              </a:prstGeom>
              <a:noFill/>
              <a:ln w="12700">
                <a:solidFill>
                  <a:schemeClr val="tx1"/>
                </a:solidFill>
                <a:round/>
                <a:headEnd/>
                <a:tailEnd type="triangle" w="med" len="med"/>
              </a:ln>
            </p:spPr>
          </p:cxnSp>
          <p:sp>
            <p:nvSpPr>
              <p:cNvPr id="36882" name="AutoShape 9"/>
              <p:cNvSpPr>
                <a:spLocks noChangeArrowheads="1"/>
              </p:cNvSpPr>
              <p:nvPr/>
            </p:nvSpPr>
            <p:spPr bwMode="auto">
              <a:xfrm>
                <a:off x="4668" y="1365"/>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cxnSp>
            <p:nvCxnSpPr>
              <p:cNvPr id="36883" name="AutoShape 10"/>
              <p:cNvCxnSpPr>
                <a:cxnSpLocks noChangeShapeType="1"/>
                <a:stCxn id="36882" idx="2"/>
              </p:cNvCxnSpPr>
              <p:nvPr/>
            </p:nvCxnSpPr>
            <p:spPr bwMode="auto">
              <a:xfrm>
                <a:off x="4724" y="1491"/>
                <a:ext cx="0" cy="154"/>
              </a:xfrm>
              <a:prstGeom prst="straightConnector1">
                <a:avLst/>
              </a:prstGeom>
              <a:noFill/>
              <a:ln w="12700">
                <a:solidFill>
                  <a:schemeClr val="tx1"/>
                </a:solidFill>
                <a:round/>
                <a:headEnd/>
                <a:tailEnd type="triangle" w="med" len="med"/>
              </a:ln>
            </p:spPr>
          </p:cxnSp>
          <p:sp>
            <p:nvSpPr>
              <p:cNvPr id="36884" name="AutoShape 11"/>
              <p:cNvSpPr>
                <a:spLocks noChangeArrowheads="1"/>
              </p:cNvSpPr>
              <p:nvPr/>
            </p:nvSpPr>
            <p:spPr bwMode="auto">
              <a:xfrm>
                <a:off x="4972" y="1368"/>
                <a:ext cx="240" cy="123"/>
              </a:xfrm>
              <a:prstGeom prst="roundRect">
                <a:avLst>
                  <a:gd name="adj" fmla="val 50000"/>
                </a:avLst>
              </a:prstGeom>
              <a:solidFill>
                <a:schemeClr val="bg1"/>
              </a:solidFill>
              <a:ln w="12700">
                <a:solidFill>
                  <a:schemeClr val="tx1"/>
                </a:solidFill>
                <a:round/>
                <a:headEnd/>
                <a:tailEnd/>
              </a:ln>
            </p:spPr>
            <p:txBody>
              <a:bodyPr wrap="none" anchor="ctr"/>
              <a:lstStyle/>
              <a:p>
                <a:endParaRPr lang="zh-CN" altLang="en-US"/>
              </a:p>
            </p:txBody>
          </p:sp>
          <p:cxnSp>
            <p:nvCxnSpPr>
              <p:cNvPr id="36885" name="AutoShape 12"/>
              <p:cNvCxnSpPr>
                <a:cxnSpLocks noChangeShapeType="1"/>
                <a:stCxn id="36882" idx="3"/>
                <a:endCxn id="36884" idx="1"/>
              </p:cNvCxnSpPr>
              <p:nvPr/>
            </p:nvCxnSpPr>
            <p:spPr bwMode="auto">
              <a:xfrm>
                <a:off x="4780" y="1428"/>
                <a:ext cx="192" cy="2"/>
              </a:xfrm>
              <a:prstGeom prst="straightConnector1">
                <a:avLst/>
              </a:prstGeom>
              <a:noFill/>
              <a:ln w="12700">
                <a:solidFill>
                  <a:schemeClr val="tx1"/>
                </a:solidFill>
                <a:round/>
                <a:headEnd/>
                <a:tailEnd type="triangle" w="med" len="med"/>
              </a:ln>
            </p:spPr>
          </p:cxnSp>
        </p:grpSp>
        <p:grpSp>
          <p:nvGrpSpPr>
            <p:cNvPr id="36873" name="Group 13"/>
            <p:cNvGrpSpPr>
              <a:grpSpLocks/>
            </p:cNvGrpSpPr>
            <p:nvPr/>
          </p:nvGrpSpPr>
          <p:grpSpPr bwMode="auto">
            <a:xfrm>
              <a:off x="4016" y="960"/>
              <a:ext cx="240" cy="837"/>
              <a:chOff x="4016" y="960"/>
              <a:chExt cx="240" cy="837"/>
            </a:xfrm>
          </p:grpSpPr>
          <p:cxnSp>
            <p:nvCxnSpPr>
              <p:cNvPr id="36874" name="AutoShape 14"/>
              <p:cNvCxnSpPr>
                <a:cxnSpLocks noChangeShapeType="1"/>
              </p:cNvCxnSpPr>
              <p:nvPr/>
            </p:nvCxnSpPr>
            <p:spPr bwMode="auto">
              <a:xfrm>
                <a:off x="4136" y="1629"/>
                <a:ext cx="0" cy="168"/>
              </a:xfrm>
              <a:prstGeom prst="straightConnector1">
                <a:avLst/>
              </a:prstGeom>
              <a:noFill/>
              <a:ln w="12700">
                <a:solidFill>
                  <a:schemeClr val="tx1"/>
                </a:solidFill>
                <a:round/>
                <a:headEnd/>
                <a:tailEnd type="triangle" w="med" len="med"/>
              </a:ln>
            </p:spPr>
          </p:cxnSp>
          <p:sp>
            <p:nvSpPr>
              <p:cNvPr id="36875" name="AutoShape 15"/>
              <p:cNvSpPr>
                <a:spLocks noChangeArrowheads="1"/>
              </p:cNvSpPr>
              <p:nvPr/>
            </p:nvSpPr>
            <p:spPr bwMode="auto">
              <a:xfrm>
                <a:off x="4080" y="1496"/>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sp>
            <p:nvSpPr>
              <p:cNvPr id="36876" name="Line 16"/>
              <p:cNvSpPr>
                <a:spLocks noChangeShapeType="1"/>
              </p:cNvSpPr>
              <p:nvPr/>
            </p:nvSpPr>
            <p:spPr bwMode="auto">
              <a:xfrm>
                <a:off x="4136" y="960"/>
                <a:ext cx="0" cy="24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6877" name="AutoShape 17"/>
              <p:cNvSpPr>
                <a:spLocks noChangeArrowheads="1"/>
              </p:cNvSpPr>
              <p:nvPr/>
            </p:nvSpPr>
            <p:spPr bwMode="auto">
              <a:xfrm>
                <a:off x="4016" y="1209"/>
                <a:ext cx="240" cy="123"/>
              </a:xfrm>
              <a:prstGeom prst="roundRect">
                <a:avLst>
                  <a:gd name="adj" fmla="val 50000"/>
                </a:avLst>
              </a:prstGeom>
              <a:solidFill>
                <a:schemeClr val="bg1"/>
              </a:solidFill>
              <a:ln w="12700">
                <a:solidFill>
                  <a:schemeClr val="tx1"/>
                </a:solidFill>
                <a:round/>
                <a:headEnd/>
                <a:tailEnd/>
              </a:ln>
            </p:spPr>
            <p:txBody>
              <a:bodyPr wrap="none" anchor="ctr"/>
              <a:lstStyle/>
              <a:p>
                <a:endParaRPr lang="zh-CN" altLang="en-US"/>
              </a:p>
            </p:txBody>
          </p:sp>
          <p:cxnSp>
            <p:nvCxnSpPr>
              <p:cNvPr id="36878" name="AutoShape 18"/>
              <p:cNvCxnSpPr>
                <a:cxnSpLocks noChangeShapeType="1"/>
                <a:stCxn id="36877" idx="2"/>
                <a:endCxn id="36875" idx="0"/>
              </p:cNvCxnSpPr>
              <p:nvPr/>
            </p:nvCxnSpPr>
            <p:spPr bwMode="auto">
              <a:xfrm>
                <a:off x="4136" y="1332"/>
                <a:ext cx="0" cy="164"/>
              </a:xfrm>
              <a:prstGeom prst="straightConnector1">
                <a:avLst/>
              </a:prstGeom>
              <a:noFill/>
              <a:ln w="12700">
                <a:solidFill>
                  <a:schemeClr val="tx1"/>
                </a:solidFill>
                <a:round/>
                <a:headEnd/>
                <a:tailEnd type="triangle" w="med" len="med"/>
              </a:ln>
            </p:spPr>
          </p:cxnSp>
          <p:cxnSp>
            <p:nvCxnSpPr>
              <p:cNvPr id="36879" name="AutoShape 19"/>
              <p:cNvCxnSpPr>
                <a:cxnSpLocks noChangeShapeType="1"/>
                <a:endCxn id="36875" idx="3"/>
              </p:cNvCxnSpPr>
              <p:nvPr/>
            </p:nvCxnSpPr>
            <p:spPr bwMode="auto">
              <a:xfrm rot="5400000" flipV="1">
                <a:off x="3898" y="1265"/>
                <a:ext cx="528" cy="60"/>
              </a:xfrm>
              <a:prstGeom prst="bentConnector4">
                <a:avLst>
                  <a:gd name="adj1" fmla="val -185"/>
                  <a:gd name="adj2" fmla="val 741667"/>
                </a:avLst>
              </a:prstGeom>
              <a:noFill/>
              <a:ln w="12700">
                <a:solidFill>
                  <a:schemeClr val="tx1"/>
                </a:solidFill>
                <a:miter lim="800000"/>
                <a:headEnd type="triangle" w="med" len="med"/>
                <a:tailEnd/>
              </a:ln>
            </p:spPr>
          </p:cxnSp>
        </p:grpSp>
      </p:grpSp>
      <p:sp>
        <p:nvSpPr>
          <p:cNvPr id="36869" name="Rectangle 20"/>
          <p:cNvSpPr>
            <a:spLocks noChangeArrowheads="1"/>
          </p:cNvSpPr>
          <p:nvPr/>
        </p:nvSpPr>
        <p:spPr bwMode="auto">
          <a:xfrm>
            <a:off x="920750" y="2881313"/>
            <a:ext cx="5029200" cy="3292475"/>
          </a:xfrm>
          <a:prstGeom prst="rect">
            <a:avLst/>
          </a:prstGeom>
          <a:noFill/>
          <a:ln w="9525">
            <a:noFill/>
            <a:miter lim="800000"/>
            <a:headEnd/>
            <a:tailEnd/>
          </a:ln>
        </p:spPr>
        <p:txBody>
          <a:bodyPr>
            <a:spAutoFit/>
          </a:bodyPr>
          <a:lstStyle/>
          <a:p>
            <a:pPr eaLnBrk="0" hangingPunct="0"/>
            <a:r>
              <a:rPr lang="zh-CN" altLang="en-US" sz="2800" b="1" dirty="0">
                <a:solidFill>
                  <a:srgbClr val="13BBBF"/>
                </a:solidFill>
              </a:rPr>
              <a:t>1.简单循环</a:t>
            </a:r>
            <a:r>
              <a:rPr lang="en-US" altLang="zh-CN" sz="2400" dirty="0">
                <a:solidFill>
                  <a:srgbClr val="13BBBF"/>
                </a:solidFill>
              </a:rPr>
              <a:t>(</a:t>
            </a:r>
            <a:r>
              <a:rPr lang="zh-CN" altLang="en-US" sz="2400" dirty="0">
                <a:solidFill>
                  <a:srgbClr val="13BBBF"/>
                </a:solidFill>
              </a:rPr>
              <a:t>迭代次数</a:t>
            </a:r>
            <a:r>
              <a:rPr lang="en-US" altLang="zh-CN" sz="2400" dirty="0">
                <a:solidFill>
                  <a:srgbClr val="13BBBF"/>
                </a:solidFill>
              </a:rPr>
              <a:t>n)</a:t>
            </a:r>
          </a:p>
          <a:p>
            <a:pPr eaLnBrk="0" hangingPunct="0"/>
            <a:endParaRPr lang="en-US" altLang="zh-CN" sz="2400" dirty="0">
              <a:solidFill>
                <a:srgbClr val="13BBBF"/>
              </a:solidFill>
            </a:endParaRPr>
          </a:p>
          <a:p>
            <a:pPr lvl="1" eaLnBrk="0" hangingPunct="0">
              <a:lnSpc>
                <a:spcPct val="130000"/>
              </a:lnSpc>
              <a:buClr>
                <a:schemeClr val="accent1"/>
              </a:buClr>
              <a:buSzPct val="111000"/>
              <a:buFontTx/>
              <a:buChar char="•"/>
            </a:pPr>
            <a:r>
              <a:rPr lang="en-US" altLang="zh-CN" sz="2400" dirty="0"/>
              <a:t> </a:t>
            </a:r>
            <a:r>
              <a:rPr lang="zh-CN" altLang="en-US" sz="2400" dirty="0"/>
              <a:t>完全跳过循环</a:t>
            </a:r>
            <a:endParaRPr lang="en-US" altLang="zh-CN" sz="2400" dirty="0"/>
          </a:p>
          <a:p>
            <a:pPr lvl="1" eaLnBrk="0" hangingPunct="0">
              <a:lnSpc>
                <a:spcPct val="130000"/>
              </a:lnSpc>
              <a:buClr>
                <a:schemeClr val="accent1"/>
              </a:buClr>
              <a:buSzPct val="111000"/>
              <a:buFontTx/>
              <a:buChar char="•"/>
            </a:pPr>
            <a:r>
              <a:rPr lang="en-US" altLang="zh-CN" sz="2400" dirty="0"/>
              <a:t> </a:t>
            </a:r>
            <a:r>
              <a:rPr lang="zh-CN" altLang="en-US" sz="2400" dirty="0"/>
              <a:t>只经过循环一次</a:t>
            </a:r>
            <a:endParaRPr lang="en-US" altLang="zh-CN" sz="2400" dirty="0"/>
          </a:p>
          <a:p>
            <a:pPr lvl="1" eaLnBrk="0" hangingPunct="0">
              <a:lnSpc>
                <a:spcPct val="130000"/>
              </a:lnSpc>
              <a:buClr>
                <a:schemeClr val="accent1"/>
              </a:buClr>
              <a:buSzPct val="111000"/>
              <a:buFontTx/>
              <a:buChar char="•"/>
            </a:pPr>
            <a:r>
              <a:rPr lang="zh-CN" altLang="en-US" sz="2400" dirty="0"/>
              <a:t> 经过循环两次</a:t>
            </a:r>
            <a:endParaRPr lang="en-US" altLang="zh-CN" sz="2400" dirty="0"/>
          </a:p>
          <a:p>
            <a:pPr lvl="1" eaLnBrk="0" hangingPunct="0">
              <a:lnSpc>
                <a:spcPct val="130000"/>
              </a:lnSpc>
              <a:buClr>
                <a:schemeClr val="accent1"/>
              </a:buClr>
              <a:buSzPct val="111000"/>
              <a:buFontTx/>
              <a:buChar char="•"/>
            </a:pPr>
            <a:r>
              <a:rPr lang="zh-CN" altLang="en-US" sz="2400" dirty="0"/>
              <a:t> 经过循环</a:t>
            </a:r>
            <a:r>
              <a:rPr lang="en-US" altLang="zh-CN" sz="2400" dirty="0"/>
              <a:t>m</a:t>
            </a:r>
            <a:r>
              <a:rPr lang="zh-CN" altLang="en-US" sz="2400" dirty="0"/>
              <a:t>（</a:t>
            </a:r>
            <a:r>
              <a:rPr lang="en-US" altLang="zh-CN" sz="2400" dirty="0"/>
              <a:t> m &lt; n </a:t>
            </a:r>
            <a:r>
              <a:rPr lang="zh-CN" altLang="en-US" sz="2400" dirty="0"/>
              <a:t>）次</a:t>
            </a:r>
            <a:endParaRPr lang="en-US" altLang="zh-CN" sz="2400" dirty="0"/>
          </a:p>
          <a:p>
            <a:pPr lvl="1" eaLnBrk="0" hangingPunct="0">
              <a:lnSpc>
                <a:spcPct val="130000"/>
              </a:lnSpc>
              <a:buClr>
                <a:schemeClr val="accent1"/>
              </a:buClr>
              <a:buSzPct val="111000"/>
              <a:buFontTx/>
              <a:buChar char="•"/>
            </a:pPr>
            <a:r>
              <a:rPr lang="en-US" altLang="zh-CN" sz="2400" dirty="0"/>
              <a:t> </a:t>
            </a:r>
            <a:r>
              <a:rPr lang="zh-CN" altLang="en-US" sz="2400" dirty="0"/>
              <a:t>分别经过循环</a:t>
            </a:r>
            <a:r>
              <a:rPr lang="en-US" altLang="zh-CN" sz="2400" dirty="0"/>
              <a:t>n-1, n, n+1 </a:t>
            </a:r>
            <a:r>
              <a:rPr lang="zh-CN" altLang="en-US" sz="2400" dirty="0"/>
              <a:t>次</a:t>
            </a:r>
            <a:endParaRPr lang="en-US" altLang="zh-CN" sz="2400" dirty="0"/>
          </a:p>
        </p:txBody>
      </p:sp>
    </p:spTree>
    <p:extLst>
      <p:ext uri="{BB962C8B-B14F-4D97-AF65-F5344CB8AC3E}">
        <p14:creationId xmlns:p14="http://schemas.microsoft.com/office/powerpoint/2010/main" val="2329556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78338"/>
                                        </p:tgtEl>
                                        <p:attrNameLst>
                                          <p:attrName>style.visibility</p:attrName>
                                        </p:attrNameLst>
                                      </p:cBhvr>
                                      <p:to>
                                        <p:strVal val="visible"/>
                                      </p:to>
                                    </p:set>
                                    <p:animEffect transition="in" filter="box(out)">
                                      <p:cBhvr>
                                        <p:cTn id="7" dur="500"/>
                                        <p:tgtEl>
                                          <p:spTgt spid="167833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483768" y="332656"/>
            <a:ext cx="4521200" cy="763587"/>
          </a:xfrm>
        </p:spPr>
        <p:txBody>
          <a:bodyPr/>
          <a:lstStyle/>
          <a:p>
            <a:pPr algn="ctr"/>
            <a:r>
              <a:rPr lang="zh-CN" altLang="en-US" sz="3200" dirty="0">
                <a:solidFill>
                  <a:srgbClr val="FFFF00"/>
                </a:solidFill>
                <a:latin typeface="+mj-ea"/>
              </a:rPr>
              <a:t>循环测试－ </a:t>
            </a:r>
            <a:r>
              <a:rPr lang="en-US" altLang="zh-CN" sz="3200" dirty="0">
                <a:solidFill>
                  <a:srgbClr val="FFFF00"/>
                </a:solidFill>
                <a:latin typeface="+mj-ea"/>
              </a:rPr>
              <a:t>2</a:t>
            </a:r>
          </a:p>
        </p:txBody>
      </p:sp>
      <p:grpSp>
        <p:nvGrpSpPr>
          <p:cNvPr id="2" name="Group 3"/>
          <p:cNvGrpSpPr>
            <a:grpSpLocks/>
          </p:cNvGrpSpPr>
          <p:nvPr/>
        </p:nvGrpSpPr>
        <p:grpSpPr bwMode="auto">
          <a:xfrm>
            <a:off x="446088" y="2735263"/>
            <a:ext cx="8458200" cy="2971800"/>
            <a:chOff x="432" y="2448"/>
            <a:chExt cx="4896" cy="1536"/>
          </a:xfrm>
        </p:grpSpPr>
        <p:sp>
          <p:nvSpPr>
            <p:cNvPr id="37894" name="Rectangle 4"/>
            <p:cNvSpPr>
              <a:spLocks noChangeArrowheads="1"/>
            </p:cNvSpPr>
            <p:nvPr/>
          </p:nvSpPr>
          <p:spPr bwMode="auto">
            <a:xfrm>
              <a:off x="432" y="2448"/>
              <a:ext cx="4896" cy="1536"/>
            </a:xfrm>
            <a:prstGeom prst="rect">
              <a:avLst/>
            </a:prstGeom>
            <a:noFill/>
            <a:ln w="12700">
              <a:noFill/>
              <a:miter lim="800000"/>
              <a:headEnd/>
              <a:tailEnd/>
            </a:ln>
          </p:spPr>
          <p:txBody>
            <a:bodyPr lIns="90487" tIns="44450" rIns="90487" bIns="44450"/>
            <a:lstStyle/>
            <a:p>
              <a:pPr marL="342900" indent="-342900">
                <a:spcBef>
                  <a:spcPts val="4700"/>
                </a:spcBef>
                <a:buClr>
                  <a:schemeClr val="folHlink"/>
                </a:buClr>
                <a:buSzPct val="90000"/>
                <a:buFont typeface="Wingdings" pitchFamily="2" charset="2"/>
                <a:buChar char="n"/>
              </a:pPr>
              <a:endParaRPr lang="en-US" altLang="zh-CN" sz="2800"/>
            </a:p>
          </p:txBody>
        </p:sp>
        <p:grpSp>
          <p:nvGrpSpPr>
            <p:cNvPr id="37895" name="Group 5"/>
            <p:cNvGrpSpPr>
              <a:grpSpLocks/>
            </p:cNvGrpSpPr>
            <p:nvPr/>
          </p:nvGrpSpPr>
          <p:grpSpPr bwMode="auto">
            <a:xfrm>
              <a:off x="4220" y="2500"/>
              <a:ext cx="842" cy="1248"/>
              <a:chOff x="4220" y="2287"/>
              <a:chExt cx="896" cy="1328"/>
            </a:xfrm>
          </p:grpSpPr>
          <p:sp>
            <p:nvSpPr>
              <p:cNvPr id="37896" name="AutoShape 6"/>
              <p:cNvSpPr>
                <a:spLocks noChangeArrowheads="1"/>
              </p:cNvSpPr>
              <p:nvPr/>
            </p:nvSpPr>
            <p:spPr bwMode="auto">
              <a:xfrm>
                <a:off x="4220" y="2287"/>
                <a:ext cx="896" cy="1328"/>
              </a:xfrm>
              <a:prstGeom prst="roundRect">
                <a:avLst>
                  <a:gd name="adj" fmla="val 12495"/>
                </a:avLst>
              </a:prstGeom>
              <a:solidFill>
                <a:srgbClr val="FAFD00"/>
              </a:solidFill>
              <a:ln w="12700">
                <a:solidFill>
                  <a:schemeClr val="tx1"/>
                </a:solidFill>
                <a:round/>
                <a:headEnd/>
                <a:tailEnd/>
              </a:ln>
            </p:spPr>
            <p:txBody>
              <a:bodyPr wrap="none" anchor="ctr"/>
              <a:lstStyle/>
              <a:p>
                <a:endParaRPr lang="zh-CN" altLang="en-US"/>
              </a:p>
            </p:txBody>
          </p:sp>
          <p:sp>
            <p:nvSpPr>
              <p:cNvPr id="37897" name="AutoShape 7"/>
              <p:cNvSpPr>
                <a:spLocks noChangeArrowheads="1"/>
              </p:cNvSpPr>
              <p:nvPr/>
            </p:nvSpPr>
            <p:spPr bwMode="auto">
              <a:xfrm>
                <a:off x="4511" y="3241"/>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sp>
            <p:nvSpPr>
              <p:cNvPr id="37898" name="AutoShape 8"/>
              <p:cNvSpPr>
                <a:spLocks noChangeArrowheads="1"/>
              </p:cNvSpPr>
              <p:nvPr/>
            </p:nvSpPr>
            <p:spPr bwMode="auto">
              <a:xfrm>
                <a:off x="4511" y="2950"/>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sp>
            <p:nvSpPr>
              <p:cNvPr id="37899" name="Line 9"/>
              <p:cNvSpPr>
                <a:spLocks noChangeShapeType="1"/>
              </p:cNvSpPr>
              <p:nvPr/>
            </p:nvSpPr>
            <p:spPr bwMode="auto">
              <a:xfrm>
                <a:off x="4567" y="2370"/>
                <a:ext cx="0" cy="2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7900" name="Line 10"/>
              <p:cNvSpPr>
                <a:spLocks noChangeShapeType="1"/>
              </p:cNvSpPr>
              <p:nvPr/>
            </p:nvSpPr>
            <p:spPr bwMode="auto">
              <a:xfrm>
                <a:off x="4567" y="2793"/>
                <a:ext cx="0" cy="15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7901" name="Freeform 11"/>
              <p:cNvSpPr>
                <a:spLocks/>
              </p:cNvSpPr>
              <p:nvPr/>
            </p:nvSpPr>
            <p:spPr bwMode="auto">
              <a:xfrm>
                <a:off x="4567" y="2494"/>
                <a:ext cx="227" cy="515"/>
              </a:xfrm>
              <a:custGeom>
                <a:avLst/>
                <a:gdLst>
                  <a:gd name="T0" fmla="*/ 49 w 227"/>
                  <a:gd name="T1" fmla="*/ 514 h 515"/>
                  <a:gd name="T2" fmla="*/ 226 w 227"/>
                  <a:gd name="T3" fmla="*/ 514 h 515"/>
                  <a:gd name="T4" fmla="*/ 226 w 227"/>
                  <a:gd name="T5" fmla="*/ 0 h 515"/>
                  <a:gd name="T6" fmla="*/ 0 w 227"/>
                  <a:gd name="T7" fmla="*/ 0 h 515"/>
                  <a:gd name="T8" fmla="*/ 0 60000 65536"/>
                  <a:gd name="T9" fmla="*/ 0 60000 65536"/>
                  <a:gd name="T10" fmla="*/ 0 60000 65536"/>
                  <a:gd name="T11" fmla="*/ 0 60000 65536"/>
                  <a:gd name="T12" fmla="*/ 0 w 227"/>
                  <a:gd name="T13" fmla="*/ 0 h 515"/>
                  <a:gd name="T14" fmla="*/ 227 w 227"/>
                  <a:gd name="T15" fmla="*/ 515 h 515"/>
                </a:gdLst>
                <a:ahLst/>
                <a:cxnLst>
                  <a:cxn ang="T8">
                    <a:pos x="T0" y="T1"/>
                  </a:cxn>
                  <a:cxn ang="T9">
                    <a:pos x="T2" y="T3"/>
                  </a:cxn>
                  <a:cxn ang="T10">
                    <a:pos x="T4" y="T5"/>
                  </a:cxn>
                  <a:cxn ang="T11">
                    <a:pos x="T6" y="T7"/>
                  </a:cxn>
                </a:cxnLst>
                <a:rect l="T12" t="T13" r="T14" b="T15"/>
                <a:pathLst>
                  <a:path w="227" h="515">
                    <a:moveTo>
                      <a:pt x="49" y="514"/>
                    </a:moveTo>
                    <a:lnTo>
                      <a:pt x="226" y="514"/>
                    </a:lnTo>
                    <a:lnTo>
                      <a:pt x="226" y="0"/>
                    </a:lnTo>
                    <a:lnTo>
                      <a:pt x="0" y="0"/>
                    </a:lnTo>
                  </a:path>
                </a:pathLst>
              </a:custGeom>
              <a:noFill/>
              <a:ln w="12700" cap="rnd">
                <a:solidFill>
                  <a:schemeClr val="tx1"/>
                </a:solidFill>
                <a:round/>
                <a:headEnd/>
                <a:tailEnd type="triangle" w="med" len="med"/>
              </a:ln>
            </p:spPr>
            <p:txBody>
              <a:bodyPr/>
              <a:lstStyle/>
              <a:p>
                <a:endParaRPr lang="zh-CN" altLang="en-US"/>
              </a:p>
            </p:txBody>
          </p:sp>
          <p:sp>
            <p:nvSpPr>
              <p:cNvPr id="37902" name="Line 12"/>
              <p:cNvSpPr>
                <a:spLocks noChangeShapeType="1"/>
              </p:cNvSpPr>
              <p:nvPr/>
            </p:nvSpPr>
            <p:spPr bwMode="auto">
              <a:xfrm>
                <a:off x="4567" y="3084"/>
                <a:ext cx="0" cy="15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7903" name="Freeform 13"/>
              <p:cNvSpPr>
                <a:spLocks/>
              </p:cNvSpPr>
              <p:nvPr/>
            </p:nvSpPr>
            <p:spPr bwMode="auto">
              <a:xfrm>
                <a:off x="4567" y="2391"/>
                <a:ext cx="326" cy="909"/>
              </a:xfrm>
              <a:custGeom>
                <a:avLst/>
                <a:gdLst>
                  <a:gd name="T0" fmla="*/ 71 w 326"/>
                  <a:gd name="T1" fmla="*/ 850 h 921"/>
                  <a:gd name="T2" fmla="*/ 325 w 326"/>
                  <a:gd name="T3" fmla="*/ 850 h 921"/>
                  <a:gd name="T4" fmla="*/ 325 w 326"/>
                  <a:gd name="T5" fmla="*/ 0 h 921"/>
                  <a:gd name="T6" fmla="*/ 0 w 326"/>
                  <a:gd name="T7" fmla="*/ 0 h 921"/>
                  <a:gd name="T8" fmla="*/ 0 60000 65536"/>
                  <a:gd name="T9" fmla="*/ 0 60000 65536"/>
                  <a:gd name="T10" fmla="*/ 0 60000 65536"/>
                  <a:gd name="T11" fmla="*/ 0 60000 65536"/>
                  <a:gd name="T12" fmla="*/ 0 w 326"/>
                  <a:gd name="T13" fmla="*/ 0 h 921"/>
                  <a:gd name="T14" fmla="*/ 326 w 326"/>
                  <a:gd name="T15" fmla="*/ 921 h 921"/>
                </a:gdLst>
                <a:ahLst/>
                <a:cxnLst>
                  <a:cxn ang="T8">
                    <a:pos x="T0" y="T1"/>
                  </a:cxn>
                  <a:cxn ang="T9">
                    <a:pos x="T2" y="T3"/>
                  </a:cxn>
                  <a:cxn ang="T10">
                    <a:pos x="T4" y="T5"/>
                  </a:cxn>
                  <a:cxn ang="T11">
                    <a:pos x="T6" y="T7"/>
                  </a:cxn>
                </a:cxnLst>
                <a:rect l="T12" t="T13" r="T14" b="T15"/>
                <a:pathLst>
                  <a:path w="326" h="921">
                    <a:moveTo>
                      <a:pt x="71" y="920"/>
                    </a:moveTo>
                    <a:lnTo>
                      <a:pt x="325" y="920"/>
                    </a:lnTo>
                    <a:lnTo>
                      <a:pt x="325" y="0"/>
                    </a:lnTo>
                    <a:lnTo>
                      <a:pt x="0" y="0"/>
                    </a:lnTo>
                  </a:path>
                </a:pathLst>
              </a:custGeom>
              <a:noFill/>
              <a:ln w="12700" cap="rnd">
                <a:solidFill>
                  <a:schemeClr val="tx1"/>
                </a:solidFill>
                <a:round/>
                <a:headEnd/>
                <a:tailEnd type="triangle" w="med" len="med"/>
              </a:ln>
            </p:spPr>
            <p:txBody>
              <a:bodyPr/>
              <a:lstStyle/>
              <a:p>
                <a:endParaRPr lang="zh-CN" altLang="en-US"/>
              </a:p>
            </p:txBody>
          </p:sp>
          <p:sp>
            <p:nvSpPr>
              <p:cNvPr id="37904" name="Line 14"/>
              <p:cNvSpPr>
                <a:spLocks noChangeShapeType="1"/>
              </p:cNvSpPr>
              <p:nvPr/>
            </p:nvSpPr>
            <p:spPr bwMode="auto">
              <a:xfrm>
                <a:off x="4567" y="3374"/>
                <a:ext cx="0" cy="15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7905" name="AutoShape 15"/>
              <p:cNvSpPr>
                <a:spLocks noChangeArrowheads="1"/>
              </p:cNvSpPr>
              <p:nvPr/>
            </p:nvSpPr>
            <p:spPr bwMode="auto">
              <a:xfrm>
                <a:off x="4448" y="2660"/>
                <a:ext cx="240" cy="123"/>
              </a:xfrm>
              <a:prstGeom prst="roundRect">
                <a:avLst>
                  <a:gd name="adj" fmla="val 50000"/>
                </a:avLst>
              </a:prstGeom>
              <a:solidFill>
                <a:schemeClr val="bg1"/>
              </a:solidFill>
              <a:ln w="12700">
                <a:solidFill>
                  <a:schemeClr val="tx1"/>
                </a:solidFill>
                <a:round/>
                <a:headEnd/>
                <a:tailEnd/>
              </a:ln>
            </p:spPr>
            <p:txBody>
              <a:bodyPr wrap="none" anchor="ctr"/>
              <a:lstStyle/>
              <a:p>
                <a:endParaRPr lang="zh-CN" altLang="en-US"/>
              </a:p>
            </p:txBody>
          </p:sp>
        </p:grpSp>
      </p:grpSp>
      <p:sp>
        <p:nvSpPr>
          <p:cNvPr id="31748" name="Rectangle 16"/>
          <p:cNvSpPr>
            <a:spLocks noChangeArrowheads="1"/>
          </p:cNvSpPr>
          <p:nvPr/>
        </p:nvSpPr>
        <p:spPr bwMode="auto">
          <a:xfrm>
            <a:off x="920750" y="2041525"/>
            <a:ext cx="5868988" cy="3632200"/>
          </a:xfrm>
          <a:prstGeom prst="rect">
            <a:avLst/>
          </a:prstGeom>
          <a:noFill/>
          <a:ln w="9525">
            <a:noFill/>
            <a:miter lim="800000"/>
            <a:headEnd/>
            <a:tailEnd/>
          </a:ln>
        </p:spPr>
        <p:txBody>
          <a:bodyPr>
            <a:spAutoFit/>
          </a:bodyPr>
          <a:lstStyle/>
          <a:p>
            <a:pPr eaLnBrk="0" hangingPunct="0">
              <a:defRPr/>
            </a:pPr>
            <a:r>
              <a:rPr lang="zh-CN" altLang="en-US" sz="2400" b="1" dirty="0">
                <a:solidFill>
                  <a:srgbClr val="13BBBF"/>
                </a:solidFill>
                <a:ea typeface="宋体" charset="-122"/>
              </a:rPr>
              <a:t>2. </a:t>
            </a:r>
            <a:r>
              <a:rPr lang="zh-CN" altLang="en-US" sz="2400" b="1" u="sng" dirty="0">
                <a:solidFill>
                  <a:srgbClr val="13BBBF"/>
                </a:solidFill>
                <a:ea typeface="宋体" charset="-122"/>
              </a:rPr>
              <a:t>嵌套</a:t>
            </a:r>
            <a:r>
              <a:rPr lang="zh-CN" altLang="en-US" sz="2400" dirty="0">
                <a:solidFill>
                  <a:srgbClr val="13BBBF"/>
                </a:solidFill>
                <a:ea typeface="宋体" charset="-122"/>
              </a:rPr>
              <a:t>（</a:t>
            </a:r>
            <a:r>
              <a:rPr lang="en-US" altLang="zh-CN" sz="2400" dirty="0">
                <a:solidFill>
                  <a:srgbClr val="13BBBF"/>
                </a:solidFill>
                <a:ea typeface="宋体" charset="-122"/>
              </a:rPr>
              <a:t>Nested</a:t>
            </a:r>
            <a:r>
              <a:rPr lang="zh-CN" altLang="en-US" sz="2400" dirty="0">
                <a:solidFill>
                  <a:srgbClr val="13BBBF"/>
                </a:solidFill>
                <a:ea typeface="宋体" charset="-122"/>
              </a:rPr>
              <a:t>）</a:t>
            </a:r>
            <a:r>
              <a:rPr lang="zh-CN" altLang="en-US" sz="2400" b="1" u="sng" dirty="0">
                <a:solidFill>
                  <a:srgbClr val="13BBBF"/>
                </a:solidFill>
                <a:ea typeface="宋体" charset="-122"/>
              </a:rPr>
              <a:t>循环</a:t>
            </a:r>
            <a:endParaRPr lang="en-US" altLang="zh-CN" sz="2400" b="1" u="sng" dirty="0">
              <a:solidFill>
                <a:srgbClr val="13BBBF"/>
              </a:solidFill>
              <a:ea typeface="宋体" charset="-122"/>
            </a:endParaRPr>
          </a:p>
          <a:p>
            <a:pPr eaLnBrk="0" hangingPunct="0">
              <a:defRPr/>
            </a:pPr>
            <a:endParaRPr lang="en-US" altLang="zh-CN" b="1" dirty="0">
              <a:solidFill>
                <a:srgbClr val="13BBBF"/>
              </a:solidFill>
              <a:latin typeface="Verdana" pitchFamily="34" charset="0"/>
              <a:ea typeface="宋体" charset="-122"/>
            </a:endParaRPr>
          </a:p>
          <a:p>
            <a:pPr lvl="1" indent="-279400" eaLnBrk="0" hangingPunct="0">
              <a:buClr>
                <a:schemeClr val="accent1"/>
              </a:buClr>
              <a:buSzPct val="111000"/>
              <a:buFontTx/>
              <a:buChar char="•"/>
              <a:defRPr/>
            </a:pPr>
            <a:r>
              <a:rPr lang="zh-CN" altLang="en-US" sz="2400" i="0" dirty="0">
                <a:ea typeface="宋体" charset="-122"/>
              </a:rPr>
              <a:t>在最里面的循环完成前面所述的简单循环测试，同时设定外部循环的最小迭代次数</a:t>
            </a:r>
            <a:endParaRPr lang="en-US" altLang="zh-CN" sz="2400" b="1" i="0" dirty="0">
              <a:solidFill>
                <a:schemeClr val="hlink"/>
              </a:solidFill>
              <a:ea typeface="宋体" charset="-122"/>
            </a:endParaRPr>
          </a:p>
          <a:p>
            <a:pPr lvl="1" indent="-279400" eaLnBrk="0" hangingPunct="0">
              <a:buClr>
                <a:schemeClr val="accent1"/>
              </a:buClr>
              <a:buSzPct val="111000"/>
              <a:buFontTx/>
              <a:buChar char="•"/>
              <a:defRPr/>
            </a:pPr>
            <a:endParaRPr lang="en-US" altLang="zh-CN" sz="2400" i="0" dirty="0">
              <a:ea typeface="宋体" charset="-122"/>
            </a:endParaRPr>
          </a:p>
          <a:p>
            <a:pPr lvl="1" indent="-279400" eaLnBrk="0" hangingPunct="0">
              <a:buClr>
                <a:schemeClr val="accent1"/>
              </a:buClr>
              <a:buSzPct val="111000"/>
              <a:buFontTx/>
              <a:buChar char="•"/>
              <a:defRPr/>
            </a:pPr>
            <a:r>
              <a:rPr lang="zh-CN" altLang="en-US" sz="2400" i="0" dirty="0">
                <a:ea typeface="宋体" charset="-122"/>
              </a:rPr>
              <a:t>逐步向外循环进行</a:t>
            </a:r>
            <a:endParaRPr lang="en-US" altLang="zh-CN" sz="2400" i="0" dirty="0">
              <a:ea typeface="宋体" charset="-122"/>
            </a:endParaRPr>
          </a:p>
          <a:p>
            <a:pPr lvl="1" indent="-279400" eaLnBrk="0" hangingPunct="0">
              <a:buClr>
                <a:schemeClr val="accent1"/>
              </a:buClr>
              <a:buSzPct val="111000"/>
              <a:buFontTx/>
              <a:buChar char="•"/>
              <a:defRPr/>
            </a:pPr>
            <a:endParaRPr lang="en-US" altLang="zh-CN" sz="2400" i="0" dirty="0">
              <a:ea typeface="宋体" charset="-122"/>
            </a:endParaRPr>
          </a:p>
          <a:p>
            <a:pPr lvl="1" indent="-279400" eaLnBrk="0" hangingPunct="0">
              <a:buClr>
                <a:schemeClr val="accent1"/>
              </a:buClr>
              <a:buSzPct val="111000"/>
              <a:buFontTx/>
              <a:buChar char="•"/>
              <a:defRPr/>
            </a:pPr>
            <a:r>
              <a:rPr lang="zh-CN" altLang="en-US" sz="2400" i="0" dirty="0">
                <a:ea typeface="宋体" charset="-122"/>
              </a:rPr>
              <a:t>直到所有循环被测试</a:t>
            </a:r>
            <a:endParaRPr lang="en-US" altLang="zh-CN" sz="2400" i="0" dirty="0">
              <a:ea typeface="宋体" charset="-122"/>
            </a:endParaRPr>
          </a:p>
          <a:p>
            <a:pPr lvl="1" eaLnBrk="0" hangingPunct="0">
              <a:buClr>
                <a:schemeClr val="accent1"/>
              </a:buClr>
              <a:buSzPct val="111000"/>
              <a:buFontTx/>
              <a:buChar char="•"/>
              <a:defRPr/>
            </a:pPr>
            <a:endParaRPr lang="en-US" altLang="zh-CN" sz="2000" dirty="0">
              <a:ea typeface="宋体" charset="-122"/>
            </a:endParaRPr>
          </a:p>
        </p:txBody>
      </p:sp>
    </p:spTree>
    <p:extLst>
      <p:ext uri="{BB962C8B-B14F-4D97-AF65-F5344CB8AC3E}">
        <p14:creationId xmlns:p14="http://schemas.microsoft.com/office/powerpoint/2010/main" val="347340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19672" y="366695"/>
            <a:ext cx="5952724" cy="561975"/>
          </a:xfrm>
          <a:noFill/>
        </p:spPr>
        <p:txBody>
          <a:bodyPr lIns="90487" tIns="44450" rIns="90487" bIns="44450"/>
          <a:lstStyle/>
          <a:p>
            <a:pPr algn="ctr">
              <a:tabLst>
                <a:tab pos="7540625" algn="r"/>
              </a:tabLst>
            </a:pPr>
            <a:r>
              <a:rPr lang="zh-CN" altLang="en-US" sz="3200" dirty="0">
                <a:solidFill>
                  <a:srgbClr val="FFFF00"/>
                </a:solidFill>
                <a:latin typeface="+mj-ea"/>
              </a:rPr>
              <a:t>循环测试 </a:t>
            </a:r>
            <a:r>
              <a:rPr lang="en-US" altLang="zh-CN" sz="3200" dirty="0">
                <a:solidFill>
                  <a:srgbClr val="FFFF00"/>
                </a:solidFill>
                <a:latin typeface="+mj-ea"/>
              </a:rPr>
              <a:t>-</a:t>
            </a:r>
            <a:r>
              <a:rPr lang="zh-CN" altLang="en-US" sz="3200" dirty="0">
                <a:solidFill>
                  <a:srgbClr val="FFFF00"/>
                </a:solidFill>
                <a:latin typeface="+mj-ea"/>
              </a:rPr>
              <a:t> </a:t>
            </a:r>
            <a:r>
              <a:rPr lang="en-US" altLang="zh-CN" sz="3200" dirty="0">
                <a:solidFill>
                  <a:srgbClr val="FFFF00"/>
                </a:solidFill>
                <a:latin typeface="+mj-ea"/>
              </a:rPr>
              <a:t>3</a:t>
            </a:r>
          </a:p>
        </p:txBody>
      </p:sp>
      <p:sp>
        <p:nvSpPr>
          <p:cNvPr id="1680387" name="Rectangle 3"/>
          <p:cNvSpPr>
            <a:spLocks noChangeArrowheads="1"/>
          </p:cNvSpPr>
          <p:nvPr/>
        </p:nvSpPr>
        <p:spPr bwMode="auto">
          <a:xfrm>
            <a:off x="811213" y="4305300"/>
            <a:ext cx="3962400" cy="1143000"/>
          </a:xfrm>
          <a:prstGeom prst="rect">
            <a:avLst/>
          </a:prstGeom>
          <a:noFill/>
          <a:ln w="12700">
            <a:noFill/>
            <a:miter lim="800000"/>
            <a:headEnd/>
            <a:tailEnd/>
          </a:ln>
        </p:spPr>
        <p:txBody>
          <a:bodyPr lIns="90487" tIns="44450" rIns="90487" bIns="44450"/>
          <a:lstStyle/>
          <a:p>
            <a:pPr marL="381000" indent="-381000">
              <a:spcBef>
                <a:spcPct val="20000"/>
              </a:spcBef>
              <a:buClr>
                <a:schemeClr val="folHlink"/>
              </a:buClr>
              <a:buSzPct val="90000"/>
              <a:buFontTx/>
              <a:buAutoNum type="arabicPeriod" startAt="4"/>
            </a:pPr>
            <a:r>
              <a:rPr lang="zh-CN" altLang="en-US" sz="2800" b="1">
                <a:solidFill>
                  <a:srgbClr val="13BBBF"/>
                </a:solidFill>
              </a:rPr>
              <a:t>其它非结构循环</a:t>
            </a:r>
            <a:endParaRPr lang="en-US" altLang="zh-CN" sz="2800" b="1">
              <a:solidFill>
                <a:srgbClr val="13BBBF"/>
              </a:solidFill>
            </a:endParaRPr>
          </a:p>
          <a:p>
            <a:pPr marL="800100" lvl="1" indent="-342900">
              <a:spcBef>
                <a:spcPct val="20000"/>
              </a:spcBef>
              <a:buClr>
                <a:srgbClr val="FF00FF"/>
              </a:buClr>
              <a:buSzPct val="120000"/>
              <a:buFont typeface="Zapf Dingbats" charset="2"/>
              <a:buChar char="è"/>
            </a:pPr>
            <a:r>
              <a:rPr lang="zh-CN" altLang="en-US" sz="2600" b="1">
                <a:solidFill>
                  <a:schemeClr val="hlink"/>
                </a:solidFill>
              </a:rPr>
              <a:t>重新设计</a:t>
            </a:r>
            <a:r>
              <a:rPr lang="en-US" altLang="zh-CN" sz="2600" b="1">
                <a:solidFill>
                  <a:schemeClr val="hlink"/>
                </a:solidFill>
              </a:rPr>
              <a:t>!</a:t>
            </a:r>
            <a:endParaRPr lang="en-US" altLang="zh-CN" sz="2600"/>
          </a:p>
        </p:txBody>
      </p:sp>
      <p:grpSp>
        <p:nvGrpSpPr>
          <p:cNvPr id="38916" name="Group 4"/>
          <p:cNvGrpSpPr>
            <a:grpSpLocks/>
          </p:cNvGrpSpPr>
          <p:nvPr/>
        </p:nvGrpSpPr>
        <p:grpSpPr bwMode="auto">
          <a:xfrm>
            <a:off x="6948264" y="2348880"/>
            <a:ext cx="1960562" cy="2616200"/>
            <a:chOff x="3976" y="837"/>
            <a:chExt cx="1235" cy="1648"/>
          </a:xfrm>
        </p:grpSpPr>
        <p:sp>
          <p:nvSpPr>
            <p:cNvPr id="38919" name="AutoShape 5"/>
            <p:cNvSpPr>
              <a:spLocks noChangeArrowheads="1"/>
            </p:cNvSpPr>
            <p:nvPr/>
          </p:nvSpPr>
          <p:spPr bwMode="auto">
            <a:xfrm>
              <a:off x="3976" y="837"/>
              <a:ext cx="1235" cy="1648"/>
            </a:xfrm>
            <a:prstGeom prst="roundRect">
              <a:avLst>
                <a:gd name="adj" fmla="val 12495"/>
              </a:avLst>
            </a:prstGeom>
            <a:solidFill>
              <a:srgbClr val="FAFD00"/>
            </a:solidFill>
            <a:ln w="12700">
              <a:solidFill>
                <a:schemeClr val="tx1"/>
              </a:solidFill>
              <a:round/>
              <a:headEnd/>
              <a:tailEnd/>
            </a:ln>
          </p:spPr>
          <p:txBody>
            <a:bodyPr wrap="none" anchor="ctr"/>
            <a:lstStyle/>
            <a:p>
              <a:endParaRPr lang="zh-CN" altLang="en-US"/>
            </a:p>
          </p:txBody>
        </p:sp>
        <p:sp>
          <p:nvSpPr>
            <p:cNvPr id="38920" name="AutoShape 6"/>
            <p:cNvSpPr>
              <a:spLocks noChangeArrowheads="1"/>
            </p:cNvSpPr>
            <p:nvPr/>
          </p:nvSpPr>
          <p:spPr bwMode="auto">
            <a:xfrm>
              <a:off x="4454" y="1527"/>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sp>
          <p:nvSpPr>
            <p:cNvPr id="38921" name="Line 7"/>
            <p:cNvSpPr>
              <a:spLocks noChangeShapeType="1"/>
            </p:cNvSpPr>
            <p:nvPr/>
          </p:nvSpPr>
          <p:spPr bwMode="auto">
            <a:xfrm>
              <a:off x="4510" y="997"/>
              <a:ext cx="0" cy="25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8922" name="Freeform 8"/>
            <p:cNvSpPr>
              <a:spLocks/>
            </p:cNvSpPr>
            <p:nvPr/>
          </p:nvSpPr>
          <p:spPr bwMode="auto">
            <a:xfrm>
              <a:off x="4509" y="1062"/>
              <a:ext cx="296" cy="524"/>
            </a:xfrm>
            <a:custGeom>
              <a:avLst/>
              <a:gdLst>
                <a:gd name="T0" fmla="*/ 63 w 296"/>
                <a:gd name="T1" fmla="*/ 523 h 524"/>
                <a:gd name="T2" fmla="*/ 295 w 296"/>
                <a:gd name="T3" fmla="*/ 523 h 524"/>
                <a:gd name="T4" fmla="*/ 295 w 296"/>
                <a:gd name="T5" fmla="*/ 0 h 524"/>
                <a:gd name="T6" fmla="*/ 0 w 296"/>
                <a:gd name="T7" fmla="*/ 0 h 524"/>
                <a:gd name="T8" fmla="*/ 0 60000 65536"/>
                <a:gd name="T9" fmla="*/ 0 60000 65536"/>
                <a:gd name="T10" fmla="*/ 0 60000 65536"/>
                <a:gd name="T11" fmla="*/ 0 60000 65536"/>
                <a:gd name="T12" fmla="*/ 0 w 296"/>
                <a:gd name="T13" fmla="*/ 0 h 524"/>
                <a:gd name="T14" fmla="*/ 296 w 296"/>
                <a:gd name="T15" fmla="*/ 524 h 524"/>
              </a:gdLst>
              <a:ahLst/>
              <a:cxnLst>
                <a:cxn ang="T8">
                  <a:pos x="T0" y="T1"/>
                </a:cxn>
                <a:cxn ang="T9">
                  <a:pos x="T2" y="T3"/>
                </a:cxn>
                <a:cxn ang="T10">
                  <a:pos x="T4" y="T5"/>
                </a:cxn>
                <a:cxn ang="T11">
                  <a:pos x="T6" y="T7"/>
                </a:cxn>
              </a:cxnLst>
              <a:rect l="T12" t="T13" r="T14" b="T15"/>
              <a:pathLst>
                <a:path w="296" h="524">
                  <a:moveTo>
                    <a:pt x="63" y="523"/>
                  </a:moveTo>
                  <a:lnTo>
                    <a:pt x="295" y="523"/>
                  </a:lnTo>
                  <a:lnTo>
                    <a:pt x="295" y="0"/>
                  </a:lnTo>
                  <a:lnTo>
                    <a:pt x="0" y="0"/>
                  </a:lnTo>
                </a:path>
              </a:pathLst>
            </a:custGeom>
            <a:noFill/>
            <a:ln w="12700" cap="rnd">
              <a:solidFill>
                <a:schemeClr val="tx1"/>
              </a:solidFill>
              <a:round/>
              <a:headEnd/>
              <a:tailEnd type="triangle" w="med" len="med"/>
            </a:ln>
          </p:spPr>
          <p:txBody>
            <a:bodyPr/>
            <a:lstStyle/>
            <a:p>
              <a:endParaRPr lang="zh-CN" altLang="en-US"/>
            </a:p>
          </p:txBody>
        </p:sp>
        <p:sp>
          <p:nvSpPr>
            <p:cNvPr id="38923" name="Line 9"/>
            <p:cNvSpPr>
              <a:spLocks noChangeShapeType="1"/>
            </p:cNvSpPr>
            <p:nvPr/>
          </p:nvSpPr>
          <p:spPr bwMode="auto">
            <a:xfrm>
              <a:off x="4510" y="1381"/>
              <a:ext cx="0" cy="15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8924" name="AutoShape 10"/>
            <p:cNvSpPr>
              <a:spLocks noChangeArrowheads="1"/>
            </p:cNvSpPr>
            <p:nvPr/>
          </p:nvSpPr>
          <p:spPr bwMode="auto">
            <a:xfrm>
              <a:off x="4454" y="2173"/>
              <a:ext cx="112" cy="126"/>
            </a:xfrm>
            <a:prstGeom prst="diamond">
              <a:avLst/>
            </a:prstGeom>
            <a:solidFill>
              <a:schemeClr val="bg1"/>
            </a:solidFill>
            <a:ln w="12700">
              <a:solidFill>
                <a:schemeClr val="tx1"/>
              </a:solidFill>
              <a:miter lim="800000"/>
              <a:headEnd/>
              <a:tailEnd/>
            </a:ln>
          </p:spPr>
          <p:txBody>
            <a:bodyPr wrap="none" anchor="ctr"/>
            <a:lstStyle/>
            <a:p>
              <a:endParaRPr lang="zh-CN" altLang="en-US"/>
            </a:p>
          </p:txBody>
        </p:sp>
        <p:sp>
          <p:nvSpPr>
            <p:cNvPr id="38925" name="Line 11"/>
            <p:cNvSpPr>
              <a:spLocks noChangeShapeType="1"/>
            </p:cNvSpPr>
            <p:nvPr/>
          </p:nvSpPr>
          <p:spPr bwMode="auto">
            <a:xfrm>
              <a:off x="4510" y="1650"/>
              <a:ext cx="0" cy="25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8926" name="Freeform 12"/>
            <p:cNvSpPr>
              <a:spLocks/>
            </p:cNvSpPr>
            <p:nvPr/>
          </p:nvSpPr>
          <p:spPr bwMode="auto">
            <a:xfrm>
              <a:off x="4509" y="1708"/>
              <a:ext cx="296" cy="524"/>
            </a:xfrm>
            <a:custGeom>
              <a:avLst/>
              <a:gdLst>
                <a:gd name="T0" fmla="*/ 63 w 296"/>
                <a:gd name="T1" fmla="*/ 523 h 524"/>
                <a:gd name="T2" fmla="*/ 295 w 296"/>
                <a:gd name="T3" fmla="*/ 523 h 524"/>
                <a:gd name="T4" fmla="*/ 295 w 296"/>
                <a:gd name="T5" fmla="*/ 0 h 524"/>
                <a:gd name="T6" fmla="*/ 0 w 296"/>
                <a:gd name="T7" fmla="*/ 0 h 524"/>
                <a:gd name="T8" fmla="*/ 0 60000 65536"/>
                <a:gd name="T9" fmla="*/ 0 60000 65536"/>
                <a:gd name="T10" fmla="*/ 0 60000 65536"/>
                <a:gd name="T11" fmla="*/ 0 60000 65536"/>
                <a:gd name="T12" fmla="*/ 0 w 296"/>
                <a:gd name="T13" fmla="*/ 0 h 524"/>
                <a:gd name="T14" fmla="*/ 296 w 296"/>
                <a:gd name="T15" fmla="*/ 524 h 524"/>
              </a:gdLst>
              <a:ahLst/>
              <a:cxnLst>
                <a:cxn ang="T8">
                  <a:pos x="T0" y="T1"/>
                </a:cxn>
                <a:cxn ang="T9">
                  <a:pos x="T2" y="T3"/>
                </a:cxn>
                <a:cxn ang="T10">
                  <a:pos x="T4" y="T5"/>
                </a:cxn>
                <a:cxn ang="T11">
                  <a:pos x="T6" y="T7"/>
                </a:cxn>
              </a:cxnLst>
              <a:rect l="T12" t="T13" r="T14" b="T15"/>
              <a:pathLst>
                <a:path w="296" h="524">
                  <a:moveTo>
                    <a:pt x="63" y="523"/>
                  </a:moveTo>
                  <a:lnTo>
                    <a:pt x="295" y="523"/>
                  </a:lnTo>
                  <a:lnTo>
                    <a:pt x="295" y="0"/>
                  </a:lnTo>
                  <a:lnTo>
                    <a:pt x="0" y="0"/>
                  </a:lnTo>
                </a:path>
              </a:pathLst>
            </a:custGeom>
            <a:noFill/>
            <a:ln w="12700" cap="rnd">
              <a:solidFill>
                <a:schemeClr val="tx1"/>
              </a:solidFill>
              <a:round/>
              <a:headEnd/>
              <a:tailEnd type="triangle" w="med" len="med"/>
            </a:ln>
          </p:spPr>
          <p:txBody>
            <a:bodyPr/>
            <a:lstStyle/>
            <a:p>
              <a:endParaRPr lang="zh-CN" altLang="en-US"/>
            </a:p>
          </p:txBody>
        </p:sp>
        <p:sp>
          <p:nvSpPr>
            <p:cNvPr id="38927" name="Line 13"/>
            <p:cNvSpPr>
              <a:spLocks noChangeShapeType="1"/>
            </p:cNvSpPr>
            <p:nvPr/>
          </p:nvSpPr>
          <p:spPr bwMode="auto">
            <a:xfrm>
              <a:off x="4510" y="2027"/>
              <a:ext cx="0" cy="15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8928" name="AutoShape 14"/>
            <p:cNvSpPr>
              <a:spLocks noChangeArrowheads="1"/>
            </p:cNvSpPr>
            <p:nvPr/>
          </p:nvSpPr>
          <p:spPr bwMode="auto">
            <a:xfrm>
              <a:off x="4390" y="1904"/>
              <a:ext cx="240" cy="123"/>
            </a:xfrm>
            <a:prstGeom prst="roundRect">
              <a:avLst>
                <a:gd name="adj" fmla="val 50000"/>
              </a:avLst>
            </a:prstGeom>
            <a:solidFill>
              <a:schemeClr val="bg1"/>
            </a:solidFill>
            <a:ln w="12700">
              <a:solidFill>
                <a:schemeClr val="tx1"/>
              </a:solidFill>
              <a:round/>
              <a:headEnd/>
              <a:tailEnd/>
            </a:ln>
          </p:spPr>
          <p:txBody>
            <a:bodyPr wrap="none" anchor="ctr"/>
            <a:lstStyle/>
            <a:p>
              <a:endParaRPr lang="zh-CN" altLang="en-US"/>
            </a:p>
          </p:txBody>
        </p:sp>
        <p:sp>
          <p:nvSpPr>
            <p:cNvPr id="38929" name="AutoShape 15"/>
            <p:cNvSpPr>
              <a:spLocks noChangeArrowheads="1"/>
            </p:cNvSpPr>
            <p:nvPr/>
          </p:nvSpPr>
          <p:spPr bwMode="auto">
            <a:xfrm>
              <a:off x="4390" y="1248"/>
              <a:ext cx="240" cy="123"/>
            </a:xfrm>
            <a:prstGeom prst="roundRect">
              <a:avLst>
                <a:gd name="adj" fmla="val 50000"/>
              </a:avLst>
            </a:prstGeom>
            <a:solidFill>
              <a:schemeClr val="bg1"/>
            </a:solidFill>
            <a:ln w="12700">
              <a:solidFill>
                <a:schemeClr val="tx1"/>
              </a:solidFill>
              <a:round/>
              <a:headEnd/>
              <a:tailEnd/>
            </a:ln>
          </p:spPr>
          <p:txBody>
            <a:bodyPr wrap="none" anchor="ctr"/>
            <a:lstStyle/>
            <a:p>
              <a:endParaRPr lang="zh-CN" altLang="en-US"/>
            </a:p>
          </p:txBody>
        </p:sp>
      </p:grpSp>
      <p:sp>
        <p:nvSpPr>
          <p:cNvPr id="32773" name="Rectangle 16"/>
          <p:cNvSpPr>
            <a:spLocks noChangeArrowheads="1"/>
          </p:cNvSpPr>
          <p:nvPr/>
        </p:nvSpPr>
        <p:spPr bwMode="auto">
          <a:xfrm>
            <a:off x="755650" y="1844675"/>
            <a:ext cx="6408738" cy="1938338"/>
          </a:xfrm>
          <a:prstGeom prst="rect">
            <a:avLst/>
          </a:prstGeom>
          <a:noFill/>
          <a:ln w="9525">
            <a:noFill/>
            <a:miter lim="800000"/>
            <a:headEnd/>
            <a:tailEnd/>
          </a:ln>
        </p:spPr>
        <p:txBody>
          <a:bodyPr>
            <a:spAutoFit/>
          </a:bodyPr>
          <a:lstStyle/>
          <a:p>
            <a:pPr eaLnBrk="0" hangingPunct="0">
              <a:defRPr/>
            </a:pPr>
            <a:r>
              <a:rPr lang="zh-CN" altLang="en-US" sz="2800" b="1" u="sng" dirty="0">
                <a:solidFill>
                  <a:srgbClr val="13BBBF"/>
                </a:solidFill>
                <a:ea typeface="宋体" charset="-122"/>
              </a:rPr>
              <a:t>3. 串行连接的循环</a:t>
            </a:r>
            <a:endParaRPr lang="en-US" altLang="zh-CN" sz="2800" b="1" u="sng" dirty="0">
              <a:solidFill>
                <a:srgbClr val="13BBBF"/>
              </a:solidFill>
              <a:ea typeface="宋体" charset="-122"/>
            </a:endParaRPr>
          </a:p>
          <a:p>
            <a:pPr lvl="1" eaLnBrk="0" hangingPunct="0">
              <a:buClr>
                <a:schemeClr val="accent1"/>
              </a:buClr>
              <a:buFont typeface="Wingdings" pitchFamily="2" charset="2"/>
              <a:buNone/>
              <a:defRPr/>
            </a:pPr>
            <a:endParaRPr lang="en-US" altLang="zh-CN" sz="2000" dirty="0">
              <a:solidFill>
                <a:srgbClr val="13BBBF"/>
              </a:solidFill>
              <a:ea typeface="宋体" charset="-122"/>
            </a:endParaRPr>
          </a:p>
          <a:p>
            <a:pPr marL="171450" lvl="1" eaLnBrk="0" hangingPunct="0">
              <a:lnSpc>
                <a:spcPct val="150000"/>
              </a:lnSpc>
              <a:buClr>
                <a:schemeClr val="accent1"/>
              </a:buClr>
              <a:buFont typeface="Wingdings" pitchFamily="2" charset="2"/>
              <a:buChar char="ü"/>
              <a:defRPr/>
            </a:pPr>
            <a:r>
              <a:rPr lang="zh-CN" altLang="en-US" sz="2400" dirty="0">
                <a:solidFill>
                  <a:schemeClr val="hlink"/>
                </a:solidFill>
                <a:ea typeface="宋体" charset="-122"/>
                <a:sym typeface="Wingdings" pitchFamily="2" charset="2"/>
              </a:rPr>
              <a:t>独立循环</a:t>
            </a:r>
            <a:r>
              <a:rPr lang="en-US" altLang="zh-CN" sz="2400" dirty="0">
                <a:solidFill>
                  <a:schemeClr val="hlink"/>
                </a:solidFill>
                <a:ea typeface="宋体" charset="-122"/>
                <a:sym typeface="Wingdings" pitchFamily="2" charset="2"/>
              </a:rPr>
              <a:t></a:t>
            </a:r>
            <a:r>
              <a:rPr lang="en-US" altLang="zh-CN" sz="2400" dirty="0">
                <a:ea typeface="宋体" charset="-122"/>
              </a:rPr>
              <a:t>  </a:t>
            </a:r>
            <a:r>
              <a:rPr lang="zh-CN" altLang="en-US" sz="2400" dirty="0">
                <a:ea typeface="宋体" charset="-122"/>
              </a:rPr>
              <a:t>可以分别看着简单循环测试</a:t>
            </a:r>
            <a:endParaRPr lang="en-US" altLang="zh-CN" sz="2400" dirty="0">
              <a:ea typeface="宋体" charset="-122"/>
            </a:endParaRPr>
          </a:p>
          <a:p>
            <a:pPr marL="171450" lvl="1" eaLnBrk="0" hangingPunct="0">
              <a:lnSpc>
                <a:spcPct val="150000"/>
              </a:lnSpc>
              <a:buClr>
                <a:schemeClr val="accent1"/>
              </a:buClr>
              <a:buFont typeface="Wingdings" pitchFamily="2" charset="2"/>
              <a:buChar char="ü"/>
              <a:defRPr/>
            </a:pPr>
            <a:r>
              <a:rPr lang="zh-CN" altLang="en-US" sz="2400" dirty="0">
                <a:ea typeface="宋体" charset="-122"/>
                <a:sym typeface="Wingdings" pitchFamily="2" charset="2"/>
              </a:rPr>
              <a:t>依赖性循环</a:t>
            </a:r>
            <a:r>
              <a:rPr lang="en-US" altLang="zh-CN" sz="2400" dirty="0">
                <a:ea typeface="宋体" charset="-122"/>
                <a:sym typeface="Wingdings" pitchFamily="2" charset="2"/>
              </a:rPr>
              <a:t> </a:t>
            </a:r>
            <a:r>
              <a:rPr lang="zh-CN" altLang="en-US" sz="2400" dirty="0">
                <a:ea typeface="宋体" charset="-122"/>
                <a:sym typeface="Wingdings" pitchFamily="2" charset="2"/>
              </a:rPr>
              <a:t>可以看着是嵌套循环</a:t>
            </a:r>
            <a:endParaRPr lang="en-US" altLang="zh-CN" sz="2400" dirty="0">
              <a:ea typeface="宋体" charset="-122"/>
            </a:endParaRPr>
          </a:p>
        </p:txBody>
      </p:sp>
    </p:spTree>
    <p:extLst>
      <p:ext uri="{BB962C8B-B14F-4D97-AF65-F5344CB8AC3E}">
        <p14:creationId xmlns:p14="http://schemas.microsoft.com/office/powerpoint/2010/main" val="3302391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80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7"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colortbl\red35\green30\blue96;}{\f0\fs36\b\i\cf0 Zustandsdiagramm eines Stapels\par}}"/>
  <p:tag name="PPWINSEGMENT1TARGETRTF" val="{\rtf1\ansi\deff1{\fonttbl{\f1\fcharset0 Arial;}}{\colortbl\red0\green0\blue0;\red35\green30\blue96;}{\f1\fs36\b\i\cf1 Status diagram of a stack\par}}"/>
  <p:tag name="PPWINLASTSAVEDTRANSLATION" val="Status diagram of a stack"/>
  <p:tag name="PPWINALREADYSEGMENTED" val="True"/>
  <p:tag name="PPWINTOTALSEGMENTS" val="1"/>
</p:tagLst>
</file>

<file path=ppt/tags/tag10.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11.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12.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13.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14.xml><?xml version="1.0" encoding="utf-8"?>
<p:tagLst xmlns:a="http://schemas.openxmlformats.org/drawingml/2006/main" xmlns:r="http://schemas.openxmlformats.org/officeDocument/2006/relationships" xmlns:p="http://schemas.openxmlformats.org/presentationml/2006/main">
  <p:tag name="PPTAGGERGROUP" val="2"/>
</p:tagLst>
</file>

<file path=ppt/tags/tag15.xml><?xml version="1.0" encoding="utf-8"?>
<p:tagLst xmlns:a="http://schemas.openxmlformats.org/drawingml/2006/main" xmlns:r="http://schemas.openxmlformats.org/officeDocument/2006/relationships" xmlns:p="http://schemas.openxmlformats.org/presentationml/2006/main">
  <p:tag name="PPTAGGERGROUP" val="2"/>
</p:tagLst>
</file>

<file path=ppt/tags/tag16.xml><?xml version="1.0" encoding="utf-8"?>
<p:tagLst xmlns:a="http://schemas.openxmlformats.org/drawingml/2006/main" xmlns:r="http://schemas.openxmlformats.org/officeDocument/2006/relationships" xmlns:p="http://schemas.openxmlformats.org/presentationml/2006/main">
  <p:tag name="PPTAGGERGROUP" val="3"/>
</p:tagLst>
</file>

<file path=ppt/tags/tag17.xml><?xml version="1.0" encoding="utf-8"?>
<p:tagLst xmlns:a="http://schemas.openxmlformats.org/drawingml/2006/main" xmlns:r="http://schemas.openxmlformats.org/officeDocument/2006/relationships" xmlns:p="http://schemas.openxmlformats.org/presentationml/2006/main">
  <p:tag name="PPTAGGERGROUP" val="3"/>
</p:tagLst>
</file>

<file path=ppt/tags/tag18.xml><?xml version="1.0" encoding="utf-8"?>
<p:tagLst xmlns:a="http://schemas.openxmlformats.org/drawingml/2006/main" xmlns:r="http://schemas.openxmlformats.org/officeDocument/2006/relationships" xmlns:p="http://schemas.openxmlformats.org/presentationml/2006/main">
  <p:tag name="PPTAGGERGROUP" val="4"/>
</p:tagLst>
</file>

<file path=ppt/tags/tag19.xml><?xml version="1.0" encoding="utf-8"?>
<p:tagLst xmlns:a="http://schemas.openxmlformats.org/drawingml/2006/main" xmlns:r="http://schemas.openxmlformats.org/officeDocument/2006/relationships" xmlns:p="http://schemas.openxmlformats.org/presentationml/2006/main">
  <p:tag name="PPTAGGERGROUP" val="4"/>
</p:tagLst>
</file>

<file path=ppt/tags/tag2.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4\cf0 init\par}}"/>
</p:tagLst>
</file>

<file path=ppt/tags/tag20.xml><?xml version="1.0" encoding="utf-8"?>
<p:tagLst xmlns:a="http://schemas.openxmlformats.org/drawingml/2006/main" xmlns:r="http://schemas.openxmlformats.org/officeDocument/2006/relationships" xmlns:p="http://schemas.openxmlformats.org/presentationml/2006/main">
  <p:tag name="PPTAGGERGROUP" val="5"/>
</p:tagLst>
</file>

<file path=ppt/tags/tag21.xml><?xml version="1.0" encoding="utf-8"?>
<p:tagLst xmlns:a="http://schemas.openxmlformats.org/drawingml/2006/main" xmlns:r="http://schemas.openxmlformats.org/officeDocument/2006/relationships" xmlns:p="http://schemas.openxmlformats.org/presentationml/2006/main">
  <p:tag name="PPTAGGERGROUP" val="5"/>
</p:tagLst>
</file>

<file path=ppt/tags/tag22.xml><?xml version="1.0" encoding="utf-8"?>
<p:tagLst xmlns:a="http://schemas.openxmlformats.org/drawingml/2006/main" xmlns:r="http://schemas.openxmlformats.org/officeDocument/2006/relationships" xmlns:p="http://schemas.openxmlformats.org/presentationml/2006/main">
  <p:tag name="PPTAGGERGROUP" val="7"/>
</p:tagLst>
</file>

<file path=ppt/tags/tag23.xml><?xml version="1.0" encoding="utf-8"?>
<p:tagLst xmlns:a="http://schemas.openxmlformats.org/drawingml/2006/main" xmlns:r="http://schemas.openxmlformats.org/officeDocument/2006/relationships" xmlns:p="http://schemas.openxmlformats.org/presentationml/2006/main">
  <p:tag name="PPTAGGERGROUP" val="7"/>
</p:tagLst>
</file>

<file path=ppt/tags/tag24.xml><?xml version="1.0" encoding="utf-8"?>
<p:tagLst xmlns:a="http://schemas.openxmlformats.org/drawingml/2006/main" xmlns:r="http://schemas.openxmlformats.org/officeDocument/2006/relationships" xmlns:p="http://schemas.openxmlformats.org/presentationml/2006/main">
  <p:tag name="PPTAGGERGROUP" val="8"/>
</p:tagLst>
</file>

<file path=ppt/tags/tag25.xml><?xml version="1.0" encoding="utf-8"?>
<p:tagLst xmlns:a="http://schemas.openxmlformats.org/drawingml/2006/main" xmlns:r="http://schemas.openxmlformats.org/officeDocument/2006/relationships" xmlns:p="http://schemas.openxmlformats.org/presentationml/2006/main">
  <p:tag name="PPTAGGERGROUP" val="8"/>
</p:tagLst>
</file>

<file path=ppt/tags/tag26.xml><?xml version="1.0" encoding="utf-8"?>
<p:tagLst xmlns:a="http://schemas.openxmlformats.org/drawingml/2006/main" xmlns:r="http://schemas.openxmlformats.org/officeDocument/2006/relationships" xmlns:p="http://schemas.openxmlformats.org/presentationml/2006/main">
  <p:tag name="PPTAGGERGROUP" val="9"/>
</p:tagLst>
</file>

<file path=ppt/tags/tag27.xml><?xml version="1.0" encoding="utf-8"?>
<p:tagLst xmlns:a="http://schemas.openxmlformats.org/drawingml/2006/main" xmlns:r="http://schemas.openxmlformats.org/officeDocument/2006/relationships" xmlns:p="http://schemas.openxmlformats.org/presentationml/2006/main">
  <p:tag name="PPTAGGERGROUP" val="9"/>
</p:tagLst>
</file>

<file path=ppt/tags/tag28.xml><?xml version="1.0" encoding="utf-8"?>
<p:tagLst xmlns:a="http://schemas.openxmlformats.org/drawingml/2006/main" xmlns:r="http://schemas.openxmlformats.org/officeDocument/2006/relationships" xmlns:p="http://schemas.openxmlformats.org/presentationml/2006/main">
  <p:tag name="PPTAGGERGROUP" val="10"/>
</p:tagLst>
</file>

<file path=ppt/tags/tag29.xml><?xml version="1.0" encoding="utf-8"?>
<p:tagLst xmlns:a="http://schemas.openxmlformats.org/drawingml/2006/main" xmlns:r="http://schemas.openxmlformats.org/officeDocument/2006/relationships" xmlns:p="http://schemas.openxmlformats.org/presentationml/2006/main">
  <p:tag name="PPTAGGERGROUP" val="10"/>
</p:tagLst>
</file>

<file path=ppt/tags/tag3.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30.xml><?xml version="1.0" encoding="utf-8"?>
<p:tagLst xmlns:a="http://schemas.openxmlformats.org/drawingml/2006/main" xmlns:r="http://schemas.openxmlformats.org/officeDocument/2006/relationships" xmlns:p="http://schemas.openxmlformats.org/presentationml/2006/main">
  <p:tag name="PPTAGGERGROUP" val="11"/>
</p:tagLst>
</file>

<file path=ppt/tags/tag31.xml><?xml version="1.0" encoding="utf-8"?>
<p:tagLst xmlns:a="http://schemas.openxmlformats.org/drawingml/2006/main" xmlns:r="http://schemas.openxmlformats.org/officeDocument/2006/relationships" xmlns:p="http://schemas.openxmlformats.org/presentationml/2006/main">
  <p:tag name="PPTAGGERGROUP" val="11"/>
</p:tagLst>
</file>

<file path=ppt/tags/tag32.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33.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34.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35.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36.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37.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38.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39.xml><?xml version="1.0" encoding="utf-8"?>
<p:tagLst xmlns:a="http://schemas.openxmlformats.org/drawingml/2006/main" xmlns:r="http://schemas.openxmlformats.org/officeDocument/2006/relationships"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4.xml><?xml version="1.0" encoding="utf-8"?>
<p:tagLst xmlns:a="http://schemas.openxmlformats.org/drawingml/2006/main" xmlns:r="http://schemas.openxmlformats.org/officeDocument/2006/relationships" xmlns:p="http://schemas.openxmlformats.org/presentationml/2006/main">
  <p:tag name="PPWINSEGMENT1START" val="1"/>
  <p:tag name="PPWINSEGMENT1LENGTH" val="7"/>
  <p:tag name="PPWINSEGMENT1SOURCERTF" val="{\rtf1\ansi\deff0{\fonttbl{\f0\fcharset0 Times New Roman;}}{\colortbl\red0\green0\blue0;}{\f0\fs28\cf0 initial\par}}"/>
  <p:tag name="PPWINLASTSAVEDTRANSLATION" val="initial"/>
  <p:tag name="PPWINALREADYSEGMENTED" val="True"/>
  <p:tag name="PPWINTOTALSEGMENTS" val="1"/>
</p:tagLst>
</file>

<file path=ppt/tags/tag40.xml><?xml version="1.0" encoding="utf-8"?>
<p:tagLst xmlns:a="http://schemas.openxmlformats.org/drawingml/2006/main" xmlns:r="http://schemas.openxmlformats.org/officeDocument/2006/relationships" xmlns:p="http://schemas.openxmlformats.org/presentationml/2006/main">
  <p:tag name="PPWINTOTALSEGMENTS" val="0"/>
</p:tagLst>
</file>

<file path=ppt/tags/tag41.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42.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43.xml><?xml version="1.0" encoding="utf-8"?>
<p:tagLst xmlns:a="http://schemas.openxmlformats.org/drawingml/2006/main" xmlns:r="http://schemas.openxmlformats.org/officeDocument/2006/relationships" xmlns:p="http://schemas.openxmlformats.org/presentationml/2006/main">
  <p:tag name="PPTAGGERGROUP" val="14"/>
</p:tagLst>
</file>

<file path=ppt/tags/tag44.xml><?xml version="1.0" encoding="utf-8"?>
<p:tagLst xmlns:a="http://schemas.openxmlformats.org/drawingml/2006/main" xmlns:r="http://schemas.openxmlformats.org/officeDocument/2006/relationships" xmlns:p="http://schemas.openxmlformats.org/presentationml/2006/main">
  <p:tag name="PPTAGGERGROUP" val="14"/>
</p:tagLst>
</file>

<file path=ppt/tags/tag45.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46.xml><?xml version="1.0" encoding="utf-8"?>
<p:tagLst xmlns:a="http://schemas.openxmlformats.org/drawingml/2006/main" xmlns:r="http://schemas.openxmlformats.org/officeDocument/2006/relationships" xmlns:p="http://schemas.openxmlformats.org/presentationml/2006/main">
  <p:tag name="PPTAGGERGROUP" val="1"/>
</p:tagLst>
</file>

<file path=ppt/tags/tag47.xml><?xml version="1.0" encoding="utf-8"?>
<p:tagLst xmlns:a="http://schemas.openxmlformats.org/drawingml/2006/main" xmlns:r="http://schemas.openxmlformats.org/officeDocument/2006/relationships" xmlns:p="http://schemas.openxmlformats.org/presentationml/2006/main">
  <p:tag name="PPTAGGERGROUP" val="1"/>
</p:tagLst>
</file>

<file path=ppt/tags/tag48.xml><?xml version="1.0" encoding="utf-8"?>
<p:tagLst xmlns:a="http://schemas.openxmlformats.org/drawingml/2006/main" xmlns:r="http://schemas.openxmlformats.org/officeDocument/2006/relationships" xmlns:p="http://schemas.openxmlformats.org/presentationml/2006/main">
  <p:tag name="PPTAGGERGROUP" val="1"/>
</p:tagLst>
</file>

<file path=ppt/tags/tag49.xml><?xml version="1.0" encoding="utf-8"?>
<p:tagLst xmlns:a="http://schemas.openxmlformats.org/drawingml/2006/main" xmlns:r="http://schemas.openxmlformats.org/officeDocument/2006/relationships" xmlns:p="http://schemas.openxmlformats.org/presentationml/2006/main">
  <p:tag name="PPTAGGERGROUP" val="1"/>
</p:tagLst>
</file>

<file path=ppt/tags/tag5.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mpty\par}}"/>
</p:tagLst>
</file>

<file path=ppt/tags/tag50.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51.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52.xml><?xml version="1.0" encoding="utf-8"?>
<p:tagLst xmlns:a="http://schemas.openxmlformats.org/drawingml/2006/main" xmlns:r="http://schemas.openxmlformats.org/officeDocument/2006/relationships" xmlns:p="http://schemas.openxmlformats.org/presentationml/2006/main">
  <p:tag name="PPTAGGERGROUP" val="6"/>
</p:tagLst>
</file>

<file path=ppt/tags/tag53.xml><?xml version="1.0" encoding="utf-8"?>
<p:tagLst xmlns:a="http://schemas.openxmlformats.org/drawingml/2006/main" xmlns:r="http://schemas.openxmlformats.org/officeDocument/2006/relationships" xmlns:p="http://schemas.openxmlformats.org/presentationml/2006/main">
  <p:tag name="PPTAGGERGROUP" val="6"/>
</p:tagLst>
</file>

<file path=ppt/tags/tag54.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55.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56.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57.xml><?xml version="1.0" encoding="utf-8"?>
<p:tagLst xmlns:a="http://schemas.openxmlformats.org/drawingml/2006/main" xmlns:r="http://schemas.openxmlformats.org/officeDocument/2006/relationships" xmlns:p="http://schemas.openxmlformats.org/presentationml/2006/main">
  <p:tag name="PPTAGGERGROUP" val="13"/>
</p:tagLst>
</file>

<file path=ppt/tags/tag58.xml><?xml version="1.0" encoding="utf-8"?>
<p:tagLst xmlns:a="http://schemas.openxmlformats.org/drawingml/2006/main" xmlns:r="http://schemas.openxmlformats.org/officeDocument/2006/relationships" xmlns:p="http://schemas.openxmlformats.org/presentationml/2006/main">
  <p:tag name="PPTAGGERGROUP" val="13"/>
</p:tagLst>
</file>

<file path=ppt/tags/tag59.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6.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mpty\par}}"/>
</p:tagLst>
</file>

<file path=ppt/tags/tag60.xml><?xml version="1.0" encoding="utf-8"?>
<p:tagLst xmlns:a="http://schemas.openxmlformats.org/drawingml/2006/main" xmlns:r="http://schemas.openxmlformats.org/officeDocument/2006/relationships" xmlns:p="http://schemas.openxmlformats.org/presentationml/2006/main">
  <p:tag name="PPTAGGERGROUP" val="12"/>
</p:tagLst>
</file>

<file path=ppt/tags/tag61.xml><?xml version="1.0" encoding="utf-8"?>
<p:tagLst xmlns:a="http://schemas.openxmlformats.org/drawingml/2006/main" xmlns:r="http://schemas.openxmlformats.org/officeDocument/2006/relationships"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62.xml><?xml version="1.0" encoding="utf-8"?>
<p:tagLst xmlns:a="http://schemas.openxmlformats.org/drawingml/2006/main" xmlns:r="http://schemas.openxmlformats.org/officeDocument/2006/relationships"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63.xml><?xml version="1.0" encoding="utf-8"?>
<p:tagLst xmlns:a="http://schemas.openxmlformats.org/drawingml/2006/main" xmlns:r="http://schemas.openxmlformats.org/officeDocument/2006/relationships" xmlns:p="http://schemas.openxmlformats.org/presentationml/2006/main">
  <p:tag name="PPTAGGERGROUP" val="12"/>
</p:tagLst>
</file>

<file path=ppt/tags/tag7.xml><?xml version="1.0" encoding="utf-8"?>
<p:tagLst xmlns:a="http://schemas.openxmlformats.org/drawingml/2006/main" xmlns:r="http://schemas.openxmlformats.org/officeDocument/2006/relationships" xmlns:p="http://schemas.openxmlformats.org/presentationml/2006/main">
  <p:tag name="PPWINSEGMENT1START" val="1"/>
  <p:tag name="PPWINSEGMENT1LENGTH" val="7"/>
  <p:tag name="PPWINTOTALSEGMENTS" val="1"/>
  <p:tag name="PPWINSEGMENT1SOURCERTF" val="{\rtf1\ansi\deff0{\fonttbl{\f0\fcharset0 Times New Roman;}}{\colortbl\red0\green0\blue0;}{\f0\fs28\cf0 deleted\par}}"/>
</p:tagLst>
</file>

<file path=ppt/tags/tag8.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9.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
  <TotalTime>28532</TotalTime>
  <Words>7309</Words>
  <Application>Microsoft Office PowerPoint</Application>
  <PresentationFormat>全屏显示(4:3)</PresentationFormat>
  <Paragraphs>1208</Paragraphs>
  <Slides>132</Slides>
  <Notes>93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132</vt:i4>
      </vt:variant>
    </vt:vector>
  </HeadingPairs>
  <TitlesOfParts>
    <vt:vector size="135" baseType="lpstr">
      <vt:lpstr>6</vt:lpstr>
      <vt:lpstr>位图图像</vt:lpstr>
      <vt:lpstr>Clip</vt:lpstr>
      <vt:lpstr>PowerPoint 演示文稿</vt:lpstr>
      <vt:lpstr>第2章 回顾</vt:lpstr>
      <vt:lpstr>第3章  软件测试的方法</vt:lpstr>
      <vt:lpstr>方法论和具体方法</vt:lpstr>
      <vt:lpstr>测试领域</vt:lpstr>
      <vt:lpstr>测试方法 @SWEBOK 3.0</vt:lpstr>
      <vt:lpstr>具体方法或技术</vt:lpstr>
      <vt:lpstr>过去常提“黑盒和白盒”方法</vt:lpstr>
      <vt:lpstr>其它方法 @world</vt:lpstr>
      <vt:lpstr>3.1 基于直觉和经验的方法</vt:lpstr>
      <vt:lpstr>3.1.1 ALAC测试和随机测试</vt:lpstr>
      <vt:lpstr>3.1.2 错误猜测法</vt:lpstr>
      <vt:lpstr>PowerPoint 演示文稿</vt:lpstr>
      <vt:lpstr>PowerPoint 演示文稿</vt:lpstr>
      <vt:lpstr>3.2 基于输入域的测试方法</vt:lpstr>
      <vt:lpstr>3.2.1 等价类划分方法—用有限的数据去代表无限的数据</vt:lpstr>
      <vt:lpstr>确定等价类的方法</vt:lpstr>
      <vt:lpstr>PowerPoint 演示文稿</vt:lpstr>
      <vt:lpstr>确定等价类的方法（2）</vt:lpstr>
      <vt:lpstr>PowerPoint 演示文稿</vt:lpstr>
      <vt:lpstr>确定等价类的方式 (3)</vt:lpstr>
      <vt:lpstr>PowerPoint 演示文稿</vt:lpstr>
      <vt:lpstr>根据等价类创建测试用例的步骤</vt:lpstr>
      <vt:lpstr>PowerPoint 演示文稿</vt:lpstr>
      <vt:lpstr>PowerPoint 演示文稿</vt:lpstr>
      <vt:lpstr>PowerPoint 演示文稿</vt:lpstr>
      <vt:lpstr>PowerPoint 演示文稿</vt:lpstr>
      <vt:lpstr>PowerPoint 演示文稿</vt:lpstr>
      <vt:lpstr>3.2.2 边界值分析方法</vt:lpstr>
      <vt:lpstr>确定边界值的方法</vt:lpstr>
      <vt:lpstr>PowerPoint 演示文稿</vt:lpstr>
      <vt:lpstr>基本边界值测试 </vt:lpstr>
      <vt:lpstr>PowerPoint 演示文稿</vt:lpstr>
      <vt:lpstr>PowerPoint 演示文稿</vt:lpstr>
      <vt:lpstr>健壮性测试</vt:lpstr>
      <vt:lpstr>PowerPoint 演示文稿</vt:lpstr>
      <vt:lpstr>确定边界值的方法（2）</vt:lpstr>
      <vt:lpstr>BVA 示例2 </vt:lpstr>
      <vt:lpstr>BVA 示例3</vt:lpstr>
      <vt:lpstr>字符编辑域</vt:lpstr>
      <vt:lpstr>一些特殊的边界值</vt:lpstr>
      <vt:lpstr>PowerPoint 演示文稿</vt:lpstr>
      <vt:lpstr>3.3 基于组合技术和组合优化的方法</vt:lpstr>
      <vt:lpstr>3.3.1 判定表方法</vt:lpstr>
      <vt:lpstr>判定表元素</vt:lpstr>
      <vt:lpstr>判定表方法步骤</vt:lpstr>
      <vt:lpstr>判定表 示例1</vt:lpstr>
      <vt:lpstr>3.3.3 两两组合（Pairwise）方法</vt:lpstr>
      <vt:lpstr>PowerPoint 演示文稿</vt:lpstr>
      <vt:lpstr>PowerPoint 演示文稿</vt:lpstr>
      <vt:lpstr>PowerPoint 演示文稿</vt:lpstr>
      <vt:lpstr>PowerPoint 演示文稿</vt:lpstr>
      <vt:lpstr>PowerPoint 演示文稿</vt:lpstr>
      <vt:lpstr>3.3.4 正交实验法</vt:lpstr>
      <vt:lpstr>为什么使用正交试验法？</vt:lpstr>
      <vt:lpstr>正交实验设计方法</vt:lpstr>
      <vt:lpstr>实例</vt:lpstr>
      <vt:lpstr>PowerPoint 演示文稿</vt:lpstr>
      <vt:lpstr>3.3.2 因果图法</vt:lpstr>
      <vt:lpstr>因果图的基本符合</vt:lpstr>
      <vt:lpstr>因果图法－示例（1）</vt:lpstr>
      <vt:lpstr>因果图法－示例（2）</vt:lpstr>
      <vt:lpstr>因果图法－示例（3）</vt:lpstr>
      <vt:lpstr>小结</vt:lpstr>
      <vt:lpstr>3.4 基于逻辑覆盖的方法</vt:lpstr>
      <vt:lpstr>逻辑覆盖 vs. 路径覆盖</vt:lpstr>
      <vt:lpstr>代码：语句覆盖</vt:lpstr>
      <vt:lpstr>PowerPoint 演示文稿</vt:lpstr>
      <vt:lpstr>3.4.1 判定覆盖</vt:lpstr>
      <vt:lpstr>示例：绘制控制图</vt:lpstr>
      <vt:lpstr>示例：设计测试用例</vt:lpstr>
      <vt:lpstr>PowerPoint 演示文稿</vt:lpstr>
      <vt:lpstr>3.4.2 条件覆盖</vt:lpstr>
      <vt:lpstr>示例：列出所有条件</vt:lpstr>
      <vt:lpstr>PowerPoint 演示文稿</vt:lpstr>
      <vt:lpstr>3.4.3 判定条件覆盖</vt:lpstr>
      <vt:lpstr>PowerPoint 演示文稿</vt:lpstr>
      <vt:lpstr>3.4.4 条件组合测试</vt:lpstr>
      <vt:lpstr>示例 (1)</vt:lpstr>
      <vt:lpstr>示例 (2)</vt:lpstr>
      <vt:lpstr>问题</vt:lpstr>
      <vt:lpstr>修正条件/判定覆盖</vt:lpstr>
      <vt:lpstr>示例</vt:lpstr>
      <vt:lpstr>3.4.5 基本路径覆盖</vt:lpstr>
      <vt:lpstr>基本路径覆盖的设计过程</vt:lpstr>
      <vt:lpstr>示例 – 源代码</vt:lpstr>
      <vt:lpstr>示例 – 流程图</vt:lpstr>
      <vt:lpstr>基本路径测试:流程图简化</vt:lpstr>
      <vt:lpstr>流程图的圈复杂度</vt:lpstr>
      <vt:lpstr>流程图复杂度－例子</vt:lpstr>
      <vt:lpstr>确定线性独立的路径集合</vt:lpstr>
      <vt:lpstr>示例：基本路径测试用例</vt:lpstr>
      <vt:lpstr>测试用例覆盖集合中每条路径</vt:lpstr>
      <vt:lpstr>小结</vt:lpstr>
      <vt:lpstr>作业</vt:lpstr>
      <vt:lpstr>小结：方法的灵活运用</vt:lpstr>
      <vt:lpstr>循环测试－ 1</vt:lpstr>
      <vt:lpstr>循环测试－ 2</vt:lpstr>
      <vt:lpstr>循环测试 - 3</vt:lpstr>
      <vt:lpstr>3.5 基于缺陷模式的测试</vt:lpstr>
      <vt:lpstr>检测步骤</vt:lpstr>
      <vt:lpstr>3.6 基于模型的测试方法</vt:lpstr>
      <vt:lpstr>什么是MBT？</vt:lpstr>
      <vt:lpstr>MBT方法</vt:lpstr>
      <vt:lpstr>PowerPoint 演示文稿</vt:lpstr>
      <vt:lpstr>PowerPoint 演示文稿</vt:lpstr>
      <vt:lpstr>MBT 工具</vt:lpstr>
      <vt:lpstr>3.6.1 功能图法</vt:lpstr>
      <vt:lpstr>状态迁移图 </vt:lpstr>
      <vt:lpstr>如何设计测试用例？</vt:lpstr>
      <vt:lpstr>3.6.2 模糊测试方法</vt:lpstr>
      <vt:lpstr>3.7 形式化方法</vt:lpstr>
      <vt:lpstr>3.7.1 形式化方法</vt:lpstr>
      <vt:lpstr>示例</vt:lpstr>
      <vt:lpstr>形式化三部曲</vt:lpstr>
      <vt:lpstr>形式化的具体方法</vt:lpstr>
      <vt:lpstr>3.7.2 形式化验证</vt:lpstr>
      <vt:lpstr>形式化验证的一些具体方法</vt:lpstr>
      <vt:lpstr>3.7.3 扩展有限状态机方法</vt:lpstr>
      <vt:lpstr>EFSM示例-1</vt:lpstr>
      <vt:lpstr>EFSM示例-2</vt:lpstr>
      <vt:lpstr>示例：状态图</vt:lpstr>
      <vt:lpstr>状态表</vt:lpstr>
      <vt:lpstr>PowerPoint 演示文稿</vt:lpstr>
      <vt:lpstr>EFSM工具 - FSME</vt:lpstr>
      <vt:lpstr>补充：基于用户场景的测试</vt:lpstr>
      <vt:lpstr>PowerPoint 演示文稿</vt:lpstr>
      <vt:lpstr>用例测试</vt:lpstr>
      <vt:lpstr>PowerPoint 演示文稿</vt:lpstr>
      <vt:lpstr>基于场景的测试方法</vt:lpstr>
      <vt:lpstr>作业</vt:lpstr>
      <vt:lpstr>PowerPoint 演示文稿</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xbany</cp:lastModifiedBy>
  <cp:revision>480</cp:revision>
  <dcterms:created xsi:type="dcterms:W3CDTF">2011-09-26T13:26:34Z</dcterms:created>
  <dcterms:modified xsi:type="dcterms:W3CDTF">2019-10-09T02:22:41Z</dcterms:modified>
  <cp:category>免费模板</cp:category>
</cp:coreProperties>
</file>