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nblogs.com/shouhuxianjian/p/8553962.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6EC234-5D58-48B9-9D64-5447E7901329}"/>
              </a:ext>
            </a:extLst>
          </p:cNvPr>
          <p:cNvSpPr/>
          <p:nvPr/>
        </p:nvSpPr>
        <p:spPr>
          <a:xfrm>
            <a:off x="272659" y="1245057"/>
            <a:ext cx="5657511" cy="369332"/>
          </a:xfrm>
          <a:prstGeom prst="rect">
            <a:avLst/>
          </a:prstGeom>
          <a:ln>
            <a:solidFill>
              <a:schemeClr val="tx1"/>
            </a:solidFill>
          </a:ln>
        </p:spPr>
        <p:txBody>
          <a:bodyPr wrap="none">
            <a:spAutoFit/>
          </a:bodyPr>
          <a:lstStyle/>
          <a:p>
            <a:r>
              <a:rPr lang="zh-CN" altLang="en-US" dirty="0"/>
              <a:t>https://www.163.com/dy/article/FJTJ7MKE0532BT7X.html</a:t>
            </a:r>
          </a:p>
        </p:txBody>
      </p:sp>
      <p:sp>
        <p:nvSpPr>
          <p:cNvPr id="5" name="文本框 4">
            <a:extLst>
              <a:ext uri="{FF2B5EF4-FFF2-40B4-BE49-F238E27FC236}">
                <a16:creationId xmlns:a16="http://schemas.microsoft.com/office/drawing/2014/main" id="{0A9C382F-AD65-4540-926A-11EA403AEC21}"/>
              </a:ext>
            </a:extLst>
          </p:cNvPr>
          <p:cNvSpPr txBox="1"/>
          <p:nvPr/>
        </p:nvSpPr>
        <p:spPr>
          <a:xfrm>
            <a:off x="272659" y="1614389"/>
            <a:ext cx="11142927" cy="1477328"/>
          </a:xfrm>
          <a:prstGeom prst="rect">
            <a:avLst/>
          </a:prstGeom>
          <a:noFill/>
          <a:ln>
            <a:solidFill>
              <a:schemeClr val="tx1"/>
            </a:solidFill>
          </a:ln>
        </p:spPr>
        <p:txBody>
          <a:bodyPr wrap="square" rtlCol="0">
            <a:spAutoFit/>
          </a:bodyPr>
          <a:lstStyle/>
          <a:p>
            <a:r>
              <a:rPr lang="zh-CN" altLang="en-US" dirty="0"/>
              <a:t>对于超大数据的可视化加速方式</a:t>
            </a:r>
            <a:r>
              <a:rPr lang="en-US" altLang="zh-CN" dirty="0"/>
              <a:t>: </a:t>
            </a:r>
          </a:p>
          <a:p>
            <a:r>
              <a:rPr lang="zh-CN" altLang="en-US" b="1" dirty="0"/>
              <a:t>使用算法，</a:t>
            </a:r>
            <a:r>
              <a:rPr lang="en-US" altLang="zh-CN" b="1" dirty="0"/>
              <a:t>Pegasus</a:t>
            </a:r>
            <a:r>
              <a:rPr lang="zh-CN" altLang="en-US" b="1" dirty="0"/>
              <a:t>提供了基于深度学习回归算法的快速计算</a:t>
            </a:r>
            <a:r>
              <a:rPr lang="zh-CN" altLang="en-US" dirty="0"/>
              <a:t>，在大数据集上收到很好的效果。具体来说，先采样小部分数据（比如</a:t>
            </a:r>
            <a:r>
              <a:rPr lang="en-US" altLang="zh-CN" dirty="0"/>
              <a:t>10%</a:t>
            </a:r>
            <a:r>
              <a:rPr lang="zh-CN" altLang="en-US" dirty="0"/>
              <a:t>），计算采样的</a:t>
            </a:r>
            <a:r>
              <a:rPr lang="en-US" altLang="zh-CN" dirty="0" err="1"/>
              <a:t>tSNE</a:t>
            </a:r>
            <a:r>
              <a:rPr lang="zh-CN" altLang="en-US" dirty="0"/>
              <a:t>或</a:t>
            </a:r>
            <a:r>
              <a:rPr lang="en-US" altLang="zh-CN" dirty="0" err="1"/>
              <a:t>UMAP</a:t>
            </a:r>
            <a:r>
              <a:rPr lang="zh-CN" altLang="en-US" dirty="0"/>
              <a:t>二维坐标，再以此为训练集去训练出一个基于深度神经网络的回归器，并用此回归器预测其余数据的二维坐标。最后，再对所有坐标进行微调，得到最终结果。如此改进，可以提升至少</a:t>
            </a:r>
            <a:r>
              <a:rPr lang="en-US" altLang="zh-CN" dirty="0"/>
              <a:t>2</a:t>
            </a:r>
            <a:r>
              <a:rPr lang="zh-CN" altLang="en-US" dirty="0"/>
              <a:t>倍的速度。</a:t>
            </a:r>
          </a:p>
        </p:txBody>
      </p:sp>
      <p:sp>
        <p:nvSpPr>
          <p:cNvPr id="6" name="文本框 5">
            <a:extLst>
              <a:ext uri="{FF2B5EF4-FFF2-40B4-BE49-F238E27FC236}">
                <a16:creationId xmlns:a16="http://schemas.microsoft.com/office/drawing/2014/main" id="{B0980D69-6197-43AE-9289-7359E565D04E}"/>
              </a:ext>
            </a:extLst>
          </p:cNvPr>
          <p:cNvSpPr txBox="1"/>
          <p:nvPr/>
        </p:nvSpPr>
        <p:spPr>
          <a:xfrm>
            <a:off x="272659" y="3222584"/>
            <a:ext cx="11142927" cy="1200329"/>
          </a:xfrm>
          <a:prstGeom prst="rect">
            <a:avLst/>
          </a:prstGeom>
          <a:noFill/>
          <a:ln>
            <a:solidFill>
              <a:schemeClr val="tx1"/>
            </a:solidFill>
          </a:ln>
        </p:spPr>
        <p:txBody>
          <a:bodyPr wrap="square" rtlCol="0">
            <a:spAutoFit/>
          </a:bodyPr>
          <a:lstStyle/>
          <a:p>
            <a:r>
              <a:rPr lang="zh-CN" altLang="en-US" dirty="0"/>
              <a:t>互动型数据展示</a:t>
            </a:r>
            <a:r>
              <a:rPr lang="en-US" altLang="zh-CN" dirty="0"/>
              <a:t>: </a:t>
            </a:r>
            <a:r>
              <a:rPr lang="zh-CN" altLang="en-US" dirty="0"/>
              <a:t>云端数据集检索之后再可视化</a:t>
            </a:r>
            <a:endParaRPr lang="en-US" altLang="zh-CN" dirty="0"/>
          </a:p>
          <a:p>
            <a:r>
              <a:rPr lang="en-US" altLang="zh-CN" dirty="0"/>
              <a:t>Cumulus</a:t>
            </a:r>
            <a:r>
              <a:rPr lang="zh-CN" altLang="en-US" dirty="0"/>
              <a:t>还提供了基于</a:t>
            </a:r>
            <a:r>
              <a:rPr lang="zh-CN" altLang="en-US" b="1" dirty="0"/>
              <a:t>云端的交互式数据可视化应用</a:t>
            </a:r>
            <a:r>
              <a:rPr lang="en-US" altLang="zh-CN" dirty="0"/>
              <a:t>Cirrocumulus</a:t>
            </a:r>
            <a:r>
              <a:rPr lang="zh-CN" altLang="en-US" dirty="0"/>
              <a:t>。</a:t>
            </a:r>
            <a:r>
              <a:rPr lang="en-US" altLang="zh-CN" dirty="0"/>
              <a:t>Cirrocumulus</a:t>
            </a:r>
            <a:r>
              <a:rPr lang="zh-CN" altLang="en-US" dirty="0"/>
              <a:t>可以直接读取</a:t>
            </a:r>
            <a:r>
              <a:rPr lang="en-US" altLang="zh-CN" dirty="0"/>
              <a:t>Pegasus</a:t>
            </a:r>
            <a:r>
              <a:rPr lang="zh-CN" altLang="en-US" dirty="0"/>
              <a:t>的输出并交互地向用户呈现其感兴趣的可视化分析结果，从而帮助用户更好的理解他们的数据。同时</a:t>
            </a:r>
            <a:r>
              <a:rPr lang="en-US" altLang="zh-CN" dirty="0"/>
              <a:t>Cirrocumulus</a:t>
            </a:r>
            <a:r>
              <a:rPr lang="zh-CN" altLang="en-US" dirty="0"/>
              <a:t>可以稳定的可视化百万细胞级别的数据集。</a:t>
            </a:r>
          </a:p>
        </p:txBody>
      </p:sp>
      <p:sp>
        <p:nvSpPr>
          <p:cNvPr id="7" name="矩形 6">
            <a:extLst>
              <a:ext uri="{FF2B5EF4-FFF2-40B4-BE49-F238E27FC236}">
                <a16:creationId xmlns:a16="http://schemas.microsoft.com/office/drawing/2014/main" id="{6C2A05DE-B10A-4163-9C0C-64AE911B8508}"/>
              </a:ext>
            </a:extLst>
          </p:cNvPr>
          <p:cNvSpPr/>
          <p:nvPr/>
        </p:nvSpPr>
        <p:spPr>
          <a:xfrm>
            <a:off x="272659" y="4553780"/>
            <a:ext cx="11142927" cy="923330"/>
          </a:xfrm>
          <a:prstGeom prst="rect">
            <a:avLst/>
          </a:prstGeom>
          <a:solidFill>
            <a:schemeClr val="bg1">
              <a:lumMod val="85000"/>
            </a:schemeClr>
          </a:solidFill>
          <a:ln>
            <a:solidFill>
              <a:schemeClr val="tx1"/>
            </a:solidFill>
          </a:ln>
        </p:spPr>
        <p:txBody>
          <a:bodyPr wrap="square">
            <a:spAutoFit/>
          </a:bodyPr>
          <a:lstStyle/>
          <a:p>
            <a:r>
              <a:rPr lang="zh-CN" altLang="en-US" b="1" dirty="0">
                <a:solidFill>
                  <a:srgbClr val="404040"/>
                </a:solidFill>
                <a:latin typeface="Arial" panose="020B0604020202020204" pitchFamily="34" charset="0"/>
              </a:rPr>
              <a:t>采用</a:t>
            </a:r>
            <a:r>
              <a:rPr lang="en-US" altLang="zh-CN" b="1" dirty="0">
                <a:solidFill>
                  <a:srgbClr val="404040"/>
                </a:solidFill>
                <a:latin typeface="Arial" panose="020B0604020202020204" pitchFamily="34" charset="0"/>
              </a:rPr>
              <a:t>Cumulus</a:t>
            </a:r>
            <a:r>
              <a:rPr lang="zh-CN" altLang="en-US" b="1" dirty="0">
                <a:solidFill>
                  <a:srgbClr val="404040"/>
                </a:solidFill>
                <a:latin typeface="Arial" panose="020B0604020202020204" pitchFamily="34" charset="0"/>
              </a:rPr>
              <a:t>框架后，人类免疫细胞组图谱骨髓单细胞数据的分析时间从原本在单一服务器运行需要的</a:t>
            </a:r>
            <a:r>
              <a:rPr lang="en-US" altLang="zh-CN" b="1" dirty="0">
                <a:solidFill>
                  <a:srgbClr val="404040"/>
                </a:solidFill>
                <a:latin typeface="Arial" panose="020B0604020202020204" pitchFamily="34" charset="0"/>
              </a:rPr>
              <a:t>10</a:t>
            </a:r>
            <a:r>
              <a:rPr lang="zh-CN" altLang="en-US" b="1" dirty="0">
                <a:solidFill>
                  <a:srgbClr val="404040"/>
                </a:solidFill>
                <a:latin typeface="Arial" panose="020B0604020202020204" pitchFamily="34" charset="0"/>
              </a:rPr>
              <a:t>天缩减到</a:t>
            </a:r>
            <a:r>
              <a:rPr lang="en-US" altLang="zh-CN" b="1" dirty="0">
                <a:solidFill>
                  <a:srgbClr val="404040"/>
                </a:solidFill>
                <a:latin typeface="Arial" panose="020B0604020202020204" pitchFamily="34" charset="0"/>
              </a:rPr>
              <a:t>15</a:t>
            </a:r>
            <a:r>
              <a:rPr lang="zh-CN" altLang="en-US" b="1" dirty="0">
                <a:solidFill>
                  <a:srgbClr val="404040"/>
                </a:solidFill>
                <a:latin typeface="Arial" panose="020B0604020202020204" pitchFamily="34" charset="0"/>
              </a:rPr>
              <a:t>小时，效果显著。与此同时，平均每一个样本</a:t>
            </a:r>
            <a:r>
              <a:rPr lang="zh-CN" altLang="en-US" dirty="0">
                <a:solidFill>
                  <a:srgbClr val="404040"/>
                </a:solidFill>
                <a:latin typeface="Arial" panose="020B0604020202020204" pitchFamily="34" charset="0"/>
              </a:rPr>
              <a:t>（大约</a:t>
            </a:r>
            <a:r>
              <a:rPr lang="en-US" altLang="zh-CN" dirty="0">
                <a:solidFill>
                  <a:srgbClr val="404040"/>
                </a:solidFill>
                <a:latin typeface="Arial" panose="020B0604020202020204" pitchFamily="34" charset="0"/>
              </a:rPr>
              <a:t>4000</a:t>
            </a:r>
            <a:r>
              <a:rPr lang="zh-CN" altLang="en-US" dirty="0">
                <a:solidFill>
                  <a:srgbClr val="404040"/>
                </a:solidFill>
                <a:latin typeface="Arial" panose="020B0604020202020204" pitchFamily="34" charset="0"/>
              </a:rPr>
              <a:t>单细胞）</a:t>
            </a:r>
            <a:r>
              <a:rPr lang="zh-CN" altLang="en-US" b="1" dirty="0">
                <a:solidFill>
                  <a:srgbClr val="404040"/>
                </a:solidFill>
                <a:latin typeface="Arial" panose="020B0604020202020204" pitchFamily="34" charset="0"/>
              </a:rPr>
              <a:t>的云端计算费用被控制在</a:t>
            </a:r>
            <a:r>
              <a:rPr lang="en-US" altLang="zh-CN" b="1" dirty="0">
                <a:solidFill>
                  <a:srgbClr val="404040"/>
                </a:solidFill>
                <a:latin typeface="Arial" panose="020B0604020202020204" pitchFamily="34" charset="0"/>
              </a:rPr>
              <a:t>2</a:t>
            </a:r>
            <a:r>
              <a:rPr lang="zh-CN" altLang="en-US" b="1" dirty="0">
                <a:solidFill>
                  <a:srgbClr val="404040"/>
                </a:solidFill>
                <a:latin typeface="Arial" panose="020B0604020202020204" pitchFamily="34" charset="0"/>
              </a:rPr>
              <a:t>美元以内。</a:t>
            </a:r>
            <a:endParaRPr lang="zh-CN" altLang="en-US" dirty="0"/>
          </a:p>
        </p:txBody>
      </p:sp>
      <p:sp>
        <p:nvSpPr>
          <p:cNvPr id="2" name="文本框 1">
            <a:extLst>
              <a:ext uri="{FF2B5EF4-FFF2-40B4-BE49-F238E27FC236}">
                <a16:creationId xmlns:a16="http://schemas.microsoft.com/office/drawing/2014/main" id="{8182FE77-1000-EF43-BAA7-795FA0F1DF2F}"/>
              </a:ext>
            </a:extLst>
          </p:cNvPr>
          <p:cNvSpPr txBox="1"/>
          <p:nvPr/>
        </p:nvSpPr>
        <p:spPr>
          <a:xfrm>
            <a:off x="272659" y="5607977"/>
            <a:ext cx="7695633" cy="923330"/>
          </a:xfrm>
          <a:prstGeom prst="rect">
            <a:avLst/>
          </a:prstGeom>
          <a:noFill/>
          <a:ln>
            <a:solidFill>
              <a:schemeClr val="tx1"/>
            </a:solidFill>
          </a:ln>
        </p:spPr>
        <p:txBody>
          <a:bodyPr wrap="none" rtlCol="0">
            <a:spAutoFit/>
          </a:bodyPr>
          <a:lstStyle/>
          <a:p>
            <a:r>
              <a:rPr kumimoji="1" lang="zh-CN" altLang="en-US" dirty="0"/>
              <a:t>聚类方法： 谱聚类 </a:t>
            </a:r>
            <a:r>
              <a:rPr kumimoji="1" lang="en" altLang="zh-CN" dirty="0">
                <a:hlinkClick r:id="rId2"/>
              </a:rPr>
              <a:t>https://www.cnblogs.com/shouhuxianjian/p/8553962.html</a:t>
            </a:r>
            <a:endParaRPr kumimoji="1" lang="en" altLang="zh-CN" dirty="0"/>
          </a:p>
          <a:p>
            <a:r>
              <a:rPr kumimoji="1" lang="en" altLang="zh-CN" dirty="0"/>
              <a:t>Spectral</a:t>
            </a:r>
            <a:r>
              <a:rPr kumimoji="1" lang="en-US" altLang="zh-CN" dirty="0"/>
              <a:t>-Louvain</a:t>
            </a:r>
          </a:p>
          <a:p>
            <a:r>
              <a:rPr kumimoji="1" lang="en-US" altLang="zh-CN" dirty="0"/>
              <a:t>Spectral-Leiden</a:t>
            </a:r>
            <a:endParaRPr kumimoji="1" lang="zh-CN" altLang="en-US" dirty="0"/>
          </a:p>
        </p:txBody>
      </p:sp>
      <p:sp>
        <p:nvSpPr>
          <p:cNvPr id="3" name="矩形 2">
            <a:extLst>
              <a:ext uri="{FF2B5EF4-FFF2-40B4-BE49-F238E27FC236}">
                <a16:creationId xmlns:a16="http://schemas.microsoft.com/office/drawing/2014/main" id="{04E55DFA-991A-1F4A-8308-C2B6062EB41B}"/>
              </a:ext>
            </a:extLst>
          </p:cNvPr>
          <p:cNvSpPr/>
          <p:nvPr/>
        </p:nvSpPr>
        <p:spPr>
          <a:xfrm>
            <a:off x="3490992" y="142027"/>
            <a:ext cx="5210016" cy="369332"/>
          </a:xfrm>
          <a:prstGeom prst="rect">
            <a:avLst/>
          </a:prstGeom>
        </p:spPr>
        <p:txBody>
          <a:bodyPr wrap="none">
            <a:spAutoFit/>
          </a:bodyPr>
          <a:lstStyle/>
          <a:p>
            <a:r>
              <a:rPr lang="zh-CN" altLang="en-US" dirty="0"/>
              <a:t>https://app.terra.bio/#workspaces/kco-tech/Cumulus</a:t>
            </a:r>
          </a:p>
        </p:txBody>
      </p:sp>
      <p:sp>
        <p:nvSpPr>
          <p:cNvPr id="8" name="矩形 7">
            <a:extLst>
              <a:ext uri="{FF2B5EF4-FFF2-40B4-BE49-F238E27FC236}">
                <a16:creationId xmlns:a16="http://schemas.microsoft.com/office/drawing/2014/main" id="{E62F8000-3953-9D4B-9052-5AC7359DA436}"/>
              </a:ext>
            </a:extLst>
          </p:cNvPr>
          <p:cNvSpPr/>
          <p:nvPr/>
        </p:nvSpPr>
        <p:spPr>
          <a:xfrm>
            <a:off x="3490992" y="457560"/>
            <a:ext cx="4214167" cy="369332"/>
          </a:xfrm>
          <a:prstGeom prst="rect">
            <a:avLst/>
          </a:prstGeom>
        </p:spPr>
        <p:txBody>
          <a:bodyPr wrap="none">
            <a:spAutoFit/>
          </a:bodyPr>
          <a:lstStyle/>
          <a:p>
            <a:r>
              <a:rPr lang="zh-CN" altLang="en-US" dirty="0"/>
              <a:t>https://cumulus.readthedocs.io/en/stable/</a:t>
            </a:r>
          </a:p>
        </p:txBody>
      </p:sp>
    </p:spTree>
    <p:extLst>
      <p:ext uri="{BB962C8B-B14F-4D97-AF65-F5344CB8AC3E}">
        <p14:creationId xmlns:p14="http://schemas.microsoft.com/office/powerpoint/2010/main" val="3072013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299</Words>
  <Application>Microsoft Macintosh PowerPoint</Application>
  <PresentationFormat>宽屏</PresentationFormat>
  <Paragraphs>11</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Calibri Light</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l1</dc:creator>
  <cp:lastModifiedBy>Microsoft Office User</cp:lastModifiedBy>
  <cp:revision>8</cp:revision>
  <dcterms:created xsi:type="dcterms:W3CDTF">2021-04-15T07:48:17Z</dcterms:created>
  <dcterms:modified xsi:type="dcterms:W3CDTF">2021-04-15T08:54:22Z</dcterms:modified>
</cp:coreProperties>
</file>