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480A7-48A7-A86A-C881-04937AC3A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85D4E4-0435-AFAF-0324-7302E367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C5B21-200F-4401-9308-00C0A8EE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6688-8018-9CCE-F256-D68CE2A5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69B6D-D47E-B2C0-D528-EF0AF67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4C7D-C35E-9CC8-1774-F8DAE49D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B51A8-D2CF-1CC4-4624-A66FB1047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B14BC-3B1C-22E9-DD74-6CC02B37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CCCF4-D2C8-2727-CB3D-DD34F303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30F9-4D64-F410-0B64-5F53A2C6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1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4F7A69-2E38-0047-1D81-D5DEC660C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FA8B4-AFCB-687B-1DD4-FFF406E2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01C10-34D4-1CD3-A6BD-300EEDAC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89D82-0524-7B1A-70D2-F9A7E15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C63A9-C330-D97B-92D5-A109081C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2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5618-C6BC-66B7-78EA-BADBB796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FFB6-B526-A8FE-E965-196C2FB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EB9C4-90B1-2C7D-2AA8-AFA6E894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598E6-27DF-D5F0-2DC6-CBAB65D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0DA0E-776F-96C6-6069-7376AD85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BAEC2-2130-10AA-67F3-5B204182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848FD-25EE-9507-B1DE-84130975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71A19-BAF9-AAED-1EB3-D27BB7B9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366F-409E-63F7-B4E9-9FE591A6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EA5F2-1F6A-E463-CF26-AD4DA4BB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317C-93EB-186A-0879-A6515B82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53678-1C0F-D851-4B15-BC0A8D078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2FEEB-CABC-2E3A-1102-FE72EB69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973A-2BCF-8B89-F93F-D667424A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CEDFD-3A71-4385-A7D2-31B65B12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1782E-691C-C991-7682-DDE6C84E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4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7B37D-CC89-1DE4-A679-F8F2A855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88667-8D46-9FD9-C305-FE578417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4AD04B-F605-6839-6A5A-74CCFCA8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076A8D-97F5-91CF-D549-8B59658CE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8DD64-E98B-DCA4-8803-F964F0B52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01BFD9-CE17-A0CD-3B78-DE9113C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FC9438-E166-796D-1C0B-77792F9F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D13A7-3371-296C-A739-5DE879B3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3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14E66-17C6-6898-3F34-F393C60B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8CE74-21D0-0DF0-ED18-BF87B969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15B1E8-A623-EC50-03EC-7712EF20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19DCB-E002-05FA-9B86-82521AF6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6CFD47-F9F4-996D-B854-B8DC10D7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213073-C79F-4900-0198-DEBD649A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D2CCEF-DA5D-4EA6-8419-43A46ACA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8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5BD48-944A-1DC0-4A68-A3AD83AD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7A0B3-9E6D-C05A-0019-6E44BEBD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224CD2-E830-45C3-C446-7FC9FFD6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C0924-6A1A-B433-AEFA-CC8675AF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AD15F-7077-C73F-1C6D-D3BDDC2D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858F3-199C-616F-A512-F67E32F2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FB76A-3835-CF49-EABF-16CC1D7D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3F528-3AD1-4F8D-E820-34884879F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7A58B-8D75-3106-4B4F-077454601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046BF-51C4-2469-CA97-878D4575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08292-FAC9-9789-DC9F-53849CE9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16AFB-2829-7B49-28AD-0F64929E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23D7D-23D5-C1F2-28E0-4A88E09C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C2B34-5059-F46D-3BDD-1C39DA70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F9BA8-96E1-4E13-D030-269F55DD0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E24D-A9C0-4881-BCE2-166DDD5A87C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E4D4A-6654-6A29-9CAC-3527E8801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B648B-B8DD-9CCE-CD5A-338185076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BDCB-434C-40C7-90CB-0C38E69100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4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v/verticalmarket.asp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6413E3-968E-C811-E017-E467AFC944F5}"/>
              </a:ext>
            </a:extLst>
          </p:cNvPr>
          <p:cNvSpPr txBox="1"/>
          <p:nvPr/>
        </p:nvSpPr>
        <p:spPr>
          <a:xfrm>
            <a:off x="5679718" y="25808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is_converted</a:t>
            </a:r>
            <a:r>
              <a:rPr lang="en-US" altLang="ko-KR" sz="1400" b="1" dirty="0"/>
              <a:t> (target)</a:t>
            </a:r>
            <a:endParaRPr lang="ko-KR" altLang="en-US" sz="1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872709-BCAB-3CE5-145F-27187A01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07" y="1224792"/>
            <a:ext cx="4293387" cy="4223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766134-96B6-F8AA-BC62-4CA6B74A5702}"/>
              </a:ext>
            </a:extLst>
          </p:cNvPr>
          <p:cNvSpPr txBox="1"/>
          <p:nvPr/>
        </p:nvSpPr>
        <p:spPr>
          <a:xfrm>
            <a:off x="7470613" y="1686457"/>
            <a:ext cx="396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분포가 심하게 왜곡되어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C0B46-F389-3012-5160-071BEBF685D4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bant_submit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customer_country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business_unit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com_reg_ver_win_rate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customer_idx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customer_type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enterprise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historical_existing_cnt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it_strategic_ver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idit_strategic_ver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59165-BB86-C2F7-B08A-EBEA1AD74633}"/>
              </a:ext>
            </a:extLst>
          </p:cNvPr>
          <p:cNvSpPr txBox="1"/>
          <p:nvPr/>
        </p:nvSpPr>
        <p:spPr>
          <a:xfrm>
            <a:off x="7470613" y="1963456"/>
            <a:ext cx="396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Oversampling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undersampling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등의 방법을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활용하여 불균형을 해결 해 줄 필요가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14AA1-853A-6579-ADD7-2CD294B32305}"/>
              </a:ext>
            </a:extLst>
          </p:cNvPr>
          <p:cNvSpPr txBox="1"/>
          <p:nvPr/>
        </p:nvSpPr>
        <p:spPr>
          <a:xfrm>
            <a:off x="7470613" y="2425121"/>
            <a:ext cx="396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비율이 매우 작기에 영업전환 자체의 가능성이 낮다 생각된다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E133F-1695-B869-081B-84B0A1D4DB52}"/>
              </a:ext>
            </a:extLst>
          </p:cNvPr>
          <p:cNvSpPr txBox="1"/>
          <p:nvPr/>
        </p:nvSpPr>
        <p:spPr>
          <a:xfrm>
            <a:off x="7470613" y="1224792"/>
            <a:ext cx="396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Target </a:t>
            </a:r>
            <a:r>
              <a:rPr lang="ko-KR" altLang="en-US" sz="1200" dirty="0"/>
              <a:t>변수</a:t>
            </a:r>
            <a:r>
              <a:rPr lang="en-US" altLang="ko-KR" sz="1200" dirty="0"/>
              <a:t>, </a:t>
            </a:r>
            <a:r>
              <a:rPr lang="ko-KR" altLang="en-US" sz="1200" dirty="0"/>
              <a:t>영업 전환이 되었는지</a:t>
            </a:r>
            <a:r>
              <a:rPr lang="en-US" altLang="ko-KR" sz="1200" dirty="0"/>
              <a:t>(True) </a:t>
            </a:r>
            <a:r>
              <a:rPr lang="ko-KR" altLang="en-US" sz="1200" dirty="0"/>
              <a:t>되지 못하였는지</a:t>
            </a:r>
            <a:r>
              <a:rPr lang="en-US" altLang="ko-KR" sz="1200" dirty="0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306051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8380-1162-7EC0-F800-DEACF35F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0B2E92-E63E-A9D6-5BED-3EAC4C9E54B7}"/>
              </a:ext>
            </a:extLst>
          </p:cNvPr>
          <p:cNvSpPr txBox="1"/>
          <p:nvPr/>
        </p:nvSpPr>
        <p:spPr>
          <a:xfrm>
            <a:off x="3460753" y="209724"/>
            <a:ext cx="527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id_strategic_ver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it_strategic_ver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idit_strategic_ver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6CB38-425F-B3FC-9026-86EFA8E59663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8D00F-0889-3B3E-DFD2-BA27BF1E8943}"/>
              </a:ext>
            </a:extLst>
          </p:cNvPr>
          <p:cNvSpPr txBox="1"/>
          <p:nvPr/>
        </p:nvSpPr>
        <p:spPr>
          <a:xfrm>
            <a:off x="7744930" y="1517775"/>
            <a:ext cx="3266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후에 나오는 </a:t>
            </a:r>
            <a:r>
              <a:rPr lang="en-US" altLang="ko-KR" sz="1200" dirty="0" err="1"/>
              <a:t>ver_cus</a:t>
            </a:r>
            <a:r>
              <a:rPr lang="en-US" altLang="ko-KR" sz="1200" dirty="0"/>
              <a:t> </a:t>
            </a:r>
            <a:r>
              <a:rPr lang="ko-KR" altLang="en-US" sz="1200" dirty="0"/>
              <a:t>가중치 칼럼을 확인하면 </a:t>
            </a:r>
            <a:r>
              <a:rPr lang="en-US" altLang="ko-KR" sz="1200" dirty="0"/>
              <a:t>1</a:t>
            </a:r>
            <a:r>
              <a:rPr lang="ko-KR" altLang="en-US" sz="1200" dirty="0"/>
              <a:t>과 </a:t>
            </a:r>
            <a:r>
              <a:rPr lang="en-US" altLang="ko-KR" sz="1200" dirty="0"/>
              <a:t>0</a:t>
            </a:r>
            <a:r>
              <a:rPr lang="ko-KR" altLang="en-US" sz="1200" dirty="0"/>
              <a:t>으로 구성된 것을 알 수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아마 동일한 방법으로 가중치를 부여 했다면 </a:t>
            </a:r>
            <a:r>
              <a:rPr lang="en-US" altLang="ko-KR" sz="1200" dirty="0"/>
              <a:t>Na</a:t>
            </a:r>
            <a:r>
              <a:rPr lang="ko-KR" altLang="en-US" sz="1200" dirty="0"/>
              <a:t> 값은</a:t>
            </a:r>
            <a:r>
              <a:rPr lang="en-US" altLang="ko-KR" sz="1200" dirty="0"/>
              <a:t> 0</a:t>
            </a:r>
            <a:r>
              <a:rPr lang="ko-KR" altLang="en-US" sz="1200" dirty="0"/>
              <a:t>이 아닐까 생각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EB093-57CC-4F51-7489-DD38C955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91" y="1517775"/>
            <a:ext cx="857250" cy="276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394C39-9F15-5F7D-E20C-572D25AF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391" y="2277546"/>
            <a:ext cx="895350" cy="30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5D848B-3F3B-0108-275B-6CBCDDE7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341" y="3065892"/>
            <a:ext cx="876300" cy="314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0802FB-C96A-C6C6-5E01-D0BB1FB70915}"/>
              </a:ext>
            </a:extLst>
          </p:cNvPr>
          <p:cNvSpPr txBox="1"/>
          <p:nvPr/>
        </p:nvSpPr>
        <p:spPr>
          <a:xfrm flipH="1">
            <a:off x="2446739" y="1532776"/>
            <a:ext cx="1455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id_strategic_ver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518D-0A7D-B44B-15F1-E98DDAA01197}"/>
              </a:ext>
            </a:extLst>
          </p:cNvPr>
          <p:cNvSpPr txBox="1"/>
          <p:nvPr/>
        </p:nvSpPr>
        <p:spPr>
          <a:xfrm flipH="1">
            <a:off x="2446739" y="2306835"/>
            <a:ext cx="1455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it_strategic_ver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FAAB9D-0D1D-352E-251B-757F04DF1D35}"/>
              </a:ext>
            </a:extLst>
          </p:cNvPr>
          <p:cNvSpPr txBox="1"/>
          <p:nvPr/>
        </p:nvSpPr>
        <p:spPr>
          <a:xfrm flipH="1">
            <a:off x="2446739" y="3099943"/>
            <a:ext cx="1455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52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893AB-CF3C-EB26-0D04-AAD8549B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6EE8D9-D0C5-99FD-9E2B-61AEABC940EA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customer_job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34A93-B359-EE7F-AE1C-5BBB0FF90605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2C6B8-96B9-32E4-96B9-4BD6D2CBB649}"/>
              </a:ext>
            </a:extLst>
          </p:cNvPr>
          <p:cNvSpPr txBox="1"/>
          <p:nvPr/>
        </p:nvSpPr>
        <p:spPr>
          <a:xfrm>
            <a:off x="7744930" y="1517775"/>
            <a:ext cx="32663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고객들의 직업을 </a:t>
            </a:r>
            <a:r>
              <a:rPr lang="ko-KR" altLang="en-US" sz="1200" dirty="0" err="1"/>
              <a:t>나탄낸다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공백값이</a:t>
            </a:r>
            <a:r>
              <a:rPr lang="ko-KR" altLang="en-US" sz="1200" dirty="0"/>
              <a:t> 어느 정도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‘other’</a:t>
            </a:r>
            <a:r>
              <a:rPr lang="ko-KR" altLang="en-US" sz="1200" dirty="0"/>
              <a:t>와 </a:t>
            </a:r>
            <a:r>
              <a:rPr lang="en-US" altLang="ko-KR" sz="1200" dirty="0"/>
              <a:t>‘others’ </a:t>
            </a:r>
            <a:r>
              <a:rPr lang="ko-KR" altLang="en-US" sz="1200" dirty="0"/>
              <a:t>등 모호한 범주가 존재 이를 별도로 매핑하는 등의 처리가 필요하다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세부 분류된 업종이 있는 것으로 보이며 이 또한 매핑이 필요할 수 있음을 주의해야 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5EE36-9DAB-F3A2-AFF9-E257F00A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14" y="1517775"/>
            <a:ext cx="5017202" cy="32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E162B-D1E9-A41B-F566-CE127BF46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6EA93B-9CE0-9FA8-D2DC-4B20052EFC3C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lead_desc_length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A7C71-A56E-199F-AD50-83E4D8C91E43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DF15A-CC6B-1068-6113-797D2AA8AFFD}"/>
              </a:ext>
            </a:extLst>
          </p:cNvPr>
          <p:cNvSpPr txBox="1"/>
          <p:nvPr/>
        </p:nvSpPr>
        <p:spPr>
          <a:xfrm>
            <a:off x="7744930" y="1517775"/>
            <a:ext cx="32663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고객들의 리뷰와 같은 평가인데 텍스트 데이터는 주어지지 않았다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텍스트의 길이가 길다면 적극적인 고객으로 해석하고 영업전환 가능성이 높을 수 있다고 추론할 수 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따라서 문장의 길이와의 관계를 살펴볼 필요가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Cremer‘s V </a:t>
            </a:r>
            <a:r>
              <a:rPr lang="ko-KR" altLang="en-US" sz="1200" dirty="0"/>
              <a:t>상관계수는 </a:t>
            </a:r>
            <a:r>
              <a:rPr lang="en-US" altLang="ko-KR" sz="1200" dirty="0"/>
              <a:t>0.24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91FBAB-C7FF-5EE2-D926-3A183401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71" y="1517775"/>
            <a:ext cx="3505200" cy="323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279B19-0628-57F6-4431-0704FF05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1" y="2640507"/>
            <a:ext cx="3505200" cy="29664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F7A61F-6281-3E1A-6798-B56A28D44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10" y="1972746"/>
            <a:ext cx="695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F769E-832D-981F-FA7C-8DE759D9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4C02F3-0A37-1829-0118-1927F0F98609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inquiry_type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7B61A-6A53-6F29-E372-6591801731B7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08AEE-DF17-5B6F-C341-586E4A29079E}"/>
              </a:ext>
            </a:extLst>
          </p:cNvPr>
          <p:cNvSpPr txBox="1"/>
          <p:nvPr/>
        </p:nvSpPr>
        <p:spPr>
          <a:xfrm>
            <a:off x="7744930" y="1517775"/>
            <a:ext cx="3266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고객들의 문의 유형일 것이라 생각된다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소문자와 공백 등으로 의미 없는 범주가 많다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처리할 방법을 생각해 볼 필요가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6BAE73-9965-9DAE-1127-400F65C4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6" y="1517775"/>
            <a:ext cx="5645771" cy="44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6A66F-F7A4-8491-B1C8-53BEB2864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4BAF3D-E0EC-0877-9020-6695F1247274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product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category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6A2F7-95EB-8F2D-92F2-E37A6733F8F0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72695-91A1-AF01-7390-0C61819E6533}"/>
              </a:ext>
            </a:extLst>
          </p:cNvPr>
          <p:cNvSpPr txBox="1"/>
          <p:nvPr/>
        </p:nvSpPr>
        <p:spPr>
          <a:xfrm>
            <a:off x="7744930" y="1517775"/>
            <a:ext cx="3266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문의 제품의 유형이다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 경우에도 많은 범주가 존재하는데 </a:t>
            </a:r>
            <a:r>
              <a:rPr lang="en-US" altLang="ko-KR" sz="1200" dirty="0"/>
              <a:t>‘solar’</a:t>
            </a:r>
            <a:r>
              <a:rPr lang="ko-KR" altLang="en-US" sz="1200" dirty="0"/>
              <a:t>와 같은 부분을 보면 제품별로 공통 분모가 존재할 수 있음을 추론할 수 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경우에 따라서는 그룹화도 가능할 것이라 생각한다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D8CBDE-3B0C-73DD-88DE-D87AA738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96" y="1517775"/>
            <a:ext cx="5332727" cy="40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7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D7DB4-E395-BA40-A300-8CCE3ADAC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88B060-AF57-EE09-E501-607F23823798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product_subcategory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55070-3A01-7E2D-D683-C6D628CBABEF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049AE-FEEB-AA62-7B7D-7E43AE2F1A54}"/>
              </a:ext>
            </a:extLst>
          </p:cNvPr>
          <p:cNvSpPr txBox="1"/>
          <p:nvPr/>
        </p:nvSpPr>
        <p:spPr>
          <a:xfrm>
            <a:off x="7736541" y="1517775"/>
            <a:ext cx="3266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제품별 </a:t>
            </a:r>
            <a:r>
              <a:rPr lang="en-US" altLang="ko-KR" sz="1200" dirty="0"/>
              <a:t>subcategory </a:t>
            </a:r>
            <a:r>
              <a:rPr lang="ko-KR" altLang="en-US" sz="1200" dirty="0"/>
              <a:t>데이터이다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331 </a:t>
            </a:r>
            <a:r>
              <a:rPr lang="ko-KR" altLang="en-US" sz="1200" dirty="0"/>
              <a:t>개의 범주를 갖는다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product category</a:t>
            </a:r>
            <a:r>
              <a:rPr lang="ko-KR" altLang="en-US" sz="1200" dirty="0"/>
              <a:t>와 유사한 상황이며 따라서 동일하게 처리 방법을 생각해 보아야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전체 </a:t>
            </a:r>
            <a:r>
              <a:rPr lang="en-US" altLang="ko-KR" sz="1200" dirty="0"/>
              <a:t>59299 </a:t>
            </a:r>
            <a:r>
              <a:rPr lang="ko-KR" altLang="en-US" sz="1200" dirty="0"/>
              <a:t>데이터 중 </a:t>
            </a:r>
            <a:r>
              <a:rPr lang="en-US" altLang="ko-KR" sz="1200" dirty="0"/>
              <a:t>331</a:t>
            </a:r>
            <a:r>
              <a:rPr lang="ko-KR" altLang="en-US" sz="1200" dirty="0"/>
              <a:t>개의 범주는 괜찮은가</a:t>
            </a:r>
            <a:r>
              <a:rPr lang="en-US" altLang="ko-KR" sz="12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6832BF-7F44-605E-0A92-287EECF6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33" y="1517775"/>
            <a:ext cx="4551753" cy="37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2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2CA5E-4CD9-F69A-2EBE-6E125227B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7CCF7D-3695-ED46-C66E-EAD8E88C5DD7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product_modelname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406C2-001D-1A60-8125-274AEEA27041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1B834-D199-ED26-B6B8-E125E0D50DBA}"/>
              </a:ext>
            </a:extLst>
          </p:cNvPr>
          <p:cNvSpPr txBox="1"/>
          <p:nvPr/>
        </p:nvSpPr>
        <p:spPr>
          <a:xfrm>
            <a:off x="7736541" y="1517775"/>
            <a:ext cx="3266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666 </a:t>
            </a:r>
            <a:r>
              <a:rPr lang="ko-KR" altLang="en-US" sz="1200" dirty="0"/>
              <a:t>개의 </a:t>
            </a:r>
            <a:r>
              <a:rPr lang="en-US" altLang="ko-KR" sz="1200" dirty="0"/>
              <a:t>model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 </a:t>
            </a:r>
            <a:r>
              <a:rPr lang="en-US" altLang="ko-KR" sz="1200" dirty="0" err="1"/>
              <a:t>product_category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product_subcategory</a:t>
            </a:r>
            <a:r>
              <a:rPr lang="en-US" altLang="ko-KR" sz="1200" dirty="0"/>
              <a:t> – </a:t>
            </a:r>
            <a:r>
              <a:rPr lang="en-US" altLang="ko-KR" sz="1200" dirty="0" err="1"/>
              <a:t>product_modelname</a:t>
            </a:r>
            <a:r>
              <a:rPr lang="en-US" altLang="ko-KR" sz="1200" dirty="0"/>
              <a:t> </a:t>
            </a:r>
            <a:r>
              <a:rPr lang="ko-KR" altLang="en-US" sz="1200" dirty="0"/>
              <a:t>세 개의 칼럼은 관계가 있을 것이라는 생각이 든다</a:t>
            </a:r>
            <a:r>
              <a:rPr lang="en-US" altLang="ko-KR" sz="1200" dirty="0"/>
              <a:t>. </a:t>
            </a:r>
            <a:r>
              <a:rPr lang="ko-KR" altLang="en-US" sz="1200" dirty="0"/>
              <a:t>특정한 처리가 </a:t>
            </a:r>
            <a:r>
              <a:rPr lang="ko-KR" altLang="en-US" sz="1200" dirty="0" err="1"/>
              <a:t>필요할수도</a:t>
            </a:r>
            <a:r>
              <a:rPr lang="en-US" altLang="ko-KR" sz="1200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CAD4F-D6A1-03D7-C5D8-3E55CCC94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87" y="1517775"/>
            <a:ext cx="2886692" cy="49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600B-F446-0D57-79CC-A93EFBFDE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D11EE9-B280-4180-7061-5B1403623A31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customer_country.1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8C3F-73C3-0188-B6CD-11F51C0ADA5C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BCF24-275C-755B-F95E-A8D83FC9EB3A}"/>
              </a:ext>
            </a:extLst>
          </p:cNvPr>
          <p:cNvSpPr txBox="1"/>
          <p:nvPr/>
        </p:nvSpPr>
        <p:spPr>
          <a:xfrm>
            <a:off x="7736541" y="1517775"/>
            <a:ext cx="3266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customer_country</a:t>
            </a:r>
            <a:r>
              <a:rPr lang="ko-KR" altLang="en-US" sz="1200" dirty="0"/>
              <a:t>가 고객의 국적을 의미한다</a:t>
            </a:r>
            <a:r>
              <a:rPr lang="en-US" altLang="ko-KR" sz="1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이번 주제는 </a:t>
            </a:r>
            <a:r>
              <a:rPr lang="en-US" altLang="ko-KR" sz="1200" dirty="0"/>
              <a:t>B2B</a:t>
            </a:r>
            <a:r>
              <a:rPr lang="ko-KR" altLang="en-US" sz="1200" dirty="0"/>
              <a:t> 고객을 </a:t>
            </a:r>
            <a:r>
              <a:rPr lang="ko-KR" altLang="en-US" sz="1200" dirty="0" err="1"/>
              <a:t>대상으로하기에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customer_country</a:t>
            </a:r>
            <a:r>
              <a:rPr lang="ko-KR" altLang="en-US" sz="1200" dirty="0"/>
              <a:t>보다 </a:t>
            </a:r>
            <a:r>
              <a:rPr lang="en-US" altLang="ko-KR" sz="1200" dirty="0"/>
              <a:t>customer_counry.1</a:t>
            </a:r>
            <a:r>
              <a:rPr lang="ko-KR" altLang="en-US" sz="1200" dirty="0"/>
              <a:t>만을 이용하는 게 더 괜찮지 않을까 가능성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문제는 데이터 자체에 오타와 누락된 값으로 인해 불필요하게 범주의 수가 증가하였다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이부분을 처리해 주어야 할 듯하다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Customer_countr</a:t>
            </a:r>
            <a:r>
              <a:rPr lang="ko-KR" altLang="en-US" sz="1200" dirty="0"/>
              <a:t>와 둘 중하나만 사용하는 방향으로 진행하는 것이 좋을 듯하다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56FD12-5860-4F70-85E8-D64D49E5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08" y="1517775"/>
            <a:ext cx="2454940" cy="48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8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ABE16-38D1-F990-0B68-4D8EFB809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14BADD-816B-B3D0-B4B8-ECD6608225D4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customer_position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A37D9-ECDC-CF90-E7CE-744E216456DC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customer_counry.1</a:t>
            </a:r>
          </a:p>
          <a:p>
            <a:r>
              <a:rPr lang="en-US" altLang="ko-KR" sz="1000" dirty="0" err="1"/>
              <a:t>customer_position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7266E-2005-B3BF-6A32-0F4ACD836C50}"/>
              </a:ext>
            </a:extLst>
          </p:cNvPr>
          <p:cNvSpPr txBox="1"/>
          <p:nvPr/>
        </p:nvSpPr>
        <p:spPr>
          <a:xfrm>
            <a:off x="7941147" y="1517775"/>
            <a:ext cx="3266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고객의 직책을 의미한다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총 </a:t>
            </a:r>
            <a:r>
              <a:rPr lang="en-US" altLang="ko-KR" sz="1200" dirty="0"/>
              <a:t>117</a:t>
            </a:r>
            <a:r>
              <a:rPr lang="ko-KR" altLang="en-US" sz="1200" dirty="0"/>
              <a:t>개의 범주가 존재한다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직책</a:t>
            </a:r>
            <a:r>
              <a:rPr lang="en-US" altLang="ko-KR" sz="1200" dirty="0"/>
              <a:t>(position)</a:t>
            </a:r>
            <a:r>
              <a:rPr lang="ko-KR" altLang="en-US" sz="1200" dirty="0"/>
              <a:t>은 </a:t>
            </a:r>
            <a:r>
              <a:rPr lang="en-US" altLang="ko-KR" sz="1200" dirty="0"/>
              <a:t>B2B </a:t>
            </a:r>
            <a:r>
              <a:rPr lang="ko-KR" altLang="en-US" sz="1200" dirty="0"/>
              <a:t>거래에 있어서 의사결정권과 관련하여 중요한 정보를 제공한다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결측값이</a:t>
            </a:r>
            <a:r>
              <a:rPr lang="ko-KR" altLang="en-US" sz="1200" dirty="0"/>
              <a:t> 상당히 많다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아무런 처리를 하지 않는 경우 </a:t>
            </a:r>
            <a:r>
              <a:rPr lang="en-US" altLang="ko-KR" sz="1200" dirty="0"/>
              <a:t>Cramer’s V</a:t>
            </a:r>
            <a:r>
              <a:rPr lang="ko-KR" altLang="en-US" sz="1200" dirty="0"/>
              <a:t>는 </a:t>
            </a:r>
            <a:r>
              <a:rPr lang="en-US" altLang="ko-KR" sz="1200" dirty="0"/>
              <a:t>0.24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C67884-D9A8-2586-0476-0FB19CFD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72" y="1517775"/>
            <a:ext cx="1970956" cy="4775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DCA6DB-0329-DA09-CBDC-77D52D26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45" y="1517775"/>
            <a:ext cx="685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4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AF322-147D-FCA0-4CEB-C62841A0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30C571-6EB1-B48A-FC81-586DC8D83295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expected_timeline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D7A44-2DFC-1953-E0FD-0F31C10F5FED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customer_counry.1</a:t>
            </a:r>
          </a:p>
          <a:p>
            <a:r>
              <a:rPr lang="en-US" altLang="ko-KR" sz="1000" dirty="0" err="1"/>
              <a:t>customer_position</a:t>
            </a:r>
            <a:endParaRPr lang="en-US" altLang="ko-KR" sz="1000" dirty="0"/>
          </a:p>
          <a:p>
            <a:r>
              <a:rPr lang="en-US" altLang="ko-KR" sz="1000" dirty="0" err="1"/>
              <a:t>expected_timeline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32E9C-F07B-207A-62EE-8C15129B27E5}"/>
              </a:ext>
            </a:extLst>
          </p:cNvPr>
          <p:cNvSpPr txBox="1"/>
          <p:nvPr/>
        </p:nvSpPr>
        <p:spPr>
          <a:xfrm>
            <a:off x="7941147" y="1517775"/>
            <a:ext cx="3266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예상되는 서비스 소요 시간이다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공백값</a:t>
            </a:r>
            <a:r>
              <a:rPr lang="ko-KR" altLang="en-US" sz="1200" dirty="0"/>
              <a:t> </a:t>
            </a:r>
            <a:r>
              <a:rPr lang="en-US" altLang="ko-KR" sz="1200" dirty="0"/>
              <a:t>30863</a:t>
            </a:r>
            <a:r>
              <a:rPr lang="ko-KR" altLang="en-US" sz="1200" dirty="0"/>
              <a:t>개 이다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오타로 인한 무의미한 범주가 존재한다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공백 값과 오타로 인한 문제를 우선적으로 해결할 필요가 있다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0BEE0-6A79-0A46-B647-CB4B0950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34" y="1517775"/>
            <a:ext cx="5819792" cy="41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D007D-DBA0-B835-D981-F93E7D1E7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CDCD1A-804C-357F-C184-86476C3F9CFE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bant_submit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EF30F-D1FC-1B2F-2F03-30167762CE63}"/>
              </a:ext>
            </a:extLst>
          </p:cNvPr>
          <p:cNvSpPr txBox="1"/>
          <p:nvPr/>
        </p:nvSpPr>
        <p:spPr>
          <a:xfrm>
            <a:off x="7194710" y="1704976"/>
            <a:ext cx="396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응답의 경우의 수는 </a:t>
            </a:r>
            <a:r>
              <a:rPr lang="en-US" altLang="ko-KR" sz="1200" dirty="0"/>
              <a:t>‘</a:t>
            </a:r>
            <a:r>
              <a:rPr lang="ko-KR" altLang="en-US" sz="1200" dirty="0"/>
              <a:t>무응답</a:t>
            </a:r>
            <a:r>
              <a:rPr lang="en-US" altLang="ko-KR" sz="1200" dirty="0"/>
              <a:t>’, ‘1</a:t>
            </a:r>
            <a:r>
              <a:rPr lang="ko-KR" altLang="en-US" sz="1200" dirty="0"/>
              <a:t>개 응답</a:t>
            </a:r>
            <a:r>
              <a:rPr lang="en-US" altLang="ko-KR" sz="1200" dirty="0"/>
              <a:t>‘, ‘2</a:t>
            </a:r>
            <a:r>
              <a:rPr lang="ko-KR" altLang="en-US" sz="1200" dirty="0"/>
              <a:t>개 응답</a:t>
            </a:r>
            <a:r>
              <a:rPr lang="en-US" altLang="ko-KR" sz="1200" dirty="0"/>
              <a:t>‘, ‘3</a:t>
            </a:r>
            <a:r>
              <a:rPr lang="ko-KR" altLang="en-US" sz="1200" dirty="0"/>
              <a:t>개 응답</a:t>
            </a:r>
            <a:r>
              <a:rPr lang="en-US" altLang="ko-KR" sz="1200" dirty="0"/>
              <a:t>’, ‘</a:t>
            </a:r>
            <a:r>
              <a:rPr lang="ko-KR" altLang="en-US" sz="1200" dirty="0"/>
              <a:t>모두 응답</a:t>
            </a:r>
            <a:r>
              <a:rPr lang="en-US" altLang="ko-KR" sz="1200" dirty="0"/>
              <a:t>＇</a:t>
            </a:r>
            <a:r>
              <a:rPr lang="ko-KR" altLang="en-US" sz="1200" dirty="0"/>
              <a:t>으로 총 </a:t>
            </a:r>
            <a:r>
              <a:rPr lang="en-US" altLang="ko-KR" sz="1200" dirty="0"/>
              <a:t>5 </a:t>
            </a:r>
            <a:r>
              <a:rPr lang="ko-KR" altLang="en-US" sz="1200" dirty="0"/>
              <a:t>개의 범주를 갖는다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비율을 값으로 갖지만 범주가 존재하기에 </a:t>
            </a:r>
            <a:r>
              <a:rPr lang="en-US" altLang="ko-KR" sz="1200" dirty="0"/>
              <a:t>category </a:t>
            </a:r>
            <a:r>
              <a:rPr lang="ko-KR" altLang="en-US" sz="1200" dirty="0"/>
              <a:t>데이터로 다룰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응답한 항목이 많을수록 더 적극적인 고객으로 볼 수 있으며 영업전환가능성이 높을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Cramer V</a:t>
            </a:r>
            <a:r>
              <a:rPr lang="ko-KR" altLang="en-US" sz="1200" dirty="0"/>
              <a:t>로 상관관계를 분석하였을 때 유의미하지는 않다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1155FF-1392-7398-1840-B2B3A095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99" y="1218372"/>
            <a:ext cx="3972901" cy="3978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4ECF73-A3BB-FF2F-67D2-8F020A6D61B1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customer_country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business_unit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com_reg_ver_win_rate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customer_idx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customer_type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enterprise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historical_existing_cnt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it_strategic_ver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idit_strategic_ver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3346A-327F-37D5-39D5-9CB58600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25" y="5196723"/>
            <a:ext cx="676275" cy="285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C6BE02-58F3-6498-C56B-B231356D7B2B}"/>
              </a:ext>
            </a:extLst>
          </p:cNvPr>
          <p:cNvSpPr txBox="1"/>
          <p:nvPr/>
        </p:nvSpPr>
        <p:spPr>
          <a:xfrm>
            <a:off x="7194710" y="1218372"/>
            <a:ext cx="387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LG</a:t>
            </a:r>
            <a:r>
              <a:rPr lang="ko-KR" altLang="en-US" sz="1200" dirty="0"/>
              <a:t> 홈페이지 가입 시 응답한 질문의 수를 의미하는 변수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44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B66E6-EB55-E038-F1AE-0BDE2F974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08EB1D-C5CD-5813-EA60-86C86AE27C2D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ver_cus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ver_pro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8A5A5-4C0A-3297-7EB7-236D58F8A8F9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customer_counry.1</a:t>
            </a:r>
          </a:p>
          <a:p>
            <a:r>
              <a:rPr lang="en-US" altLang="ko-KR" sz="1000" dirty="0" err="1"/>
              <a:t>customer_position</a:t>
            </a:r>
            <a:endParaRPr lang="en-US" altLang="ko-KR" sz="1000" dirty="0"/>
          </a:p>
          <a:p>
            <a:r>
              <a:rPr lang="en-US" altLang="ko-KR" sz="1000" dirty="0" err="1"/>
              <a:t>expected_timeline</a:t>
            </a:r>
            <a:endParaRPr lang="en-US" altLang="ko-KR" sz="1000" dirty="0"/>
          </a:p>
          <a:p>
            <a:r>
              <a:rPr lang="en-US" altLang="ko-KR" sz="1000" dirty="0" err="1"/>
              <a:t>ver_cus</a:t>
            </a:r>
            <a:endParaRPr lang="en-US" altLang="ko-KR" sz="1000" dirty="0"/>
          </a:p>
          <a:p>
            <a:r>
              <a:rPr lang="en-US" altLang="ko-KR" sz="1000" dirty="0" err="1"/>
              <a:t>ver_pro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F93A8-A410-8F06-191D-EA0FB48E0BA3}"/>
              </a:ext>
            </a:extLst>
          </p:cNvPr>
          <p:cNvSpPr txBox="1"/>
          <p:nvPr/>
        </p:nvSpPr>
        <p:spPr>
          <a:xfrm>
            <a:off x="7941147" y="1517775"/>
            <a:ext cx="3266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가중치를 의미하는 </a:t>
            </a:r>
            <a:r>
              <a:rPr lang="en-US" altLang="ko-KR" sz="1200" dirty="0"/>
              <a:t>feature</a:t>
            </a:r>
            <a:r>
              <a:rPr lang="ko-KR" altLang="en-US" sz="1200" dirty="0"/>
              <a:t>로 이번에는 </a:t>
            </a:r>
            <a:r>
              <a:rPr lang="ko-KR" altLang="en-US" sz="1200" dirty="0" err="1"/>
              <a:t>결측치가</a:t>
            </a:r>
            <a:r>
              <a:rPr lang="ko-KR" altLang="en-US" sz="1200" dirty="0"/>
              <a:t> 아니라 </a:t>
            </a:r>
            <a:r>
              <a:rPr lang="en-US" altLang="ko-KR" sz="1200" dirty="0"/>
              <a:t>0</a:t>
            </a:r>
            <a:r>
              <a:rPr lang="ko-KR" altLang="en-US" sz="1200" dirty="0"/>
              <a:t>으로 되어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결측치가</a:t>
            </a:r>
            <a:r>
              <a:rPr lang="ko-KR" altLang="en-US" sz="1200" dirty="0"/>
              <a:t> 아닌 </a:t>
            </a:r>
            <a:r>
              <a:rPr lang="en-US" altLang="ko-KR" sz="1200" dirty="0"/>
              <a:t>0</a:t>
            </a:r>
            <a:r>
              <a:rPr lang="ko-KR" altLang="en-US" sz="1200" dirty="0"/>
              <a:t>으로 된 것을 기반으로 이전의 </a:t>
            </a:r>
            <a:r>
              <a:rPr lang="en-US" altLang="ko-KR" sz="1200" dirty="0"/>
              <a:t>id, it, </a:t>
            </a:r>
            <a:r>
              <a:rPr lang="en-US" altLang="ko-KR" sz="1200" dirty="0" err="1"/>
              <a:t>idit</a:t>
            </a:r>
            <a:r>
              <a:rPr lang="en-US" altLang="ko-KR" sz="1200" dirty="0"/>
              <a:t> </a:t>
            </a:r>
            <a:r>
              <a:rPr lang="ko-KR" altLang="en-US" sz="1200" dirty="0"/>
              <a:t>칼럼 또한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처리할 수 있을 가능성이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314A42-3106-BC37-1262-E02CDDCB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664" y="1517775"/>
            <a:ext cx="2743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3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0A0B1-77E6-CFCF-C6AE-F41C39513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F0925F-DD7D-C157-ABDB-61354F44C23B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ver_win_rate_x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ED2C8-EE57-B489-E6E1-526C3C17BFBD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customer_counry.1</a:t>
            </a:r>
          </a:p>
          <a:p>
            <a:r>
              <a:rPr lang="en-US" altLang="ko-KR" sz="1000" dirty="0" err="1"/>
              <a:t>customer_position</a:t>
            </a:r>
            <a:endParaRPr lang="en-US" altLang="ko-KR" sz="1000" dirty="0"/>
          </a:p>
          <a:p>
            <a:r>
              <a:rPr lang="en-US" altLang="ko-KR" sz="1000" dirty="0" err="1"/>
              <a:t>expected_timeline</a:t>
            </a:r>
            <a:endParaRPr lang="en-US" altLang="ko-KR" sz="1000" dirty="0"/>
          </a:p>
          <a:p>
            <a:r>
              <a:rPr lang="en-US" altLang="ko-KR" sz="1000" dirty="0" err="1"/>
              <a:t>ver_cus</a:t>
            </a:r>
            <a:endParaRPr lang="en-US" altLang="ko-KR" sz="1000" dirty="0"/>
          </a:p>
          <a:p>
            <a:r>
              <a:rPr lang="en-US" altLang="ko-KR" sz="1000" dirty="0" err="1"/>
              <a:t>ver_pro</a:t>
            </a:r>
            <a:endParaRPr lang="en-US" altLang="ko-KR" sz="1000" dirty="0"/>
          </a:p>
          <a:p>
            <a:r>
              <a:rPr lang="en-US" altLang="ko-KR" sz="1000" dirty="0" err="1"/>
              <a:t>ver_win_rate_x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E5DEF-AFD1-1FBB-A792-10A6FFADB848}"/>
              </a:ext>
            </a:extLst>
          </p:cNvPr>
          <p:cNvSpPr txBox="1"/>
          <p:nvPr/>
        </p:nvSpPr>
        <p:spPr>
          <a:xfrm>
            <a:off x="7941147" y="1517775"/>
            <a:ext cx="3266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vertical</a:t>
            </a:r>
            <a:r>
              <a:rPr lang="ko-KR" altLang="en-US" sz="1200" dirty="0"/>
              <a:t>은 </a:t>
            </a:r>
            <a:r>
              <a:rPr lang="en-US" altLang="ko-KR" sz="1200" dirty="0"/>
              <a:t>business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vertical</a:t>
            </a:r>
            <a:r>
              <a:rPr lang="ko-KR" altLang="en-US" sz="1200" dirty="0"/>
              <a:t>별로 영업 전환율을 계산한다는 점은 </a:t>
            </a:r>
            <a:r>
              <a:rPr lang="en-US" altLang="ko-KR" sz="1200" dirty="0"/>
              <a:t>LG</a:t>
            </a:r>
            <a:r>
              <a:rPr lang="ko-KR" altLang="en-US" sz="1200" dirty="0"/>
              <a:t>가 </a:t>
            </a:r>
            <a:r>
              <a:rPr lang="en-US" altLang="ko-KR" sz="1200" dirty="0"/>
              <a:t>business area </a:t>
            </a:r>
            <a:r>
              <a:rPr lang="ko-KR" altLang="en-US" sz="1200" dirty="0"/>
              <a:t>별로 데이터를 저장하고 업무를 진행하는 건가</a:t>
            </a:r>
            <a:r>
              <a:rPr lang="en-US" altLang="ko-KR" sz="12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vertical</a:t>
            </a:r>
            <a:r>
              <a:rPr lang="ko-KR" altLang="en-US" sz="1200" dirty="0"/>
              <a:t>에는 특정 사업 영역이라는 의미도 있다</a:t>
            </a:r>
            <a:r>
              <a:rPr lang="en-US" altLang="ko-KR" sz="1200" dirty="0"/>
              <a:t>?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bard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잘 설명해 주었다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CFF85-A898-4C05-A738-B0CA835F778F}"/>
                  </a:ext>
                </a:extLst>
              </p:cNvPr>
              <p:cNvSpPr txBox="1"/>
              <p:nvPr/>
            </p:nvSpPr>
            <p:spPr>
              <a:xfrm>
                <a:off x="1799526" y="1517775"/>
                <a:ext cx="4902656" cy="46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𝑣𝑒𝑟𝑡𝑖𝑐𝑎𝑙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비</m:t>
                          </m:r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율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𝑣𝑒𝑟𝑡𝑖𝑐𝑎𝑙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별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𝐿𝑒𝑎𝑑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대</m:t>
                          </m:r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비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영</m:t>
                          </m:r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업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환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성</m:t>
                          </m:r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공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비</m:t>
                          </m:r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율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CFF85-A898-4C05-A738-B0CA835F7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26" y="1517775"/>
                <a:ext cx="4902656" cy="466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4B6C043-C9D8-549F-88F8-49242BEB4CA9}"/>
              </a:ext>
            </a:extLst>
          </p:cNvPr>
          <p:cNvSpPr txBox="1"/>
          <p:nvPr/>
        </p:nvSpPr>
        <p:spPr>
          <a:xfrm>
            <a:off x="1903830" y="6003474"/>
            <a:ext cx="5101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Vertical Marketing </a:t>
            </a:r>
            <a:r>
              <a:rPr lang="ko-KR" altLang="en-US" sz="1000" dirty="0"/>
              <a:t>이란</a:t>
            </a:r>
            <a:r>
              <a:rPr lang="en-US" altLang="ko-KR" sz="1000" dirty="0"/>
              <a:t>? - </a:t>
            </a:r>
            <a:r>
              <a:rPr lang="en-US" altLang="ko-KR" sz="1000" dirty="0">
                <a:hlinkClick r:id="rId3"/>
              </a:rPr>
              <a:t>https://www.investopedia.com/terms/v/verticalmarket.asp</a:t>
            </a:r>
            <a:endParaRPr lang="en-US" altLang="ko-K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9BE8B1-9268-5115-0DEF-F186548F75BC}"/>
                  </a:ext>
                </a:extLst>
              </p:cNvPr>
              <p:cNvSpPr txBox="1"/>
              <p:nvPr/>
            </p:nvSpPr>
            <p:spPr>
              <a:xfrm>
                <a:off x="2197445" y="2106365"/>
                <a:ext cx="1997085" cy="392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𝑣𝑒𝑟𝑡𝑖𝑐𝑎𝑙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r>
                  <a:rPr lang="en-US" altLang="ko-KR" sz="1000" dirty="0"/>
                  <a:t> </a:t>
                </a:r>
                <a:r>
                  <a:rPr lang="ko-KR" altLang="en-US" sz="1000" dirty="0"/>
                  <a:t>비율 </a:t>
                </a:r>
                <a:r>
                  <a:rPr lang="en-US" altLang="ko-KR" sz="1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규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고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객</m:t>
                        </m:r>
                      </m:num>
                      <m:den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기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존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고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객</m:t>
                        </m:r>
                      </m:den>
                    </m:f>
                  </m:oMath>
                </a14:m>
                <a:endParaRPr lang="en-US" altLang="ko-KR" sz="1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9BE8B1-9268-5115-0DEF-F186548F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45" y="2106365"/>
                <a:ext cx="1997085" cy="392480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0124C7-5CD4-E41E-3B42-9077DA75BE10}"/>
                  </a:ext>
                </a:extLst>
              </p:cNvPr>
              <p:cNvSpPr txBox="1"/>
              <p:nvPr/>
            </p:nvSpPr>
            <p:spPr>
              <a:xfrm>
                <a:off x="2197445" y="2571971"/>
                <a:ext cx="3580002" cy="1318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𝑣𝑒𝑟𝑡𝑖𝑐𝑎𝑙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별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𝐿𝑒𝑎𝑑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비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영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업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환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공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</a:rPr>
                      <m:t>율</m:t>
                    </m:r>
                  </m:oMath>
                </a14:m>
                <a:endParaRPr lang="en-US" altLang="ko-KR" sz="1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000" b="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𝑣𝑒𝑟𝑡𝑖𝑐𝑎𝑙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별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𝐿𝑒𝑎𝑑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𝐿𝑒𝑎𝑑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sz="1000" dirty="0"/>
                  <a:t>영업 전환 성공 비율</a:t>
                </a:r>
                <a:r>
                  <a:rPr lang="en-US" altLang="ko-KR" sz="1000" dirty="0"/>
                  <a:t>?</a:t>
                </a:r>
              </a:p>
              <a:p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위의 해석보다는 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vertical (</a:t>
                </a:r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사업 분야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별 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Lead (</a:t>
                </a:r>
                <a:r>
                  <a:rPr lang="ko-KR" altLang="en-US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고객군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대비 영업 전환 성공 비율이 맞는듯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  <a:p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위의 가정을 전제하면 연속형 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feature</a:t>
                </a:r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아니라 각 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vertical</a:t>
                </a:r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속하는 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lead</a:t>
                </a:r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별로 동일한 영업 전환율을 갖을 것임</a:t>
                </a:r>
                <a:r>
                  <a:rPr lang="en-US" altLang="ko-KR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0124C7-5CD4-E41E-3B42-9077DA75B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45" y="2571971"/>
                <a:ext cx="3580002" cy="1318694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6873E1EF-31C4-CF65-8865-6FFF03AD2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445" y="4466840"/>
            <a:ext cx="6318179" cy="613659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E48749E-F681-9177-B8E1-62BEBD4BDF8D}"/>
              </a:ext>
            </a:extLst>
          </p:cNvPr>
          <p:cNvSpPr/>
          <p:nvPr/>
        </p:nvSpPr>
        <p:spPr>
          <a:xfrm>
            <a:off x="3911945" y="3843971"/>
            <a:ext cx="151002" cy="4407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D49F9-BE4D-01D0-F509-3BBD8A4127A1}"/>
              </a:ext>
            </a:extLst>
          </p:cNvPr>
          <p:cNvSpPr txBox="1"/>
          <p:nvPr/>
        </p:nvSpPr>
        <p:spPr>
          <a:xfrm>
            <a:off x="4062947" y="3932531"/>
            <a:ext cx="4812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실제로 </a:t>
            </a:r>
            <a:r>
              <a:rPr lang="en-US" altLang="ko-KR" sz="1000" dirty="0"/>
              <a:t>factor</a:t>
            </a:r>
            <a:r>
              <a:rPr lang="ko-KR" altLang="en-US" sz="1000" dirty="0"/>
              <a:t>로 </a:t>
            </a:r>
            <a:r>
              <a:rPr lang="en-US" altLang="ko-KR" sz="1000" dirty="0"/>
              <a:t>type</a:t>
            </a:r>
            <a:r>
              <a:rPr lang="ko-KR" altLang="en-US" sz="1000" dirty="0"/>
              <a:t>을 변경하고 확인하니 연속형 값이 아니라 범주화 되어 있음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8142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1FAA4-46FB-2610-7222-62F8F2A0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7F6305-FA41-D2BB-B2D3-3CD09834EDAF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ver_win_ratio_per_bu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2DBC2-8C3C-36F9-1547-ADCC02701434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customer_counry.1</a:t>
            </a:r>
          </a:p>
          <a:p>
            <a:r>
              <a:rPr lang="en-US" altLang="ko-KR" sz="1000" dirty="0" err="1"/>
              <a:t>customer_position</a:t>
            </a:r>
            <a:endParaRPr lang="en-US" altLang="ko-KR" sz="1000" dirty="0"/>
          </a:p>
          <a:p>
            <a:r>
              <a:rPr lang="en-US" altLang="ko-KR" sz="1000" dirty="0" err="1"/>
              <a:t>expected_timeline</a:t>
            </a:r>
            <a:endParaRPr lang="en-US" altLang="ko-KR" sz="1000" dirty="0"/>
          </a:p>
          <a:p>
            <a:r>
              <a:rPr lang="en-US" altLang="ko-KR" sz="1000" dirty="0" err="1"/>
              <a:t>ver_cus</a:t>
            </a:r>
            <a:endParaRPr lang="en-US" altLang="ko-KR" sz="1000" dirty="0"/>
          </a:p>
          <a:p>
            <a:r>
              <a:rPr lang="en-US" altLang="ko-KR" sz="1000" dirty="0" err="1"/>
              <a:t>ver_pro</a:t>
            </a:r>
            <a:endParaRPr lang="en-US" altLang="ko-KR" sz="1000" dirty="0"/>
          </a:p>
          <a:p>
            <a:r>
              <a:rPr lang="en-US" altLang="ko-KR" sz="1000" dirty="0" err="1"/>
              <a:t>ver_win_rate_x</a:t>
            </a:r>
            <a:endParaRPr lang="en-US" altLang="ko-KR" sz="1000" dirty="0"/>
          </a:p>
          <a:p>
            <a:r>
              <a:rPr lang="en-US" altLang="ko-KR" sz="1000" dirty="0" err="1"/>
              <a:t>ver_win_ratio_per_bu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5F8A1-50DC-D1BA-8829-076E1AAFC69B}"/>
              </a:ext>
            </a:extLst>
          </p:cNvPr>
          <p:cNvSpPr txBox="1"/>
          <p:nvPr/>
        </p:nvSpPr>
        <p:spPr>
          <a:xfrm>
            <a:off x="7876979" y="1533817"/>
            <a:ext cx="3266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이전 </a:t>
            </a:r>
            <a:r>
              <a:rPr lang="en-US" altLang="ko-KR" sz="1200" dirty="0"/>
              <a:t>feature</a:t>
            </a:r>
            <a:r>
              <a:rPr lang="ko-KR" altLang="en-US" sz="1200" dirty="0"/>
              <a:t>인 </a:t>
            </a:r>
            <a:r>
              <a:rPr lang="en-US" altLang="ko-KR" sz="1200" dirty="0" err="1"/>
              <a:t>ver_win_rate_x</a:t>
            </a:r>
            <a:r>
              <a:rPr lang="ko-KR" altLang="en-US" sz="1200" dirty="0"/>
              <a:t>가 </a:t>
            </a:r>
            <a:r>
              <a:rPr lang="en-US" altLang="ko-KR" sz="1200" dirty="0"/>
              <a:t>Lead(</a:t>
            </a:r>
            <a:r>
              <a:rPr lang="ko-KR" altLang="en-US" sz="1200" dirty="0" err="1"/>
              <a:t>고객군</a:t>
            </a:r>
            <a:r>
              <a:rPr lang="en-US" altLang="ko-KR" sz="1200" dirty="0"/>
              <a:t>)</a:t>
            </a:r>
            <a:r>
              <a:rPr lang="ko-KR" altLang="en-US" sz="1200" dirty="0"/>
              <a:t>별 </a:t>
            </a:r>
            <a:r>
              <a:rPr lang="en-US" altLang="ko-KR" sz="1200" dirty="0"/>
              <a:t>vertical </a:t>
            </a:r>
            <a:r>
              <a:rPr lang="ko-KR" altLang="en-US" sz="1200" dirty="0"/>
              <a:t>영업 전환율이라면 현제 </a:t>
            </a:r>
            <a:r>
              <a:rPr lang="en-US" altLang="ko-KR" sz="1200" dirty="0" err="1"/>
              <a:t>featur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business_unit</a:t>
            </a:r>
            <a:r>
              <a:rPr lang="en-US" altLang="ko-KR" sz="1200" dirty="0"/>
              <a:t> </a:t>
            </a:r>
            <a:r>
              <a:rPr lang="ko-KR" altLang="en-US" sz="1200" dirty="0"/>
              <a:t>별 영업 전환율을 의미한다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050BE-0B4C-088F-8136-3CE66B49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95" y="1533817"/>
            <a:ext cx="5782987" cy="839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C1761-B786-0AE3-2436-E3097497A9F2}"/>
              </a:ext>
            </a:extLst>
          </p:cNvPr>
          <p:cNvSpPr txBox="1"/>
          <p:nvPr/>
        </p:nvSpPr>
        <p:spPr>
          <a:xfrm>
            <a:off x="1850995" y="2373487"/>
            <a:ext cx="5782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결국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vertical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속하는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business_unit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별로 영업 전환율을 계산한 것이기에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연속값이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아닌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데이터일 수 있다고 가정함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결과적으로 범주화 가능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541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31643-4DBD-5922-3CCB-FDA5FDF27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15EAD5-5786-66D7-5E33-C2F241426A0F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business_area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99D84-713F-D776-474B-B16FAEDF7FA4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customer_counry.1</a:t>
            </a:r>
          </a:p>
          <a:p>
            <a:r>
              <a:rPr lang="en-US" altLang="ko-KR" sz="1000" dirty="0" err="1"/>
              <a:t>customer_position</a:t>
            </a:r>
            <a:endParaRPr lang="en-US" altLang="ko-KR" sz="1000" dirty="0"/>
          </a:p>
          <a:p>
            <a:r>
              <a:rPr lang="en-US" altLang="ko-KR" sz="1000" dirty="0" err="1"/>
              <a:t>expected_timeline</a:t>
            </a:r>
            <a:endParaRPr lang="en-US" altLang="ko-KR" sz="1000" dirty="0"/>
          </a:p>
          <a:p>
            <a:r>
              <a:rPr lang="en-US" altLang="ko-KR" sz="1000" dirty="0" err="1"/>
              <a:t>ver_cus</a:t>
            </a:r>
            <a:endParaRPr lang="en-US" altLang="ko-KR" sz="1000" dirty="0"/>
          </a:p>
          <a:p>
            <a:r>
              <a:rPr lang="en-US" altLang="ko-KR" sz="1000" dirty="0" err="1"/>
              <a:t>ver_pro</a:t>
            </a:r>
            <a:endParaRPr lang="en-US" altLang="ko-KR" sz="1000" dirty="0"/>
          </a:p>
          <a:p>
            <a:r>
              <a:rPr lang="en-US" altLang="ko-KR" sz="1000" dirty="0" err="1"/>
              <a:t>ver_win_rate_x</a:t>
            </a:r>
            <a:endParaRPr lang="en-US" altLang="ko-KR" sz="1000" dirty="0"/>
          </a:p>
          <a:p>
            <a:r>
              <a:rPr lang="en-US" altLang="ko-KR" sz="1000" dirty="0" err="1"/>
              <a:t>ver_win_ratio_per_bu</a:t>
            </a:r>
            <a:endParaRPr lang="en-US" altLang="ko-KR" sz="1000" dirty="0"/>
          </a:p>
          <a:p>
            <a:r>
              <a:rPr lang="en-US" altLang="ko-KR" sz="1000" dirty="0" err="1"/>
              <a:t>business_area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52088-8EE1-DD94-DE32-D9FDB9C5A207}"/>
              </a:ext>
            </a:extLst>
          </p:cNvPr>
          <p:cNvSpPr txBox="1"/>
          <p:nvPr/>
        </p:nvSpPr>
        <p:spPr>
          <a:xfrm>
            <a:off x="7876979" y="1533817"/>
            <a:ext cx="3266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해당 칼럼이 바로 </a:t>
            </a:r>
            <a:r>
              <a:rPr lang="en-US" altLang="ko-KR" sz="1200" dirty="0"/>
              <a:t>Vertical</a:t>
            </a:r>
            <a:r>
              <a:rPr lang="ko-KR" altLang="en-US" sz="1200" dirty="0"/>
              <a:t>로 불리는 칼럼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공백값이</a:t>
            </a:r>
            <a:r>
              <a:rPr lang="ko-KR" altLang="en-US" sz="1200" dirty="0"/>
              <a:t> </a:t>
            </a:r>
            <a:r>
              <a:rPr lang="en-US" altLang="ko-KR" sz="1200" dirty="0"/>
              <a:t>40882 </a:t>
            </a:r>
            <a:r>
              <a:rPr lang="ko-KR" altLang="en-US" sz="1200" dirty="0"/>
              <a:t>개 존재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level</a:t>
            </a:r>
            <a:r>
              <a:rPr lang="ko-KR" altLang="en-US" sz="1200" dirty="0"/>
              <a:t>이라는 단어를 사용한 것으로 보면 </a:t>
            </a:r>
            <a:r>
              <a:rPr lang="en-US" altLang="ko-KR" sz="1200" dirty="0"/>
              <a:t>LG</a:t>
            </a:r>
            <a:r>
              <a:rPr lang="ko-KR" altLang="en-US" sz="1200" dirty="0"/>
              <a:t>는 </a:t>
            </a:r>
            <a:r>
              <a:rPr lang="en-US" altLang="ko-KR" sz="1200" dirty="0"/>
              <a:t>DB</a:t>
            </a:r>
            <a:r>
              <a:rPr lang="ko-KR" altLang="en-US" sz="1200" dirty="0"/>
              <a:t> 내에서 </a:t>
            </a:r>
            <a:r>
              <a:rPr lang="en-US" altLang="ko-KR" sz="1200" dirty="0"/>
              <a:t>Vertical</a:t>
            </a:r>
            <a:r>
              <a:rPr lang="ko-KR" altLang="en-US" sz="1200" dirty="0"/>
              <a:t>을 가장 상위 계층으로 계층형 쿼리를 구축한 것</a:t>
            </a:r>
            <a:r>
              <a:rPr lang="en-US" altLang="ko-KR" sz="1200" dirty="0"/>
              <a:t>? (</a:t>
            </a:r>
            <a:r>
              <a:rPr lang="ko-KR" altLang="en-US" sz="1200" dirty="0"/>
              <a:t>데이터 마이닝에서는 큰 의미없이 데이터 구조가 </a:t>
            </a:r>
            <a:r>
              <a:rPr lang="ko-KR" altLang="en-US" sz="1200" dirty="0" err="1"/>
              <a:t>어떤지</a:t>
            </a:r>
            <a:r>
              <a:rPr lang="ko-KR" altLang="en-US" sz="1200" dirty="0"/>
              <a:t> 정도만 판단할 수 </a:t>
            </a:r>
            <a:r>
              <a:rPr lang="ko-KR" altLang="en-US" sz="1200" dirty="0" err="1"/>
              <a:t>있을듯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현제로서는 대충 사업 대상 영역 별로 </a:t>
            </a:r>
            <a:r>
              <a:rPr lang="en-US" altLang="ko-KR" sz="1200" dirty="0"/>
              <a:t>segmentation</a:t>
            </a:r>
            <a:r>
              <a:rPr lang="ko-KR" altLang="en-US" sz="1200" dirty="0"/>
              <a:t> 해둔 듯하다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계층형 쿼리가 </a:t>
            </a:r>
            <a:r>
              <a:rPr lang="ko-KR" altLang="en-US" sz="1200" dirty="0" err="1"/>
              <a:t>맞다면</a:t>
            </a:r>
            <a:r>
              <a:rPr lang="ko-KR" altLang="en-US" sz="1200" dirty="0"/>
              <a:t> 가장 상위 계층의 </a:t>
            </a:r>
            <a:r>
              <a:rPr lang="en-US" altLang="ko-KR" sz="1200" dirty="0"/>
              <a:t>level </a:t>
            </a:r>
            <a:r>
              <a:rPr lang="ko-KR" altLang="en-US" sz="1200" dirty="0"/>
              <a:t>이며 다른 칼럼들이 여기에 속해 있을 가능성이 있다</a:t>
            </a:r>
            <a:r>
              <a:rPr lang="en-US" altLang="ko-KR" sz="1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공백값을</a:t>
            </a:r>
            <a:r>
              <a:rPr lang="ko-KR" altLang="en-US" sz="1200" dirty="0"/>
              <a:t> 제외하면 빈도가 급격하게 낮은 범주는 없기에 양호한듯</a:t>
            </a:r>
            <a:r>
              <a:rPr lang="en-US" altLang="ko-KR" sz="1200" dirty="0"/>
              <a:t>. </a:t>
            </a:r>
            <a:r>
              <a:rPr lang="ko-KR" altLang="en-US" sz="1200" dirty="0"/>
              <a:t>그래도 마이닝은 필요해 보임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F7CCB-32C0-313A-B1D4-2DCDF8F4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56" y="1533817"/>
            <a:ext cx="5964128" cy="8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3E516-FCBB-7EBC-E4F7-B38053C92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41E70-6800-B01F-5224-535F0881C570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business_subarea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E8D00-0DD0-001F-A260-C480A70C50EF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customer_counry.1</a:t>
            </a:r>
          </a:p>
          <a:p>
            <a:r>
              <a:rPr lang="en-US" altLang="ko-KR" sz="1000" dirty="0" err="1"/>
              <a:t>customer_position</a:t>
            </a:r>
            <a:endParaRPr lang="en-US" altLang="ko-KR" sz="1000" dirty="0"/>
          </a:p>
          <a:p>
            <a:r>
              <a:rPr lang="en-US" altLang="ko-KR" sz="1000" dirty="0" err="1"/>
              <a:t>expected_timeline</a:t>
            </a:r>
            <a:endParaRPr lang="en-US" altLang="ko-KR" sz="1000" dirty="0"/>
          </a:p>
          <a:p>
            <a:r>
              <a:rPr lang="en-US" altLang="ko-KR" sz="1000" dirty="0" err="1"/>
              <a:t>ver_cus</a:t>
            </a:r>
            <a:endParaRPr lang="en-US" altLang="ko-KR" sz="1000" dirty="0"/>
          </a:p>
          <a:p>
            <a:r>
              <a:rPr lang="en-US" altLang="ko-KR" sz="1000" dirty="0" err="1"/>
              <a:t>ver_pro</a:t>
            </a:r>
            <a:endParaRPr lang="en-US" altLang="ko-KR" sz="1000" dirty="0"/>
          </a:p>
          <a:p>
            <a:r>
              <a:rPr lang="en-US" altLang="ko-KR" sz="1000" dirty="0" err="1"/>
              <a:t>ver_win_rate_x</a:t>
            </a:r>
            <a:endParaRPr lang="en-US" altLang="ko-KR" sz="1000" dirty="0"/>
          </a:p>
          <a:p>
            <a:r>
              <a:rPr lang="en-US" altLang="ko-KR" sz="1000" dirty="0" err="1"/>
              <a:t>ver_win_ratio_per_bu</a:t>
            </a:r>
            <a:endParaRPr lang="en-US" altLang="ko-KR" sz="1000" dirty="0"/>
          </a:p>
          <a:p>
            <a:r>
              <a:rPr lang="en-US" altLang="ko-KR" sz="1000" dirty="0" err="1"/>
              <a:t>business_area</a:t>
            </a:r>
            <a:endParaRPr lang="en-US" altLang="ko-KR" sz="1000" dirty="0"/>
          </a:p>
          <a:p>
            <a:r>
              <a:rPr lang="en-US" altLang="ko-KR" sz="1000" dirty="0" err="1"/>
              <a:t>business_subarea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8FCEC-04D2-1923-B0DD-05A073334DC0}"/>
              </a:ext>
            </a:extLst>
          </p:cNvPr>
          <p:cNvSpPr txBox="1"/>
          <p:nvPr/>
        </p:nvSpPr>
        <p:spPr>
          <a:xfrm>
            <a:off x="7876979" y="1533817"/>
            <a:ext cx="3266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세부 사업 영역으로 들어오면 </a:t>
            </a:r>
            <a:r>
              <a:rPr lang="ko-KR" altLang="en-US" sz="1200" dirty="0" err="1"/>
              <a:t>공백값이</a:t>
            </a:r>
            <a:r>
              <a:rPr lang="ko-KR" altLang="en-US" sz="1200" dirty="0"/>
              <a:t> </a:t>
            </a:r>
            <a:r>
              <a:rPr lang="en-US" altLang="ko-KR" sz="1200" dirty="0"/>
              <a:t>53773</a:t>
            </a:r>
            <a:r>
              <a:rPr lang="ko-KR" altLang="en-US" sz="1200" dirty="0"/>
              <a:t>으로 늘어남 아마도 사업 영역은 있지만 세부 사업 영역은 없는 데이터가 있는 듯함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이미 사업 영역이 나쁘지 않게 존재하는데 너무 많은 범주를 갖는 </a:t>
            </a:r>
            <a:r>
              <a:rPr lang="en-US" altLang="ko-KR" sz="1200" dirty="0"/>
              <a:t>feature</a:t>
            </a:r>
            <a:r>
              <a:rPr lang="ko-KR" altLang="en-US" sz="1200" dirty="0"/>
              <a:t>가 필요한가</a:t>
            </a:r>
            <a:r>
              <a:rPr lang="en-US" altLang="ko-KR" sz="12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30D8B-59ED-0252-E3C1-E09F7C98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80" y="1533817"/>
            <a:ext cx="4739453" cy="33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38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874BA-575A-846A-8FD8-E19572163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32A5F2-D5D0-EEF0-E8DA-48CE4749AB4D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lead_owner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D3FE4-833B-AFB6-3ED4-E0234E6403A5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/>
              <a:t>id_strategic_ver</a:t>
            </a:r>
            <a:endParaRPr lang="en-US" altLang="ko-KR" sz="1000" dirty="0"/>
          </a:p>
          <a:p>
            <a:r>
              <a:rPr lang="en-US" altLang="ko-KR" sz="1000" dirty="0" err="1"/>
              <a:t>it_strategic_ver</a:t>
            </a:r>
            <a:endParaRPr lang="en-US" altLang="ko-KR" sz="1000" dirty="0"/>
          </a:p>
          <a:p>
            <a:r>
              <a:rPr lang="en-US" altLang="ko-KR" sz="1000" dirty="0" err="1"/>
              <a:t>idit_strategic_ver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customer_job</a:t>
            </a:r>
            <a:endParaRPr lang="en-US" altLang="ko-KR" sz="1000" dirty="0"/>
          </a:p>
          <a:p>
            <a:r>
              <a:rPr lang="en-US" altLang="ko-KR" sz="1000" dirty="0" err="1"/>
              <a:t>lead_desc_length</a:t>
            </a:r>
            <a:endParaRPr lang="en-US" altLang="ko-KR" sz="1000" dirty="0"/>
          </a:p>
          <a:p>
            <a:r>
              <a:rPr lang="en-US" altLang="ko-KR" sz="1000" dirty="0" err="1"/>
              <a:t>inquiry_type</a:t>
            </a:r>
            <a:endParaRPr lang="en-US" altLang="ko-KR" sz="1000" dirty="0"/>
          </a:p>
          <a:p>
            <a:r>
              <a:rPr lang="en-US" altLang="ko-KR" sz="1000" dirty="0" err="1"/>
              <a:t>product_category</a:t>
            </a:r>
            <a:endParaRPr lang="en-US" altLang="ko-KR" sz="1000" dirty="0"/>
          </a:p>
          <a:p>
            <a:r>
              <a:rPr lang="en-US" altLang="ko-KR" sz="1000" dirty="0" err="1"/>
              <a:t>product_subcategory</a:t>
            </a:r>
            <a:endParaRPr lang="en-US" altLang="ko-KR" sz="1000" dirty="0"/>
          </a:p>
          <a:p>
            <a:r>
              <a:rPr lang="en-US" altLang="ko-KR" sz="1000" dirty="0" err="1"/>
              <a:t>product_modelname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customer_counry.1</a:t>
            </a:r>
          </a:p>
          <a:p>
            <a:r>
              <a:rPr lang="en-US" altLang="ko-KR" sz="1000" dirty="0" err="1"/>
              <a:t>customer_position</a:t>
            </a:r>
            <a:endParaRPr lang="en-US" altLang="ko-KR" sz="1000" dirty="0"/>
          </a:p>
          <a:p>
            <a:r>
              <a:rPr lang="en-US" altLang="ko-KR" sz="1000" dirty="0" err="1"/>
              <a:t>expected_timeline</a:t>
            </a:r>
            <a:endParaRPr lang="en-US" altLang="ko-KR" sz="1000" dirty="0"/>
          </a:p>
          <a:p>
            <a:r>
              <a:rPr lang="en-US" altLang="ko-KR" sz="1000" dirty="0" err="1"/>
              <a:t>ver_cus</a:t>
            </a:r>
            <a:endParaRPr lang="en-US" altLang="ko-KR" sz="1000" dirty="0"/>
          </a:p>
          <a:p>
            <a:r>
              <a:rPr lang="en-US" altLang="ko-KR" sz="1000" dirty="0" err="1"/>
              <a:t>ver_pro</a:t>
            </a:r>
            <a:endParaRPr lang="en-US" altLang="ko-KR" sz="1000" dirty="0"/>
          </a:p>
          <a:p>
            <a:r>
              <a:rPr lang="en-US" altLang="ko-KR" sz="1000" dirty="0" err="1"/>
              <a:t>ver_win_rate_x</a:t>
            </a:r>
            <a:endParaRPr lang="en-US" altLang="ko-KR" sz="1000" dirty="0"/>
          </a:p>
          <a:p>
            <a:r>
              <a:rPr lang="en-US" altLang="ko-KR" sz="1000" dirty="0" err="1"/>
              <a:t>ver_win_ratio_per_bu</a:t>
            </a:r>
            <a:endParaRPr lang="en-US" altLang="ko-KR" sz="1000" dirty="0"/>
          </a:p>
          <a:p>
            <a:r>
              <a:rPr lang="en-US" altLang="ko-KR" sz="1000" dirty="0" err="1"/>
              <a:t>business_area</a:t>
            </a:r>
            <a:endParaRPr lang="en-US" altLang="ko-KR" sz="1000" dirty="0"/>
          </a:p>
          <a:p>
            <a:r>
              <a:rPr lang="en-US" altLang="ko-KR" sz="1000" dirty="0" err="1"/>
              <a:t>business_subarea</a:t>
            </a:r>
            <a:endParaRPr lang="en-US" altLang="ko-KR" sz="1000" dirty="0"/>
          </a:p>
          <a:p>
            <a:r>
              <a:rPr lang="en-US" altLang="ko-KR" sz="1000" dirty="0" err="1"/>
              <a:t>lead_owner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14C45-18EB-55B3-8234-288C4BD06074}"/>
              </a:ext>
            </a:extLst>
          </p:cNvPr>
          <p:cNvSpPr txBox="1"/>
          <p:nvPr/>
        </p:nvSpPr>
        <p:spPr>
          <a:xfrm>
            <a:off x="7876979" y="1533817"/>
            <a:ext cx="32663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담당자 이름을 고유 숫자로 표현한 변수이다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동일한 번호를 갖는다면 동일한 이름인 것인지 생각해 볼 필요가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담당자의 이름이 영업전환과 관련이 있는지 생각해볼 필요가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이유는 </a:t>
            </a:r>
            <a:r>
              <a:rPr lang="ko-KR" altLang="en-US" sz="1200" dirty="0" err="1"/>
              <a:t>모르겠으나</a:t>
            </a:r>
            <a:r>
              <a:rPr lang="ko-KR" altLang="en-US" sz="1200" dirty="0"/>
              <a:t> </a:t>
            </a:r>
            <a:r>
              <a:rPr lang="en-US" altLang="ko-KR" sz="1200" dirty="0"/>
              <a:t>Cramer’s V </a:t>
            </a:r>
            <a:r>
              <a:rPr lang="ko-KR" altLang="en-US" sz="1200" dirty="0"/>
              <a:t>상관계수가 약 </a:t>
            </a:r>
            <a:r>
              <a:rPr lang="en-US" altLang="ko-KR" sz="1200" dirty="0"/>
              <a:t>0.62 </a:t>
            </a:r>
            <a:r>
              <a:rPr lang="ko-KR" altLang="en-US" sz="1200" dirty="0"/>
              <a:t>높게 나타난다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DD0DBF-BB73-99FF-7849-795DF2B7A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75" y="1533817"/>
            <a:ext cx="5933143" cy="1425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8740F-56DA-99DF-E3C3-03354FB7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75" y="3894556"/>
            <a:ext cx="6762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2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D50A3-5E14-02AE-9037-128F5B0D2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C84A9-7143-0E3D-729C-0F0FEAD25FEB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customer_country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D81BF-DFEC-A382-3418-C1E8E7C7E0AA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business_unit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com_reg_ver_win_rate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customer_idx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customer_type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enterprise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historical_existing_cnt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it_strategic_ver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idit_strategic_ver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E0256-397C-053D-F039-CF439CB0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83" y="1453643"/>
            <a:ext cx="6078961" cy="3950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D759DC-4387-75E4-3F3B-70333FF6EAAD}"/>
              </a:ext>
            </a:extLst>
          </p:cNvPr>
          <p:cNvSpPr txBox="1"/>
          <p:nvPr/>
        </p:nvSpPr>
        <p:spPr>
          <a:xfrm>
            <a:off x="8553727" y="1453643"/>
            <a:ext cx="32663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고객들의 국가 데이터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일반적으로 </a:t>
            </a:r>
            <a:r>
              <a:rPr lang="en-US" altLang="ko-KR" sz="1200" dirty="0"/>
              <a:t>‘</a:t>
            </a:r>
            <a:r>
              <a:rPr lang="ko-KR" altLang="en-US" sz="1200" dirty="0"/>
              <a:t>구체적인 지역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국가명</a:t>
            </a:r>
            <a:r>
              <a:rPr lang="en-US" altLang="ko-KR" sz="1200" dirty="0"/>
              <a:t>’</a:t>
            </a:r>
            <a:r>
              <a:rPr lang="ko-KR" altLang="en-US" sz="1200" dirty="0"/>
              <a:t>으로 구성되어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국가 단위로 데이터를 추출할 것인지</a:t>
            </a:r>
            <a:r>
              <a:rPr lang="en-US" altLang="ko-KR" sz="1200" dirty="0"/>
              <a:t>, </a:t>
            </a:r>
            <a:r>
              <a:rPr lang="ko-KR" altLang="en-US" sz="1200" dirty="0"/>
              <a:t>필요에 따라 대도시까지는 포함할 것인지 고려할 필요가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우선적으로 </a:t>
            </a:r>
            <a:r>
              <a:rPr lang="ko-KR" altLang="en-US" sz="1200" dirty="0" err="1"/>
              <a:t>해야할</a:t>
            </a:r>
            <a:r>
              <a:rPr lang="ko-KR" altLang="en-US" sz="1200" dirty="0"/>
              <a:t> 일은 </a:t>
            </a:r>
            <a:r>
              <a:rPr lang="en-US" altLang="ko-KR" sz="1200" dirty="0"/>
              <a:t>‘/’</a:t>
            </a:r>
            <a:r>
              <a:rPr lang="ko-KR" altLang="en-US" sz="1200" dirty="0"/>
              <a:t>을 통해 텍스트를 분리하는 것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63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7690-745C-D4D0-5AB9-94928DB1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D1DAD1-A1DC-8650-F508-A0341837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99" y="1218372"/>
            <a:ext cx="3955939" cy="3907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5B6F8-CFE5-BB30-9FE6-06B6F5A1C6B7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business_unit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E80B6-CCC5-DA5B-3E7B-33DD17F92F40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com_reg_ver_win_rate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customer_idx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customer_type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enterprise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historical_existing_cnt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it_strategic_ver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idit_strategic_ver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D32E9-6FA1-832B-2D22-73071A9E460B}"/>
              </a:ext>
            </a:extLst>
          </p:cNvPr>
          <p:cNvSpPr txBox="1"/>
          <p:nvPr/>
        </p:nvSpPr>
        <p:spPr>
          <a:xfrm>
            <a:off x="6711023" y="1218372"/>
            <a:ext cx="378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고객이 요청한 업무 유형이다</a:t>
            </a:r>
            <a:r>
              <a:rPr lang="en-US" altLang="ko-KR" sz="1200" dirty="0"/>
              <a:t>. </a:t>
            </a:r>
            <a:r>
              <a:rPr lang="ko-KR" altLang="en-US" sz="1200" dirty="0"/>
              <a:t>자세한 설명은 알 수 업지만 </a:t>
            </a:r>
            <a:r>
              <a:rPr lang="en-US" altLang="ko-KR" sz="1200" dirty="0"/>
              <a:t>Solution</a:t>
            </a:r>
            <a:r>
              <a:rPr lang="ko-KR" altLang="en-US" sz="1200" dirty="0"/>
              <a:t>의 빈도가 현저하게 낮다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Target</a:t>
            </a:r>
            <a:r>
              <a:rPr lang="ko-KR" altLang="en-US" sz="1200" dirty="0"/>
              <a:t> 변수의 </a:t>
            </a:r>
            <a:r>
              <a:rPr lang="en-US" altLang="ko-KR" sz="1200" dirty="0"/>
              <a:t>True</a:t>
            </a:r>
            <a:r>
              <a:rPr lang="ko-KR" altLang="en-US" sz="1200" dirty="0"/>
              <a:t>비율도 현저하게 낮기 때문에 </a:t>
            </a:r>
            <a:r>
              <a:rPr lang="en-US" altLang="ko-KR" sz="1200" dirty="0"/>
              <a:t>solution</a:t>
            </a:r>
            <a:r>
              <a:rPr lang="ko-KR" altLang="en-US" sz="1200" dirty="0"/>
              <a:t>과의 연관성을 살펴보는 것 또한 의미가 있을 수 잇다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022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81FD5-4420-4403-7F32-12C201CF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093A34-97F0-5852-A87C-28D32D838172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com_reg_ver_win_rate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54451-972A-F828-0D66-11036A2A1534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customer_idx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customer_type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enterprise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historical_existing_cnt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it_strategic_ver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idit_strategic_ver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C3A1D-3A71-3960-2CCF-A44DEA8251D9}"/>
              </a:ext>
            </a:extLst>
          </p:cNvPr>
          <p:cNvSpPr txBox="1"/>
          <p:nvPr/>
        </p:nvSpPr>
        <p:spPr>
          <a:xfrm>
            <a:off x="7736541" y="1065972"/>
            <a:ext cx="3266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business_area</a:t>
            </a:r>
            <a:r>
              <a:rPr lang="en-US" altLang="ko-KR" sz="1200" dirty="0"/>
              <a:t> (vertical) – business unit – region </a:t>
            </a:r>
            <a:r>
              <a:rPr lang="ko-KR" altLang="en-US" sz="1200" dirty="0"/>
              <a:t>으로 분류된 기준 별 영업 전환율이다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분류가 되어 있기에 범주로 처리할 수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일반적으로 영업 전환율은 낮다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vertical – business unit – region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0E917-B3A8-22DD-9480-DDD73DE08452}"/>
              </a:ext>
            </a:extLst>
          </p:cNvPr>
          <p:cNvSpPr txBox="1"/>
          <p:nvPr/>
        </p:nvSpPr>
        <p:spPr>
          <a:xfrm>
            <a:off x="2223801" y="5552661"/>
            <a:ext cx="27084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com_reg_ver_win_rate</a:t>
            </a:r>
            <a:r>
              <a:rPr lang="ko-KR" altLang="en-US" sz="1000" dirty="0"/>
              <a:t>은 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vertical level 1(</a:t>
            </a:r>
            <a:r>
              <a:rPr lang="ko-KR" altLang="en-US" sz="1000" dirty="0">
                <a:solidFill>
                  <a:srgbClr val="FF0000"/>
                </a:solidFill>
              </a:rPr>
              <a:t>사업 분야</a:t>
            </a:r>
            <a:r>
              <a:rPr lang="en-US" altLang="ko-KR" sz="1000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+ </a:t>
            </a:r>
            <a:r>
              <a:rPr lang="en-US" altLang="ko-KR" sz="1000" dirty="0" err="1">
                <a:solidFill>
                  <a:srgbClr val="FF0000"/>
                </a:solidFill>
              </a:rPr>
              <a:t>business_unit</a:t>
            </a:r>
            <a:r>
              <a:rPr lang="en-US" altLang="ko-KR" sz="1000" dirty="0">
                <a:solidFill>
                  <a:srgbClr val="FF0000"/>
                </a:solidFill>
              </a:rPr>
              <a:t> (</a:t>
            </a:r>
            <a:r>
              <a:rPr lang="ko-KR" altLang="en-US" sz="1000" dirty="0">
                <a:solidFill>
                  <a:srgbClr val="FF0000"/>
                </a:solidFill>
              </a:rPr>
              <a:t>요청 상품 대응 사업 부서</a:t>
            </a:r>
            <a:r>
              <a:rPr lang="en-US" altLang="ko-KR" sz="1000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+ region (</a:t>
            </a:r>
            <a:r>
              <a:rPr lang="ko-KR" altLang="en-US" sz="1000" dirty="0">
                <a:solidFill>
                  <a:srgbClr val="FF0000"/>
                </a:solidFill>
              </a:rPr>
              <a:t>사업 지방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국가</a:t>
            </a:r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지방</a:t>
            </a:r>
            <a:r>
              <a:rPr lang="en-US" altLang="ko-KR" sz="1000" dirty="0">
                <a:solidFill>
                  <a:srgbClr val="FF0000"/>
                </a:solidFill>
              </a:rPr>
              <a:t>))</a:t>
            </a:r>
          </a:p>
          <a:p>
            <a:r>
              <a:rPr lang="ko-KR" altLang="en-US" sz="1000" dirty="0"/>
              <a:t>을 이용한 비율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15C11-29FD-D5C6-82E1-3CF28E46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01" y="3189630"/>
            <a:ext cx="4292030" cy="2108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7FB753-124F-9822-62D1-53C92FB9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801" y="1065972"/>
            <a:ext cx="2231659" cy="18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3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0E4AA-D7F2-2908-B168-DE554F81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886D30-F19B-07ED-AAAC-8060097C21AF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customer_idx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EA3D8-B0DE-0ACD-37AD-22D1D4BD1D33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customer_type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enterprise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historical_existing_cnt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it_strategic_ver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idit_strategic_ver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98B5DE-FA4B-5DB4-DB1C-7983476D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71" y="1355851"/>
            <a:ext cx="3457575" cy="34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348911-07D4-C985-51B2-9EB5B07C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971" y="2152825"/>
            <a:ext cx="3461029" cy="3391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45498-E47C-015A-3672-54B3869AAE53}"/>
              </a:ext>
            </a:extLst>
          </p:cNvPr>
          <p:cNvSpPr txBox="1"/>
          <p:nvPr/>
        </p:nvSpPr>
        <p:spPr>
          <a:xfrm>
            <a:off x="7753319" y="1355851"/>
            <a:ext cx="326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고객들을 식별하기 위한 </a:t>
            </a:r>
            <a:r>
              <a:rPr lang="en-US" altLang="ko-KR" sz="1200" dirty="0"/>
              <a:t>id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  <a:r>
              <a:rPr lang="ko-KR" altLang="en-US" sz="1200" dirty="0"/>
              <a:t>전체 </a:t>
            </a:r>
            <a:r>
              <a:rPr lang="en-US" altLang="ko-KR" sz="1200" dirty="0"/>
              <a:t>sample </a:t>
            </a:r>
            <a:r>
              <a:rPr lang="ko-KR" altLang="en-US" sz="1200" dirty="0"/>
              <a:t>수와 다른 것으로 보아 일부 중복이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7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3893C-1A7E-9382-070A-CAA3DE01C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600A37-28FC-9E42-09C2-8838F68A6AB7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customer_type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A4931-A629-A101-6BFF-C645824D2B02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enterprise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historical_existing_cnt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it_strategic_ver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idit_strategic_ver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E5A2-03E7-66E4-61CA-49E89415D2D6}"/>
              </a:ext>
            </a:extLst>
          </p:cNvPr>
          <p:cNvSpPr txBox="1"/>
          <p:nvPr/>
        </p:nvSpPr>
        <p:spPr>
          <a:xfrm>
            <a:off x="7753319" y="1355851"/>
            <a:ext cx="3266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 유형을 의미한다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공백이 </a:t>
            </a:r>
            <a:r>
              <a:rPr lang="en-US" altLang="ko-KR" sz="1200" dirty="0"/>
              <a:t>43961</a:t>
            </a:r>
            <a:r>
              <a:rPr lang="ko-KR" altLang="en-US" sz="1200" dirty="0"/>
              <a:t>개로 너무 크다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Unique</a:t>
            </a:r>
            <a:r>
              <a:rPr lang="ko-KR" altLang="en-US" sz="1200" dirty="0"/>
              <a:t>한 범주가 너무 많다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전체적으로 학습에 사용하기에는 무리가 있어 보여 전처리에 주의를 기울여야 할 것이라 생각한다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31F0E-97DD-6728-027C-387C5BFD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20" y="3602911"/>
            <a:ext cx="3964580" cy="2743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EC003E-CA4C-5041-6827-C9E4C912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20" y="1442571"/>
            <a:ext cx="3964580" cy="21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6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88C74-AE00-B2F4-86D6-0CD5038B3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31D1B5-FD9C-91A7-6EC9-1763E4279B33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enterprise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186DA-2611-ECDA-3E38-35BA014B5633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historical_existing_cnt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it_strategic_ver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idit_strategic_ver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C6D44-4A64-4B7D-F2B2-42F7D357193D}"/>
              </a:ext>
            </a:extLst>
          </p:cNvPr>
          <p:cNvSpPr txBox="1"/>
          <p:nvPr/>
        </p:nvSpPr>
        <p:spPr>
          <a:xfrm>
            <a:off x="7770097" y="1517775"/>
            <a:ext cx="32663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고객의 회사가 글로벌 기업</a:t>
            </a:r>
            <a:r>
              <a:rPr lang="en-US" altLang="ko-KR" sz="1200" dirty="0"/>
              <a:t>(Enterprise)</a:t>
            </a:r>
            <a:r>
              <a:rPr lang="ko-KR" altLang="en-US" sz="1200" dirty="0"/>
              <a:t>인지 혹은 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소규모 기업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(SMB)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인지를 의미한다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결측치가</a:t>
            </a:r>
            <a:r>
              <a:rPr lang="ko-KR" altLang="en-US" sz="1200" dirty="0"/>
              <a:t> 없다는 특징이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글로벌 기업이 중</a:t>
            </a:r>
            <a:r>
              <a:rPr lang="en-US" altLang="ko-KR" sz="1200" dirty="0"/>
              <a:t>/</a:t>
            </a:r>
            <a:r>
              <a:rPr lang="ko-KR" altLang="en-US" sz="1200" dirty="0"/>
              <a:t>소규모 기업보다 더 많다는 정보를 얻을 수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Target </a:t>
            </a:r>
            <a:r>
              <a:rPr lang="ko-KR" altLang="en-US" sz="1200" dirty="0"/>
              <a:t>변수와의 개별 상관계수는 </a:t>
            </a:r>
            <a:r>
              <a:rPr lang="en-US" altLang="ko-KR" sz="1200" dirty="0"/>
              <a:t>0.12</a:t>
            </a:r>
            <a:r>
              <a:rPr lang="ko-KR" altLang="en-US" sz="1200" dirty="0"/>
              <a:t>로 매우 낮은 수준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356758-D2F2-7C4F-620E-7BFB08E4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57" y="1447274"/>
            <a:ext cx="1733550" cy="32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09D4D1-6B47-272F-32C4-6D9DDB9E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11" y="2277546"/>
            <a:ext cx="4256379" cy="38149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86D828-1BA6-5455-E465-FE1E7596C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257" y="1862410"/>
            <a:ext cx="1647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0005A-226A-E378-CDEA-37F3027B9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FA7B09-9CBD-4C4D-B949-9CAC801A939B}"/>
              </a:ext>
            </a:extLst>
          </p:cNvPr>
          <p:cNvSpPr txBox="1"/>
          <p:nvPr/>
        </p:nvSpPr>
        <p:spPr>
          <a:xfrm>
            <a:off x="5534527" y="251669"/>
            <a:ext cx="254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historical_existing_cnt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20869-DE6F-CC48-4C48-33F0E255B5CE}"/>
              </a:ext>
            </a:extLst>
          </p:cNvPr>
          <p:cNvSpPr txBox="1"/>
          <p:nvPr/>
        </p:nvSpPr>
        <p:spPr>
          <a:xfrm>
            <a:off x="0" y="0"/>
            <a:ext cx="1491114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is_converted</a:t>
            </a:r>
            <a:endParaRPr lang="en-US" altLang="ko-KR" sz="1000" dirty="0"/>
          </a:p>
          <a:p>
            <a:r>
              <a:rPr lang="en-US" altLang="ko-KR" sz="1000" dirty="0" err="1"/>
              <a:t>bant_submit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customer_country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business_unit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com_reg_ver_win_rate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customer_idx</a:t>
            </a:r>
            <a:endParaRPr lang="en-US" altLang="ko-KR" sz="1000" dirty="0"/>
          </a:p>
          <a:p>
            <a:r>
              <a:rPr lang="en-US" altLang="ko-KR" sz="1000" dirty="0" err="1"/>
              <a:t>customer_type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enterprise</a:t>
            </a:r>
          </a:p>
          <a:p>
            <a:r>
              <a:rPr lang="en-US" altLang="ko-KR" sz="1000" dirty="0" err="1"/>
              <a:t>historical_existing_cnt</a:t>
            </a:r>
            <a:endParaRPr lang="en-US" altLang="ko-KR" sz="1000" dirty="0"/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it_strategic_ver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idit_strategic_ver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customer_job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lead_desc_length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inquiry_type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product_subcategory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product_modelname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customer_counry.1</a:t>
            </a: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customer_position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expected_timeline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ver_cus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ver_pro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ver_win_rate_x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ver_win_ratio_per_bu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business_subarea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lead_owner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ACED2-ADF8-02F3-9305-D30C490BD759}"/>
              </a:ext>
            </a:extLst>
          </p:cNvPr>
          <p:cNvSpPr txBox="1"/>
          <p:nvPr/>
        </p:nvSpPr>
        <p:spPr>
          <a:xfrm>
            <a:off x="7770097" y="1517775"/>
            <a:ext cx="3266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이전에 영업 전환된 횟수를 의미한다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1000</a:t>
            </a:r>
            <a:r>
              <a:rPr lang="ko-KR" altLang="en-US" sz="1200" dirty="0"/>
              <a:t>건이 넘는 경우는 </a:t>
            </a:r>
            <a:r>
              <a:rPr lang="en-US" altLang="ko-KR" sz="1200" dirty="0"/>
              <a:t>1000</a:t>
            </a:r>
            <a:r>
              <a:rPr lang="ko-KR" altLang="en-US" sz="1200" dirty="0"/>
              <a:t>번이나 영업전환이 되었다는 것인데 </a:t>
            </a:r>
            <a:r>
              <a:rPr lang="en-US" altLang="ko-KR" sz="1200" dirty="0"/>
              <a:t>noise</a:t>
            </a:r>
            <a:r>
              <a:rPr lang="ko-KR" altLang="en-US" sz="1200" dirty="0"/>
              <a:t>일 가능성을 염두해야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Median</a:t>
            </a:r>
            <a:r>
              <a:rPr lang="ko-KR" altLang="en-US" sz="1200" dirty="0"/>
              <a:t>은 </a:t>
            </a:r>
            <a:r>
              <a:rPr lang="en-US" altLang="ko-KR" sz="1200" dirty="0"/>
              <a:t>4</a:t>
            </a:r>
            <a:r>
              <a:rPr lang="ko-KR" altLang="en-US" sz="1200" dirty="0"/>
              <a:t>로 분포를 통해 </a:t>
            </a:r>
            <a:r>
              <a:rPr lang="ko-KR" altLang="en-US" sz="1200" dirty="0" err="1"/>
              <a:t>조심히</a:t>
            </a:r>
            <a:r>
              <a:rPr lang="ko-KR" altLang="en-US" sz="1200" dirty="0"/>
              <a:t> 접근해 볼 필요가 있다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EDD89-3486-EC15-9A8E-F6B8F4F6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54" y="1517775"/>
            <a:ext cx="4076700" cy="314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A2E63D-7D80-2A6C-E2A7-8D6D69BC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2277546"/>
            <a:ext cx="4221879" cy="34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4019</Words>
  <Application>Microsoft Office PowerPoint</Application>
  <PresentationFormat>와이드스크린</PresentationFormat>
  <Paragraphs>878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Seong-yon Kim</dc:creator>
  <cp:lastModifiedBy>Seong-yon Kim</cp:lastModifiedBy>
  <cp:revision>65</cp:revision>
  <dcterms:created xsi:type="dcterms:W3CDTF">2024-02-05T07:47:14Z</dcterms:created>
  <dcterms:modified xsi:type="dcterms:W3CDTF">2024-05-13T18:40:07Z</dcterms:modified>
</cp:coreProperties>
</file>