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57" r:id="rId4"/>
    <p:sldId id="279" r:id="rId5"/>
    <p:sldId id="268" r:id="rId6"/>
    <p:sldId id="269" r:id="rId7"/>
    <p:sldId id="278" r:id="rId8"/>
    <p:sldId id="270" r:id="rId9"/>
    <p:sldId id="272" r:id="rId10"/>
    <p:sldId id="273" r:id="rId11"/>
    <p:sldId id="274" r:id="rId12"/>
    <p:sldId id="265" r:id="rId13"/>
  </p:sldIdLst>
  <p:sldSz cx="18288000" cy="10287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Open Sans 1" panose="020B0600000101010101" charset="0"/>
      <p:regular r:id="rId16"/>
    </p:embeddedFont>
    <p:embeddedFont>
      <p:font typeface="Open Sans 1 Bold" panose="020B0600000101010101" charset="0"/>
      <p:regular r:id="rId17"/>
    </p:embeddedFont>
    <p:embeddedFont>
      <p:font typeface="Open Sans 2 Bold" panose="020B0600000101010101" charset="0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353" autoAdjust="0"/>
  </p:normalViewPr>
  <p:slideViewPr>
    <p:cSldViewPr>
      <p:cViewPr varScale="1">
        <p:scale>
          <a:sx n="74" d="100"/>
          <a:sy n="74" d="100"/>
        </p:scale>
        <p:origin x="73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B5376-68C9-436D-A4DF-BEA75BB4FBC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69013-CEE3-4F96-9282-AF23BEBA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2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희소 범주 처리는 묶을 것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69013-CEE3-4F96-9282-AF23BEBA83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7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69013-CEE3-4F96-9282-AF23BEBA83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15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69013-CEE3-4F96-9282-AF23BEBA83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8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historical_true_mean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69013-CEE3-4F96-9282-AF23BEBA83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4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980959" y="6085346"/>
            <a:ext cx="2599740" cy="3065938"/>
            <a:chOff x="428532" y="-3425790"/>
            <a:chExt cx="3466320" cy="4087921"/>
          </a:xfrm>
        </p:grpSpPr>
        <p:sp>
          <p:nvSpPr>
            <p:cNvPr id="3" name="TextBox 3"/>
            <p:cNvSpPr txBox="1"/>
            <p:nvPr/>
          </p:nvSpPr>
          <p:spPr>
            <a:xfrm>
              <a:off x="428532" y="-3425790"/>
              <a:ext cx="3466320" cy="893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61"/>
                </a:lnSpc>
              </a:pPr>
              <a:r>
                <a:rPr lang="en-US" sz="3972" dirty="0">
                  <a:solidFill>
                    <a:srgbClr val="000000"/>
                  </a:solidFill>
                  <a:latin typeface="Open Sans 1 Bold"/>
                </a:rPr>
                <a:t>LLAMA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897967" y="482247"/>
              <a:ext cx="177800" cy="1798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847947" y="3981450"/>
            <a:ext cx="9766180" cy="2190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97"/>
              </a:lnSpc>
            </a:pPr>
            <a:r>
              <a:rPr lang="en-US" sz="4000" dirty="0">
                <a:solidFill>
                  <a:srgbClr val="000000"/>
                </a:solidFill>
                <a:ea typeface="Open Sans 2 Bold"/>
              </a:rPr>
              <a:t>MQL </a:t>
            </a:r>
            <a:r>
              <a:rPr lang="ko-KR" altLang="en-US" sz="4000" dirty="0">
                <a:solidFill>
                  <a:srgbClr val="000000"/>
                </a:solidFill>
                <a:ea typeface="Open Sans 2 Bold"/>
              </a:rPr>
              <a:t>데이터 기반 </a:t>
            </a:r>
            <a:r>
              <a:rPr lang="en-US" altLang="ko-KR" sz="4000" dirty="0">
                <a:solidFill>
                  <a:srgbClr val="000000"/>
                </a:solidFill>
                <a:ea typeface="Open Sans 2 Bold"/>
              </a:rPr>
              <a:t>B2B </a:t>
            </a:r>
            <a:r>
              <a:rPr lang="ko-KR" altLang="en-US" sz="4000" dirty="0">
                <a:solidFill>
                  <a:srgbClr val="000000"/>
                </a:solidFill>
                <a:ea typeface="Open Sans 2 Bold"/>
              </a:rPr>
              <a:t>영업기회 창출 예측 모델 개발</a:t>
            </a:r>
            <a:endParaRPr lang="en-US" sz="4000" dirty="0">
              <a:solidFill>
                <a:srgbClr val="000000"/>
              </a:solidFill>
              <a:ea typeface="Open Sans 2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352071" y="6819900"/>
            <a:ext cx="1228628" cy="3039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6"/>
              </a:lnSpc>
            </a:pPr>
            <a:r>
              <a:rPr lang="ko-KR" altLang="en-US" sz="2000" dirty="0">
                <a:ea typeface="Open Sans 1"/>
              </a:rPr>
              <a:t>고은경</a:t>
            </a:r>
            <a:endParaRPr lang="en-US" altLang="ko-KR" sz="2000" dirty="0">
              <a:ea typeface="Open Sans 1"/>
            </a:endParaRPr>
          </a:p>
          <a:p>
            <a:pPr>
              <a:lnSpc>
                <a:spcPts val="4796"/>
              </a:lnSpc>
            </a:pPr>
            <a:r>
              <a:rPr lang="ko-KR" altLang="en-US" sz="2000" dirty="0" err="1">
                <a:ea typeface="Open Sans 1"/>
              </a:rPr>
              <a:t>박효서</a:t>
            </a:r>
            <a:endParaRPr lang="en-US" altLang="ko-KR" sz="2000" dirty="0">
              <a:ea typeface="Open Sans 1"/>
            </a:endParaRPr>
          </a:p>
          <a:p>
            <a:pPr>
              <a:lnSpc>
                <a:spcPts val="4796"/>
              </a:lnSpc>
            </a:pPr>
            <a:r>
              <a:rPr lang="ko-KR" altLang="en-US" sz="2000" dirty="0" err="1">
                <a:ea typeface="Open Sans 1"/>
              </a:rPr>
              <a:t>최락원</a:t>
            </a:r>
            <a:endParaRPr lang="en-US" altLang="ko-KR" sz="2000" dirty="0">
              <a:ea typeface="Open Sans 1"/>
            </a:endParaRPr>
          </a:p>
          <a:p>
            <a:pPr>
              <a:lnSpc>
                <a:spcPts val="4796"/>
              </a:lnSpc>
            </a:pPr>
            <a:r>
              <a:rPr lang="ko-KR" altLang="en-US" sz="2000" dirty="0">
                <a:ea typeface="Open Sans 1"/>
              </a:rPr>
              <a:t>정상일</a:t>
            </a:r>
            <a:endParaRPr lang="en-US" altLang="ko-KR" sz="2000" dirty="0">
              <a:ea typeface="Open Sans 1"/>
            </a:endParaRPr>
          </a:p>
          <a:p>
            <a:pPr>
              <a:lnSpc>
                <a:spcPts val="4796"/>
              </a:lnSpc>
            </a:pPr>
            <a:r>
              <a:rPr lang="ko-KR" altLang="en-US" sz="2000" dirty="0">
                <a:ea typeface="Open Sans 1"/>
              </a:rPr>
              <a:t>이웅희</a:t>
            </a:r>
            <a:endParaRPr lang="en-US" altLang="ko-KR" sz="2000" dirty="0">
              <a:ea typeface="Open Sans 1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819372" y="3585071"/>
            <a:ext cx="3963441" cy="0"/>
          </a:xfrm>
          <a:prstGeom prst="line">
            <a:avLst/>
          </a:prstGeom>
          <a:ln w="114300" cap="flat">
            <a:solidFill>
              <a:srgbClr val="EA535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EED9A-27DF-2885-2921-692D530B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34A981D-2CA0-9121-5712-A5112C101828}"/>
              </a:ext>
            </a:extLst>
          </p:cNvPr>
          <p:cNvGrpSpPr/>
          <p:nvPr/>
        </p:nvGrpSpPr>
        <p:grpSpPr>
          <a:xfrm>
            <a:off x="1028700" y="542870"/>
            <a:ext cx="190500" cy="1476430"/>
            <a:chOff x="0" y="0"/>
            <a:chExt cx="43208" cy="1703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1F5EF8F-8047-9E72-F0E4-CCDEF9DF20A0}"/>
                </a:ext>
              </a:extLst>
            </p:cNvPr>
            <p:cNvSpPr/>
            <p:nvPr/>
          </p:nvSpPr>
          <p:spPr>
            <a:xfrm>
              <a:off x="0" y="0"/>
              <a:ext cx="43208" cy="170358"/>
            </a:xfrm>
            <a:custGeom>
              <a:avLst/>
              <a:gdLst/>
              <a:ahLst/>
              <a:cxnLst/>
              <a:rect l="l" t="t" r="r" b="b"/>
              <a:pathLst>
                <a:path w="43208" h="17035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7909C92-C175-81E0-C4F8-3B38DD17DDDB}"/>
                </a:ext>
              </a:extLst>
            </p:cNvPr>
            <p:cNvSpPr txBox="1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sp>
        <p:nvSpPr>
          <p:cNvPr id="29" name="TextBox 29">
            <a:extLst>
              <a:ext uri="{FF2B5EF4-FFF2-40B4-BE49-F238E27FC236}">
                <a16:creationId xmlns:a16="http://schemas.microsoft.com/office/drawing/2014/main" id="{B11E3066-3C86-84A3-1B97-CEFC6B162805}"/>
              </a:ext>
            </a:extLst>
          </p:cNvPr>
          <p:cNvSpPr txBox="1"/>
          <p:nvPr/>
        </p:nvSpPr>
        <p:spPr>
          <a:xfrm>
            <a:off x="1371600" y="945159"/>
            <a:ext cx="4552424" cy="671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3200" dirty="0">
                <a:solidFill>
                  <a:srgbClr val="EA5355"/>
                </a:solidFill>
                <a:ea typeface="Open Sans 1 Bold"/>
              </a:rPr>
              <a:t>5. </a:t>
            </a:r>
            <a:r>
              <a:rPr lang="ko-KR" altLang="en-US" sz="3200" dirty="0">
                <a:solidFill>
                  <a:srgbClr val="EA5355"/>
                </a:solidFill>
                <a:ea typeface="Open Sans 1 Bold"/>
              </a:rPr>
              <a:t>모델링</a:t>
            </a:r>
            <a:endParaRPr lang="en-US" altLang="ko-KR" sz="3200" dirty="0">
              <a:solidFill>
                <a:srgbClr val="EA5355"/>
              </a:solidFill>
              <a:ea typeface="Open Sans 1 Bold"/>
            </a:endParaRPr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F84A4FC0-8BA5-A3F8-CFBB-93534E4ADEF3}"/>
              </a:ext>
            </a:extLst>
          </p:cNvPr>
          <p:cNvSpPr/>
          <p:nvPr/>
        </p:nvSpPr>
        <p:spPr>
          <a:xfrm flipV="1">
            <a:off x="6629400" y="1285874"/>
            <a:ext cx="10629900" cy="47626"/>
          </a:xfrm>
          <a:prstGeom prst="line">
            <a:avLst/>
          </a:prstGeom>
          <a:ln w="19050" cap="flat">
            <a:solidFill>
              <a:srgbClr val="EA535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BB71AA-F779-5311-6DDC-8E262B0EB171}"/>
              </a:ext>
            </a:extLst>
          </p:cNvPr>
          <p:cNvSpPr/>
          <p:nvPr/>
        </p:nvSpPr>
        <p:spPr>
          <a:xfrm>
            <a:off x="3657600" y="2210243"/>
            <a:ext cx="13030200" cy="41632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F50DB-DAD9-F0FE-E935-FD50689AC79E}"/>
              </a:ext>
            </a:extLst>
          </p:cNvPr>
          <p:cNvSpPr txBox="1"/>
          <p:nvPr/>
        </p:nvSpPr>
        <p:spPr>
          <a:xfrm>
            <a:off x="4381500" y="2647419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DAB2D-DE54-7AF6-D0C4-CDE914935586}"/>
              </a:ext>
            </a:extLst>
          </p:cNvPr>
          <p:cNvSpPr txBox="1"/>
          <p:nvPr/>
        </p:nvSpPr>
        <p:spPr>
          <a:xfrm>
            <a:off x="6362700" y="2647419"/>
            <a:ext cx="9330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대회에서 주어진 </a:t>
            </a:r>
            <a:r>
              <a:rPr lang="en-US" altLang="ko-KR" dirty="0"/>
              <a:t>base model. </a:t>
            </a:r>
            <a:r>
              <a:rPr lang="ko-KR" altLang="en-US" dirty="0"/>
              <a:t>직관적이고 해석이 용이하다는 장점이 있으나</a:t>
            </a:r>
            <a:r>
              <a:rPr lang="en-US" altLang="ko-KR" dirty="0"/>
              <a:t> bagging</a:t>
            </a:r>
            <a:r>
              <a:rPr lang="ko-KR" altLang="en-US" dirty="0"/>
              <a:t>과 </a:t>
            </a:r>
            <a:r>
              <a:rPr lang="en-US" altLang="ko-KR" dirty="0"/>
              <a:t>boosting </a:t>
            </a:r>
            <a:r>
              <a:rPr lang="ko-KR" altLang="en-US" dirty="0"/>
              <a:t>계열의 모델에 비해 성능이 좋지 못하다는 단점이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E381B-1092-0556-2D04-0A0C2F980D47}"/>
              </a:ext>
            </a:extLst>
          </p:cNvPr>
          <p:cNvSpPr txBox="1"/>
          <p:nvPr/>
        </p:nvSpPr>
        <p:spPr>
          <a:xfrm>
            <a:off x="4381500" y="3537968"/>
            <a:ext cx="185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forest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17467-583D-640E-2BAC-2E11565BC61F}"/>
              </a:ext>
            </a:extLst>
          </p:cNvPr>
          <p:cNvSpPr txBox="1"/>
          <p:nvPr/>
        </p:nvSpPr>
        <p:spPr>
          <a:xfrm>
            <a:off x="6362700" y="3537968"/>
            <a:ext cx="9330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Bagging</a:t>
            </a:r>
            <a:r>
              <a:rPr lang="ko-KR" altLang="en-US" dirty="0"/>
              <a:t>을 활용한 </a:t>
            </a:r>
            <a:r>
              <a:rPr lang="en-US" altLang="ko-KR" dirty="0"/>
              <a:t>tree </a:t>
            </a:r>
            <a:r>
              <a:rPr lang="ko-KR" altLang="en-US" dirty="0"/>
              <a:t>계열 모델</a:t>
            </a:r>
            <a:r>
              <a:rPr lang="en-US" altLang="ko-KR" dirty="0"/>
              <a:t>. decision tree </a:t>
            </a:r>
            <a:r>
              <a:rPr lang="ko-KR" altLang="en-US" dirty="0"/>
              <a:t>보다 성능이 높고</a:t>
            </a:r>
            <a:r>
              <a:rPr lang="en-US" altLang="ko-KR" dirty="0"/>
              <a:t>, bagging</a:t>
            </a:r>
            <a:r>
              <a:rPr lang="ko-KR" altLang="en-US" dirty="0"/>
              <a:t>을 통해 과적합을 방지할 수 있다는 장점이 있다</a:t>
            </a:r>
            <a:r>
              <a:rPr lang="en-US" altLang="ko-KR" dirty="0"/>
              <a:t>. </a:t>
            </a:r>
            <a:r>
              <a:rPr lang="ko-KR" altLang="en-US" dirty="0"/>
              <a:t>그러나 희소 데이터에서 성능이 떨어지는 단점이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DABC9C-A13C-6E3F-8FC5-0BB65CD4EB8B}"/>
              </a:ext>
            </a:extLst>
          </p:cNvPr>
          <p:cNvSpPr txBox="1"/>
          <p:nvPr/>
        </p:nvSpPr>
        <p:spPr>
          <a:xfrm>
            <a:off x="4381500" y="4428517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LGBM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70C9F-B4DE-2C62-97E5-336AEC5556E0}"/>
              </a:ext>
            </a:extLst>
          </p:cNvPr>
          <p:cNvSpPr txBox="1"/>
          <p:nvPr/>
        </p:nvSpPr>
        <p:spPr>
          <a:xfrm>
            <a:off x="6362699" y="4428517"/>
            <a:ext cx="9330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Leaf-wise </a:t>
            </a:r>
            <a:r>
              <a:rPr lang="ko-KR" altLang="en-US" dirty="0"/>
              <a:t>방식으로 </a:t>
            </a:r>
            <a:r>
              <a:rPr lang="en-US" altLang="ko-KR" dirty="0"/>
              <a:t>tree</a:t>
            </a:r>
            <a:r>
              <a:rPr lang="ko-KR" altLang="en-US" dirty="0"/>
              <a:t>를 확장하기 때문에 </a:t>
            </a:r>
            <a:r>
              <a:rPr lang="en-US" altLang="ko-KR" dirty="0"/>
              <a:t>XGB </a:t>
            </a:r>
            <a:r>
              <a:rPr lang="ko-KR" altLang="en-US" dirty="0"/>
              <a:t>모델모다 속도가 빠른 장점이 있다</a:t>
            </a:r>
            <a:r>
              <a:rPr lang="en-US" altLang="ko-KR" dirty="0"/>
              <a:t>. </a:t>
            </a:r>
            <a:r>
              <a:rPr lang="ko-KR" altLang="en-US" dirty="0"/>
              <a:t>그러나 현제 데이터는 약 </a:t>
            </a:r>
            <a:r>
              <a:rPr lang="en-US" altLang="ko-KR" dirty="0"/>
              <a:t>50,000 </a:t>
            </a:r>
            <a:r>
              <a:rPr lang="ko-KR" altLang="en-US" dirty="0"/>
              <a:t>개로 속도가 갖는 이점이 크지 않다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4FED4-5F80-EF4A-6F4B-5CC13DD90A4E}"/>
              </a:ext>
            </a:extLst>
          </p:cNvPr>
          <p:cNvSpPr txBox="1"/>
          <p:nvPr/>
        </p:nvSpPr>
        <p:spPr>
          <a:xfrm>
            <a:off x="4381500" y="5319066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CatBoost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7FEF0B-5067-D88C-F3B7-D18D62E2E2B5}"/>
              </a:ext>
            </a:extLst>
          </p:cNvPr>
          <p:cNvSpPr txBox="1"/>
          <p:nvPr/>
        </p:nvSpPr>
        <p:spPr>
          <a:xfrm>
            <a:off x="6362698" y="5319066"/>
            <a:ext cx="9330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범주형 변수가 많을 때 장점을 갖는 </a:t>
            </a:r>
            <a:r>
              <a:rPr lang="en-US" altLang="ko-KR" dirty="0"/>
              <a:t>boosting </a:t>
            </a:r>
            <a:r>
              <a:rPr lang="ko-KR" altLang="en-US" dirty="0"/>
              <a:t>계열의 모델이다</a:t>
            </a:r>
            <a:r>
              <a:rPr lang="en-US" altLang="ko-KR" dirty="0"/>
              <a:t>. </a:t>
            </a:r>
            <a:r>
              <a:rPr lang="ko-KR" altLang="en-US" dirty="0"/>
              <a:t>다만 현제 </a:t>
            </a:r>
            <a:r>
              <a:rPr lang="en-US" altLang="ko-KR" dirty="0"/>
              <a:t>EDA</a:t>
            </a:r>
            <a:r>
              <a:rPr lang="ko-KR" altLang="en-US" dirty="0"/>
              <a:t>를 완료한 우리 팀의 데이터에 적합하지 않아 </a:t>
            </a:r>
            <a:r>
              <a:rPr lang="en-US" altLang="ko-KR" dirty="0"/>
              <a:t>XGB</a:t>
            </a:r>
            <a:r>
              <a:rPr lang="ko-KR" altLang="en-US" dirty="0"/>
              <a:t>보다 성능이 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901CD52-5591-A222-0F7F-EE1CEBAAC3B1}"/>
              </a:ext>
            </a:extLst>
          </p:cNvPr>
          <p:cNvSpPr/>
          <p:nvPr/>
        </p:nvSpPr>
        <p:spPr>
          <a:xfrm>
            <a:off x="3657600" y="6810620"/>
            <a:ext cx="13030200" cy="282868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54C9F8-51A8-6B2D-A32D-26A9CD669960}"/>
              </a:ext>
            </a:extLst>
          </p:cNvPr>
          <p:cNvSpPr txBox="1"/>
          <p:nvPr/>
        </p:nvSpPr>
        <p:spPr>
          <a:xfrm>
            <a:off x="4381500" y="8040294"/>
            <a:ext cx="85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XGB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DB187-E18A-6A19-085F-774688EBC074}"/>
              </a:ext>
            </a:extLst>
          </p:cNvPr>
          <p:cNvSpPr txBox="1"/>
          <p:nvPr/>
        </p:nvSpPr>
        <p:spPr>
          <a:xfrm>
            <a:off x="6362698" y="7070798"/>
            <a:ext cx="9456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altLang="ko-KR" dirty="0"/>
              <a:t>Tree </a:t>
            </a:r>
            <a:r>
              <a:rPr lang="ko-KR" altLang="en-US" dirty="0"/>
              <a:t>계열 모델 중 </a:t>
            </a:r>
            <a:r>
              <a:rPr lang="en-US" altLang="ko-KR" dirty="0"/>
              <a:t>boosting</a:t>
            </a:r>
            <a:r>
              <a:rPr lang="ko-KR" altLang="en-US" dirty="0"/>
              <a:t>을 사용한 모델로 가장 성능이 좋으며 현제 문제에서도 가장 고성능을 보이기에 최종 모델로 채택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lphaLcPeriod"/>
            </a:pPr>
            <a:endParaRPr lang="en-US" altLang="ko-KR" dirty="0"/>
          </a:p>
          <a:p>
            <a:pPr marL="342900" indent="-342900">
              <a:buFont typeface="+mj-lt"/>
              <a:buAutoNum type="alphaLcPeriod"/>
            </a:pPr>
            <a:r>
              <a:rPr lang="ko-KR" altLang="en-US" dirty="0"/>
              <a:t>파라미터는 </a:t>
            </a:r>
            <a:r>
              <a:rPr lang="en-US" altLang="ko-KR" dirty="0"/>
              <a:t>tree</a:t>
            </a:r>
            <a:r>
              <a:rPr lang="ko-KR" altLang="en-US" dirty="0"/>
              <a:t>의 </a:t>
            </a:r>
            <a:r>
              <a:rPr lang="en-US" altLang="ko-KR" dirty="0"/>
              <a:t>depth</a:t>
            </a:r>
            <a:r>
              <a:rPr lang="ko-KR" altLang="en-US" dirty="0"/>
              <a:t>와 </a:t>
            </a:r>
            <a:r>
              <a:rPr lang="en-US" altLang="ko-KR" dirty="0"/>
              <a:t>leaf</a:t>
            </a:r>
            <a:r>
              <a:rPr lang="ko-KR" altLang="en-US" dirty="0"/>
              <a:t>와 관련된 튜닝 외에 큰 변경을 하지 않음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lphaLcPeriod"/>
            </a:pPr>
            <a:endParaRPr lang="en-US" altLang="ko-KR" dirty="0"/>
          </a:p>
          <a:p>
            <a:pPr marL="342900" indent="-342900">
              <a:buFont typeface="+mj-lt"/>
              <a:buAutoNum type="alphaLcPeriod"/>
            </a:pPr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과 </a:t>
            </a:r>
            <a:r>
              <a:rPr lang="en-US" altLang="ko-KR" dirty="0"/>
              <a:t>test set</a:t>
            </a:r>
            <a:r>
              <a:rPr lang="ko-KR" altLang="en-US" dirty="0"/>
              <a:t>에서 모델 성능의 편차가 존재하기에 파라미터 최적화를 하지 않음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lphaLcPeriod"/>
            </a:pPr>
            <a:endParaRPr lang="en-US" altLang="ko-KR" dirty="0"/>
          </a:p>
          <a:p>
            <a:pPr marL="342900" indent="-342900">
              <a:buFont typeface="+mj-lt"/>
              <a:buAutoNum type="alphaLcPeriod"/>
            </a:pPr>
            <a:r>
              <a:rPr lang="ko-KR" altLang="en-US" dirty="0"/>
              <a:t>위와 같은 이유로 앙상블</a:t>
            </a:r>
            <a:r>
              <a:rPr lang="en-US" altLang="ko-KR" dirty="0"/>
              <a:t>(ensemble) </a:t>
            </a:r>
            <a:r>
              <a:rPr lang="ko-KR" altLang="en-US" dirty="0"/>
              <a:t>또한 진행하지 않았으며 단일 모델로 구현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1A3A249-2319-1982-D801-1B5F78A79D68}"/>
              </a:ext>
            </a:extLst>
          </p:cNvPr>
          <p:cNvCxnSpPr/>
          <p:nvPr/>
        </p:nvCxnSpPr>
        <p:spPr>
          <a:xfrm>
            <a:off x="6237264" y="2647419"/>
            <a:ext cx="0" cy="331797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38EFB8D-BDD5-4A34-DF67-9DABD5302FA6}"/>
              </a:ext>
            </a:extLst>
          </p:cNvPr>
          <p:cNvCxnSpPr>
            <a:cxnSpLocks/>
          </p:cNvCxnSpPr>
          <p:nvPr/>
        </p:nvCxnSpPr>
        <p:spPr>
          <a:xfrm>
            <a:off x="6248400" y="7075263"/>
            <a:ext cx="0" cy="2286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021BFF-16E4-03B9-B0BC-B884ACB6177A}"/>
              </a:ext>
            </a:extLst>
          </p:cNvPr>
          <p:cNvSpPr txBox="1"/>
          <p:nvPr/>
        </p:nvSpPr>
        <p:spPr>
          <a:xfrm>
            <a:off x="1699940" y="410717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후보군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DF4822-3D28-19B8-ED28-7003B7D0A5EB}"/>
              </a:ext>
            </a:extLst>
          </p:cNvPr>
          <p:cNvSpPr txBox="1"/>
          <p:nvPr/>
        </p:nvSpPr>
        <p:spPr>
          <a:xfrm>
            <a:off x="1815356" y="804029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최종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76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CE345-DAC9-1F73-06D0-049C2C980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C5A23F8-C272-CAD2-E11D-32A25C2B1B76}"/>
              </a:ext>
            </a:extLst>
          </p:cNvPr>
          <p:cNvGrpSpPr/>
          <p:nvPr/>
        </p:nvGrpSpPr>
        <p:grpSpPr>
          <a:xfrm>
            <a:off x="1028700" y="542870"/>
            <a:ext cx="190500" cy="1476430"/>
            <a:chOff x="0" y="0"/>
            <a:chExt cx="43208" cy="1703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37B151E-795A-7B97-46B9-FD2273D04180}"/>
                </a:ext>
              </a:extLst>
            </p:cNvPr>
            <p:cNvSpPr/>
            <p:nvPr/>
          </p:nvSpPr>
          <p:spPr>
            <a:xfrm>
              <a:off x="0" y="0"/>
              <a:ext cx="43208" cy="170358"/>
            </a:xfrm>
            <a:custGeom>
              <a:avLst/>
              <a:gdLst/>
              <a:ahLst/>
              <a:cxnLst/>
              <a:rect l="l" t="t" r="r" b="b"/>
              <a:pathLst>
                <a:path w="43208" h="17035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DCADB19-F5FB-6BB1-6BBA-FB1FDC3B3235}"/>
                </a:ext>
              </a:extLst>
            </p:cNvPr>
            <p:cNvSpPr txBox="1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sp>
        <p:nvSpPr>
          <p:cNvPr id="24" name="TextBox 24">
            <a:extLst>
              <a:ext uri="{FF2B5EF4-FFF2-40B4-BE49-F238E27FC236}">
                <a16:creationId xmlns:a16="http://schemas.microsoft.com/office/drawing/2014/main" id="{CDE87DDB-17A9-E126-80C5-432460806C9D}"/>
              </a:ext>
            </a:extLst>
          </p:cNvPr>
          <p:cNvSpPr txBox="1"/>
          <p:nvPr/>
        </p:nvSpPr>
        <p:spPr>
          <a:xfrm>
            <a:off x="2236001" y="3702289"/>
            <a:ext cx="1789982" cy="595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  <a:spcBef>
                <a:spcPct val="0"/>
              </a:spcBef>
            </a:pPr>
            <a:r>
              <a:rPr lang="ko-KR" altLang="en-US" sz="3800">
                <a:solidFill>
                  <a:srgbClr val="FFFFFF"/>
                </a:solidFill>
                <a:ea typeface="Open Sans 1 Bold"/>
              </a:rPr>
              <a:t>결측치</a:t>
            </a:r>
            <a:endParaRPr lang="en-US" sz="3800" dirty="0">
              <a:solidFill>
                <a:srgbClr val="FFFFFF"/>
              </a:solidFill>
              <a:ea typeface="Open Sans 1 Bold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BD68548C-0B2E-62A8-1861-03E667EA7D9B}"/>
              </a:ext>
            </a:extLst>
          </p:cNvPr>
          <p:cNvSpPr txBox="1"/>
          <p:nvPr/>
        </p:nvSpPr>
        <p:spPr>
          <a:xfrm>
            <a:off x="1818891" y="6265156"/>
            <a:ext cx="2624202" cy="595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940"/>
              </a:lnSpc>
              <a:spcBef>
                <a:spcPct val="0"/>
              </a:spcBef>
            </a:pPr>
            <a:r>
              <a:rPr lang="ko-KR" altLang="en-US" sz="3800" dirty="0">
                <a:solidFill>
                  <a:srgbClr val="FFFFFF"/>
                </a:solidFill>
                <a:ea typeface="Open Sans 1 Bold"/>
              </a:rPr>
              <a:t>희소 범</a:t>
            </a:r>
            <a:endParaRPr lang="en-US" sz="3800" u="none" strike="noStrike" dirty="0">
              <a:solidFill>
                <a:srgbClr val="FFFFFF"/>
              </a:solidFill>
              <a:ea typeface="Open Sans 1 Bold"/>
            </a:endParaRP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5FF3FD21-2CFB-310F-2FC6-BEB045468637}"/>
              </a:ext>
            </a:extLst>
          </p:cNvPr>
          <p:cNvSpPr txBox="1"/>
          <p:nvPr/>
        </p:nvSpPr>
        <p:spPr>
          <a:xfrm>
            <a:off x="1467376" y="533400"/>
            <a:ext cx="4552424" cy="14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2400" dirty="0">
                <a:solidFill>
                  <a:srgbClr val="EA5355"/>
                </a:solidFill>
                <a:ea typeface="Open Sans 1 Bold"/>
              </a:rPr>
              <a:t>6. Feature Importance using SHAP</a:t>
            </a:r>
          </a:p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altLang="ko-KR" sz="2400" dirty="0">
                <a:solidFill>
                  <a:srgbClr val="EA5355"/>
                </a:solidFill>
                <a:ea typeface="Open Sans 1 Bold"/>
              </a:rPr>
              <a:t>&amp; Total summary</a:t>
            </a:r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33713AB8-080C-5264-48AF-9823849DF81F}"/>
              </a:ext>
            </a:extLst>
          </p:cNvPr>
          <p:cNvSpPr/>
          <p:nvPr/>
        </p:nvSpPr>
        <p:spPr>
          <a:xfrm flipV="1">
            <a:off x="6617368" y="1247496"/>
            <a:ext cx="10629900" cy="47626"/>
          </a:xfrm>
          <a:prstGeom prst="line">
            <a:avLst/>
          </a:prstGeom>
          <a:ln w="19050" cap="flat">
            <a:solidFill>
              <a:srgbClr val="EA535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7A5DFB-F028-A6F8-3A1A-99D7DDE7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05" y="2400300"/>
            <a:ext cx="5895975" cy="714375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168126D-DC0C-CDF4-3AF7-84F083AD9DC5}"/>
              </a:ext>
            </a:extLst>
          </p:cNvPr>
          <p:cNvSpPr/>
          <p:nvPr/>
        </p:nvSpPr>
        <p:spPr>
          <a:xfrm>
            <a:off x="8686800" y="3067056"/>
            <a:ext cx="8560468" cy="25622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B72D4-DFB9-8692-3C9D-FDBA34FC154A}"/>
              </a:ext>
            </a:extLst>
          </p:cNvPr>
          <p:cNvSpPr txBox="1"/>
          <p:nvPr/>
        </p:nvSpPr>
        <p:spPr>
          <a:xfrm>
            <a:off x="8991600" y="3332502"/>
            <a:ext cx="7801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중요도가 클수록 상단에 배치된다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붉은색에 가까운 것은 변수의 값이 큼을</a:t>
            </a:r>
            <a:r>
              <a:rPr lang="en-US" altLang="ko-KR" dirty="0"/>
              <a:t>, </a:t>
            </a:r>
            <a:r>
              <a:rPr lang="ko-KR" altLang="en-US" dirty="0"/>
              <a:t>보라색은 중간을</a:t>
            </a:r>
            <a:r>
              <a:rPr lang="en-US" altLang="ko-KR" dirty="0"/>
              <a:t>, </a:t>
            </a:r>
            <a:r>
              <a:rPr lang="ko-KR" altLang="en-US" dirty="0"/>
              <a:t>파란색은 작은 값을 의미한다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예를 들어 </a:t>
            </a:r>
            <a:r>
              <a:rPr lang="en-US" altLang="ko-KR" dirty="0" err="1"/>
              <a:t>historical_true_mean</a:t>
            </a:r>
            <a:r>
              <a:rPr lang="ko-KR" altLang="en-US" dirty="0"/>
              <a:t>은 값이 클수록</a:t>
            </a:r>
            <a:r>
              <a:rPr lang="en-US" altLang="ko-KR" dirty="0"/>
              <a:t>(</a:t>
            </a:r>
            <a:r>
              <a:rPr lang="ko-KR" altLang="en-US" dirty="0"/>
              <a:t>붉은색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로 분류되고</a:t>
            </a:r>
            <a:r>
              <a:rPr lang="en-US" altLang="ko-KR" dirty="0"/>
              <a:t>, </a:t>
            </a:r>
            <a:r>
              <a:rPr lang="ko-KR" altLang="en-US" dirty="0"/>
              <a:t>작을수록</a:t>
            </a:r>
            <a:r>
              <a:rPr lang="en-US" altLang="ko-KR" dirty="0"/>
              <a:t>(</a:t>
            </a:r>
            <a:r>
              <a:rPr lang="ko-KR" altLang="en-US" dirty="0"/>
              <a:t>파란색</a:t>
            </a:r>
            <a:r>
              <a:rPr lang="en-US" altLang="ko-KR" dirty="0"/>
              <a:t>) False</a:t>
            </a:r>
            <a:r>
              <a:rPr lang="ko-KR" altLang="en-US" dirty="0"/>
              <a:t>로 분류된다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5D9BB-06F9-7FAA-0A35-C7E5FD764220}"/>
              </a:ext>
            </a:extLst>
          </p:cNvPr>
          <p:cNvSpPr txBox="1"/>
          <p:nvPr/>
        </p:nvSpPr>
        <p:spPr>
          <a:xfrm>
            <a:off x="8991600" y="6485070"/>
            <a:ext cx="780129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customer_idx</a:t>
            </a:r>
            <a:r>
              <a:rPr lang="ko-KR" altLang="en-US" dirty="0"/>
              <a:t>와 </a:t>
            </a:r>
            <a:r>
              <a:rPr lang="en-US" altLang="ko-KR" dirty="0" err="1"/>
              <a:t>lead_owner</a:t>
            </a:r>
            <a:r>
              <a:rPr lang="ko-KR" altLang="en-US" dirty="0"/>
              <a:t>는 연속형 변수</a:t>
            </a:r>
            <a:r>
              <a:rPr lang="en-US" altLang="ko-KR" dirty="0"/>
              <a:t>(int)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연속형 변수가 분류 기준으로 자주 사용되는 것은 맞으나</a:t>
            </a:r>
            <a:r>
              <a:rPr lang="en-US" altLang="ko-KR" dirty="0"/>
              <a:t>, </a:t>
            </a:r>
            <a:r>
              <a:rPr lang="ko-KR" altLang="en-US" dirty="0"/>
              <a:t>분류에도 유의미한 영향을 주는 것으로 보아 고객 영업전환에 있어 대상 </a:t>
            </a:r>
            <a:r>
              <a:rPr lang="ko-KR" altLang="en-US" dirty="0">
                <a:solidFill>
                  <a:srgbClr val="92D050"/>
                </a:solidFill>
              </a:rPr>
              <a:t>고객과</a:t>
            </a:r>
            <a:r>
              <a:rPr lang="en-US" altLang="ko-KR" dirty="0">
                <a:solidFill>
                  <a:srgbClr val="92D050"/>
                </a:solidFill>
              </a:rPr>
              <a:t> </a:t>
            </a:r>
            <a:r>
              <a:rPr lang="ko-KR" altLang="en-US" dirty="0">
                <a:solidFill>
                  <a:srgbClr val="92D050"/>
                </a:solidFill>
              </a:rPr>
              <a:t>해당 고객이 속한 기업</a:t>
            </a:r>
            <a:r>
              <a:rPr lang="ko-KR" altLang="en-US" dirty="0"/>
              <a:t>이 영업전환과 연관성이 높음을 알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92D050"/>
                </a:solidFill>
              </a:rPr>
              <a:t>도메인을 활용하여 모델을 강건하게 </a:t>
            </a:r>
            <a:r>
              <a:rPr lang="ko-KR" altLang="en-US" dirty="0"/>
              <a:t>만들고자 하였다</a:t>
            </a:r>
            <a:r>
              <a:rPr lang="en-US" altLang="ko-KR" dirty="0"/>
              <a:t>. </a:t>
            </a:r>
            <a:r>
              <a:rPr lang="ko-KR" altLang="en-US" dirty="0"/>
              <a:t>결과적으로 </a:t>
            </a:r>
            <a:r>
              <a:rPr lang="en-US" altLang="ko-KR" dirty="0"/>
              <a:t>public data</a:t>
            </a:r>
            <a:r>
              <a:rPr lang="ko-KR" altLang="en-US" dirty="0"/>
              <a:t>와 </a:t>
            </a:r>
            <a:r>
              <a:rPr lang="en-US" altLang="ko-KR" dirty="0"/>
              <a:t>private data</a:t>
            </a:r>
            <a:r>
              <a:rPr lang="ko-KR" altLang="en-US" dirty="0"/>
              <a:t>에서 모두 </a:t>
            </a:r>
            <a:r>
              <a:rPr lang="en-US" altLang="ko-KR" dirty="0"/>
              <a:t>0.75</a:t>
            </a:r>
            <a:r>
              <a:rPr lang="ko-KR" altLang="en-US" dirty="0"/>
              <a:t>로 강건한 모델을 만들 수 있었다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아쉬운 점은 </a:t>
            </a:r>
            <a:r>
              <a:rPr lang="en-US" altLang="ko-KR" dirty="0" err="1"/>
              <a:t>customer_idx</a:t>
            </a:r>
            <a:r>
              <a:rPr lang="ko-KR" altLang="en-US" dirty="0"/>
              <a:t>와 </a:t>
            </a:r>
            <a:r>
              <a:rPr lang="en-US" altLang="ko-KR" dirty="0" err="1"/>
              <a:t>lead_owner</a:t>
            </a:r>
            <a:r>
              <a:rPr lang="ko-KR" altLang="en-US" dirty="0"/>
              <a:t>를 통한 </a:t>
            </a:r>
            <a:r>
              <a:rPr lang="ko-KR" altLang="en-US" dirty="0">
                <a:solidFill>
                  <a:srgbClr val="92D050"/>
                </a:solidFill>
              </a:rPr>
              <a:t>파생변수를 더 고려</a:t>
            </a:r>
            <a:r>
              <a:rPr lang="ko-KR" altLang="en-US" dirty="0"/>
              <a:t>하여 부족한 정보량을 채울 수 있었을 것이라 생각한다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CD3BE4-8ACE-BC91-3A54-C0E9EF347DAE}"/>
              </a:ext>
            </a:extLst>
          </p:cNvPr>
          <p:cNvSpPr txBox="1"/>
          <p:nvPr/>
        </p:nvSpPr>
        <p:spPr>
          <a:xfrm>
            <a:off x="9144000" y="2697723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SHAP</a:t>
            </a:r>
            <a:r>
              <a:rPr lang="ko-KR" altLang="en-US" dirty="0"/>
              <a:t>을 해석하는 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0247EF-0748-BA08-CB6C-6EDB5104315C}"/>
              </a:ext>
            </a:extLst>
          </p:cNvPr>
          <p:cNvSpPr/>
          <p:nvPr/>
        </p:nvSpPr>
        <p:spPr>
          <a:xfrm>
            <a:off x="8686800" y="6271058"/>
            <a:ext cx="8560468" cy="327299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72AE25-C2B2-DAC5-5F80-86039E99F137}"/>
              </a:ext>
            </a:extLst>
          </p:cNvPr>
          <p:cNvSpPr txBox="1"/>
          <p:nvPr/>
        </p:nvSpPr>
        <p:spPr>
          <a:xfrm>
            <a:off x="9144000" y="5889735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98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3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88227" y="1392364"/>
            <a:ext cx="5414779" cy="1389548"/>
            <a:chOff x="0" y="-152400"/>
            <a:chExt cx="7219705" cy="1852730"/>
          </a:xfrm>
        </p:grpSpPr>
        <p:sp>
          <p:nvSpPr>
            <p:cNvPr id="3" name="TextBox 3"/>
            <p:cNvSpPr txBox="1"/>
            <p:nvPr/>
          </p:nvSpPr>
          <p:spPr>
            <a:xfrm>
              <a:off x="0" y="-152400"/>
              <a:ext cx="7219705" cy="18527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582"/>
                </a:lnSpc>
              </a:pPr>
              <a:r>
                <a:rPr lang="en-US" sz="8273" dirty="0">
                  <a:solidFill>
                    <a:srgbClr val="EAEAE9"/>
                  </a:solidFill>
                  <a:latin typeface="Open Sans 1 Bold"/>
                </a:rPr>
                <a:t>LLAMA</a:t>
              </a:r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6035929" y="1004432"/>
              <a:ext cx="623768" cy="374665"/>
              <a:chOff x="0" y="-9525"/>
              <a:chExt cx="1369063" cy="82232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556263" y="1"/>
                <a:ext cx="812800" cy="81279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5355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0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64C04-8D6D-6F21-4CCA-4348E6216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693F3D2-A22F-FC29-EA38-C7F197798471}"/>
              </a:ext>
            </a:extLst>
          </p:cNvPr>
          <p:cNvGrpSpPr/>
          <p:nvPr/>
        </p:nvGrpSpPr>
        <p:grpSpPr>
          <a:xfrm>
            <a:off x="1028700" y="542870"/>
            <a:ext cx="190500" cy="1476430"/>
            <a:chOff x="0" y="0"/>
            <a:chExt cx="43208" cy="1703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9A52798-B57A-E7A6-E595-687CA2884A38}"/>
                </a:ext>
              </a:extLst>
            </p:cNvPr>
            <p:cNvSpPr/>
            <p:nvPr/>
          </p:nvSpPr>
          <p:spPr>
            <a:xfrm>
              <a:off x="0" y="0"/>
              <a:ext cx="43208" cy="170358"/>
            </a:xfrm>
            <a:custGeom>
              <a:avLst/>
              <a:gdLst/>
              <a:ahLst/>
              <a:cxnLst/>
              <a:rect l="l" t="t" r="r" b="b"/>
              <a:pathLst>
                <a:path w="43208" h="17035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75E13C4-C7B6-A94C-48CC-8DE6FC860FD5}"/>
                </a:ext>
              </a:extLst>
            </p:cNvPr>
            <p:cNvSpPr txBox="1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sp>
        <p:nvSpPr>
          <p:cNvPr id="24" name="TextBox 24">
            <a:extLst>
              <a:ext uri="{FF2B5EF4-FFF2-40B4-BE49-F238E27FC236}">
                <a16:creationId xmlns:a16="http://schemas.microsoft.com/office/drawing/2014/main" id="{60E243A1-B5DB-9226-CD12-CEF62D21CFA3}"/>
              </a:ext>
            </a:extLst>
          </p:cNvPr>
          <p:cNvSpPr txBox="1"/>
          <p:nvPr/>
        </p:nvSpPr>
        <p:spPr>
          <a:xfrm>
            <a:off x="2236001" y="3702289"/>
            <a:ext cx="1789982" cy="595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  <a:spcBef>
                <a:spcPct val="0"/>
              </a:spcBef>
            </a:pPr>
            <a:r>
              <a:rPr lang="ko-KR" altLang="en-US" sz="3800">
                <a:solidFill>
                  <a:srgbClr val="FFFFFF"/>
                </a:solidFill>
                <a:ea typeface="Open Sans 1 Bold"/>
              </a:rPr>
              <a:t>결측치</a:t>
            </a:r>
            <a:endParaRPr lang="en-US" sz="3800" dirty="0">
              <a:solidFill>
                <a:srgbClr val="FFFFFF"/>
              </a:solidFill>
              <a:ea typeface="Open Sans 1 Bold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CD6BB26E-ED3B-ACF0-6E5A-951C6E96AEE7}"/>
              </a:ext>
            </a:extLst>
          </p:cNvPr>
          <p:cNvSpPr txBox="1"/>
          <p:nvPr/>
        </p:nvSpPr>
        <p:spPr>
          <a:xfrm>
            <a:off x="1818891" y="6265156"/>
            <a:ext cx="2624202" cy="595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940"/>
              </a:lnSpc>
              <a:spcBef>
                <a:spcPct val="0"/>
              </a:spcBef>
            </a:pPr>
            <a:r>
              <a:rPr lang="ko-KR" altLang="en-US" sz="3800" dirty="0">
                <a:solidFill>
                  <a:srgbClr val="FFFFFF"/>
                </a:solidFill>
                <a:ea typeface="Open Sans 1 Bold"/>
              </a:rPr>
              <a:t>희소 범</a:t>
            </a:r>
            <a:endParaRPr lang="en-US" sz="3800" u="none" strike="noStrike" dirty="0">
              <a:solidFill>
                <a:srgbClr val="FFFFFF"/>
              </a:solidFill>
              <a:ea typeface="Open Sans 1 Bold"/>
            </a:endParaRP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9DF807B7-DADD-1739-C61B-264AD8224263}"/>
              </a:ext>
            </a:extLst>
          </p:cNvPr>
          <p:cNvSpPr txBox="1"/>
          <p:nvPr/>
        </p:nvSpPr>
        <p:spPr>
          <a:xfrm>
            <a:off x="1467376" y="876300"/>
            <a:ext cx="4552424" cy="671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ko-KR" altLang="en-US" sz="3200" dirty="0">
                <a:solidFill>
                  <a:srgbClr val="EA5355"/>
                </a:solidFill>
                <a:ea typeface="Open Sans 1 Bold"/>
              </a:rPr>
              <a:t>문제 정의</a:t>
            </a:r>
            <a:endParaRPr lang="en-US" altLang="ko-KR" sz="3200" dirty="0">
              <a:solidFill>
                <a:srgbClr val="EA5355"/>
              </a:solidFill>
              <a:ea typeface="Open Sans 1 Bold"/>
            </a:endParaRPr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2B5FAE0C-3512-54BC-788B-D09B5A17F665}"/>
              </a:ext>
            </a:extLst>
          </p:cNvPr>
          <p:cNvSpPr/>
          <p:nvPr/>
        </p:nvSpPr>
        <p:spPr>
          <a:xfrm flipV="1">
            <a:off x="6629400" y="1223989"/>
            <a:ext cx="10629900" cy="47626"/>
          </a:xfrm>
          <a:prstGeom prst="line">
            <a:avLst/>
          </a:prstGeom>
          <a:ln w="19050" cap="flat">
            <a:solidFill>
              <a:srgbClr val="EA535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0073C23-5AFB-ABFC-430C-8370ECB6BD31}"/>
              </a:ext>
            </a:extLst>
          </p:cNvPr>
          <p:cNvSpPr/>
          <p:nvPr/>
        </p:nvSpPr>
        <p:spPr>
          <a:xfrm>
            <a:off x="2971800" y="2628900"/>
            <a:ext cx="11506200" cy="21875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869A8-739D-9A61-C0A9-0B553430AE09}"/>
              </a:ext>
            </a:extLst>
          </p:cNvPr>
          <p:cNvSpPr txBox="1"/>
          <p:nvPr/>
        </p:nvSpPr>
        <p:spPr>
          <a:xfrm>
            <a:off x="3848100" y="3118865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대회는 주어진 데이터로 고객의 영업전환여부를 예측하는 모델을 생성하는 것이다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LG </a:t>
            </a:r>
            <a:r>
              <a:rPr lang="ko-KR" altLang="en-US" dirty="0"/>
              <a:t>사의 영업사원 수는 정해져 있다</a:t>
            </a:r>
            <a:r>
              <a:rPr lang="en-US" altLang="ko-KR" dirty="0"/>
              <a:t>. </a:t>
            </a:r>
            <a:r>
              <a:rPr lang="ko-KR" altLang="en-US" dirty="0"/>
              <a:t>따라서 많은 고객 기업들 중 영업전환 가능성이 높은 고객 기업을 대상으로 중요도를 두고 영업사원을 파견해야 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23E00A-30F6-CD94-141A-9DB9AC84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0" y="6176623"/>
            <a:ext cx="2119341" cy="21193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93E3C9-C857-B0F4-F709-043EF5FAF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645" y="5304971"/>
            <a:ext cx="1066800" cy="1066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5A70F23-BBC7-0110-1F6C-BC50B22F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818" y="6860319"/>
            <a:ext cx="1200329" cy="1200329"/>
          </a:xfrm>
          <a:prstGeom prst="rect">
            <a:avLst/>
          </a:prstGeom>
        </p:spPr>
      </p:pic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6F88FAB6-03B5-1EC9-277E-AD77C8E8FBB4}"/>
              </a:ext>
            </a:extLst>
          </p:cNvPr>
          <p:cNvCxnSpPr>
            <a:stCxn id="14" idx="0"/>
            <a:endCxn id="10" idx="1"/>
          </p:cNvCxnSpPr>
          <p:nvPr/>
        </p:nvCxnSpPr>
        <p:spPr>
          <a:xfrm rot="5400000" flipH="1" flipV="1">
            <a:off x="5521840" y="4342514"/>
            <a:ext cx="1021948" cy="4013662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7569B769-F144-6E67-0963-B292F409C642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>
            <a:off x="9106445" y="5838371"/>
            <a:ext cx="4069026" cy="338252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94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2286000" y="2065612"/>
            <a:ext cx="3899701" cy="94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0"/>
              </a:lnSpc>
              <a:spcBef>
                <a:spcPct val="0"/>
              </a:spcBef>
            </a:pPr>
            <a:r>
              <a:rPr lang="en-US" sz="5854" dirty="0">
                <a:solidFill>
                  <a:srgbClr val="EA5355"/>
                </a:solidFill>
                <a:latin typeface="Open Sans 1 Bold"/>
              </a:rPr>
              <a:t>INDEX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CADCC3-A155-E4C7-2AF2-755E2E238130}"/>
              </a:ext>
            </a:extLst>
          </p:cNvPr>
          <p:cNvSpPr txBox="1"/>
          <p:nvPr/>
        </p:nvSpPr>
        <p:spPr>
          <a:xfrm flipH="1">
            <a:off x="9601200" y="2074918"/>
            <a:ext cx="30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데이터 탐색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FE914-DF51-868C-E1E0-103114DDC2D2}"/>
              </a:ext>
            </a:extLst>
          </p:cNvPr>
          <p:cNvSpPr txBox="1"/>
          <p:nvPr/>
        </p:nvSpPr>
        <p:spPr>
          <a:xfrm>
            <a:off x="10377622" y="253658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C0026-4E87-7EA2-0444-14D60C63DA5B}"/>
              </a:ext>
            </a:extLst>
          </p:cNvPr>
          <p:cNvSpPr txBox="1"/>
          <p:nvPr/>
        </p:nvSpPr>
        <p:spPr>
          <a:xfrm>
            <a:off x="10377622" y="29106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</a:t>
            </a:r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228DB-56B5-A0D0-AE7D-61B9EC6D7825}"/>
              </a:ext>
            </a:extLst>
          </p:cNvPr>
          <p:cNvSpPr txBox="1"/>
          <p:nvPr/>
        </p:nvSpPr>
        <p:spPr>
          <a:xfrm flipH="1">
            <a:off x="9601200" y="3615035"/>
            <a:ext cx="30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A5BFE-A141-6264-AAB2-51397A9B49A5}"/>
              </a:ext>
            </a:extLst>
          </p:cNvPr>
          <p:cNvSpPr txBox="1"/>
          <p:nvPr/>
        </p:nvSpPr>
        <p:spPr>
          <a:xfrm>
            <a:off x="10377622" y="40767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결측치가</a:t>
            </a:r>
            <a:r>
              <a:rPr lang="ko-KR" altLang="en-US" dirty="0"/>
              <a:t> 너무 많은 행 삭제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52EEC-65A1-0527-EECA-165B1AFFA886}"/>
              </a:ext>
            </a:extLst>
          </p:cNvPr>
          <p:cNvSpPr txBox="1"/>
          <p:nvPr/>
        </p:nvSpPr>
        <p:spPr>
          <a:xfrm>
            <a:off x="10377622" y="4450794"/>
            <a:ext cx="26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com_reg_ver_win_rate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0A619-53E5-314B-E2FE-F7E3CE559A18}"/>
              </a:ext>
            </a:extLst>
          </p:cNvPr>
          <p:cNvSpPr txBox="1"/>
          <p:nvPr/>
        </p:nvSpPr>
        <p:spPr>
          <a:xfrm flipH="1">
            <a:off x="9601200" y="5158569"/>
            <a:ext cx="30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범주형 변수 처리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5A7CD-2517-DCBD-CCDE-EEB63487E95A}"/>
              </a:ext>
            </a:extLst>
          </p:cNvPr>
          <p:cNvSpPr txBox="1"/>
          <p:nvPr/>
        </p:nvSpPr>
        <p:spPr>
          <a:xfrm>
            <a:off x="10377622" y="561681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희소 범주 처리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90D6-1A65-3E77-C46E-352FEAFDDE3E}"/>
              </a:ext>
            </a:extLst>
          </p:cNvPr>
          <p:cNvSpPr txBox="1"/>
          <p:nvPr/>
        </p:nvSpPr>
        <p:spPr>
          <a:xfrm flipH="1">
            <a:off x="9601200" y="6320071"/>
            <a:ext cx="30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r>
              <a:rPr lang="en-US" altLang="ko-KR" sz="2400"/>
              <a:t>. </a:t>
            </a:r>
            <a:r>
              <a:rPr lang="ko-KR" altLang="en-US" sz="2400" dirty="0"/>
              <a:t>파생변수 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326CA-4DC4-FAF8-37BF-0615E8717451}"/>
              </a:ext>
            </a:extLst>
          </p:cNvPr>
          <p:cNvSpPr txBox="1"/>
          <p:nvPr/>
        </p:nvSpPr>
        <p:spPr>
          <a:xfrm>
            <a:off x="10377622" y="6781736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historical_true_mean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93918-1563-7AD7-6F01-91B635F776F9}"/>
              </a:ext>
            </a:extLst>
          </p:cNvPr>
          <p:cNvSpPr txBox="1"/>
          <p:nvPr/>
        </p:nvSpPr>
        <p:spPr>
          <a:xfrm flipH="1">
            <a:off x="9570173" y="7481573"/>
            <a:ext cx="30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r>
              <a:rPr lang="en-US" altLang="ko-KR" sz="2400"/>
              <a:t>. </a:t>
            </a:r>
            <a:r>
              <a:rPr lang="ko-KR" altLang="en-US" sz="2400" dirty="0"/>
              <a:t>모델링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77954-70B4-A6B1-16A4-78BBDA271698}"/>
              </a:ext>
            </a:extLst>
          </p:cNvPr>
          <p:cNvSpPr txBox="1"/>
          <p:nvPr/>
        </p:nvSpPr>
        <p:spPr>
          <a:xfrm flipH="1">
            <a:off x="9601200" y="8312570"/>
            <a:ext cx="6596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6. Feature importance using SHAP &amp; Total summary</a:t>
            </a:r>
            <a:endParaRPr lang="ko-KR" altLang="en-US" sz="2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4C48AF-19E7-46F6-AC3A-A62172123821}"/>
              </a:ext>
            </a:extLst>
          </p:cNvPr>
          <p:cNvCxnSpPr/>
          <p:nvPr/>
        </p:nvCxnSpPr>
        <p:spPr>
          <a:xfrm>
            <a:off x="8915400" y="2065612"/>
            <a:ext cx="0" cy="681168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F7C00B0-E6C2-1302-8959-AC78564FD859}"/>
              </a:ext>
            </a:extLst>
          </p:cNvPr>
          <p:cNvGrpSpPr/>
          <p:nvPr/>
        </p:nvGrpSpPr>
        <p:grpSpPr>
          <a:xfrm>
            <a:off x="1028700" y="542870"/>
            <a:ext cx="190500" cy="1476430"/>
            <a:chOff x="0" y="0"/>
            <a:chExt cx="43208" cy="17035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C6DCAF0-7324-C9F0-AB8F-07EDCD1DF892}"/>
                </a:ext>
              </a:extLst>
            </p:cNvPr>
            <p:cNvSpPr/>
            <p:nvPr/>
          </p:nvSpPr>
          <p:spPr>
            <a:xfrm>
              <a:off x="0" y="0"/>
              <a:ext cx="43208" cy="170358"/>
            </a:xfrm>
            <a:custGeom>
              <a:avLst/>
              <a:gdLst/>
              <a:ahLst/>
              <a:cxnLst/>
              <a:rect l="l" t="t" r="r" b="b"/>
              <a:pathLst>
                <a:path w="43208" h="17035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7579696-F0F9-B937-7B60-D783E2FE8956}"/>
                </a:ext>
              </a:extLst>
            </p:cNvPr>
            <p:cNvSpPr txBox="1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sp>
        <p:nvSpPr>
          <p:cNvPr id="7" name="TextBox 29">
            <a:extLst>
              <a:ext uri="{FF2B5EF4-FFF2-40B4-BE49-F238E27FC236}">
                <a16:creationId xmlns:a16="http://schemas.microsoft.com/office/drawing/2014/main" id="{5546297B-0841-0D9E-C9EF-6FE78BACCC72}"/>
              </a:ext>
            </a:extLst>
          </p:cNvPr>
          <p:cNvSpPr txBox="1"/>
          <p:nvPr/>
        </p:nvSpPr>
        <p:spPr>
          <a:xfrm>
            <a:off x="1467376" y="533400"/>
            <a:ext cx="4552424" cy="14284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3200" dirty="0">
                <a:solidFill>
                  <a:srgbClr val="EA5355"/>
                </a:solidFill>
                <a:ea typeface="Open Sans 1 Bold"/>
              </a:rPr>
              <a:t>1. </a:t>
            </a:r>
            <a:r>
              <a:rPr lang="ko-KR" altLang="en-US" sz="3200" dirty="0">
                <a:solidFill>
                  <a:srgbClr val="EA5355"/>
                </a:solidFill>
                <a:ea typeface="Open Sans 1 Bold"/>
              </a:rPr>
              <a:t>데이터 탐색 </a:t>
            </a:r>
            <a:endParaRPr lang="en-US" altLang="ko-KR" sz="3200" dirty="0">
              <a:solidFill>
                <a:srgbClr val="EA5355"/>
              </a:solidFill>
              <a:ea typeface="Open Sans 1 Bold"/>
            </a:endParaRPr>
          </a:p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2400" dirty="0">
                <a:solidFill>
                  <a:srgbClr val="EA5355"/>
                </a:solidFill>
                <a:ea typeface="Open Sans 1 Bold"/>
              </a:rPr>
              <a:t>(</a:t>
            </a:r>
            <a:r>
              <a:rPr lang="ko-KR" altLang="en-US" sz="2400" dirty="0">
                <a:solidFill>
                  <a:srgbClr val="EA5355"/>
                </a:solidFill>
                <a:ea typeface="Open Sans 1 Bold"/>
              </a:rPr>
              <a:t>변수 정리</a:t>
            </a:r>
            <a:r>
              <a:rPr lang="en-US" altLang="ko-KR" sz="2400" dirty="0">
                <a:solidFill>
                  <a:srgbClr val="EA5355"/>
                </a:solidFill>
                <a:ea typeface="Open Sans 1 Bold"/>
              </a:rPr>
              <a:t>)</a:t>
            </a:r>
            <a:endParaRPr lang="en-US" sz="2400" dirty="0">
              <a:solidFill>
                <a:srgbClr val="EA5355"/>
              </a:solidFill>
              <a:ea typeface="Open Sans 1 Bold"/>
            </a:endParaRPr>
          </a:p>
        </p:txBody>
      </p:sp>
      <p:sp>
        <p:nvSpPr>
          <p:cNvPr id="8" name="AutoShape 30">
            <a:extLst>
              <a:ext uri="{FF2B5EF4-FFF2-40B4-BE49-F238E27FC236}">
                <a16:creationId xmlns:a16="http://schemas.microsoft.com/office/drawing/2014/main" id="{4ACE6B58-5540-6EDF-45F8-80CF04F3252A}"/>
              </a:ext>
            </a:extLst>
          </p:cNvPr>
          <p:cNvSpPr/>
          <p:nvPr/>
        </p:nvSpPr>
        <p:spPr>
          <a:xfrm flipV="1">
            <a:off x="6629400" y="1223989"/>
            <a:ext cx="10629900" cy="47626"/>
          </a:xfrm>
          <a:prstGeom prst="line">
            <a:avLst/>
          </a:prstGeom>
          <a:ln w="19050" cap="flat">
            <a:solidFill>
              <a:srgbClr val="EA535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950D90-A52D-8100-C317-6BC8B5B2B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2" y="2781300"/>
            <a:ext cx="87534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5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7EAC0-5503-AC8C-DE29-8654C5339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979762E-2422-0AA8-1E53-0D3E036C3F04}"/>
              </a:ext>
            </a:extLst>
          </p:cNvPr>
          <p:cNvGrpSpPr/>
          <p:nvPr/>
        </p:nvGrpSpPr>
        <p:grpSpPr>
          <a:xfrm>
            <a:off x="1028700" y="542870"/>
            <a:ext cx="190500" cy="1476430"/>
            <a:chOff x="0" y="0"/>
            <a:chExt cx="43208" cy="1703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9695A29-6FAB-53ED-A60B-C3C5ADE031B7}"/>
                </a:ext>
              </a:extLst>
            </p:cNvPr>
            <p:cNvSpPr/>
            <p:nvPr/>
          </p:nvSpPr>
          <p:spPr>
            <a:xfrm>
              <a:off x="0" y="0"/>
              <a:ext cx="43208" cy="170358"/>
            </a:xfrm>
            <a:custGeom>
              <a:avLst/>
              <a:gdLst/>
              <a:ahLst/>
              <a:cxnLst/>
              <a:rect l="l" t="t" r="r" b="b"/>
              <a:pathLst>
                <a:path w="43208" h="17035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ED6CC55-231D-6EAD-5987-6F6C863DA632}"/>
                </a:ext>
              </a:extLst>
            </p:cNvPr>
            <p:cNvSpPr txBox="1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sp>
        <p:nvSpPr>
          <p:cNvPr id="24" name="TextBox 24">
            <a:extLst>
              <a:ext uri="{FF2B5EF4-FFF2-40B4-BE49-F238E27FC236}">
                <a16:creationId xmlns:a16="http://schemas.microsoft.com/office/drawing/2014/main" id="{DF991C34-ABF2-E479-4D71-ABA3DDD341B2}"/>
              </a:ext>
            </a:extLst>
          </p:cNvPr>
          <p:cNvSpPr txBox="1"/>
          <p:nvPr/>
        </p:nvSpPr>
        <p:spPr>
          <a:xfrm>
            <a:off x="2236001" y="3702289"/>
            <a:ext cx="1789982" cy="595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  <a:spcBef>
                <a:spcPct val="0"/>
              </a:spcBef>
            </a:pPr>
            <a:r>
              <a:rPr lang="ko-KR" altLang="en-US" sz="3800">
                <a:solidFill>
                  <a:srgbClr val="FFFFFF"/>
                </a:solidFill>
                <a:ea typeface="Open Sans 1 Bold"/>
              </a:rPr>
              <a:t>결측치</a:t>
            </a:r>
            <a:endParaRPr lang="en-US" sz="3800" dirty="0">
              <a:solidFill>
                <a:srgbClr val="FFFFFF"/>
              </a:solidFill>
              <a:ea typeface="Open Sans 1 Bold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D0A85E71-5C3D-124F-1631-9E66C8A98228}"/>
              </a:ext>
            </a:extLst>
          </p:cNvPr>
          <p:cNvSpPr txBox="1"/>
          <p:nvPr/>
        </p:nvSpPr>
        <p:spPr>
          <a:xfrm>
            <a:off x="1818891" y="6265156"/>
            <a:ext cx="2624202" cy="595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940"/>
              </a:lnSpc>
              <a:spcBef>
                <a:spcPct val="0"/>
              </a:spcBef>
            </a:pPr>
            <a:r>
              <a:rPr lang="ko-KR" altLang="en-US" sz="3800" dirty="0">
                <a:solidFill>
                  <a:srgbClr val="FFFFFF"/>
                </a:solidFill>
                <a:ea typeface="Open Sans 1 Bold"/>
              </a:rPr>
              <a:t>희소 범</a:t>
            </a:r>
            <a:endParaRPr lang="en-US" sz="3800" u="none" strike="noStrike" dirty="0">
              <a:solidFill>
                <a:srgbClr val="FFFFFF"/>
              </a:solidFill>
              <a:ea typeface="Open Sans 1 Bold"/>
            </a:endParaRP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AA127132-F6F6-F5E7-6474-6ADD3F6C06F4}"/>
              </a:ext>
            </a:extLst>
          </p:cNvPr>
          <p:cNvSpPr txBox="1"/>
          <p:nvPr/>
        </p:nvSpPr>
        <p:spPr>
          <a:xfrm>
            <a:off x="1467376" y="533400"/>
            <a:ext cx="4552424" cy="140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3200" dirty="0">
                <a:solidFill>
                  <a:srgbClr val="EA5355"/>
                </a:solidFill>
                <a:ea typeface="Open Sans 1 Bold"/>
              </a:rPr>
              <a:t>1. </a:t>
            </a:r>
            <a:r>
              <a:rPr lang="ko-KR" altLang="en-US" sz="3200" dirty="0">
                <a:solidFill>
                  <a:srgbClr val="EA5355"/>
                </a:solidFill>
                <a:ea typeface="Open Sans 1 Bold"/>
              </a:rPr>
              <a:t>데이터 탐색</a:t>
            </a:r>
            <a:endParaRPr lang="en-US" altLang="ko-KR" sz="3200" dirty="0">
              <a:solidFill>
                <a:srgbClr val="EA5355"/>
              </a:solidFill>
              <a:ea typeface="Open Sans 1 Bold"/>
            </a:endParaRPr>
          </a:p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2400" dirty="0">
                <a:solidFill>
                  <a:srgbClr val="EA5355"/>
                </a:solidFill>
                <a:ea typeface="Open Sans 1 Bold"/>
              </a:rPr>
              <a:t>(</a:t>
            </a:r>
            <a:r>
              <a:rPr lang="ko-KR" altLang="en-US" sz="2400" dirty="0">
                <a:solidFill>
                  <a:srgbClr val="EA5355"/>
                </a:solidFill>
                <a:ea typeface="Open Sans 1 Bold"/>
              </a:rPr>
              <a:t>전체 </a:t>
            </a:r>
            <a:r>
              <a:rPr lang="ko-KR" altLang="en-US" sz="2400" dirty="0" err="1">
                <a:solidFill>
                  <a:srgbClr val="EA5355"/>
                </a:solidFill>
                <a:ea typeface="Open Sans 1 Bold"/>
              </a:rPr>
              <a:t>결측치</a:t>
            </a:r>
            <a:r>
              <a:rPr lang="ko-KR" altLang="en-US" sz="2400" dirty="0">
                <a:solidFill>
                  <a:srgbClr val="EA5355"/>
                </a:solidFill>
                <a:ea typeface="Open Sans 1 Bold"/>
              </a:rPr>
              <a:t> 확인</a:t>
            </a:r>
            <a:r>
              <a:rPr lang="en-US" altLang="ko-KR" sz="2400" dirty="0">
                <a:solidFill>
                  <a:srgbClr val="EA5355"/>
                </a:solidFill>
                <a:ea typeface="Open Sans 1 Bold"/>
              </a:rPr>
              <a:t>)</a:t>
            </a:r>
            <a:endParaRPr lang="en-US" sz="2400" dirty="0">
              <a:solidFill>
                <a:srgbClr val="EA5355"/>
              </a:solidFill>
              <a:ea typeface="Open Sans 1 Bold"/>
            </a:endParaRPr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2D873928-7124-C610-147A-0B8996BD6786}"/>
              </a:ext>
            </a:extLst>
          </p:cNvPr>
          <p:cNvSpPr/>
          <p:nvPr/>
        </p:nvSpPr>
        <p:spPr>
          <a:xfrm flipV="1">
            <a:off x="6649453" y="1238026"/>
            <a:ext cx="10629900" cy="47626"/>
          </a:xfrm>
          <a:prstGeom prst="line">
            <a:avLst/>
          </a:prstGeom>
          <a:ln w="19050" cap="flat">
            <a:solidFill>
              <a:srgbClr val="EA535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2F4EDF3-2F0C-8320-552A-0E6A5FB5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761751"/>
            <a:ext cx="7360145" cy="615314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A17CD22-24C4-BD4E-5CC0-02D5A6AD9BD3}"/>
              </a:ext>
            </a:extLst>
          </p:cNvPr>
          <p:cNvSpPr/>
          <p:nvPr/>
        </p:nvSpPr>
        <p:spPr>
          <a:xfrm>
            <a:off x="10668000" y="2915755"/>
            <a:ext cx="6248400" cy="24944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13D74-F5C7-58CD-446E-F96BBA36EB38}"/>
              </a:ext>
            </a:extLst>
          </p:cNvPr>
          <p:cNvSpPr txBox="1"/>
          <p:nvPr/>
        </p:nvSpPr>
        <p:spPr>
          <a:xfrm>
            <a:off x="11278494" y="3558788"/>
            <a:ext cx="5027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전체적으로 </a:t>
            </a:r>
            <a:r>
              <a:rPr lang="ko-KR" altLang="en-US" dirty="0" err="1"/>
              <a:t>결측치가</a:t>
            </a:r>
            <a:r>
              <a:rPr lang="ko-KR" altLang="en-US" dirty="0"/>
              <a:t> 많은 변수가 존재한다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시각화 결과 외에도 범주형 변수의 </a:t>
            </a:r>
            <a:r>
              <a:rPr lang="en-US" altLang="ko-KR" dirty="0"/>
              <a:t>‘</a:t>
            </a:r>
            <a:r>
              <a:rPr lang="ko-KR" altLang="en-US" dirty="0"/>
              <a:t>공백</a:t>
            </a:r>
            <a:r>
              <a:rPr lang="en-US" altLang="ko-KR" dirty="0"/>
              <a:t>’ </a:t>
            </a:r>
            <a:r>
              <a:rPr lang="ko-KR" altLang="en-US" dirty="0"/>
              <a:t>이나 수치형 변수의 </a:t>
            </a:r>
            <a:r>
              <a:rPr lang="en-US" altLang="ko-KR" dirty="0"/>
              <a:t>0</a:t>
            </a:r>
            <a:r>
              <a:rPr lang="ko-KR" altLang="en-US" dirty="0"/>
              <a:t>등 명시적이지 않은</a:t>
            </a:r>
            <a:r>
              <a:rPr lang="en-US" altLang="ko-KR" dirty="0"/>
              <a:t> </a:t>
            </a:r>
            <a:r>
              <a:rPr lang="ko-KR" altLang="en-US" dirty="0" err="1"/>
              <a:t>결측치도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E95947-3D7A-D092-A760-DC91BD2B39D4}"/>
              </a:ext>
            </a:extLst>
          </p:cNvPr>
          <p:cNvSpPr/>
          <p:nvPr/>
        </p:nvSpPr>
        <p:spPr>
          <a:xfrm>
            <a:off x="10668000" y="6681902"/>
            <a:ext cx="6248400" cy="194921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17BA9-0662-075C-351B-00775C0145E9}"/>
              </a:ext>
            </a:extLst>
          </p:cNvPr>
          <p:cNvSpPr txBox="1"/>
          <p:nvPr/>
        </p:nvSpPr>
        <p:spPr>
          <a:xfrm>
            <a:off x="11084565" y="7055982"/>
            <a:ext cx="541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기본적으로 수치형 변수의 경우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‘0’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범주형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경우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DB908-6ED5-A9C9-B772-2706C1F7B037}"/>
              </a:ext>
            </a:extLst>
          </p:cNvPr>
          <p:cNvSpPr txBox="1"/>
          <p:nvPr/>
        </p:nvSpPr>
        <p:spPr>
          <a:xfrm>
            <a:off x="12162585" y="7898287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예외적인 사항들은 후술한다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B84E1E-4943-7141-9457-65419D6F2377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13792200" y="5410196"/>
            <a:ext cx="0" cy="127170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7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64C04-8D6D-6F21-4CCA-4348E6216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379BC57-A08E-8B44-857B-3CDCD339E66A}"/>
              </a:ext>
            </a:extLst>
          </p:cNvPr>
          <p:cNvSpPr/>
          <p:nvPr/>
        </p:nvSpPr>
        <p:spPr>
          <a:xfrm>
            <a:off x="9144000" y="2247900"/>
            <a:ext cx="6657473" cy="283407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8693F3D2-A22F-FC29-EA38-C7F197798471}"/>
              </a:ext>
            </a:extLst>
          </p:cNvPr>
          <p:cNvGrpSpPr/>
          <p:nvPr/>
        </p:nvGrpSpPr>
        <p:grpSpPr>
          <a:xfrm>
            <a:off x="1028700" y="542870"/>
            <a:ext cx="190500" cy="1476430"/>
            <a:chOff x="0" y="0"/>
            <a:chExt cx="43208" cy="1703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9A52798-B57A-E7A6-E595-687CA2884A38}"/>
                </a:ext>
              </a:extLst>
            </p:cNvPr>
            <p:cNvSpPr/>
            <p:nvPr/>
          </p:nvSpPr>
          <p:spPr>
            <a:xfrm>
              <a:off x="0" y="0"/>
              <a:ext cx="43208" cy="170358"/>
            </a:xfrm>
            <a:custGeom>
              <a:avLst/>
              <a:gdLst/>
              <a:ahLst/>
              <a:cxnLst/>
              <a:rect l="l" t="t" r="r" b="b"/>
              <a:pathLst>
                <a:path w="43208" h="17035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75E13C4-C7B6-A94C-48CC-8DE6FC860FD5}"/>
                </a:ext>
              </a:extLst>
            </p:cNvPr>
            <p:cNvSpPr txBox="1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sp>
        <p:nvSpPr>
          <p:cNvPr id="24" name="TextBox 24">
            <a:extLst>
              <a:ext uri="{FF2B5EF4-FFF2-40B4-BE49-F238E27FC236}">
                <a16:creationId xmlns:a16="http://schemas.microsoft.com/office/drawing/2014/main" id="{60E243A1-B5DB-9226-CD12-CEF62D21CFA3}"/>
              </a:ext>
            </a:extLst>
          </p:cNvPr>
          <p:cNvSpPr txBox="1"/>
          <p:nvPr/>
        </p:nvSpPr>
        <p:spPr>
          <a:xfrm>
            <a:off x="2236001" y="3702289"/>
            <a:ext cx="1789982" cy="595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  <a:spcBef>
                <a:spcPct val="0"/>
              </a:spcBef>
            </a:pPr>
            <a:r>
              <a:rPr lang="ko-KR" altLang="en-US" sz="3800">
                <a:solidFill>
                  <a:srgbClr val="FFFFFF"/>
                </a:solidFill>
                <a:ea typeface="Open Sans 1 Bold"/>
              </a:rPr>
              <a:t>결측치</a:t>
            </a:r>
            <a:endParaRPr lang="en-US" sz="3800" dirty="0">
              <a:solidFill>
                <a:srgbClr val="FFFFFF"/>
              </a:solidFill>
              <a:ea typeface="Open Sans 1 Bold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CD6BB26E-ED3B-ACF0-6E5A-951C6E96AEE7}"/>
              </a:ext>
            </a:extLst>
          </p:cNvPr>
          <p:cNvSpPr txBox="1"/>
          <p:nvPr/>
        </p:nvSpPr>
        <p:spPr>
          <a:xfrm>
            <a:off x="1818891" y="6265156"/>
            <a:ext cx="2624202" cy="595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940"/>
              </a:lnSpc>
              <a:spcBef>
                <a:spcPct val="0"/>
              </a:spcBef>
            </a:pPr>
            <a:r>
              <a:rPr lang="ko-KR" altLang="en-US" sz="3800" dirty="0">
                <a:solidFill>
                  <a:srgbClr val="FFFFFF"/>
                </a:solidFill>
                <a:ea typeface="Open Sans 1 Bold"/>
              </a:rPr>
              <a:t>희소 범</a:t>
            </a:r>
            <a:endParaRPr lang="en-US" sz="3800" u="none" strike="noStrike" dirty="0">
              <a:solidFill>
                <a:srgbClr val="FFFFFF"/>
              </a:solidFill>
              <a:ea typeface="Open Sans 1 Bold"/>
            </a:endParaRP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9DF807B7-DADD-1739-C61B-264AD8224263}"/>
              </a:ext>
            </a:extLst>
          </p:cNvPr>
          <p:cNvSpPr txBox="1"/>
          <p:nvPr/>
        </p:nvSpPr>
        <p:spPr>
          <a:xfrm>
            <a:off x="1467376" y="533400"/>
            <a:ext cx="4552424" cy="140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altLang="ko-KR" sz="3200" dirty="0">
                <a:solidFill>
                  <a:srgbClr val="EA5355"/>
                </a:solidFill>
                <a:ea typeface="Open Sans 1 Bold"/>
              </a:rPr>
              <a:t>2. </a:t>
            </a:r>
            <a:r>
              <a:rPr lang="ko-KR" altLang="en-US" sz="3200" dirty="0" err="1">
                <a:solidFill>
                  <a:srgbClr val="EA5355"/>
                </a:solidFill>
                <a:ea typeface="Open Sans 1 Bold"/>
              </a:rPr>
              <a:t>결측치</a:t>
            </a:r>
            <a:r>
              <a:rPr lang="ko-KR" altLang="en-US" sz="3200" dirty="0">
                <a:solidFill>
                  <a:srgbClr val="EA5355"/>
                </a:solidFill>
                <a:ea typeface="Open Sans 1 Bold"/>
              </a:rPr>
              <a:t> 처리</a:t>
            </a:r>
            <a:endParaRPr lang="en-US" altLang="ko-KR" sz="3200" dirty="0">
              <a:solidFill>
                <a:srgbClr val="EA5355"/>
              </a:solidFill>
              <a:ea typeface="Open Sans 1 Bold"/>
            </a:endParaRPr>
          </a:p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2400" dirty="0">
                <a:solidFill>
                  <a:srgbClr val="EA5355"/>
                </a:solidFill>
                <a:ea typeface="Open Sans 1 Bold"/>
              </a:rPr>
              <a:t>(</a:t>
            </a:r>
            <a:r>
              <a:rPr lang="ko-KR" altLang="en-US" sz="2400" dirty="0" err="1">
                <a:solidFill>
                  <a:srgbClr val="EA5355"/>
                </a:solidFill>
                <a:ea typeface="Open Sans 1 Bold"/>
              </a:rPr>
              <a:t>결측치가</a:t>
            </a:r>
            <a:r>
              <a:rPr lang="ko-KR" altLang="en-US" sz="2400" dirty="0">
                <a:solidFill>
                  <a:srgbClr val="EA5355"/>
                </a:solidFill>
                <a:ea typeface="Open Sans 1 Bold"/>
              </a:rPr>
              <a:t> 너무 많은 행 삭제</a:t>
            </a:r>
            <a:r>
              <a:rPr lang="en-US" altLang="ko-KR" sz="2400" dirty="0">
                <a:solidFill>
                  <a:srgbClr val="EA5355"/>
                </a:solidFill>
                <a:ea typeface="Open Sans 1 Bold"/>
              </a:rPr>
              <a:t>)</a:t>
            </a:r>
            <a:endParaRPr lang="en-US" sz="2400" dirty="0">
              <a:solidFill>
                <a:srgbClr val="EA5355"/>
              </a:solidFill>
              <a:ea typeface="Open Sans 1 Bold"/>
            </a:endParaRPr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2B5FAE0C-3512-54BC-788B-D09B5A17F665}"/>
              </a:ext>
            </a:extLst>
          </p:cNvPr>
          <p:cNvSpPr/>
          <p:nvPr/>
        </p:nvSpPr>
        <p:spPr>
          <a:xfrm flipV="1">
            <a:off x="6629400" y="1223989"/>
            <a:ext cx="10629900" cy="47626"/>
          </a:xfrm>
          <a:prstGeom prst="line">
            <a:avLst/>
          </a:prstGeom>
          <a:ln w="19050" cap="flat">
            <a:solidFill>
              <a:srgbClr val="EA535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816F7D-A84D-2A85-E22B-D25F04BC796B}"/>
              </a:ext>
            </a:extLst>
          </p:cNvPr>
          <p:cNvSpPr/>
          <p:nvPr/>
        </p:nvSpPr>
        <p:spPr>
          <a:xfrm>
            <a:off x="1818891" y="2247900"/>
            <a:ext cx="5267709" cy="28340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E77A0-E17A-C3DB-162D-94AD188AC16F}"/>
              </a:ext>
            </a:extLst>
          </p:cNvPr>
          <p:cNvSpPr txBox="1"/>
          <p:nvPr/>
        </p:nvSpPr>
        <p:spPr>
          <a:xfrm>
            <a:off x="2141745" y="2849331"/>
            <a:ext cx="462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데이터에 많은 </a:t>
            </a:r>
            <a:r>
              <a:rPr lang="ko-KR" altLang="en-US" sz="2000" dirty="0" err="1"/>
              <a:t>결측치가</a:t>
            </a:r>
            <a:r>
              <a:rPr lang="ko-KR" altLang="en-US" sz="2000" dirty="0"/>
              <a:t> 존재하며 </a:t>
            </a:r>
            <a:br>
              <a:rPr lang="en-US" altLang="ko-KR" sz="2000" dirty="0"/>
            </a:br>
            <a:r>
              <a:rPr lang="ko-KR" altLang="en-US" sz="2000" dirty="0"/>
              <a:t>단순 제거 시 많은 데이터가 소실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Target </a:t>
            </a:r>
            <a:r>
              <a:rPr lang="ko-KR" altLang="en-US" sz="2000" dirty="0"/>
              <a:t>변수의 </a:t>
            </a:r>
            <a:r>
              <a:rPr lang="en-US" altLang="ko-KR" sz="2000" dirty="0"/>
              <a:t>True</a:t>
            </a:r>
            <a:r>
              <a:rPr lang="ko-KR" altLang="en-US" sz="2000" dirty="0"/>
              <a:t>와 </a:t>
            </a:r>
            <a:r>
              <a:rPr lang="en-US" altLang="ko-KR" sz="2000" dirty="0"/>
              <a:t>False</a:t>
            </a:r>
            <a:r>
              <a:rPr lang="ko-KR" altLang="en-US" sz="2000" dirty="0"/>
              <a:t>의 불균형이 심함</a:t>
            </a:r>
            <a:r>
              <a:rPr lang="en-US" altLang="ko-KR" sz="20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B1281-B758-6D69-744E-7B89412AA26B}"/>
              </a:ext>
            </a:extLst>
          </p:cNvPr>
          <p:cNvSpPr txBox="1"/>
          <p:nvPr/>
        </p:nvSpPr>
        <p:spPr>
          <a:xfrm>
            <a:off x="9601200" y="2648534"/>
            <a:ext cx="6026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영업 전환이 </a:t>
            </a:r>
            <a:r>
              <a:rPr lang="en-US" altLang="ko-KR" sz="2000" dirty="0"/>
              <a:t>False</a:t>
            </a:r>
            <a:r>
              <a:rPr lang="ko-KR" altLang="en-US" sz="2000" dirty="0"/>
              <a:t>이면서 </a:t>
            </a:r>
            <a:r>
              <a:rPr lang="ko-KR" altLang="en-US" sz="2000" dirty="0" err="1"/>
              <a:t>결측치가</a:t>
            </a:r>
            <a:r>
              <a:rPr lang="ko-KR" altLang="en-US" sz="2000" dirty="0"/>
              <a:t> 많은 행은 학습에 도움이 되지 않는다 판단</a:t>
            </a:r>
            <a:r>
              <a:rPr lang="en-US" altLang="ko-KR" sz="20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585FC-4E93-DAAA-27ED-4570C4C90101}"/>
              </a:ext>
            </a:extLst>
          </p:cNvPr>
          <p:cNvSpPr txBox="1"/>
          <p:nvPr/>
        </p:nvSpPr>
        <p:spPr>
          <a:xfrm>
            <a:off x="9621253" y="3947514"/>
            <a:ext cx="6026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Target </a:t>
            </a:r>
            <a:r>
              <a:rPr lang="ko-KR" altLang="en-US" sz="1800" dirty="0"/>
              <a:t>변수가 </a:t>
            </a:r>
            <a:r>
              <a:rPr lang="en-US" altLang="ko-KR" sz="1800" dirty="0"/>
              <a:t>False</a:t>
            </a:r>
            <a:r>
              <a:rPr lang="ko-KR" altLang="en-US" sz="1800" dirty="0"/>
              <a:t>인 데이터를 대상으로 </a:t>
            </a:r>
            <a:r>
              <a:rPr lang="en-US" altLang="ko-KR" sz="1800" dirty="0"/>
              <a:t>row </a:t>
            </a:r>
            <a:r>
              <a:rPr lang="ko-KR" altLang="en-US" sz="1800" dirty="0"/>
              <a:t>별</a:t>
            </a:r>
            <a:r>
              <a:rPr lang="en-US" altLang="ko-KR" sz="1800" dirty="0"/>
              <a:t>(axis=1)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결측치의</a:t>
            </a:r>
            <a:r>
              <a:rPr lang="ko-KR" altLang="en-US" sz="1800" dirty="0"/>
              <a:t> 비율이 </a:t>
            </a:r>
            <a:r>
              <a:rPr lang="en-US" altLang="ko-KR" sz="1800" dirty="0"/>
              <a:t>30%</a:t>
            </a:r>
            <a:r>
              <a:rPr lang="ko-KR" altLang="en-US" sz="1800" dirty="0"/>
              <a:t>가 넘는 경우 해당 행을 삭제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A9E8DA1-680B-EB31-3C7F-54A51B953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23762"/>
              </p:ext>
            </p:extLst>
          </p:nvPr>
        </p:nvGraphicFramePr>
        <p:xfrm>
          <a:off x="5914990" y="7065395"/>
          <a:ext cx="335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7801484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96686073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is_converted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61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93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54449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4850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00294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DAF76EB-9DF3-B9FB-E0E6-2EF90E68E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8585"/>
              </p:ext>
            </p:extLst>
          </p:nvPr>
        </p:nvGraphicFramePr>
        <p:xfrm>
          <a:off x="14427563" y="7065395"/>
          <a:ext cx="335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7801484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96686073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is_converted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61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93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40062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4464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002948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6EBD669F-AB86-9BB3-385D-3267C3D9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81" y="6033883"/>
            <a:ext cx="4386387" cy="282513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C2F0A25-6E48-3AF5-FB2E-47D706B3A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979" y="6033884"/>
            <a:ext cx="4412741" cy="2825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9E5A9C-CED7-E2D4-5634-14742B20122E}"/>
              </a:ext>
            </a:extLst>
          </p:cNvPr>
          <p:cNvSpPr txBox="1"/>
          <p:nvPr/>
        </p:nvSpPr>
        <p:spPr>
          <a:xfrm>
            <a:off x="3222878" y="5526397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42C8E-A39D-A04E-EF16-1DBBF0B8266E}"/>
              </a:ext>
            </a:extLst>
          </p:cNvPr>
          <p:cNvSpPr txBox="1"/>
          <p:nvPr/>
        </p:nvSpPr>
        <p:spPr>
          <a:xfrm>
            <a:off x="11762343" y="5524500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521DA-0720-C448-381B-81A9AFB9E241}"/>
              </a:ext>
            </a:extLst>
          </p:cNvPr>
          <p:cNvSpPr txBox="1"/>
          <p:nvPr/>
        </p:nvSpPr>
        <p:spPr>
          <a:xfrm>
            <a:off x="3624430" y="9340576"/>
            <a:ext cx="11049001" cy="38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비율적으로는 큰 차이가 없으나 의미 없는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제거하여 모델 성능과 학습의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효율을 향상시킨다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87D541-FAC4-82F5-B876-910BA4969096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7086600" y="3664940"/>
            <a:ext cx="2057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>
            <a:extLst>
              <a:ext uri="{FF2B5EF4-FFF2-40B4-BE49-F238E27FC236}">
                <a16:creationId xmlns:a16="http://schemas.microsoft.com/office/drawing/2014/main" id="{D29B1910-B306-A8FB-03F6-F45BE754949B}"/>
              </a:ext>
            </a:extLst>
          </p:cNvPr>
          <p:cNvSpPr txBox="1"/>
          <p:nvPr/>
        </p:nvSpPr>
        <p:spPr>
          <a:xfrm>
            <a:off x="1467376" y="533400"/>
            <a:ext cx="4552424" cy="140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altLang="ko-KR" sz="3200" dirty="0">
                <a:solidFill>
                  <a:srgbClr val="EA5355"/>
                </a:solidFill>
                <a:ea typeface="Open Sans 1 Bold"/>
              </a:rPr>
              <a:t>2. </a:t>
            </a:r>
            <a:r>
              <a:rPr lang="ko-KR" altLang="en-US" sz="3200" dirty="0" err="1">
                <a:solidFill>
                  <a:srgbClr val="EA5355"/>
                </a:solidFill>
                <a:ea typeface="Open Sans 1 Bold"/>
              </a:rPr>
              <a:t>결측치</a:t>
            </a:r>
            <a:r>
              <a:rPr lang="ko-KR" altLang="en-US" sz="3200" dirty="0">
                <a:solidFill>
                  <a:srgbClr val="EA5355"/>
                </a:solidFill>
                <a:ea typeface="Open Sans 1 Bold"/>
              </a:rPr>
              <a:t> 처리</a:t>
            </a:r>
            <a:endParaRPr lang="en-US" altLang="ko-KR" sz="3200" dirty="0">
              <a:solidFill>
                <a:srgbClr val="EA5355"/>
              </a:solidFill>
              <a:ea typeface="Open Sans 1 Bold"/>
            </a:endParaRPr>
          </a:p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2400" dirty="0">
                <a:solidFill>
                  <a:srgbClr val="EA5355"/>
                </a:solidFill>
                <a:ea typeface="Open Sans 1 Bold"/>
              </a:rPr>
              <a:t>(</a:t>
            </a:r>
            <a:r>
              <a:rPr lang="en-US" sz="2400" dirty="0" err="1">
                <a:solidFill>
                  <a:srgbClr val="EA5355"/>
                </a:solidFill>
                <a:ea typeface="Open Sans 1 Bold"/>
              </a:rPr>
              <a:t>com_reg_ver_win_rate</a:t>
            </a:r>
            <a:r>
              <a:rPr lang="en-US" altLang="ko-KR" sz="2400" dirty="0">
                <a:solidFill>
                  <a:srgbClr val="EA5355"/>
                </a:solidFill>
                <a:ea typeface="Open Sans 1 Bold"/>
              </a:rPr>
              <a:t>)</a:t>
            </a:r>
            <a:endParaRPr lang="en-US" sz="2400" dirty="0">
              <a:solidFill>
                <a:srgbClr val="EA5355"/>
              </a:solidFill>
              <a:ea typeface="Open Sans 1 Bold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A5AD60-B42F-32B9-5CC3-6E8218FDBEA8}"/>
              </a:ext>
            </a:extLst>
          </p:cNvPr>
          <p:cNvGrpSpPr/>
          <p:nvPr/>
        </p:nvGrpSpPr>
        <p:grpSpPr>
          <a:xfrm>
            <a:off x="1028700" y="542870"/>
            <a:ext cx="190500" cy="1476430"/>
            <a:chOff x="0" y="0"/>
            <a:chExt cx="43208" cy="170358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91A28CBF-EC1F-A3C2-0301-117255A8137D}"/>
                </a:ext>
              </a:extLst>
            </p:cNvPr>
            <p:cNvSpPr/>
            <p:nvPr/>
          </p:nvSpPr>
          <p:spPr>
            <a:xfrm>
              <a:off x="0" y="0"/>
              <a:ext cx="43208" cy="170358"/>
            </a:xfrm>
            <a:custGeom>
              <a:avLst/>
              <a:gdLst/>
              <a:ahLst/>
              <a:cxnLst/>
              <a:rect l="l" t="t" r="r" b="b"/>
              <a:pathLst>
                <a:path w="43208" h="17035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F8DA87-DFA1-A199-FC0C-929FEF1BEC6B}"/>
                </a:ext>
              </a:extLst>
            </p:cNvPr>
            <p:cNvSpPr txBox="1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sp>
        <p:nvSpPr>
          <p:cNvPr id="6" name="AutoShape 30">
            <a:extLst>
              <a:ext uri="{FF2B5EF4-FFF2-40B4-BE49-F238E27FC236}">
                <a16:creationId xmlns:a16="http://schemas.microsoft.com/office/drawing/2014/main" id="{58FD0084-A3D1-5228-7C85-2F2F31AA370A}"/>
              </a:ext>
            </a:extLst>
          </p:cNvPr>
          <p:cNvSpPr/>
          <p:nvPr/>
        </p:nvSpPr>
        <p:spPr>
          <a:xfrm flipV="1">
            <a:off x="6629400" y="1223989"/>
            <a:ext cx="10629900" cy="47626"/>
          </a:xfrm>
          <a:prstGeom prst="line">
            <a:avLst/>
          </a:prstGeom>
          <a:ln w="19050" cap="flat">
            <a:solidFill>
              <a:srgbClr val="EA535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568E60-6088-C66E-9F2C-318143E77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997" y="2857499"/>
            <a:ext cx="4045118" cy="33528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7F3A48-4FE4-C49F-C5A7-ED78AE2B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857498"/>
            <a:ext cx="6824815" cy="33528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D5F34-9892-24C9-1BED-37012ECD63BB}"/>
              </a:ext>
            </a:extLst>
          </p:cNvPr>
          <p:cNvSpPr/>
          <p:nvPr/>
        </p:nvSpPr>
        <p:spPr>
          <a:xfrm>
            <a:off x="11032407" y="5981700"/>
            <a:ext cx="114300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95CC2FC-F143-B111-A352-1D0C1DC79348}"/>
              </a:ext>
            </a:extLst>
          </p:cNvPr>
          <p:cNvSpPr/>
          <p:nvPr/>
        </p:nvSpPr>
        <p:spPr>
          <a:xfrm>
            <a:off x="2133600" y="7101249"/>
            <a:ext cx="5267709" cy="20720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62527-C6B6-B920-979C-DE598AFDF902}"/>
              </a:ext>
            </a:extLst>
          </p:cNvPr>
          <p:cNvSpPr txBox="1"/>
          <p:nvPr/>
        </p:nvSpPr>
        <p:spPr>
          <a:xfrm>
            <a:off x="2492793" y="7814122"/>
            <a:ext cx="4549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com_reg_ver_win_rate</a:t>
            </a:r>
            <a:r>
              <a:rPr lang="ko-KR" altLang="en-US" dirty="0"/>
              <a:t>은 </a:t>
            </a:r>
            <a:r>
              <a:rPr lang="en-US" altLang="ko-KR" dirty="0" err="1"/>
              <a:t>business_area</a:t>
            </a:r>
            <a:r>
              <a:rPr lang="ko-KR" altLang="en-US" dirty="0"/>
              <a:t>와 </a:t>
            </a:r>
            <a:br>
              <a:rPr lang="en-US" altLang="ko-KR" dirty="0"/>
            </a:br>
            <a:r>
              <a:rPr lang="en-US" altLang="ko-KR" dirty="0" err="1"/>
              <a:t>business_unit</a:t>
            </a:r>
            <a:r>
              <a:rPr lang="ko-KR" altLang="en-US" dirty="0"/>
              <a:t>별 영업전환율을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04E94C6-64F0-A9EB-2D75-29CE02B3DACB}"/>
              </a:ext>
            </a:extLst>
          </p:cNvPr>
          <p:cNvSpPr/>
          <p:nvPr/>
        </p:nvSpPr>
        <p:spPr>
          <a:xfrm>
            <a:off x="9329585" y="7101249"/>
            <a:ext cx="6824815" cy="207207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591AA-6C66-C5B4-4A60-F174F5C3C864}"/>
              </a:ext>
            </a:extLst>
          </p:cNvPr>
          <p:cNvSpPr txBox="1"/>
          <p:nvPr/>
        </p:nvSpPr>
        <p:spPr>
          <a:xfrm>
            <a:off x="9579674" y="7814121"/>
            <a:ext cx="632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결측치가</a:t>
            </a:r>
            <a:r>
              <a:rPr lang="ko-KR" altLang="en-US" dirty="0"/>
              <a:t> 아닌 영업전환율을 </a:t>
            </a:r>
            <a:r>
              <a:rPr lang="en-US" altLang="ko-KR" dirty="0" err="1"/>
              <a:t>business_area</a:t>
            </a:r>
            <a:r>
              <a:rPr lang="ko-KR" altLang="en-US" dirty="0"/>
              <a:t>와 </a:t>
            </a:r>
            <a:r>
              <a:rPr lang="en-US" altLang="ko-KR" dirty="0" err="1"/>
              <a:t>business_unit</a:t>
            </a:r>
            <a:r>
              <a:rPr lang="en-US" altLang="ko-KR" dirty="0"/>
              <a:t> </a:t>
            </a:r>
            <a:r>
              <a:rPr lang="ko-KR" altLang="en-US" dirty="0"/>
              <a:t>별로 구분하고</a:t>
            </a:r>
            <a:r>
              <a:rPr lang="en-US" altLang="ko-KR" dirty="0"/>
              <a:t>, </a:t>
            </a:r>
            <a:r>
              <a:rPr lang="ko-KR" altLang="en-US" dirty="0" err="1"/>
              <a:t>결측치를</a:t>
            </a:r>
            <a:r>
              <a:rPr lang="ko-KR" altLang="en-US" dirty="0"/>
              <a:t> 해당하는 기준의 </a:t>
            </a:r>
            <a:r>
              <a:rPr lang="ko-KR" altLang="en-US" dirty="0" err="1"/>
              <a:t>최빈값으로</a:t>
            </a:r>
            <a:r>
              <a:rPr lang="ko-KR" altLang="en-US" dirty="0"/>
              <a:t> 채운다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3A64328-FA9A-11FF-875A-011461311D00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401309" y="8137289"/>
            <a:ext cx="192827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6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15393-E553-1A4B-EC4B-3E6824F90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C912DBC-B0B3-74F1-1430-3BB4EC642D34}"/>
              </a:ext>
            </a:extLst>
          </p:cNvPr>
          <p:cNvGrpSpPr/>
          <p:nvPr/>
        </p:nvGrpSpPr>
        <p:grpSpPr>
          <a:xfrm>
            <a:off x="1028700" y="542870"/>
            <a:ext cx="190500" cy="1476430"/>
            <a:chOff x="0" y="0"/>
            <a:chExt cx="43208" cy="1703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300AE93-BA41-FC05-FC66-8B008C917824}"/>
                </a:ext>
              </a:extLst>
            </p:cNvPr>
            <p:cNvSpPr/>
            <p:nvPr/>
          </p:nvSpPr>
          <p:spPr>
            <a:xfrm>
              <a:off x="0" y="0"/>
              <a:ext cx="43208" cy="170358"/>
            </a:xfrm>
            <a:custGeom>
              <a:avLst/>
              <a:gdLst/>
              <a:ahLst/>
              <a:cxnLst/>
              <a:rect l="l" t="t" r="r" b="b"/>
              <a:pathLst>
                <a:path w="43208" h="17035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2D141EB-CC8E-F78F-E4C9-5AFD591D6D2B}"/>
                </a:ext>
              </a:extLst>
            </p:cNvPr>
            <p:cNvSpPr txBox="1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sp>
        <p:nvSpPr>
          <p:cNvPr id="24" name="TextBox 24">
            <a:extLst>
              <a:ext uri="{FF2B5EF4-FFF2-40B4-BE49-F238E27FC236}">
                <a16:creationId xmlns:a16="http://schemas.microsoft.com/office/drawing/2014/main" id="{18E91434-9730-5DE8-4159-A75B8C0E777F}"/>
              </a:ext>
            </a:extLst>
          </p:cNvPr>
          <p:cNvSpPr txBox="1"/>
          <p:nvPr/>
        </p:nvSpPr>
        <p:spPr>
          <a:xfrm>
            <a:off x="2236001" y="3702289"/>
            <a:ext cx="1789982" cy="595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  <a:spcBef>
                <a:spcPct val="0"/>
              </a:spcBef>
            </a:pPr>
            <a:r>
              <a:rPr lang="ko-KR" altLang="en-US" sz="3800">
                <a:solidFill>
                  <a:srgbClr val="FFFFFF"/>
                </a:solidFill>
                <a:ea typeface="Open Sans 1 Bold"/>
              </a:rPr>
              <a:t>결측치</a:t>
            </a:r>
            <a:endParaRPr lang="en-US" sz="3800" dirty="0">
              <a:solidFill>
                <a:srgbClr val="FFFFFF"/>
              </a:solidFill>
              <a:ea typeface="Open Sans 1 Bold"/>
            </a:endParaRP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0F13B526-8C9D-B7AE-3D63-1CC121638B8E}"/>
              </a:ext>
            </a:extLst>
          </p:cNvPr>
          <p:cNvSpPr txBox="1"/>
          <p:nvPr/>
        </p:nvSpPr>
        <p:spPr>
          <a:xfrm>
            <a:off x="1467376" y="533400"/>
            <a:ext cx="4552424" cy="14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3200" dirty="0">
                <a:solidFill>
                  <a:srgbClr val="EA5355"/>
                </a:solidFill>
                <a:ea typeface="Open Sans 1 Bold"/>
              </a:rPr>
              <a:t>3. </a:t>
            </a:r>
            <a:r>
              <a:rPr lang="ko-KR" altLang="en-US" sz="3200" dirty="0">
                <a:solidFill>
                  <a:srgbClr val="EA5355"/>
                </a:solidFill>
                <a:ea typeface="Open Sans 1 Bold"/>
              </a:rPr>
              <a:t>범주형 변수 처리</a:t>
            </a:r>
            <a:endParaRPr lang="en-US" altLang="ko-KR" sz="3200" dirty="0">
              <a:solidFill>
                <a:srgbClr val="EA5355"/>
              </a:solidFill>
              <a:ea typeface="Open Sans 1 Bold"/>
            </a:endParaRPr>
          </a:p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altLang="ko-KR" sz="2400" dirty="0">
                <a:solidFill>
                  <a:srgbClr val="EA5355"/>
                </a:solidFill>
                <a:ea typeface="Open Sans 1 Bold"/>
              </a:rPr>
              <a:t>(</a:t>
            </a:r>
            <a:r>
              <a:rPr lang="ko-KR" altLang="en-US" sz="2400" dirty="0">
                <a:solidFill>
                  <a:srgbClr val="EA5355"/>
                </a:solidFill>
                <a:ea typeface="Open Sans 1 Bold"/>
              </a:rPr>
              <a:t>희소 범주 처리</a:t>
            </a:r>
            <a:r>
              <a:rPr lang="en-US" altLang="ko-KR" sz="2400" dirty="0">
                <a:solidFill>
                  <a:srgbClr val="EA5355"/>
                </a:solidFill>
                <a:ea typeface="Open Sans 1 Bold"/>
              </a:rPr>
              <a:t>)</a:t>
            </a:r>
            <a:endParaRPr lang="en-US" sz="2400" dirty="0">
              <a:solidFill>
                <a:srgbClr val="EA5355"/>
              </a:solidFill>
              <a:ea typeface="Open Sans 1 Bold"/>
            </a:endParaRPr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36881A06-B8EE-9EBB-9B8C-2FA7DC1B6234}"/>
              </a:ext>
            </a:extLst>
          </p:cNvPr>
          <p:cNvSpPr/>
          <p:nvPr/>
        </p:nvSpPr>
        <p:spPr>
          <a:xfrm flipV="1">
            <a:off x="6629400" y="1223989"/>
            <a:ext cx="10629900" cy="47626"/>
          </a:xfrm>
          <a:prstGeom prst="line">
            <a:avLst/>
          </a:prstGeom>
          <a:ln w="19050" cap="flat">
            <a:solidFill>
              <a:srgbClr val="EA535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090064-FA0A-4F48-15F7-16D9783E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40" y="2598846"/>
            <a:ext cx="3271095" cy="1961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44A319-C5AC-91A5-FB67-F47A59325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040" y="5190542"/>
            <a:ext cx="3271095" cy="19613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F41625-7531-75C7-5F3C-0BF4565F1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040" y="7782239"/>
            <a:ext cx="3271095" cy="1961335"/>
          </a:xfrm>
          <a:prstGeom prst="rect">
            <a:avLst/>
          </a:prstGeom>
        </p:spPr>
      </p:pic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74F9E571-A40A-1AE2-D8D1-4579BB6F3A89}"/>
              </a:ext>
            </a:extLst>
          </p:cNvPr>
          <p:cNvCxnSpPr>
            <a:stCxn id="6" idx="3"/>
            <a:endCxn id="8" idx="3"/>
          </p:cNvCxnSpPr>
          <p:nvPr/>
        </p:nvCxnSpPr>
        <p:spPr>
          <a:xfrm>
            <a:off x="5379135" y="3579513"/>
            <a:ext cx="12700" cy="2591697"/>
          </a:xfrm>
          <a:prstGeom prst="curvedConnector3">
            <a:avLst>
              <a:gd name="adj1" fmla="val 4578945"/>
            </a:avLst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5F628F95-8502-C67F-147C-A90D11926C73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>
            <a:off x="5379135" y="6171210"/>
            <a:ext cx="12700" cy="2591697"/>
          </a:xfrm>
          <a:prstGeom prst="curvedConnector3">
            <a:avLst>
              <a:gd name="adj1" fmla="val 4200000"/>
            </a:avLst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E1493B3-2D6E-FED7-A2A4-3AB401E069BF}"/>
              </a:ext>
            </a:extLst>
          </p:cNvPr>
          <p:cNvSpPr/>
          <p:nvPr/>
        </p:nvSpPr>
        <p:spPr>
          <a:xfrm>
            <a:off x="8670951" y="2598846"/>
            <a:ext cx="6203267" cy="20933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0E5F9-C315-20B4-9008-317549EC688C}"/>
              </a:ext>
            </a:extLst>
          </p:cNvPr>
          <p:cNvSpPr txBox="1"/>
          <p:nvPr/>
        </p:nvSpPr>
        <p:spPr>
          <a:xfrm>
            <a:off x="9010334" y="3460871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많은 범주형 변수들이 </a:t>
            </a:r>
            <a:r>
              <a:rPr lang="en-US" altLang="ko-KR" dirty="0"/>
              <a:t>unique</a:t>
            </a:r>
            <a:r>
              <a:rPr lang="ko-KR" altLang="en-US" dirty="0"/>
              <a:t>한 범주를 포함한다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0A5C718-A4F8-7076-DD47-AD07399CB90E}"/>
              </a:ext>
            </a:extLst>
          </p:cNvPr>
          <p:cNvSpPr/>
          <p:nvPr/>
        </p:nvSpPr>
        <p:spPr>
          <a:xfrm>
            <a:off x="8670951" y="5450043"/>
            <a:ext cx="6203267" cy="209338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B12DC1-F237-F196-962B-7708584933A8}"/>
              </a:ext>
            </a:extLst>
          </p:cNvPr>
          <p:cNvSpPr txBox="1"/>
          <p:nvPr/>
        </p:nvSpPr>
        <p:spPr>
          <a:xfrm>
            <a:off x="9010334" y="5619572"/>
            <a:ext cx="5524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최대한 도메인을 이용하여 </a:t>
            </a:r>
            <a:r>
              <a:rPr lang="en-US" altLang="ko-KR" dirty="0"/>
              <a:t>unique</a:t>
            </a:r>
            <a:r>
              <a:rPr lang="ko-KR" altLang="en-US" dirty="0"/>
              <a:t>한 범주를 더 큰 범주에 매핑한다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대표적인 예로 좌측의 그림은 </a:t>
            </a:r>
            <a:r>
              <a:rPr lang="en-US" altLang="ko-KR" dirty="0" err="1"/>
              <a:t>response_group</a:t>
            </a:r>
            <a:r>
              <a:rPr lang="ko-KR" altLang="en-US" dirty="0"/>
              <a:t>을 </a:t>
            </a:r>
            <a:r>
              <a:rPr lang="en-US" altLang="ko-KR" dirty="0"/>
              <a:t>LG</a:t>
            </a:r>
            <a:r>
              <a:rPr lang="ko-KR" altLang="en-US" dirty="0"/>
              <a:t> 전자의 홈페이지를 참고하여 각 지사에 맞게 매핑한 결과이다</a:t>
            </a:r>
            <a:r>
              <a:rPr lang="en-US" altLang="ko-KR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6A764E-6C66-A512-56DA-74B7ACD3D2B3}"/>
              </a:ext>
            </a:extLst>
          </p:cNvPr>
          <p:cNvSpPr txBox="1"/>
          <p:nvPr/>
        </p:nvSpPr>
        <p:spPr>
          <a:xfrm>
            <a:off x="8877801" y="8301241"/>
            <a:ext cx="5789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세부 범주를 도메인을 통해 더 큰 범주에 매핑하여 더 큰 데이터의 패턴에 편승하도록 하였기 때문에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데이터에서 더 강건한 모델을 형성할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886DEC6-EE5B-63B7-4B46-0C4F9674CF45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11772585" y="4692229"/>
            <a:ext cx="0" cy="75781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3C86D4-E263-138F-D14B-0AE80964AF2B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11772584" y="7543427"/>
            <a:ext cx="1" cy="75781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7C5C754F-E667-FDC6-0AB5-E15EF3A66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481" y="4344217"/>
            <a:ext cx="1938423" cy="10622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F138F8D-C04C-93DC-21B2-8656AE10523A}"/>
              </a:ext>
            </a:extLst>
          </p:cNvPr>
          <p:cNvSpPr txBox="1"/>
          <p:nvPr/>
        </p:nvSpPr>
        <p:spPr>
          <a:xfrm>
            <a:off x="6035090" y="5423975"/>
            <a:ext cx="1967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홈페이지를 통한 </a:t>
            </a:r>
            <a:r>
              <a:rPr lang="ko-KR" altLang="en-US" sz="1000" dirty="0" err="1"/>
              <a:t>지사별</a:t>
            </a:r>
            <a:r>
              <a:rPr lang="ko-KR" altLang="en-US" sz="1000" dirty="0"/>
              <a:t> 매핑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DEF656-C66C-DABB-9583-4FA4628E0C84}"/>
              </a:ext>
            </a:extLst>
          </p:cNvPr>
          <p:cNvSpPr txBox="1"/>
          <p:nvPr/>
        </p:nvSpPr>
        <p:spPr>
          <a:xfrm>
            <a:off x="6201125" y="7343947"/>
            <a:ext cx="1635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더 큰 범주</a:t>
            </a:r>
            <a:r>
              <a:rPr lang="en-US" altLang="ko-KR" sz="1000" dirty="0"/>
              <a:t>(</a:t>
            </a:r>
            <a:r>
              <a:rPr lang="ko-KR" altLang="en-US" sz="1000" dirty="0"/>
              <a:t>국가별</a:t>
            </a:r>
            <a:r>
              <a:rPr lang="en-US" altLang="ko-KR" sz="1000" dirty="0"/>
              <a:t>)</a:t>
            </a:r>
            <a:r>
              <a:rPr lang="ko-KR" altLang="en-US" sz="1000" dirty="0"/>
              <a:t>로 매핑</a:t>
            </a:r>
          </a:p>
        </p:txBody>
      </p:sp>
    </p:spTree>
    <p:extLst>
      <p:ext uri="{BB962C8B-B14F-4D97-AF65-F5344CB8AC3E}">
        <p14:creationId xmlns:p14="http://schemas.microsoft.com/office/powerpoint/2010/main" val="403610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EA018-B378-F3D6-81AE-BDEA5B3EE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ED2A8ED-9C29-E09B-850E-330478A2EED5}"/>
              </a:ext>
            </a:extLst>
          </p:cNvPr>
          <p:cNvSpPr/>
          <p:nvPr/>
        </p:nvSpPr>
        <p:spPr>
          <a:xfrm>
            <a:off x="228600" y="3409952"/>
            <a:ext cx="12801599" cy="4943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8CAC9494-22DD-718E-8FB6-091F75F6DF6F}"/>
              </a:ext>
            </a:extLst>
          </p:cNvPr>
          <p:cNvGrpSpPr/>
          <p:nvPr/>
        </p:nvGrpSpPr>
        <p:grpSpPr>
          <a:xfrm>
            <a:off x="1028700" y="542870"/>
            <a:ext cx="190500" cy="1476430"/>
            <a:chOff x="0" y="0"/>
            <a:chExt cx="43208" cy="1703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02DA388-3F73-877E-6434-B682A719E360}"/>
                </a:ext>
              </a:extLst>
            </p:cNvPr>
            <p:cNvSpPr/>
            <p:nvPr/>
          </p:nvSpPr>
          <p:spPr>
            <a:xfrm>
              <a:off x="0" y="0"/>
              <a:ext cx="43208" cy="170358"/>
            </a:xfrm>
            <a:custGeom>
              <a:avLst/>
              <a:gdLst/>
              <a:ahLst/>
              <a:cxnLst/>
              <a:rect l="l" t="t" r="r" b="b"/>
              <a:pathLst>
                <a:path w="43208" h="17035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B36F2AF-D22E-8F70-57A2-BB75230D2B87}"/>
                </a:ext>
              </a:extLst>
            </p:cNvPr>
            <p:cNvSpPr txBox="1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sp>
        <p:nvSpPr>
          <p:cNvPr id="29" name="TextBox 29">
            <a:extLst>
              <a:ext uri="{FF2B5EF4-FFF2-40B4-BE49-F238E27FC236}">
                <a16:creationId xmlns:a16="http://schemas.microsoft.com/office/drawing/2014/main" id="{3E05CDC4-A66F-C79F-AFC0-8E1E2A9B683F}"/>
              </a:ext>
            </a:extLst>
          </p:cNvPr>
          <p:cNvSpPr txBox="1"/>
          <p:nvPr/>
        </p:nvSpPr>
        <p:spPr>
          <a:xfrm>
            <a:off x="1467376" y="533400"/>
            <a:ext cx="4552424" cy="140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3200" dirty="0">
                <a:solidFill>
                  <a:srgbClr val="EA5355"/>
                </a:solidFill>
                <a:ea typeface="Open Sans 1 Bold"/>
              </a:rPr>
              <a:t>4. </a:t>
            </a:r>
            <a:r>
              <a:rPr lang="ko-KR" altLang="en-US" sz="3200" dirty="0">
                <a:solidFill>
                  <a:srgbClr val="EA5355"/>
                </a:solidFill>
                <a:ea typeface="Open Sans 1 Bold"/>
              </a:rPr>
              <a:t>파생변수 생성</a:t>
            </a:r>
            <a:endParaRPr lang="en-US" altLang="ko-KR" sz="3200" dirty="0">
              <a:solidFill>
                <a:srgbClr val="EA5355"/>
              </a:solidFill>
              <a:ea typeface="Open Sans 1 Bold"/>
            </a:endParaRPr>
          </a:p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2400" dirty="0">
                <a:solidFill>
                  <a:srgbClr val="EA5355"/>
                </a:solidFill>
                <a:ea typeface="Open Sans 1 Bold"/>
              </a:rPr>
              <a:t>(</a:t>
            </a:r>
            <a:r>
              <a:rPr lang="en-US" sz="2400" dirty="0" err="1">
                <a:solidFill>
                  <a:srgbClr val="EA5355"/>
                </a:solidFill>
                <a:ea typeface="Open Sans 1 Bold"/>
              </a:rPr>
              <a:t>historical_true_mean</a:t>
            </a:r>
            <a:r>
              <a:rPr lang="en-US" altLang="ko-KR" sz="2400" dirty="0">
                <a:solidFill>
                  <a:srgbClr val="EA5355"/>
                </a:solidFill>
                <a:ea typeface="Open Sans 1 Bold"/>
              </a:rPr>
              <a:t>)</a:t>
            </a:r>
            <a:endParaRPr lang="en-US" sz="2400" dirty="0">
              <a:solidFill>
                <a:srgbClr val="EA5355"/>
              </a:solidFill>
              <a:ea typeface="Open Sans 1 Bold"/>
            </a:endParaRPr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D2294203-2C42-FEC5-35DC-9D2E82C5356C}"/>
              </a:ext>
            </a:extLst>
          </p:cNvPr>
          <p:cNvSpPr/>
          <p:nvPr/>
        </p:nvSpPr>
        <p:spPr>
          <a:xfrm flipV="1">
            <a:off x="6629400" y="1247802"/>
            <a:ext cx="10629900" cy="47626"/>
          </a:xfrm>
          <a:prstGeom prst="line">
            <a:avLst/>
          </a:prstGeom>
          <a:ln w="19050" cap="flat">
            <a:solidFill>
              <a:srgbClr val="EA535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73B109-72D1-5BFE-7FF7-12EDEA8B8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76" y="4177579"/>
            <a:ext cx="4368822" cy="28034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EFED05-F8D8-6D76-ADE8-11428E65EF37}"/>
              </a:ext>
            </a:extLst>
          </p:cNvPr>
          <p:cNvSpPr txBox="1"/>
          <p:nvPr/>
        </p:nvSpPr>
        <p:spPr>
          <a:xfrm flipH="1">
            <a:off x="890251" y="7534128"/>
            <a:ext cx="367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lead_owner</a:t>
            </a:r>
            <a:r>
              <a:rPr lang="en-US" altLang="ko-KR" sz="1200" dirty="0"/>
              <a:t>(</a:t>
            </a:r>
            <a:r>
              <a:rPr lang="ko-KR" altLang="en-US" sz="1200" dirty="0"/>
              <a:t>고객 기업</a:t>
            </a:r>
            <a:r>
              <a:rPr lang="en-US" altLang="ko-KR" sz="1200" dirty="0"/>
              <a:t>) </a:t>
            </a:r>
            <a:r>
              <a:rPr lang="ko-KR" altLang="en-US" sz="1200" dirty="0"/>
              <a:t>변수의 중요도가 크기에 이를 활용한여 파생변수 생성을 시도할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C0C844-81E5-802F-E3C1-2E61CD7FB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401" y="4779096"/>
            <a:ext cx="6686550" cy="5334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0AE2A7-C50F-8904-017E-75F2309AC342}"/>
              </a:ext>
            </a:extLst>
          </p:cNvPr>
          <p:cNvSpPr/>
          <p:nvPr/>
        </p:nvSpPr>
        <p:spPr>
          <a:xfrm>
            <a:off x="7797951" y="4785685"/>
            <a:ext cx="1600200" cy="485774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C3F607-AE52-B658-2D7E-A922FF8DD7C7}"/>
                  </a:ext>
                </a:extLst>
              </p:cNvPr>
              <p:cNvSpPr txBox="1"/>
              <p:nvPr/>
            </p:nvSpPr>
            <p:spPr>
              <a:xfrm>
                <a:off x="9931551" y="4319290"/>
                <a:ext cx="1113382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h𝑖𝑠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𝑐𝑛𝑡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h𝑖𝑠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𝑐𝑛𝑡</m:t>
                          </m:r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C3F607-AE52-B658-2D7E-A922FF8DD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51" y="4319290"/>
                <a:ext cx="1113382" cy="4598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445F8B-9970-C444-B7E2-5F117CCC4FBC}"/>
                  </a:ext>
                </a:extLst>
              </p:cNvPr>
              <p:cNvSpPr txBox="1"/>
              <p:nvPr/>
            </p:nvSpPr>
            <p:spPr>
              <a:xfrm>
                <a:off x="11631029" y="4319290"/>
                <a:ext cx="1119922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h𝑖𝑠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𝑐𝑛𝑡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h𝑖𝑠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𝑐𝑛𝑡</m:t>
                          </m:r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445F8B-9970-C444-B7E2-5F117CCC4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1029" y="4319290"/>
                <a:ext cx="1119922" cy="4598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6E2BEE-6E4A-44C0-2AE1-A9BCAF6A12E9}"/>
                  </a:ext>
                </a:extLst>
              </p:cNvPr>
              <p:cNvSpPr txBox="1"/>
              <p:nvPr/>
            </p:nvSpPr>
            <p:spPr>
              <a:xfrm>
                <a:off x="6776552" y="5856810"/>
                <a:ext cx="5243198" cy="213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lead_owner</a:t>
                </a:r>
                <a:r>
                  <a:rPr lang="ko-KR" altLang="en-US" sz="1200" dirty="0"/>
                  <a:t>별로 </a:t>
                </a:r>
                <a:r>
                  <a:rPr lang="en-US" altLang="ko-KR" sz="1200" dirty="0" err="1"/>
                  <a:t>historical_existing_cnt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 err="1"/>
                  <a:t>is_converted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비율을 계산한다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ko-KR" altLang="en-US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고객 기업별 이전에 영업전환의 성공</a:t>
                </a:r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실패의 여부를 비율로 계산함을 의미한다</a:t>
                </a:r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b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True</a:t>
                </a:r>
                <a:r>
                  <a:rPr lang="ko-KR" altLang="en-US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비율을 </a:t>
                </a:r>
                <a:r>
                  <a:rPr lang="en-US" altLang="ko-KR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historical_true_mean</a:t>
                </a:r>
                <a:r>
                  <a:rPr lang="ko-KR" altLang="en-US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으로</a:t>
                </a:r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False</a:t>
                </a:r>
                <a:r>
                  <a:rPr lang="ko-KR" altLang="en-US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비율을 </a:t>
                </a:r>
                <a:r>
                  <a:rPr lang="en-US" altLang="ko-KR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historical_false_mean</a:t>
                </a:r>
                <a:r>
                  <a:rPr lang="ko-KR" altLang="en-US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계산한다</a:t>
                </a:r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b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ko-KR" altLang="en-US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최종적으로 </a:t>
                </a:r>
                <a:r>
                  <a:rPr lang="en-US" altLang="ko-KR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historical_true_mean</a:t>
                </a:r>
                <a:r>
                  <a:rPr lang="ko-KR" altLang="en-US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파생변수로 추가한다</a:t>
                </a:r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b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endPara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h𝑖𝑠𝑡𝑜𝑟𝑖𝑐𝑎𝑙</m:t>
                    </m:r>
                    <m:r>
                      <a:rPr lang="en-US" altLang="ko-KR" sz="1200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_</m:t>
                    </m:r>
                    <m:r>
                      <a:rPr lang="en-US" altLang="ko-KR" sz="1200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𝑡𝑟𝑢𝑒</m:t>
                    </m:r>
                    <m:r>
                      <a:rPr lang="en-US" altLang="ko-KR" sz="1200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_</m:t>
                    </m:r>
                    <m:r>
                      <a:rPr lang="en-US" altLang="ko-KR" sz="1200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𝑚𝑒𝑎𝑛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1200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f>
                      <m:f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𝑡𝑟𝑢𝑒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_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𝑐𝑛𝑡</m:t>
                        </m:r>
                      </m:num>
                      <m:den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𝑡𝑟𝑢𝑒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_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𝑐𝑛𝑡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𝑓𝑎𝑙𝑠𝑒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_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𝑐𝑛𝑡</m:t>
                        </m:r>
                      </m:den>
                    </m:f>
                  </m:oMath>
                </a14:m>
                <a:endPara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h𝑖𝑠𝑡𝑜𝑟𝑖𝑐𝑎𝑙</m:t>
                    </m:r>
                    <m:r>
                      <a:rPr lang="en-US" altLang="ko-KR" sz="1200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_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𝑓𝑎𝑙𝑠𝑒</m:t>
                    </m:r>
                    <m:r>
                      <a:rPr lang="en-US" altLang="ko-KR" sz="1200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_</m:t>
                    </m:r>
                    <m:r>
                      <a:rPr lang="en-US" altLang="ko-KR" sz="1200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𝑚𝑒𝑎𝑛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1200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a:rPr lang="en-US" altLang="ko-KR" sz="1200" i="1" dirty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f>
                      <m:f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𝑓𝑎𝑙𝑠𝑒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_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𝑐𝑛𝑡</m:t>
                        </m:r>
                      </m:num>
                      <m:den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𝑡𝑟𝑢𝑒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_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𝑐𝑛𝑡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𝑓𝑎𝑙𝑠𝑒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_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𝑐𝑛𝑡</m:t>
                        </m:r>
                      </m:den>
                    </m:f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6E2BEE-6E4A-44C0-2AE1-A9BCAF6A1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52" y="5856810"/>
                <a:ext cx="5243198" cy="2138983"/>
              </a:xfrm>
              <a:prstGeom prst="rect">
                <a:avLst/>
              </a:prstGeom>
              <a:blipFill>
                <a:blip r:embed="rId7"/>
                <a:stretch>
                  <a:fillRect t="-5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E87358D-917D-B85E-E25C-DD07E49F3609}"/>
              </a:ext>
            </a:extLst>
          </p:cNvPr>
          <p:cNvCxnSpPr>
            <a:cxnSpLocks/>
            <a:stCxn id="16" idx="0"/>
            <a:endCxn id="18" idx="0"/>
          </p:cNvCxnSpPr>
          <p:nvPr/>
        </p:nvCxnSpPr>
        <p:spPr>
          <a:xfrm rot="5400000" flipH="1" flipV="1">
            <a:off x="10161323" y="2756019"/>
            <a:ext cx="466395" cy="3592939"/>
          </a:xfrm>
          <a:prstGeom prst="curvedConnector3">
            <a:avLst>
              <a:gd name="adj1" fmla="val 229094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7DAE96E2-E2A0-0BE8-90E3-469253CF9915}"/>
              </a:ext>
            </a:extLst>
          </p:cNvPr>
          <p:cNvCxnSpPr>
            <a:cxnSpLocks/>
            <a:stCxn id="16" idx="0"/>
            <a:endCxn id="17" idx="0"/>
          </p:cNvCxnSpPr>
          <p:nvPr/>
        </p:nvCxnSpPr>
        <p:spPr>
          <a:xfrm rot="5400000" flipH="1" flipV="1">
            <a:off x="9309949" y="3607393"/>
            <a:ext cx="466395" cy="1890191"/>
          </a:xfrm>
          <a:prstGeom prst="curvedConnector3">
            <a:avLst>
              <a:gd name="adj1" fmla="val 149014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3095E163-55C8-87AB-1102-A564610858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84451" y="3794485"/>
            <a:ext cx="2965210" cy="356967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A676F52-10DA-9C61-7859-F444CC2B9E74}"/>
              </a:ext>
            </a:extLst>
          </p:cNvPr>
          <p:cNvSpPr txBox="1"/>
          <p:nvPr/>
        </p:nvSpPr>
        <p:spPr>
          <a:xfrm flipH="1">
            <a:off x="13982875" y="7534128"/>
            <a:ext cx="316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SHAP</a:t>
            </a:r>
            <a:r>
              <a:rPr lang="ko-KR" altLang="en-US" sz="1200" dirty="0"/>
              <a:t>을 통해 변수 중요도를 확인한 결과 파생변수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historical_true_mean</a:t>
            </a:r>
            <a:r>
              <a:rPr lang="en-US" altLang="ko-KR" sz="1200" dirty="0"/>
              <a:t>)</a:t>
            </a:r>
            <a:r>
              <a:rPr lang="ko-KR" altLang="en-US" sz="1200" dirty="0"/>
              <a:t>의 중요도가 가장 높은 것을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A31983-6F9B-CB19-F39C-81B17227DE30}"/>
              </a:ext>
            </a:extLst>
          </p:cNvPr>
          <p:cNvSpPr txBox="1"/>
          <p:nvPr/>
        </p:nvSpPr>
        <p:spPr>
          <a:xfrm>
            <a:off x="5071577" y="2966364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/>
              <a:t>문제 인식 </a:t>
            </a:r>
            <a:r>
              <a:rPr lang="en-US" altLang="ko-KR" sz="2200" dirty="0"/>
              <a:t>&amp; </a:t>
            </a:r>
            <a:r>
              <a:rPr lang="ko-KR" altLang="en-US" sz="2200" dirty="0"/>
              <a:t>파생변수 생성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DCEC490-3717-D1E9-2F31-81B52DFCADFA}"/>
              </a:ext>
            </a:extLst>
          </p:cNvPr>
          <p:cNvCxnSpPr/>
          <p:nvPr/>
        </p:nvCxnSpPr>
        <p:spPr>
          <a:xfrm>
            <a:off x="5486400" y="3794485"/>
            <a:ext cx="0" cy="420130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BA6C27-9931-EA28-DD65-295460A435C6}"/>
              </a:ext>
            </a:extLst>
          </p:cNvPr>
          <p:cNvSpPr txBox="1"/>
          <p:nvPr/>
        </p:nvSpPr>
        <p:spPr>
          <a:xfrm>
            <a:off x="13956559" y="2966363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/>
              <a:t>결과 확인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C47B516-76D7-CD49-E4DE-CBA073972506}"/>
              </a:ext>
            </a:extLst>
          </p:cNvPr>
          <p:cNvSpPr/>
          <p:nvPr/>
        </p:nvSpPr>
        <p:spPr>
          <a:xfrm>
            <a:off x="13826292" y="3409952"/>
            <a:ext cx="3689534" cy="49434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B9E21F-29EF-5810-808F-0922842FBE9B}"/>
              </a:ext>
            </a:extLst>
          </p:cNvPr>
          <p:cNvSpPr/>
          <p:nvPr/>
        </p:nvSpPr>
        <p:spPr>
          <a:xfrm>
            <a:off x="14173200" y="3924300"/>
            <a:ext cx="2514600" cy="152400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8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925</Words>
  <Application>Microsoft Office PowerPoint</Application>
  <PresentationFormat>사용자 지정</PresentationFormat>
  <Paragraphs>125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 1 Bold</vt:lpstr>
      <vt:lpstr>맑은 고딕</vt:lpstr>
      <vt:lpstr>Open Sans 2 Bold</vt:lpstr>
      <vt:lpstr>Cambria Math</vt:lpstr>
      <vt:lpstr>Open Sans 1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Seong-yon Kim</cp:lastModifiedBy>
  <cp:revision>21</cp:revision>
  <dcterms:created xsi:type="dcterms:W3CDTF">2006-08-16T00:00:00Z</dcterms:created>
  <dcterms:modified xsi:type="dcterms:W3CDTF">2024-05-17T08:25:05Z</dcterms:modified>
  <dc:identifier>DAF9g7QdiOQ</dc:identifier>
</cp:coreProperties>
</file>