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3" r:id="rId2"/>
    <p:sldId id="284" r:id="rId3"/>
    <p:sldId id="285" r:id="rId4"/>
    <p:sldId id="257" r:id="rId5"/>
    <p:sldId id="258" r:id="rId6"/>
    <p:sldId id="286" r:id="rId7"/>
    <p:sldId id="266" r:id="rId8"/>
    <p:sldId id="260" r:id="rId9"/>
    <p:sldId id="261" r:id="rId10"/>
    <p:sldId id="290" r:id="rId11"/>
    <p:sldId id="262" r:id="rId12"/>
    <p:sldId id="289" r:id="rId13"/>
    <p:sldId id="263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88" r:id="rId25"/>
    <p:sldId id="277" r:id="rId26"/>
    <p:sldId id="278" r:id="rId27"/>
    <p:sldId id="279" r:id="rId28"/>
    <p:sldId id="280" r:id="rId29"/>
    <p:sldId id="281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e\Desktop\SKKU\&#45936;&#51060;&#53552;&#48516;&#49437;&#50616;&#50612;_&#51060;&#50672;&#46976;\&#44592;&#47568;&#54016;&#54540;\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[results.csv]Sheet1!피벗 테이블4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접종률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50%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달성까지 걸린 시간과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en-US" altLang="ko-KR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date</a:t>
            </a:r>
            <a:r>
              <a:rPr lang="ko-KR" altLang="en-US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 </a:t>
            </a:r>
            <a:r>
              <a:rPr lang="en-US" altLang="ko-KR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만명당</a:t>
            </a:r>
            <a:r>
              <a:rPr lang="ko-KR" altLang="en-US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Sheet1!$A$4:$B$30</c:f>
              <c:multiLvlStrCache>
                <c:ptCount val="27"/>
                <c:lvl>
                  <c:pt idx="0">
                    <c:v>Hungary</c:v>
                  </c:pt>
                  <c:pt idx="1">
                    <c:v>Taiwan</c:v>
                  </c:pt>
                  <c:pt idx="2">
                    <c:v>Ecuador</c:v>
                  </c:pt>
                  <c:pt idx="3">
                    <c:v>United Kingdom</c:v>
                  </c:pt>
                  <c:pt idx="4">
                    <c:v>Dominican Republic</c:v>
                  </c:pt>
                  <c:pt idx="5">
                    <c:v>Belgium</c:v>
                  </c:pt>
                  <c:pt idx="6">
                    <c:v>Cambodia</c:v>
                  </c:pt>
                  <c:pt idx="7">
                    <c:v>Canada</c:v>
                  </c:pt>
                  <c:pt idx="8">
                    <c:v>United States</c:v>
                  </c:pt>
                  <c:pt idx="9">
                    <c:v>Sri Lanka</c:v>
                  </c:pt>
                  <c:pt idx="10">
                    <c:v>Greece</c:v>
                  </c:pt>
                  <c:pt idx="11">
                    <c:v>Italy</c:v>
                  </c:pt>
                  <c:pt idx="12">
                    <c:v>Germany</c:v>
                  </c:pt>
                  <c:pt idx="13">
                    <c:v>South Korea</c:v>
                  </c:pt>
                  <c:pt idx="14">
                    <c:v>Spain</c:v>
                  </c:pt>
                  <c:pt idx="15">
                    <c:v>Japan</c:v>
                  </c:pt>
                  <c:pt idx="16">
                    <c:v>Portugal</c:v>
                  </c:pt>
                  <c:pt idx="17">
                    <c:v>Czechia</c:v>
                  </c:pt>
                  <c:pt idx="18">
                    <c:v>France</c:v>
                  </c:pt>
                  <c:pt idx="19">
                    <c:v>Morocco</c:v>
                  </c:pt>
                  <c:pt idx="20">
                    <c:v>Colombia</c:v>
                  </c:pt>
                  <c:pt idx="21">
                    <c:v>Saudi Arabia</c:v>
                  </c:pt>
                  <c:pt idx="22">
                    <c:v>Poland</c:v>
                  </c:pt>
                  <c:pt idx="23">
                    <c:v>Thailand</c:v>
                  </c:pt>
                  <c:pt idx="24">
                    <c:v>Iran</c:v>
                  </c:pt>
                  <c:pt idx="25">
                    <c:v>Peru</c:v>
                  </c:pt>
                  <c:pt idx="26">
                    <c:v>Mexico</c:v>
                  </c:pt>
                </c:lvl>
                <c:lvl>
                  <c:pt idx="0">
                    <c:v>121 days</c:v>
                  </c:pt>
                  <c:pt idx="1">
                    <c:v>129 days</c:v>
                  </c:pt>
                  <c:pt idx="2">
                    <c:v>137 days</c:v>
                  </c:pt>
                  <c:pt idx="3">
                    <c:v>142 days</c:v>
                  </c:pt>
                  <c:pt idx="4">
                    <c:v>146 days</c:v>
                  </c:pt>
                  <c:pt idx="5">
                    <c:v>151 days</c:v>
                  </c:pt>
                  <c:pt idx="6">
                    <c:v>156 days</c:v>
                  </c:pt>
                  <c:pt idx="7">
                    <c:v>159 days</c:v>
                  </c:pt>
                  <c:pt idx="8">
                    <c:v>166 days</c:v>
                  </c:pt>
                  <c:pt idx="9">
                    <c:v>169 days</c:v>
                  </c:pt>
                  <c:pt idx="10">
                    <c:v>170 days</c:v>
                  </c:pt>
                  <c:pt idx="12">
                    <c:v>173 days</c:v>
                  </c:pt>
                  <c:pt idx="13">
                    <c:v>176 days</c:v>
                  </c:pt>
                  <c:pt idx="15">
                    <c:v>180 days</c:v>
                  </c:pt>
                  <c:pt idx="17">
                    <c:v>181 days</c:v>
                  </c:pt>
                  <c:pt idx="18">
                    <c:v>183 days</c:v>
                  </c:pt>
                  <c:pt idx="19">
                    <c:v>193 days</c:v>
                  </c:pt>
                  <c:pt idx="20">
                    <c:v>194 days</c:v>
                  </c:pt>
                  <c:pt idx="21">
                    <c:v>207 days</c:v>
                  </c:pt>
                  <c:pt idx="22">
                    <c:v>216 days</c:v>
                  </c:pt>
                  <c:pt idx="23">
                    <c:v>224 days</c:v>
                  </c:pt>
                  <c:pt idx="24">
                    <c:v>239 days</c:v>
                  </c:pt>
                  <c:pt idx="26">
                    <c:v>284 days</c:v>
                  </c:pt>
                </c:lvl>
              </c:multiLvlStrCache>
            </c:multiLvlStrRef>
          </c:cat>
          <c:val>
            <c:numRef>
              <c:f>Sheet1!$C$4:$C$30</c:f>
              <c:numCache>
                <c:formatCode>General</c:formatCode>
                <c:ptCount val="27"/>
                <c:pt idx="0">
                  <c:v>86.063000000000002</c:v>
                </c:pt>
                <c:pt idx="1">
                  <c:v>0.317</c:v>
                </c:pt>
                <c:pt idx="2">
                  <c:v>22.152999999999999</c:v>
                </c:pt>
                <c:pt idx="3">
                  <c:v>33.542999999999999</c:v>
                </c:pt>
                <c:pt idx="4">
                  <c:v>32.905000000000001</c:v>
                </c:pt>
                <c:pt idx="5">
                  <c:v>60.323999999999998</c:v>
                </c:pt>
                <c:pt idx="6">
                  <c:v>31.611999999999998</c:v>
                </c:pt>
                <c:pt idx="7">
                  <c:v>119.959</c:v>
                </c:pt>
                <c:pt idx="8">
                  <c:v>63.02</c:v>
                </c:pt>
                <c:pt idx="9">
                  <c:v>116.699</c:v>
                </c:pt>
                <c:pt idx="10">
                  <c:v>149.5</c:v>
                </c:pt>
                <c:pt idx="11">
                  <c:v>27.071999999999999</c:v>
                </c:pt>
                <c:pt idx="12">
                  <c:v>15.411</c:v>
                </c:pt>
                <c:pt idx="13">
                  <c:v>34.633000000000003</c:v>
                </c:pt>
                <c:pt idx="14">
                  <c:v>69.935000000000002</c:v>
                </c:pt>
                <c:pt idx="15">
                  <c:v>134.49600000000001</c:v>
                </c:pt>
                <c:pt idx="16">
                  <c:v>120.224</c:v>
                </c:pt>
                <c:pt idx="17">
                  <c:v>23.030999999999999</c:v>
                </c:pt>
                <c:pt idx="18">
                  <c:v>27.103999999999999</c:v>
                </c:pt>
                <c:pt idx="19">
                  <c:v>152.322</c:v>
                </c:pt>
                <c:pt idx="20">
                  <c:v>29.981000000000002</c:v>
                </c:pt>
                <c:pt idx="21">
                  <c:v>33.984000000000002</c:v>
                </c:pt>
                <c:pt idx="22">
                  <c:v>5.0119999999999996</c:v>
                </c:pt>
                <c:pt idx="23">
                  <c:v>150.22200000000001</c:v>
                </c:pt>
                <c:pt idx="24">
                  <c:v>72.495999999999995</c:v>
                </c:pt>
                <c:pt idx="25">
                  <c:v>25.393999999999998</c:v>
                </c:pt>
                <c:pt idx="26">
                  <c:v>53.118000000000002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2-420B-8605-9376F4F8D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311392"/>
        <c:axId val="669311936"/>
      </c:barChart>
      <c:catAx>
        <c:axId val="66931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9311936"/>
        <c:crosses val="autoZero"/>
        <c:auto val="1"/>
        <c:lblAlgn val="ctr"/>
        <c:lblOffset val="100"/>
        <c:noMultiLvlLbl val="0"/>
      </c:catAx>
      <c:valAx>
        <c:axId val="66931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931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82A2-E2A7-4D82-99C8-03B2308B23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6316-083F-4C14-A78C-752932606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5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3D4D-F36C-4F18-9E00-2DE6543EC2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0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9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0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5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5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7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047E91-EFB7-4DCA-A42B-707DBED029B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A2DD4B-6B3A-44B9-9175-F36C13D1DB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9B7CE-F08B-4552-8B11-396CC6F80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627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7BE25-B46C-400D-9587-10B7F7F8B4E5}"/>
              </a:ext>
            </a:extLst>
          </p:cNvPr>
          <p:cNvSpPr txBox="1"/>
          <p:nvPr/>
        </p:nvSpPr>
        <p:spPr>
          <a:xfrm>
            <a:off x="2442747" y="702309"/>
            <a:ext cx="7329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백신 접종과 코로나 확진의 상관관계 분석</a:t>
            </a: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A8376313-BFD3-45E7-9988-207643B5882D}"/>
              </a:ext>
            </a:extLst>
          </p:cNvPr>
          <p:cNvSpPr/>
          <p:nvPr/>
        </p:nvSpPr>
        <p:spPr>
          <a:xfrm>
            <a:off x="2307260" y="1371595"/>
            <a:ext cx="5846206" cy="5039833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2B6D5685-1BC5-47BF-9C33-7A53AA5495DC}"/>
              </a:ext>
            </a:extLst>
          </p:cNvPr>
          <p:cNvSpPr/>
          <p:nvPr/>
        </p:nvSpPr>
        <p:spPr>
          <a:xfrm>
            <a:off x="2916860" y="1371595"/>
            <a:ext cx="5846206" cy="5039833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7336C6-64C0-421A-BE52-E9C9A1954E34}"/>
              </a:ext>
            </a:extLst>
          </p:cNvPr>
          <p:cNvCxnSpPr>
            <a:cxnSpLocks/>
          </p:cNvCxnSpPr>
          <p:nvPr/>
        </p:nvCxnSpPr>
        <p:spPr>
          <a:xfrm>
            <a:off x="3549204" y="1371601"/>
            <a:ext cx="51163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B9C54-07E7-45A6-AF50-FDEB46134F5E}"/>
              </a:ext>
            </a:extLst>
          </p:cNvPr>
          <p:cNvSpPr txBox="1"/>
          <p:nvPr/>
        </p:nvSpPr>
        <p:spPr>
          <a:xfrm>
            <a:off x="8981292" y="5211099"/>
            <a:ext cx="346488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2400" b="1" dirty="0">
                <a:latin typeface="나눔고딕"/>
                <a:ea typeface="나눔고딕"/>
                <a:cs typeface="+mn-lt"/>
              </a:rPr>
              <a:t>2021720263</a:t>
            </a:r>
            <a:r>
              <a:rPr lang="ko-KR" sz="2400" b="1" dirty="0">
                <a:latin typeface="Calibri"/>
                <a:ea typeface="나눔고딕"/>
                <a:cs typeface="Calibri"/>
              </a:rPr>
              <a:t> </a:t>
            </a:r>
            <a:r>
              <a:rPr lang="ko-KR" altLang="en-US" sz="2400" b="1" dirty="0">
                <a:latin typeface="나눔고딕"/>
                <a:ea typeface="나눔고딕"/>
              </a:rPr>
              <a:t>김주영</a:t>
            </a:r>
          </a:p>
          <a:p>
            <a:r>
              <a:rPr lang="ko-KR" sz="2400" b="1" dirty="0">
                <a:latin typeface="나눔고딕"/>
                <a:ea typeface="나눔고딕"/>
                <a:cs typeface="+mn-lt"/>
              </a:rPr>
              <a:t>2021720487</a:t>
            </a:r>
            <a:r>
              <a:rPr lang="ko-KR" sz="2400" b="1" dirty="0">
                <a:latin typeface="Calibri"/>
                <a:ea typeface="나눔고딕"/>
                <a:cs typeface="Calibri"/>
              </a:rPr>
              <a:t> </a:t>
            </a:r>
            <a:r>
              <a:rPr lang="ko-KR" altLang="en-US" sz="2400" b="1" dirty="0" err="1">
                <a:latin typeface="나눔고딕"/>
                <a:ea typeface="나눔고딕"/>
              </a:rPr>
              <a:t>송도윤</a:t>
            </a:r>
            <a:endParaRPr lang="en-US" altLang="ko-KR" sz="2400" b="1" dirty="0">
              <a:latin typeface="나눔고딕"/>
              <a:ea typeface="나눔고딕"/>
            </a:endParaRPr>
          </a:p>
          <a:p>
            <a:r>
              <a:rPr lang="ko-KR" altLang="en-US" sz="2400" b="1" dirty="0">
                <a:latin typeface="나눔고딕"/>
                <a:ea typeface="나눔고딕"/>
              </a:rPr>
              <a:t>2021720385 이원준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9FE47-DFB0-4380-B11B-9A5D9DE7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976" y="286603"/>
            <a:ext cx="4435703" cy="1450757"/>
          </a:xfrm>
        </p:spPr>
        <p:txBody>
          <a:bodyPr>
            <a:normAutofit/>
          </a:bodyPr>
          <a:lstStyle/>
          <a:p>
            <a:r>
              <a:rPr lang="ko-KR" altLang="en-US" sz="3800" dirty="0" err="1"/>
              <a:t>페어플롯</a:t>
            </a:r>
            <a:r>
              <a:rPr lang="ko-KR" altLang="en-US" sz="3800" dirty="0"/>
              <a:t> </a:t>
            </a:r>
            <a:br>
              <a:rPr lang="en-US" altLang="ko-KR" sz="3800" dirty="0"/>
            </a:br>
            <a:r>
              <a:rPr lang="en-US" altLang="ko-KR" sz="3800" dirty="0"/>
              <a:t>(</a:t>
            </a:r>
            <a:r>
              <a:rPr lang="ko-KR" altLang="en-US" sz="3800" dirty="0"/>
              <a:t>회귀선 추가</a:t>
            </a:r>
            <a:r>
              <a:rPr lang="en-US" altLang="ko-KR" sz="3800" dirty="0"/>
              <a:t>)</a:t>
            </a:r>
            <a:endParaRPr lang="ko-KR" altLang="en-US" sz="3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81AD98-16D0-4564-964E-770371F26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52558" cy="628125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2916E4E-3D41-493A-B149-4A598733B7B4}"/>
              </a:ext>
            </a:extLst>
          </p:cNvPr>
          <p:cNvSpPr txBox="1">
            <a:spLocks/>
          </p:cNvSpPr>
          <p:nvPr/>
        </p:nvSpPr>
        <p:spPr>
          <a:xfrm>
            <a:off x="6719976" y="1856323"/>
            <a:ext cx="4435703" cy="1115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/>
              <a:t>높은 선형성을 확인</a:t>
            </a:r>
          </a:p>
        </p:txBody>
      </p:sp>
    </p:spTree>
    <p:extLst>
      <p:ext uri="{BB962C8B-B14F-4D97-AF65-F5344CB8AC3E}">
        <p14:creationId xmlns:p14="http://schemas.microsoft.com/office/powerpoint/2010/main" val="2226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951F9-35C8-464F-A68F-1E80933B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계산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AC394F-8377-40B8-9F7E-39BE11C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93594"/>
              </p:ext>
            </p:extLst>
          </p:nvPr>
        </p:nvGraphicFramePr>
        <p:xfrm>
          <a:off x="1097280" y="2169160"/>
          <a:ext cx="10058400" cy="226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173">
                  <a:extLst>
                    <a:ext uri="{9D8B030D-6E8A-4147-A177-3AD203B41FA5}">
                      <a16:colId xmlns:a16="http://schemas.microsoft.com/office/drawing/2014/main" val="3929018545"/>
                    </a:ext>
                  </a:extLst>
                </a:gridCol>
                <a:gridCol w="4178427">
                  <a:extLst>
                    <a:ext uri="{9D8B030D-6E8A-4147-A177-3AD203B41FA5}">
                      <a16:colId xmlns:a16="http://schemas.microsoft.com/office/drawing/2014/main" val="135816328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0885543"/>
                    </a:ext>
                  </a:extLst>
                </a:gridCol>
              </a:tblGrid>
              <a:tr h="5655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P-value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86592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Pearson 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0.00088006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0.902012908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15694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Spearman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0.00506619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0.916666666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51714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Kendall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0.00242504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0.777777778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8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8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1BED-A7F7-4045-A62F-CB9A61B0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263527"/>
            <a:ext cx="3947160" cy="1450757"/>
          </a:xfrm>
        </p:spPr>
        <p:txBody>
          <a:bodyPr/>
          <a:lstStyle/>
          <a:p>
            <a:r>
              <a:rPr lang="ko-KR" altLang="en-US" dirty="0"/>
              <a:t>회귀분석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A7F1D-ACF4-45A6-A88F-BFE9A7DA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0" y="1845734"/>
            <a:ext cx="3947160" cy="4023360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1. R-</a:t>
            </a:r>
            <a:r>
              <a:rPr lang="en-US" altLang="ko-KR" sz="2500" dirty="0" err="1"/>
              <a:t>sqared</a:t>
            </a:r>
            <a:r>
              <a:rPr lang="en-US" altLang="ko-KR" sz="2500" dirty="0"/>
              <a:t> 0.814</a:t>
            </a:r>
            <a:r>
              <a:rPr lang="ko-KR" altLang="en-US" sz="2500" dirty="0"/>
              <a:t>로 회귀식의 설명력이 높다</a:t>
            </a:r>
            <a:r>
              <a:rPr lang="en-US" altLang="ko-KR" sz="2500" dirty="0"/>
              <a:t>. </a:t>
            </a:r>
          </a:p>
          <a:p>
            <a:r>
              <a:rPr lang="en-US" altLang="ko-KR" sz="2500" dirty="0"/>
              <a:t>2. </a:t>
            </a:r>
            <a:r>
              <a:rPr lang="ko-KR" altLang="en-US" sz="2500" dirty="0"/>
              <a:t>독립변수의 </a:t>
            </a:r>
            <a:r>
              <a:rPr lang="en-US" altLang="ko-KR" sz="2500" dirty="0"/>
              <a:t>P&gt;|t| </a:t>
            </a:r>
            <a:r>
              <a:rPr lang="ko-KR" altLang="en-US" sz="2500" dirty="0"/>
              <a:t>값이 </a:t>
            </a:r>
            <a:r>
              <a:rPr lang="en-US" altLang="ko-KR" sz="2500" dirty="0"/>
              <a:t>0.05</a:t>
            </a:r>
            <a:r>
              <a:rPr lang="ko-KR" altLang="en-US" sz="2500" dirty="0"/>
              <a:t>보다 작으므로</a:t>
            </a:r>
            <a:r>
              <a:rPr lang="en-US" altLang="ko-KR" sz="2500" dirty="0"/>
              <a:t>, </a:t>
            </a:r>
            <a:r>
              <a:rPr lang="ko-KR" altLang="en-US" sz="2500" dirty="0"/>
              <a:t>종속변수에 영향을 유의미하게 미친다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3.Durbin-Watson </a:t>
            </a:r>
            <a:r>
              <a:rPr lang="ko-KR" altLang="en-US" sz="2500" dirty="0"/>
              <a:t>값이 </a:t>
            </a:r>
            <a:r>
              <a:rPr lang="en-US" altLang="ko-KR" sz="2500" dirty="0"/>
              <a:t>2.124</a:t>
            </a:r>
            <a:r>
              <a:rPr lang="ko-KR" altLang="en-US" sz="2500" dirty="0"/>
              <a:t>로 </a:t>
            </a:r>
            <a:r>
              <a:rPr lang="en-US" altLang="ko-KR" sz="2500" dirty="0"/>
              <a:t>1.5~2.5 </a:t>
            </a:r>
            <a:r>
              <a:rPr lang="ko-KR" altLang="en-US" sz="2500" dirty="0"/>
              <a:t>구간에 위치하여 </a:t>
            </a:r>
            <a:r>
              <a:rPr lang="ko-KR" altLang="en-US" sz="2500" dirty="0" err="1"/>
              <a:t>호ㅚ귀모형이</a:t>
            </a:r>
            <a:r>
              <a:rPr lang="ko-KR" altLang="en-US" sz="2500" dirty="0"/>
              <a:t> 적합성이 높다</a:t>
            </a:r>
            <a:r>
              <a:rPr lang="en-US" altLang="ko-KR" sz="2500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5A716-051C-439E-8326-4E4DDD63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5875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DE9D-C05B-473E-A9B8-59F5FAD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179FF-3394-4248-A73F-DDF5A1FB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분석 알고리즘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Pearson, spearman, </a:t>
            </a:r>
            <a:r>
              <a:rPr lang="en-US" altLang="ko-KR" sz="2400" dirty="0" err="1"/>
              <a:t>kendall</a:t>
            </a:r>
            <a:r>
              <a:rPr lang="en-US" altLang="ko-KR" sz="2400" dirty="0"/>
              <a:t> </a:t>
            </a:r>
            <a:r>
              <a:rPr lang="ko-KR" altLang="en-US" sz="2400" dirty="0"/>
              <a:t>계수를 비교했을 때</a:t>
            </a:r>
            <a:r>
              <a:rPr lang="en-US" altLang="ko-KR" sz="2400" dirty="0"/>
              <a:t>, p-value</a:t>
            </a:r>
            <a:r>
              <a:rPr lang="ko-KR" altLang="en-US" sz="2400" dirty="0"/>
              <a:t>가 가장 낮은 </a:t>
            </a:r>
            <a:r>
              <a:rPr lang="en-US" altLang="ko-KR" sz="2400" dirty="0" err="1"/>
              <a:t>pearson</a:t>
            </a:r>
            <a:r>
              <a:rPr lang="en-US" altLang="ko-KR" sz="2400" dirty="0"/>
              <a:t> </a:t>
            </a:r>
            <a:r>
              <a:rPr lang="ko-KR" altLang="en-US" sz="2400" dirty="0"/>
              <a:t>계수가 신뢰성이 가장 높다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월별 국내 코로나 백신 접종율과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발생 수의 상관관계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높은 신뢰도로 두 변수간 선형적인 양의 상관관계를 보인다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코로나 백신 접종율이 증가했음에도</a:t>
            </a:r>
            <a:r>
              <a:rPr lang="en-US" altLang="ko-KR" sz="2400" dirty="0"/>
              <a:t>, </a:t>
            </a:r>
            <a:r>
              <a:rPr lang="ko-KR" altLang="en-US" sz="2400" dirty="0"/>
              <a:t>여전히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발생 수는 큰 폭으로 증가한다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가설을 기각하므로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변수를 변경하여 재분석하거나 분석 방법을 변경하여 시도해본다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45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Part 3,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39757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초기 백신 접종 속도와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  <a:p>
              <a:r>
                <a:rPr lang="ko-KR" altLang="en-US" sz="2800" spc="-300" dirty="0" err="1">
                  <a:solidFill>
                    <a:schemeClr val="bg1"/>
                  </a:solidFill>
                </a:rPr>
                <a:t>확진율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 간의 상관관계 분석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70A49A-BED4-4484-9317-B0652B58A811}"/>
              </a:ext>
            </a:extLst>
          </p:cNvPr>
          <p:cNvSpPr/>
          <p:nvPr/>
        </p:nvSpPr>
        <p:spPr>
          <a:xfrm>
            <a:off x="457200" y="6219346"/>
            <a:ext cx="4377070" cy="4996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2021720487 </a:t>
            </a:r>
            <a:r>
              <a:rPr lang="ko-KR" altLang="en-US" sz="2200" dirty="0" err="1"/>
              <a:t>송도윤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649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연구배경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35" y="1871266"/>
            <a:ext cx="8365273" cy="1077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835" y="3124449"/>
            <a:ext cx="8716683" cy="1011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835" y="4269730"/>
            <a:ext cx="7525317" cy="634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835" y="5160989"/>
            <a:ext cx="5202583" cy="10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097279" y="2086807"/>
            <a:ext cx="10058401" cy="133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국가별 코로나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백신의 접종속도와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간의 상관관계를 분석하여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감염병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방역에 있어 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빠르게 백신 접종을 하는 것이 실제로 효과가 있었는지 알아보고자 함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7279" y="3774401"/>
            <a:ext cx="10058401" cy="133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/>
                <a:ea typeface="나눔고딕"/>
              </a:rPr>
              <a:t>2. </a:t>
            </a:r>
            <a:r>
              <a:rPr lang="ko-KR" altLang="en-US" b="1" dirty="0">
                <a:latin typeface="나눔고딕"/>
                <a:ea typeface="나눔고딕"/>
              </a:rPr>
              <a:t>국내 및 전세계 코로나 19 </a:t>
            </a:r>
            <a:r>
              <a:rPr lang="ko-KR" altLang="en-US" b="1" dirty="0" err="1">
                <a:latin typeface="나눔고딕"/>
                <a:ea typeface="나눔고딕"/>
              </a:rPr>
              <a:t>확진자와</a:t>
            </a:r>
            <a:r>
              <a:rPr lang="ko-KR" altLang="en-US" b="1" dirty="0">
                <a:latin typeface="나눔고딕"/>
                <a:ea typeface="나눔고딕"/>
              </a:rPr>
              <a:t> 사망자, </a:t>
            </a:r>
            <a:r>
              <a:rPr lang="ko-KR" altLang="en-US" b="1" dirty="0" err="1">
                <a:latin typeface="나눔고딕"/>
                <a:ea typeface="나눔고딕"/>
              </a:rPr>
              <a:t>백신접종자</a:t>
            </a:r>
            <a:r>
              <a:rPr lang="ko-KR" altLang="en-US" b="1" dirty="0">
                <a:latin typeface="나눔고딕"/>
                <a:ea typeface="나눔고딕"/>
              </a:rPr>
              <a:t>, 3차 </a:t>
            </a:r>
            <a:r>
              <a:rPr lang="ko-KR" altLang="en-US" b="1" dirty="0" err="1">
                <a:latin typeface="나눔고딕"/>
                <a:ea typeface="나눔고딕"/>
              </a:rPr>
              <a:t>접종완료자를</a:t>
            </a:r>
            <a:r>
              <a:rPr lang="ko-KR" altLang="en-US" b="1" dirty="0">
                <a:latin typeface="나눔고딕"/>
                <a:ea typeface="나눔고딕"/>
              </a:rPr>
              <a:t> </a:t>
            </a:r>
            <a:r>
              <a:rPr lang="ko-KR" altLang="en-US" b="1" dirty="0" err="1">
                <a:latin typeface="나눔고딕"/>
                <a:ea typeface="나눔고딕"/>
              </a:rPr>
              <a:t>시계열로</a:t>
            </a:r>
            <a:r>
              <a:rPr lang="ko-KR" altLang="en-US" b="1" dirty="0">
                <a:latin typeface="나눔고딕"/>
                <a:ea typeface="나눔고딕"/>
              </a:rPr>
              <a:t> 분석하고 예측하여 백신과의 관계가 있었는지 비교하고자 함</a:t>
            </a:r>
            <a:endParaRPr lang="ko-KR" altLang="en-US" b="1" dirty="0"/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60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상관분석</a:t>
            </a:r>
            <a:r>
              <a:rPr lang="en-US" altLang="ko-KR" sz="1800" dirty="0"/>
              <a:t>(Correlation analysis)&gt;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X = </a:t>
            </a:r>
            <a:r>
              <a:rPr lang="ko-KR" altLang="en-US" sz="1800" dirty="0"/>
              <a:t>인구의 </a:t>
            </a:r>
            <a:r>
              <a:rPr lang="en-US" altLang="ko-KR" sz="1800" dirty="0"/>
              <a:t>50%</a:t>
            </a:r>
            <a:r>
              <a:rPr lang="ko-KR" altLang="en-US" sz="1800" dirty="0"/>
              <a:t>가 </a:t>
            </a:r>
            <a:r>
              <a:rPr lang="en-US" altLang="ko-KR" sz="1800" dirty="0"/>
              <a:t>1</a:t>
            </a:r>
            <a:r>
              <a:rPr lang="ko-KR" altLang="en-US" sz="1800" dirty="0"/>
              <a:t>차 백신접종을 완료하기까지 걸린 시간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Y = target date</a:t>
            </a:r>
            <a:r>
              <a:rPr lang="ko-KR" altLang="en-US" sz="1800" dirty="0"/>
              <a:t> 기준 인구 </a:t>
            </a:r>
            <a:r>
              <a:rPr lang="en-US" altLang="ko-KR" sz="1800" dirty="0"/>
              <a:t>100</a:t>
            </a:r>
            <a:r>
              <a:rPr lang="ko-KR" altLang="en-US" sz="1800" dirty="0" err="1"/>
              <a:t>만명</a:t>
            </a:r>
            <a:r>
              <a:rPr lang="ko-KR" altLang="en-US" sz="1800" dirty="0"/>
              <a:t> 당 </a:t>
            </a:r>
            <a:r>
              <a:rPr lang="ko-KR" altLang="en-US" sz="1800" dirty="0" err="1"/>
              <a:t>확진자</a:t>
            </a:r>
            <a:r>
              <a:rPr lang="ko-KR" altLang="en-US" sz="1800" dirty="0"/>
              <a:t> 수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*target date: </a:t>
            </a:r>
            <a:r>
              <a:rPr lang="ko-KR" altLang="en-US" sz="1600" dirty="0"/>
              <a:t>인구의 </a:t>
            </a:r>
            <a:r>
              <a:rPr lang="en-US" altLang="ko-KR" sz="1600" dirty="0"/>
              <a:t>50% </a:t>
            </a:r>
            <a:r>
              <a:rPr lang="ko-KR" altLang="en-US" sz="1600" dirty="0" err="1"/>
              <a:t>접종률에</a:t>
            </a:r>
            <a:r>
              <a:rPr lang="ko-KR" altLang="en-US" sz="1600" dirty="0"/>
              <a:t> 가장 근접한 날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5813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606" r="278"/>
          <a:stretch/>
        </p:blipFill>
        <p:spPr>
          <a:xfrm>
            <a:off x="697116" y="3524377"/>
            <a:ext cx="5004645" cy="924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상관계수 </a:t>
            </a:r>
            <a:r>
              <a:rPr lang="en-US" altLang="ko-KR" sz="1800" dirty="0"/>
              <a:t>r (correlation coefficient)&gt;</a:t>
            </a:r>
          </a:p>
          <a:p>
            <a:pPr marL="0" indent="0">
              <a:buNone/>
            </a:pPr>
            <a:r>
              <a:rPr lang="en-US" altLang="ko-KR" sz="1800" dirty="0"/>
              <a:t>: r</a:t>
            </a:r>
            <a:r>
              <a:rPr lang="ko-KR" altLang="en-US" sz="1800" dirty="0"/>
              <a:t>의 값에 따라 </a:t>
            </a:r>
            <a:r>
              <a:rPr lang="en-US" altLang="ko-KR" sz="1800" dirty="0"/>
              <a:t>X,Y</a:t>
            </a:r>
            <a:r>
              <a:rPr lang="ko-KR" altLang="en-US" sz="1800" dirty="0"/>
              <a:t>가 어떤 선형적 관계를 가지는지 판단 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61" y="2683806"/>
            <a:ext cx="6151035" cy="23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50" y="1898797"/>
            <a:ext cx="8073945" cy="2627936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7160" y="2472786"/>
            <a:ext cx="6215295" cy="29592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03" y="5197415"/>
            <a:ext cx="5559677" cy="9700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372" y="4526733"/>
            <a:ext cx="3679876" cy="17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5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5DF61-ED6B-4238-9015-9245F68F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9208" y="0"/>
            <a:ext cx="5592792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DA2FD2-0A9E-4550-AC70-1A06C7F8F418}"/>
              </a:ext>
            </a:extLst>
          </p:cNvPr>
          <p:cNvCxnSpPr>
            <a:cxnSpLocks/>
          </p:cNvCxnSpPr>
          <p:nvPr/>
        </p:nvCxnSpPr>
        <p:spPr>
          <a:xfrm>
            <a:off x="0" y="1122947"/>
            <a:ext cx="65992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A0CF5D-0A5E-46CF-8F7E-B34A1541D1A4}"/>
              </a:ext>
            </a:extLst>
          </p:cNvPr>
          <p:cNvSpPr txBox="1"/>
          <p:nvPr/>
        </p:nvSpPr>
        <p:spPr>
          <a:xfrm>
            <a:off x="272716" y="299864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C30B2-0FC8-44E2-B242-887E4C30E5A7}"/>
              </a:ext>
            </a:extLst>
          </p:cNvPr>
          <p:cNvSpPr txBox="1"/>
          <p:nvPr/>
        </p:nvSpPr>
        <p:spPr>
          <a:xfrm>
            <a:off x="206985" y="1422811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194A8-34A1-416B-B4F8-9A8866A774EC}"/>
              </a:ext>
            </a:extLst>
          </p:cNvPr>
          <p:cNvSpPr txBox="1"/>
          <p:nvPr/>
        </p:nvSpPr>
        <p:spPr>
          <a:xfrm>
            <a:off x="771732" y="1515143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분석의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98C-F3DD-4EC4-A853-6BCD2545A684}"/>
              </a:ext>
            </a:extLst>
          </p:cNvPr>
          <p:cNvSpPr txBox="1"/>
          <p:nvPr/>
        </p:nvSpPr>
        <p:spPr>
          <a:xfrm>
            <a:off x="155689" y="260591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144D-4B2F-4A42-8B5E-17B102B3A51F}"/>
              </a:ext>
            </a:extLst>
          </p:cNvPr>
          <p:cNvSpPr txBox="1"/>
          <p:nvPr/>
        </p:nvSpPr>
        <p:spPr>
          <a:xfrm>
            <a:off x="771732" y="2698248"/>
            <a:ext cx="3676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백신 접종율과 </a:t>
            </a:r>
            <a:r>
              <a:rPr lang="ko-KR" altLang="en-US" sz="2400" spc="-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확진율</a:t>
            </a:r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간의 </a:t>
            </a:r>
            <a:endParaRPr lang="en-US" altLang="ko-KR" sz="2400" spc="-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57404-2371-4F64-8206-E4D2E2F828B8}"/>
              </a:ext>
            </a:extLst>
          </p:cNvPr>
          <p:cNvSpPr txBox="1"/>
          <p:nvPr/>
        </p:nvSpPr>
        <p:spPr>
          <a:xfrm>
            <a:off x="158094" y="3789021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18D2-4A7F-4E3D-8575-C149B280FA2A}"/>
              </a:ext>
            </a:extLst>
          </p:cNvPr>
          <p:cNvSpPr txBox="1"/>
          <p:nvPr/>
        </p:nvSpPr>
        <p:spPr>
          <a:xfrm>
            <a:off x="771732" y="3778882"/>
            <a:ext cx="3926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조기 백신 접종 속도와 </a:t>
            </a:r>
            <a:r>
              <a:rPr lang="ko-KR" altLang="en-US" sz="2400" spc="-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확진율</a:t>
            </a:r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간의</a:t>
            </a:r>
            <a:endParaRPr lang="en-US" altLang="ko-KR" sz="2400" spc="-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6671-1CC6-4779-A6FE-D9759348726F}"/>
              </a:ext>
            </a:extLst>
          </p:cNvPr>
          <p:cNvSpPr txBox="1"/>
          <p:nvPr/>
        </p:nvSpPr>
        <p:spPr>
          <a:xfrm>
            <a:off x="145270" y="497212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021FB-5543-4FF0-BE29-4403201C1D28}"/>
              </a:ext>
            </a:extLst>
          </p:cNvPr>
          <p:cNvSpPr txBox="1"/>
          <p:nvPr/>
        </p:nvSpPr>
        <p:spPr>
          <a:xfrm>
            <a:off x="771732" y="4927358"/>
            <a:ext cx="348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국내외 코로나 </a:t>
            </a:r>
            <a:r>
              <a:rPr lang="ko-KR" altLang="en-US" sz="2400" spc="-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en-US" altLang="ko-KR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사망자</a:t>
            </a:r>
            <a:r>
              <a:rPr lang="en-US" altLang="ko-KR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백신 접종 시계열 분석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A8371971-37B1-45C3-A079-DF7832000790}"/>
              </a:ext>
            </a:extLst>
          </p:cNvPr>
          <p:cNvSpPr/>
          <p:nvPr/>
        </p:nvSpPr>
        <p:spPr>
          <a:xfrm>
            <a:off x="4967302" y="1811547"/>
            <a:ext cx="346570" cy="14406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933A35-34F5-4402-AB03-E09D180B0D35}"/>
              </a:ext>
            </a:extLst>
          </p:cNvPr>
          <p:cNvCxnSpPr/>
          <p:nvPr/>
        </p:nvCxnSpPr>
        <p:spPr>
          <a:xfrm>
            <a:off x="4967302" y="4244197"/>
            <a:ext cx="208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35907D-6D90-4E22-A6E2-A5F970D9F29B}"/>
              </a:ext>
            </a:extLst>
          </p:cNvPr>
          <p:cNvCxnSpPr/>
          <p:nvPr/>
        </p:nvCxnSpPr>
        <p:spPr>
          <a:xfrm>
            <a:off x="4967302" y="5319624"/>
            <a:ext cx="208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C9C86D-4864-4419-B0DB-FBF354C99CE3}"/>
              </a:ext>
            </a:extLst>
          </p:cNvPr>
          <p:cNvSpPr txBox="1"/>
          <p:nvPr/>
        </p:nvSpPr>
        <p:spPr>
          <a:xfrm>
            <a:off x="5431150" y="2360407"/>
            <a:ext cx="11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김주영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899EE-3416-4103-84B8-6B3A2EC41C30}"/>
              </a:ext>
            </a:extLst>
          </p:cNvPr>
          <p:cNvSpPr txBox="1"/>
          <p:nvPr/>
        </p:nvSpPr>
        <p:spPr>
          <a:xfrm>
            <a:off x="5435388" y="4059531"/>
            <a:ext cx="11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송도윤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F47B0-A60D-49ED-B30C-53A417D3AFC5}"/>
              </a:ext>
            </a:extLst>
          </p:cNvPr>
          <p:cNvSpPr txBox="1"/>
          <p:nvPr/>
        </p:nvSpPr>
        <p:spPr>
          <a:xfrm>
            <a:off x="5431150" y="5134958"/>
            <a:ext cx="11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이원준</a:t>
            </a:r>
          </a:p>
        </p:txBody>
      </p:sp>
    </p:spTree>
    <p:extLst>
      <p:ext uri="{BB962C8B-B14F-4D97-AF65-F5344CB8AC3E}">
        <p14:creationId xmlns:p14="http://schemas.microsoft.com/office/powerpoint/2010/main" val="30167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연구결과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13581" y="2160840"/>
            <a:ext cx="5144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상관계수 분석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049"/>
            <a:ext cx="5676900" cy="3962400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521088" y="4612016"/>
            <a:ext cx="2484863" cy="136490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톱니 모양의 오른쪽 화살표 8"/>
          <p:cNvSpPr/>
          <p:nvPr/>
        </p:nvSpPr>
        <p:spPr>
          <a:xfrm rot="20365832">
            <a:off x="3018398" y="4148872"/>
            <a:ext cx="4133622" cy="662131"/>
          </a:xfrm>
          <a:prstGeom prst="notchedRightArrow">
            <a:avLst/>
          </a:prstGeom>
          <a:solidFill>
            <a:srgbClr val="865640"/>
          </a:solidFill>
          <a:ln>
            <a:solidFill>
              <a:srgbClr val="86564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36572" y="2774747"/>
            <a:ext cx="4632217" cy="133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상관계수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0.076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변수 간의 양 또는 음의 선형관계가 존재한다고 보기 어려운 수준 </a:t>
            </a:r>
          </a:p>
          <a:p>
            <a:pPr algn="ctr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10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연구결과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/>
        </p:nvGraphicFramePr>
        <p:xfrm>
          <a:off x="3886200" y="1951462"/>
          <a:ext cx="7566102" cy="3877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5" y="4037388"/>
            <a:ext cx="3200399" cy="2155493"/>
          </a:xfrm>
          <a:prstGeom prst="rect">
            <a:avLst/>
          </a:prstGeom>
        </p:spPr>
      </p:pic>
      <p:sp>
        <p:nvSpPr>
          <p:cNvPr id="7" name="톱니 모양의 오른쪽 화살표 6"/>
          <p:cNvSpPr/>
          <p:nvPr/>
        </p:nvSpPr>
        <p:spPr>
          <a:xfrm rot="19994168">
            <a:off x="2663264" y="4305665"/>
            <a:ext cx="1392278" cy="843924"/>
          </a:xfrm>
          <a:prstGeom prst="notchedRightArrow">
            <a:avLst/>
          </a:prstGeom>
          <a:solidFill>
            <a:srgbClr val="865640"/>
          </a:solidFill>
          <a:ln>
            <a:solidFill>
              <a:srgbClr val="86564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73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2" y="2032253"/>
            <a:ext cx="5573751" cy="37922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연구결과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9288" y="1967985"/>
            <a:ext cx="4750420" cy="1224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산점도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indent="0" algn="ctr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점들이 산재해 있는 모양으로부터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관계가 있는지를 검토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23463" y="3211551"/>
            <a:ext cx="4632217" cy="133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간의 선형적 관계가 존재한다고 보기 어려움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4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 flipH="1">
            <a:off x="7019971" y="1825625"/>
            <a:ext cx="4680723" cy="4025345"/>
          </a:xfrm>
          <a:prstGeom prst="flowChartMagneticTap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000"/>
                </a:schemeClr>
              </a:gs>
              <a:gs pos="66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연구결과 해석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019971" y="2225135"/>
            <a:ext cx="4750420" cy="4152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집단 감염의 심각성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</a:t>
            </a: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거리두기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 방역규제 수준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변이바이러스의 등장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국민의 방역 참여도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접종 </a:t>
            </a: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동참률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백신접종 거부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 여론의 정도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의료 인프라 수준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60864" y="1973766"/>
            <a:ext cx="5729868" cy="4081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통계적으로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백신접종의 초기대응속도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간에  유의미한 선형적 관계가 있다고 보기 힘듦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감염병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초기대응의 중요성을 완전히 부정할 수는 없음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특정 국가의 백신접종 속도가 느리다고 해서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반드시 속도가 빠른 국가보다 이후의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확진율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또한 높을 거라고 단정짓기는 어려움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감염병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확산에 영향을 미치는 다양한 요인이 복합적으로 작용하기 때문이라는 해석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Part 4,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39950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spc="-300" dirty="0">
                  <a:solidFill>
                    <a:schemeClr val="bg1"/>
                  </a:solidFill>
                </a:rPr>
                <a:t>국내외 코로나 </a:t>
              </a:r>
              <a:r>
                <a:rPr lang="ko-KR" altLang="en-US" sz="2600" spc="-300" dirty="0" err="1">
                  <a:solidFill>
                    <a:schemeClr val="bg1"/>
                  </a:solidFill>
                </a:rPr>
                <a:t>확진자</a:t>
              </a:r>
              <a:r>
                <a:rPr lang="en-US" altLang="ko-KR" sz="2600" spc="-300" dirty="0">
                  <a:solidFill>
                    <a:schemeClr val="bg1"/>
                  </a:solidFill>
                </a:rPr>
                <a:t>, </a:t>
              </a:r>
            </a:p>
            <a:p>
              <a:r>
                <a:rPr lang="ko-KR" altLang="en-US" sz="2600" spc="-300" dirty="0">
                  <a:solidFill>
                    <a:schemeClr val="bg1"/>
                  </a:solidFill>
                </a:rPr>
                <a:t>사망자</a:t>
              </a:r>
              <a:r>
                <a:rPr lang="en-US" altLang="ko-KR" sz="2600" spc="-300" dirty="0">
                  <a:solidFill>
                    <a:schemeClr val="bg1"/>
                  </a:solidFill>
                </a:rPr>
                <a:t>, </a:t>
              </a:r>
              <a:r>
                <a:rPr lang="ko-KR" altLang="en-US" sz="2600" spc="-300" dirty="0">
                  <a:solidFill>
                    <a:schemeClr val="bg1"/>
                  </a:solidFill>
                </a:rPr>
                <a:t>백신접종 시계열 분석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5A7D4B-F3C4-4DD6-8880-022ED3CCF3C8}"/>
              </a:ext>
            </a:extLst>
          </p:cNvPr>
          <p:cNvSpPr/>
          <p:nvPr/>
        </p:nvSpPr>
        <p:spPr>
          <a:xfrm>
            <a:off x="457200" y="6219346"/>
            <a:ext cx="4377070" cy="4996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2021720385 </a:t>
            </a:r>
            <a:r>
              <a:rPr lang="ko-KR" altLang="en-US" sz="2200" dirty="0"/>
              <a:t>이원준</a:t>
            </a:r>
          </a:p>
        </p:txBody>
      </p:sp>
    </p:spTree>
    <p:extLst>
      <p:ext uri="{BB962C8B-B14F-4D97-AF65-F5344CB8AC3E}">
        <p14:creationId xmlns:p14="http://schemas.microsoft.com/office/powerpoint/2010/main" val="2305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EB593-9B56-45D8-AAD9-5734400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/>
                <a:ea typeface="나눔고딕"/>
              </a:rPr>
              <a:t>분석방법 (시계열)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8860-A961-48CA-A128-F97A4712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dirty="0">
                <a:latin typeface="나눔고딕"/>
                <a:ea typeface="나눔고딕"/>
              </a:rPr>
              <a:t>국내, 해외 데이터 모두 ARIMA 자기 회귀 누적 이동 평균 모형 적용</a:t>
            </a:r>
          </a:p>
          <a:p>
            <a:pPr marL="383540" lvl="1"/>
            <a:r>
              <a:rPr lang="ko-KR" altLang="en-US" sz="1600" dirty="0">
                <a:latin typeface="나눔고딕"/>
                <a:ea typeface="나눔고딕"/>
              </a:rPr>
              <a:t>- </a:t>
            </a:r>
            <a:r>
              <a:rPr lang="ko-KR" altLang="en-US" sz="1600" dirty="0" err="1">
                <a:latin typeface="나눔고딕"/>
                <a:ea typeface="나눔고딕"/>
              </a:rPr>
              <a:t>하루평균값</a:t>
            </a:r>
            <a:r>
              <a:rPr lang="ko-KR" altLang="en-US" sz="1600" dirty="0">
                <a:latin typeface="나눔고딕"/>
                <a:ea typeface="나눔고딕"/>
              </a:rPr>
              <a:t>  적용, 모델: </a:t>
            </a:r>
            <a:r>
              <a:rPr lang="ko-KR" altLang="en-US" sz="1600" dirty="0" err="1">
                <a:latin typeface="나눔고딕"/>
                <a:ea typeface="나눔고딕"/>
              </a:rPr>
              <a:t>additive</a:t>
            </a:r>
            <a:r>
              <a:rPr lang="ko-KR" altLang="en-US" sz="1600" dirty="0">
                <a:latin typeface="나눔고딕"/>
                <a:ea typeface="나눔고딕"/>
              </a:rPr>
              <a:t> 적용</a:t>
            </a:r>
          </a:p>
          <a:p>
            <a:endParaRPr lang="ko-KR" altLang="en-US" sz="1800" dirty="0">
              <a:latin typeface="나눔고딕"/>
              <a:ea typeface="나눔고딕"/>
            </a:endParaRPr>
          </a:p>
          <a:p>
            <a:r>
              <a:rPr lang="ko-KR" sz="1800" dirty="0">
                <a:latin typeface="나눔고딕"/>
                <a:ea typeface="나눔고딕"/>
              </a:rPr>
              <a:t>변수로는</a:t>
            </a:r>
            <a:r>
              <a:rPr lang="ko-KR" altLang="en-US" sz="1800" dirty="0">
                <a:latin typeface="나눔고딕"/>
                <a:ea typeface="나눔고딕"/>
              </a:rPr>
              <a:t> </a:t>
            </a:r>
            <a:r>
              <a:rPr lang="ko-KR" sz="1800" dirty="0">
                <a:latin typeface="나눔고딕"/>
                <a:ea typeface="나눔고딕"/>
              </a:rPr>
              <a:t>국내외 </a:t>
            </a:r>
            <a:r>
              <a:rPr lang="ko-KR" sz="1800" dirty="0" err="1">
                <a:latin typeface="나눔고딕"/>
                <a:ea typeface="나눔고딕"/>
              </a:rPr>
              <a:t>확진자</a:t>
            </a:r>
            <a:r>
              <a:rPr lang="ko-KR" sz="1800" dirty="0">
                <a:latin typeface="나눔고딕"/>
                <a:ea typeface="나눔고딕"/>
              </a:rPr>
              <a:t>, 사망자, 코로나</a:t>
            </a:r>
            <a:r>
              <a:rPr lang="ko-KR" altLang="en-US" sz="1800" dirty="0">
                <a:latin typeface="나눔고딕"/>
                <a:ea typeface="나눔고딕"/>
              </a:rPr>
              <a:t> 백신</a:t>
            </a:r>
            <a:r>
              <a:rPr lang="ko-KR" sz="1800" dirty="0">
                <a:latin typeface="나눔고딕"/>
                <a:ea typeface="나눔고딕"/>
              </a:rPr>
              <a:t> </a:t>
            </a:r>
            <a:r>
              <a:rPr lang="ko-KR" altLang="en-US" sz="1800" dirty="0">
                <a:latin typeface="나눔고딕"/>
                <a:ea typeface="나눔고딕"/>
              </a:rPr>
              <a:t>접종완료</a:t>
            </a:r>
            <a:r>
              <a:rPr lang="ko-KR" sz="1800" dirty="0">
                <a:latin typeface="나눔고딕"/>
                <a:ea typeface="나눔고딕"/>
              </a:rPr>
              <a:t>, </a:t>
            </a:r>
            <a:r>
              <a:rPr lang="ko-KR" sz="1800" dirty="0" err="1">
                <a:latin typeface="나눔고딕"/>
                <a:ea typeface="나눔고딕"/>
              </a:rPr>
              <a:t>부스터샷</a:t>
            </a:r>
            <a:r>
              <a:rPr lang="ko-KR" sz="1800" dirty="0">
                <a:latin typeface="나눔고딕"/>
                <a:ea typeface="나눔고딕"/>
              </a:rPr>
              <a:t> 접종</a:t>
            </a:r>
            <a:endParaRPr lang="en-US" altLang="ko-KR" sz="1800" dirty="0">
              <a:ea typeface="+mn-lt"/>
              <a:cs typeface="+mn-lt"/>
            </a:endParaRPr>
          </a:p>
          <a:p>
            <a:endParaRPr lang="ko-KR" altLang="en-US" sz="1800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797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B4C1D-0546-4CD5-BCCF-DC912B18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/>
                <a:ea typeface="나눔고딕"/>
              </a:rPr>
              <a:t>분석과정 (시계열)</a:t>
            </a:r>
            <a:endParaRPr lang="ko-KR" altLang="en-US" dirty="0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2C87F39-FA67-44E4-95A6-B8EE9EA4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551306"/>
            <a:ext cx="3830443" cy="3448728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F483B62-DE3F-412E-8832-EC511CFF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204" y="1696045"/>
            <a:ext cx="2743200" cy="3242887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640FEE0-1B18-4652-9DA4-90F549FC3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15" y="1697702"/>
            <a:ext cx="3960541" cy="33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AA898-6310-422F-A86C-BC010B0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분석과정 (시계열)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C0E0DCF-9A6D-40BE-BC5C-B6ED4E8C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8" y="1466288"/>
            <a:ext cx="4118517" cy="2438594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AFF99D08-15EE-499A-AB44-6DD88585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1499868"/>
            <a:ext cx="4611029" cy="2427192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8A08273-D1F2-4827-86CB-B07BBB501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94" y="4002538"/>
            <a:ext cx="4369418" cy="28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5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A6A25-AA89-4D26-96E4-C7ECF145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/>
                <a:ea typeface="나눔고딕"/>
              </a:rPr>
              <a:t>연구결과</a:t>
            </a:r>
            <a:endParaRPr lang="ko-KR" altLang="en-US" dirty="0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67A6C65A-416E-4E09-8900-208EEC92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13" y="1876662"/>
            <a:ext cx="6283712" cy="1698701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E08D486D-469C-4DC7-B154-D83C8D38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27" y="1878158"/>
            <a:ext cx="6869151" cy="169870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018BD4C2-4568-4471-A2E8-9DEFF0652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076" y="3431959"/>
            <a:ext cx="6302296" cy="176375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463936D1-F83B-424B-9BAB-4C55197A2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11" y="3458235"/>
            <a:ext cx="6897028" cy="1763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E7669-7F38-43ED-A004-BC24EFED66E4}"/>
              </a:ext>
            </a:extLst>
          </p:cNvPr>
          <p:cNvSpPr txBox="1"/>
          <p:nvPr/>
        </p:nvSpPr>
        <p:spPr>
          <a:xfrm>
            <a:off x="672790" y="1694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국내 분석 연구 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3E48F2-5B0E-4DDF-94CF-702DF0A2BF6B}"/>
              </a:ext>
            </a:extLst>
          </p:cNvPr>
          <p:cNvSpPr/>
          <p:nvPr/>
        </p:nvSpPr>
        <p:spPr>
          <a:xfrm>
            <a:off x="4999421" y="2166007"/>
            <a:ext cx="648138" cy="9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4AC9B-4F03-4D1E-B115-7003143699B6}"/>
              </a:ext>
            </a:extLst>
          </p:cNvPr>
          <p:cNvSpPr/>
          <p:nvPr/>
        </p:nvSpPr>
        <p:spPr>
          <a:xfrm>
            <a:off x="10675006" y="2122213"/>
            <a:ext cx="718206" cy="9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4698E1-6E39-44D4-BAD2-DFDC43BD4B46}"/>
              </a:ext>
            </a:extLst>
          </p:cNvPr>
          <p:cNvSpPr/>
          <p:nvPr/>
        </p:nvSpPr>
        <p:spPr>
          <a:xfrm>
            <a:off x="4386317" y="3698765"/>
            <a:ext cx="1287516" cy="1173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F6F109-A06B-42A9-B2B7-007385FD0F93}"/>
              </a:ext>
            </a:extLst>
          </p:cNvPr>
          <p:cNvSpPr/>
          <p:nvPr/>
        </p:nvSpPr>
        <p:spPr>
          <a:xfrm>
            <a:off x="9991834" y="3725042"/>
            <a:ext cx="1401378" cy="1112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C0DCBF1-8E1A-4E0D-B47D-DB575E0A7385}"/>
              </a:ext>
            </a:extLst>
          </p:cNvPr>
          <p:cNvSpPr txBox="1"/>
          <p:nvPr/>
        </p:nvSpPr>
        <p:spPr>
          <a:xfrm>
            <a:off x="4111296" y="6029434"/>
            <a:ext cx="145568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  <a:cs typeface="Calibri"/>
              </a:rPr>
              <a:t>예측 </a:t>
            </a:r>
            <a:r>
              <a:rPr lang="ko-KR" altLang="en-US" dirty="0" err="1">
                <a:ea typeface="맑은 고딕"/>
                <a:cs typeface="Calibri"/>
              </a:rPr>
              <a:t>확진자</a:t>
            </a: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1A1C12E-C64E-4DA3-A3A5-88688BC8D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713" y="5488096"/>
            <a:ext cx="2314575" cy="523875"/>
          </a:xfrm>
          <a:prstGeom prst="rect">
            <a:avLst/>
          </a:prstGeom>
        </p:spPr>
      </p:pic>
      <p:pic>
        <p:nvPicPr>
          <p:cNvPr id="14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C37A0202-5287-44C4-B564-89CE2617B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956" y="5090620"/>
            <a:ext cx="1209675" cy="933450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C9FC8BD5-8372-4423-9699-435570FE8460}"/>
              </a:ext>
            </a:extLst>
          </p:cNvPr>
          <p:cNvSpPr txBox="1"/>
          <p:nvPr/>
        </p:nvSpPr>
        <p:spPr>
          <a:xfrm>
            <a:off x="5944586" y="6005896"/>
            <a:ext cx="140313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 </a:t>
            </a:r>
            <a:r>
              <a:rPr lang="ko-KR" altLang="en-US" dirty="0" err="1">
                <a:ea typeface="맑은 고딕"/>
              </a:rPr>
              <a:t>확진자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68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D65CC-EB01-4A50-8251-39815E16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/>
                <a:ea typeface="나눔고딕"/>
              </a:rPr>
              <a:t>연구결과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DB964-CBC2-45CB-81B3-DE2B32B0114E}"/>
              </a:ext>
            </a:extLst>
          </p:cNvPr>
          <p:cNvSpPr txBox="1"/>
          <p:nvPr/>
        </p:nvSpPr>
        <p:spPr>
          <a:xfrm>
            <a:off x="664886" y="1710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전세계 분석 연구 결과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2DC41B0-7E51-401C-A5AE-0C52054A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" y="2081636"/>
            <a:ext cx="6469565" cy="172294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84FA7B5-3944-4560-A265-8082A111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73" y="2081636"/>
            <a:ext cx="6748345" cy="1722948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AE7DBBD0-9CE8-4F73-A1AA-1DDFF3B4E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" y="3934938"/>
            <a:ext cx="6469565" cy="194031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68A3F915-BF50-4841-9C76-667F96307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476" y="4003406"/>
            <a:ext cx="6748344" cy="19068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FA017E-31AC-4BA8-B146-F8D1CFFEB05B}"/>
              </a:ext>
            </a:extLst>
          </p:cNvPr>
          <p:cNvSpPr/>
          <p:nvPr/>
        </p:nvSpPr>
        <p:spPr>
          <a:xfrm>
            <a:off x="5174593" y="2271111"/>
            <a:ext cx="683172" cy="9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6115A1-CFA9-4E88-BE13-71B592CE6AD8}"/>
              </a:ext>
            </a:extLst>
          </p:cNvPr>
          <p:cNvSpPr/>
          <p:nvPr/>
        </p:nvSpPr>
        <p:spPr>
          <a:xfrm>
            <a:off x="11098924" y="2441028"/>
            <a:ext cx="683172" cy="9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1E71B-CC03-42CD-9F1B-E631CD3E4E26}"/>
              </a:ext>
            </a:extLst>
          </p:cNvPr>
          <p:cNvSpPr/>
          <p:nvPr/>
        </p:nvSpPr>
        <p:spPr>
          <a:xfrm flipV="1">
            <a:off x="5202621" y="4173483"/>
            <a:ext cx="630621" cy="788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027B5D-6631-49EA-A4A7-02E71274BD89}"/>
              </a:ext>
            </a:extLst>
          </p:cNvPr>
          <p:cNvSpPr/>
          <p:nvPr/>
        </p:nvSpPr>
        <p:spPr>
          <a:xfrm>
            <a:off x="11102428" y="4266325"/>
            <a:ext cx="683172" cy="100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3CBD3-9EF7-4F3A-BC2F-1EC32C5E55CB}"/>
              </a:ext>
            </a:extLst>
          </p:cNvPr>
          <p:cNvSpPr txBox="1"/>
          <p:nvPr/>
        </p:nvSpPr>
        <p:spPr>
          <a:xfrm>
            <a:off x="564055" y="6011917"/>
            <a:ext cx="11256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4개의 </a:t>
            </a:r>
            <a:r>
              <a:rPr lang="ko-KR" altLang="en-US" dirty="0" err="1">
                <a:ea typeface="맑은 고딕"/>
              </a:rPr>
              <a:t>Mean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Squared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Error</a:t>
            </a:r>
            <a:r>
              <a:rPr lang="ko-KR" altLang="en-US" dirty="0">
                <a:ea typeface="맑은 고딕"/>
              </a:rPr>
              <a:t> 천문학적인 결과가 나와 정확도는 낮음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9418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212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Part 1,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2847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</a:rPr>
                <a:t>분석의 필요성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951E3D-450D-4E1B-8D33-FCBA24BCBE07}"/>
              </a:ext>
            </a:extLst>
          </p:cNvPr>
          <p:cNvSpPr/>
          <p:nvPr/>
        </p:nvSpPr>
        <p:spPr>
          <a:xfrm>
            <a:off x="457200" y="6219346"/>
            <a:ext cx="4377070" cy="4996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2021720263 </a:t>
            </a:r>
            <a:r>
              <a:rPr lang="ko-KR" altLang="en-US" sz="2200" dirty="0"/>
              <a:t>김주영</a:t>
            </a:r>
          </a:p>
        </p:txBody>
      </p:sp>
    </p:spTree>
    <p:extLst>
      <p:ext uri="{BB962C8B-B14F-4D97-AF65-F5344CB8AC3E}">
        <p14:creationId xmlns:p14="http://schemas.microsoft.com/office/powerpoint/2010/main" val="14662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EC6E2-D17B-452B-8173-4F614C85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1721A-0F79-49D9-8800-9B34500F544E}"/>
              </a:ext>
            </a:extLst>
          </p:cNvPr>
          <p:cNvSpPr txBox="1"/>
          <p:nvPr/>
        </p:nvSpPr>
        <p:spPr>
          <a:xfrm>
            <a:off x="1098331" y="2070538"/>
            <a:ext cx="100566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국내외 코로나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, 사망자 그리고 백신접종 관계를 통계학적으로 비교 </a:t>
            </a:r>
            <a:r>
              <a:rPr lang="ko-KR" altLang="en-US" dirty="0" err="1">
                <a:ea typeface="맑은 고딕"/>
              </a:rPr>
              <a:t>했을때</a:t>
            </a:r>
            <a:r>
              <a:rPr lang="ko-KR" altLang="en-US" dirty="0">
                <a:ea typeface="맑은 고딕"/>
              </a:rPr>
              <a:t>, 백신 접종율과 코로나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 증감에는 관계가 없음으로 나타남.</a:t>
            </a: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각국의 정책에 따라 코로나 바이러스 감염 </a:t>
            </a:r>
            <a:r>
              <a:rPr lang="ko-KR" altLang="en-US" dirty="0" err="1">
                <a:ea typeface="맑은 고딕"/>
                <a:cs typeface="Calibri"/>
              </a:rPr>
              <a:t>확진자</a:t>
            </a:r>
            <a:r>
              <a:rPr lang="ko-KR" altLang="en-US" dirty="0">
                <a:ea typeface="맑은 고딕"/>
                <a:cs typeface="Calibri"/>
              </a:rPr>
              <a:t>, 사망자 예측이 어려움.</a:t>
            </a:r>
          </a:p>
        </p:txBody>
      </p:sp>
    </p:spTree>
    <p:extLst>
      <p:ext uri="{BB962C8B-B14F-4D97-AF65-F5344CB8AC3E}">
        <p14:creationId xmlns:p14="http://schemas.microsoft.com/office/powerpoint/2010/main" val="194090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7840-1EEB-42B6-B2DA-55CE1C0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참고문헌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57FF4D-1C18-475D-A114-E2536375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13446"/>
              </p:ext>
            </p:extLst>
          </p:nvPr>
        </p:nvGraphicFramePr>
        <p:xfrm>
          <a:off x="1195238" y="1841099"/>
          <a:ext cx="9960444" cy="396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747">
                  <a:extLst>
                    <a:ext uri="{9D8B030D-6E8A-4147-A177-3AD203B41FA5}">
                      <a16:colId xmlns:a16="http://schemas.microsoft.com/office/drawing/2014/main" val="3833047520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1106782937"/>
                    </a:ext>
                  </a:extLst>
                </a:gridCol>
                <a:gridCol w="2501660">
                  <a:extLst>
                    <a:ext uri="{9D8B030D-6E8A-4147-A177-3AD203B41FA5}">
                      <a16:colId xmlns:a16="http://schemas.microsoft.com/office/drawing/2014/main" val="3046562366"/>
                    </a:ext>
                  </a:extLst>
                </a:gridCol>
                <a:gridCol w="3314271">
                  <a:extLst>
                    <a:ext uri="{9D8B030D-6E8A-4147-A177-3AD203B41FA5}">
                      <a16:colId xmlns:a16="http://schemas.microsoft.com/office/drawing/2014/main" val="29541019"/>
                    </a:ext>
                  </a:extLst>
                </a:gridCol>
              </a:tblGrid>
              <a:tr h="468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데이터의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40530"/>
                  </a:ext>
                </a:extLst>
              </a:tr>
              <a:tr h="468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WHO-COVID-19-global-data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2020.1.03~2021.12.01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https://covid19.who.int/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16774"/>
                  </a:ext>
                </a:extLst>
              </a:tr>
              <a:tr h="46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확진환자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발생현황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2020.1.20 ~ 2021.12.8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http://ncov.mohw.go.kr/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93883"/>
                  </a:ext>
                </a:extLst>
              </a:tr>
              <a:tr h="46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백신별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일일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접종현황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2021.2.26 ~ 2021.12.6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http://ncov.mohw.go.kr/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47100"/>
                  </a:ext>
                </a:extLst>
              </a:tr>
              <a:tr h="46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주민등록인구및세대현황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월간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xlsx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2021.1 ~ 2021.11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5081"/>
                  </a:ext>
                </a:extLst>
              </a:tr>
              <a:tr h="468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Our World Covid-Data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2020-1-1 ~ 2021-12-08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https://ourworldindata.org/coronavirus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30994"/>
                  </a:ext>
                </a:extLst>
              </a:tr>
              <a:tr h="468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 Vaccination Statewide Stats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2021.2.1 ~ 2021.10.22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chhs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97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3FACDD-88B6-4465-BEEA-B6B6CD6B04EA}"/>
              </a:ext>
            </a:extLst>
          </p:cNvPr>
          <p:cNvSpPr txBox="1"/>
          <p:nvPr/>
        </p:nvSpPr>
        <p:spPr>
          <a:xfrm>
            <a:off x="1147136" y="5845483"/>
            <a:ext cx="1005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코로나와 백신 관련인 연구 특성 상</a:t>
            </a:r>
            <a:r>
              <a:rPr lang="en-US" altLang="ko-KR" dirty="0">
                <a:ea typeface="맑은 고딕"/>
                <a:cs typeface="Calibri"/>
              </a:rPr>
              <a:t>,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2020</a:t>
            </a:r>
            <a:r>
              <a:rPr lang="ko-KR" altLang="en-US" dirty="0">
                <a:ea typeface="맑은 고딕"/>
                <a:cs typeface="Calibri"/>
              </a:rPr>
              <a:t>년</a:t>
            </a:r>
            <a:r>
              <a:rPr lang="en-US" altLang="ko-KR" dirty="0">
                <a:ea typeface="맑은 고딕"/>
                <a:cs typeface="Calibri"/>
              </a:rPr>
              <a:t>~2021</a:t>
            </a:r>
            <a:r>
              <a:rPr lang="ko-KR" altLang="en-US" dirty="0">
                <a:ea typeface="맑은 고딕"/>
                <a:cs typeface="Calibri"/>
              </a:rPr>
              <a:t>년 데이터에 치중된 점 양해 부탁드립니다</a:t>
            </a:r>
            <a:r>
              <a:rPr lang="en-US" altLang="ko-KR" dirty="0">
                <a:ea typeface="맑은 고딕"/>
                <a:cs typeface="Calibri"/>
              </a:rPr>
              <a:t>.</a:t>
            </a:r>
            <a:r>
              <a:rPr lang="ko-KR" altLang="en-US" dirty="0">
                <a:ea typeface="맑은 고딕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26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5D9E03-E9DB-4940-B178-E96DA36B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69"/>
            <a:ext cx="6411220" cy="54585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A2CCDF3-74F6-4C5F-8BAF-91B1214A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173" y="1708030"/>
            <a:ext cx="5395313" cy="4790537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올 해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최대치를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갱신중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백신 접종율은 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 세계의 추이를 봐도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우상향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확진율과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백신 접종율의 상관관계 분석 필요성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7ED4A4-EDC0-4668-B3EB-47AAA6A7FCBE}"/>
              </a:ext>
            </a:extLst>
          </p:cNvPr>
          <p:cNvSpPr txBox="1">
            <a:spLocks/>
          </p:cNvSpPr>
          <p:nvPr/>
        </p:nvSpPr>
        <p:spPr>
          <a:xfrm>
            <a:off x="6716174" y="359433"/>
            <a:ext cx="4386022" cy="153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상황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8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656B0-0C55-4305-B15C-170A6BC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2021.12.12 </a:t>
            </a:r>
            <a:r>
              <a:rPr lang="ko-KR" altLang="en-US" dirty="0"/>
              <a:t>기준 뉴스 인기 기사 제목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5E2E69-C05A-4AB2-A287-65A59FD35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9" y="2144480"/>
            <a:ext cx="11269301" cy="33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5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Part 2,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39757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국내 백신 접종율과 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  <a:p>
              <a:r>
                <a:rPr lang="ko-KR" altLang="en-US" sz="2800" spc="-300" dirty="0" err="1">
                  <a:solidFill>
                    <a:schemeClr val="bg1"/>
                  </a:solidFill>
                </a:rPr>
                <a:t>확진율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 간의 상관관계 분석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DF769F-BE15-43AE-A0DF-B39ED3BF3B21}"/>
              </a:ext>
            </a:extLst>
          </p:cNvPr>
          <p:cNvSpPr/>
          <p:nvPr/>
        </p:nvSpPr>
        <p:spPr>
          <a:xfrm>
            <a:off x="457200" y="6219346"/>
            <a:ext cx="4377070" cy="4996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2021720263 </a:t>
            </a:r>
            <a:r>
              <a:rPr lang="ko-KR" altLang="en-US" sz="2200" dirty="0"/>
              <a:t>김주영</a:t>
            </a:r>
          </a:p>
        </p:txBody>
      </p:sp>
    </p:spTree>
    <p:extLst>
      <p:ext uri="{BB962C8B-B14F-4D97-AF65-F5344CB8AC3E}">
        <p14:creationId xmlns:p14="http://schemas.microsoft.com/office/powerpoint/2010/main" val="27581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4E344-FF62-4BB1-ACFD-4224F875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EFC4B-5828-46D8-87D0-1A33374B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" y="1805118"/>
            <a:ext cx="5167746" cy="78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확진자</a:t>
            </a:r>
            <a:r>
              <a:rPr lang="ko-KR" altLang="en-US" dirty="0"/>
              <a:t> 수와 백신 </a:t>
            </a:r>
            <a:r>
              <a:rPr lang="en-US" altLang="ko-KR" dirty="0"/>
              <a:t>2</a:t>
            </a:r>
            <a:r>
              <a:rPr lang="ko-KR" altLang="en-US" dirty="0"/>
              <a:t>차 접종 </a:t>
            </a:r>
            <a:r>
              <a:rPr lang="ko-KR" altLang="en-US" dirty="0" err="1"/>
              <a:t>완료자</a:t>
            </a:r>
            <a:r>
              <a:rPr lang="ko-KR" altLang="en-US" dirty="0"/>
              <a:t> 수의 </a:t>
            </a:r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국내 일별 자료</a:t>
            </a:r>
            <a:r>
              <a:rPr lang="en-US" altLang="ko-KR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0F087-A7AB-4347-BC52-51C71700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0244"/>
            <a:ext cx="5296650" cy="37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26A437-904E-4B01-A17B-245D9EF6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22" y="2621845"/>
            <a:ext cx="5154590" cy="375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4E3AD0-BDFF-484A-B957-DFD1BCADA29D}"/>
              </a:ext>
            </a:extLst>
          </p:cNvPr>
          <p:cNvSpPr txBox="1">
            <a:spLocks/>
          </p:cNvSpPr>
          <p:nvPr/>
        </p:nvSpPr>
        <p:spPr>
          <a:xfrm>
            <a:off x="6214630" y="1805118"/>
            <a:ext cx="4941050" cy="7845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확진자</a:t>
            </a:r>
            <a:r>
              <a:rPr lang="ko-KR" altLang="en-US" dirty="0"/>
              <a:t> 수와 백신 </a:t>
            </a:r>
            <a:r>
              <a:rPr lang="en-US" altLang="ko-KR" dirty="0"/>
              <a:t>2</a:t>
            </a:r>
            <a:r>
              <a:rPr lang="ko-KR" altLang="en-US" dirty="0"/>
              <a:t>차 접종 완료율의 </a:t>
            </a:r>
            <a:r>
              <a:rPr lang="ko-KR" altLang="en-US" dirty="0" err="1"/>
              <a:t>산점도의</a:t>
            </a:r>
            <a:r>
              <a:rPr lang="ko-KR" altLang="en-US" dirty="0"/>
              <a:t> 점을 선으로 이은 그래프 </a:t>
            </a:r>
            <a:r>
              <a:rPr lang="en-US" altLang="ko-KR" dirty="0"/>
              <a:t>(</a:t>
            </a:r>
            <a:r>
              <a:rPr lang="ko-KR" altLang="en-US" dirty="0"/>
              <a:t>국내 월별 자료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69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F47BC-673A-4149-B805-ADC1B6CA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가설과 분석 알고리즘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5558F-5C8D-4CA3-8BAC-962DE861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백신 접종 완료율이 높아진다면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수는 감소할 것이다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X= 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전체 국민 중 백신 접종 완료자의 비율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접종을 완료한 사람을 지칭한다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Y= 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확진자의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Pearson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상관계수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Spearman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상관계수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Kendall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상관계수</a:t>
            </a:r>
          </a:p>
          <a:p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값과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p-value 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도출을 통해 적합한 알고리즘 비교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검토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7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69778-D09B-4218-83A6-8077C970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6B51E-BBA1-4107-8480-AC0BD126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상관계수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범위는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-1&lt; r &lt;1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절댓값이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가까울수록 상관성이 크다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가까울수록 두 변수 간 움직임이 비슷하다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가까울수록 움직임이 역방향으로 비슷하지 않다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6434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855</Words>
  <Application>Microsoft Office PowerPoint</Application>
  <PresentationFormat>와이드스크린</PresentationFormat>
  <Paragraphs>186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</vt:lpstr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2021.12.12 기준 뉴스 인기 기사 제목</vt:lpstr>
      <vt:lpstr>PowerPoint 프레젠테이션</vt:lpstr>
      <vt:lpstr>산점도</vt:lpstr>
      <vt:lpstr>가설과 분석 알고리즘 선택</vt:lpstr>
      <vt:lpstr>상관계수란</vt:lpstr>
      <vt:lpstr>페어플롯  (회귀선 추가)</vt:lpstr>
      <vt:lpstr>상관계수 계산</vt:lpstr>
      <vt:lpstr>회귀분석 결과</vt:lpstr>
      <vt:lpstr>분석 결과</vt:lpstr>
      <vt:lpstr>PowerPoint 프레젠테이션</vt:lpstr>
      <vt:lpstr>연구배경</vt:lpstr>
      <vt:lpstr>연구목표</vt:lpstr>
      <vt:lpstr>분석방법</vt:lpstr>
      <vt:lpstr>분석방법</vt:lpstr>
      <vt:lpstr>분석과정</vt:lpstr>
      <vt:lpstr>연구결과</vt:lpstr>
      <vt:lpstr>연구결과</vt:lpstr>
      <vt:lpstr>연구결과</vt:lpstr>
      <vt:lpstr>연구결과 해석</vt:lpstr>
      <vt:lpstr>PowerPoint 프레젠테이션</vt:lpstr>
      <vt:lpstr>분석방법 (시계열)</vt:lpstr>
      <vt:lpstr>분석과정 (시계열)</vt:lpstr>
      <vt:lpstr>분석과정 (시계열)</vt:lpstr>
      <vt:lpstr>연구결과</vt:lpstr>
      <vt:lpstr>연구결과</vt:lpstr>
      <vt:lpstr>결론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백신 접종율과 확진율의 상관관계 분석</dc:title>
  <dc:creator>Kim Jooyoung</dc:creator>
  <cp:lastModifiedBy>Kim Jooyoung</cp:lastModifiedBy>
  <cp:revision>10</cp:revision>
  <dcterms:created xsi:type="dcterms:W3CDTF">2021-12-08T12:24:36Z</dcterms:created>
  <dcterms:modified xsi:type="dcterms:W3CDTF">2021-12-14T12:59:41Z</dcterms:modified>
</cp:coreProperties>
</file>