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65" r:id="rId5"/>
    <p:sldId id="266" r:id="rId6"/>
    <p:sldId id="267" r:id="rId7"/>
    <p:sldId id="268" r:id="rId8"/>
    <p:sldId id="269" r:id="rId9"/>
    <p:sldId id="263" r:id="rId10"/>
    <p:sldId id="264" r:id="rId11"/>
    <p:sldId id="271" r:id="rId12"/>
    <p:sldId id="272" r:id="rId13"/>
  </p:sldIdLst>
  <p:sldSz cx="9144000" cy="6858000" type="screen4x3"/>
  <p:notesSz cx="6867525" cy="9994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A59-F633-4553-999B-817137B138B2}" type="datetimeFigureOut">
              <a:rPr lang="de-DE" smtClean="0"/>
              <a:t>24.09.2016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375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AE22-F024-4780-9C44-36FA13C018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57ABEBCE-4F66-4D75-B42C-F7A7A5195EA6}" type="datetimeFigureOut">
              <a:rPr lang="de-DE" smtClean="0"/>
              <a:pPr/>
              <a:t>24.09.2016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3F15FCD-FB88-4753-8FF0-C0D3057836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5FCD-FB88-4753-8FF0-C0D30578363B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97BE-F11D-474F-A2B0-6B0E396D2019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DCC-C448-4BE9-BC4A-CE78577E9CBA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E089-D81B-496F-A82D-494381D2A17B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F734-CF56-4102-9EF8-AE0DAEA56FCD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706-332B-45EF-A6C0-C7D83CAA4746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8504-789C-42A8-90F2-949B42186566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C2AE-9561-4ACC-8E71-F5CDA7255AD6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987-FD62-45BB-A064-690D53DE22C0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4CF-2BFA-4F52-8A6B-57427D2FE1E7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D9F-912C-46BB-9289-E542F18BA0DD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2AB-B5CC-4E1C-B8E2-99EA4ECD4AEE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39D0-222A-464B-B5CA-E23486B7F25E}" type="datetime1">
              <a:rPr lang="de-DE" smtClean="0"/>
              <a:pPr/>
              <a:t>24.09.2016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8FCB-D136-4943-9A8F-D811F5BA3F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Pro und Contra </a:t>
            </a:r>
            <a:r>
              <a:rPr lang="de-DE" dirty="0" smtClean="0">
                <a:solidFill>
                  <a:srgbClr val="C00000"/>
                </a:solidFill>
              </a:rPr>
              <a:t>– </a:t>
            </a:r>
            <a:r>
              <a:rPr lang="de-DE" b="1" dirty="0" smtClean="0">
                <a:solidFill>
                  <a:srgbClr val="C00000"/>
                </a:solidFill>
              </a:rPr>
              <a:t>Open Source bei Bibliothekskatalogen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 smtClean="0"/>
              <a:t>Autor</a:t>
            </a:r>
            <a:r>
              <a:rPr lang="de-DE" sz="2400" dirty="0" smtClean="0"/>
              <a:t>: Jana Baier</a:t>
            </a:r>
          </a:p>
          <a:p>
            <a:r>
              <a:rPr lang="de-DE" sz="2400" b="1" dirty="0" smtClean="0"/>
              <a:t>Seminar</a:t>
            </a:r>
            <a:r>
              <a:rPr lang="de-DE" sz="2400" dirty="0" smtClean="0"/>
              <a:t>: (Open) Discovery</a:t>
            </a:r>
          </a:p>
          <a:p>
            <a:r>
              <a:rPr lang="de-DE" sz="2400" b="1" dirty="0" smtClean="0"/>
              <a:t>Dozent</a:t>
            </a:r>
            <a:r>
              <a:rPr lang="de-DE" sz="2400" dirty="0" smtClean="0"/>
              <a:t>: Felix </a:t>
            </a:r>
            <a:r>
              <a:rPr lang="de-DE" sz="2400" dirty="0" err="1" smtClean="0"/>
              <a:t>Lohmeier</a:t>
            </a:r>
            <a:endParaRPr lang="de-DE" sz="2400" dirty="0" smtClean="0"/>
          </a:p>
          <a:p>
            <a:r>
              <a:rPr lang="de-DE" sz="2400" dirty="0" smtClean="0"/>
              <a:t>Wintersemester 2016, HAW Hamburg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Nachteile von OSS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Im Bibliotheksbereich geringe Auswahl an Systemen</a:t>
            </a:r>
          </a:p>
          <a:p>
            <a:r>
              <a:rPr lang="de-DE" dirty="0" smtClean="0"/>
              <a:t>Oft nur englische Oberfläche vorhanden</a:t>
            </a:r>
          </a:p>
          <a:p>
            <a:r>
              <a:rPr lang="de-DE" dirty="0" smtClean="0"/>
              <a:t>Keine Gewährleistung durch den Anbieter</a:t>
            </a:r>
          </a:p>
          <a:p>
            <a:r>
              <a:rPr lang="de-DE" dirty="0" smtClean="0"/>
              <a:t>Fachliches Wissen in Linux erforderlich</a:t>
            </a:r>
          </a:p>
          <a:p>
            <a:r>
              <a:rPr lang="de-DE" dirty="0" smtClean="0"/>
              <a:t>Beim Umstieg auf Windows entstehen Kosten</a:t>
            </a:r>
          </a:p>
          <a:p>
            <a:r>
              <a:rPr lang="de-DE" dirty="0" smtClean="0"/>
              <a:t>Teilweise </a:t>
            </a:r>
            <a:r>
              <a:rPr lang="de-DE" dirty="0" err="1" smtClean="0"/>
              <a:t>lizenspflichtig</a:t>
            </a:r>
            <a:endParaRPr lang="de-DE" dirty="0" smtClean="0"/>
          </a:p>
          <a:p>
            <a:r>
              <a:rPr lang="de-DE" dirty="0" smtClean="0"/>
              <a:t>Kosteneinsparungen mögl. Bei geringem Bedarf an Zusatzpaketen und- Dienstleistungen (</a:t>
            </a:r>
            <a:r>
              <a:rPr lang="de-DE" dirty="0" err="1" smtClean="0"/>
              <a:t>Support,Updates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Systeme unzureichend erprobt</a:t>
            </a:r>
          </a:p>
          <a:p>
            <a:r>
              <a:rPr lang="de-DE" dirty="0" smtClean="0"/>
              <a:t>U.U. schlechtere Performanz und geringer Funktionsumfang als bei </a:t>
            </a:r>
            <a:r>
              <a:rPr lang="de-DE" dirty="0" err="1" smtClean="0"/>
              <a:t>lizenspflichtiger</a:t>
            </a:r>
            <a:r>
              <a:rPr lang="de-DE" dirty="0" smtClean="0"/>
              <a:t> Software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27584" y="6356350"/>
            <a:ext cx="7560840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cap="small" dirty="0" err="1" smtClean="0"/>
              <a:t>Bodem</a:t>
            </a:r>
            <a:r>
              <a:rPr lang="de-DE" sz="2000" cap="small" dirty="0" smtClean="0"/>
              <a:t>, Claudia &amp; </a:t>
            </a:r>
            <a:r>
              <a:rPr lang="de-DE" sz="2000" cap="small" dirty="0" err="1" smtClean="0"/>
              <a:t>Blenkle</a:t>
            </a:r>
            <a:r>
              <a:rPr lang="de-DE" sz="2000" cap="small" dirty="0" smtClean="0"/>
              <a:t>, Martin. </a:t>
            </a:r>
            <a:r>
              <a:rPr lang="de-DE" sz="2000" dirty="0" smtClean="0"/>
              <a:t>Rahmenfakten – 10 Jahre Discovery in Bremen [online]. [ Abruf: 21.09.2016] http://www.slideshare.net/blenkle/mission-possible-36228584</a:t>
            </a:r>
          </a:p>
          <a:p>
            <a:r>
              <a:rPr lang="de-DE" sz="2000" cap="small" dirty="0" smtClean="0"/>
              <a:t>Maaß, Phillip</a:t>
            </a:r>
            <a:r>
              <a:rPr lang="de-DE" sz="2000" dirty="0" smtClean="0"/>
              <a:t>. Free/</a:t>
            </a:r>
            <a:r>
              <a:rPr lang="de-DE" sz="2000" dirty="0" err="1" smtClean="0"/>
              <a:t>Libre</a:t>
            </a:r>
            <a:r>
              <a:rPr lang="de-DE" sz="2000" dirty="0" smtClean="0"/>
              <a:t>/Open-Source Software in wissenschaftlichen Bibliotheken in Deutschland. Eine </a:t>
            </a:r>
            <a:r>
              <a:rPr lang="de-DE" sz="2000" dirty="0" err="1" smtClean="0"/>
              <a:t>explorative</a:t>
            </a:r>
            <a:r>
              <a:rPr lang="de-DE" sz="2000" dirty="0" smtClean="0"/>
              <a:t> Studie in Form einer Triangulation qualitativer und quantitativer Methoden. [online]. [ Abruf: 23.09.2016] http://eprints.rclis.org/29324/1/FLOSS_Maass_Philipp.pdf</a:t>
            </a:r>
          </a:p>
          <a:p>
            <a:r>
              <a:rPr lang="de-DE" sz="2000" cap="small" dirty="0" smtClean="0"/>
              <a:t>Pott, Brigitte </a:t>
            </a:r>
            <a:r>
              <a:rPr lang="de-DE" sz="2000" dirty="0" smtClean="0"/>
              <a:t>(2005). Open Source Software – Pro und Contra [online]. [ Abruf: 21.09.2016] http://www.dasbibliothekswissen.de/Open-Source-Software-%E2%80%93-Pro-und-Contra.html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99592" y="6165304"/>
            <a:ext cx="7344816" cy="556171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Smil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924944"/>
            <a:ext cx="3908176" cy="30303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		Vielen Dank für Eure Aufmerksamkeit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5805264"/>
            <a:ext cx="7776864" cy="1224136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Inhaltsverzeichnis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(Die Bedeutung von Open Source)</a:t>
            </a:r>
          </a:p>
          <a:p>
            <a:r>
              <a:rPr lang="de-DE" dirty="0" smtClean="0"/>
              <a:t>Das Prinzip offener Systeme</a:t>
            </a:r>
          </a:p>
          <a:p>
            <a:r>
              <a:rPr lang="de-DE" dirty="0" smtClean="0"/>
              <a:t>OSS bei Bibliothekskatalogen</a:t>
            </a:r>
          </a:p>
          <a:p>
            <a:r>
              <a:rPr lang="de-DE" dirty="0" smtClean="0"/>
              <a:t>Schlussfolgerungen zur Anwendung von OSS in Bibliotheken</a:t>
            </a:r>
          </a:p>
          <a:p>
            <a:r>
              <a:rPr lang="de-DE" dirty="0" smtClean="0"/>
              <a:t>Literaturverzeichnis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7848872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Einführung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Bei Open Source Software (OSS) handelt es sich um </a:t>
            </a:r>
            <a:r>
              <a:rPr lang="de-DE" sz="2800" dirty="0" err="1" smtClean="0"/>
              <a:t>lizensfreie</a:t>
            </a:r>
            <a:r>
              <a:rPr lang="de-DE" sz="2800" dirty="0" smtClean="0"/>
              <a:t> Programme</a:t>
            </a:r>
          </a:p>
          <a:p>
            <a:r>
              <a:rPr lang="de-DE" sz="2800" dirty="0" smtClean="0"/>
              <a:t>Der Quellcode kann weiterverarbeitet werden</a:t>
            </a:r>
          </a:p>
          <a:p>
            <a:r>
              <a:rPr lang="de-DE" sz="2800" dirty="0" smtClean="0"/>
              <a:t>Die meisten OSS benutzen als Betriebssystem Linux/GNU und den Apache Webserver</a:t>
            </a:r>
          </a:p>
          <a:p>
            <a:r>
              <a:rPr lang="de-DE" sz="2800" dirty="0" smtClean="0"/>
              <a:t>Auch im Zusammenhang mit Open Digital Library (ODL) wird der Einsatz webbasierter, wiederverwendbarer Module verfolgt und entsprechende Prototypen entwickelt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27584" y="6237312"/>
            <a:ext cx="7488832" cy="484163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696744"/>
          </a:xfrm>
        </p:spPr>
        <p:txBody>
          <a:bodyPr>
            <a:noAutofit/>
          </a:bodyPr>
          <a:lstStyle/>
          <a:p>
            <a:pPr>
              <a:buNone/>
            </a:pPr>
            <a:endParaRPr lang="de-DE" sz="2800" dirty="0" smtClean="0"/>
          </a:p>
          <a:p>
            <a:r>
              <a:rPr lang="de-DE" sz="2400" dirty="0" smtClean="0"/>
              <a:t>1983 begann Richard </a:t>
            </a:r>
            <a:r>
              <a:rPr lang="de-DE" sz="2400" dirty="0" err="1" smtClean="0"/>
              <a:t>Stallman</a:t>
            </a:r>
            <a:r>
              <a:rPr lang="de-DE" sz="2400" dirty="0" smtClean="0"/>
              <a:t> (Software-Entwickler) ein Betriebssystem mit freier </a:t>
            </a:r>
            <a:r>
              <a:rPr lang="de-DE" sz="2400" dirty="0" err="1" smtClean="0"/>
              <a:t>Lizens</a:t>
            </a:r>
            <a:r>
              <a:rPr lang="de-DE" sz="2400" dirty="0" smtClean="0"/>
              <a:t> zu entwickeln (GNU-Projekt)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Stallman</a:t>
            </a:r>
            <a:r>
              <a:rPr lang="de-DE" sz="2400" dirty="0" smtClean="0"/>
              <a:t> </a:t>
            </a:r>
            <a:r>
              <a:rPr lang="de-DE" sz="2400" dirty="0" err="1" smtClean="0"/>
              <a:t>enwickelt</a:t>
            </a:r>
            <a:r>
              <a:rPr lang="de-DE" sz="2400" dirty="0" smtClean="0"/>
              <a:t> ein Mehrbenutzer-Betriebssystem auf Basis von </a:t>
            </a:r>
            <a:r>
              <a:rPr lang="de-DE" sz="2400" b="1" dirty="0" smtClean="0"/>
              <a:t>LINUX</a:t>
            </a:r>
          </a:p>
          <a:p>
            <a:endParaRPr lang="de-DE" sz="2400" b="1" dirty="0" smtClean="0"/>
          </a:p>
          <a:p>
            <a:r>
              <a:rPr lang="de-DE" sz="2400" dirty="0" smtClean="0"/>
              <a:t>1989 entstand die </a:t>
            </a:r>
            <a:r>
              <a:rPr lang="de-DE" sz="2400" b="1" dirty="0" smtClean="0"/>
              <a:t>GPL</a:t>
            </a:r>
            <a:r>
              <a:rPr lang="de-DE" sz="2400" dirty="0" smtClean="0"/>
              <a:t> (General Public </a:t>
            </a:r>
            <a:r>
              <a:rPr lang="de-DE" sz="2400" dirty="0" err="1" smtClean="0"/>
              <a:t>Licence</a:t>
            </a:r>
            <a:r>
              <a:rPr lang="de-DE" sz="2400" dirty="0" smtClean="0"/>
              <a:t>)</a:t>
            </a:r>
          </a:p>
          <a:p>
            <a:endParaRPr lang="de-DE" sz="2400" dirty="0" smtClean="0"/>
          </a:p>
          <a:p>
            <a:r>
              <a:rPr lang="de-DE" sz="2400" dirty="0" smtClean="0"/>
              <a:t>1985  entstand die </a:t>
            </a:r>
            <a:r>
              <a:rPr lang="de-DE" sz="2400" b="1" dirty="0" smtClean="0"/>
              <a:t>FSF</a:t>
            </a:r>
            <a:r>
              <a:rPr lang="de-DE" sz="2400" dirty="0" smtClean="0"/>
              <a:t> Free Software </a:t>
            </a:r>
            <a:r>
              <a:rPr lang="de-DE" sz="2400" dirty="0" err="1" smtClean="0"/>
              <a:t>Foundation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5536" y="6021288"/>
            <a:ext cx="8568952" cy="700187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Die Free Software </a:t>
            </a:r>
            <a:r>
              <a:rPr lang="de-DE" dirty="0" err="1" smtClean="0"/>
              <a:t>Foundation</a:t>
            </a:r>
            <a:r>
              <a:rPr lang="de-DE" dirty="0" smtClean="0"/>
              <a:t> definiert „Free Software“ von Anfang an als:</a:t>
            </a:r>
          </a:p>
          <a:p>
            <a:r>
              <a:rPr lang="de-DE" dirty="0" smtClean="0"/>
              <a:t>Die Freiheit, das Programm für jeden Zweck auszuführen.</a:t>
            </a:r>
          </a:p>
          <a:p>
            <a:r>
              <a:rPr lang="de-DE" dirty="0" smtClean="0"/>
              <a:t>Die Freiheit, die Funktionsweise eines Programms zu untersuchen, und es an seine Bedürfnisse anzupassen</a:t>
            </a:r>
          </a:p>
          <a:p>
            <a:r>
              <a:rPr lang="de-DE" dirty="0" smtClean="0"/>
              <a:t>Die Freiheit, Kopien weiterzugeben und damit seinen Mitmenschen zu helfen</a:t>
            </a:r>
          </a:p>
          <a:p>
            <a:r>
              <a:rPr lang="de-DE" dirty="0" smtClean="0"/>
              <a:t>Die Freiheit, ein Programm zu verbessern, und die Verbesserungen an die Öffentlichkeit weiterzugeben, sodass die gesamte Gesellschaft profitiert.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7704856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 Das Prinzip und die Motivation des offenen Codes</a:t>
            </a:r>
            <a:endParaRPr lang="de-DE" sz="2800" dirty="0"/>
          </a:p>
        </p:txBody>
      </p:sp>
      <p:pic>
        <p:nvPicPr>
          <p:cNvPr id="6" name="Inhaltsplatzhalter 5" descr="GRAFIK_O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2896" y="1600200"/>
            <a:ext cx="7198207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11560" y="6165304"/>
            <a:ext cx="7560840" cy="86409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C00000"/>
                </a:solidFill>
              </a:rPr>
              <a:t>OSS bei Bibliothekskatalogen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Die Software zur Verwaltung sämtlicher Arbeitsabläufe einer Bibliothek wird </a:t>
            </a:r>
            <a:r>
              <a:rPr lang="de-DE" sz="2800" i="1" dirty="0" smtClean="0"/>
              <a:t>integrierte Bibliothekssoftware </a:t>
            </a:r>
            <a:r>
              <a:rPr lang="de-DE" sz="2800" dirty="0" smtClean="0"/>
              <a:t>bzw. </a:t>
            </a:r>
            <a:r>
              <a:rPr lang="de-DE" sz="2800" b="1" dirty="0" smtClean="0"/>
              <a:t>Integrated Library (Management) System </a:t>
            </a:r>
            <a:r>
              <a:rPr lang="de-DE" sz="2800" dirty="0" smtClean="0"/>
              <a:t>(ILS bzw. ILMS) genannt</a:t>
            </a:r>
          </a:p>
          <a:p>
            <a:r>
              <a:rPr lang="de-DE" sz="2800" b="1" dirty="0" smtClean="0"/>
              <a:t>ILS </a:t>
            </a:r>
            <a:r>
              <a:rPr lang="de-DE" sz="2800" dirty="0" smtClean="0"/>
              <a:t>kann durch erweiterte Funktionen/Anpassungen verbessert werden</a:t>
            </a:r>
          </a:p>
          <a:p>
            <a:r>
              <a:rPr lang="de-DE" sz="2800" dirty="0" smtClean="0"/>
              <a:t>Immer mehr Bibliotheken wollen deren Online-Kataloge optimieren und nutzen dazu OSS-Systeme</a:t>
            </a:r>
          </a:p>
          <a:p>
            <a:pPr>
              <a:buNone/>
            </a:pP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344816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solidFill>
                  <a:srgbClr val="C00000"/>
                </a:solidFill>
              </a:rPr>
              <a:t>OSS bei Bibliothekskatalogen/Optimierung von Online Katalogen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aller Angebote unter einer Oberfläche</a:t>
            </a:r>
          </a:p>
          <a:p>
            <a:r>
              <a:rPr lang="de-DE" dirty="0" smtClean="0"/>
              <a:t>Bessere Sichtbarkeit  für E-Medien</a:t>
            </a:r>
          </a:p>
          <a:p>
            <a:r>
              <a:rPr lang="de-DE" dirty="0" smtClean="0"/>
              <a:t>Bessere Durchsuchbarkeit großer Suchräume (Best Match)</a:t>
            </a:r>
          </a:p>
          <a:p>
            <a:r>
              <a:rPr lang="de-DE" dirty="0" smtClean="0"/>
              <a:t>Erwartungskonformität (User Experience)</a:t>
            </a:r>
          </a:p>
          <a:p>
            <a:r>
              <a:rPr lang="de-DE" dirty="0" smtClean="0"/>
              <a:t>Direkten Zugriff auf die Ressource ermöglichen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6984776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Vorteile von OSS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256584"/>
          </a:xfrm>
        </p:spPr>
        <p:txBody>
          <a:bodyPr>
            <a:normAutofit fontScale="92500" lnSpcReduction="20000"/>
          </a:bodyPr>
          <a:lstStyle/>
          <a:p>
            <a:r>
              <a:rPr lang="de-DE" sz="3100" dirty="0" smtClean="0"/>
              <a:t>Geringe Anschaffungskosten</a:t>
            </a:r>
          </a:p>
          <a:p>
            <a:r>
              <a:rPr lang="de-DE" sz="3100" dirty="0" smtClean="0"/>
              <a:t>Erweiterbar und nutzbar für große Anwendungen</a:t>
            </a:r>
          </a:p>
          <a:p>
            <a:r>
              <a:rPr lang="de-DE" sz="3100" dirty="0" smtClean="0"/>
              <a:t>Geringe Abhängigkeit vom Anbieter (offener Quellcode)</a:t>
            </a:r>
          </a:p>
          <a:p>
            <a:r>
              <a:rPr lang="de-DE" sz="3100" dirty="0" smtClean="0"/>
              <a:t>Gute Zukunftsaussichten (modularer Aufbau/nutzbar auf Linux und Apache)</a:t>
            </a:r>
          </a:p>
          <a:p>
            <a:r>
              <a:rPr lang="de-DE" sz="3100" dirty="0" smtClean="0"/>
              <a:t>Geringe Fehleranfälligkeit (offener Quellcode)</a:t>
            </a:r>
          </a:p>
          <a:p>
            <a:r>
              <a:rPr lang="de-DE" sz="3100" dirty="0" smtClean="0"/>
              <a:t>Vielfältiges Angebot im Bereich Content Management</a:t>
            </a:r>
          </a:p>
          <a:p>
            <a:r>
              <a:rPr lang="de-DE" sz="3100" dirty="0" smtClean="0"/>
              <a:t>Individuelle Erweiterungen und Anpassungen möglich (offener Quellcode)</a:t>
            </a:r>
          </a:p>
          <a:p>
            <a:r>
              <a:rPr lang="de-DE" sz="3100" dirty="0" smtClean="0"/>
              <a:t>Unter Umständen bessere Datensicherheit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8FCB-D136-4943-9A8F-D811F5BA3F3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7776864" cy="365125"/>
          </a:xfrm>
        </p:spPr>
        <p:txBody>
          <a:bodyPr/>
          <a:lstStyle/>
          <a:p>
            <a:r>
              <a:rPr lang="de-DE" dirty="0" smtClean="0"/>
              <a:t>Autor: Jana Baier, Seminar : Open Discovery, Dozent: Felix </a:t>
            </a:r>
            <a:r>
              <a:rPr lang="de-DE" dirty="0" err="1" smtClean="0"/>
              <a:t>Lohmeier</a:t>
            </a:r>
            <a:r>
              <a:rPr lang="de-DE" dirty="0" smtClean="0"/>
              <a:t>, Wintersemester 2016,  HAW Hamburg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Bildschirmpräsentation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Pro und Contra – Open Source bei Bibliothekskatalogen</vt:lpstr>
      <vt:lpstr>Inhaltsverzeichnis</vt:lpstr>
      <vt:lpstr>Einführung</vt:lpstr>
      <vt:lpstr>Einführung</vt:lpstr>
      <vt:lpstr>Einführung</vt:lpstr>
      <vt:lpstr> Das Prinzip und die Motivation des offenen Codes</vt:lpstr>
      <vt:lpstr>OSS bei Bibliothekskatalogen</vt:lpstr>
      <vt:lpstr>OSS bei Bibliothekskatalogen/Optimierung von Online Katalogen</vt:lpstr>
      <vt:lpstr>Vorteile von OSS</vt:lpstr>
      <vt:lpstr>Nachteile von OSS</vt:lpstr>
      <vt:lpstr>Literaturverzeichnis</vt:lpstr>
      <vt:lpstr>Folie 12</vt:lpstr>
    </vt:vector>
  </TitlesOfParts>
  <Company>MCUpper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und Contra – Open Source bei Bibliothekskatalogen</dc:title>
  <dc:creator>Jana</dc:creator>
  <cp:lastModifiedBy>Jana</cp:lastModifiedBy>
  <cp:revision>77</cp:revision>
  <dcterms:created xsi:type="dcterms:W3CDTF">2016-09-19T19:26:32Z</dcterms:created>
  <dcterms:modified xsi:type="dcterms:W3CDTF">2016-09-24T12:01:48Z</dcterms:modified>
</cp:coreProperties>
</file>