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7" r:id="rId2"/>
    <p:sldId id="269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8" r:id="rId15"/>
    <p:sldId id="271" r:id="rId16"/>
    <p:sldId id="270" r:id="rId17"/>
    <p:sldId id="274" r:id="rId18"/>
    <p:sldId id="272" r:id="rId19"/>
    <p:sldId id="276" r:id="rId20"/>
    <p:sldId id="275" r:id="rId21"/>
    <p:sldId id="273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hteck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hteck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hteck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hteck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Abgerundetes Rechteck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Abgerundetes Rechteck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hteck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hteck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AD594C0A-523B-42CF-968E-2DE0C3764A87}" type="datetimeFigureOut">
              <a:rPr lang="de-DE" smtClean="0"/>
              <a:t>24.10.2016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1FE7C567-A758-4F4C-B5D3-3D95F888069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94C0A-523B-42CF-968E-2DE0C3764A87}" type="datetimeFigureOut">
              <a:rPr lang="de-DE" smtClean="0"/>
              <a:t>24.10.2016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7C567-A758-4F4C-B5D3-3D95F888069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94C0A-523B-42CF-968E-2DE0C3764A87}" type="datetimeFigureOut">
              <a:rPr lang="de-DE" smtClean="0"/>
              <a:t>24.10.2016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7C567-A758-4F4C-B5D3-3D95F888069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94C0A-523B-42CF-968E-2DE0C3764A87}" type="datetimeFigureOut">
              <a:rPr lang="de-DE" smtClean="0"/>
              <a:t>24.10.2016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7C567-A758-4F4C-B5D3-3D95F888069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94C0A-523B-42CF-968E-2DE0C3764A87}" type="datetimeFigureOut">
              <a:rPr lang="de-DE" smtClean="0"/>
              <a:t>24.10.2016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7C567-A758-4F4C-B5D3-3D95F888069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94C0A-523B-42CF-968E-2DE0C3764A87}" type="datetimeFigureOut">
              <a:rPr lang="de-DE" smtClean="0"/>
              <a:t>24.10.2016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7C567-A758-4F4C-B5D3-3D95F888069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26" name="Datumsplatzhalt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D594C0A-523B-42CF-968E-2DE0C3764A87}" type="datetimeFigureOut">
              <a:rPr lang="de-DE" smtClean="0"/>
              <a:t>24.10.2016</a:t>
            </a:fld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FE7C567-A758-4F4C-B5D3-3D95F8880693}" type="slidenum">
              <a:rPr lang="de-DE" smtClean="0"/>
              <a:t>‹Nr.›</a:t>
            </a:fld>
            <a:endParaRPr lang="de-DE"/>
          </a:p>
        </p:txBody>
      </p:sp>
      <p:sp>
        <p:nvSpPr>
          <p:cNvPr id="28" name="Fußzeilenplatzhalt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AD594C0A-523B-42CF-968E-2DE0C3764A87}" type="datetimeFigureOut">
              <a:rPr lang="de-DE" smtClean="0"/>
              <a:t>24.10.2016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1FE7C567-A758-4F4C-B5D3-3D95F888069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94C0A-523B-42CF-968E-2DE0C3764A87}" type="datetimeFigureOut">
              <a:rPr lang="de-DE" smtClean="0"/>
              <a:t>24.10.2016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7C567-A758-4F4C-B5D3-3D95F888069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94C0A-523B-42CF-968E-2DE0C3764A87}" type="datetimeFigureOut">
              <a:rPr lang="de-DE" smtClean="0"/>
              <a:t>24.10.2016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7C567-A758-4F4C-B5D3-3D95F888069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94C0A-523B-42CF-968E-2DE0C3764A87}" type="datetimeFigureOut">
              <a:rPr lang="de-DE" smtClean="0"/>
              <a:t>24.10.2016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7C567-A758-4F4C-B5D3-3D95F888069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eck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hteck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hteck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hteck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hteck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Abgerundetes Rechteck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Abgerundetes Rechteck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hteck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hteck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hteck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hteck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hteck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hteck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/>
              <a:t>Textmasterformat bearbeiten</a:t>
            </a:r>
          </a:p>
          <a:p>
            <a:pPr lvl="1" eaLnBrk="1" latinLnBrk="0" hangingPunct="1"/>
            <a:r>
              <a:rPr kumimoji="0" lang="de-DE"/>
              <a:t>Zweite Ebene</a:t>
            </a:r>
          </a:p>
          <a:p>
            <a:pPr lvl="2" eaLnBrk="1" latinLnBrk="0" hangingPunct="1"/>
            <a:r>
              <a:rPr kumimoji="0" lang="de-DE"/>
              <a:t>Dritte Ebene</a:t>
            </a:r>
          </a:p>
          <a:p>
            <a:pPr lvl="3" eaLnBrk="1" latinLnBrk="0" hangingPunct="1"/>
            <a:r>
              <a:rPr kumimoji="0" lang="de-DE"/>
              <a:t>Vierte Ebene</a:t>
            </a:r>
          </a:p>
          <a:p>
            <a:pPr lvl="4" eaLnBrk="1" latinLnBrk="0" hangingPunct="1"/>
            <a:r>
              <a:rPr kumimoji="0" lang="de-DE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AD594C0A-523B-42CF-968E-2DE0C3764A87}" type="datetimeFigureOut">
              <a:rPr lang="de-DE" smtClean="0"/>
              <a:t>24.10.2016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de-DE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1FE7C567-A758-4F4C-B5D3-3D95F8880693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okfnlabs.org/bibjson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hub.io/de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nb.de/DE/Standardisierung/Formate/MARC21/marc21_node.html" TargetMode="External"/><Relationship Id="rId13" Type="http://schemas.openxmlformats.org/officeDocument/2006/relationships/hyperlink" Target="https://datahub.io/de/" TargetMode="External"/><Relationship Id="rId3" Type="http://schemas.openxmlformats.org/officeDocument/2006/relationships/hyperlink" Target="http://www.dnb.de/DE/Wir/Projekte/Laufend/bibframe.html" TargetMode="External"/><Relationship Id="rId7" Type="http://schemas.openxmlformats.org/officeDocument/2006/relationships/hyperlink" Target="https://web.archive.org/web/20160422025534/http:/openbiblio.net/" TargetMode="External"/><Relationship Id="rId12" Type="http://schemas.openxmlformats.org/officeDocument/2006/relationships/hyperlink" Target="http://www.dnb.de/DE/Service/DigitaleDienste/SRU/sru_node.html" TargetMode="External"/><Relationship Id="rId2" Type="http://schemas.openxmlformats.org/officeDocument/2006/relationships/hyperlink" Target="http://opendefinition.org/od/2.0/d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nb.de/DE/Service/DigitaleDienste/Datendienst/isbnSelektion.html" TargetMode="External"/><Relationship Id="rId11" Type="http://schemas.openxmlformats.org/officeDocument/2006/relationships/hyperlink" Target="https://en.wikibooks.org/wiki/Open_Metadata_Handbook" TargetMode="External"/><Relationship Id="rId5" Type="http://schemas.openxmlformats.org/officeDocument/2006/relationships/hyperlink" Target="https://okfn.org/about/" TargetMode="External"/><Relationship Id="rId10" Type="http://schemas.openxmlformats.org/officeDocument/2006/relationships/hyperlink" Target="http://www.dnb.de/DE/Service/DigitaleDienste/OAI/oai_node.html" TargetMode="External"/><Relationship Id="rId4" Type="http://schemas.openxmlformats.org/officeDocument/2006/relationships/hyperlink" Target="http://www.dnb.de/DE/Service/DigitaleDienste/DNBBibliografie/dnbbibliografie_node.html" TargetMode="External"/><Relationship Id="rId9" Type="http://schemas.openxmlformats.org/officeDocument/2006/relationships/hyperlink" Target="http://okfnlabs.org/bibjson/" TargetMode="External"/><Relationship Id="rId14" Type="http://schemas.openxmlformats.org/officeDocument/2006/relationships/hyperlink" Target="http://blog.zeit.de/open-data/2011/11/08/open-bibliographic-data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okfnlabs.org/bibjson/" TargetMode="External"/><Relationship Id="rId7" Type="http://schemas.openxmlformats.org/officeDocument/2006/relationships/hyperlink" Target="https://datahub.io/de/" TargetMode="External"/><Relationship Id="rId2" Type="http://schemas.openxmlformats.org/officeDocument/2006/relationships/hyperlink" Target="https://web.archive.org/web/20160422025534/http:/openbiblio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opendefinition.org/od/2.0/de/" TargetMode="External"/><Relationship Id="rId5" Type="http://schemas.openxmlformats.org/officeDocument/2006/relationships/hyperlink" Target="https://okfn.org/about/" TargetMode="External"/><Relationship Id="rId4" Type="http://schemas.openxmlformats.org/officeDocument/2006/relationships/hyperlink" Target="https://en.wikibooks.org/wiki/Open_Metadata_Handbook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Initiativen zum Metadatenaustausch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09600" y="3879156"/>
            <a:ext cx="6604000" cy="1981317"/>
          </a:xfrm>
        </p:spPr>
        <p:txBody>
          <a:bodyPr/>
          <a:lstStyle/>
          <a:p>
            <a:r>
              <a:rPr lang="de-DE" dirty="0"/>
              <a:t>vorgetragen von: Kristin </a:t>
            </a:r>
            <a:r>
              <a:rPr lang="de-DE" dirty="0" err="1"/>
              <a:t>Ameis</a:t>
            </a:r>
            <a:r>
              <a:rPr lang="de-DE" dirty="0"/>
              <a:t> &amp; Kirstin </a:t>
            </a:r>
            <a:r>
              <a:rPr lang="de-DE" dirty="0" err="1"/>
              <a:t>Grantz</a:t>
            </a:r>
            <a:endParaRPr lang="de-DE" dirty="0"/>
          </a:p>
          <a:p>
            <a:endParaRPr lang="de-DE" sz="2000" dirty="0"/>
          </a:p>
          <a:p>
            <a:r>
              <a:rPr lang="de-DE" sz="2000" dirty="0"/>
              <a:t>Seminar: (Open) Discovery</a:t>
            </a:r>
          </a:p>
          <a:p>
            <a:r>
              <a:rPr lang="de-DE" sz="2000" dirty="0"/>
              <a:t>Leitung: Felix </a:t>
            </a:r>
            <a:r>
              <a:rPr lang="de-DE" sz="2000" dirty="0" err="1"/>
              <a:t>Lohmeier</a:t>
            </a:r>
            <a:endParaRPr lang="de-DE" sz="2000" dirty="0"/>
          </a:p>
          <a:p>
            <a:r>
              <a:rPr lang="de-DE" sz="2000" dirty="0"/>
              <a:t>24.10.2016</a:t>
            </a:r>
          </a:p>
        </p:txBody>
      </p:sp>
    </p:spTree>
    <p:extLst>
      <p:ext uri="{BB962C8B-B14F-4D97-AF65-F5344CB8AC3E}">
        <p14:creationId xmlns:p14="http://schemas.microsoft.com/office/powerpoint/2010/main" val="4125551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/>
              <a:t>Metadateninteroperabilität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setzt offene Standards voraus</a:t>
            </a:r>
          </a:p>
          <a:p>
            <a:r>
              <a:rPr lang="de-DE" dirty="0"/>
              <a:t>ein übergreifendes Metadatenformat ist nicht möglich wegen verschiedener zu beschreibender Ressourcen und verschiedener Anforderungen an die Daten</a:t>
            </a:r>
          </a:p>
          <a:p>
            <a:r>
              <a:rPr lang="de-DE" dirty="0"/>
              <a:t>Interoperabilität zwischen Formaten muss durch Werkzeuge erreicht werden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5746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 err="1"/>
              <a:t>BibJSON</a:t>
            </a:r>
            <a:endParaRPr lang="de-DE" u="sng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Austauschformat für bibliographische</a:t>
            </a:r>
          </a:p>
          <a:p>
            <a:pPr marL="402336" lvl="1" indent="0">
              <a:buNone/>
            </a:pPr>
            <a:r>
              <a:rPr lang="de-DE" sz="2800" dirty="0">
                <a:solidFill>
                  <a:schemeClr val="tx1"/>
                </a:solidFill>
              </a:rPr>
              <a:t>Daten</a:t>
            </a:r>
          </a:p>
          <a:p>
            <a:r>
              <a:rPr lang="de-DE" dirty="0"/>
              <a:t>vereinfacht Erstellen, Pflegen und</a:t>
            </a:r>
          </a:p>
          <a:p>
            <a:pPr marL="402336" lvl="1" indent="0">
              <a:buNone/>
            </a:pPr>
            <a:r>
              <a:rPr lang="de-DE" sz="2800" dirty="0">
                <a:solidFill>
                  <a:schemeClr val="tx1"/>
                </a:solidFill>
              </a:rPr>
              <a:t>Teilen von strukturierten Daten</a:t>
            </a:r>
          </a:p>
          <a:p>
            <a:r>
              <a:rPr lang="de-DE" dirty="0"/>
              <a:t>vereinfacht Nachnutzung und Weiterverbreitung von Bibliotheksmetadaten</a:t>
            </a:r>
          </a:p>
          <a:p>
            <a:r>
              <a:rPr lang="de-DE" dirty="0"/>
              <a:t>diverse Parser zur Umwandlung anderer Formate in </a:t>
            </a:r>
            <a:r>
              <a:rPr lang="de-DE" dirty="0" err="1"/>
              <a:t>BibJSON</a:t>
            </a:r>
            <a:endParaRPr lang="de-DE" dirty="0"/>
          </a:p>
          <a:p>
            <a:r>
              <a:rPr lang="de-DE" dirty="0"/>
              <a:t>Darstellen und Managen der Daten via </a:t>
            </a:r>
            <a:r>
              <a:rPr lang="de-DE" dirty="0" err="1"/>
              <a:t>Bibserver</a:t>
            </a:r>
            <a:endParaRPr lang="de-DE" dirty="0"/>
          </a:p>
          <a:p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737" y="702081"/>
            <a:ext cx="5307323" cy="3479360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feld 8"/>
          <p:cNvSpPr txBox="1"/>
          <p:nvPr/>
        </p:nvSpPr>
        <p:spPr>
          <a:xfrm>
            <a:off x="8997775" y="3946400"/>
            <a:ext cx="3046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Bildquelle: </a:t>
            </a:r>
            <a:r>
              <a:rPr lang="de-DE" sz="1400" dirty="0">
                <a:hlinkClick r:id="rId3"/>
              </a:rPr>
              <a:t>http://okfnlabs.org/bibjson/</a:t>
            </a:r>
            <a:r>
              <a:rPr lang="de-DE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76915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 err="1"/>
              <a:t>Bibserver</a:t>
            </a:r>
            <a:r>
              <a:rPr lang="de-DE" u="sng" dirty="0"/>
              <a:t> &amp; </a:t>
            </a:r>
            <a:r>
              <a:rPr lang="de-DE" u="sng" dirty="0" err="1"/>
              <a:t>Bibsoup</a:t>
            </a:r>
            <a:endParaRPr lang="de-DE" u="sng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Bibserver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DE" dirty="0"/>
              <a:t>Open Source Software zum Erstellen und Managen von </a:t>
            </a:r>
          </a:p>
          <a:p>
            <a:pPr marL="0" indent="0">
              <a:buNone/>
            </a:pPr>
            <a:r>
              <a:rPr lang="de-DE" dirty="0"/>
              <a:t>Sammlungen bibliografischer Daten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Bibsoup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DE" dirty="0"/>
              <a:t>Plattform zur Veröffentlichung bibliografischer Daten mit </a:t>
            </a:r>
          </a:p>
          <a:p>
            <a:pPr marL="0" indent="0">
              <a:buNone/>
            </a:pPr>
            <a:r>
              <a:rPr lang="de-DE" dirty="0"/>
              <a:t>der Zielgruppe STM</a:t>
            </a:r>
          </a:p>
        </p:txBody>
      </p:sp>
    </p:spTree>
    <p:extLst>
      <p:ext uri="{BB962C8B-B14F-4D97-AF65-F5344CB8AC3E}">
        <p14:creationId xmlns:p14="http://schemas.microsoft.com/office/powerpoint/2010/main" val="3447583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 err="1"/>
              <a:t>Datahub</a:t>
            </a:r>
            <a:endParaRPr lang="de-DE" u="sng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109812"/>
          </a:xfrm>
        </p:spPr>
        <p:txBody>
          <a:bodyPr>
            <a:normAutofit fontScale="92500" lnSpcReduction="20000"/>
          </a:bodyPr>
          <a:lstStyle/>
          <a:p>
            <a:r>
              <a:rPr lang="de-DE" sz="3000" dirty="0"/>
              <a:t>Plattform der Open Knowledge International für offene Daten</a:t>
            </a:r>
          </a:p>
          <a:p>
            <a:r>
              <a:rPr lang="de-DE" sz="3000" dirty="0"/>
              <a:t>fast 11.000 Datensätze</a:t>
            </a:r>
          </a:p>
          <a:p>
            <a:r>
              <a:rPr lang="de-DE" sz="3000" dirty="0"/>
              <a:t>Datenmanagementsystem CKAN</a:t>
            </a:r>
          </a:p>
          <a:p>
            <a:r>
              <a:rPr lang="de-DE" sz="3000" dirty="0"/>
              <a:t>veröffentlichte Metadaten deutscher bibliothekarischer Institutionen:</a:t>
            </a:r>
          </a:p>
          <a:p>
            <a:pPr lvl="1"/>
            <a:r>
              <a:rPr lang="de-DE" sz="3000" dirty="0">
                <a:solidFill>
                  <a:schemeClr val="tx1"/>
                </a:solidFill>
              </a:rPr>
              <a:t>Deutsche Nationalbibliografie und Gemeinsame Normdatei</a:t>
            </a:r>
          </a:p>
          <a:p>
            <a:pPr lvl="1"/>
            <a:r>
              <a:rPr lang="de-DE" sz="3000" dirty="0">
                <a:solidFill>
                  <a:schemeClr val="tx1"/>
                </a:solidFill>
              </a:rPr>
              <a:t>Verbundkatalog </a:t>
            </a:r>
            <a:r>
              <a:rPr lang="de-DE" sz="3000" dirty="0" err="1">
                <a:solidFill>
                  <a:schemeClr val="tx1"/>
                </a:solidFill>
              </a:rPr>
              <a:t>HeBIS</a:t>
            </a:r>
            <a:endParaRPr lang="de-DE" sz="3000" dirty="0">
              <a:solidFill>
                <a:schemeClr val="tx1"/>
              </a:solidFill>
            </a:endParaRPr>
          </a:p>
          <a:p>
            <a:pPr lvl="1"/>
            <a:r>
              <a:rPr lang="de-DE" sz="3000" dirty="0">
                <a:solidFill>
                  <a:schemeClr val="tx1"/>
                </a:solidFill>
              </a:rPr>
              <a:t>Verbundkatalog </a:t>
            </a:r>
            <a:r>
              <a:rPr lang="de-DE" sz="3000" dirty="0" err="1">
                <a:solidFill>
                  <a:schemeClr val="tx1"/>
                </a:solidFill>
              </a:rPr>
              <a:t>hbz</a:t>
            </a:r>
            <a:endParaRPr lang="de-DE" sz="3000" dirty="0">
              <a:solidFill>
                <a:schemeClr val="tx1"/>
              </a:solidFill>
            </a:endParaRPr>
          </a:p>
          <a:p>
            <a:pPr lvl="1"/>
            <a:r>
              <a:rPr lang="de-DE" sz="3000" dirty="0">
                <a:solidFill>
                  <a:schemeClr val="tx1"/>
                </a:solidFill>
              </a:rPr>
              <a:t>Kataloge der UB Konstanz, UB Tübingen und UB Mannheim </a:t>
            </a:r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sz="1500" dirty="0"/>
          </a:p>
          <a:p>
            <a:pPr marL="457200" lvl="1" indent="0">
              <a:buNone/>
            </a:pPr>
            <a:r>
              <a:rPr lang="de-DE" dirty="0">
                <a:hlinkClick r:id="rId2"/>
              </a:rPr>
              <a:t>https://datahub.io/de/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7797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/>
              <a:t>DNB: Metadatenaustausch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ab 1.07.2015 Titeldaten DNB + Normdaten GND unter CC-0</a:t>
            </a:r>
          </a:p>
          <a:p>
            <a:r>
              <a:rPr lang="de-DE" dirty="0"/>
              <a:t>einmalige kostenfreie Anmeldung und Autorisierung</a:t>
            </a:r>
          </a:p>
          <a:p>
            <a:r>
              <a:rPr lang="de-DE" dirty="0"/>
              <a:t>Bezug über online-Schnittstellen (SRU, OAI)</a:t>
            </a:r>
          </a:p>
          <a:p>
            <a:pPr lvl="1">
              <a:buSzPct val="80000"/>
              <a:buFont typeface="Wingdings" pitchFamily="2" charset="2"/>
              <a:buChar char="Ø"/>
            </a:pPr>
            <a:r>
              <a:rPr lang="de-DE" dirty="0">
                <a:solidFill>
                  <a:schemeClr val="tx1"/>
                </a:solidFill>
              </a:rPr>
              <a:t> SRU: standardisiertes Webservice-Protokoll</a:t>
            </a:r>
          </a:p>
          <a:p>
            <a:pPr lvl="1">
              <a:buSzPct val="80000"/>
              <a:buFont typeface="Wingdings" pitchFamily="2" charset="2"/>
              <a:buChar char="Ø"/>
            </a:pPr>
            <a:r>
              <a:rPr lang="de-DE" dirty="0">
                <a:solidFill>
                  <a:schemeClr val="tx1"/>
                </a:solidFill>
              </a:rPr>
              <a:t> OAI: offene Schnittstelle zum Metadatenaustausch</a:t>
            </a:r>
          </a:p>
          <a:p>
            <a:r>
              <a:rPr lang="de-DE" dirty="0"/>
              <a:t>selbständige Selektionen, z. B. nach sachlichen Aspekten oder bestimmten Zeitintervallen</a:t>
            </a:r>
          </a:p>
          <a:p>
            <a:r>
              <a:rPr lang="de-DE" dirty="0"/>
              <a:t>Formate: MARC21, MARC21-xml, RDF</a:t>
            </a:r>
          </a:p>
        </p:txBody>
      </p:sp>
    </p:spTree>
    <p:extLst>
      <p:ext uri="{BB962C8B-B14F-4D97-AF65-F5344CB8AC3E}">
        <p14:creationId xmlns:p14="http://schemas.microsoft.com/office/powerpoint/2010/main" val="3643069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/>
              <a:t>Open Library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47" t="10436" r="18796" b="16221"/>
          <a:stretch/>
        </p:blipFill>
        <p:spPr bwMode="auto">
          <a:xfrm>
            <a:off x="3751115" y="1853049"/>
            <a:ext cx="7969827" cy="4651658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6550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/>
              <a:t>Open Library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Teilprojekt des Internet Archives</a:t>
            </a:r>
          </a:p>
          <a:p>
            <a:r>
              <a:rPr lang="de-DE" dirty="0"/>
              <a:t>basierend auf bibliographischer Datenbank</a:t>
            </a:r>
          </a:p>
          <a:p>
            <a:r>
              <a:rPr lang="de-DE" dirty="0"/>
              <a:t>Quellcode unter GNU </a:t>
            </a:r>
            <a:r>
              <a:rPr lang="de-DE" dirty="0" err="1"/>
              <a:t>Affero</a:t>
            </a:r>
            <a:r>
              <a:rPr lang="de-DE" dirty="0"/>
              <a:t> General Public </a:t>
            </a:r>
            <a:r>
              <a:rPr lang="de-DE" dirty="0" err="1"/>
              <a:t>License</a:t>
            </a:r>
            <a:r>
              <a:rPr lang="de-DE" dirty="0"/>
              <a:t> (AGPL)</a:t>
            </a:r>
          </a:p>
          <a:p>
            <a:pPr marL="109728" indent="0">
              <a:buNone/>
            </a:pPr>
            <a:endParaRPr lang="de-DE" dirty="0"/>
          </a:p>
          <a:p>
            <a:pPr marL="109728" indent="0">
              <a:buNone/>
            </a:pPr>
            <a:r>
              <a:rPr lang="de-DE" dirty="0"/>
              <a:t>Daten + Suche:</a:t>
            </a:r>
          </a:p>
          <a:p>
            <a:r>
              <a:rPr lang="de-DE" dirty="0"/>
              <a:t>Daten sind gemeinfrei</a:t>
            </a:r>
          </a:p>
          <a:p>
            <a:r>
              <a:rPr lang="de-DE" dirty="0"/>
              <a:t>stammen von Verlagen, Bibliotheken, Privatpersonen</a:t>
            </a:r>
          </a:p>
          <a:p>
            <a:r>
              <a:rPr lang="de-DE" dirty="0"/>
              <a:t>strukturiertes Wiki im Hintergrund</a:t>
            </a:r>
          </a:p>
          <a:p>
            <a:r>
              <a:rPr lang="de-DE" dirty="0"/>
              <a:t>Suche basiert auf </a:t>
            </a:r>
            <a:r>
              <a:rPr lang="de-DE" dirty="0" err="1"/>
              <a:t>Solr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4411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/>
              <a:t>Open Library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de-DE" dirty="0"/>
              <a:t>Katalogisierung:</a:t>
            </a:r>
          </a:p>
          <a:p>
            <a:pPr>
              <a:buFont typeface="Arial" pitchFamily="34" charset="0"/>
              <a:buChar char="•"/>
            </a:pPr>
            <a:r>
              <a:rPr lang="de-DE" dirty="0"/>
              <a:t>Formular zu  Eintragen der Daten</a:t>
            </a:r>
          </a:p>
          <a:p>
            <a:pPr>
              <a:buFont typeface="Arial" pitchFamily="34" charset="0"/>
              <a:buChar char="•"/>
            </a:pPr>
            <a:r>
              <a:rPr lang="de-DE" dirty="0"/>
              <a:t>keine Pflichtfelder definiert</a:t>
            </a:r>
          </a:p>
          <a:p>
            <a:pPr>
              <a:buFont typeface="Arial" pitchFamily="34" charset="0"/>
              <a:buChar char="•"/>
            </a:pPr>
            <a:r>
              <a:rPr lang="de-DE" dirty="0"/>
              <a:t>Feld Autor: Register hinterlegt</a:t>
            </a:r>
          </a:p>
          <a:p>
            <a:pPr>
              <a:buFont typeface="Arial" pitchFamily="34" charset="0"/>
              <a:buChar char="•"/>
            </a:pPr>
            <a:r>
              <a:rPr lang="de-DE" dirty="0"/>
              <a:t>Klassifikation: DDC + Library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Congress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9313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/>
              <a:t>Vorteile und Chancen offener Daten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599" y="2249424"/>
            <a:ext cx="11194473" cy="4325112"/>
          </a:xfrm>
        </p:spPr>
        <p:txBody>
          <a:bodyPr/>
          <a:lstStyle/>
          <a:p>
            <a:r>
              <a:rPr lang="de-DE" dirty="0"/>
              <a:t>steigende Bedeutung von Bibliotheken durch mehr Sichtbarkeit im Web</a:t>
            </a:r>
          </a:p>
          <a:p>
            <a:r>
              <a:rPr lang="de-DE" dirty="0"/>
              <a:t>Nachnutzung der Daten z.B. von Verlagen, Archiven, Wikipedia</a:t>
            </a:r>
          </a:p>
          <a:p>
            <a:r>
              <a:rPr lang="de-DE" dirty="0"/>
              <a:t>Chance für Kooperationen, Forschung mit den Daten</a:t>
            </a:r>
          </a:p>
          <a:p>
            <a:r>
              <a:rPr lang="de-DE" dirty="0"/>
              <a:t>wissenschaftliche Infrastruktur weiterentwickeln</a:t>
            </a:r>
          </a:p>
          <a:p>
            <a:r>
              <a:rPr lang="de-DE" dirty="0"/>
              <a:t>Kataloganreicherung (z. B. Schlagwörter): verbesserte Recherchequalität</a:t>
            </a:r>
          </a:p>
          <a:p>
            <a:r>
              <a:rPr lang="de-DE" dirty="0"/>
              <a:t>rechtliche Grundlage für </a:t>
            </a:r>
            <a:r>
              <a:rPr lang="de-DE" dirty="0" err="1"/>
              <a:t>Linked</a:t>
            </a:r>
            <a:r>
              <a:rPr lang="de-DE" dirty="0"/>
              <a:t> Open Data damit geschaffen</a:t>
            </a:r>
          </a:p>
        </p:txBody>
      </p:sp>
    </p:spTree>
    <p:extLst>
      <p:ext uri="{BB962C8B-B14F-4D97-AF65-F5344CB8AC3E}">
        <p14:creationId xmlns:p14="http://schemas.microsoft.com/office/powerpoint/2010/main" val="2954825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/>
              <a:t>Gründe für die geringe Beteiligung von Bibliotheken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keine Notwendigkeit</a:t>
            </a:r>
          </a:p>
          <a:p>
            <a:r>
              <a:rPr lang="de-DE" dirty="0"/>
              <a:t>Gefühl, die akribisch gesammelten Daten zu verschenken</a:t>
            </a:r>
          </a:p>
          <a:p>
            <a:r>
              <a:rPr lang="de-DE" dirty="0"/>
              <a:t>Angst, überflüssig zu werden</a:t>
            </a:r>
          </a:p>
          <a:p>
            <a:r>
              <a:rPr lang="de-DE" dirty="0"/>
              <a:t>nicht zuständig fühlen: Aufgabe der Verbünde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2483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itchFamily="2" charset="2"/>
              <a:buChar char="Ø"/>
            </a:pPr>
            <a:r>
              <a:rPr lang="de-DE" dirty="0"/>
              <a:t>Initiativen zum Metadatenaustausch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de-DE" dirty="0"/>
              <a:t>Open </a:t>
            </a:r>
            <a:r>
              <a:rPr lang="de-DE" dirty="0" err="1"/>
              <a:t>Knowledge</a:t>
            </a:r>
            <a:r>
              <a:rPr lang="de-DE" dirty="0"/>
              <a:t> International</a:t>
            </a:r>
          </a:p>
          <a:p>
            <a:pPr marL="624078" indent="-514350">
              <a:buFont typeface="+mj-lt"/>
              <a:buAutoNum type="arabicPeriod"/>
            </a:pPr>
            <a:r>
              <a:rPr lang="de-DE" dirty="0"/>
              <a:t>Open Bibliographic Data Group</a:t>
            </a:r>
          </a:p>
          <a:p>
            <a:pPr marL="624078" indent="-514350">
              <a:buFont typeface="+mj-lt"/>
              <a:buAutoNum type="arabicPeriod"/>
            </a:pPr>
            <a:r>
              <a:rPr lang="de-DE" dirty="0" err="1"/>
              <a:t>DataHub</a:t>
            </a:r>
            <a:endParaRPr lang="de-DE" dirty="0"/>
          </a:p>
          <a:p>
            <a:pPr marL="624078" indent="-514350">
              <a:buFont typeface="+mj-lt"/>
              <a:buAutoNum type="arabicPeriod"/>
            </a:pPr>
            <a:r>
              <a:rPr lang="de-DE" dirty="0"/>
              <a:t>DNB: Metadatenaustausch</a:t>
            </a:r>
          </a:p>
          <a:p>
            <a:pPr marL="624078" indent="-514350">
              <a:buFont typeface="+mj-lt"/>
              <a:buAutoNum type="arabicPeriod"/>
            </a:pPr>
            <a:r>
              <a:rPr lang="de-DE" dirty="0"/>
              <a:t>Open Library</a:t>
            </a:r>
          </a:p>
          <a:p>
            <a:pPr marL="624078" indent="-514350">
              <a:buFont typeface="+mj-lt"/>
              <a:buAutoNum type="arabicPeriod"/>
            </a:pPr>
            <a:r>
              <a:rPr lang="de-DE" dirty="0"/>
              <a:t>Vorteile und Chancen offener Metadaten</a:t>
            </a:r>
          </a:p>
          <a:p>
            <a:pPr marL="624078" indent="-51435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0790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8818" y="633846"/>
            <a:ext cx="10972800" cy="727364"/>
          </a:xfrm>
        </p:spPr>
        <p:txBody>
          <a:bodyPr/>
          <a:lstStyle/>
          <a:p>
            <a:r>
              <a:rPr lang="de-DE" sz="3600" u="sng" dirty="0"/>
              <a:t>Quellen</a:t>
            </a:r>
            <a:endParaRPr lang="de-DE" u="sng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0" y="1278082"/>
            <a:ext cx="10972800" cy="5296454"/>
          </a:xfrm>
        </p:spPr>
        <p:txBody>
          <a:bodyPr>
            <a:normAutofit/>
          </a:bodyPr>
          <a:lstStyle/>
          <a:p>
            <a:r>
              <a:rPr lang="de-DE" sz="1800" dirty="0"/>
              <a:t>DNB, 2016a: </a:t>
            </a:r>
            <a:r>
              <a:rPr lang="de-DE" sz="1800" i="1" dirty="0" err="1"/>
              <a:t>Bibframe</a:t>
            </a:r>
            <a:r>
              <a:rPr lang="de-DE" sz="1800" dirty="0"/>
              <a:t>. [Online] Stand: 2016-10-05 [Zugriff am: 2016-10-20] Verfügbar unter:</a:t>
            </a:r>
            <a:r>
              <a:rPr lang="de-DE" sz="1800" dirty="0">
                <a:hlinkClick r:id="rId2"/>
              </a:rPr>
              <a:t> </a:t>
            </a:r>
            <a:r>
              <a:rPr lang="de-DE" sz="1800" u="sng" dirty="0">
                <a:hlinkClick r:id="rId3"/>
              </a:rPr>
              <a:t>http://www.dnb.de/DE/Wir/Projekte/Laufend/bibframe.html</a:t>
            </a:r>
            <a:endParaRPr lang="de-DE" sz="1800" dirty="0"/>
          </a:p>
          <a:p>
            <a:r>
              <a:rPr lang="de-DE" sz="1800" dirty="0"/>
              <a:t>DNB, 2016b: </a:t>
            </a:r>
            <a:r>
              <a:rPr lang="de-DE" sz="1800" i="1" dirty="0"/>
              <a:t>Deutsche Nationalbibliographie</a:t>
            </a:r>
            <a:r>
              <a:rPr lang="de-DE" sz="1800" dirty="0"/>
              <a:t>. [Online] Stand: 2016 [Zugriff am: 2016-10-20] Verfügbar unter: </a:t>
            </a:r>
            <a:r>
              <a:rPr lang="de-DE" sz="1800" u="sng" dirty="0">
                <a:hlinkClick r:id="rId4"/>
              </a:rPr>
              <a:t>http://www.dnb.de/DE/Service/DigitaleDienste/DNBBibliografie/dnbbibliografie_node.html</a:t>
            </a:r>
            <a:endParaRPr lang="de-DE" sz="1800" dirty="0"/>
          </a:p>
          <a:p>
            <a:r>
              <a:rPr lang="de-DE" sz="1800" dirty="0"/>
              <a:t>DNB, 2016c: </a:t>
            </a:r>
            <a:r>
              <a:rPr lang="de-DE" sz="1800" i="1" dirty="0"/>
              <a:t>Digitale Dienste</a:t>
            </a:r>
            <a:r>
              <a:rPr lang="de-DE" sz="1800" dirty="0"/>
              <a:t>. [Online] Stand: 2016-10-05 [Zugriff am: 2016-10-20] Verfügbar unter:</a:t>
            </a:r>
            <a:r>
              <a:rPr lang="de-DE" sz="1800" dirty="0">
                <a:hlinkClick r:id="rId5"/>
              </a:rPr>
              <a:t> </a:t>
            </a:r>
            <a:r>
              <a:rPr lang="de-DE" sz="1800" u="sng" dirty="0">
                <a:hlinkClick r:id="rId6"/>
              </a:rPr>
              <a:t>http://www.dnb.de/DE/Service/DigitaleDienste/Datendienst/isbnSelektion.html</a:t>
            </a:r>
            <a:endParaRPr lang="de-DE" sz="1800" dirty="0"/>
          </a:p>
          <a:p>
            <a:r>
              <a:rPr lang="de-DE" sz="1800" dirty="0"/>
              <a:t>DNB, 2016d: MARC 21. [Online] Stand: 2016-10-18 [Zugriff am: 2016-10-20] Verfügbar unter:</a:t>
            </a:r>
            <a:r>
              <a:rPr lang="de-DE" sz="1800" dirty="0">
                <a:hlinkClick r:id="rId7"/>
              </a:rPr>
              <a:t> </a:t>
            </a:r>
            <a:r>
              <a:rPr lang="de-DE" sz="1800" u="sng" dirty="0">
                <a:hlinkClick r:id="rId8"/>
              </a:rPr>
              <a:t>http://www.dnb.de/DE/Standardisierung/Formate/MARC21/marc21_node.html</a:t>
            </a:r>
            <a:endParaRPr lang="de-DE" sz="1800" dirty="0"/>
          </a:p>
          <a:p>
            <a:r>
              <a:rPr lang="de-DE" sz="1800" dirty="0"/>
              <a:t>DNB, 2016e: </a:t>
            </a:r>
            <a:r>
              <a:rPr lang="de-DE" sz="1800" i="1" dirty="0"/>
              <a:t>OAI im Überblick</a:t>
            </a:r>
            <a:r>
              <a:rPr lang="de-DE" sz="1800" dirty="0"/>
              <a:t>. [Online] Stand: 2016 [Zugriff am: 2016-10-20] Verfügbar unter:</a:t>
            </a:r>
            <a:r>
              <a:rPr lang="de-DE" sz="1800" dirty="0">
                <a:hlinkClick r:id="rId9"/>
              </a:rPr>
              <a:t> </a:t>
            </a:r>
            <a:r>
              <a:rPr lang="de-DE" sz="1800" u="sng" dirty="0">
                <a:hlinkClick r:id="rId10"/>
              </a:rPr>
              <a:t>http://www.dnb.de/DE/Service/DigitaleDienste/OAI/oai_node.html</a:t>
            </a:r>
            <a:endParaRPr lang="de-DE" sz="1800" dirty="0"/>
          </a:p>
          <a:p>
            <a:r>
              <a:rPr lang="de-DE" sz="1800" dirty="0"/>
              <a:t>DNB, 2016f: </a:t>
            </a:r>
            <a:r>
              <a:rPr lang="de-DE" sz="1800" i="1" dirty="0"/>
              <a:t>SRU im Überblick</a:t>
            </a:r>
            <a:r>
              <a:rPr lang="de-DE" sz="1800" dirty="0"/>
              <a:t>. [Online] Stand: 2016-10-05 [Zugriff am: 2016-10-20] Verfügbar unter:</a:t>
            </a:r>
            <a:r>
              <a:rPr lang="de-DE" sz="1800" dirty="0">
                <a:hlinkClick r:id="rId11"/>
              </a:rPr>
              <a:t> </a:t>
            </a:r>
            <a:r>
              <a:rPr lang="de-DE" sz="1800" u="sng" dirty="0">
                <a:hlinkClick r:id="rId12"/>
              </a:rPr>
              <a:t>http://www.dnb.de/DE/Service/DigitaleDienste/SRU/sru_node.html</a:t>
            </a:r>
            <a:endParaRPr lang="de-DE" sz="1800" dirty="0"/>
          </a:p>
          <a:p>
            <a:r>
              <a:rPr lang="de-DE" sz="1800" dirty="0"/>
              <a:t>MATZAT, Lorentz, 2011: </a:t>
            </a:r>
            <a:r>
              <a:rPr lang="de-DE" sz="1800" i="1" dirty="0"/>
              <a:t>Bibliotheken sollten ihre Daten öffnen</a:t>
            </a:r>
            <a:r>
              <a:rPr lang="de-DE" sz="1800" dirty="0"/>
              <a:t>. [Online] Stand: 2016 [Zugriff am: 2016-10-20] Verfügbar unter:</a:t>
            </a:r>
            <a:r>
              <a:rPr lang="de-DE" sz="1800" dirty="0">
                <a:hlinkClick r:id="rId13"/>
              </a:rPr>
              <a:t> </a:t>
            </a:r>
            <a:r>
              <a:rPr lang="de-DE" sz="1800" u="sng" dirty="0">
                <a:hlinkClick r:id="rId14"/>
              </a:rPr>
              <a:t>http://blog.zeit.de/open-data/2011/11/08/open-bibliographic-data/</a:t>
            </a:r>
            <a:endParaRPr lang="de-DE" sz="1800" dirty="0"/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570076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8818" y="633846"/>
            <a:ext cx="10972800" cy="727364"/>
          </a:xfrm>
        </p:spPr>
        <p:txBody>
          <a:bodyPr/>
          <a:lstStyle/>
          <a:p>
            <a:r>
              <a:rPr lang="de-DE" sz="3600" u="sng" dirty="0"/>
              <a:t>Quellen</a:t>
            </a:r>
            <a:endParaRPr lang="de-DE" u="sng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0" y="1278082"/>
            <a:ext cx="10972800" cy="5296454"/>
          </a:xfrm>
        </p:spPr>
        <p:txBody>
          <a:bodyPr>
            <a:normAutofit/>
          </a:bodyPr>
          <a:lstStyle/>
          <a:p>
            <a:r>
              <a:rPr lang="de-DE" sz="1800" dirty="0"/>
              <a:t>OPEN BIBLIOGRAPHIC DATA WORKING GROUP, 2013: </a:t>
            </a:r>
            <a:r>
              <a:rPr lang="de-DE" sz="1800" i="1" dirty="0"/>
              <a:t>Open </a:t>
            </a:r>
            <a:r>
              <a:rPr lang="de-DE" sz="1800" i="1" dirty="0" err="1"/>
              <a:t>Bibliography</a:t>
            </a:r>
            <a:r>
              <a:rPr lang="de-DE" sz="1800" i="1" dirty="0"/>
              <a:t> </a:t>
            </a:r>
            <a:r>
              <a:rPr lang="de-DE" sz="1800" i="1" dirty="0" err="1"/>
              <a:t>and</a:t>
            </a:r>
            <a:r>
              <a:rPr lang="de-DE" sz="1800" i="1" dirty="0"/>
              <a:t> Open Bibliographic Data</a:t>
            </a:r>
            <a:r>
              <a:rPr lang="de-DE" sz="1800" dirty="0"/>
              <a:t>. [Online] Stand: 2013 [Zugriff am: 2016-10-13] Verfügbar unter:</a:t>
            </a:r>
            <a:r>
              <a:rPr lang="de-DE" sz="1800" dirty="0">
                <a:hlinkClick r:id="rId2"/>
              </a:rPr>
              <a:t> </a:t>
            </a:r>
            <a:r>
              <a:rPr lang="de-DE" sz="1800" u="sng" dirty="0">
                <a:hlinkClick r:id="rId2"/>
              </a:rPr>
              <a:t>https://web.archive.org/web/20160422025534/http://openbiblio.net/</a:t>
            </a:r>
            <a:endParaRPr lang="de-DE" sz="1800" b="1" dirty="0"/>
          </a:p>
          <a:p>
            <a:r>
              <a:rPr lang="de-DE" sz="1800" dirty="0"/>
              <a:t>OPEN BIBLIOGRAPHIC DATA WORKING GROUP, 2016: </a:t>
            </a:r>
            <a:r>
              <a:rPr lang="de-DE" sz="1800" i="1" dirty="0" err="1"/>
              <a:t>How</a:t>
            </a:r>
            <a:r>
              <a:rPr lang="de-DE" sz="1800" i="1" dirty="0"/>
              <a:t> </a:t>
            </a:r>
            <a:r>
              <a:rPr lang="de-DE" sz="1800" i="1" dirty="0" err="1"/>
              <a:t>to</a:t>
            </a:r>
            <a:r>
              <a:rPr lang="de-DE" sz="1800" i="1" dirty="0"/>
              <a:t> do </a:t>
            </a:r>
            <a:r>
              <a:rPr lang="de-DE" sz="1800" i="1" dirty="0" err="1"/>
              <a:t>BibJSON</a:t>
            </a:r>
            <a:r>
              <a:rPr lang="de-DE" sz="1800" dirty="0"/>
              <a:t>. [Online] Stand: 2016 [Zugriff am: 2016-10-19] Verfügbar unter:</a:t>
            </a:r>
            <a:r>
              <a:rPr lang="de-DE" sz="1800" dirty="0">
                <a:hlinkClick r:id="rId3"/>
              </a:rPr>
              <a:t> </a:t>
            </a:r>
            <a:r>
              <a:rPr lang="de-DE" sz="1800" u="sng" dirty="0">
                <a:hlinkClick r:id="rId3"/>
              </a:rPr>
              <a:t>http://okfnlabs.org/bibjson/</a:t>
            </a:r>
            <a:endParaRPr lang="de-DE" sz="1800" b="1" dirty="0"/>
          </a:p>
          <a:p>
            <a:r>
              <a:rPr lang="de-DE" sz="1800" dirty="0"/>
              <a:t>OPEN BIBLIOGRAPHIC DATA WORKING GROUP und PUBLIC DOMAIN WORKING GROUP, 2014: </a:t>
            </a:r>
            <a:r>
              <a:rPr lang="de-DE" sz="1800" i="1" dirty="0"/>
              <a:t>Open </a:t>
            </a:r>
            <a:r>
              <a:rPr lang="de-DE" sz="1800" i="1" dirty="0" err="1"/>
              <a:t>Metadata</a:t>
            </a:r>
            <a:r>
              <a:rPr lang="de-DE" sz="1800" i="1" dirty="0"/>
              <a:t> Handbook</a:t>
            </a:r>
            <a:r>
              <a:rPr lang="de-DE" sz="1800" dirty="0"/>
              <a:t>. [Online] Stand: 2014-03-12 [Zugriff am: 2016-10-19] Verfügbar unter:</a:t>
            </a:r>
            <a:r>
              <a:rPr lang="de-DE" sz="1800" dirty="0">
                <a:hlinkClick r:id="rId4"/>
              </a:rPr>
              <a:t> </a:t>
            </a:r>
            <a:r>
              <a:rPr lang="de-DE" sz="1800" u="sng" dirty="0">
                <a:hlinkClick r:id="rId4"/>
              </a:rPr>
              <a:t>https://en.wikibooks.org/wiki/Open_Metadata_Handbook</a:t>
            </a:r>
            <a:endParaRPr lang="de-DE" sz="1800" b="1" dirty="0"/>
          </a:p>
          <a:p>
            <a:r>
              <a:rPr lang="de-DE" sz="1800" dirty="0"/>
              <a:t>OPEN KNOWLEDGE INTERNATIONAL, 2016a: </a:t>
            </a:r>
            <a:r>
              <a:rPr lang="de-DE" sz="1800" i="1" dirty="0" err="1"/>
              <a:t>About</a:t>
            </a:r>
            <a:r>
              <a:rPr lang="de-DE" sz="1800" i="1" dirty="0"/>
              <a:t> Open </a:t>
            </a:r>
            <a:r>
              <a:rPr lang="de-DE" sz="1800" i="1" dirty="0" err="1"/>
              <a:t>Knowledge</a:t>
            </a:r>
            <a:r>
              <a:rPr lang="de-DE" sz="1800" i="1" dirty="0"/>
              <a:t> International</a:t>
            </a:r>
            <a:r>
              <a:rPr lang="de-DE" sz="1800" dirty="0"/>
              <a:t>. [Online] Stand: 2016 [Zugriff am: 2016-10-13] Verfügbar unter:</a:t>
            </a:r>
            <a:r>
              <a:rPr lang="de-DE" sz="1800" dirty="0">
                <a:hlinkClick r:id="rId5"/>
              </a:rPr>
              <a:t> </a:t>
            </a:r>
            <a:r>
              <a:rPr lang="de-DE" sz="1800" u="sng" dirty="0">
                <a:hlinkClick r:id="rId5"/>
              </a:rPr>
              <a:t>https://okfn.org/about/</a:t>
            </a:r>
            <a:endParaRPr lang="de-DE" sz="1800" b="1" dirty="0"/>
          </a:p>
          <a:p>
            <a:r>
              <a:rPr lang="de-DE" sz="1800" dirty="0"/>
              <a:t>OPEN KNOWLEDGE INTERNATIONAL, 2016b: </a:t>
            </a:r>
            <a:r>
              <a:rPr lang="de-DE" sz="1800" i="1" dirty="0"/>
              <a:t>Offen-Definition</a:t>
            </a:r>
            <a:r>
              <a:rPr lang="de-DE" sz="1800" dirty="0"/>
              <a:t>. [Online] Stand: 2016 [Zugriff am: 2016-10-14] Verfügbar unter:</a:t>
            </a:r>
            <a:r>
              <a:rPr lang="de-DE" sz="1800" dirty="0">
                <a:hlinkClick r:id="rId6"/>
              </a:rPr>
              <a:t> </a:t>
            </a:r>
            <a:r>
              <a:rPr lang="de-DE" sz="1800" u="sng" dirty="0">
                <a:hlinkClick r:id="rId6"/>
              </a:rPr>
              <a:t>http://opendefinition.org/od/2.0/de/</a:t>
            </a:r>
            <a:endParaRPr lang="de-DE" sz="1800" b="1" dirty="0"/>
          </a:p>
          <a:p>
            <a:r>
              <a:rPr lang="de-DE" sz="1800" dirty="0"/>
              <a:t>OPEN KNOWLEDGE INTERNATIONAL, 2016c: </a:t>
            </a:r>
            <a:r>
              <a:rPr lang="de-DE" sz="1800" i="1" dirty="0" err="1"/>
              <a:t>datahub</a:t>
            </a:r>
            <a:r>
              <a:rPr lang="de-DE" sz="1800" dirty="0"/>
              <a:t>. [Online] Stand: 2016 [Zugriff am: 2016-10-20] Verfügbar unter:</a:t>
            </a:r>
            <a:r>
              <a:rPr lang="de-DE" sz="1800" dirty="0">
                <a:hlinkClick r:id="rId7"/>
              </a:rPr>
              <a:t> </a:t>
            </a:r>
            <a:r>
              <a:rPr lang="de-DE" sz="1800" u="sng" dirty="0">
                <a:hlinkClick r:id="rId7"/>
              </a:rPr>
              <a:t>https://datahub.io/de/</a:t>
            </a:r>
            <a:endParaRPr lang="de-DE" sz="1800" u="sng" dirty="0"/>
          </a:p>
          <a:p>
            <a:r>
              <a:rPr lang="de-DE" sz="1800" dirty="0"/>
              <a:t>OPEN LIBRARY, 2016: </a:t>
            </a:r>
            <a:r>
              <a:rPr lang="de-DE" sz="1800" i="1" dirty="0"/>
              <a:t>Home</a:t>
            </a:r>
            <a:r>
              <a:rPr lang="de-DE" sz="1800" dirty="0"/>
              <a:t>. [Online] Stand: 2016 [Zugriff am: 2016-10-20] Verfügbar unter:</a:t>
            </a:r>
            <a:r>
              <a:rPr lang="de-DE" sz="1800" dirty="0">
                <a:hlinkClick r:id="rId7"/>
              </a:rPr>
              <a:t> </a:t>
            </a:r>
            <a:r>
              <a:rPr lang="de-DE" sz="1800" u="sng" dirty="0">
                <a:hlinkClick r:id="rId7"/>
              </a:rPr>
              <a:t>https://openlibrary.org/</a:t>
            </a:r>
            <a:endParaRPr lang="de-DE" sz="1800" u="sng" dirty="0"/>
          </a:p>
          <a:p>
            <a:r>
              <a:rPr lang="de-DE" sz="1800" dirty="0"/>
              <a:t>WIKIPEDIA, 2016: </a:t>
            </a:r>
            <a:r>
              <a:rPr lang="de-DE" sz="1800" i="1" dirty="0"/>
              <a:t>Open Library</a:t>
            </a:r>
            <a:r>
              <a:rPr lang="de-DE" sz="1800" dirty="0"/>
              <a:t>. [Online] Stand: 2016 [Zugriff am: 2016-10-20] Verfügbar unter:</a:t>
            </a:r>
            <a:r>
              <a:rPr lang="de-DE" sz="1800" dirty="0">
                <a:hlinkClick r:id="rId7"/>
              </a:rPr>
              <a:t> </a:t>
            </a:r>
            <a:r>
              <a:rPr lang="de-DE" sz="1800" u="sng" dirty="0">
                <a:hlinkClick r:id="rId7"/>
              </a:rPr>
              <a:t>https://de.wikipedia.org/wiki/Open_Library/</a:t>
            </a:r>
            <a:endParaRPr lang="de-DE" sz="1800" b="1" dirty="0"/>
          </a:p>
        </p:txBody>
      </p:sp>
    </p:spTree>
    <p:extLst>
      <p:ext uri="{BB962C8B-B14F-4D97-AF65-F5344CB8AC3E}">
        <p14:creationId xmlns:p14="http://schemas.microsoft.com/office/powerpoint/2010/main" val="2446603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/>
              <a:t>Open Knowledge International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Stiftung</a:t>
            </a:r>
          </a:p>
          <a:p>
            <a:r>
              <a:rPr lang="de-DE" dirty="0"/>
              <a:t>2004 gegründet in Cambridge (GB) </a:t>
            </a:r>
          </a:p>
          <a:p>
            <a:r>
              <a:rPr lang="de-DE" dirty="0"/>
              <a:t>bis 2014 unter dem Namen Open Knowledge </a:t>
            </a:r>
            <a:r>
              <a:rPr lang="de-DE" dirty="0" err="1"/>
              <a:t>Foundation</a:t>
            </a:r>
            <a:endParaRPr lang="de-DE" dirty="0"/>
          </a:p>
          <a:p>
            <a:r>
              <a:rPr lang="de-DE" dirty="0"/>
              <a:t>deutscher Zweig Open Knowledge </a:t>
            </a:r>
            <a:r>
              <a:rPr lang="de-DE" dirty="0" err="1"/>
              <a:t>Foundation</a:t>
            </a:r>
            <a:r>
              <a:rPr lang="de-DE" dirty="0"/>
              <a:t> Deutschland e.V., </a:t>
            </a:r>
          </a:p>
          <a:p>
            <a:pPr marL="109728" indent="0">
              <a:buNone/>
            </a:pPr>
            <a:r>
              <a:rPr lang="de-DE" dirty="0"/>
              <a:t>   mit Sitz in Berlin </a:t>
            </a:r>
          </a:p>
        </p:txBody>
      </p:sp>
    </p:spTree>
    <p:extLst>
      <p:ext uri="{BB962C8B-B14F-4D97-AF65-F5344CB8AC3E}">
        <p14:creationId xmlns:p14="http://schemas.microsoft.com/office/powerpoint/2010/main" val="419512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1257299"/>
            <a:ext cx="10972800" cy="1371601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de-DE" u="sng" dirty="0"/>
              <a:t>Open Knowledge International</a:t>
            </a:r>
            <a:br>
              <a:rPr lang="de-DE" dirty="0"/>
            </a:br>
            <a:r>
              <a:rPr lang="de-DE" dirty="0"/>
              <a:t>Ziele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0" y="2648920"/>
            <a:ext cx="10972800" cy="3616798"/>
          </a:xfrm>
        </p:spPr>
        <p:txBody>
          <a:bodyPr/>
          <a:lstStyle/>
          <a:p>
            <a:pPr marL="365760" lvl="1" indent="-256032">
              <a:buClr>
                <a:schemeClr val="accent3"/>
              </a:buClr>
              <a:buFont typeface="Georgia"/>
              <a:buChar char="•"/>
            </a:pPr>
            <a:r>
              <a:rPr lang="de-DE" sz="2800" dirty="0">
                <a:solidFill>
                  <a:schemeClr val="tx1"/>
                </a:solidFill>
              </a:rPr>
              <a:t>offenes Wissen und offene Daten als Standard</a:t>
            </a:r>
          </a:p>
          <a:p>
            <a:pPr marL="365760" lvl="1" indent="-256032">
              <a:buClr>
                <a:schemeClr val="accent3"/>
              </a:buClr>
              <a:buFont typeface="Georgia"/>
              <a:buChar char="•"/>
            </a:pPr>
            <a:r>
              <a:rPr lang="de-DE" sz="2800" dirty="0">
                <a:solidFill>
                  <a:schemeClr val="tx1"/>
                </a:solidFill>
              </a:rPr>
              <a:t>unbeschränkter Zugangs zu Wissen in allen gesellschaftlichen Bereichen</a:t>
            </a:r>
          </a:p>
          <a:p>
            <a:pPr marL="365760" lvl="1" indent="-256032">
              <a:buClr>
                <a:schemeClr val="accent3"/>
              </a:buClr>
              <a:buFont typeface="Georgia"/>
              <a:buChar char="•"/>
            </a:pPr>
            <a:r>
              <a:rPr lang="de-DE" sz="2800" dirty="0">
                <a:solidFill>
                  <a:schemeClr val="tx1"/>
                </a:solidFill>
              </a:rPr>
              <a:t>weltweiter Aufbau von Informationskompetenz der Bevölkerung</a:t>
            </a:r>
          </a:p>
          <a:p>
            <a:pPr marL="365760" lvl="1" indent="-256032">
              <a:buClr>
                <a:schemeClr val="accent3"/>
              </a:buClr>
              <a:buFont typeface="Georgia"/>
              <a:buChar char="•"/>
            </a:pPr>
            <a:r>
              <a:rPr lang="de-DE" sz="2800" dirty="0">
                <a:solidFill>
                  <a:schemeClr val="tx1"/>
                </a:solidFill>
              </a:rPr>
              <a:t>Werkzeuge zur Optimierung der Arbeit mit Daten schaffen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4645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1142999"/>
            <a:ext cx="10972800" cy="1246909"/>
          </a:xfrm>
        </p:spPr>
        <p:txBody>
          <a:bodyPr>
            <a:noAutofit/>
          </a:bodyPr>
          <a:lstStyle/>
          <a:p>
            <a:r>
              <a:rPr lang="de-DE" u="sng" dirty="0"/>
              <a:t>Open Bibliographic Data Working Group </a:t>
            </a:r>
            <a:br>
              <a:rPr lang="de-DE" dirty="0"/>
            </a:br>
            <a:r>
              <a:rPr lang="de-DE" dirty="0"/>
              <a:t>Tätigkeitsfelder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99209" y="2478024"/>
            <a:ext cx="10972800" cy="3569485"/>
          </a:xfrm>
        </p:spPr>
        <p:txBody>
          <a:bodyPr>
            <a:normAutofit/>
          </a:bodyPr>
          <a:lstStyle/>
          <a:p>
            <a:pPr marL="365760" lvl="1" indent="-256032">
              <a:buClr>
                <a:schemeClr val="accent3"/>
              </a:buClr>
              <a:buFont typeface="Georgia"/>
              <a:buChar char="•"/>
            </a:pPr>
            <a:r>
              <a:rPr lang="de-DE" sz="2800" dirty="0">
                <a:solidFill>
                  <a:schemeClr val="tx1"/>
                </a:solidFill>
              </a:rPr>
              <a:t>Dokumentation</a:t>
            </a:r>
          </a:p>
          <a:p>
            <a:pPr marL="365760" lvl="1" indent="-256032">
              <a:buClr>
                <a:schemeClr val="accent3"/>
              </a:buClr>
              <a:buFont typeface="Georgia"/>
              <a:buChar char="•"/>
            </a:pPr>
            <a:r>
              <a:rPr lang="de-DE" sz="2800" dirty="0">
                <a:solidFill>
                  <a:schemeClr val="tx1"/>
                </a:solidFill>
              </a:rPr>
              <a:t>Information</a:t>
            </a:r>
          </a:p>
          <a:p>
            <a:pPr marL="365760" lvl="1" indent="-256032">
              <a:buClr>
                <a:schemeClr val="accent3"/>
              </a:buClr>
              <a:buFont typeface="Georgia"/>
              <a:buChar char="•"/>
            </a:pPr>
            <a:r>
              <a:rPr lang="de-DE" sz="2800" dirty="0">
                <a:solidFill>
                  <a:schemeClr val="tx1"/>
                </a:solidFill>
              </a:rPr>
              <a:t>Support</a:t>
            </a:r>
          </a:p>
          <a:p>
            <a:pPr marL="365760" lvl="1" indent="-256032">
              <a:buClr>
                <a:schemeClr val="accent3"/>
              </a:buClr>
              <a:buFont typeface="Georgia"/>
              <a:buChar char="•"/>
            </a:pPr>
            <a:r>
              <a:rPr lang="de-DE" sz="2800" dirty="0">
                <a:solidFill>
                  <a:schemeClr val="tx1"/>
                </a:solidFill>
              </a:rPr>
              <a:t>Initiierung</a:t>
            </a:r>
          </a:p>
          <a:p>
            <a:pPr marL="365760" lvl="1" indent="-256032">
              <a:buClr>
                <a:schemeClr val="accent3"/>
              </a:buClr>
              <a:buFont typeface="Georgia"/>
              <a:buChar char="•"/>
            </a:pPr>
            <a:r>
              <a:rPr lang="de-DE" sz="2800" dirty="0">
                <a:solidFill>
                  <a:schemeClr val="tx1"/>
                </a:solidFill>
              </a:rPr>
              <a:t>Entwicklung</a:t>
            </a:r>
          </a:p>
          <a:p>
            <a:pPr marL="365760" lvl="1" indent="-256032">
              <a:buClr>
                <a:schemeClr val="accent3"/>
              </a:buClr>
              <a:buFont typeface="Georgia"/>
              <a:buChar char="•"/>
            </a:pPr>
            <a:r>
              <a:rPr lang="de-DE" sz="2800" dirty="0" err="1">
                <a:solidFill>
                  <a:schemeClr val="tx1"/>
                </a:solidFill>
              </a:rPr>
              <a:t>Communityaufbau</a:t>
            </a:r>
            <a:endParaRPr lang="de-DE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084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u="sng" dirty="0"/>
              <a:t>Prinzipien zu offenen bibliografischen Daten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Empfehlungen zur Lizenzierung offener Metadaten nach der Open Definition</a:t>
            </a:r>
          </a:p>
          <a:p>
            <a:endParaRPr lang="de-DE" dirty="0"/>
          </a:p>
          <a:p>
            <a:r>
              <a:rPr lang="de-DE" dirty="0"/>
              <a:t>Open Definition: </a:t>
            </a:r>
            <a:r>
              <a:rPr lang="de-DE" i="1" dirty="0"/>
              <a:t>„Wissen ist offen, wenn </a:t>
            </a:r>
            <a:r>
              <a:rPr lang="de-DE" i="1" dirty="0" err="1"/>
              <a:t>jedeR</a:t>
            </a:r>
            <a:r>
              <a:rPr lang="de-DE" i="1" dirty="0"/>
              <a:t> darauf frei zugreifen, es nutzen, verändern und teilen kann […]“ (Open Knowledge International)</a:t>
            </a:r>
          </a:p>
          <a:p>
            <a:endParaRPr lang="de-DE" b="1" i="1" dirty="0"/>
          </a:p>
          <a:p>
            <a:r>
              <a:rPr lang="de-DE" dirty="0"/>
              <a:t>Empfohlene Lizenzen: 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Public Domain </a:t>
            </a:r>
            <a:r>
              <a:rPr lang="de-DE" dirty="0" err="1">
                <a:solidFill>
                  <a:schemeClr val="tx1"/>
                </a:solidFill>
              </a:rPr>
              <a:t>Dedication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and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Licence</a:t>
            </a:r>
            <a:r>
              <a:rPr lang="de-DE" dirty="0">
                <a:solidFill>
                  <a:schemeClr val="tx1"/>
                </a:solidFill>
              </a:rPr>
              <a:t> (PDDL) 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Creative </a:t>
            </a:r>
            <a:r>
              <a:rPr lang="de-DE" dirty="0" err="1">
                <a:solidFill>
                  <a:schemeClr val="tx1"/>
                </a:solidFill>
              </a:rPr>
              <a:t>Commons</a:t>
            </a:r>
            <a:r>
              <a:rPr lang="de-DE" dirty="0">
                <a:solidFill>
                  <a:schemeClr val="tx1"/>
                </a:solidFill>
              </a:rPr>
              <a:t> Zero (CC0)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2749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/>
              <a:t>Problematik fremder Katalogdaten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rechtliche Einschränkungen bei der Weiterveröffentlichung von gekauften Katalogdaten</a:t>
            </a:r>
          </a:p>
          <a:p>
            <a:r>
              <a:rPr lang="de-DE" dirty="0"/>
              <a:t>Veröffentlichung von OCLC-</a:t>
            </a:r>
            <a:r>
              <a:rPr lang="de-DE" dirty="0" err="1"/>
              <a:t>WorldCat</a:t>
            </a:r>
            <a:r>
              <a:rPr lang="de-DE" dirty="0"/>
              <a:t> Daten seit 2012 unter ODC-BY-Lizenz möglich</a:t>
            </a:r>
          </a:p>
          <a:p>
            <a:r>
              <a:rPr lang="de-DE" dirty="0"/>
              <a:t>Sonderregelungen zur Veröffentlichung unter CC0-Lizenz möglich (Schwedische Nationalbibliothek)</a:t>
            </a:r>
          </a:p>
        </p:txBody>
      </p:sp>
    </p:spTree>
    <p:extLst>
      <p:ext uri="{BB962C8B-B14F-4D97-AF65-F5344CB8AC3E}">
        <p14:creationId xmlns:p14="http://schemas.microsoft.com/office/powerpoint/2010/main" val="2638808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/>
              <a:t>Open </a:t>
            </a:r>
            <a:r>
              <a:rPr lang="de-DE" u="sng" dirty="0" err="1"/>
              <a:t>Metadata</a:t>
            </a:r>
            <a:r>
              <a:rPr lang="de-DE" u="sng" dirty="0"/>
              <a:t> Handbook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Einführung zum Thema Metadaten</a:t>
            </a:r>
          </a:p>
          <a:p>
            <a:r>
              <a:rPr lang="de-DE" dirty="0"/>
              <a:t>thematisiert Metadateninteroperabilität als Voraussetzung für </a:t>
            </a:r>
            <a:r>
              <a:rPr lang="en-US" dirty="0"/>
              <a:t>Openness</a:t>
            </a:r>
            <a:r>
              <a:rPr lang="de-DE" dirty="0"/>
              <a:t> von Metadaten</a:t>
            </a:r>
          </a:p>
        </p:txBody>
      </p:sp>
    </p:spTree>
    <p:extLst>
      <p:ext uri="{BB962C8B-B14F-4D97-AF65-F5344CB8AC3E}">
        <p14:creationId xmlns:p14="http://schemas.microsoft.com/office/powerpoint/2010/main" val="90979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/>
              <a:t>Metadateninteroperabilität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Austausch von Metadaten mit keinem oder geringem Informationsverlust</a:t>
            </a:r>
          </a:p>
          <a:p>
            <a:r>
              <a:rPr lang="de-DE" dirty="0"/>
              <a:t>Metadaten werden von unterschiedlichen Systemen verstanden und verarbeitet</a:t>
            </a:r>
          </a:p>
          <a:p>
            <a:r>
              <a:rPr lang="de-DE" dirty="0"/>
              <a:t>Metadaten verschiedener Ressourcen und Systeme können zusammengeführt werden</a:t>
            </a:r>
          </a:p>
        </p:txBody>
      </p:sp>
    </p:spTree>
    <p:extLst>
      <p:ext uri="{BB962C8B-B14F-4D97-AF65-F5344CB8AC3E}">
        <p14:creationId xmlns:p14="http://schemas.microsoft.com/office/powerpoint/2010/main" val="30373599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hea">
  <a:themeElements>
    <a:clrScheme name="Elementar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he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0</TotalTime>
  <Words>1018</Words>
  <Application>Microsoft Office PowerPoint</Application>
  <PresentationFormat>Breitbild</PresentationFormat>
  <Paragraphs>137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7" baseType="lpstr">
      <vt:lpstr>Arial</vt:lpstr>
      <vt:lpstr>Calibri</vt:lpstr>
      <vt:lpstr>Georgia</vt:lpstr>
      <vt:lpstr>Wingdings</vt:lpstr>
      <vt:lpstr>Wingdings 2</vt:lpstr>
      <vt:lpstr>Rhea</vt:lpstr>
      <vt:lpstr>Initiativen zum Metadatenaustausch</vt:lpstr>
      <vt:lpstr>Initiativen zum Metadatenaustausch</vt:lpstr>
      <vt:lpstr>Open Knowledge International</vt:lpstr>
      <vt:lpstr>Open Knowledge International Ziele</vt:lpstr>
      <vt:lpstr>Open Bibliographic Data Working Group  Tätigkeitsfelder</vt:lpstr>
      <vt:lpstr>Prinzipien zu offenen bibliografischen Daten</vt:lpstr>
      <vt:lpstr>Problematik fremder Katalogdaten</vt:lpstr>
      <vt:lpstr>Open Metadata Handbook</vt:lpstr>
      <vt:lpstr>Metadateninteroperabilität</vt:lpstr>
      <vt:lpstr>Metadateninteroperabilität</vt:lpstr>
      <vt:lpstr>BibJSON</vt:lpstr>
      <vt:lpstr>Bibserver &amp; Bibsoup</vt:lpstr>
      <vt:lpstr>Datahub</vt:lpstr>
      <vt:lpstr>DNB: Metadatenaustausch</vt:lpstr>
      <vt:lpstr>Open Library</vt:lpstr>
      <vt:lpstr>Open Library</vt:lpstr>
      <vt:lpstr>Open Library</vt:lpstr>
      <vt:lpstr>Vorteile und Chancen offener Daten</vt:lpstr>
      <vt:lpstr>Gründe für die geringe Beteiligung von Bibliotheken</vt:lpstr>
      <vt:lpstr>Quellen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Knowledge International</dc:title>
  <dc:creator>Kirstin</dc:creator>
  <cp:lastModifiedBy>Kirstin</cp:lastModifiedBy>
  <cp:revision>30</cp:revision>
  <dcterms:created xsi:type="dcterms:W3CDTF">2016-10-21T10:21:43Z</dcterms:created>
  <dcterms:modified xsi:type="dcterms:W3CDTF">2016-10-24T06:45:25Z</dcterms:modified>
</cp:coreProperties>
</file>