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56" r:id="rId2"/>
    <p:sldId id="291" r:id="rId3"/>
    <p:sldId id="280" r:id="rId4"/>
    <p:sldId id="289" r:id="rId5"/>
    <p:sldId id="290" r:id="rId6"/>
    <p:sldId id="258" r:id="rId7"/>
    <p:sldId id="271" r:id="rId8"/>
    <p:sldId id="264" r:id="rId9"/>
    <p:sldId id="261" r:id="rId10"/>
    <p:sldId id="272" r:id="rId11"/>
    <p:sldId id="273" r:id="rId12"/>
    <p:sldId id="281" r:id="rId13"/>
    <p:sldId id="282" r:id="rId14"/>
    <p:sldId id="283" r:id="rId15"/>
    <p:sldId id="300" r:id="rId16"/>
    <p:sldId id="296" r:id="rId17"/>
    <p:sldId id="297" r:id="rId18"/>
    <p:sldId id="298" r:id="rId19"/>
    <p:sldId id="301" r:id="rId20"/>
    <p:sldId id="294" r:id="rId21"/>
    <p:sldId id="276" r:id="rId22"/>
    <p:sldId id="279" r:id="rId23"/>
    <p:sldId id="293" r:id="rId24"/>
    <p:sldId id="29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03" autoAdjust="0"/>
  </p:normalViewPr>
  <p:slideViewPr>
    <p:cSldViewPr>
      <p:cViewPr>
        <p:scale>
          <a:sx n="60" d="100"/>
          <a:sy n="60" d="100"/>
        </p:scale>
        <p:origin x="-101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EB12A-7339-44A1-A15E-B79F1961C2D7}"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5EF01279-01C4-49FC-AF61-201C93D1CAD1}">
      <dgm:prSet phldrT="[Text]"/>
      <dgm:spPr/>
      <dgm:t>
        <a:bodyPr/>
        <a:lstStyle/>
        <a:p>
          <a:r>
            <a:rPr lang="en-US" dirty="0" err="1" smtClean="0"/>
            <a:t>UserAgent</a:t>
          </a:r>
          <a:endParaRPr lang="en-US" dirty="0"/>
        </a:p>
      </dgm:t>
    </dgm:pt>
    <dgm:pt modelId="{2E96C473-39F2-4BE8-A5BF-387004B20B9E}" type="parTrans" cxnId="{724B23C5-94C3-4140-83F0-0ECD58986B22}">
      <dgm:prSet/>
      <dgm:spPr/>
      <dgm:t>
        <a:bodyPr/>
        <a:lstStyle/>
        <a:p>
          <a:endParaRPr lang="en-US"/>
        </a:p>
      </dgm:t>
    </dgm:pt>
    <dgm:pt modelId="{D73CD67D-D03D-4A70-B4F9-679396609FBD}" type="sibTrans" cxnId="{724B23C5-94C3-4140-83F0-0ECD58986B22}">
      <dgm:prSet/>
      <dgm:spPr/>
      <dgm:t>
        <a:bodyPr/>
        <a:lstStyle/>
        <a:p>
          <a:endParaRPr lang="en-US"/>
        </a:p>
      </dgm:t>
    </dgm:pt>
    <dgm:pt modelId="{9BF0AD3A-3A45-4257-8A75-EF027D2F572E}">
      <dgm:prSet phldrT="[Text]" custT="1"/>
      <dgm:spPr/>
      <dgm:t>
        <a:bodyPr/>
        <a:lstStyle/>
        <a:p>
          <a:r>
            <a:rPr lang="en-US" sz="1800" dirty="0" smtClean="0"/>
            <a:t>new()</a:t>
          </a:r>
          <a:endParaRPr lang="en-US" sz="1800" dirty="0"/>
        </a:p>
      </dgm:t>
    </dgm:pt>
    <dgm:pt modelId="{56EC47C1-587F-4B4C-BC72-FDC1A12442E1}" type="parTrans" cxnId="{113E0892-47D9-4BE3-8E92-15AE0BDEC97F}">
      <dgm:prSet/>
      <dgm:spPr/>
      <dgm:t>
        <a:bodyPr/>
        <a:lstStyle/>
        <a:p>
          <a:endParaRPr lang="en-US"/>
        </a:p>
      </dgm:t>
    </dgm:pt>
    <dgm:pt modelId="{FA6602FB-895F-4283-9683-3232B5F22665}" type="sibTrans" cxnId="{113E0892-47D9-4BE3-8E92-15AE0BDEC97F}">
      <dgm:prSet/>
      <dgm:spPr/>
      <dgm:t>
        <a:bodyPr/>
        <a:lstStyle/>
        <a:p>
          <a:endParaRPr lang="en-US"/>
        </a:p>
      </dgm:t>
    </dgm:pt>
    <dgm:pt modelId="{913C821B-8E52-4D60-9E5C-79628FFD487B}">
      <dgm:prSet phldrT="[Text]" custT="1"/>
      <dgm:spPr/>
      <dgm:t>
        <a:bodyPr/>
        <a:lstStyle/>
        <a:p>
          <a:r>
            <a:rPr lang="en-US" sz="1800" dirty="0" smtClean="0"/>
            <a:t>request()</a:t>
          </a:r>
          <a:endParaRPr lang="en-US" sz="1800" dirty="0"/>
        </a:p>
      </dgm:t>
    </dgm:pt>
    <dgm:pt modelId="{6B677934-D620-494A-8534-FEAD520B4C3C}" type="parTrans" cxnId="{D2F63D19-5ACE-43EE-98CF-6BD06C7DC1F9}">
      <dgm:prSet/>
      <dgm:spPr/>
      <dgm:t>
        <a:bodyPr/>
        <a:lstStyle/>
        <a:p>
          <a:endParaRPr lang="en-US"/>
        </a:p>
      </dgm:t>
    </dgm:pt>
    <dgm:pt modelId="{A8D55A46-AD9E-46ED-8A9D-7D08417CC42B}" type="sibTrans" cxnId="{D2F63D19-5ACE-43EE-98CF-6BD06C7DC1F9}">
      <dgm:prSet/>
      <dgm:spPr/>
      <dgm:t>
        <a:bodyPr/>
        <a:lstStyle/>
        <a:p>
          <a:endParaRPr lang="en-US"/>
        </a:p>
      </dgm:t>
    </dgm:pt>
    <dgm:pt modelId="{C0546E8F-B6BE-4088-9C1F-F245B04724D0}">
      <dgm:prSet phldrT="[Text]"/>
      <dgm:spPr/>
      <dgm:t>
        <a:bodyPr/>
        <a:lstStyle/>
        <a:p>
          <a:r>
            <a:rPr lang="en-US" dirty="0" err="1" smtClean="0"/>
            <a:t>HttpProtocol</a:t>
          </a:r>
          <a:endParaRPr lang="en-US" dirty="0"/>
        </a:p>
      </dgm:t>
    </dgm:pt>
    <dgm:pt modelId="{18E4DBE8-7C16-44F2-816B-F726ED36A6B8}" type="parTrans" cxnId="{357FC370-EBAE-4628-B0BD-02F58ECC7320}">
      <dgm:prSet/>
      <dgm:spPr/>
      <dgm:t>
        <a:bodyPr/>
        <a:lstStyle/>
        <a:p>
          <a:endParaRPr lang="en-US"/>
        </a:p>
      </dgm:t>
    </dgm:pt>
    <dgm:pt modelId="{949A659E-1296-457A-B916-452BEB1E3359}" type="sibTrans" cxnId="{357FC370-EBAE-4628-B0BD-02F58ECC7320}">
      <dgm:prSet/>
      <dgm:spPr/>
      <dgm:t>
        <a:bodyPr/>
        <a:lstStyle/>
        <a:p>
          <a:endParaRPr lang="en-US"/>
        </a:p>
      </dgm:t>
    </dgm:pt>
    <dgm:pt modelId="{CCD7C99F-52CA-426B-A7D3-28FDE63D277E}">
      <dgm:prSet phldrT="[Text]" custT="1"/>
      <dgm:spPr/>
      <dgm:t>
        <a:bodyPr/>
        <a:lstStyle/>
        <a:p>
          <a:r>
            <a:rPr lang="en-US" sz="1800" dirty="0" smtClean="0"/>
            <a:t>request()</a:t>
          </a:r>
          <a:endParaRPr lang="en-US" sz="1800" dirty="0"/>
        </a:p>
      </dgm:t>
    </dgm:pt>
    <dgm:pt modelId="{55320698-4552-40B7-9F1C-2A4722A9EC0A}" type="parTrans" cxnId="{F07540A4-2B25-476C-86D6-147318353BD6}">
      <dgm:prSet/>
      <dgm:spPr/>
      <dgm:t>
        <a:bodyPr/>
        <a:lstStyle/>
        <a:p>
          <a:endParaRPr lang="en-US"/>
        </a:p>
      </dgm:t>
    </dgm:pt>
    <dgm:pt modelId="{302F485A-66F2-4055-8B33-6156B33D16AF}" type="sibTrans" cxnId="{F07540A4-2B25-476C-86D6-147318353BD6}">
      <dgm:prSet/>
      <dgm:spPr/>
      <dgm:t>
        <a:bodyPr/>
        <a:lstStyle/>
        <a:p>
          <a:endParaRPr lang="en-US"/>
        </a:p>
      </dgm:t>
    </dgm:pt>
    <dgm:pt modelId="{FD4DEA2E-4D80-4314-BC11-8321845B421B}">
      <dgm:prSet phldrT="[Text]" custT="1"/>
      <dgm:spPr/>
      <dgm:t>
        <a:bodyPr/>
        <a:lstStyle/>
        <a:p>
          <a:r>
            <a:rPr lang="en-US" sz="2400" dirty="0" err="1" smtClean="0"/>
            <a:t>ConcreteConnection</a:t>
          </a:r>
          <a:endParaRPr lang="en-US" sz="2400" dirty="0"/>
        </a:p>
      </dgm:t>
    </dgm:pt>
    <dgm:pt modelId="{5392684A-B2CD-4E22-9ECA-DB20A15C0392}" type="parTrans" cxnId="{56685F4F-BD52-4A6D-82B6-AD74368CA549}">
      <dgm:prSet/>
      <dgm:spPr/>
      <dgm:t>
        <a:bodyPr/>
        <a:lstStyle/>
        <a:p>
          <a:endParaRPr lang="en-US"/>
        </a:p>
      </dgm:t>
    </dgm:pt>
    <dgm:pt modelId="{54AB7B3C-304D-4EDE-813E-E2BA3AA32731}" type="sibTrans" cxnId="{56685F4F-BD52-4A6D-82B6-AD74368CA549}">
      <dgm:prSet/>
      <dgm:spPr/>
      <dgm:t>
        <a:bodyPr/>
        <a:lstStyle/>
        <a:p>
          <a:endParaRPr lang="en-US"/>
        </a:p>
      </dgm:t>
    </dgm:pt>
    <dgm:pt modelId="{0A42EECE-4B81-4C1A-934D-89331D7D7FFC}">
      <dgm:prSet phldrT="[Text]" custT="1"/>
      <dgm:spPr/>
      <dgm:t>
        <a:bodyPr/>
        <a:lstStyle/>
        <a:p>
          <a:r>
            <a:rPr lang="en-US" sz="1800" dirty="0" smtClean="0"/>
            <a:t>send()</a:t>
          </a:r>
          <a:endParaRPr lang="en-US" sz="1800" dirty="0"/>
        </a:p>
      </dgm:t>
    </dgm:pt>
    <dgm:pt modelId="{72D6DB94-9F8D-47DC-A20A-AA621D8EDF30}" type="parTrans" cxnId="{9F390E8D-EFEB-4FC3-BF98-7488F28DFCF0}">
      <dgm:prSet/>
      <dgm:spPr/>
      <dgm:t>
        <a:bodyPr/>
        <a:lstStyle/>
        <a:p>
          <a:endParaRPr lang="en-US"/>
        </a:p>
      </dgm:t>
    </dgm:pt>
    <dgm:pt modelId="{35623F1A-999B-4C86-A231-2B6EEB5E12FA}" type="sibTrans" cxnId="{9F390E8D-EFEB-4FC3-BF98-7488F28DFCF0}">
      <dgm:prSet/>
      <dgm:spPr/>
      <dgm:t>
        <a:bodyPr/>
        <a:lstStyle/>
        <a:p>
          <a:endParaRPr lang="en-US"/>
        </a:p>
      </dgm:t>
    </dgm:pt>
    <dgm:pt modelId="{8852F65D-2EAB-4435-B30D-E59ED568F016}">
      <dgm:prSet phldrT="[Text]" custT="1"/>
      <dgm:spPr/>
      <dgm:t>
        <a:bodyPr/>
        <a:lstStyle/>
        <a:p>
          <a:r>
            <a:rPr lang="en-US" sz="1800" dirty="0" err="1" smtClean="0"/>
            <a:t>recv</a:t>
          </a:r>
          <a:r>
            <a:rPr lang="en-US" sz="1800" dirty="0" smtClean="0"/>
            <a:t>()</a:t>
          </a:r>
          <a:endParaRPr lang="en-US" sz="1800" dirty="0"/>
        </a:p>
      </dgm:t>
    </dgm:pt>
    <dgm:pt modelId="{1B6BEBF6-FED1-4C19-9EEF-C9B95BE0BD82}" type="parTrans" cxnId="{1C13E0E0-92D8-465E-8325-495534DE4CAC}">
      <dgm:prSet/>
      <dgm:spPr/>
      <dgm:t>
        <a:bodyPr/>
        <a:lstStyle/>
        <a:p>
          <a:endParaRPr lang="en-US"/>
        </a:p>
      </dgm:t>
    </dgm:pt>
    <dgm:pt modelId="{2E6CA408-8B4F-4EB2-8988-01E4D57A7812}" type="sibTrans" cxnId="{1C13E0E0-92D8-465E-8325-495534DE4CAC}">
      <dgm:prSet/>
      <dgm:spPr/>
      <dgm:t>
        <a:bodyPr/>
        <a:lstStyle/>
        <a:p>
          <a:endParaRPr lang="en-US"/>
        </a:p>
      </dgm:t>
    </dgm:pt>
    <dgm:pt modelId="{221F1DF2-E517-46D6-A790-C01843A6D533}">
      <dgm:prSet phldrT="[Text]"/>
      <dgm:spPr/>
      <dgm:t>
        <a:bodyPr/>
        <a:lstStyle/>
        <a:p>
          <a:r>
            <a:rPr lang="en-US" dirty="0" smtClean="0"/>
            <a:t>Response</a:t>
          </a:r>
          <a:endParaRPr lang="en-US" dirty="0"/>
        </a:p>
      </dgm:t>
    </dgm:pt>
    <dgm:pt modelId="{5EB2F56B-7C25-4871-8835-3D62D92A24DB}" type="parTrans" cxnId="{A5D31644-3B25-4EC2-8797-30119B9340DF}">
      <dgm:prSet/>
      <dgm:spPr/>
      <dgm:t>
        <a:bodyPr/>
        <a:lstStyle/>
        <a:p>
          <a:endParaRPr lang="en-US"/>
        </a:p>
      </dgm:t>
    </dgm:pt>
    <dgm:pt modelId="{E46E0CC6-DF37-416C-B035-2F891AC5CFBF}" type="sibTrans" cxnId="{A5D31644-3B25-4EC2-8797-30119B9340DF}">
      <dgm:prSet/>
      <dgm:spPr/>
      <dgm:t>
        <a:bodyPr/>
        <a:lstStyle/>
        <a:p>
          <a:endParaRPr lang="en-US"/>
        </a:p>
      </dgm:t>
    </dgm:pt>
    <dgm:pt modelId="{0527E17B-1AD1-4DC9-941F-A87322129023}">
      <dgm:prSet phldrT="[Text]" custT="1"/>
      <dgm:spPr/>
      <dgm:t>
        <a:bodyPr/>
        <a:lstStyle/>
        <a:p>
          <a:r>
            <a:rPr lang="en-US" sz="1800" dirty="0" smtClean="0"/>
            <a:t>new()</a:t>
          </a:r>
          <a:endParaRPr lang="en-US" sz="1800" dirty="0"/>
        </a:p>
      </dgm:t>
    </dgm:pt>
    <dgm:pt modelId="{C8DCCDA2-FE57-43C2-A334-EDA472C51DC0}" type="parTrans" cxnId="{294E9976-CC7F-463C-B536-E018BD278DB2}">
      <dgm:prSet/>
      <dgm:spPr/>
      <dgm:t>
        <a:bodyPr/>
        <a:lstStyle/>
        <a:p>
          <a:endParaRPr lang="en-US"/>
        </a:p>
      </dgm:t>
    </dgm:pt>
    <dgm:pt modelId="{23AC42AE-86E5-4750-888B-F0F687568B22}" type="sibTrans" cxnId="{294E9976-CC7F-463C-B536-E018BD278DB2}">
      <dgm:prSet/>
      <dgm:spPr/>
      <dgm:t>
        <a:bodyPr/>
        <a:lstStyle/>
        <a:p>
          <a:endParaRPr lang="en-US"/>
        </a:p>
      </dgm:t>
    </dgm:pt>
    <dgm:pt modelId="{F2EA07AF-B78A-463E-9730-4BEA3937B644}" type="pres">
      <dgm:prSet presAssocID="{8D5EB12A-7339-44A1-A15E-B79F1961C2D7}" presName="Name0" presStyleCnt="0">
        <dgm:presLayoutVars>
          <dgm:dir/>
          <dgm:resizeHandles val="exact"/>
        </dgm:presLayoutVars>
      </dgm:prSet>
      <dgm:spPr/>
      <dgm:t>
        <a:bodyPr/>
        <a:lstStyle/>
        <a:p>
          <a:endParaRPr lang="en-US"/>
        </a:p>
      </dgm:t>
    </dgm:pt>
    <dgm:pt modelId="{D0FCE7A2-09E1-40DB-A5A1-54DE8FAEAD14}" type="pres">
      <dgm:prSet presAssocID="{5EF01279-01C4-49FC-AF61-201C93D1CAD1}" presName="node" presStyleLbl="node1" presStyleIdx="0" presStyleCnt="4">
        <dgm:presLayoutVars>
          <dgm:bulletEnabled val="1"/>
        </dgm:presLayoutVars>
      </dgm:prSet>
      <dgm:spPr/>
      <dgm:t>
        <a:bodyPr/>
        <a:lstStyle/>
        <a:p>
          <a:endParaRPr lang="en-US"/>
        </a:p>
      </dgm:t>
    </dgm:pt>
    <dgm:pt modelId="{FE69A698-0E57-49BF-B98B-39605F971068}" type="pres">
      <dgm:prSet presAssocID="{D73CD67D-D03D-4A70-B4F9-679396609FBD}" presName="sibTrans" presStyleLbl="sibTrans1D1" presStyleIdx="0" presStyleCnt="3"/>
      <dgm:spPr/>
      <dgm:t>
        <a:bodyPr/>
        <a:lstStyle/>
        <a:p>
          <a:endParaRPr lang="en-US"/>
        </a:p>
      </dgm:t>
    </dgm:pt>
    <dgm:pt modelId="{E7764670-173D-4882-B52B-2693EF6BD2A8}" type="pres">
      <dgm:prSet presAssocID="{D73CD67D-D03D-4A70-B4F9-679396609FBD}" presName="connectorText" presStyleLbl="sibTrans1D1" presStyleIdx="0" presStyleCnt="3"/>
      <dgm:spPr/>
      <dgm:t>
        <a:bodyPr/>
        <a:lstStyle/>
        <a:p>
          <a:endParaRPr lang="en-US"/>
        </a:p>
      </dgm:t>
    </dgm:pt>
    <dgm:pt modelId="{35F0322F-984C-4056-8DD4-C41E5D145844}" type="pres">
      <dgm:prSet presAssocID="{C0546E8F-B6BE-4088-9C1F-F245B04724D0}" presName="node" presStyleLbl="node1" presStyleIdx="1" presStyleCnt="4">
        <dgm:presLayoutVars>
          <dgm:bulletEnabled val="1"/>
        </dgm:presLayoutVars>
      </dgm:prSet>
      <dgm:spPr/>
      <dgm:t>
        <a:bodyPr/>
        <a:lstStyle/>
        <a:p>
          <a:endParaRPr lang="en-US"/>
        </a:p>
      </dgm:t>
    </dgm:pt>
    <dgm:pt modelId="{5603F8EE-D91C-4412-B268-2FA8330CF6F9}" type="pres">
      <dgm:prSet presAssocID="{949A659E-1296-457A-B916-452BEB1E3359}" presName="sibTrans" presStyleLbl="sibTrans1D1" presStyleIdx="1" presStyleCnt="3"/>
      <dgm:spPr/>
      <dgm:t>
        <a:bodyPr/>
        <a:lstStyle/>
        <a:p>
          <a:endParaRPr lang="en-US"/>
        </a:p>
      </dgm:t>
    </dgm:pt>
    <dgm:pt modelId="{8E676E18-2F6E-41E0-AFF7-F7AA782574D9}" type="pres">
      <dgm:prSet presAssocID="{949A659E-1296-457A-B916-452BEB1E3359}" presName="connectorText" presStyleLbl="sibTrans1D1" presStyleIdx="1" presStyleCnt="3"/>
      <dgm:spPr/>
      <dgm:t>
        <a:bodyPr/>
        <a:lstStyle/>
        <a:p>
          <a:endParaRPr lang="en-US"/>
        </a:p>
      </dgm:t>
    </dgm:pt>
    <dgm:pt modelId="{55D178C1-00A8-4821-86D0-1820DCF7050A}" type="pres">
      <dgm:prSet presAssocID="{FD4DEA2E-4D80-4314-BC11-8321845B421B}" presName="node" presStyleLbl="node1" presStyleIdx="2" presStyleCnt="4">
        <dgm:presLayoutVars>
          <dgm:bulletEnabled val="1"/>
        </dgm:presLayoutVars>
      </dgm:prSet>
      <dgm:spPr/>
      <dgm:t>
        <a:bodyPr/>
        <a:lstStyle/>
        <a:p>
          <a:endParaRPr lang="en-US"/>
        </a:p>
      </dgm:t>
    </dgm:pt>
    <dgm:pt modelId="{757F2603-DE05-4C1E-A120-27F26E92BCA6}" type="pres">
      <dgm:prSet presAssocID="{54AB7B3C-304D-4EDE-813E-E2BA3AA32731}" presName="sibTrans" presStyleLbl="sibTrans1D1" presStyleIdx="2" presStyleCnt="3"/>
      <dgm:spPr/>
      <dgm:t>
        <a:bodyPr/>
        <a:lstStyle/>
        <a:p>
          <a:endParaRPr lang="en-US"/>
        </a:p>
      </dgm:t>
    </dgm:pt>
    <dgm:pt modelId="{DE80B2D4-3C16-4084-BEF1-F4AD6559138C}" type="pres">
      <dgm:prSet presAssocID="{54AB7B3C-304D-4EDE-813E-E2BA3AA32731}" presName="connectorText" presStyleLbl="sibTrans1D1" presStyleIdx="2" presStyleCnt="3"/>
      <dgm:spPr/>
      <dgm:t>
        <a:bodyPr/>
        <a:lstStyle/>
        <a:p>
          <a:endParaRPr lang="en-US"/>
        </a:p>
      </dgm:t>
    </dgm:pt>
    <dgm:pt modelId="{AA599FF2-F77F-43C3-A3E7-437DB394825B}" type="pres">
      <dgm:prSet presAssocID="{221F1DF2-E517-46D6-A790-C01843A6D533}" presName="node" presStyleLbl="node1" presStyleIdx="3" presStyleCnt="4">
        <dgm:presLayoutVars>
          <dgm:bulletEnabled val="1"/>
        </dgm:presLayoutVars>
      </dgm:prSet>
      <dgm:spPr/>
      <dgm:t>
        <a:bodyPr/>
        <a:lstStyle/>
        <a:p>
          <a:endParaRPr lang="en-US"/>
        </a:p>
      </dgm:t>
    </dgm:pt>
  </dgm:ptLst>
  <dgm:cxnLst>
    <dgm:cxn modelId="{F07540A4-2B25-476C-86D6-147318353BD6}" srcId="{C0546E8F-B6BE-4088-9C1F-F245B04724D0}" destId="{CCD7C99F-52CA-426B-A7D3-28FDE63D277E}" srcOrd="0" destOrd="0" parTransId="{55320698-4552-40B7-9F1C-2A4722A9EC0A}" sibTransId="{302F485A-66F2-4055-8B33-6156B33D16AF}"/>
    <dgm:cxn modelId="{98CD6F69-B61A-40A3-A4AC-5ECF3684A2C7}" type="presOf" srcId="{949A659E-1296-457A-B916-452BEB1E3359}" destId="{5603F8EE-D91C-4412-B268-2FA8330CF6F9}" srcOrd="0" destOrd="0" presId="urn:microsoft.com/office/officeart/2005/8/layout/bProcess3"/>
    <dgm:cxn modelId="{9A49A59C-392F-4D7E-8BCD-F55C4F836ED4}" type="presOf" srcId="{5EF01279-01C4-49FC-AF61-201C93D1CAD1}" destId="{D0FCE7A2-09E1-40DB-A5A1-54DE8FAEAD14}" srcOrd="0" destOrd="0" presId="urn:microsoft.com/office/officeart/2005/8/layout/bProcess3"/>
    <dgm:cxn modelId="{56685F4F-BD52-4A6D-82B6-AD74368CA549}" srcId="{8D5EB12A-7339-44A1-A15E-B79F1961C2D7}" destId="{FD4DEA2E-4D80-4314-BC11-8321845B421B}" srcOrd="2" destOrd="0" parTransId="{5392684A-B2CD-4E22-9ECA-DB20A15C0392}" sibTransId="{54AB7B3C-304D-4EDE-813E-E2BA3AA32731}"/>
    <dgm:cxn modelId="{549209F5-747A-42DB-9943-11D018A1306B}" type="presOf" srcId="{9BF0AD3A-3A45-4257-8A75-EF027D2F572E}" destId="{D0FCE7A2-09E1-40DB-A5A1-54DE8FAEAD14}" srcOrd="0" destOrd="1" presId="urn:microsoft.com/office/officeart/2005/8/layout/bProcess3"/>
    <dgm:cxn modelId="{294E9976-CC7F-463C-B536-E018BD278DB2}" srcId="{221F1DF2-E517-46D6-A790-C01843A6D533}" destId="{0527E17B-1AD1-4DC9-941F-A87322129023}" srcOrd="0" destOrd="0" parTransId="{C8DCCDA2-FE57-43C2-A334-EDA472C51DC0}" sibTransId="{23AC42AE-86E5-4750-888B-F0F687568B22}"/>
    <dgm:cxn modelId="{68DFE1BB-D5ED-4173-AB98-FDDE7494AE4C}" type="presOf" srcId="{913C821B-8E52-4D60-9E5C-79628FFD487B}" destId="{D0FCE7A2-09E1-40DB-A5A1-54DE8FAEAD14}" srcOrd="0" destOrd="2" presId="urn:microsoft.com/office/officeart/2005/8/layout/bProcess3"/>
    <dgm:cxn modelId="{4510BA8E-B074-4810-B9FF-B38E5217DC3D}" type="presOf" srcId="{221F1DF2-E517-46D6-A790-C01843A6D533}" destId="{AA599FF2-F77F-43C3-A3E7-437DB394825B}" srcOrd="0" destOrd="0" presId="urn:microsoft.com/office/officeart/2005/8/layout/bProcess3"/>
    <dgm:cxn modelId="{BAD1E837-2BB2-4F4E-B0E8-350ADA147DD4}" type="presOf" srcId="{CCD7C99F-52CA-426B-A7D3-28FDE63D277E}" destId="{35F0322F-984C-4056-8DD4-C41E5D145844}" srcOrd="0" destOrd="1" presId="urn:microsoft.com/office/officeart/2005/8/layout/bProcess3"/>
    <dgm:cxn modelId="{9F390E8D-EFEB-4FC3-BF98-7488F28DFCF0}" srcId="{FD4DEA2E-4D80-4314-BC11-8321845B421B}" destId="{0A42EECE-4B81-4C1A-934D-89331D7D7FFC}" srcOrd="0" destOrd="0" parTransId="{72D6DB94-9F8D-47DC-A20A-AA621D8EDF30}" sibTransId="{35623F1A-999B-4C86-A231-2B6EEB5E12FA}"/>
    <dgm:cxn modelId="{1C13E0E0-92D8-465E-8325-495534DE4CAC}" srcId="{FD4DEA2E-4D80-4314-BC11-8321845B421B}" destId="{8852F65D-2EAB-4435-B30D-E59ED568F016}" srcOrd="1" destOrd="0" parTransId="{1B6BEBF6-FED1-4C19-9EEF-C9B95BE0BD82}" sibTransId="{2E6CA408-8B4F-4EB2-8988-01E4D57A7812}"/>
    <dgm:cxn modelId="{8E22ECC5-E53E-45FB-BBDF-2861BE16A6D3}" type="presOf" srcId="{54AB7B3C-304D-4EDE-813E-E2BA3AA32731}" destId="{757F2603-DE05-4C1E-A120-27F26E92BCA6}" srcOrd="0" destOrd="0" presId="urn:microsoft.com/office/officeart/2005/8/layout/bProcess3"/>
    <dgm:cxn modelId="{00C0E408-1423-4E7C-9B4A-8810A318D2E5}" type="presOf" srcId="{FD4DEA2E-4D80-4314-BC11-8321845B421B}" destId="{55D178C1-00A8-4821-86D0-1820DCF7050A}" srcOrd="0" destOrd="0" presId="urn:microsoft.com/office/officeart/2005/8/layout/bProcess3"/>
    <dgm:cxn modelId="{6E93A701-EC90-4D99-BD69-698139E2B56A}" type="presOf" srcId="{C0546E8F-B6BE-4088-9C1F-F245B04724D0}" destId="{35F0322F-984C-4056-8DD4-C41E5D145844}" srcOrd="0" destOrd="0" presId="urn:microsoft.com/office/officeart/2005/8/layout/bProcess3"/>
    <dgm:cxn modelId="{A5D31644-3B25-4EC2-8797-30119B9340DF}" srcId="{8D5EB12A-7339-44A1-A15E-B79F1961C2D7}" destId="{221F1DF2-E517-46D6-A790-C01843A6D533}" srcOrd="3" destOrd="0" parTransId="{5EB2F56B-7C25-4871-8835-3D62D92A24DB}" sibTransId="{E46E0CC6-DF37-416C-B035-2F891AC5CFBF}"/>
    <dgm:cxn modelId="{357FC370-EBAE-4628-B0BD-02F58ECC7320}" srcId="{8D5EB12A-7339-44A1-A15E-B79F1961C2D7}" destId="{C0546E8F-B6BE-4088-9C1F-F245B04724D0}" srcOrd="1" destOrd="0" parTransId="{18E4DBE8-7C16-44F2-816B-F726ED36A6B8}" sibTransId="{949A659E-1296-457A-B916-452BEB1E3359}"/>
    <dgm:cxn modelId="{D2F63D19-5ACE-43EE-98CF-6BD06C7DC1F9}" srcId="{5EF01279-01C4-49FC-AF61-201C93D1CAD1}" destId="{913C821B-8E52-4D60-9E5C-79628FFD487B}" srcOrd="1" destOrd="0" parTransId="{6B677934-D620-494A-8534-FEAD520B4C3C}" sibTransId="{A8D55A46-AD9E-46ED-8A9D-7D08417CC42B}"/>
    <dgm:cxn modelId="{6D8E39E4-1BE2-4B96-B32D-1778E70720E7}" type="presOf" srcId="{8D5EB12A-7339-44A1-A15E-B79F1961C2D7}" destId="{F2EA07AF-B78A-463E-9730-4BEA3937B644}" srcOrd="0" destOrd="0" presId="urn:microsoft.com/office/officeart/2005/8/layout/bProcess3"/>
    <dgm:cxn modelId="{DF5350DC-C151-4641-9861-5A3E3264EE89}" type="presOf" srcId="{0527E17B-1AD1-4DC9-941F-A87322129023}" destId="{AA599FF2-F77F-43C3-A3E7-437DB394825B}" srcOrd="0" destOrd="1" presId="urn:microsoft.com/office/officeart/2005/8/layout/bProcess3"/>
    <dgm:cxn modelId="{113E0892-47D9-4BE3-8E92-15AE0BDEC97F}" srcId="{5EF01279-01C4-49FC-AF61-201C93D1CAD1}" destId="{9BF0AD3A-3A45-4257-8A75-EF027D2F572E}" srcOrd="0" destOrd="0" parTransId="{56EC47C1-587F-4B4C-BC72-FDC1A12442E1}" sibTransId="{FA6602FB-895F-4283-9683-3232B5F22665}"/>
    <dgm:cxn modelId="{724B23C5-94C3-4140-83F0-0ECD58986B22}" srcId="{8D5EB12A-7339-44A1-A15E-B79F1961C2D7}" destId="{5EF01279-01C4-49FC-AF61-201C93D1CAD1}" srcOrd="0" destOrd="0" parTransId="{2E96C473-39F2-4BE8-A5BF-387004B20B9E}" sibTransId="{D73CD67D-D03D-4A70-B4F9-679396609FBD}"/>
    <dgm:cxn modelId="{93C9E151-A812-4BBC-90A1-52151DB7D11A}" type="presOf" srcId="{949A659E-1296-457A-B916-452BEB1E3359}" destId="{8E676E18-2F6E-41E0-AFF7-F7AA782574D9}" srcOrd="1" destOrd="0" presId="urn:microsoft.com/office/officeart/2005/8/layout/bProcess3"/>
    <dgm:cxn modelId="{89D80945-FDA9-4393-AC52-C8C88B85E9CB}" type="presOf" srcId="{D73CD67D-D03D-4A70-B4F9-679396609FBD}" destId="{E7764670-173D-4882-B52B-2693EF6BD2A8}" srcOrd="1" destOrd="0" presId="urn:microsoft.com/office/officeart/2005/8/layout/bProcess3"/>
    <dgm:cxn modelId="{54600018-BD70-4059-8D25-96FCA0250DCF}" type="presOf" srcId="{8852F65D-2EAB-4435-B30D-E59ED568F016}" destId="{55D178C1-00A8-4821-86D0-1820DCF7050A}" srcOrd="0" destOrd="2" presId="urn:microsoft.com/office/officeart/2005/8/layout/bProcess3"/>
    <dgm:cxn modelId="{CEB86B86-22AE-47CB-9FDA-90DB96DB5344}" type="presOf" srcId="{D73CD67D-D03D-4A70-B4F9-679396609FBD}" destId="{FE69A698-0E57-49BF-B98B-39605F971068}" srcOrd="0" destOrd="0" presId="urn:microsoft.com/office/officeart/2005/8/layout/bProcess3"/>
    <dgm:cxn modelId="{5FD9C167-18C7-4CDF-901F-019E722028AF}" type="presOf" srcId="{0A42EECE-4B81-4C1A-934D-89331D7D7FFC}" destId="{55D178C1-00A8-4821-86D0-1820DCF7050A}" srcOrd="0" destOrd="1" presId="urn:microsoft.com/office/officeart/2005/8/layout/bProcess3"/>
    <dgm:cxn modelId="{19B8AAE7-1031-48A5-92E3-E454CD74A02B}" type="presOf" srcId="{54AB7B3C-304D-4EDE-813E-E2BA3AA32731}" destId="{DE80B2D4-3C16-4084-BEF1-F4AD6559138C}" srcOrd="1" destOrd="0" presId="urn:microsoft.com/office/officeart/2005/8/layout/bProcess3"/>
    <dgm:cxn modelId="{C477FD24-22A6-4DE0-ABE0-91949C0D45D5}" type="presParOf" srcId="{F2EA07AF-B78A-463E-9730-4BEA3937B644}" destId="{D0FCE7A2-09E1-40DB-A5A1-54DE8FAEAD14}" srcOrd="0" destOrd="0" presId="urn:microsoft.com/office/officeart/2005/8/layout/bProcess3"/>
    <dgm:cxn modelId="{52101A0F-B4DB-40A4-9681-8B0783362BD4}" type="presParOf" srcId="{F2EA07AF-B78A-463E-9730-4BEA3937B644}" destId="{FE69A698-0E57-49BF-B98B-39605F971068}" srcOrd="1" destOrd="0" presId="urn:microsoft.com/office/officeart/2005/8/layout/bProcess3"/>
    <dgm:cxn modelId="{BDF9CBF4-33D5-4FBB-9A03-D22270CD3471}" type="presParOf" srcId="{FE69A698-0E57-49BF-B98B-39605F971068}" destId="{E7764670-173D-4882-B52B-2693EF6BD2A8}" srcOrd="0" destOrd="0" presId="urn:microsoft.com/office/officeart/2005/8/layout/bProcess3"/>
    <dgm:cxn modelId="{E4A37F02-3D2B-4F4D-A112-EEFF9E6FB233}" type="presParOf" srcId="{F2EA07AF-B78A-463E-9730-4BEA3937B644}" destId="{35F0322F-984C-4056-8DD4-C41E5D145844}" srcOrd="2" destOrd="0" presId="urn:microsoft.com/office/officeart/2005/8/layout/bProcess3"/>
    <dgm:cxn modelId="{1F7CB9F4-DEF1-47A2-B103-C93FBA826623}" type="presParOf" srcId="{F2EA07AF-B78A-463E-9730-4BEA3937B644}" destId="{5603F8EE-D91C-4412-B268-2FA8330CF6F9}" srcOrd="3" destOrd="0" presId="urn:microsoft.com/office/officeart/2005/8/layout/bProcess3"/>
    <dgm:cxn modelId="{1FC12F48-E825-4B62-BC01-E64ED039022D}" type="presParOf" srcId="{5603F8EE-D91C-4412-B268-2FA8330CF6F9}" destId="{8E676E18-2F6E-41E0-AFF7-F7AA782574D9}" srcOrd="0" destOrd="0" presId="urn:microsoft.com/office/officeart/2005/8/layout/bProcess3"/>
    <dgm:cxn modelId="{ADC2D52B-424B-4016-8A3A-BCCF4DE41580}" type="presParOf" srcId="{F2EA07AF-B78A-463E-9730-4BEA3937B644}" destId="{55D178C1-00A8-4821-86D0-1820DCF7050A}" srcOrd="4" destOrd="0" presId="urn:microsoft.com/office/officeart/2005/8/layout/bProcess3"/>
    <dgm:cxn modelId="{BD955649-61C9-48FE-8485-7FEC3D043767}" type="presParOf" srcId="{F2EA07AF-B78A-463E-9730-4BEA3937B644}" destId="{757F2603-DE05-4C1E-A120-27F26E92BCA6}" srcOrd="5" destOrd="0" presId="urn:microsoft.com/office/officeart/2005/8/layout/bProcess3"/>
    <dgm:cxn modelId="{AFB6ADAA-EE39-4217-8704-7AFDB5E27814}" type="presParOf" srcId="{757F2603-DE05-4C1E-A120-27F26E92BCA6}" destId="{DE80B2D4-3C16-4084-BEF1-F4AD6559138C}" srcOrd="0" destOrd="0" presId="urn:microsoft.com/office/officeart/2005/8/layout/bProcess3"/>
    <dgm:cxn modelId="{40E80428-1EDD-48BE-BA96-6C1D53006AD4}" type="presParOf" srcId="{F2EA07AF-B78A-463E-9730-4BEA3937B644}" destId="{AA599FF2-F77F-43C3-A3E7-437DB394825B}"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9A698-0E57-49BF-B98B-39605F971068}">
      <dsp:nvSpPr>
        <dsp:cNvPr id="0" name=""/>
        <dsp:cNvSpPr/>
      </dsp:nvSpPr>
      <dsp:spPr>
        <a:xfrm>
          <a:off x="3749318" y="904845"/>
          <a:ext cx="696763" cy="91440"/>
        </a:xfrm>
        <a:custGeom>
          <a:avLst/>
          <a:gdLst/>
          <a:ahLst/>
          <a:cxnLst/>
          <a:rect l="0" t="0" r="0" b="0"/>
          <a:pathLst>
            <a:path>
              <a:moveTo>
                <a:pt x="0" y="45720"/>
              </a:moveTo>
              <a:lnTo>
                <a:pt x="69676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79515" y="946928"/>
        <a:ext cx="36368" cy="7273"/>
      </dsp:txXfrm>
    </dsp:sp>
    <dsp:sp modelId="{D0FCE7A2-09E1-40DB-A5A1-54DE8FAEAD14}">
      <dsp:nvSpPr>
        <dsp:cNvPr id="0" name=""/>
        <dsp:cNvSpPr/>
      </dsp:nvSpPr>
      <dsp:spPr>
        <a:xfrm>
          <a:off x="588669" y="1830"/>
          <a:ext cx="3162448" cy="189746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l" defTabSz="1600200">
            <a:lnSpc>
              <a:spcPct val="90000"/>
            </a:lnSpc>
            <a:spcBef>
              <a:spcPct val="0"/>
            </a:spcBef>
            <a:spcAft>
              <a:spcPct val="35000"/>
            </a:spcAft>
          </a:pPr>
          <a:r>
            <a:rPr lang="en-US" sz="3600" kern="1200" dirty="0" err="1" smtClean="0"/>
            <a:t>UserAgent</a:t>
          </a:r>
          <a:endParaRPr lang="en-US" sz="3600" kern="1200" dirty="0"/>
        </a:p>
        <a:p>
          <a:pPr marL="171450" lvl="1" indent="-171450" algn="l" defTabSz="800100">
            <a:lnSpc>
              <a:spcPct val="90000"/>
            </a:lnSpc>
            <a:spcBef>
              <a:spcPct val="0"/>
            </a:spcBef>
            <a:spcAft>
              <a:spcPct val="15000"/>
            </a:spcAft>
            <a:buChar char="••"/>
          </a:pPr>
          <a:r>
            <a:rPr lang="en-US" sz="1800" kern="1200" dirty="0" smtClean="0"/>
            <a:t>new()</a:t>
          </a:r>
          <a:endParaRPr lang="en-US" sz="1800" kern="1200" dirty="0"/>
        </a:p>
        <a:p>
          <a:pPr marL="171450" lvl="1" indent="-171450" algn="l" defTabSz="800100">
            <a:lnSpc>
              <a:spcPct val="90000"/>
            </a:lnSpc>
            <a:spcBef>
              <a:spcPct val="0"/>
            </a:spcBef>
            <a:spcAft>
              <a:spcPct val="15000"/>
            </a:spcAft>
            <a:buChar char="••"/>
          </a:pPr>
          <a:r>
            <a:rPr lang="en-US" sz="1800" kern="1200" dirty="0" smtClean="0"/>
            <a:t>request()</a:t>
          </a:r>
          <a:endParaRPr lang="en-US" sz="1800" kern="1200" dirty="0"/>
        </a:p>
      </dsp:txBody>
      <dsp:txXfrm>
        <a:off x="588669" y="1830"/>
        <a:ext cx="3162448" cy="1897469"/>
      </dsp:txXfrm>
    </dsp:sp>
    <dsp:sp modelId="{5603F8EE-D91C-4412-B268-2FA8330CF6F9}">
      <dsp:nvSpPr>
        <dsp:cNvPr id="0" name=""/>
        <dsp:cNvSpPr/>
      </dsp:nvSpPr>
      <dsp:spPr>
        <a:xfrm>
          <a:off x="2169893" y="1897499"/>
          <a:ext cx="3889812" cy="696763"/>
        </a:xfrm>
        <a:custGeom>
          <a:avLst/>
          <a:gdLst/>
          <a:ahLst/>
          <a:cxnLst/>
          <a:rect l="0" t="0" r="0" b="0"/>
          <a:pathLst>
            <a:path>
              <a:moveTo>
                <a:pt x="3889812" y="0"/>
              </a:moveTo>
              <a:lnTo>
                <a:pt x="3889812" y="365481"/>
              </a:lnTo>
              <a:lnTo>
                <a:pt x="0" y="365481"/>
              </a:lnTo>
              <a:lnTo>
                <a:pt x="0" y="69676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5869" y="2242244"/>
        <a:ext cx="197861" cy="7273"/>
      </dsp:txXfrm>
    </dsp:sp>
    <dsp:sp modelId="{35F0322F-984C-4056-8DD4-C41E5D145844}">
      <dsp:nvSpPr>
        <dsp:cNvPr id="0" name=""/>
        <dsp:cNvSpPr/>
      </dsp:nvSpPr>
      <dsp:spPr>
        <a:xfrm>
          <a:off x="4478481" y="1830"/>
          <a:ext cx="3162448" cy="189746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l" defTabSz="1600200">
            <a:lnSpc>
              <a:spcPct val="90000"/>
            </a:lnSpc>
            <a:spcBef>
              <a:spcPct val="0"/>
            </a:spcBef>
            <a:spcAft>
              <a:spcPct val="35000"/>
            </a:spcAft>
          </a:pPr>
          <a:r>
            <a:rPr lang="en-US" sz="3600" kern="1200" dirty="0" err="1" smtClean="0"/>
            <a:t>HttpProtocol</a:t>
          </a:r>
          <a:endParaRPr lang="en-US" sz="3600" kern="1200" dirty="0"/>
        </a:p>
        <a:p>
          <a:pPr marL="171450" lvl="1" indent="-171450" algn="l" defTabSz="800100">
            <a:lnSpc>
              <a:spcPct val="90000"/>
            </a:lnSpc>
            <a:spcBef>
              <a:spcPct val="0"/>
            </a:spcBef>
            <a:spcAft>
              <a:spcPct val="15000"/>
            </a:spcAft>
            <a:buChar char="••"/>
          </a:pPr>
          <a:r>
            <a:rPr lang="en-US" sz="1800" kern="1200" dirty="0" smtClean="0"/>
            <a:t>request()</a:t>
          </a:r>
          <a:endParaRPr lang="en-US" sz="1800" kern="1200" dirty="0"/>
        </a:p>
      </dsp:txBody>
      <dsp:txXfrm>
        <a:off x="4478481" y="1830"/>
        <a:ext cx="3162448" cy="1897469"/>
      </dsp:txXfrm>
    </dsp:sp>
    <dsp:sp modelId="{757F2603-DE05-4C1E-A120-27F26E92BCA6}">
      <dsp:nvSpPr>
        <dsp:cNvPr id="0" name=""/>
        <dsp:cNvSpPr/>
      </dsp:nvSpPr>
      <dsp:spPr>
        <a:xfrm>
          <a:off x="3749318" y="3529677"/>
          <a:ext cx="696763" cy="91440"/>
        </a:xfrm>
        <a:custGeom>
          <a:avLst/>
          <a:gdLst/>
          <a:ahLst/>
          <a:cxnLst/>
          <a:rect l="0" t="0" r="0" b="0"/>
          <a:pathLst>
            <a:path>
              <a:moveTo>
                <a:pt x="0" y="45720"/>
              </a:moveTo>
              <a:lnTo>
                <a:pt x="696763"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79515" y="3571760"/>
        <a:ext cx="36368" cy="7273"/>
      </dsp:txXfrm>
    </dsp:sp>
    <dsp:sp modelId="{55D178C1-00A8-4821-86D0-1820DCF7050A}">
      <dsp:nvSpPr>
        <dsp:cNvPr id="0" name=""/>
        <dsp:cNvSpPr/>
      </dsp:nvSpPr>
      <dsp:spPr>
        <a:xfrm>
          <a:off x="588669" y="2626663"/>
          <a:ext cx="3162448" cy="189746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lvl="0" algn="l" defTabSz="1066800">
            <a:lnSpc>
              <a:spcPct val="90000"/>
            </a:lnSpc>
            <a:spcBef>
              <a:spcPct val="0"/>
            </a:spcBef>
            <a:spcAft>
              <a:spcPct val="35000"/>
            </a:spcAft>
          </a:pPr>
          <a:r>
            <a:rPr lang="en-US" sz="2400" kern="1200" dirty="0" err="1" smtClean="0"/>
            <a:t>ConcreteConnection</a:t>
          </a:r>
          <a:endParaRPr lang="en-US" sz="2400" kern="1200" dirty="0"/>
        </a:p>
        <a:p>
          <a:pPr marL="171450" lvl="1" indent="-171450" algn="l" defTabSz="800100">
            <a:lnSpc>
              <a:spcPct val="90000"/>
            </a:lnSpc>
            <a:spcBef>
              <a:spcPct val="0"/>
            </a:spcBef>
            <a:spcAft>
              <a:spcPct val="15000"/>
            </a:spcAft>
            <a:buChar char="••"/>
          </a:pPr>
          <a:r>
            <a:rPr lang="en-US" sz="1800" kern="1200" dirty="0" smtClean="0"/>
            <a:t>send()</a:t>
          </a:r>
          <a:endParaRPr lang="en-US" sz="1800" kern="1200" dirty="0"/>
        </a:p>
        <a:p>
          <a:pPr marL="171450" lvl="1" indent="-171450" algn="l" defTabSz="800100">
            <a:lnSpc>
              <a:spcPct val="90000"/>
            </a:lnSpc>
            <a:spcBef>
              <a:spcPct val="0"/>
            </a:spcBef>
            <a:spcAft>
              <a:spcPct val="15000"/>
            </a:spcAft>
            <a:buChar char="••"/>
          </a:pPr>
          <a:r>
            <a:rPr lang="en-US" sz="1800" kern="1200" dirty="0" err="1" smtClean="0"/>
            <a:t>recv</a:t>
          </a:r>
          <a:r>
            <a:rPr lang="en-US" sz="1800" kern="1200" dirty="0" smtClean="0"/>
            <a:t>()</a:t>
          </a:r>
          <a:endParaRPr lang="en-US" sz="1800" kern="1200" dirty="0"/>
        </a:p>
      </dsp:txBody>
      <dsp:txXfrm>
        <a:off x="588669" y="2626663"/>
        <a:ext cx="3162448" cy="1897469"/>
      </dsp:txXfrm>
    </dsp:sp>
    <dsp:sp modelId="{AA599FF2-F77F-43C3-A3E7-437DB394825B}">
      <dsp:nvSpPr>
        <dsp:cNvPr id="0" name=""/>
        <dsp:cNvSpPr/>
      </dsp:nvSpPr>
      <dsp:spPr>
        <a:xfrm>
          <a:off x="4478481" y="2626663"/>
          <a:ext cx="3162448" cy="189746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l" defTabSz="1600200">
            <a:lnSpc>
              <a:spcPct val="90000"/>
            </a:lnSpc>
            <a:spcBef>
              <a:spcPct val="0"/>
            </a:spcBef>
            <a:spcAft>
              <a:spcPct val="35000"/>
            </a:spcAft>
          </a:pPr>
          <a:r>
            <a:rPr lang="en-US" sz="3600" kern="1200" dirty="0" smtClean="0"/>
            <a:t>Response</a:t>
          </a:r>
          <a:endParaRPr lang="en-US" sz="3600" kern="1200" dirty="0"/>
        </a:p>
        <a:p>
          <a:pPr marL="171450" lvl="1" indent="-171450" algn="l" defTabSz="800100">
            <a:lnSpc>
              <a:spcPct val="90000"/>
            </a:lnSpc>
            <a:spcBef>
              <a:spcPct val="0"/>
            </a:spcBef>
            <a:spcAft>
              <a:spcPct val="15000"/>
            </a:spcAft>
            <a:buChar char="••"/>
          </a:pPr>
          <a:r>
            <a:rPr lang="en-US" sz="1800" kern="1200" dirty="0" smtClean="0"/>
            <a:t>new()</a:t>
          </a:r>
          <a:endParaRPr lang="en-US" sz="1800" kern="1200" dirty="0"/>
        </a:p>
      </dsp:txBody>
      <dsp:txXfrm>
        <a:off x="4478481" y="2626663"/>
        <a:ext cx="3162448" cy="189746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55F137-D1B4-4577-A55B-A24883D167CD}" type="datetimeFigureOut">
              <a:rPr lang="en-US" smtClean="0"/>
              <a:t>5/8/2012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26132A-9F9B-4201-A8CD-80AD670A25F3}" type="slidenum">
              <a:rPr lang="en-US" smtClean="0"/>
              <a:t>‹#›</a:t>
            </a:fld>
            <a:endParaRPr lang="en-US"/>
          </a:p>
        </p:txBody>
      </p:sp>
    </p:spTree>
    <p:extLst>
      <p:ext uri="{BB962C8B-B14F-4D97-AF65-F5344CB8AC3E}">
        <p14:creationId xmlns:p14="http://schemas.microsoft.com/office/powerpoint/2010/main" val="23042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D0B18-99E9-42FA-848D-16C7CE87904D}" type="datetimeFigureOut">
              <a:rPr lang="en-US" smtClean="0"/>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245426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D0B18-99E9-42FA-848D-16C7CE87904D}" type="datetimeFigureOut">
              <a:rPr lang="en-US" smtClean="0"/>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280062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D0B18-99E9-42FA-848D-16C7CE87904D}" type="datetimeFigureOut">
              <a:rPr lang="en-US" smtClean="0"/>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80295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D0B18-99E9-42FA-848D-16C7CE87904D}" type="datetimeFigureOut">
              <a:rPr lang="en-US" smtClean="0"/>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255825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D0B18-99E9-42FA-848D-16C7CE87904D}" type="datetimeFigureOut">
              <a:rPr lang="en-US" smtClean="0"/>
              <a:t>5/8/2012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303027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DD0B18-99E9-42FA-848D-16C7CE87904D}" type="datetimeFigureOut">
              <a:rPr lang="en-US" smtClean="0"/>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417942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DD0B18-99E9-42FA-848D-16C7CE87904D}" type="datetimeFigureOut">
              <a:rPr lang="en-US" smtClean="0"/>
              <a:t>5/8/2012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275657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D0B18-99E9-42FA-848D-16C7CE87904D}" type="datetimeFigureOut">
              <a:rPr lang="en-US" smtClean="0"/>
              <a:t>5/8/2012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296663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D0B18-99E9-42FA-848D-16C7CE87904D}" type="datetimeFigureOut">
              <a:rPr lang="en-US" smtClean="0"/>
              <a:t>5/8/2012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18499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D0B18-99E9-42FA-848D-16C7CE87904D}" type="datetimeFigureOut">
              <a:rPr lang="en-US" smtClean="0"/>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325707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D0B18-99E9-42FA-848D-16C7CE87904D}" type="datetimeFigureOut">
              <a:rPr lang="en-US" smtClean="0"/>
              <a:t>5/8/2012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37AA0-A180-4A5F-9761-7B938D81F2E0}" type="slidenum">
              <a:rPr lang="en-US" smtClean="0"/>
              <a:t>‹#›</a:t>
            </a:fld>
            <a:endParaRPr lang="en-US"/>
          </a:p>
        </p:txBody>
      </p:sp>
    </p:spTree>
    <p:extLst>
      <p:ext uri="{BB962C8B-B14F-4D97-AF65-F5344CB8AC3E}">
        <p14:creationId xmlns:p14="http://schemas.microsoft.com/office/powerpoint/2010/main" val="375845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D0B18-99E9-42FA-848D-16C7CE87904D}" type="datetimeFigureOut">
              <a:rPr lang="en-US" smtClean="0"/>
              <a:t>5/8/2012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37AA0-A180-4A5F-9761-7B938D81F2E0}" type="slidenum">
              <a:rPr lang="en-US" smtClean="0"/>
              <a:t>‹#›</a:t>
            </a:fld>
            <a:endParaRPr lang="en-US"/>
          </a:p>
        </p:txBody>
      </p:sp>
    </p:spTree>
    <p:extLst>
      <p:ext uri="{BB962C8B-B14F-4D97-AF65-F5344CB8AC3E}">
        <p14:creationId xmlns:p14="http://schemas.microsoft.com/office/powerpoint/2010/main" val="1554970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err="1" smtClean="0"/>
              <a:t>LWPsix</a:t>
            </a:r>
            <a:endParaRPr lang="en-US" sz="6000" dirty="0"/>
          </a:p>
        </p:txBody>
      </p:sp>
    </p:spTree>
    <p:extLst>
      <p:ext uri="{BB962C8B-B14F-4D97-AF65-F5344CB8AC3E}">
        <p14:creationId xmlns:p14="http://schemas.microsoft.com/office/powerpoint/2010/main" val="1092055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4774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UserAgent</a:t>
            </a:r>
            <a:endParaRPr lang="en-US" dirty="0"/>
          </a:p>
        </p:txBody>
      </p:sp>
      <p:sp>
        <p:nvSpPr>
          <p:cNvPr id="3" name="Content Placeholder 2"/>
          <p:cNvSpPr>
            <a:spLocks noGrp="1"/>
          </p:cNvSpPr>
          <p:nvPr>
            <p:ph idx="1"/>
          </p:nvPr>
        </p:nvSpPr>
        <p:spPr/>
        <p:txBody>
          <a:bodyPr/>
          <a:lstStyle/>
          <a:p>
            <a:pPr marL="0" indent="0">
              <a:buNone/>
            </a:pPr>
            <a:r>
              <a:rPr lang="en-US" dirty="0" smtClean="0"/>
              <a:t>Background</a:t>
            </a:r>
          </a:p>
          <a:p>
            <a:r>
              <a:rPr lang="en-US" dirty="0" smtClean="0"/>
              <a:t>Boil down user interaction to bare essentials while allowing for more complex behaviors to be possible</a:t>
            </a:r>
          </a:p>
          <a:p>
            <a:endParaRPr lang="en-US" dirty="0" smtClean="0"/>
          </a:p>
          <a:p>
            <a:endParaRPr lang="en-US" dirty="0"/>
          </a:p>
        </p:txBody>
      </p:sp>
    </p:spTree>
    <p:extLst>
      <p:ext uri="{BB962C8B-B14F-4D97-AF65-F5344CB8AC3E}">
        <p14:creationId xmlns:p14="http://schemas.microsoft.com/office/powerpoint/2010/main" val="2404644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UserAgent</a:t>
            </a:r>
            <a:endParaRPr lang="en-US" dirty="0"/>
          </a:p>
        </p:txBody>
      </p:sp>
      <p:sp>
        <p:nvSpPr>
          <p:cNvPr id="3" name="Content Placeholder 2"/>
          <p:cNvSpPr>
            <a:spLocks noGrp="1"/>
          </p:cNvSpPr>
          <p:nvPr>
            <p:ph idx="1"/>
          </p:nvPr>
        </p:nvSpPr>
        <p:spPr/>
        <p:txBody>
          <a:bodyPr/>
          <a:lstStyle/>
          <a:p>
            <a:pPr marL="0" indent="0">
              <a:buNone/>
            </a:pPr>
            <a:r>
              <a:rPr lang="en-US" dirty="0" smtClean="0"/>
              <a:t>Functionality</a:t>
            </a:r>
          </a:p>
          <a:p>
            <a:r>
              <a:rPr lang="en-US" dirty="0" smtClean="0"/>
              <a:t>new(…)</a:t>
            </a:r>
          </a:p>
          <a:p>
            <a:pPr lvl="1"/>
            <a:r>
              <a:rPr lang="en-US" dirty="0" smtClean="0"/>
              <a:t>builds %protocols according to </a:t>
            </a:r>
            <a:r>
              <a:rPr lang="en-US" dirty="0" err="1" smtClean="0"/>
              <a:t>params</a:t>
            </a:r>
            <a:endParaRPr lang="en-US" dirty="0" smtClean="0"/>
          </a:p>
          <a:p>
            <a:pPr lvl="1"/>
            <a:r>
              <a:rPr lang="en-US" dirty="0" smtClean="0"/>
              <a:t>default settings for keep-alive and proxy</a:t>
            </a:r>
          </a:p>
          <a:p>
            <a:r>
              <a:rPr lang="en-US" dirty="0" smtClean="0"/>
              <a:t>request(…)</a:t>
            </a:r>
          </a:p>
          <a:p>
            <a:pPr lvl="1"/>
            <a:r>
              <a:rPr lang="en-US" dirty="0" smtClean="0"/>
              <a:t>flexible, determines protocol and passes request</a:t>
            </a:r>
          </a:p>
          <a:p>
            <a:pPr lvl="1"/>
            <a:endParaRPr lang="en-US" dirty="0"/>
          </a:p>
        </p:txBody>
      </p:sp>
    </p:spTree>
    <p:extLst>
      <p:ext uri="{BB962C8B-B14F-4D97-AF65-F5344CB8AC3E}">
        <p14:creationId xmlns:p14="http://schemas.microsoft.com/office/powerpoint/2010/main" val="2341409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UserAgent</a:t>
            </a:r>
            <a:endParaRPr lang="en-US" dirty="0"/>
          </a:p>
        </p:txBody>
      </p:sp>
      <p:sp>
        <p:nvSpPr>
          <p:cNvPr id="3" name="Content Placeholder 2"/>
          <p:cNvSpPr>
            <a:spLocks noGrp="1"/>
          </p:cNvSpPr>
          <p:nvPr>
            <p:ph idx="1"/>
          </p:nvPr>
        </p:nvSpPr>
        <p:spPr/>
        <p:txBody>
          <a:bodyPr/>
          <a:lstStyle/>
          <a:p>
            <a:pPr marL="0" indent="0">
              <a:buNone/>
            </a:pPr>
            <a:r>
              <a:rPr lang="en-US" dirty="0" smtClean="0"/>
              <a:t>Extensibility</a:t>
            </a:r>
          </a:p>
          <a:p>
            <a:r>
              <a:rPr lang="en-US" dirty="0" smtClean="0"/>
              <a:t>Protocols</a:t>
            </a:r>
          </a:p>
          <a:p>
            <a:pPr lvl="1"/>
            <a:r>
              <a:rPr lang="en-US" dirty="0" err="1" smtClean="0"/>
              <a:t>HttpProtocol</a:t>
            </a:r>
            <a:r>
              <a:rPr lang="en-US" dirty="0" smtClean="0"/>
              <a:t>: </a:t>
            </a:r>
            <a:r>
              <a:rPr lang="en-US" dirty="0" err="1" smtClean="0"/>
              <a:t>ConcreteConnection</a:t>
            </a:r>
            <a:endParaRPr lang="en-US" dirty="0" smtClean="0"/>
          </a:p>
          <a:p>
            <a:pPr lvl="1"/>
            <a:r>
              <a:rPr lang="en-US" dirty="0" err="1" smtClean="0"/>
              <a:t>HttpsProtocol</a:t>
            </a:r>
            <a:r>
              <a:rPr lang="en-US" dirty="0" smtClean="0"/>
              <a:t>: </a:t>
            </a:r>
            <a:r>
              <a:rPr lang="en-US" dirty="0" err="1" smtClean="0"/>
              <a:t>SslConnection</a:t>
            </a:r>
            <a:r>
              <a:rPr lang="en-US" dirty="0" smtClean="0"/>
              <a:t>, </a:t>
            </a:r>
            <a:r>
              <a:rPr lang="en-US" dirty="0" err="1" smtClean="0"/>
              <a:t>CertificateValidator</a:t>
            </a:r>
            <a:endParaRPr lang="en-US" dirty="0"/>
          </a:p>
          <a:p>
            <a:pPr lvl="1"/>
            <a:r>
              <a:rPr lang="en-US" dirty="0" smtClean="0"/>
              <a:t>…</a:t>
            </a:r>
          </a:p>
        </p:txBody>
      </p:sp>
    </p:spTree>
    <p:extLst>
      <p:ext uri="{BB962C8B-B14F-4D97-AF65-F5344CB8AC3E}">
        <p14:creationId xmlns:p14="http://schemas.microsoft.com/office/powerpoint/2010/main" val="3526277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Headers</a:t>
            </a:r>
            <a:endParaRPr lang="en-US" dirty="0"/>
          </a:p>
        </p:txBody>
      </p:sp>
      <p:sp>
        <p:nvSpPr>
          <p:cNvPr id="7" name="Content Placeholder 6"/>
          <p:cNvSpPr>
            <a:spLocks noGrp="1"/>
          </p:cNvSpPr>
          <p:nvPr>
            <p:ph idx="1"/>
          </p:nvPr>
        </p:nvSpPr>
        <p:spPr/>
        <p:txBody>
          <a:bodyPr>
            <a:normAutofit fontScale="92500" lnSpcReduction="20000"/>
          </a:bodyPr>
          <a:lstStyle/>
          <a:p>
            <a:r>
              <a:rPr lang="en-US" dirty="0" err="1" smtClean="0"/>
              <a:t>HeaderSet</a:t>
            </a:r>
            <a:r>
              <a:rPr lang="en-US" dirty="0" smtClean="0"/>
              <a:t>: contains all headers from the server’s response</a:t>
            </a:r>
          </a:p>
          <a:p>
            <a:r>
              <a:rPr lang="en-US" dirty="0" err="1" smtClean="0"/>
              <a:t>RequestDecorator</a:t>
            </a:r>
            <a:r>
              <a:rPr lang="en-US" dirty="0" smtClean="0"/>
              <a:t>, </a:t>
            </a:r>
            <a:r>
              <a:rPr lang="en-US" dirty="0" err="1" smtClean="0"/>
              <a:t>ResponseExaminer</a:t>
            </a:r>
            <a:r>
              <a:rPr lang="en-US" dirty="0" smtClean="0"/>
              <a:t>: interfaces defining functions acting on the headers</a:t>
            </a:r>
          </a:p>
          <a:p>
            <a:r>
              <a:rPr lang="en-US" dirty="0" smtClean="0"/>
              <a:t>Identity, </a:t>
            </a:r>
            <a:r>
              <a:rPr lang="en-US" dirty="0" err="1" smtClean="0"/>
              <a:t>BasicAuthIdentity</a:t>
            </a:r>
            <a:r>
              <a:rPr lang="en-US" dirty="0" smtClean="0"/>
              <a:t>, </a:t>
            </a:r>
            <a:r>
              <a:rPr lang="en-US" dirty="0" err="1" smtClean="0"/>
              <a:t>DigestAuthIdentity</a:t>
            </a:r>
            <a:r>
              <a:rPr lang="en-US" dirty="0" smtClean="0"/>
              <a:t>: store credentials with desired level of security</a:t>
            </a:r>
          </a:p>
          <a:p>
            <a:r>
              <a:rPr lang="en-US" dirty="0" err="1" smtClean="0"/>
              <a:t>IdentityMaker</a:t>
            </a:r>
            <a:r>
              <a:rPr lang="en-US" dirty="0" smtClean="0"/>
              <a:t>: factory class that facilitates easy creation of identities</a:t>
            </a:r>
          </a:p>
          <a:p>
            <a:r>
              <a:rPr lang="en-US" dirty="0" err="1" smtClean="0"/>
              <a:t>CredentialCache</a:t>
            </a:r>
            <a:r>
              <a:rPr lang="en-US" dirty="0" smtClean="0"/>
              <a:t>: Holds Identities</a:t>
            </a:r>
          </a:p>
          <a:p>
            <a:r>
              <a:rPr lang="en-US" dirty="0" smtClean="0"/>
              <a:t>Cookie, </a:t>
            </a:r>
            <a:r>
              <a:rPr lang="en-US" dirty="0" err="1" smtClean="0"/>
              <a:t>CookieJar</a:t>
            </a:r>
            <a:r>
              <a:rPr lang="en-US" dirty="0" smtClean="0"/>
              <a:t>: Holding persistent information</a:t>
            </a:r>
          </a:p>
        </p:txBody>
      </p:sp>
    </p:spTree>
    <p:extLst>
      <p:ext uri="{BB962C8B-B14F-4D97-AF65-F5344CB8AC3E}">
        <p14:creationId xmlns:p14="http://schemas.microsoft.com/office/powerpoint/2010/main" val="1243355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HttpsProtocol</a:t>
            </a:r>
            <a:endParaRPr lang="en-US" dirty="0"/>
          </a:p>
        </p:txBody>
      </p:sp>
      <p:sp>
        <p:nvSpPr>
          <p:cNvPr id="3" name="Content Placeholder 2"/>
          <p:cNvSpPr>
            <a:spLocks noGrp="1"/>
          </p:cNvSpPr>
          <p:nvPr>
            <p:ph idx="1"/>
          </p:nvPr>
        </p:nvSpPr>
        <p:spPr/>
        <p:txBody>
          <a:bodyPr/>
          <a:lstStyle/>
          <a:p>
            <a:pPr marL="0" indent="0">
              <a:buNone/>
            </a:pPr>
            <a:r>
              <a:rPr lang="en-US" dirty="0"/>
              <a:t>Background</a:t>
            </a:r>
          </a:p>
          <a:p>
            <a:r>
              <a:rPr lang="en-US" dirty="0"/>
              <a:t>IO::Socket::INET provides TCP-level sockets</a:t>
            </a:r>
          </a:p>
          <a:p>
            <a:r>
              <a:rPr lang="en-US" dirty="0"/>
              <a:t>Code an SSL layer on top of these basic TCP sockets.</a:t>
            </a:r>
          </a:p>
          <a:p>
            <a:pPr marL="0" indent="0">
              <a:buNone/>
            </a:pPr>
            <a:endParaRPr lang="en-US" dirty="0"/>
          </a:p>
        </p:txBody>
      </p:sp>
    </p:spTree>
    <p:extLst>
      <p:ext uri="{BB962C8B-B14F-4D97-AF65-F5344CB8AC3E}">
        <p14:creationId xmlns:p14="http://schemas.microsoft.com/office/powerpoint/2010/main" val="2055314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90599"/>
          </a:xfrm>
        </p:spPr>
        <p:txBody>
          <a:bodyPr/>
          <a:lstStyle/>
          <a:p>
            <a:r>
              <a:rPr lang="en-US" dirty="0" err="1" smtClean="0"/>
              <a:t>HttpsProtocol</a:t>
            </a:r>
            <a:r>
              <a:rPr lang="en-US" dirty="0" smtClean="0"/>
              <a:t> </a:t>
            </a:r>
            <a:r>
              <a:rPr lang="en-US" i="1" dirty="0" smtClean="0"/>
              <a:t>functionality</a:t>
            </a:r>
            <a:endParaRPr lang="en-US" dirty="0"/>
          </a:p>
        </p:txBody>
      </p:sp>
      <p:sp>
        <p:nvSpPr>
          <p:cNvPr id="3" name="Subtitle 2"/>
          <p:cNvSpPr>
            <a:spLocks noGrp="1"/>
          </p:cNvSpPr>
          <p:nvPr>
            <p:ph type="subTitle" idx="1"/>
          </p:nvPr>
        </p:nvSpPr>
        <p:spPr>
          <a:xfrm>
            <a:off x="304800" y="1295400"/>
            <a:ext cx="8686800" cy="5334000"/>
          </a:xfrm>
        </p:spPr>
        <p:txBody>
          <a:bodyPr>
            <a:normAutofit/>
          </a:bodyPr>
          <a:lstStyle/>
          <a:p>
            <a:pPr marL="342900" indent="-342900" algn="l">
              <a:buFont typeface="Arial" pitchFamily="34" charset="0"/>
              <a:buChar char="•"/>
            </a:pPr>
            <a:r>
              <a:rPr lang="en-US" sz="2400" b="1" dirty="0" err="1" smtClean="0">
                <a:solidFill>
                  <a:schemeClr val="tx1"/>
                </a:solidFill>
              </a:rPr>
              <a:t>HttpsProtocol</a:t>
            </a:r>
            <a:r>
              <a:rPr lang="en-US" sz="2400" b="1" dirty="0" smtClean="0">
                <a:solidFill>
                  <a:schemeClr val="tx1"/>
                </a:solidFill>
              </a:rPr>
              <a:t>:</a:t>
            </a:r>
            <a:r>
              <a:rPr lang="en-US" sz="2400" b="1" dirty="0">
                <a:solidFill>
                  <a:schemeClr val="tx1"/>
                </a:solidFill>
              </a:rPr>
              <a:t> </a:t>
            </a:r>
            <a:r>
              <a:rPr lang="en-US" sz="2400" dirty="0" smtClean="0">
                <a:solidFill>
                  <a:schemeClr val="tx1"/>
                </a:solidFill>
              </a:rPr>
              <a:t>Parallel to </a:t>
            </a:r>
            <a:r>
              <a:rPr lang="en-US" sz="2400" dirty="0" err="1" smtClean="0">
                <a:solidFill>
                  <a:schemeClr val="tx1"/>
                </a:solidFill>
              </a:rPr>
              <a:t>HttpProtocol</a:t>
            </a:r>
            <a:r>
              <a:rPr lang="en-US" sz="2400" dirty="0" smtClean="0">
                <a:solidFill>
                  <a:schemeClr val="tx1"/>
                </a:solidFill>
              </a:rPr>
              <a:t> with two key differences:</a:t>
            </a:r>
          </a:p>
          <a:p>
            <a:pPr marL="800100" lvl="1" indent="-342900" algn="l">
              <a:buFont typeface="Arial" pitchFamily="34" charset="0"/>
              <a:buChar char="•"/>
            </a:pPr>
            <a:r>
              <a:rPr lang="en-US" sz="2200" dirty="0" smtClean="0">
                <a:solidFill>
                  <a:schemeClr val="tx1"/>
                </a:solidFill>
              </a:rPr>
              <a:t>Owns a </a:t>
            </a:r>
            <a:r>
              <a:rPr lang="en-US" sz="2200" b="1" dirty="0" smtClean="0">
                <a:solidFill>
                  <a:schemeClr val="tx1"/>
                </a:solidFill>
              </a:rPr>
              <a:t>HTTPS::CertificateValidator</a:t>
            </a:r>
            <a:r>
              <a:rPr lang="en-US" sz="2200" dirty="0" smtClean="0">
                <a:solidFill>
                  <a:schemeClr val="tx1"/>
                </a:solidFill>
              </a:rPr>
              <a:t>, which knows how to determine whether an SSL certificate from a server is valid, and an </a:t>
            </a:r>
            <a:r>
              <a:rPr lang="en-US" sz="2200" b="1" dirty="0" smtClean="0">
                <a:solidFill>
                  <a:schemeClr val="tx1"/>
                </a:solidFill>
              </a:rPr>
              <a:t>HTTPS::SslConnectionNegotiator</a:t>
            </a:r>
            <a:r>
              <a:rPr lang="en-US" sz="2200" dirty="0" smtClean="0">
                <a:solidFill>
                  <a:schemeClr val="tx1"/>
                </a:solidFill>
              </a:rPr>
              <a:t>, which performs the complicated three-way handshake necessary to initiate an SSL connection.  At this point, these are up to a </a:t>
            </a:r>
            <a:r>
              <a:rPr lang="en-US" sz="2200" dirty="0" err="1" smtClean="0">
                <a:solidFill>
                  <a:schemeClr val="tx1"/>
                </a:solidFill>
              </a:rPr>
              <a:t>subclasser</a:t>
            </a:r>
            <a:r>
              <a:rPr lang="en-US" sz="2200" dirty="0" smtClean="0">
                <a:solidFill>
                  <a:schemeClr val="tx1"/>
                </a:solidFill>
              </a:rPr>
              <a:t> of the library to provide; if they are not provided in the constructor, the library defaults to a </a:t>
            </a:r>
            <a:r>
              <a:rPr lang="en-US" sz="2200" b="1" dirty="0" smtClean="0">
                <a:solidFill>
                  <a:schemeClr val="tx1"/>
                </a:solidFill>
              </a:rPr>
              <a:t>HTTPS::TrustingCertificateValidator</a:t>
            </a:r>
            <a:r>
              <a:rPr lang="en-US" sz="2200" dirty="0" smtClean="0">
                <a:solidFill>
                  <a:schemeClr val="tx1"/>
                </a:solidFill>
              </a:rPr>
              <a:t>, which accepts any certificate as valid, and an </a:t>
            </a:r>
            <a:r>
              <a:rPr lang="en-US" sz="2200" b="1" dirty="0" smtClean="0">
                <a:solidFill>
                  <a:schemeClr val="tx1"/>
                </a:solidFill>
              </a:rPr>
              <a:t>HTTPS::SimpleSslConnectionNegotiator</a:t>
            </a:r>
            <a:r>
              <a:rPr lang="en-US" sz="2200" dirty="0" smtClean="0">
                <a:solidFill>
                  <a:schemeClr val="tx1"/>
                </a:solidFill>
              </a:rPr>
              <a:t>, a skeleton class which outlines the handshake steps necessary but fails upon the first (Client “Hello”).</a:t>
            </a:r>
          </a:p>
          <a:p>
            <a:pPr marL="800100" lvl="1" indent="-342900" algn="l">
              <a:buFont typeface="Arial" pitchFamily="34" charset="0"/>
              <a:buChar char="•"/>
            </a:pPr>
            <a:r>
              <a:rPr lang="en-US" sz="2200" dirty="0" smtClean="0">
                <a:solidFill>
                  <a:schemeClr val="tx1"/>
                </a:solidFill>
              </a:rPr>
              <a:t>Opens an </a:t>
            </a:r>
            <a:r>
              <a:rPr lang="en-US" sz="2200" b="1" dirty="0" smtClean="0">
                <a:solidFill>
                  <a:schemeClr val="tx1"/>
                </a:solidFill>
              </a:rPr>
              <a:t>HTTPS::SslConnection</a:t>
            </a:r>
            <a:r>
              <a:rPr lang="en-US" sz="2200" dirty="0" smtClean="0">
                <a:solidFill>
                  <a:schemeClr val="tx1"/>
                </a:solidFill>
              </a:rPr>
              <a:t> for a given host, which invokes the negotiator and instead of using the socket’s send and receive methods directly, encrypts and decrypts communications based on the key and algorithm established by the negotiation.</a:t>
            </a:r>
          </a:p>
        </p:txBody>
      </p:sp>
    </p:spTree>
    <p:extLst>
      <p:ext uri="{BB962C8B-B14F-4D97-AF65-F5344CB8AC3E}">
        <p14:creationId xmlns:p14="http://schemas.microsoft.com/office/powerpoint/2010/main" val="886151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HttpsProtocol</a:t>
            </a:r>
            <a:r>
              <a:rPr lang="en-US" dirty="0" smtClean="0"/>
              <a:t> </a:t>
            </a:r>
            <a:r>
              <a:rPr lang="en-US" i="1" dirty="0" smtClean="0"/>
              <a:t>functionality</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marL="0" indent="0">
              <a:buNone/>
            </a:pPr>
            <a:r>
              <a:rPr lang="en-US" dirty="0" smtClean="0"/>
              <a:t>Breakdown of the most important interactions:</a:t>
            </a:r>
          </a:p>
          <a:p>
            <a:r>
              <a:rPr lang="en-US" b="1" u="sng" dirty="0" err="1" smtClean="0"/>
              <a:t>SslConnection</a:t>
            </a:r>
            <a:r>
              <a:rPr lang="en-US" i="1" dirty="0" smtClean="0"/>
              <a:t> owns a </a:t>
            </a:r>
            <a:r>
              <a:rPr lang="en-US" b="1" i="1" dirty="0" err="1" smtClean="0"/>
              <a:t>SslConnectionNegotiator</a:t>
            </a:r>
            <a:r>
              <a:rPr lang="en-US" i="1" dirty="0" smtClean="0"/>
              <a:t>, which provides public access to the </a:t>
            </a:r>
            <a:r>
              <a:rPr lang="en-US" b="1" i="1" dirty="0" smtClean="0"/>
              <a:t>Certificate</a:t>
            </a:r>
            <a:r>
              <a:rPr lang="en-US" i="1" dirty="0" smtClean="0"/>
              <a:t> obtained in the negotiation</a:t>
            </a:r>
            <a:endParaRPr lang="en-US" b="1" i="1" dirty="0" smtClean="0"/>
          </a:p>
          <a:p>
            <a:pPr lvl="1"/>
            <a:r>
              <a:rPr lang="en-US" b="1" u="sng" dirty="0" err="1" smtClean="0"/>
              <a:t>SimpleSslConnectionNegotiator</a:t>
            </a:r>
            <a:r>
              <a:rPr lang="en-US" dirty="0" smtClean="0"/>
              <a:t> </a:t>
            </a:r>
            <a:r>
              <a:rPr lang="en-US" i="1" dirty="0" smtClean="0"/>
              <a:t>suggests a further breakdown of methods: .</a:t>
            </a:r>
            <a:r>
              <a:rPr lang="en-US" b="1" i="1" dirty="0" err="1" smtClean="0"/>
              <a:t>exchangeHellos</a:t>
            </a:r>
            <a:r>
              <a:rPr lang="en-US" b="1" i="1" dirty="0" smtClean="0"/>
              <a:t>()</a:t>
            </a:r>
            <a:r>
              <a:rPr lang="en-US" i="1" dirty="0" smtClean="0"/>
              <a:t>, </a:t>
            </a:r>
            <a:r>
              <a:rPr lang="en-US" b="1" i="1" dirty="0" smtClean="0"/>
              <a:t>.</a:t>
            </a:r>
            <a:r>
              <a:rPr lang="en-US" b="1" i="1" dirty="0" err="1" smtClean="0"/>
              <a:t>acceptCertificate</a:t>
            </a:r>
            <a:r>
              <a:rPr lang="en-US" b="1" i="1" dirty="0" smtClean="0"/>
              <a:t>(), .</a:t>
            </a:r>
            <a:r>
              <a:rPr lang="en-US" b="1" i="1" dirty="0" err="1" smtClean="0"/>
              <a:t>establishKey</a:t>
            </a:r>
            <a:endParaRPr lang="en-US" i="1" dirty="0" smtClean="0"/>
          </a:p>
          <a:p>
            <a:r>
              <a:rPr lang="en-US" b="1" u="sng" dirty="0" err="1" smtClean="0"/>
              <a:t>SslConnectionNegotiator</a:t>
            </a:r>
            <a:r>
              <a:rPr lang="en-US" dirty="0" smtClean="0"/>
              <a:t> </a:t>
            </a:r>
            <a:r>
              <a:rPr lang="en-US" i="1" dirty="0" smtClean="0"/>
              <a:t>must implement </a:t>
            </a:r>
            <a:r>
              <a:rPr lang="en-US" b="1" i="1" dirty="0" smtClean="0"/>
              <a:t>negotiate() </a:t>
            </a:r>
            <a:r>
              <a:rPr lang="en-US" i="1" dirty="0" smtClean="0"/>
              <a:t>(returns 0 upon success)</a:t>
            </a:r>
            <a:r>
              <a:rPr lang="en-US" b="1" i="1" dirty="0" smtClean="0"/>
              <a:t> </a:t>
            </a:r>
            <a:r>
              <a:rPr lang="en-US" i="1" dirty="0" smtClean="0"/>
              <a:t>and </a:t>
            </a:r>
            <a:r>
              <a:rPr lang="en-US" b="1" i="1" dirty="0" smtClean="0"/>
              <a:t>.</a:t>
            </a:r>
            <a:r>
              <a:rPr lang="en-US" b="1" i="1" dirty="0" err="1" smtClean="0"/>
              <a:t>getCertificate</a:t>
            </a:r>
            <a:r>
              <a:rPr lang="en-US" b="1" i="1" dirty="0" smtClean="0"/>
              <a:t>()</a:t>
            </a:r>
            <a:endParaRPr lang="en-US" i="1" dirty="0" smtClean="0"/>
          </a:p>
          <a:p>
            <a:r>
              <a:rPr lang="en-US" b="1" u="sng" dirty="0" smtClean="0"/>
              <a:t>Certificate</a:t>
            </a:r>
            <a:r>
              <a:rPr lang="en-US" b="1" i="1" dirty="0" smtClean="0"/>
              <a:t> </a:t>
            </a:r>
            <a:r>
              <a:rPr lang="en-US" i="1" dirty="0" smtClean="0"/>
              <a:t>owns a public </a:t>
            </a:r>
            <a:r>
              <a:rPr lang="en-US" b="1" i="1" dirty="0" err="1" smtClean="0"/>
              <a:t>CertificateValidator</a:t>
            </a:r>
            <a:r>
              <a:rPr lang="en-US" b="1" i="1" dirty="0" smtClean="0"/>
              <a:t> validator</a:t>
            </a:r>
            <a:r>
              <a:rPr lang="en-US" i="1" dirty="0" smtClean="0"/>
              <a:t> and must provide public access to the key and algorithm agreed upon during negotiation via </a:t>
            </a:r>
            <a:r>
              <a:rPr lang="en-US" b="1" i="1" dirty="0" smtClean="0"/>
              <a:t>.</a:t>
            </a:r>
            <a:r>
              <a:rPr lang="en-US" b="1" i="1" dirty="0" err="1" smtClean="0"/>
              <a:t>getKey</a:t>
            </a:r>
            <a:r>
              <a:rPr lang="en-US" b="1" i="1" dirty="0" smtClean="0"/>
              <a:t>() </a:t>
            </a:r>
            <a:r>
              <a:rPr lang="en-US" i="1" dirty="0" smtClean="0"/>
              <a:t>and </a:t>
            </a:r>
            <a:r>
              <a:rPr lang="en-US" b="1" i="1" dirty="0" smtClean="0"/>
              <a:t>.</a:t>
            </a:r>
            <a:r>
              <a:rPr lang="en-US" b="1" i="1" dirty="0" err="1" smtClean="0"/>
              <a:t>getAlgorithm</a:t>
            </a:r>
            <a:r>
              <a:rPr lang="en-US" b="1" i="1" dirty="0" smtClean="0"/>
              <a:t>()</a:t>
            </a:r>
            <a:endParaRPr lang="en-US" i="1" dirty="0" smtClean="0"/>
          </a:p>
          <a:p>
            <a:r>
              <a:rPr lang="en-US" b="1" u="sng" dirty="0" err="1" smtClean="0"/>
              <a:t>CertificateValidator</a:t>
            </a:r>
            <a:r>
              <a:rPr lang="en-US" i="1" dirty="0" smtClean="0"/>
              <a:t> must implement </a:t>
            </a:r>
            <a:r>
              <a:rPr lang="en-US" b="1" i="1" dirty="0" smtClean="0"/>
              <a:t>.validate()</a:t>
            </a:r>
            <a:r>
              <a:rPr lang="en-US" i="1" dirty="0" smtClean="0"/>
              <a:t>, which returns a Boolean</a:t>
            </a:r>
            <a:endParaRPr lang="en-US" b="1" i="1" dirty="0" smtClean="0"/>
          </a:p>
        </p:txBody>
      </p:sp>
    </p:spTree>
    <p:extLst>
      <p:ext uri="{BB962C8B-B14F-4D97-AF65-F5344CB8AC3E}">
        <p14:creationId xmlns:p14="http://schemas.microsoft.com/office/powerpoint/2010/main" val="636890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90599"/>
          </a:xfrm>
        </p:spPr>
        <p:txBody>
          <a:bodyPr/>
          <a:lstStyle/>
          <a:p>
            <a:r>
              <a:rPr lang="en-US" dirty="0" err="1" smtClean="0"/>
              <a:t>HttpsProtocol</a:t>
            </a:r>
            <a:r>
              <a:rPr lang="en-US" dirty="0" smtClean="0"/>
              <a:t> </a:t>
            </a:r>
            <a:r>
              <a:rPr lang="en-US" i="1" dirty="0" smtClean="0"/>
              <a:t>functionality</a:t>
            </a:r>
            <a:endParaRPr lang="en-US" dirty="0"/>
          </a:p>
        </p:txBody>
      </p:sp>
      <p:sp>
        <p:nvSpPr>
          <p:cNvPr id="3" name="Subtitle 2"/>
          <p:cNvSpPr>
            <a:spLocks noGrp="1"/>
          </p:cNvSpPr>
          <p:nvPr>
            <p:ph type="subTitle" idx="1"/>
          </p:nvPr>
        </p:nvSpPr>
        <p:spPr>
          <a:xfrm>
            <a:off x="304800" y="1295400"/>
            <a:ext cx="8686800" cy="5334000"/>
          </a:xfrm>
        </p:spPr>
        <p:txBody>
          <a:bodyPr>
            <a:normAutofit/>
          </a:bodyPr>
          <a:lstStyle/>
          <a:p>
            <a:pPr marL="342900" indent="-342900" algn="l">
              <a:buFont typeface="Arial" pitchFamily="34" charset="0"/>
              <a:buChar char="•"/>
            </a:pPr>
            <a:r>
              <a:rPr lang="en-US" sz="2400" b="1" dirty="0" smtClean="0">
                <a:solidFill>
                  <a:schemeClr val="tx1"/>
                </a:solidFill>
              </a:rPr>
              <a:t>Crypto support: </a:t>
            </a:r>
            <a:r>
              <a:rPr lang="en-US" sz="2400" dirty="0" smtClean="0">
                <a:solidFill>
                  <a:schemeClr val="tx1"/>
                </a:solidFill>
              </a:rPr>
              <a:t>While the library does not implement the necessary cryptography for an SSL layer, it provides some useful code for </a:t>
            </a:r>
            <a:r>
              <a:rPr lang="en-US" sz="2400" dirty="0" err="1" smtClean="0">
                <a:solidFill>
                  <a:schemeClr val="tx1"/>
                </a:solidFill>
              </a:rPr>
              <a:t>subclassers</a:t>
            </a:r>
            <a:r>
              <a:rPr lang="en-US" sz="2400" dirty="0" smtClean="0">
                <a:solidFill>
                  <a:schemeClr val="tx1"/>
                </a:solidFill>
              </a:rPr>
              <a:t>: </a:t>
            </a:r>
          </a:p>
          <a:p>
            <a:pPr marL="800100" lvl="1" indent="-342900" algn="l">
              <a:buFont typeface="Arial" pitchFamily="34" charset="0"/>
              <a:buChar char="•"/>
            </a:pPr>
            <a:r>
              <a:rPr lang="en-US" sz="2200" dirty="0">
                <a:solidFill>
                  <a:schemeClr val="tx1"/>
                </a:solidFill>
              </a:rPr>
              <a:t>U</a:t>
            </a:r>
            <a:r>
              <a:rPr lang="en-US" sz="2200" dirty="0" smtClean="0">
                <a:solidFill>
                  <a:schemeClr val="tx1"/>
                </a:solidFill>
              </a:rPr>
              <a:t>ses </a:t>
            </a:r>
            <a:r>
              <a:rPr lang="en-US" sz="2200" b="1" dirty="0" err="1" smtClean="0">
                <a:solidFill>
                  <a:schemeClr val="tx1"/>
                </a:solidFill>
              </a:rPr>
              <a:t>NativeCall</a:t>
            </a:r>
            <a:r>
              <a:rPr lang="en-US" sz="2200" dirty="0" smtClean="0">
                <a:solidFill>
                  <a:schemeClr val="tx1"/>
                </a:solidFill>
              </a:rPr>
              <a:t>, a Perl6 module capable of invoking methods from a C shared library (.so)</a:t>
            </a:r>
            <a:endParaRPr lang="en-US" sz="2200" dirty="0">
              <a:solidFill>
                <a:schemeClr val="tx1"/>
              </a:solidFill>
            </a:endParaRPr>
          </a:p>
          <a:p>
            <a:pPr marL="800100" lvl="1" indent="-342900" algn="l">
              <a:buFont typeface="Arial" pitchFamily="34" charset="0"/>
              <a:buChar char="•"/>
            </a:pPr>
            <a:r>
              <a:rPr lang="en-US" sz="2200" dirty="0" smtClean="0">
                <a:solidFill>
                  <a:schemeClr val="tx1"/>
                </a:solidFill>
              </a:rPr>
              <a:t>Provides the code for a proof-of-concept simplecrypto.so library for testing and a shell script to build it, containing three important functions (skeletal):</a:t>
            </a:r>
            <a:endParaRPr lang="en-US" sz="2200" dirty="0">
              <a:solidFill>
                <a:schemeClr val="tx1"/>
              </a:solidFill>
            </a:endParaRPr>
          </a:p>
          <a:p>
            <a:pPr marL="1257300" lvl="2" indent="-342900" algn="l">
              <a:buFont typeface="Arial" pitchFamily="34" charset="0"/>
              <a:buChar char="•"/>
            </a:pPr>
            <a:r>
              <a:rPr lang="en-US" sz="1800" b="1" dirty="0" smtClean="0">
                <a:solidFill>
                  <a:schemeClr val="tx1"/>
                </a:solidFill>
              </a:rPr>
              <a:t>char* </a:t>
            </a:r>
            <a:r>
              <a:rPr lang="en-US" sz="1800" b="1" dirty="0" err="1" smtClean="0">
                <a:solidFill>
                  <a:schemeClr val="tx1"/>
                </a:solidFill>
              </a:rPr>
              <a:t>extractKey</a:t>
            </a:r>
            <a:r>
              <a:rPr lang="en-US" sz="1800" b="1" dirty="0" smtClean="0">
                <a:solidFill>
                  <a:schemeClr val="tx1"/>
                </a:solidFill>
              </a:rPr>
              <a:t>(char* </a:t>
            </a:r>
            <a:r>
              <a:rPr lang="en-US" sz="1800" b="1" dirty="0" err="1" smtClean="0">
                <a:solidFill>
                  <a:schemeClr val="tx1"/>
                </a:solidFill>
              </a:rPr>
              <a:t>rawCert</a:t>
            </a:r>
            <a:r>
              <a:rPr lang="en-US" sz="1800" b="1" dirty="0" smtClean="0">
                <a:solidFill>
                  <a:schemeClr val="tx1"/>
                </a:solidFill>
              </a:rPr>
              <a:t>)</a:t>
            </a:r>
            <a:r>
              <a:rPr lang="en-US" sz="1800" dirty="0" smtClean="0">
                <a:solidFill>
                  <a:schemeClr val="tx1"/>
                </a:solidFill>
              </a:rPr>
              <a:t>, which Certificate uses to get the important key information (cipher suite and key) from a </a:t>
            </a:r>
            <a:r>
              <a:rPr lang="en-US" sz="1800" smtClean="0">
                <a:solidFill>
                  <a:schemeClr val="tx1"/>
                </a:solidFill>
              </a:rPr>
              <a:t>raw certificate; </a:t>
            </a:r>
            <a:r>
              <a:rPr lang="en-US" sz="1800" dirty="0" smtClean="0">
                <a:solidFill>
                  <a:schemeClr val="tx1"/>
                </a:solidFill>
              </a:rPr>
              <a:t>no crypto yet; returns algorithm TLS_NULL_WITH_NULL_NULL, i.e. no encryption</a:t>
            </a:r>
          </a:p>
          <a:p>
            <a:pPr marL="1257300" lvl="2" indent="-342900" algn="l">
              <a:buFont typeface="Arial" pitchFamily="34" charset="0"/>
              <a:buChar char="•"/>
            </a:pPr>
            <a:r>
              <a:rPr lang="en-US" sz="1800" b="1" dirty="0" smtClean="0">
                <a:solidFill>
                  <a:schemeClr val="tx1"/>
                </a:solidFill>
              </a:rPr>
              <a:t>char* encrypt(char* </a:t>
            </a:r>
            <a:r>
              <a:rPr lang="en-US" sz="1800" b="1" dirty="0" err="1" smtClean="0">
                <a:solidFill>
                  <a:schemeClr val="tx1"/>
                </a:solidFill>
              </a:rPr>
              <a:t>buf</a:t>
            </a:r>
            <a:r>
              <a:rPr lang="en-US" sz="1800" b="1" dirty="0" smtClean="0">
                <a:solidFill>
                  <a:schemeClr val="tx1"/>
                </a:solidFill>
              </a:rPr>
              <a:t>, char* key, </a:t>
            </a:r>
            <a:r>
              <a:rPr lang="en-US" sz="1800" b="1" dirty="0" err="1" smtClean="0">
                <a:solidFill>
                  <a:schemeClr val="tx1"/>
                </a:solidFill>
              </a:rPr>
              <a:t>int</a:t>
            </a:r>
            <a:r>
              <a:rPr lang="en-US" sz="1800" b="1" dirty="0" smtClean="0">
                <a:solidFill>
                  <a:schemeClr val="tx1"/>
                </a:solidFill>
              </a:rPr>
              <a:t> algorith</a:t>
            </a:r>
            <a:r>
              <a:rPr lang="en-US" sz="1800" b="1" dirty="0">
                <a:solidFill>
                  <a:schemeClr val="tx1"/>
                </a:solidFill>
              </a:rPr>
              <a:t>m</a:t>
            </a:r>
            <a:r>
              <a:rPr lang="en-US" sz="1800" b="1" dirty="0" smtClean="0">
                <a:solidFill>
                  <a:schemeClr val="tx1"/>
                </a:solidFill>
              </a:rPr>
              <a:t>)</a:t>
            </a:r>
            <a:r>
              <a:rPr lang="en-US" sz="1800" dirty="0" smtClean="0">
                <a:solidFill>
                  <a:schemeClr val="tx1"/>
                </a:solidFill>
              </a:rPr>
              <a:t>, which </a:t>
            </a:r>
            <a:r>
              <a:rPr lang="en-US" sz="1800" dirty="0" err="1" smtClean="0">
                <a:solidFill>
                  <a:schemeClr val="tx1"/>
                </a:solidFill>
              </a:rPr>
              <a:t>SslConnection</a:t>
            </a:r>
            <a:r>
              <a:rPr lang="en-US" sz="1800" dirty="0" smtClean="0">
                <a:solidFill>
                  <a:schemeClr val="tx1"/>
                </a:solidFill>
              </a:rPr>
              <a:t> uses to encrypt a message before sending; currently stubbed out &amp; returns </a:t>
            </a:r>
            <a:r>
              <a:rPr lang="en-US" sz="1800" dirty="0" err="1" smtClean="0">
                <a:solidFill>
                  <a:schemeClr val="tx1"/>
                </a:solidFill>
              </a:rPr>
              <a:t>buf</a:t>
            </a:r>
            <a:endParaRPr lang="en-US" sz="1800" b="1" dirty="0" smtClean="0">
              <a:solidFill>
                <a:schemeClr val="tx1"/>
              </a:solidFill>
            </a:endParaRPr>
          </a:p>
          <a:p>
            <a:pPr marL="1257300" lvl="2" indent="-342900" algn="l">
              <a:buFont typeface="Arial" pitchFamily="34" charset="0"/>
              <a:buChar char="•"/>
            </a:pPr>
            <a:r>
              <a:rPr lang="en-US" sz="1800" b="1" dirty="0">
                <a:solidFill>
                  <a:schemeClr val="tx1"/>
                </a:solidFill>
              </a:rPr>
              <a:t>char* </a:t>
            </a:r>
            <a:r>
              <a:rPr lang="en-US" sz="1800" b="1" dirty="0" smtClean="0">
                <a:solidFill>
                  <a:schemeClr val="tx1"/>
                </a:solidFill>
              </a:rPr>
              <a:t>decrypt(char</a:t>
            </a:r>
            <a:r>
              <a:rPr lang="en-US" sz="1800" b="1" dirty="0">
                <a:solidFill>
                  <a:schemeClr val="tx1"/>
                </a:solidFill>
              </a:rPr>
              <a:t>* </a:t>
            </a:r>
            <a:r>
              <a:rPr lang="en-US" sz="1800" b="1" dirty="0" err="1">
                <a:solidFill>
                  <a:schemeClr val="tx1"/>
                </a:solidFill>
              </a:rPr>
              <a:t>buf</a:t>
            </a:r>
            <a:r>
              <a:rPr lang="en-US" sz="1800" b="1" dirty="0">
                <a:solidFill>
                  <a:schemeClr val="tx1"/>
                </a:solidFill>
              </a:rPr>
              <a:t>, char* key, </a:t>
            </a:r>
            <a:r>
              <a:rPr lang="en-US" sz="1800" b="1" dirty="0" err="1">
                <a:solidFill>
                  <a:schemeClr val="tx1"/>
                </a:solidFill>
              </a:rPr>
              <a:t>int</a:t>
            </a:r>
            <a:r>
              <a:rPr lang="en-US" sz="1800" b="1" dirty="0">
                <a:solidFill>
                  <a:schemeClr val="tx1"/>
                </a:solidFill>
              </a:rPr>
              <a:t> algorithm</a:t>
            </a:r>
            <a:r>
              <a:rPr lang="en-US" sz="1800" b="1" dirty="0" smtClean="0">
                <a:solidFill>
                  <a:schemeClr val="tx1"/>
                </a:solidFill>
              </a:rPr>
              <a:t>)</a:t>
            </a:r>
            <a:r>
              <a:rPr lang="en-US" sz="1800" dirty="0">
                <a:solidFill>
                  <a:schemeClr val="tx1"/>
                </a:solidFill>
              </a:rPr>
              <a:t> , which </a:t>
            </a:r>
            <a:r>
              <a:rPr lang="en-US" sz="1800" dirty="0" err="1">
                <a:solidFill>
                  <a:schemeClr val="tx1"/>
                </a:solidFill>
              </a:rPr>
              <a:t>SslConnection</a:t>
            </a:r>
            <a:r>
              <a:rPr lang="en-US" sz="1800" dirty="0">
                <a:solidFill>
                  <a:schemeClr val="tx1"/>
                </a:solidFill>
              </a:rPr>
              <a:t> uses to </a:t>
            </a:r>
            <a:r>
              <a:rPr lang="en-US" sz="1800" dirty="0" smtClean="0">
                <a:solidFill>
                  <a:schemeClr val="tx1"/>
                </a:solidFill>
              </a:rPr>
              <a:t>decrypt a </a:t>
            </a:r>
            <a:r>
              <a:rPr lang="en-US" sz="1800" dirty="0">
                <a:solidFill>
                  <a:schemeClr val="tx1"/>
                </a:solidFill>
              </a:rPr>
              <a:t>message </a:t>
            </a:r>
            <a:r>
              <a:rPr lang="en-US" sz="1800" dirty="0" smtClean="0">
                <a:solidFill>
                  <a:schemeClr val="tx1"/>
                </a:solidFill>
              </a:rPr>
              <a:t>it receives; currently stubbed out &amp; returns </a:t>
            </a:r>
            <a:r>
              <a:rPr lang="en-US" sz="1800" dirty="0" err="1" smtClean="0">
                <a:solidFill>
                  <a:schemeClr val="tx1"/>
                </a:solidFill>
              </a:rPr>
              <a:t>buf</a:t>
            </a:r>
            <a:endParaRPr lang="en-US" sz="1800" dirty="0" smtClean="0">
              <a:solidFill>
                <a:schemeClr val="tx1"/>
              </a:solidFill>
            </a:endParaRPr>
          </a:p>
        </p:txBody>
      </p:sp>
    </p:spTree>
    <p:extLst>
      <p:ext uri="{BB962C8B-B14F-4D97-AF65-F5344CB8AC3E}">
        <p14:creationId xmlns:p14="http://schemas.microsoft.com/office/powerpoint/2010/main" val="1161478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HttpsProtocol</a:t>
            </a:r>
            <a:endParaRPr lang="en-US" dirty="0"/>
          </a:p>
        </p:txBody>
      </p:sp>
      <p:sp>
        <p:nvSpPr>
          <p:cNvPr id="3" name="Content Placeholder 2"/>
          <p:cNvSpPr>
            <a:spLocks noGrp="1"/>
          </p:cNvSpPr>
          <p:nvPr>
            <p:ph idx="1"/>
          </p:nvPr>
        </p:nvSpPr>
        <p:spPr/>
        <p:txBody>
          <a:bodyPr/>
          <a:lstStyle/>
          <a:p>
            <a:pPr marL="0" indent="0">
              <a:buNone/>
            </a:pPr>
            <a:r>
              <a:rPr lang="en-US" dirty="0" smtClean="0"/>
              <a:t>Extensibility</a:t>
            </a:r>
          </a:p>
          <a:p>
            <a:r>
              <a:rPr lang="en-US" dirty="0"/>
              <a:t>Framework for </a:t>
            </a:r>
            <a:r>
              <a:rPr lang="en-US" dirty="0" smtClean="0"/>
              <a:t>validation – certificates, encryption &amp; decryption, negotiation process</a:t>
            </a:r>
          </a:p>
          <a:p>
            <a:r>
              <a:rPr lang="en-US" dirty="0" smtClean="0"/>
              <a:t>Perl </a:t>
            </a:r>
            <a:r>
              <a:rPr lang="en-US" dirty="0"/>
              <a:t>6 SSL protocol support</a:t>
            </a:r>
          </a:p>
          <a:p>
            <a:pPr marL="0" indent="0">
              <a:buNone/>
            </a:pPr>
            <a:endParaRPr lang="en-US" dirty="0"/>
          </a:p>
        </p:txBody>
      </p:sp>
    </p:spTree>
    <p:extLst>
      <p:ext uri="{BB962C8B-B14F-4D97-AF65-F5344CB8AC3E}">
        <p14:creationId xmlns:p14="http://schemas.microsoft.com/office/powerpoint/2010/main" val="1461459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3400"/>
            <a:ext cx="8229600" cy="1782763"/>
          </a:xfrm>
        </p:spPr>
        <p:txBody>
          <a:bodyPr anchor="b"/>
          <a:lstStyle/>
          <a:p>
            <a:pPr marL="0" indent="0">
              <a:buNone/>
            </a:pPr>
            <a:r>
              <a:rPr lang="en-US" i="1" dirty="0" smtClean="0"/>
              <a:t>In Perl 6, we </a:t>
            </a:r>
            <a:r>
              <a:rPr lang="en-US" i="1" dirty="0"/>
              <a:t>decided it would be better to fix the language than to fix the </a:t>
            </a:r>
            <a:r>
              <a:rPr lang="en-US" i="1" dirty="0" smtClean="0"/>
              <a:t>user.</a:t>
            </a:r>
          </a:p>
          <a:p>
            <a:pPr marL="0" indent="0" algn="r">
              <a:buNone/>
            </a:pPr>
            <a:r>
              <a:rPr lang="en-US" dirty="0" smtClean="0"/>
              <a:t>- Larry Wall</a:t>
            </a:r>
            <a:endParaRPr lang="en-US" dirty="0"/>
          </a:p>
        </p:txBody>
      </p:sp>
      <p:pic>
        <p:nvPicPr>
          <p:cNvPr id="2050" name="Picture 2" descr="http://www.spidereyeballs.com/os5/images/small/os5_r23_15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811" y="439579"/>
            <a:ext cx="2533650" cy="3486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0" y="3944779"/>
            <a:ext cx="6019800" cy="246221"/>
          </a:xfrm>
          <a:prstGeom prst="rect">
            <a:avLst/>
          </a:prstGeom>
          <a:noFill/>
        </p:spPr>
        <p:txBody>
          <a:bodyPr wrap="square" rtlCol="0">
            <a:spAutoFit/>
          </a:bodyPr>
          <a:lstStyle/>
          <a:p>
            <a:pPr algn="ctr"/>
            <a:r>
              <a:rPr lang="en-US" sz="1000" dirty="0"/>
              <a:t>http://www.spidereyeballs.com/os5/images/small/os5_r23_1542.jpg</a:t>
            </a:r>
          </a:p>
        </p:txBody>
      </p:sp>
    </p:spTree>
    <p:extLst>
      <p:ext uri="{BB962C8B-B14F-4D97-AF65-F5344CB8AC3E}">
        <p14:creationId xmlns:p14="http://schemas.microsoft.com/office/powerpoint/2010/main" val="2368014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dirty="0" smtClean="0"/>
              <a:t>GET requests</a:t>
            </a:r>
          </a:p>
          <a:p>
            <a:r>
              <a:rPr lang="en-US" dirty="0" smtClean="0"/>
              <a:t>Support </a:t>
            </a:r>
            <a:r>
              <a:rPr lang="en-US" dirty="0" smtClean="0"/>
              <a:t>for HTTP/1.0</a:t>
            </a:r>
          </a:p>
          <a:p>
            <a:r>
              <a:rPr lang="en-US" dirty="0" smtClean="0"/>
              <a:t>Support for HTTPS</a:t>
            </a:r>
            <a:r>
              <a:rPr lang="en-US" dirty="0"/>
              <a:t> </a:t>
            </a:r>
            <a:r>
              <a:rPr lang="en-US" dirty="0" smtClean="0"/>
              <a:t>and HTTP proxies</a:t>
            </a:r>
          </a:p>
          <a:p>
            <a:r>
              <a:rPr lang="en-US" dirty="0" smtClean="0"/>
              <a:t>Connection persistence with </a:t>
            </a:r>
            <a:r>
              <a:rPr lang="en-US" sz="2400" dirty="0" err="1" smtClean="0">
                <a:latin typeface="Courier New" pitchFamily="49" charset="0"/>
                <a:cs typeface="Courier New" pitchFamily="49" charset="0"/>
              </a:rPr>
              <a:t>keepalive</a:t>
            </a:r>
            <a:endParaRPr lang="en-US" sz="2400" dirty="0" smtClean="0">
              <a:latin typeface="Courier New" pitchFamily="49" charset="0"/>
              <a:cs typeface="Courier New" pitchFamily="49" charset="0"/>
            </a:endParaRPr>
          </a:p>
          <a:p>
            <a:r>
              <a:rPr lang="en-US" dirty="0" smtClean="0"/>
              <a:t>Cookie handling</a:t>
            </a:r>
          </a:p>
          <a:p>
            <a:r>
              <a:rPr lang="en-US" dirty="0" smtClean="0"/>
              <a:t>Basic and Digest authentication</a:t>
            </a:r>
            <a:endParaRPr lang="en-US" dirty="0"/>
          </a:p>
        </p:txBody>
      </p:sp>
    </p:spTree>
    <p:extLst>
      <p:ext uri="{BB962C8B-B14F-4D97-AF65-F5344CB8AC3E}">
        <p14:creationId xmlns:p14="http://schemas.microsoft.com/office/powerpoint/2010/main" val="398278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Lack of documentation</a:t>
            </a:r>
          </a:p>
          <a:p>
            <a:r>
              <a:rPr lang="en-US" dirty="0" smtClean="0"/>
              <a:t>Compiler issues</a:t>
            </a:r>
          </a:p>
          <a:p>
            <a:r>
              <a:rPr lang="en-US" dirty="0" smtClean="0"/>
              <a:t>Ease-of-use and coders as users</a:t>
            </a:r>
          </a:p>
          <a:p>
            <a:r>
              <a:rPr lang="en-US" dirty="0" err="1" smtClean="0"/>
              <a:t>Overengineering</a:t>
            </a:r>
            <a:endParaRPr lang="en-US" dirty="0" smtClean="0"/>
          </a:p>
          <a:p>
            <a:r>
              <a:rPr lang="en-US" dirty="0" smtClean="0"/>
              <a:t>Unfortunate events</a:t>
            </a:r>
          </a:p>
          <a:p>
            <a:pPr marL="0" indent="0">
              <a:buNone/>
            </a:pPr>
            <a:endParaRPr lang="en-US" dirty="0"/>
          </a:p>
        </p:txBody>
      </p:sp>
    </p:spTree>
    <p:extLst>
      <p:ext uri="{BB962C8B-B14F-4D97-AF65-F5344CB8AC3E}">
        <p14:creationId xmlns:p14="http://schemas.microsoft.com/office/powerpoint/2010/main" val="2191066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51754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page_fetch.pm6</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use v6;</a:t>
            </a:r>
          </a:p>
          <a:p>
            <a:pPr marL="0" indent="0">
              <a:buNone/>
            </a:pPr>
            <a:r>
              <a:rPr lang="en-US" dirty="0">
                <a:latin typeface="Courier New" pitchFamily="49" charset="0"/>
                <a:cs typeface="Courier New" pitchFamily="49" charset="0"/>
              </a:rPr>
              <a:t>use </a:t>
            </a:r>
            <a:r>
              <a:rPr lang="en-US" dirty="0" err="1">
                <a:latin typeface="Courier New" pitchFamily="49" charset="0"/>
                <a:cs typeface="Courier New" pitchFamily="49" charset="0"/>
              </a:rPr>
              <a:t>LWPsix</a:t>
            </a:r>
            <a:r>
              <a:rPr lang="en-US" dirty="0">
                <a:latin typeface="Courier New" pitchFamily="49" charset="0"/>
                <a:cs typeface="Courier New" pitchFamily="49" charset="0"/>
              </a:rPr>
              <a:t>::</a:t>
            </a:r>
            <a:r>
              <a:rPr lang="en-US" dirty="0" err="1">
                <a:latin typeface="Courier New" pitchFamily="49" charset="0"/>
                <a:cs typeface="Courier New" pitchFamily="49" charset="0"/>
              </a:rPr>
              <a:t>UserAgent</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my $</a:t>
            </a:r>
            <a:r>
              <a:rPr lang="en-US" dirty="0" err="1">
                <a:latin typeface="Courier New" pitchFamily="49" charset="0"/>
                <a:cs typeface="Courier New" pitchFamily="49" charset="0"/>
              </a:rPr>
              <a:t>ua</a:t>
            </a:r>
            <a:r>
              <a:rPr lang="en-US" dirty="0">
                <a:latin typeface="Courier New" pitchFamily="49" charset="0"/>
                <a:cs typeface="Courier New" pitchFamily="49" charset="0"/>
              </a:rPr>
              <a:t> = </a:t>
            </a:r>
            <a:r>
              <a:rPr lang="en-US" dirty="0" err="1">
                <a:latin typeface="Courier New" pitchFamily="49" charset="0"/>
                <a:cs typeface="Courier New" pitchFamily="49" charset="0"/>
              </a:rPr>
              <a:t>LWPsix</a:t>
            </a:r>
            <a:r>
              <a:rPr lang="en-US" dirty="0">
                <a:latin typeface="Courier New" pitchFamily="49" charset="0"/>
                <a:cs typeface="Courier New" pitchFamily="49" charset="0"/>
              </a:rPr>
              <a:t>::</a:t>
            </a:r>
            <a:r>
              <a:rPr lang="en-US" dirty="0" err="1">
                <a:latin typeface="Courier New" pitchFamily="49" charset="0"/>
                <a:cs typeface="Courier New" pitchFamily="49" charset="0"/>
              </a:rPr>
              <a:t>UserAgent.new</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my $host = prompt "URL: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my $response = $</a:t>
            </a:r>
            <a:r>
              <a:rPr lang="en-US" dirty="0" err="1">
                <a:latin typeface="Courier New" pitchFamily="49" charset="0"/>
                <a:cs typeface="Courier New" pitchFamily="49" charset="0"/>
              </a:rPr>
              <a:t>ua.request</a:t>
            </a:r>
            <a:r>
              <a:rPr lang="en-US" dirty="0">
                <a:latin typeface="Courier New" pitchFamily="49" charset="0"/>
                <a:cs typeface="Courier New" pitchFamily="49" charset="0"/>
              </a:rPr>
              <a:t>($host</a:t>
            </a:r>
            <a:r>
              <a:rPr lang="en-US" dirty="0" smtClean="0">
                <a:latin typeface="Courier New" pitchFamily="49" charset="0"/>
                <a:cs typeface="Courier New" pitchFamily="49" charset="0"/>
              </a:rPr>
              <a:t>);</a:t>
            </a:r>
          </a:p>
          <a:p>
            <a:pPr marL="0" indent="0">
              <a:buNone/>
            </a:pP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my </a:t>
            </a:r>
            <a:r>
              <a:rPr lang="en-US" dirty="0">
                <a:latin typeface="Courier New" pitchFamily="49" charset="0"/>
                <a:cs typeface="Courier New" pitchFamily="49" charset="0"/>
              </a:rPr>
              <a:t>$</a:t>
            </a:r>
            <a:r>
              <a:rPr lang="en-US" dirty="0" err="1">
                <a:latin typeface="Courier New" pitchFamily="49" charset="0"/>
                <a:cs typeface="Courier New" pitchFamily="49" charset="0"/>
              </a:rPr>
              <a:t>fh</a:t>
            </a:r>
            <a:r>
              <a:rPr lang="en-US" dirty="0">
                <a:latin typeface="Courier New" pitchFamily="49" charset="0"/>
                <a:cs typeface="Courier New" pitchFamily="49" charset="0"/>
              </a:rPr>
              <a:t> = open("output.html", :w);</a:t>
            </a:r>
          </a:p>
          <a:p>
            <a:pPr marL="0" indent="0">
              <a:buNone/>
            </a:pPr>
            <a:r>
              <a:rPr lang="en-US" dirty="0">
                <a:latin typeface="Courier New" pitchFamily="49" charset="0"/>
                <a:cs typeface="Courier New" pitchFamily="49" charset="0"/>
              </a:rPr>
              <a:t>unless $</a:t>
            </a:r>
            <a:r>
              <a:rPr lang="en-US" dirty="0" err="1">
                <a:latin typeface="Courier New" pitchFamily="49" charset="0"/>
                <a:cs typeface="Courier New" pitchFamily="49" charset="0"/>
              </a:rPr>
              <a:t>fh.defined</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die "Could not export response from server!";</a:t>
            </a:r>
          </a:p>
          <a:p>
            <a:pPr marL="0" indent="0">
              <a:buNone/>
            </a:pP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a:t>
            </a:r>
            <a:r>
              <a:rPr lang="en-US" dirty="0" err="1">
                <a:latin typeface="Courier New" pitchFamily="49" charset="0"/>
                <a:cs typeface="Courier New" pitchFamily="49" charset="0"/>
              </a:rPr>
              <a:t>fh.say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response.data</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a:t>
            </a:r>
            <a:r>
              <a:rPr lang="en-US" dirty="0" err="1" smtClean="0">
                <a:latin typeface="Courier New" pitchFamily="49" charset="0"/>
                <a:cs typeface="Courier New" pitchFamily="49" charset="0"/>
              </a:rPr>
              <a:t>fh.close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0415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7" end="7"/>
                                            </p:txEl>
                                          </p:spTgt>
                                        </p:tgtEl>
                                        <p:attrNameLst>
                                          <p:attrName>style.opacity</p:attrName>
                                        </p:attrNameLst>
                                      </p:cBhvr>
                                      <p:to>
                                        <p:strVal val="0.25"/>
                                      </p:to>
                                    </p:set>
                                    <p:animEffect filter="image" prLst="opacity: 0.25">
                                      <p:cBhvr rctx="IE">
                                        <p:cTn id="7" dur="indefinite"/>
                                        <p:tgtEl>
                                          <p:spTgt spid="3">
                                            <p:txEl>
                                              <p:pRg st="7" end="7"/>
                                            </p:txEl>
                                          </p:spTgt>
                                        </p:tgtEl>
                                      </p:cBhvr>
                                    </p:animEffect>
                                  </p:childTnLst>
                                </p:cTn>
                              </p:par>
                              <p:par>
                                <p:cTn id="8" presetID="9" presetClass="emph" presetSubtype="0" nodeType="withEffect">
                                  <p:stCondLst>
                                    <p:cond delay="0"/>
                                  </p:stCondLst>
                                  <p:childTnLst>
                                    <p:set>
                                      <p:cBhvr rctx="PPT">
                                        <p:cTn id="9" dur="indefinite"/>
                                        <p:tgtEl>
                                          <p:spTgt spid="3">
                                            <p:txEl>
                                              <p:pRg st="8" end="8"/>
                                            </p:txEl>
                                          </p:spTgt>
                                        </p:tgtEl>
                                        <p:attrNameLst>
                                          <p:attrName>style.opacity</p:attrName>
                                        </p:attrNameLst>
                                      </p:cBhvr>
                                      <p:to>
                                        <p:strVal val="0.25"/>
                                      </p:to>
                                    </p:set>
                                    <p:animEffect filter="image" prLst="opacity: 0.25">
                                      <p:cBhvr rctx="IE">
                                        <p:cTn id="10" dur="indefinite"/>
                                        <p:tgtEl>
                                          <p:spTgt spid="3">
                                            <p:txEl>
                                              <p:pRg st="8" end="8"/>
                                            </p:txEl>
                                          </p:spTgt>
                                        </p:tgtEl>
                                      </p:cBhvr>
                                    </p:animEffect>
                                  </p:childTnLst>
                                </p:cTn>
                              </p:par>
                              <p:par>
                                <p:cTn id="11" presetID="9" presetClass="emph" presetSubtype="0" nodeType="withEffect">
                                  <p:stCondLst>
                                    <p:cond delay="0"/>
                                  </p:stCondLst>
                                  <p:childTnLst>
                                    <p:set>
                                      <p:cBhvr rctx="PPT">
                                        <p:cTn id="12" dur="indefinite"/>
                                        <p:tgtEl>
                                          <p:spTgt spid="3">
                                            <p:txEl>
                                              <p:pRg st="9" end="9"/>
                                            </p:txEl>
                                          </p:spTgt>
                                        </p:tgtEl>
                                        <p:attrNameLst>
                                          <p:attrName>style.opacity</p:attrName>
                                        </p:attrNameLst>
                                      </p:cBhvr>
                                      <p:to>
                                        <p:strVal val="0.25"/>
                                      </p:to>
                                    </p:set>
                                    <p:animEffect filter="image" prLst="opacity: 0.25">
                                      <p:cBhvr rctx="IE">
                                        <p:cTn id="13" dur="indefinite"/>
                                        <p:tgtEl>
                                          <p:spTgt spid="3">
                                            <p:txEl>
                                              <p:pRg st="9" end="9"/>
                                            </p:txEl>
                                          </p:spTgt>
                                        </p:tgtEl>
                                      </p:cBhvr>
                                    </p:animEffect>
                                  </p:childTnLst>
                                </p:cTn>
                              </p:par>
                              <p:par>
                                <p:cTn id="14" presetID="9" presetClass="emph" presetSubtype="0" nodeType="withEffect">
                                  <p:stCondLst>
                                    <p:cond delay="0"/>
                                  </p:stCondLst>
                                  <p:childTnLst>
                                    <p:set>
                                      <p:cBhvr rctx="PPT">
                                        <p:cTn id="15" dur="indefinite"/>
                                        <p:tgtEl>
                                          <p:spTgt spid="3">
                                            <p:txEl>
                                              <p:pRg st="10" end="10"/>
                                            </p:txEl>
                                          </p:spTgt>
                                        </p:tgtEl>
                                        <p:attrNameLst>
                                          <p:attrName>style.opacity</p:attrName>
                                        </p:attrNameLst>
                                      </p:cBhvr>
                                      <p:to>
                                        <p:strVal val="0.25"/>
                                      </p:to>
                                    </p:set>
                                    <p:animEffect filter="image" prLst="opacity: 0.25">
                                      <p:cBhvr rctx="IE">
                                        <p:cTn id="16" dur="indefinite"/>
                                        <p:tgtEl>
                                          <p:spTgt spid="3">
                                            <p:txEl>
                                              <p:pRg st="10" end="10"/>
                                            </p:txEl>
                                          </p:spTgt>
                                        </p:tgtEl>
                                      </p:cBhvr>
                                    </p:animEffect>
                                  </p:childTnLst>
                                </p:cTn>
                              </p:par>
                              <p:par>
                                <p:cTn id="17" presetID="9" presetClass="emph" presetSubtype="0" nodeType="withEffect">
                                  <p:stCondLst>
                                    <p:cond delay="0"/>
                                  </p:stCondLst>
                                  <p:childTnLst>
                                    <p:set>
                                      <p:cBhvr rctx="PPT">
                                        <p:cTn id="18" dur="indefinite"/>
                                        <p:tgtEl>
                                          <p:spTgt spid="3">
                                            <p:txEl>
                                              <p:pRg st="12" end="12"/>
                                            </p:txEl>
                                          </p:spTgt>
                                        </p:tgtEl>
                                        <p:attrNameLst>
                                          <p:attrName>style.opacity</p:attrName>
                                        </p:attrNameLst>
                                      </p:cBhvr>
                                      <p:to>
                                        <p:strVal val="0.25"/>
                                      </p:to>
                                    </p:set>
                                    <p:animEffect filter="image" prLst="opacity: 0.25">
                                      <p:cBhvr rctx="IE">
                                        <p:cTn id="19" dur="indefinite"/>
                                        <p:tgtEl>
                                          <p:spTgt spid="3">
                                            <p:txEl>
                                              <p:pRg st="12" end="12"/>
                                            </p:txEl>
                                          </p:spTgt>
                                        </p:tgtEl>
                                      </p:cBhvr>
                                    </p:animEffect>
                                  </p:childTnLst>
                                </p:cTn>
                              </p:par>
                              <p:par>
                                <p:cTn id="20" presetID="9" presetClass="emph" presetSubtype="0" nodeType="withEffect">
                                  <p:stCondLst>
                                    <p:cond delay="0"/>
                                  </p:stCondLst>
                                  <p:childTnLst>
                                    <p:set>
                                      <p:cBhvr rctx="PPT">
                                        <p:cTn id="21" dur="indefinite"/>
                                        <p:tgtEl>
                                          <p:spTgt spid="3">
                                            <p:txEl>
                                              <p:pRg st="13" end="13"/>
                                            </p:txEl>
                                          </p:spTgt>
                                        </p:tgtEl>
                                        <p:attrNameLst>
                                          <p:attrName>style.opacity</p:attrName>
                                        </p:attrNameLst>
                                      </p:cBhvr>
                                      <p:to>
                                        <p:strVal val="0.25"/>
                                      </p:to>
                                    </p:set>
                                    <p:animEffect filter="image" prLst="opacity: 0.25">
                                      <p:cBhvr rctx="IE">
                                        <p:cTn id="22" dur="indefinite"/>
                                        <p:tgtEl>
                                          <p:spTgt spid="3">
                                            <p:txEl>
                                              <p:pRg st="13" end="13"/>
                                            </p:txEl>
                                          </p:spTgt>
                                        </p:tgtEl>
                                      </p:cBhvr>
                                    </p:animEffect>
                                  </p:childTnLst>
                                </p:cTn>
                              </p:par>
                              <p:par>
                                <p:cTn id="23" presetID="26" presetClass="emph" presetSubtype="0" fill="hold" nodeType="withEffect">
                                  <p:stCondLst>
                                    <p:cond delay="0"/>
                                  </p:stCondLst>
                                  <p:childTnLst>
                                    <p:animEffect transition="out" filter="fade">
                                      <p:cBhvr>
                                        <p:cTn id="24" dur="500" tmFilter="0, 0; .2, .5; .8, .5; 1, 0"/>
                                        <p:tgtEl>
                                          <p:spTgt spid="3">
                                            <p:txEl>
                                              <p:pRg st="0" end="0"/>
                                            </p:txEl>
                                          </p:spTgt>
                                        </p:tgtEl>
                                      </p:cBhvr>
                                    </p:animEffect>
                                    <p:animScale>
                                      <p:cBhvr>
                                        <p:cTn id="25" dur="250" autoRev="1" fill="hold"/>
                                        <p:tgtEl>
                                          <p:spTgt spid="3">
                                            <p:txEl>
                                              <p:pRg st="0" end="0"/>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3">
                                            <p:txEl>
                                              <p:pRg st="1" end="1"/>
                                            </p:txEl>
                                          </p:spTgt>
                                        </p:tgtEl>
                                      </p:cBhvr>
                                    </p:animEffect>
                                    <p:animScale>
                                      <p:cBhvr>
                                        <p:cTn id="28" dur="250" autoRev="1" fill="hold"/>
                                        <p:tgtEl>
                                          <p:spTgt spid="3">
                                            <p:txEl>
                                              <p:pRg st="1" end="1"/>
                                            </p:txEl>
                                          </p:spTgt>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3">
                                            <p:txEl>
                                              <p:pRg st="3" end="3"/>
                                            </p:txEl>
                                          </p:spTgt>
                                        </p:tgtEl>
                                      </p:cBhvr>
                                    </p:animEffect>
                                    <p:animScale>
                                      <p:cBhvr>
                                        <p:cTn id="31" dur="250" autoRev="1" fill="hold"/>
                                        <p:tgtEl>
                                          <p:spTgt spid="3">
                                            <p:txEl>
                                              <p:pRg st="3" end="3"/>
                                            </p:txEl>
                                          </p:spTgt>
                                        </p:tgtEl>
                                      </p:cBhvr>
                                      <p:by x="105000" y="105000"/>
                                    </p:animScale>
                                  </p:childTnLst>
                                </p:cTn>
                              </p:par>
                              <p:par>
                                <p:cTn id="32" presetID="26" presetClass="emph" presetSubtype="0" fill="hold" nodeType="withEffect">
                                  <p:stCondLst>
                                    <p:cond delay="0"/>
                                  </p:stCondLst>
                                  <p:childTnLst>
                                    <p:animEffect transition="out" filter="fade">
                                      <p:cBhvr>
                                        <p:cTn id="33" dur="500" tmFilter="0, 0; .2, .5; .8, .5; 1, 0"/>
                                        <p:tgtEl>
                                          <p:spTgt spid="3">
                                            <p:txEl>
                                              <p:pRg st="4" end="4"/>
                                            </p:txEl>
                                          </p:spTgt>
                                        </p:tgtEl>
                                      </p:cBhvr>
                                    </p:animEffect>
                                    <p:animScale>
                                      <p:cBhvr>
                                        <p:cTn id="34" dur="250" autoRev="1" fill="hold"/>
                                        <p:tgtEl>
                                          <p:spTgt spid="3">
                                            <p:txEl>
                                              <p:pRg st="4" end="4"/>
                                            </p:txEl>
                                          </p:spTgt>
                                        </p:tgtEl>
                                      </p:cBhvr>
                                      <p:by x="105000" y="105000"/>
                                    </p:animScale>
                                  </p:childTnLst>
                                </p:cTn>
                              </p:par>
                              <p:par>
                                <p:cTn id="35" presetID="26" presetClass="emph" presetSubtype="0" fill="hold" nodeType="withEffect">
                                  <p:stCondLst>
                                    <p:cond delay="0"/>
                                  </p:stCondLst>
                                  <p:childTnLst>
                                    <p:animEffect transition="out" filter="fade">
                                      <p:cBhvr>
                                        <p:cTn id="36" dur="500" tmFilter="0, 0; .2, .5; .8, .5; 1, 0"/>
                                        <p:tgtEl>
                                          <p:spTgt spid="3">
                                            <p:txEl>
                                              <p:pRg st="5" end="5"/>
                                            </p:txEl>
                                          </p:spTgt>
                                        </p:tgtEl>
                                      </p:cBhvr>
                                    </p:animEffect>
                                    <p:animScale>
                                      <p:cBhvr>
                                        <p:cTn id="37"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Trace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4624552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13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D0FCE7A2-09E1-40DB-A5A1-54DE8FAEAD14}"/>
                                            </p:graphicEl>
                                          </p:spTgt>
                                        </p:tgtEl>
                                        <p:attrNameLst>
                                          <p:attrName>style.visibility</p:attrName>
                                        </p:attrNameLst>
                                      </p:cBhvr>
                                      <p:to>
                                        <p:strVal val="visible"/>
                                      </p:to>
                                    </p:set>
                                    <p:animEffect transition="in" filter="fade">
                                      <p:cBhvr>
                                        <p:cTn id="7" dur="750"/>
                                        <p:tgtEl>
                                          <p:spTgt spid="7">
                                            <p:graphicEl>
                                              <a:dgm id="{D0FCE7A2-09E1-40DB-A5A1-54DE8FAEAD14}"/>
                                            </p:graphicEl>
                                          </p:spTgt>
                                        </p:tgtEl>
                                      </p:cBhvr>
                                    </p:animEffect>
                                    <p:anim calcmode="lin" valueType="num">
                                      <p:cBhvr>
                                        <p:cTn id="8" dur="750" fill="hold"/>
                                        <p:tgtEl>
                                          <p:spTgt spid="7">
                                            <p:graphicEl>
                                              <a:dgm id="{D0FCE7A2-09E1-40DB-A5A1-54DE8FAEAD14}"/>
                                            </p:graphicEl>
                                          </p:spTgt>
                                        </p:tgtEl>
                                        <p:attrNameLst>
                                          <p:attrName>ppt_x</p:attrName>
                                        </p:attrNameLst>
                                      </p:cBhvr>
                                      <p:tavLst>
                                        <p:tav tm="0">
                                          <p:val>
                                            <p:strVal val="#ppt_x"/>
                                          </p:val>
                                        </p:tav>
                                        <p:tav tm="100000">
                                          <p:val>
                                            <p:strVal val="#ppt_x"/>
                                          </p:val>
                                        </p:tav>
                                      </p:tavLst>
                                    </p:anim>
                                    <p:anim calcmode="lin" valueType="num">
                                      <p:cBhvr>
                                        <p:cTn id="9" dur="750" fill="hold"/>
                                        <p:tgtEl>
                                          <p:spTgt spid="7">
                                            <p:graphicEl>
                                              <a:dgm id="{D0FCE7A2-09E1-40DB-A5A1-54DE8FAEAD1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FE69A698-0E57-49BF-B98B-39605F971068}"/>
                                            </p:graphicEl>
                                          </p:spTgt>
                                        </p:tgtEl>
                                        <p:attrNameLst>
                                          <p:attrName>style.visibility</p:attrName>
                                        </p:attrNameLst>
                                      </p:cBhvr>
                                      <p:to>
                                        <p:strVal val="visible"/>
                                      </p:to>
                                    </p:set>
                                    <p:animEffect transition="in" filter="fade">
                                      <p:cBhvr>
                                        <p:cTn id="14" dur="750"/>
                                        <p:tgtEl>
                                          <p:spTgt spid="7">
                                            <p:graphicEl>
                                              <a:dgm id="{FE69A698-0E57-49BF-B98B-39605F971068}"/>
                                            </p:graphicEl>
                                          </p:spTgt>
                                        </p:tgtEl>
                                      </p:cBhvr>
                                    </p:animEffect>
                                    <p:anim calcmode="lin" valueType="num">
                                      <p:cBhvr>
                                        <p:cTn id="15" dur="750" fill="hold"/>
                                        <p:tgtEl>
                                          <p:spTgt spid="7">
                                            <p:graphicEl>
                                              <a:dgm id="{FE69A698-0E57-49BF-B98B-39605F971068}"/>
                                            </p:graphicEl>
                                          </p:spTgt>
                                        </p:tgtEl>
                                        <p:attrNameLst>
                                          <p:attrName>ppt_x</p:attrName>
                                        </p:attrNameLst>
                                      </p:cBhvr>
                                      <p:tavLst>
                                        <p:tav tm="0">
                                          <p:val>
                                            <p:strVal val="#ppt_x"/>
                                          </p:val>
                                        </p:tav>
                                        <p:tav tm="100000">
                                          <p:val>
                                            <p:strVal val="#ppt_x"/>
                                          </p:val>
                                        </p:tav>
                                      </p:tavLst>
                                    </p:anim>
                                    <p:anim calcmode="lin" valueType="num">
                                      <p:cBhvr>
                                        <p:cTn id="16" dur="750" fill="hold"/>
                                        <p:tgtEl>
                                          <p:spTgt spid="7">
                                            <p:graphicEl>
                                              <a:dgm id="{FE69A698-0E57-49BF-B98B-39605F971068}"/>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graphicEl>
                                              <a:dgm id="{35F0322F-984C-4056-8DD4-C41E5D145844}"/>
                                            </p:graphicEl>
                                          </p:spTgt>
                                        </p:tgtEl>
                                        <p:attrNameLst>
                                          <p:attrName>style.visibility</p:attrName>
                                        </p:attrNameLst>
                                      </p:cBhvr>
                                      <p:to>
                                        <p:strVal val="visible"/>
                                      </p:to>
                                    </p:set>
                                    <p:animEffect transition="in" filter="fade">
                                      <p:cBhvr>
                                        <p:cTn id="19" dur="750"/>
                                        <p:tgtEl>
                                          <p:spTgt spid="7">
                                            <p:graphicEl>
                                              <a:dgm id="{35F0322F-984C-4056-8DD4-C41E5D145844}"/>
                                            </p:graphicEl>
                                          </p:spTgt>
                                        </p:tgtEl>
                                      </p:cBhvr>
                                    </p:animEffect>
                                    <p:anim calcmode="lin" valueType="num">
                                      <p:cBhvr>
                                        <p:cTn id="20" dur="750" fill="hold"/>
                                        <p:tgtEl>
                                          <p:spTgt spid="7">
                                            <p:graphicEl>
                                              <a:dgm id="{35F0322F-984C-4056-8DD4-C41E5D145844}"/>
                                            </p:graphicEl>
                                          </p:spTgt>
                                        </p:tgtEl>
                                        <p:attrNameLst>
                                          <p:attrName>ppt_x</p:attrName>
                                        </p:attrNameLst>
                                      </p:cBhvr>
                                      <p:tavLst>
                                        <p:tav tm="0">
                                          <p:val>
                                            <p:strVal val="#ppt_x"/>
                                          </p:val>
                                        </p:tav>
                                        <p:tav tm="100000">
                                          <p:val>
                                            <p:strVal val="#ppt_x"/>
                                          </p:val>
                                        </p:tav>
                                      </p:tavLst>
                                    </p:anim>
                                    <p:anim calcmode="lin" valueType="num">
                                      <p:cBhvr>
                                        <p:cTn id="21" dur="750" fill="hold"/>
                                        <p:tgtEl>
                                          <p:spTgt spid="7">
                                            <p:graphicEl>
                                              <a:dgm id="{35F0322F-984C-4056-8DD4-C41E5D14584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graphicEl>
                                              <a:dgm id="{5603F8EE-D91C-4412-B268-2FA8330CF6F9}"/>
                                            </p:graphicEl>
                                          </p:spTgt>
                                        </p:tgtEl>
                                        <p:attrNameLst>
                                          <p:attrName>style.visibility</p:attrName>
                                        </p:attrNameLst>
                                      </p:cBhvr>
                                      <p:to>
                                        <p:strVal val="visible"/>
                                      </p:to>
                                    </p:set>
                                    <p:animEffect transition="in" filter="fade">
                                      <p:cBhvr>
                                        <p:cTn id="26" dur="750"/>
                                        <p:tgtEl>
                                          <p:spTgt spid="7">
                                            <p:graphicEl>
                                              <a:dgm id="{5603F8EE-D91C-4412-B268-2FA8330CF6F9}"/>
                                            </p:graphicEl>
                                          </p:spTgt>
                                        </p:tgtEl>
                                      </p:cBhvr>
                                    </p:animEffect>
                                    <p:anim calcmode="lin" valueType="num">
                                      <p:cBhvr>
                                        <p:cTn id="27" dur="750" fill="hold"/>
                                        <p:tgtEl>
                                          <p:spTgt spid="7">
                                            <p:graphicEl>
                                              <a:dgm id="{5603F8EE-D91C-4412-B268-2FA8330CF6F9}"/>
                                            </p:graphicEl>
                                          </p:spTgt>
                                        </p:tgtEl>
                                        <p:attrNameLst>
                                          <p:attrName>ppt_x</p:attrName>
                                        </p:attrNameLst>
                                      </p:cBhvr>
                                      <p:tavLst>
                                        <p:tav tm="0">
                                          <p:val>
                                            <p:strVal val="#ppt_x"/>
                                          </p:val>
                                        </p:tav>
                                        <p:tav tm="100000">
                                          <p:val>
                                            <p:strVal val="#ppt_x"/>
                                          </p:val>
                                        </p:tav>
                                      </p:tavLst>
                                    </p:anim>
                                    <p:anim calcmode="lin" valueType="num">
                                      <p:cBhvr>
                                        <p:cTn id="28" dur="750" fill="hold"/>
                                        <p:tgtEl>
                                          <p:spTgt spid="7">
                                            <p:graphicEl>
                                              <a:dgm id="{5603F8EE-D91C-4412-B268-2FA8330CF6F9}"/>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graphicEl>
                                              <a:dgm id="{55D178C1-00A8-4821-86D0-1820DCF7050A}"/>
                                            </p:graphicEl>
                                          </p:spTgt>
                                        </p:tgtEl>
                                        <p:attrNameLst>
                                          <p:attrName>style.visibility</p:attrName>
                                        </p:attrNameLst>
                                      </p:cBhvr>
                                      <p:to>
                                        <p:strVal val="visible"/>
                                      </p:to>
                                    </p:set>
                                    <p:animEffect transition="in" filter="fade">
                                      <p:cBhvr>
                                        <p:cTn id="31" dur="750"/>
                                        <p:tgtEl>
                                          <p:spTgt spid="7">
                                            <p:graphicEl>
                                              <a:dgm id="{55D178C1-00A8-4821-86D0-1820DCF7050A}"/>
                                            </p:graphicEl>
                                          </p:spTgt>
                                        </p:tgtEl>
                                      </p:cBhvr>
                                    </p:animEffect>
                                    <p:anim calcmode="lin" valueType="num">
                                      <p:cBhvr>
                                        <p:cTn id="32" dur="750" fill="hold"/>
                                        <p:tgtEl>
                                          <p:spTgt spid="7">
                                            <p:graphicEl>
                                              <a:dgm id="{55D178C1-00A8-4821-86D0-1820DCF7050A}"/>
                                            </p:graphicEl>
                                          </p:spTgt>
                                        </p:tgtEl>
                                        <p:attrNameLst>
                                          <p:attrName>ppt_x</p:attrName>
                                        </p:attrNameLst>
                                      </p:cBhvr>
                                      <p:tavLst>
                                        <p:tav tm="0">
                                          <p:val>
                                            <p:strVal val="#ppt_x"/>
                                          </p:val>
                                        </p:tav>
                                        <p:tav tm="100000">
                                          <p:val>
                                            <p:strVal val="#ppt_x"/>
                                          </p:val>
                                        </p:tav>
                                      </p:tavLst>
                                    </p:anim>
                                    <p:anim calcmode="lin" valueType="num">
                                      <p:cBhvr>
                                        <p:cTn id="33" dur="750" fill="hold"/>
                                        <p:tgtEl>
                                          <p:spTgt spid="7">
                                            <p:graphicEl>
                                              <a:dgm id="{55D178C1-00A8-4821-86D0-1820DCF7050A}"/>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graphicEl>
                                              <a:dgm id="{757F2603-DE05-4C1E-A120-27F26E92BCA6}"/>
                                            </p:graphicEl>
                                          </p:spTgt>
                                        </p:tgtEl>
                                        <p:attrNameLst>
                                          <p:attrName>style.visibility</p:attrName>
                                        </p:attrNameLst>
                                      </p:cBhvr>
                                      <p:to>
                                        <p:strVal val="visible"/>
                                      </p:to>
                                    </p:set>
                                    <p:animEffect transition="in" filter="fade">
                                      <p:cBhvr>
                                        <p:cTn id="38" dur="750"/>
                                        <p:tgtEl>
                                          <p:spTgt spid="7">
                                            <p:graphicEl>
                                              <a:dgm id="{757F2603-DE05-4C1E-A120-27F26E92BCA6}"/>
                                            </p:graphicEl>
                                          </p:spTgt>
                                        </p:tgtEl>
                                      </p:cBhvr>
                                    </p:animEffect>
                                    <p:anim calcmode="lin" valueType="num">
                                      <p:cBhvr>
                                        <p:cTn id="39" dur="750" fill="hold"/>
                                        <p:tgtEl>
                                          <p:spTgt spid="7">
                                            <p:graphicEl>
                                              <a:dgm id="{757F2603-DE05-4C1E-A120-27F26E92BCA6}"/>
                                            </p:graphicEl>
                                          </p:spTgt>
                                        </p:tgtEl>
                                        <p:attrNameLst>
                                          <p:attrName>ppt_x</p:attrName>
                                        </p:attrNameLst>
                                      </p:cBhvr>
                                      <p:tavLst>
                                        <p:tav tm="0">
                                          <p:val>
                                            <p:strVal val="#ppt_x"/>
                                          </p:val>
                                        </p:tav>
                                        <p:tav tm="100000">
                                          <p:val>
                                            <p:strVal val="#ppt_x"/>
                                          </p:val>
                                        </p:tav>
                                      </p:tavLst>
                                    </p:anim>
                                    <p:anim calcmode="lin" valueType="num">
                                      <p:cBhvr>
                                        <p:cTn id="40" dur="750" fill="hold"/>
                                        <p:tgtEl>
                                          <p:spTgt spid="7">
                                            <p:graphicEl>
                                              <a:dgm id="{757F2603-DE05-4C1E-A120-27F26E92BCA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graphicEl>
                                              <a:dgm id="{AA599FF2-F77F-43C3-A3E7-437DB394825B}"/>
                                            </p:graphicEl>
                                          </p:spTgt>
                                        </p:tgtEl>
                                        <p:attrNameLst>
                                          <p:attrName>style.visibility</p:attrName>
                                        </p:attrNameLst>
                                      </p:cBhvr>
                                      <p:to>
                                        <p:strVal val="visible"/>
                                      </p:to>
                                    </p:set>
                                    <p:animEffect transition="in" filter="fade">
                                      <p:cBhvr>
                                        <p:cTn id="43" dur="750"/>
                                        <p:tgtEl>
                                          <p:spTgt spid="7">
                                            <p:graphicEl>
                                              <a:dgm id="{AA599FF2-F77F-43C3-A3E7-437DB394825B}"/>
                                            </p:graphicEl>
                                          </p:spTgt>
                                        </p:tgtEl>
                                      </p:cBhvr>
                                    </p:animEffect>
                                    <p:anim calcmode="lin" valueType="num">
                                      <p:cBhvr>
                                        <p:cTn id="44" dur="750" fill="hold"/>
                                        <p:tgtEl>
                                          <p:spTgt spid="7">
                                            <p:graphicEl>
                                              <a:dgm id="{AA599FF2-F77F-43C3-A3E7-437DB394825B}"/>
                                            </p:graphicEl>
                                          </p:spTgt>
                                        </p:tgtEl>
                                        <p:attrNameLst>
                                          <p:attrName>ppt_x</p:attrName>
                                        </p:attrNameLst>
                                      </p:cBhvr>
                                      <p:tavLst>
                                        <p:tav tm="0">
                                          <p:val>
                                            <p:strVal val="#ppt_x"/>
                                          </p:val>
                                        </p:tav>
                                        <p:tav tm="100000">
                                          <p:val>
                                            <p:strVal val="#ppt_x"/>
                                          </p:val>
                                        </p:tav>
                                      </p:tavLst>
                                    </p:anim>
                                    <p:anim calcmode="lin" valueType="num">
                                      <p:cBhvr>
                                        <p:cTn id="45" dur="750" fill="hold"/>
                                        <p:tgtEl>
                                          <p:spTgt spid="7">
                                            <p:graphicEl>
                                              <a:dgm id="{AA599FF2-F77F-43C3-A3E7-437DB394825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pic>
        <p:nvPicPr>
          <p:cNvPr id="3074" name="Picture 2" descr="http://www.cs.uregina.ca/Links/class-info/215/deng_webpage/Picts/Request_Respons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60258"/>
            <a:ext cx="6781800" cy="3830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5400" y="6172200"/>
            <a:ext cx="6781800" cy="246221"/>
          </a:xfrm>
          <a:prstGeom prst="rect">
            <a:avLst/>
          </a:prstGeom>
          <a:noFill/>
        </p:spPr>
        <p:txBody>
          <a:bodyPr wrap="square" rtlCol="0">
            <a:spAutoFit/>
          </a:bodyPr>
          <a:lstStyle/>
          <a:p>
            <a:pPr algn="ctr"/>
            <a:r>
              <a:rPr lang="en-US" sz="1000" dirty="0"/>
              <a:t>http://www.cs.uregina.ca/Links/class-info/215/deng_webpage/Picts/Request_Response.gif</a:t>
            </a:r>
          </a:p>
        </p:txBody>
      </p:sp>
    </p:spTree>
    <p:extLst>
      <p:ext uri="{BB962C8B-B14F-4D97-AF65-F5344CB8AC3E}">
        <p14:creationId xmlns:p14="http://schemas.microsoft.com/office/powerpoint/2010/main" val="278666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3890214"/>
              </p:ext>
            </p:extLst>
          </p:nvPr>
        </p:nvGraphicFramePr>
        <p:xfrm>
          <a:off x="457200" y="1600200"/>
          <a:ext cx="8229599" cy="3738880"/>
        </p:xfrm>
        <a:graphic>
          <a:graphicData uri="http://schemas.openxmlformats.org/drawingml/2006/table">
            <a:tbl>
              <a:tblPr firstRow="1" bandRow="1">
                <a:tableStyleId>{69CF1AB2-1976-4502-BF36-3FF5EA218861}</a:tableStyleId>
              </a:tblPr>
              <a:tblGrid>
                <a:gridCol w="1981200"/>
                <a:gridCol w="4419600"/>
                <a:gridCol w="1828799"/>
              </a:tblGrid>
              <a:tr h="370840">
                <a:tc gridSpan="2">
                  <a:txBody>
                    <a:bodyPr/>
                    <a:lstStyle/>
                    <a:p>
                      <a:r>
                        <a:rPr lang="en-US" b="0" dirty="0" smtClean="0"/>
                        <a:t>GET / HTTP/1.1</a:t>
                      </a:r>
                      <a:endParaRPr lang="en-US" b="0" dirty="0"/>
                    </a:p>
                  </a:txBody>
                  <a:tcPr/>
                </a:tc>
                <a:tc hMerge="1">
                  <a:txBody>
                    <a:bodyPr/>
                    <a:lstStyle/>
                    <a:p>
                      <a:endParaRPr lang="en-US" dirty="0"/>
                    </a:p>
                  </a:txBody>
                  <a:tcPr/>
                </a:tc>
                <a:tc>
                  <a:txBody>
                    <a:bodyPr/>
                    <a:lstStyle/>
                    <a:p>
                      <a:pPr algn="ctr"/>
                      <a:r>
                        <a:rPr lang="en-US" b="0" dirty="0" smtClean="0"/>
                        <a:t>&lt;request&gt;</a:t>
                      </a:r>
                      <a:endParaRPr lang="en-US" b="0" dirty="0"/>
                    </a:p>
                  </a:txBody>
                  <a:tcPr/>
                </a:tc>
              </a:tr>
              <a:tr h="370840">
                <a:tc>
                  <a:txBody>
                    <a:bodyPr/>
                    <a:lstStyle/>
                    <a:p>
                      <a:r>
                        <a:rPr lang="en-US" b="0" dirty="0" smtClean="0"/>
                        <a:t>Host:</a:t>
                      </a:r>
                      <a:endParaRPr lang="en-US" b="0" dirty="0"/>
                    </a:p>
                  </a:txBody>
                  <a:tcPr>
                    <a:solidFill>
                      <a:schemeClr val="accent1">
                        <a:lumMod val="60000"/>
                        <a:lumOff val="40000"/>
                      </a:schemeClr>
                    </a:solidFill>
                  </a:tcPr>
                </a:tc>
                <a:tc>
                  <a:txBody>
                    <a:bodyPr/>
                    <a:lstStyle/>
                    <a:p>
                      <a:r>
                        <a:rPr lang="en-US" b="0" dirty="0" smtClean="0"/>
                        <a:t>google.com</a:t>
                      </a:r>
                      <a:endParaRPr lang="en-US" b="0" dirty="0"/>
                    </a:p>
                  </a:txBody>
                  <a:tcPr>
                    <a:solidFill>
                      <a:schemeClr val="accent1">
                        <a:lumMod val="60000"/>
                        <a:lumOff val="40000"/>
                      </a:schemeClr>
                    </a:solidFill>
                  </a:tcPr>
                </a:tc>
                <a:tc rowSpan="2">
                  <a:txBody>
                    <a:bodyPr/>
                    <a:lstStyle/>
                    <a:p>
                      <a:pPr algn="ctr"/>
                      <a:r>
                        <a:rPr lang="en-US" b="0" dirty="0" smtClean="0"/>
                        <a:t>&lt;required headers&gt;</a:t>
                      </a:r>
                      <a:endParaRPr lang="en-US" b="0" dirty="0"/>
                    </a:p>
                  </a:txBody>
                  <a:tcPr>
                    <a:solidFill>
                      <a:schemeClr val="accent1">
                        <a:lumMod val="60000"/>
                        <a:lumOff val="40000"/>
                      </a:schemeClr>
                    </a:solidFill>
                  </a:tcPr>
                </a:tc>
              </a:tr>
              <a:tr h="370840">
                <a:tc>
                  <a:txBody>
                    <a:bodyPr/>
                    <a:lstStyle/>
                    <a:p>
                      <a:r>
                        <a:rPr lang="en-US" b="0" dirty="0" smtClean="0"/>
                        <a:t>Connection: close</a:t>
                      </a:r>
                      <a:endParaRPr lang="en-US" b="0" dirty="0"/>
                    </a:p>
                  </a:txBody>
                  <a:tcPr>
                    <a:solidFill>
                      <a:schemeClr val="accent1">
                        <a:lumMod val="60000"/>
                        <a:lumOff val="40000"/>
                      </a:schemeClr>
                    </a:solidFill>
                  </a:tcPr>
                </a:tc>
                <a:tc>
                  <a:txBody>
                    <a:bodyPr/>
                    <a:lstStyle/>
                    <a:p>
                      <a:r>
                        <a:rPr lang="en-US" b="0" dirty="0" smtClean="0"/>
                        <a:t>close</a:t>
                      </a:r>
                      <a:endParaRPr lang="en-US" b="0" dirty="0"/>
                    </a:p>
                  </a:txBody>
                  <a:tcPr>
                    <a:solidFill>
                      <a:schemeClr val="accent1">
                        <a:lumMod val="60000"/>
                        <a:lumOff val="40000"/>
                      </a:schemeClr>
                    </a:solidFill>
                  </a:tcPr>
                </a:tc>
                <a:tc vMerge="1">
                  <a:txBody>
                    <a:bodyPr/>
                    <a:lstStyle/>
                    <a:p>
                      <a:pPr algn="ctr"/>
                      <a:endParaRPr lang="en-US" b="0" dirty="0"/>
                    </a:p>
                  </a:txBody>
                  <a:tcPr>
                    <a:solidFill>
                      <a:schemeClr val="accent1">
                        <a:lumMod val="60000"/>
                        <a:lumOff val="40000"/>
                      </a:schemeClr>
                    </a:solidFill>
                  </a:tcPr>
                </a:tc>
              </a:tr>
              <a:tr h="370840">
                <a:tc>
                  <a:txBody>
                    <a:bodyPr/>
                    <a:lstStyle/>
                    <a:p>
                      <a:r>
                        <a:rPr lang="en-US" b="0" dirty="0" smtClean="0"/>
                        <a:t>User-Agent:</a:t>
                      </a:r>
                      <a:endParaRPr lang="en-US" b="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Web-sniffer/1.0.37 (+http://web-sniffer.net/)</a:t>
                      </a:r>
                    </a:p>
                  </a:txBody>
                  <a:tcPr>
                    <a:solidFill>
                      <a:schemeClr val="accent1">
                        <a:lumMod val="20000"/>
                        <a:lumOff val="80000"/>
                      </a:schemeClr>
                    </a:solidFill>
                  </a:tcPr>
                </a:tc>
                <a:tc rowSpan="6">
                  <a:txBody>
                    <a:bodyPr/>
                    <a:lstStyle/>
                    <a:p>
                      <a:pPr algn="ctr"/>
                      <a:r>
                        <a:rPr lang="en-US" b="0" dirty="0" smtClean="0"/>
                        <a:t>&lt;optional headers&gt;</a:t>
                      </a:r>
                      <a:endParaRPr lang="en-US" b="0" dirty="0"/>
                    </a:p>
                  </a:txBody>
                  <a:tcPr>
                    <a:solidFill>
                      <a:schemeClr val="accent1">
                        <a:lumMod val="20000"/>
                        <a:lumOff val="80000"/>
                      </a:schemeClr>
                    </a:solidFill>
                  </a:tcPr>
                </a:tc>
              </a:tr>
              <a:tr h="370840">
                <a:tc>
                  <a:txBody>
                    <a:bodyPr/>
                    <a:lstStyle/>
                    <a:p>
                      <a:r>
                        <a:rPr lang="en-US" b="0" dirty="0" smtClean="0"/>
                        <a:t>Accept-Encoding:</a:t>
                      </a:r>
                      <a:endParaRPr lang="en-US" b="0" dirty="0"/>
                    </a:p>
                  </a:txBody>
                  <a:tcPr>
                    <a:solidFill>
                      <a:schemeClr val="accent1">
                        <a:lumMod val="20000"/>
                        <a:lumOff val="80000"/>
                      </a:schemeClr>
                    </a:solidFill>
                  </a:tcPr>
                </a:tc>
                <a:tc>
                  <a:txBody>
                    <a:bodyPr/>
                    <a:lstStyle/>
                    <a:p>
                      <a:r>
                        <a:rPr lang="en-US" b="0" dirty="0" err="1" smtClean="0"/>
                        <a:t>Gzip</a:t>
                      </a:r>
                      <a:endParaRPr lang="en-US" b="0" dirty="0"/>
                    </a:p>
                  </a:txBody>
                  <a:tcPr>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370840">
                <a:tc>
                  <a:txBody>
                    <a:bodyPr/>
                    <a:lstStyle/>
                    <a:p>
                      <a:r>
                        <a:rPr lang="en-US" b="0" dirty="0" smtClean="0"/>
                        <a:t>Accept-Charset:</a:t>
                      </a:r>
                      <a:endParaRPr lang="en-US" b="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ISO-8859-1,UTF-8;q=0.7,*;q=0.7</a:t>
                      </a:r>
                    </a:p>
                  </a:txBody>
                  <a:tcPr>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370840">
                <a:tc>
                  <a:txBody>
                    <a:bodyPr/>
                    <a:lstStyle/>
                    <a:p>
                      <a:r>
                        <a:rPr lang="en-US" b="0" dirty="0" smtClean="0"/>
                        <a:t>Cache-Control:</a:t>
                      </a:r>
                      <a:endParaRPr lang="en-US" b="0" dirty="0"/>
                    </a:p>
                  </a:txBody>
                  <a:tcPr>
                    <a:solidFill>
                      <a:schemeClr val="accent1">
                        <a:lumMod val="20000"/>
                        <a:lumOff val="80000"/>
                      </a:schemeClr>
                    </a:solidFill>
                  </a:tcPr>
                </a:tc>
                <a:tc>
                  <a:txBody>
                    <a:bodyPr/>
                    <a:lstStyle/>
                    <a:p>
                      <a:r>
                        <a:rPr lang="en-US" b="0" dirty="0" smtClean="0"/>
                        <a:t>no-cache</a:t>
                      </a:r>
                      <a:endParaRPr lang="en-US" b="0" dirty="0"/>
                    </a:p>
                  </a:txBody>
                  <a:tcPr>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401320">
                <a:tc>
                  <a:txBody>
                    <a:bodyPr/>
                    <a:lstStyle/>
                    <a:p>
                      <a:r>
                        <a:rPr lang="en-US" b="0" dirty="0" smtClean="0"/>
                        <a:t>Accept-Language:</a:t>
                      </a:r>
                      <a:endParaRPr lang="en-US" b="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smtClean="0"/>
                        <a:t>de,en;q</a:t>
                      </a:r>
                      <a:r>
                        <a:rPr lang="en-US" b="0" dirty="0" smtClean="0"/>
                        <a:t>=0.7,en-us;q=0.3</a:t>
                      </a:r>
                    </a:p>
                  </a:txBody>
                  <a:tcPr>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370840">
                <a:tc>
                  <a:txBody>
                    <a:bodyPr/>
                    <a:lstStyle/>
                    <a:p>
                      <a:r>
                        <a:rPr lang="en-US" b="0" dirty="0" smtClean="0"/>
                        <a:t>Referrer:</a:t>
                      </a:r>
                      <a:endParaRPr lang="en-US" b="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http://web-sniffer.net/</a:t>
                      </a:r>
                    </a:p>
                  </a:txBody>
                  <a:tcPr>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370840">
                <a:tc>
                  <a:txBody>
                    <a:bodyPr/>
                    <a:lstStyle/>
                    <a:p>
                      <a:endParaRPr lang="en-US" b="0" dirty="0"/>
                    </a:p>
                  </a:txBody>
                  <a:tcPr>
                    <a:solidFill>
                      <a:schemeClr val="accent1">
                        <a:lumMod val="60000"/>
                        <a:lumOff val="40000"/>
                      </a:schemeClr>
                    </a:solidFill>
                  </a:tcPr>
                </a:tc>
                <a:tc>
                  <a:txBody>
                    <a:bodyPr/>
                    <a:lstStyle/>
                    <a:p>
                      <a:endParaRPr lang="en-US" b="0" dirty="0"/>
                    </a:p>
                  </a:txBody>
                  <a:tcPr>
                    <a:solidFill>
                      <a:schemeClr val="accent1">
                        <a:lumMod val="60000"/>
                        <a:lumOff val="40000"/>
                      </a:schemeClr>
                    </a:solidFill>
                  </a:tcPr>
                </a:tc>
                <a:tc>
                  <a:txBody>
                    <a:bodyPr/>
                    <a:lstStyle/>
                    <a:p>
                      <a:pPr algn="ctr"/>
                      <a:r>
                        <a:rPr lang="en-US" b="0" dirty="0" smtClean="0"/>
                        <a:t>&lt;empty line&gt;</a:t>
                      </a:r>
                      <a:endParaRPr lang="en-US" b="0" dirty="0"/>
                    </a:p>
                  </a:txBody>
                  <a:tcPr>
                    <a:solidFill>
                      <a:schemeClr val="accent1">
                        <a:lumMod val="60000"/>
                        <a:lumOff val="40000"/>
                      </a:schemeClr>
                    </a:solidFill>
                  </a:tcPr>
                </a:tc>
              </a:tr>
            </a:tbl>
          </a:graphicData>
        </a:graphic>
      </p:graphicFrame>
    </p:spTree>
    <p:extLst>
      <p:ext uri="{BB962C8B-B14F-4D97-AF65-F5344CB8AC3E}">
        <p14:creationId xmlns:p14="http://schemas.microsoft.com/office/powerpoint/2010/main" val="110573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010491300"/>
              </p:ext>
            </p:extLst>
          </p:nvPr>
        </p:nvGraphicFramePr>
        <p:xfrm>
          <a:off x="457200" y="1600200"/>
          <a:ext cx="8229599" cy="3700780"/>
        </p:xfrm>
        <a:graphic>
          <a:graphicData uri="http://schemas.openxmlformats.org/drawingml/2006/table">
            <a:tbl>
              <a:tblPr firstRow="1" bandRow="1">
                <a:tableStyleId>{69CF1AB2-1976-4502-BF36-3FF5EA218861}</a:tableStyleId>
              </a:tblPr>
              <a:tblGrid>
                <a:gridCol w="1752600"/>
                <a:gridCol w="4648200"/>
                <a:gridCol w="1828799"/>
              </a:tblGrid>
              <a:tr h="370840">
                <a:tc gridSpan="2">
                  <a:txBody>
                    <a:bodyPr/>
                    <a:lstStyle/>
                    <a:p>
                      <a:r>
                        <a:rPr lang="en-US" sz="1800" b="0" dirty="0" smtClean="0">
                          <a:latin typeface="+mn-lt"/>
                        </a:rPr>
                        <a:t>HTTP/1.1 200 OK</a:t>
                      </a:r>
                      <a:endParaRPr lang="en-US" sz="1800" b="0" dirty="0">
                        <a:latin typeface="+mn-lt"/>
                      </a:endParaRPr>
                    </a:p>
                  </a:txBody>
                  <a:tcPr/>
                </a:tc>
                <a:tc hMerge="1">
                  <a:txBody>
                    <a:bodyPr/>
                    <a:lstStyle/>
                    <a:p>
                      <a:endParaRPr lang="en-US" dirty="0"/>
                    </a:p>
                  </a:txBody>
                  <a:tcPr/>
                </a:tc>
                <a:tc>
                  <a:txBody>
                    <a:bodyPr/>
                    <a:lstStyle/>
                    <a:p>
                      <a:pPr algn="ctr"/>
                      <a:r>
                        <a:rPr lang="en-US" sz="1800" b="0" dirty="0" smtClean="0">
                          <a:latin typeface="+mn-lt"/>
                        </a:rPr>
                        <a:t>&lt;status line&gt;</a:t>
                      </a:r>
                      <a:endParaRPr lang="en-US" sz="1800" b="0" dirty="0">
                        <a:latin typeface="+mn-lt"/>
                      </a:endParaRPr>
                    </a:p>
                  </a:txBody>
                  <a:tcPr/>
                </a:tc>
              </a:tr>
              <a:tr h="370840">
                <a:tc>
                  <a:txBody>
                    <a:bodyPr/>
                    <a:lstStyle/>
                    <a:p>
                      <a:pPr algn="l" fontAlgn="t"/>
                      <a:r>
                        <a:rPr lang="en-US" sz="1800" b="0" dirty="0" smtClean="0">
                          <a:solidFill>
                            <a:srgbClr val="000000"/>
                          </a:solidFill>
                          <a:effectLst/>
                          <a:latin typeface="+mn-lt"/>
                        </a:rPr>
                        <a:t> Date:</a:t>
                      </a:r>
                      <a:endParaRPr lang="en-US" sz="1800" b="0" dirty="0">
                        <a:solidFill>
                          <a:srgbClr val="000000"/>
                        </a:solidFill>
                        <a:effectLst/>
                        <a:latin typeface="+mn-lt"/>
                      </a:endParaRPr>
                    </a:p>
                  </a:txBody>
                  <a:tcPr marL="20373" marR="20373" marT="12224" marB="12224">
                    <a:solidFill>
                      <a:schemeClr val="accent1">
                        <a:lumMod val="60000"/>
                        <a:lumOff val="40000"/>
                      </a:schemeClr>
                    </a:solidFill>
                  </a:tcPr>
                </a:tc>
                <a:tc>
                  <a:txBody>
                    <a:bodyPr/>
                    <a:lstStyle/>
                    <a:p>
                      <a:pPr algn="l" fontAlgn="t"/>
                      <a:r>
                        <a:rPr lang="en-US" sz="1800" dirty="0" smtClean="0">
                          <a:solidFill>
                            <a:srgbClr val="000000"/>
                          </a:solidFill>
                          <a:effectLst/>
                          <a:latin typeface="+mn-lt"/>
                        </a:rPr>
                        <a:t> Thu, 20 May 2004 21:12:58 GMT</a:t>
                      </a:r>
                      <a:endParaRPr lang="en-US" sz="1800" dirty="0">
                        <a:solidFill>
                          <a:srgbClr val="000000"/>
                        </a:solidFill>
                        <a:effectLst/>
                        <a:latin typeface="+mn-lt"/>
                      </a:endParaRPr>
                    </a:p>
                  </a:txBody>
                  <a:tcPr marL="20373" marR="20373" marT="12224" marB="12224">
                    <a:solidFill>
                      <a:schemeClr val="accent1">
                        <a:lumMod val="60000"/>
                        <a:lumOff val="40000"/>
                      </a:schemeClr>
                    </a:solidFill>
                  </a:tcPr>
                </a:tc>
                <a:tc rowSpan="3">
                  <a:txBody>
                    <a:bodyPr/>
                    <a:lstStyle/>
                    <a:p>
                      <a:pPr algn="ctr"/>
                      <a:r>
                        <a:rPr lang="en-US" sz="1800" b="0" dirty="0" smtClean="0">
                          <a:latin typeface="+mn-lt"/>
                        </a:rPr>
                        <a:t>&lt;general</a:t>
                      </a:r>
                      <a:r>
                        <a:rPr lang="en-US" sz="1800" b="0" baseline="0" dirty="0" smtClean="0">
                          <a:latin typeface="+mn-lt"/>
                        </a:rPr>
                        <a:t> headers&gt; </a:t>
                      </a:r>
                      <a:endParaRPr lang="en-US" sz="1800" b="0" dirty="0">
                        <a:latin typeface="+mn-lt"/>
                      </a:endParaRPr>
                    </a:p>
                  </a:txBody>
                  <a:tcPr>
                    <a:solidFill>
                      <a:schemeClr val="accent1">
                        <a:lumMod val="60000"/>
                        <a:lumOff val="40000"/>
                      </a:schemeClr>
                    </a:solidFill>
                  </a:tcPr>
                </a:tc>
              </a:tr>
              <a:tr h="370840">
                <a:tc>
                  <a:txBody>
                    <a:bodyPr/>
                    <a:lstStyle/>
                    <a:p>
                      <a:pPr algn="l" fontAlgn="t"/>
                      <a:r>
                        <a:rPr lang="en-US" sz="1800" b="0" dirty="0" smtClean="0">
                          <a:solidFill>
                            <a:srgbClr val="000000"/>
                          </a:solidFill>
                          <a:effectLst/>
                          <a:latin typeface="+mn-lt"/>
                        </a:rPr>
                        <a:t> Connection</a:t>
                      </a:r>
                      <a:r>
                        <a:rPr lang="en-US" sz="1800" b="0" dirty="0">
                          <a:solidFill>
                            <a:srgbClr val="000000"/>
                          </a:solidFill>
                          <a:effectLst/>
                          <a:latin typeface="+mn-lt"/>
                        </a:rPr>
                        <a:t>:</a:t>
                      </a:r>
                    </a:p>
                  </a:txBody>
                  <a:tcPr marL="20373" marR="20373" marT="12224" marB="12224">
                    <a:solidFill>
                      <a:schemeClr val="accent1">
                        <a:lumMod val="60000"/>
                        <a:lumOff val="40000"/>
                      </a:schemeClr>
                    </a:solidFill>
                  </a:tcPr>
                </a:tc>
                <a:tc>
                  <a:txBody>
                    <a:bodyPr/>
                    <a:lstStyle/>
                    <a:p>
                      <a:pPr algn="l" fontAlgn="t"/>
                      <a:r>
                        <a:rPr lang="en-US" sz="1800" dirty="0" smtClean="0">
                          <a:solidFill>
                            <a:srgbClr val="000000"/>
                          </a:solidFill>
                          <a:effectLst/>
                          <a:latin typeface="+mn-lt"/>
                        </a:rPr>
                        <a:t> close</a:t>
                      </a:r>
                      <a:endParaRPr lang="en-US" sz="1800" dirty="0">
                        <a:solidFill>
                          <a:srgbClr val="000000"/>
                        </a:solidFill>
                        <a:effectLst/>
                        <a:latin typeface="+mn-lt"/>
                      </a:endParaRPr>
                    </a:p>
                  </a:txBody>
                  <a:tcPr marL="20373" marR="20373" marT="12224" marB="12224">
                    <a:solidFill>
                      <a:schemeClr val="accent1">
                        <a:lumMod val="60000"/>
                        <a:lumOff val="40000"/>
                      </a:schemeClr>
                    </a:solidFill>
                  </a:tcPr>
                </a:tc>
                <a:tc vMerge="1">
                  <a:txBody>
                    <a:bodyPr/>
                    <a:lstStyle/>
                    <a:p>
                      <a:pPr algn="ctr"/>
                      <a:endParaRPr lang="en-US" b="0" dirty="0"/>
                    </a:p>
                  </a:txBody>
                  <a:tcPr>
                    <a:solidFill>
                      <a:schemeClr val="accent1">
                        <a:lumMod val="60000"/>
                        <a:lumOff val="40000"/>
                      </a:schemeClr>
                    </a:solidFill>
                  </a:tcPr>
                </a:tc>
              </a:tr>
              <a:tr h="370840">
                <a:tc>
                  <a:txBody>
                    <a:bodyPr/>
                    <a:lstStyle/>
                    <a:p>
                      <a:pPr algn="l" fontAlgn="t"/>
                      <a:r>
                        <a:rPr lang="en-US" sz="1800" b="0" dirty="0" smtClean="0">
                          <a:solidFill>
                            <a:srgbClr val="000000"/>
                          </a:solidFill>
                          <a:effectLst/>
                          <a:latin typeface="+mn-lt"/>
                        </a:rPr>
                        <a:t> Server:</a:t>
                      </a:r>
                      <a:endParaRPr lang="en-US" sz="1800" b="0" dirty="0">
                        <a:solidFill>
                          <a:srgbClr val="000000"/>
                        </a:solidFill>
                        <a:effectLst/>
                        <a:latin typeface="+mn-lt"/>
                      </a:endParaRPr>
                    </a:p>
                  </a:txBody>
                  <a:tcPr marL="20373" marR="20373" marT="12224" marB="12224">
                    <a:solidFill>
                      <a:schemeClr val="accent1">
                        <a:lumMod val="60000"/>
                        <a:lumOff val="40000"/>
                      </a:schemeClr>
                    </a:solidFill>
                  </a:tcPr>
                </a:tc>
                <a:tc>
                  <a:txBody>
                    <a:bodyPr/>
                    <a:lstStyle/>
                    <a:p>
                      <a:pPr algn="l" fontAlgn="t"/>
                      <a:r>
                        <a:rPr lang="en-US" sz="1800" dirty="0" smtClean="0">
                          <a:solidFill>
                            <a:srgbClr val="000000"/>
                          </a:solidFill>
                          <a:effectLst/>
                          <a:latin typeface="+mn-lt"/>
                        </a:rPr>
                        <a:t> Apache/1.3.27</a:t>
                      </a:r>
                      <a:endParaRPr lang="en-US" sz="1800" dirty="0">
                        <a:solidFill>
                          <a:srgbClr val="000000"/>
                        </a:solidFill>
                        <a:effectLst/>
                        <a:latin typeface="+mn-lt"/>
                      </a:endParaRPr>
                    </a:p>
                  </a:txBody>
                  <a:tcPr marL="20373" marR="20373" marT="12224" marB="12224">
                    <a:solidFill>
                      <a:schemeClr val="accent1">
                        <a:lumMod val="60000"/>
                        <a:lumOff val="40000"/>
                      </a:schemeClr>
                    </a:solidFill>
                  </a:tcPr>
                </a:tc>
                <a:tc vMerge="1">
                  <a:txBody>
                    <a:bodyPr/>
                    <a:lstStyle/>
                    <a:p>
                      <a:pPr algn="ctr"/>
                      <a:endParaRPr lang="en-US" sz="1800" b="0" dirty="0">
                        <a:latin typeface="+mj-lt"/>
                      </a:endParaRPr>
                    </a:p>
                  </a:txBody>
                  <a:tcPr>
                    <a:solidFill>
                      <a:schemeClr val="accent1">
                        <a:lumMod val="20000"/>
                        <a:lumOff val="80000"/>
                      </a:schemeClr>
                    </a:solidFill>
                  </a:tcPr>
                </a:tc>
              </a:tr>
              <a:tr h="370840">
                <a:tc>
                  <a:txBody>
                    <a:bodyPr/>
                    <a:lstStyle/>
                    <a:p>
                      <a:pPr algn="l" fontAlgn="t"/>
                      <a:r>
                        <a:rPr lang="en-US" sz="1800" b="0" dirty="0" smtClean="0">
                          <a:solidFill>
                            <a:srgbClr val="000000"/>
                          </a:solidFill>
                          <a:effectLst/>
                          <a:latin typeface="+mn-lt"/>
                        </a:rPr>
                        <a:t> Accept-Ranges:</a:t>
                      </a:r>
                      <a:endParaRPr lang="en-US" sz="1800" b="0" dirty="0">
                        <a:solidFill>
                          <a:srgbClr val="000000"/>
                        </a:solidFill>
                        <a:effectLst/>
                        <a:latin typeface="+mn-lt"/>
                      </a:endParaRPr>
                    </a:p>
                  </a:txBody>
                  <a:tcPr marL="20373" marR="20373" marT="12224" marB="12224">
                    <a:solidFill>
                      <a:schemeClr val="accent1">
                        <a:lumMod val="20000"/>
                        <a:lumOff val="80000"/>
                      </a:schemeClr>
                    </a:solidFill>
                  </a:tcPr>
                </a:tc>
                <a:tc>
                  <a:txBody>
                    <a:bodyPr/>
                    <a:lstStyle/>
                    <a:p>
                      <a:pPr algn="l" fontAlgn="t"/>
                      <a:r>
                        <a:rPr lang="en-US" sz="1800" dirty="0" smtClean="0">
                          <a:solidFill>
                            <a:srgbClr val="000000"/>
                          </a:solidFill>
                          <a:effectLst/>
                          <a:latin typeface="+mn-lt"/>
                        </a:rPr>
                        <a:t> bytes</a:t>
                      </a:r>
                      <a:endParaRPr lang="en-US" sz="1800" dirty="0">
                        <a:solidFill>
                          <a:srgbClr val="000000"/>
                        </a:solidFill>
                        <a:effectLst/>
                        <a:latin typeface="+mn-lt"/>
                      </a:endParaRPr>
                    </a:p>
                  </a:txBody>
                  <a:tcPr marL="20373" marR="20373" marT="12224" marB="12224">
                    <a:solidFill>
                      <a:schemeClr val="accent1">
                        <a:lumMod val="20000"/>
                        <a:lumOff val="80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&lt;response headers&gt;</a:t>
                      </a:r>
                    </a:p>
                  </a:txBody>
                  <a:tcPr>
                    <a:solidFill>
                      <a:schemeClr val="accent1">
                        <a:lumMod val="20000"/>
                        <a:lumOff val="80000"/>
                      </a:schemeClr>
                    </a:solidFill>
                  </a:tcPr>
                </a:tc>
              </a:tr>
              <a:tr h="355600">
                <a:tc>
                  <a:txBody>
                    <a:bodyPr/>
                    <a:lstStyle/>
                    <a:p>
                      <a:pPr algn="l" fontAlgn="t"/>
                      <a:r>
                        <a:rPr lang="en-US" sz="1800" b="0" dirty="0" smtClean="0">
                          <a:solidFill>
                            <a:srgbClr val="000000"/>
                          </a:solidFill>
                          <a:effectLst/>
                          <a:latin typeface="+mn-lt"/>
                        </a:rPr>
                        <a:t> Content-Type:</a:t>
                      </a:r>
                      <a:endParaRPr lang="en-US" sz="1800" b="0" dirty="0">
                        <a:solidFill>
                          <a:srgbClr val="000000"/>
                        </a:solidFill>
                        <a:effectLst/>
                        <a:latin typeface="+mn-lt"/>
                      </a:endParaRPr>
                    </a:p>
                  </a:txBody>
                  <a:tcPr marL="20373" marR="20373" marT="12224" marB="12224">
                    <a:solidFill>
                      <a:schemeClr val="accent1">
                        <a:lumMod val="20000"/>
                        <a:lumOff val="80000"/>
                      </a:schemeClr>
                    </a:solidFill>
                  </a:tcPr>
                </a:tc>
                <a:tc>
                  <a:txBody>
                    <a:bodyPr/>
                    <a:lstStyle/>
                    <a:p>
                      <a:pPr algn="l" fontAlgn="t"/>
                      <a:r>
                        <a:rPr lang="en-US" sz="1800" dirty="0" smtClean="0">
                          <a:solidFill>
                            <a:srgbClr val="000000"/>
                          </a:solidFill>
                          <a:effectLst/>
                          <a:latin typeface="+mn-lt"/>
                        </a:rPr>
                        <a:t> text/html</a:t>
                      </a:r>
                      <a:endParaRPr lang="en-US" sz="1800" dirty="0">
                        <a:solidFill>
                          <a:srgbClr val="000000"/>
                        </a:solidFill>
                        <a:effectLst/>
                        <a:latin typeface="+mn-lt"/>
                      </a:endParaRPr>
                    </a:p>
                  </a:txBody>
                  <a:tcPr marL="20373" marR="20373" marT="12224" marB="12224">
                    <a:solidFill>
                      <a:schemeClr val="accent1">
                        <a:lumMod val="20000"/>
                        <a:lumOff val="80000"/>
                      </a:schemeClr>
                    </a:solidFill>
                  </a:tcPr>
                </a:tc>
                <a:tc vMerge="1">
                  <a:txBody>
                    <a:bodyPr/>
                    <a:lstStyle/>
                    <a:p>
                      <a:pPr algn="ctr"/>
                      <a:endParaRPr lang="en-US" b="0" dirty="0"/>
                    </a:p>
                  </a:txBody>
                  <a:tcPr>
                    <a:solidFill>
                      <a:schemeClr val="accent1">
                        <a:lumMod val="20000"/>
                        <a:lumOff val="80000"/>
                      </a:schemeClr>
                    </a:solidFill>
                  </a:tcPr>
                </a:tc>
              </a:tr>
              <a:tr h="347980">
                <a:tc>
                  <a:txBody>
                    <a:bodyPr/>
                    <a:lstStyle/>
                    <a:p>
                      <a:pPr algn="l" fontAlgn="t"/>
                      <a:r>
                        <a:rPr lang="en-US" sz="1800" b="0" dirty="0" smtClean="0">
                          <a:solidFill>
                            <a:srgbClr val="000000"/>
                          </a:solidFill>
                          <a:effectLst/>
                          <a:latin typeface="+mn-lt"/>
                        </a:rPr>
                        <a:t> Content-Length: </a:t>
                      </a:r>
                      <a:endParaRPr lang="en-US" sz="1800" b="0" dirty="0">
                        <a:solidFill>
                          <a:srgbClr val="000000"/>
                        </a:solidFill>
                        <a:effectLst/>
                        <a:latin typeface="+mn-lt"/>
                      </a:endParaRPr>
                    </a:p>
                  </a:txBody>
                  <a:tcPr marL="20373" marR="20373" marT="12224" marB="12224">
                    <a:solidFill>
                      <a:schemeClr val="accent1">
                        <a:lumMod val="60000"/>
                        <a:lumOff val="40000"/>
                      </a:schemeClr>
                    </a:solidFill>
                  </a:tcPr>
                </a:tc>
                <a:tc>
                  <a:txBody>
                    <a:bodyPr/>
                    <a:lstStyle/>
                    <a:p>
                      <a:pPr algn="l" fontAlgn="t"/>
                      <a:r>
                        <a:rPr lang="en-US" sz="1800" dirty="0" smtClean="0">
                          <a:solidFill>
                            <a:srgbClr val="000000"/>
                          </a:solidFill>
                          <a:effectLst/>
                          <a:latin typeface="+mn-lt"/>
                        </a:rPr>
                        <a:t> 170</a:t>
                      </a:r>
                      <a:endParaRPr lang="en-US" sz="1800" dirty="0">
                        <a:solidFill>
                          <a:srgbClr val="000000"/>
                        </a:solidFill>
                        <a:effectLst/>
                        <a:latin typeface="+mn-lt"/>
                      </a:endParaRPr>
                    </a:p>
                  </a:txBody>
                  <a:tcPr marL="20373" marR="20373" marT="12224" marB="12224">
                    <a:solidFill>
                      <a:schemeClr val="accent1">
                        <a:lumMod val="60000"/>
                        <a:lumOff val="40000"/>
                      </a:schemeClr>
                    </a:solidFill>
                  </a:tcPr>
                </a:tc>
                <a:tc rowSpan="2">
                  <a:txBody>
                    <a:bodyPr/>
                    <a:lstStyle/>
                    <a:p>
                      <a:pPr algn="ctr"/>
                      <a:r>
                        <a:rPr lang="en-US" b="0" dirty="0" smtClean="0">
                          <a:latin typeface="+mn-lt"/>
                        </a:rPr>
                        <a:t>&lt;entity headers&gt;</a:t>
                      </a:r>
                      <a:endParaRPr lang="en-US" b="0" dirty="0">
                        <a:latin typeface="+mn-lt"/>
                      </a:endParaRPr>
                    </a:p>
                  </a:txBody>
                  <a:tcPr>
                    <a:solidFill>
                      <a:schemeClr val="accent1">
                        <a:lumMod val="60000"/>
                        <a:lumOff val="40000"/>
                      </a:schemeClr>
                    </a:solidFill>
                  </a:tcPr>
                </a:tc>
              </a:tr>
              <a:tr h="401320">
                <a:tc>
                  <a:txBody>
                    <a:bodyPr/>
                    <a:lstStyle/>
                    <a:p>
                      <a:pPr algn="l" fontAlgn="t"/>
                      <a:r>
                        <a:rPr lang="en-US" sz="1800" b="0" dirty="0" smtClean="0">
                          <a:solidFill>
                            <a:srgbClr val="000000"/>
                          </a:solidFill>
                          <a:effectLst/>
                          <a:latin typeface="+mn-lt"/>
                        </a:rPr>
                        <a:t> Last-Modified:</a:t>
                      </a:r>
                      <a:endParaRPr lang="en-US" sz="1800" b="0" dirty="0">
                        <a:solidFill>
                          <a:srgbClr val="000000"/>
                        </a:solidFill>
                        <a:effectLst/>
                        <a:latin typeface="+mn-lt"/>
                      </a:endParaRPr>
                    </a:p>
                  </a:txBody>
                  <a:tcPr marL="20373" marR="20373" marT="12224" marB="12224">
                    <a:solidFill>
                      <a:schemeClr val="accent1">
                        <a:lumMod val="60000"/>
                        <a:lumOff val="40000"/>
                      </a:schemeClr>
                    </a:solidFill>
                  </a:tcPr>
                </a:tc>
                <a:tc>
                  <a:txBody>
                    <a:bodyPr/>
                    <a:lstStyle/>
                    <a:p>
                      <a:pPr algn="l" fontAlgn="t"/>
                      <a:r>
                        <a:rPr lang="en-US" sz="1800" dirty="0" smtClean="0">
                          <a:solidFill>
                            <a:srgbClr val="000000"/>
                          </a:solidFill>
                          <a:effectLst/>
                          <a:latin typeface="+mn-lt"/>
                        </a:rPr>
                        <a:t> Tue, 18 May 2004 12:32:56 GMT</a:t>
                      </a:r>
                      <a:endParaRPr lang="en-US" sz="1800" dirty="0">
                        <a:solidFill>
                          <a:srgbClr val="000000"/>
                        </a:solidFill>
                        <a:effectLst/>
                        <a:latin typeface="+mn-lt"/>
                      </a:endParaRPr>
                    </a:p>
                  </a:txBody>
                  <a:tcPr marL="20373" marR="20373" marT="12224" marB="12224">
                    <a:solidFill>
                      <a:schemeClr val="accent1">
                        <a:lumMod val="60000"/>
                        <a:lumOff val="40000"/>
                      </a:schemeClr>
                    </a:solidFill>
                  </a:tcPr>
                </a:tc>
                <a:tc vMerge="1">
                  <a:txBody>
                    <a:bodyPr/>
                    <a:lstStyle/>
                    <a:p>
                      <a:pPr algn="ctr"/>
                      <a:endParaRPr lang="en-US" b="0" dirty="0"/>
                    </a:p>
                  </a:txBody>
                  <a:tcPr>
                    <a:solidFill>
                      <a:schemeClr val="accent1">
                        <a:lumMod val="20000"/>
                        <a:lumOff val="80000"/>
                      </a:schemeClr>
                    </a:solidFill>
                  </a:tcPr>
                </a:tc>
              </a:tr>
              <a:tr h="370840">
                <a:tc>
                  <a:txBody>
                    <a:bodyPr/>
                    <a:lstStyle/>
                    <a:p>
                      <a:endParaRPr lang="en-US" dirty="0">
                        <a:latin typeface="+mn-lt"/>
                      </a:endParaRPr>
                    </a:p>
                  </a:txBody>
                  <a:tcPr marL="20373" marR="20373" marT="12224" marB="12224">
                    <a:solidFill>
                      <a:schemeClr val="accent1">
                        <a:lumMod val="20000"/>
                        <a:lumOff val="80000"/>
                      </a:schemeClr>
                    </a:solidFill>
                  </a:tcPr>
                </a:tc>
                <a:tc>
                  <a:txBody>
                    <a:bodyPr/>
                    <a:lstStyle/>
                    <a:p>
                      <a:endParaRPr lang="en-US" dirty="0">
                        <a:latin typeface="+mn-lt"/>
                      </a:endParaRPr>
                    </a:p>
                  </a:txBody>
                  <a:tcPr marL="20373" marR="20373" marT="12224" marB="12224">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&lt;empty line&gt;</a:t>
                      </a:r>
                    </a:p>
                  </a:txBody>
                  <a:tcPr>
                    <a:solidFill>
                      <a:schemeClr val="accent1">
                        <a:lumMod val="20000"/>
                        <a:lumOff val="80000"/>
                      </a:schemeClr>
                    </a:solidFill>
                  </a:tcPr>
                </a:tc>
              </a:tr>
              <a:tr h="370840">
                <a:tc gridSpan="2">
                  <a:txBody>
                    <a:bodyPr/>
                    <a:lstStyle/>
                    <a:p>
                      <a:r>
                        <a:rPr lang="en-US" sz="1800" b="0" dirty="0" smtClean="0">
                          <a:latin typeface="+mn-lt"/>
                        </a:rPr>
                        <a:t>&lt;!DOCTYPE …</a:t>
                      </a:r>
                      <a:endParaRPr lang="en-US" sz="1800" b="0" dirty="0">
                        <a:latin typeface="+mn-lt"/>
                      </a:endParaRPr>
                    </a:p>
                  </a:txBody>
                  <a:tcPr>
                    <a:solidFill>
                      <a:schemeClr val="accent1">
                        <a:lumMod val="60000"/>
                        <a:lumOff val="40000"/>
                      </a:schemeClr>
                    </a:solidFill>
                  </a:tcPr>
                </a:tc>
                <a:tc hMerge="1">
                  <a:txBody>
                    <a:bodyPr/>
                    <a:lstStyle/>
                    <a:p>
                      <a:endParaRPr lang="en-US" sz="1800" b="0" dirty="0">
                        <a:latin typeface="+mj-lt"/>
                      </a:endParaRPr>
                    </a:p>
                  </a:txBody>
                  <a:tcPr>
                    <a:solidFill>
                      <a:schemeClr val="accent1">
                        <a:lumMod val="60000"/>
                        <a:lumOff val="40000"/>
                      </a:schemeClr>
                    </a:solidFill>
                  </a:tcPr>
                </a:tc>
                <a:tc>
                  <a:txBody>
                    <a:bodyPr/>
                    <a:lstStyle/>
                    <a:p>
                      <a:pPr algn="ctr"/>
                      <a:r>
                        <a:rPr lang="en-US" sz="1800" b="0" dirty="0" smtClean="0">
                          <a:latin typeface="+mn-lt"/>
                        </a:rPr>
                        <a:t>&lt;message body&gt;</a:t>
                      </a:r>
                      <a:endParaRPr lang="en-US" sz="1800" b="0" dirty="0">
                        <a:latin typeface="+mn-lt"/>
                      </a:endParaRPr>
                    </a:p>
                  </a:txBody>
                  <a:tcPr>
                    <a:solidFill>
                      <a:schemeClr val="accent1">
                        <a:lumMod val="60000"/>
                        <a:lumOff val="40000"/>
                      </a:schemeClr>
                    </a:solidFill>
                  </a:tcPr>
                </a:tc>
              </a:tr>
            </a:tbl>
          </a:graphicData>
        </a:graphic>
      </p:graphicFrame>
    </p:spTree>
    <p:extLst>
      <p:ext uri="{BB962C8B-B14F-4D97-AF65-F5344CB8AC3E}">
        <p14:creationId xmlns:p14="http://schemas.microsoft.com/office/powerpoint/2010/main" val="2659156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Inspired by LWP for Perl 5…</a:t>
            </a:r>
          </a:p>
          <a:p>
            <a:pPr marL="0" indent="0">
              <a:buNone/>
            </a:pPr>
            <a:endParaRPr lang="en-US" dirty="0" smtClean="0"/>
          </a:p>
          <a:p>
            <a:pPr marL="514350" indent="-514350">
              <a:buFont typeface="+mj-lt"/>
              <a:buAutoNum type="arabicPeriod"/>
            </a:pPr>
            <a:r>
              <a:rPr lang="en-US" dirty="0" smtClean="0"/>
              <a:t>High-level implementation of  HTTP</a:t>
            </a:r>
          </a:p>
          <a:p>
            <a:pPr marL="514350" indent="-514350">
              <a:buFont typeface="+mj-lt"/>
              <a:buAutoNum type="arabicPeriod"/>
            </a:pPr>
            <a:r>
              <a:rPr lang="en-US" dirty="0" smtClean="0"/>
              <a:t>Common </a:t>
            </a:r>
            <a:r>
              <a:rPr lang="en-US" dirty="0"/>
              <a:t>web use cases </a:t>
            </a:r>
            <a:r>
              <a:rPr lang="en-US" dirty="0" smtClean="0"/>
              <a:t>simply and straightforwardly</a:t>
            </a:r>
          </a:p>
          <a:p>
            <a:pPr marL="514350" indent="-514350">
              <a:buFont typeface="+mj-lt"/>
              <a:buAutoNum type="arabicPeriod"/>
            </a:pPr>
            <a:r>
              <a:rPr lang="en-US" dirty="0" err="1" smtClean="0"/>
              <a:t>Subclassers</a:t>
            </a:r>
            <a:r>
              <a:rPr lang="en-US" dirty="0" smtClean="0"/>
              <a:t> provide complex behavior</a:t>
            </a:r>
          </a:p>
        </p:txBody>
      </p:sp>
    </p:spTree>
    <p:extLst>
      <p:ext uri="{BB962C8B-B14F-4D97-AF65-F5344CB8AC3E}">
        <p14:creationId xmlns:p14="http://schemas.microsoft.com/office/powerpoint/2010/main" val="894252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sp>
        <p:nvSpPr>
          <p:cNvPr id="3" name="Content Placeholder 2"/>
          <p:cNvSpPr>
            <a:spLocks noGrp="1"/>
          </p:cNvSpPr>
          <p:nvPr>
            <p:ph idx="1"/>
          </p:nvPr>
        </p:nvSpPr>
        <p:spPr/>
        <p:txBody>
          <a:bodyPr/>
          <a:lstStyle/>
          <a:p>
            <a:r>
              <a:rPr lang="en-US" dirty="0" smtClean="0"/>
              <a:t>Why not Perl 5’s LWP?</a:t>
            </a:r>
          </a:p>
          <a:p>
            <a:r>
              <a:rPr lang="en-US" dirty="0" smtClean="0"/>
              <a:t>LWP::Simple for Perl 6</a:t>
            </a:r>
          </a:p>
          <a:p>
            <a:r>
              <a:rPr lang="en-US" dirty="0" smtClean="0"/>
              <a:t>Extensible design over cover-all functionality</a:t>
            </a:r>
            <a:endParaRPr lang="en-US" dirty="0"/>
          </a:p>
        </p:txBody>
      </p:sp>
    </p:spTree>
    <p:extLst>
      <p:ext uri="{BB962C8B-B14F-4D97-AF65-F5344CB8AC3E}">
        <p14:creationId xmlns:p14="http://schemas.microsoft.com/office/powerpoint/2010/main" val="400561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GET and POST requests</a:t>
            </a:r>
          </a:p>
          <a:p>
            <a:r>
              <a:rPr lang="en-US" dirty="0" smtClean="0"/>
              <a:t>Transparent </a:t>
            </a:r>
            <a:r>
              <a:rPr lang="en-US" dirty="0" smtClean="0"/>
              <a:t>handling of redirects</a:t>
            </a:r>
          </a:p>
          <a:p>
            <a:r>
              <a:rPr lang="en-US" dirty="0" smtClean="0"/>
              <a:t>Automatic reassembly of chunked results</a:t>
            </a:r>
          </a:p>
          <a:p>
            <a:r>
              <a:rPr lang="en-US" dirty="0" smtClean="0"/>
              <a:t>Support for HTTP/1.0</a:t>
            </a:r>
          </a:p>
          <a:p>
            <a:r>
              <a:rPr lang="en-US" dirty="0" smtClean="0"/>
              <a:t>Support for HTTPS</a:t>
            </a:r>
            <a:r>
              <a:rPr lang="en-US" dirty="0"/>
              <a:t> </a:t>
            </a:r>
            <a:r>
              <a:rPr lang="en-US" dirty="0" smtClean="0"/>
              <a:t>and HTTP proxies</a:t>
            </a:r>
          </a:p>
          <a:p>
            <a:r>
              <a:rPr lang="en-US" dirty="0" smtClean="0"/>
              <a:t>Connection persistence with </a:t>
            </a:r>
            <a:r>
              <a:rPr lang="en-US" sz="2400" dirty="0" err="1" smtClean="0">
                <a:latin typeface="Courier New" pitchFamily="49" charset="0"/>
                <a:cs typeface="Courier New" pitchFamily="49" charset="0"/>
              </a:rPr>
              <a:t>keepalive</a:t>
            </a:r>
            <a:endParaRPr lang="en-US" sz="2400" dirty="0" smtClean="0">
              <a:latin typeface="Courier New" pitchFamily="49" charset="0"/>
              <a:cs typeface="Courier New" pitchFamily="49" charset="0"/>
            </a:endParaRPr>
          </a:p>
          <a:p>
            <a:r>
              <a:rPr lang="en-US" dirty="0" smtClean="0"/>
              <a:t>Cookie handling</a:t>
            </a:r>
          </a:p>
          <a:p>
            <a:r>
              <a:rPr lang="en-US" dirty="0" smtClean="0"/>
              <a:t>Basic and Digest authentication</a:t>
            </a:r>
            <a:endParaRPr lang="en-US" dirty="0"/>
          </a:p>
        </p:txBody>
      </p:sp>
    </p:spTree>
    <p:extLst>
      <p:ext uri="{BB962C8B-B14F-4D97-AF65-F5344CB8AC3E}">
        <p14:creationId xmlns:p14="http://schemas.microsoft.com/office/powerpoint/2010/main" val="2296889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sp>
        <p:nvSpPr>
          <p:cNvPr id="4" name="AutoShape 2" descr="https://mail-attachment.googleusercontent.com/attachment/u/0/?ui=2&amp;ik=8abb41597f&amp;view=att&amp;th=1361dcc7f4136aa8&amp;attid=0.1&amp;disp=inline&amp;realattid=f_gzvujqaz0&amp;safe=1&amp;zw&amp;saduie=AG9B_P_ZQa437mIdW-wN3tX9BOqI&amp;sadet=1331939852952&amp;sads=4AdZ8sMV47COKq4k8C9yZiLfz1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Richard\Documents\Brown\[CS032] Introduction to Software Engineering\Term Project\LWPsix\LWPsix\doc\lwpsix-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19200"/>
            <a:ext cx="913351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8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TotalTime>
  <Words>921</Words>
  <Application>Microsoft Office PowerPoint</Application>
  <PresentationFormat>On-screen Show (4:3)</PresentationFormat>
  <Paragraphs>161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LWPsix</vt:lpstr>
      <vt:lpstr>PowerPoint Presentation</vt:lpstr>
      <vt:lpstr>HTTP</vt:lpstr>
      <vt:lpstr>HTTP Request</vt:lpstr>
      <vt:lpstr>HTTP Response</vt:lpstr>
      <vt:lpstr>Project Goals</vt:lpstr>
      <vt:lpstr>Justification</vt:lpstr>
      <vt:lpstr>Project Requirements</vt:lpstr>
      <vt:lpstr>Project Design</vt:lpstr>
      <vt:lpstr>Modules</vt:lpstr>
      <vt:lpstr>UserAgent</vt:lpstr>
      <vt:lpstr>UserAgent</vt:lpstr>
      <vt:lpstr>UserAgent</vt:lpstr>
      <vt:lpstr>Headers</vt:lpstr>
      <vt:lpstr>HttpsProtocol</vt:lpstr>
      <vt:lpstr>HttpsProtocol functionality</vt:lpstr>
      <vt:lpstr>HttpsProtocol functionality</vt:lpstr>
      <vt:lpstr>HttpsProtocol functionality</vt:lpstr>
      <vt:lpstr>HttpsProtocol</vt:lpstr>
      <vt:lpstr>Core Features</vt:lpstr>
      <vt:lpstr>Challenges</vt:lpstr>
      <vt:lpstr>Demo</vt:lpstr>
      <vt:lpstr>page_fetch.pm6</vt:lpstr>
      <vt:lpstr>Demo Trace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LWPsix</dc:title>
  <dc:creator>Richard</dc:creator>
  <cp:lastModifiedBy>Richard</cp:lastModifiedBy>
  <cp:revision>60</cp:revision>
  <dcterms:created xsi:type="dcterms:W3CDTF">2012-03-16T21:23:44Z</dcterms:created>
  <dcterms:modified xsi:type="dcterms:W3CDTF">2012-05-08T14:49:26Z</dcterms:modified>
</cp:coreProperties>
</file>