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6.xml" ContentType="application/vnd.openxmlformats-officedocument.presentationml.tags+xml"/>
  <Override PartName="/ppt/notesSlides/notesSlide24.xml" ContentType="application/vnd.openxmlformats-officedocument.presentationml.notesSlide+xml"/>
  <Override PartName="/ppt/tags/tag7.xml" ContentType="application/vnd.openxmlformats-officedocument.presentationml.tags+xml"/>
  <Override PartName="/ppt/notesSlides/notesSlide25.xml" ContentType="application/vnd.openxmlformats-officedocument.presentationml.notesSlide+xml"/>
  <Override PartName="/ppt/tags/tag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9.xml" ContentType="application/vnd.openxmlformats-officedocument.presentationml.tags+xml"/>
  <Override PartName="/ppt/notesSlides/notesSlide32.xml" ContentType="application/vnd.openxmlformats-officedocument.presentationml.notesSlide+xml"/>
  <Override PartName="/ppt/tags/tag10.xml" ContentType="application/vnd.openxmlformats-officedocument.presentationml.tags+xml"/>
  <Override PartName="/ppt/notesSlides/notesSlide33.xml" ContentType="application/vnd.openxmlformats-officedocument.presentationml.notesSlide+xml"/>
  <Override PartName="/ppt/tags/tag11.xml" ContentType="application/vnd.openxmlformats-officedocument.presentationml.tags+xml"/>
  <Override PartName="/ppt/notesSlides/notesSlide34.xml" ContentType="application/vnd.openxmlformats-officedocument.presentationml.notesSlide+xml"/>
  <Override PartName="/ppt/tags/tag12.xml" ContentType="application/vnd.openxmlformats-officedocument.presentationml.tags+xml"/>
  <Override PartName="/ppt/notesSlides/notesSlide35.xml" ContentType="application/vnd.openxmlformats-officedocument.presentationml.notesSlide+xml"/>
  <Override PartName="/ppt/tags/tag13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4.xml" ContentType="application/vnd.openxmlformats-officedocument.presentationml.tags+xml"/>
  <Override PartName="/ppt/notesSlides/notesSlide39.xml" ContentType="application/vnd.openxmlformats-officedocument.presentationml.notes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tags/tag16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7.xml" ContentType="application/vnd.openxmlformats-officedocument.presentationml.tags+xml"/>
  <Override PartName="/ppt/notesSlides/notesSlide44.xml" ContentType="application/vnd.openxmlformats-officedocument.presentationml.notesSlide+xml"/>
  <Override PartName="/ppt/tags/tag18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19.xml" ContentType="application/vnd.openxmlformats-officedocument.presentationml.tags+xml"/>
  <Override PartName="/ppt/notesSlides/notesSlide48.xml" ContentType="application/vnd.openxmlformats-officedocument.presentationml.notesSlide+xml"/>
  <Override PartName="/ppt/tags/tag20.xml" ContentType="application/vnd.openxmlformats-officedocument.presentationml.tags+xml"/>
  <Override PartName="/ppt/notesSlides/notesSlide49.xml" ContentType="application/vnd.openxmlformats-officedocument.presentationml.notesSlide+xml"/>
  <Override PartName="/ppt/tags/tag21.xml" ContentType="application/vnd.openxmlformats-officedocument.presentationml.tags+xml"/>
  <Override PartName="/ppt/notesSlides/notesSlide5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2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>
      <p:cViewPr varScale="1">
        <p:scale>
          <a:sx n="68" d="100"/>
          <a:sy n="68" d="100"/>
        </p:scale>
        <p:origin x="10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FDA036-217A-4B81-8D7C-1BF08AC3942C}" type="datetimeFigureOut">
              <a:rPr lang="en-US"/>
              <a:pPr>
                <a:defRPr/>
              </a:pPr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E201B46-02FA-4B9C-A7D4-572BC0932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80A319-E8DD-4B4B-89BD-A0A4E329A4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86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9837D1-0419-454D-B18F-5DA3118C68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34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58DA8F-CC85-4101-A0A3-FB0BF626CD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2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5229B7-5F83-4BB4-9FE2-1F52CAD71A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E64BF2-3B19-4D73-934F-4AAED97F94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8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778009-58BB-4FE2-B1D6-FA7D710E0E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9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E9F760-23DA-4314-B165-A1D484C7AD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0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9615F3-B971-47F9-BE1D-1E2BFAB316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7E5BD3-571A-4245-A6A8-4586D5BBF2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89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35810D-02BB-4085-87E9-51C6F1D9B3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93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C2EB19-6D24-4C84-9730-D4B8D5461F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9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726D53-257D-4049-BEAF-DAD9B025EF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58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2BDEF7-247A-4283-A4C7-18991342E7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04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A830E5-FA52-4FC2-A344-4414545120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2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86F83-BA84-4122-9F45-0EFA5C86B0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44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6411FD-0BC7-47EF-AF86-3E30C13FDB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91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7DA0B4-6BB1-4B52-B3F9-B6758A6A36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7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4D012-3B32-4F51-96CD-EF324A9E2E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0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DE577E-351C-49F8-AFCD-C71F25C132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27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74FE8B-8446-41E4-8E00-F35E7A9CC0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95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6C1642-6783-4A9C-919D-CD56EF4F25C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96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CCA243-61E9-45D3-A58E-4A74989469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6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AC529B-5A73-4C0D-B55B-A2784426A5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4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40E5D6-6217-463E-ABBA-6C57B9A3FD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58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17897A-3004-474D-9820-9DB43D1E39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046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42FD80-6B86-4AD7-B473-BE877CD130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77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0FB331-550E-4BD6-A45D-1E8BE5E3AA1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177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D88C17-A70E-45AC-80EC-9C060974CA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42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880D94-59D8-47DB-8271-C687AD4BD3D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19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6F4CC7-E3E5-4E01-90C5-4F7313CB16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4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27F06A-A819-4208-B504-60E6784B30E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517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5801C2-07B7-43EC-B036-42CAB7CAFFB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79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E0188F-785F-47BB-8C61-BE66CF13EE9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4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2FE5C0-C2C7-4F5A-B8CD-4827CC867F1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61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E7817D-72E9-4A6B-AB42-4F97C7857E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68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4BB53A-BF34-423B-BECD-F25A99FB25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42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F75AF8-E89F-4A83-8FAB-35BC5B3544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35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700BD-72C1-420F-939B-17449C2499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409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E62DD-6D72-422C-93AA-979A71483E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95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74E75-0538-488A-B1B3-DCAA30CF4B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67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DD218E-972D-4AA7-B071-2A23FA1BE75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33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2D1FF9-97DA-405E-B064-267BEB3EED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023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04AED4-39C0-4A39-B692-6826ED6EA7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134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4EDA5B-7630-4010-A209-EC79E463FE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3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EB608E-A5F3-4DCD-82BB-A29DE2FEDB4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084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6F1951-0967-4590-8E26-583578C37B6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9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4E2A5-6C27-48FD-BC8A-141DD1454F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1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7AA4D4-CF2E-460A-9F6C-E0C950BE2B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8C3155-17CE-4CA5-BB55-2DDBE3DE43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A7A79A-A24F-4BF6-BC69-0CB2A1E177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B2134-8F83-49BB-95BE-93F24418CE58}" type="datetime1">
              <a:rPr lang="en-US"/>
              <a:pPr>
                <a:defRPr/>
              </a:pPr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7A47100-4188-4460-8169-DB8FA74C1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FF8AC-EDB2-4DD4-B9AF-ED6E07734F27}" type="datetime1">
              <a:rPr lang="en-US"/>
              <a:pPr>
                <a:defRPr/>
              </a:pPr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7671760-737E-412C-8E79-A6D2AD9AF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6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F3B94-0A23-4114-8654-989D2DCA01A9}" type="datetime1">
              <a:rPr lang="en-US"/>
              <a:pPr>
                <a:defRPr/>
              </a:pPr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36715CB3-DEA1-4FBD-BE13-F49076206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ABD82-99D2-48CF-8F0F-3DD7D42CE381}" type="datetime1">
              <a:rPr lang="en-US"/>
              <a:pPr>
                <a:defRPr/>
              </a:pPr>
              <a:t>2/1/2018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235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28279-DCE7-4E42-A21C-6F2BE5E6F487}" type="datetime1">
              <a:rPr lang="en-US"/>
              <a:pPr>
                <a:defRPr/>
              </a:pPr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F766FAC7-503B-4910-B945-A14758C62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8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07D21-F175-4C93-9F0F-1352CA41DA0D}" type="datetime1">
              <a:rPr lang="en-US"/>
              <a:pPr>
                <a:defRPr/>
              </a:pPr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063D7E3-2A9D-49F7-A75A-9755DDB69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3E416-1DE1-4DAA-8577-5A4758DC7982}" type="datetime1">
              <a:rPr lang="en-US"/>
              <a:pPr>
                <a:defRPr/>
              </a:pPr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ACAF5103-90FC-4C8D-8F1D-493320D4E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9AE6-CDB8-4A2A-8A80-3DF08FD541B8}" type="datetime1">
              <a:rPr lang="en-US"/>
              <a:pPr>
                <a:defRPr/>
              </a:pPr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3C7FD0D-8A02-4839-B238-E4FF6D7A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4A43A-A8E8-4AE6-9361-C43A804BFC2B}" type="datetime1">
              <a:rPr lang="en-US"/>
              <a:pPr>
                <a:defRPr/>
              </a:pPr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8BB58A6-0E8C-4870-86A8-76644BC50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7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EFBC0-6BD1-48E1-85EF-61E42A85AC7C}" type="datetime1">
              <a:rPr lang="en-US"/>
              <a:pPr>
                <a:defRPr/>
              </a:pPr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2CB9A53B-E649-49BE-B572-C844DDC29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A29CF-B5CB-43EA-B429-12F003FAC69D}" type="datetime1">
              <a:rPr lang="en-US"/>
              <a:pPr>
                <a:defRPr/>
              </a:pPr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9AEA33B9-E554-433D-9E9D-164B88F56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C2ED42-AFE4-4D5B-BE76-F45D1778395A}" type="datetime1">
              <a:rPr lang="en-US"/>
              <a:pPr>
                <a:defRPr/>
              </a:pPr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5A88F37-96F3-4E80-B46A-A72814309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Console Input and 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638800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2016 Pearson Inc. 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10" name="Picture 2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5456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0" y="6495612"/>
            <a:ext cx="1180952" cy="2952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printf</a:t>
            </a:r>
            <a:r>
              <a:rPr lang="en-US"/>
              <a:t> Method (Part 1 of 3)</a:t>
            </a:r>
          </a:p>
        </p:txBody>
      </p:sp>
      <p:pic>
        <p:nvPicPr>
          <p:cNvPr id="22531" name="Picture 6" descr="savitch_c02d02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EBD8E64-3969-4B21-A8ED-9F80D96D804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printf</a:t>
            </a:r>
            <a:r>
              <a:rPr lang="en-US"/>
              <a:t> Method (Part 2 of 3)</a:t>
            </a:r>
          </a:p>
        </p:txBody>
      </p:sp>
      <p:pic>
        <p:nvPicPr>
          <p:cNvPr id="23555" name="Picture 3" descr="savitch_c02d02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" b="2045"/>
          <a:stretch>
            <a:fillRect/>
          </a:stretch>
        </p:blipFill>
        <p:spPr bwMode="auto">
          <a:xfrm>
            <a:off x="863600" y="1625600"/>
            <a:ext cx="77724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C1CF4751-B7FC-4659-9A1C-D85F41F599E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printf</a:t>
            </a:r>
            <a:r>
              <a:rPr lang="en-US"/>
              <a:t> Method (Part 3 of 3)</a:t>
            </a:r>
          </a:p>
        </p:txBody>
      </p:sp>
      <p:pic>
        <p:nvPicPr>
          <p:cNvPr id="24579" name="Picture 3" descr="savitch_c02d02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b="2454"/>
          <a:stretch>
            <a:fillRect/>
          </a:stretch>
        </p:blipFill>
        <p:spPr bwMode="auto">
          <a:xfrm>
            <a:off x="863600" y="1346200"/>
            <a:ext cx="7772400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8F4541-9EBE-42A6-B90B-00838A727DA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054100"/>
          </a:xfrm>
        </p:spPr>
        <p:txBody>
          <a:bodyPr/>
          <a:lstStyle/>
          <a:p>
            <a:pPr eaLnBrk="1" hangingPunct="1"/>
            <a:r>
              <a:rPr lang="en-US" sz="3200"/>
              <a:t>Formatting Money Amounts with </a:t>
            </a:r>
            <a:r>
              <a:rPr lang="en-US" sz="3200" b="1">
                <a:latin typeface="Courier New" pitchFamily="49" charset="0"/>
              </a:rPr>
              <a:t>printf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good format specifier for outputting an amount of money stored as a double type is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%.2f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It says to include exactly two digits after the decimal point and to use the smallest field width that the value will fit into: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double price = 19.99;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System.out.printf("The price is $%.2f each.")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     produces the output: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The price is $19.99 each.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C2E24CFD-4901-43D2-8953-BF6291D518E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Legacy Code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Code that is "old fashioned" but too expensive to replace is called </a:t>
            </a:r>
            <a:r>
              <a:rPr lang="en-US" sz="2800" i="1"/>
              <a:t>legacy code</a:t>
            </a:r>
          </a:p>
          <a:p>
            <a:pPr eaLnBrk="1" hangingPunct="1"/>
            <a:r>
              <a:rPr lang="en-US" sz="2800"/>
              <a:t>Sometimes legacy code is translated into a more modern language</a:t>
            </a:r>
          </a:p>
          <a:p>
            <a:pPr eaLnBrk="1" hangingPunct="1"/>
            <a:r>
              <a:rPr lang="en-US" sz="2800"/>
              <a:t>The Java method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800"/>
              <a:t> is just like a C language function of the same name</a:t>
            </a:r>
          </a:p>
          <a:p>
            <a:pPr eaLnBrk="1" hangingPunct="1"/>
            <a:r>
              <a:rPr lang="en-US" sz="2800"/>
              <a:t>This was done intentionally to make it easier to translate C code into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8DE567C-1B49-4C27-9D66-39279D63FEF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Money Formats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Using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NumberFormat</a:t>
            </a:r>
            <a:r>
              <a:rPr lang="en-US" sz="2400"/>
              <a:t> class enables a program to output amounts of money using the appropriate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NumberFormat</a:t>
            </a:r>
            <a:r>
              <a:rPr lang="en-US" sz="2000"/>
              <a:t> class must first be </a:t>
            </a:r>
            <a:r>
              <a:rPr lang="en-US" sz="2000" i="1"/>
              <a:t>imported</a:t>
            </a:r>
            <a:r>
              <a:rPr lang="en-US" sz="2000"/>
              <a:t> in order to use it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java.text.NumberFormat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object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NumberFormat</a:t>
            </a:r>
            <a:r>
              <a:rPr lang="en-US" sz="2000"/>
              <a:t> must then be created using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getCurrencyInstance()</a:t>
            </a:r>
            <a:r>
              <a:rPr lang="en-US" sz="2000"/>
              <a:t>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format</a:t>
            </a:r>
            <a:r>
              <a:rPr lang="en-US" sz="2000"/>
              <a:t> method takes a floating-point number as an argument and returns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/>
              <a:t> value representation of the number in the local currency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06CF32F-FFC2-41F7-B77F-0DC3EAB22DC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1436688" y="2974975"/>
            <a:ext cx="7272337" cy="9874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914400" y="1219200"/>
            <a:ext cx="4325938" cy="609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Money Formats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848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import java.text.NumberFormat;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public class CurrencyFormatDemo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public static void main(String[] args)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{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System.out.println("Default location:");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NumberFormat moneyFormater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                NumberFormat.getCurrencyInstance();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System.out.println(moneyFormater.format(19.8));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System.out.println(moneyFormater.format(19.81111));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System.out.println(moneyFormater.format(19.89999));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System.out.println(moneyFormater.format(19));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System.out.println();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A72101D-E8C8-4314-8651-33465008171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914400" y="2590800"/>
            <a:ext cx="7543800" cy="3124200"/>
          </a:xfrm>
          <a:prstGeom prst="rect">
            <a:avLst/>
          </a:prstGeom>
          <a:solidFill>
            <a:schemeClr val="bg2">
              <a:alpha val="25098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Money Formats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Output of the previous program</a:t>
            </a:r>
          </a:p>
          <a:p>
            <a:pPr lvl="2" eaLnBrk="1" hangingPunct="1">
              <a:buFontTx/>
              <a:buNone/>
            </a:pPr>
            <a:endParaRPr lang="en-US"/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Default location: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$19.80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$19.81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$19.90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$19.00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B810590-2EDA-4A97-A18C-2019C530182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Specifying Locale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Invoking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getCurrencyInstance()</a:t>
            </a:r>
            <a:r>
              <a:rPr lang="en-US" sz="2800"/>
              <a:t> method without any arguments produces an object that will format numbers according to the default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 contrast, the location can be explicitly specified by providing a location from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Locale</a:t>
            </a:r>
            <a:r>
              <a:rPr lang="en-US" sz="2800"/>
              <a:t> class as an argument to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getCurrencyInstance()</a:t>
            </a:r>
            <a:r>
              <a:rPr lang="en-US" sz="2800"/>
              <a:t>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When doing so,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Locale</a:t>
            </a:r>
            <a:r>
              <a:rPr lang="en-US" sz="2400"/>
              <a:t> class must first be imported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import java.util.Locale;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934F96B-3BA5-463B-A533-8D06A96E1B7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ChangeArrowheads="1"/>
          </p:cNvSpPr>
          <p:nvPr/>
        </p:nvSpPr>
        <p:spPr bwMode="auto">
          <a:xfrm>
            <a:off x="1217613" y="3194050"/>
            <a:ext cx="6675437" cy="9144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725488" y="1277938"/>
            <a:ext cx="4456112" cy="6238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Specifiying Locale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295400"/>
            <a:ext cx="7948612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import java.text.NumberFormat;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import java.util.Locale;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public class CurrencyFormatDemo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public static void main(String[] args)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{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System.out.println("US as location:");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NumberFormat moneyFormater2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  NumberFormat.getCurrencyInstance(Locale.US);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System.out.println(moneyFormater2.format(19.8));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System.out.println(moneyFormater2.format(19.81111));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System.out.println(moneyFormater2.format(19.89999));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System.out.println(moneyFormater2.format(19));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53A11AE-2CF3-4080-A521-F520CDB7E19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System.out.println</a:t>
            </a:r>
            <a:r>
              <a:rPr lang="en-US" sz="3200">
                <a:latin typeface="Courier New" pitchFamily="49" charset="0"/>
              </a:rPr>
              <a:t> </a:t>
            </a:r>
            <a:r>
              <a:rPr lang="en-US" sz="3200"/>
              <a:t>for console output</a:t>
            </a:r>
            <a:endParaRPr lang="en-US" sz="3200">
              <a:latin typeface="Courier New" pitchFamily="49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835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 sz="2800"/>
              <a:t> is an object that is part of the Java language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800"/>
              <a:t> is a method invoked by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 sz="28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800"/>
              <a:t>object that can be used for </a:t>
            </a:r>
            <a:r>
              <a:rPr lang="en-US" sz="2800" i="1"/>
              <a:t>console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data to be output is given as an argument in parentheses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 plus sign is used to connect more than one item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Every invocation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400"/>
              <a:t> ends a line of output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System.out.println("The answer is " + 42);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DE92C45-1D93-451F-9168-39B1E55E266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14400" y="2590800"/>
            <a:ext cx="7543800" cy="3124200"/>
          </a:xfrm>
          <a:prstGeom prst="rect">
            <a:avLst/>
          </a:prstGeom>
          <a:solidFill>
            <a:schemeClr val="bg2">
              <a:alpha val="25098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Specifying Locale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Output of the previous program</a:t>
            </a:r>
          </a:p>
          <a:p>
            <a:pPr lvl="2" eaLnBrk="1" hangingPunct="1">
              <a:buFontTx/>
              <a:buNone/>
            </a:pPr>
            <a:endParaRPr lang="en-US"/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US as location: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$19.80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$19.81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$19.90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$19.00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477019C-D33E-470F-AAFF-0D306DF0CDC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Locale Constants for Currencies of Different Countries</a:t>
            </a:r>
          </a:p>
        </p:txBody>
      </p:sp>
      <p:pic>
        <p:nvPicPr>
          <p:cNvPr id="33795" name="Picture 8" descr="savitch_c02d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77E6676-E0B3-425E-B5F4-973BA301F37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Importing Packages and Classes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Libraries in Java are called </a:t>
            </a:r>
            <a:r>
              <a:rPr lang="en-US" sz="2400" i="1"/>
              <a:t>packages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package is a collection of classes that is stored in a manner that makes it easily accessible to any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 order to use a class that belongs to a package,  the class must be brought into a program using an </a:t>
            </a:r>
            <a:r>
              <a:rPr lang="en-US" sz="2000" i="1"/>
              <a:t>import</a:t>
            </a:r>
            <a:r>
              <a:rPr lang="en-US" sz="2000"/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Classes found in the package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000"/>
              <a:t> are imported automatically into every Java program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import java.text.NumberFormat;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// import theNumberFormat class only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import java.text.*;</a:t>
            </a: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  //import all the classes in package java.text</a:t>
            </a:r>
            <a:endParaRPr lang="en-US" sz="18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990A874-678D-4F45-9FC7-B262D777AC8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DecimalFormat</a:t>
            </a:r>
            <a:r>
              <a:rPr lang="en-US"/>
              <a:t> Class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Using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DecimalFormat</a:t>
            </a:r>
            <a:r>
              <a:rPr lang="en-US" sz="2400"/>
              <a:t> class enables a program to format numbers in a variety of ways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DecimalFormat</a:t>
            </a:r>
            <a:r>
              <a:rPr lang="en-US" sz="2000"/>
              <a:t> class must first be </a:t>
            </a:r>
            <a:r>
              <a:rPr lang="en-US" sz="2000" i="1"/>
              <a:t>imported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DecimalFormat</a:t>
            </a:r>
            <a:r>
              <a:rPr lang="en-US" sz="2000"/>
              <a:t> object is associated with a pattern when it is created using the new command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object can then be used with the method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format</a:t>
            </a:r>
            <a:r>
              <a:rPr lang="en-US" sz="2000"/>
              <a:t> to create strings that satisfy the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object of the class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DecimalFormat</a:t>
            </a:r>
            <a:r>
              <a:rPr lang="en-US" sz="2000"/>
              <a:t> has a number of different methods that can be used to produce numeral strings in various formats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DFB206D-B728-4C59-AEB5-8944CE5DBDD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</a:t>
            </a:r>
            <a:r>
              <a:rPr lang="en-US" sz="3200" b="1">
                <a:latin typeface="Courier New" pitchFamily="49" charset="0"/>
              </a:rPr>
              <a:t>DecimalFormat</a:t>
            </a:r>
            <a:r>
              <a:rPr lang="en-US" sz="3200"/>
              <a:t> Class </a:t>
            </a:r>
            <a:br>
              <a:rPr lang="en-US" sz="3200"/>
            </a:br>
            <a:r>
              <a:rPr lang="en-US" sz="3200"/>
              <a:t>(Part 1 of 3)</a:t>
            </a:r>
          </a:p>
        </p:txBody>
      </p:sp>
      <p:pic>
        <p:nvPicPr>
          <p:cNvPr id="36867" name="Picture 13" descr="savitch_c02d05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57300"/>
            <a:ext cx="77724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C18B132-494E-4D00-8B4B-CBCCD79CA7B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</a:t>
            </a:r>
            <a:r>
              <a:rPr lang="en-US" sz="3200" b="1">
                <a:latin typeface="Courier New" pitchFamily="49" charset="0"/>
              </a:rPr>
              <a:t>DecimalFormat</a:t>
            </a:r>
            <a:r>
              <a:rPr lang="en-US" sz="3200"/>
              <a:t> Class </a:t>
            </a:r>
            <a:br>
              <a:rPr lang="en-US" sz="3200"/>
            </a:br>
            <a:r>
              <a:rPr lang="en-US" sz="3200"/>
              <a:t>(Part 2 of 3)</a:t>
            </a:r>
          </a:p>
        </p:txBody>
      </p:sp>
      <p:pic>
        <p:nvPicPr>
          <p:cNvPr id="37891" name="Picture 3" descr="savitch_c02d05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70000"/>
            <a:ext cx="7772400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D1F9933-E39C-4E3A-BD73-CC1A1114530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</a:t>
            </a:r>
            <a:r>
              <a:rPr lang="en-US" sz="3200" b="1">
                <a:latin typeface="Courier New" pitchFamily="49" charset="0"/>
              </a:rPr>
              <a:t>DecimalFormat</a:t>
            </a:r>
            <a:r>
              <a:rPr lang="en-US" sz="3200"/>
              <a:t> Class </a:t>
            </a:r>
            <a:br>
              <a:rPr lang="en-US" sz="3200"/>
            </a:br>
            <a:r>
              <a:rPr lang="en-US" sz="3200"/>
              <a:t>(Part 3 of 3)</a:t>
            </a:r>
          </a:p>
        </p:txBody>
      </p:sp>
      <p:pic>
        <p:nvPicPr>
          <p:cNvPr id="38915" name="Picture 3" descr="savitch_c02d05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70000"/>
            <a:ext cx="777240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5F75871-415C-4BE5-8F3B-777DA3960B4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Console Input Using the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Class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Starting with version 5.0, Java includes a class for doing simple keyboard input named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 order to use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/>
              <a:t> class, a program must include the following line near the start of the file: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java.util.Scanner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This statement tells Java to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Make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/>
              <a:t> class available to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Find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/>
              <a:t> class in a library of classes (i.e., Java </a:t>
            </a:r>
            <a:r>
              <a:rPr lang="en-US" sz="2000" i="1"/>
              <a:t>package</a:t>
            </a:r>
            <a:r>
              <a:rPr lang="en-US" sz="2000"/>
              <a:t>) named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java.util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37558AB-F522-46D5-8F40-93DEFC49C1C8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Console Input Using the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Class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70800" cy="414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following line creates an object of 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/>
              <a:t> and names the object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keyboard</a:t>
            </a:r>
            <a:r>
              <a:rPr lang="en-US" sz="2400"/>
              <a:t> 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Scanner keyboard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Although a name like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keyboard</a:t>
            </a:r>
            <a:r>
              <a:rPr lang="en-US" sz="2400"/>
              <a:t> is often used,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/>
              <a:t> object can be given any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For example, in the following code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/>
              <a:t> object is named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scannerObject</a:t>
            </a:r>
            <a:endParaRPr lang="en-US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Scanner scannerObject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Once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/>
              <a:t> object has been created, a program can then use that object to perform keyboard input using methods of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A60F31E-DC70-4635-A2E9-8818AFE0AFE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Console Input Using the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Class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nextInt</a:t>
            </a:r>
            <a:r>
              <a:rPr lang="en-US" sz="2400"/>
              <a:t> reads one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/>
              <a:t> value typed in at the keyboard and assigns it to a variable: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numberOfPods = keyboard.nextInt();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nextDouble</a:t>
            </a:r>
            <a:r>
              <a:rPr lang="en-US" sz="2400"/>
              <a:t> reads one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 value typed in at the keyboard and assigns it to a variable: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 d1 = keyboard.nextDouble();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Multiple inputs must be separated by </a:t>
            </a:r>
            <a:r>
              <a:rPr lang="en-US" sz="2400" i="1"/>
              <a:t>whitespace</a:t>
            </a:r>
            <a:r>
              <a:rPr lang="en-US" sz="2400"/>
              <a:t> and read by multiple invocations of the appropriate 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Whitespace is any string of characters, such as blank spaces, tabs, and line breaks that print out as white space</a:t>
            </a:r>
          </a:p>
          <a:p>
            <a:pPr lvl="1" eaLnBrk="1" hangingPunct="1">
              <a:lnSpc>
                <a:spcPct val="90000"/>
              </a:lnSpc>
            </a:pP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C52C282-76DF-4165-9560-D0266391F2B8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println</a:t>
            </a:r>
            <a:r>
              <a:rPr lang="en-US"/>
              <a:t> Versus </a:t>
            </a:r>
            <a:r>
              <a:rPr lang="en-US" b="1">
                <a:latin typeface="Courier New" pitchFamily="49" charset="0"/>
              </a:rPr>
              <a:t>print</a:t>
            </a:r>
            <a:endParaRPr lang="en-US">
              <a:latin typeface="Courier New" pitchFamily="49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Another method that can be invoked by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/>
              <a:t> object is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print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/>
              <a:t>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/>
              <a:t> method is like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/>
              <a:t>, except that it does not end a line</a:t>
            </a:r>
          </a:p>
          <a:p>
            <a:pPr lvl="1" eaLnBrk="1" hangingPunct="1"/>
            <a:r>
              <a:rPr lang="en-US"/>
              <a:t>With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/>
              <a:t>, the next output goes on a new line</a:t>
            </a:r>
          </a:p>
          <a:p>
            <a:pPr lvl="1" eaLnBrk="1" hangingPunct="1"/>
            <a:r>
              <a:rPr lang="en-US"/>
              <a:t>With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/>
              <a:t>, the next output goes on the same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960FA1A-2039-4A87-9864-B9430F2D795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Console Input Using the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Class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next</a:t>
            </a:r>
            <a:r>
              <a:rPr lang="en-US" sz="2400"/>
              <a:t> reads one string of non-whitespace characters delimited by whitespace characters such as blanks or the beginning or end of a line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Given the code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 word1 = keyboard.next();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 word2 = keyboard.next();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	and the input line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jelly beans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      The value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word1</a:t>
            </a:r>
            <a:r>
              <a:rPr lang="en-US" sz="2400"/>
              <a:t> would be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jelly</a:t>
            </a:r>
            <a:r>
              <a:rPr lang="en-US" sz="2400"/>
              <a:t>, and the value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word2</a:t>
            </a:r>
            <a:r>
              <a:rPr lang="en-US" sz="2400"/>
              <a:t> would be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beans</a:t>
            </a: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C8DFFEC-CC79-4724-93C3-F2A9E8EC7C7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Console Input Using the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Class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method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000"/>
              <a:t> reads an entire line of keyboard input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code,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String line = keyboard.nextLine();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reads in an entire line and places the string that is read into the variable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line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end of an input line is indicated by the escape sequence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'\n'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This is the character input when the </a:t>
            </a:r>
            <a:r>
              <a:rPr lang="en-US" sz="1800" b="1"/>
              <a:t>Enter</a:t>
            </a:r>
            <a:r>
              <a:rPr lang="en-US" sz="1800"/>
              <a:t> key is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On the screen it is indicated by the ending of one line and the beginning of the next line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When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000"/>
              <a:t> reads a line of text, it reads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2000"/>
              <a:t> character, so the next reading of input begins on the next 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However, the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1800"/>
              <a:t> does not become part of the string value returned (e.g., the string named by the variable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line</a:t>
            </a:r>
            <a:r>
              <a:rPr lang="en-US" sz="1800"/>
              <a:t> above does not end with the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1800"/>
              <a:t> character)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CB6E1CD-F7C3-4DF1-AF79-AE74B181F11B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Keyboard Input Demonstration </a:t>
            </a:r>
            <a:br>
              <a:rPr lang="en-US" sz="3200"/>
            </a:br>
            <a:r>
              <a:rPr lang="en-US" sz="3200"/>
              <a:t>(Part 1 of 2)</a:t>
            </a:r>
          </a:p>
        </p:txBody>
      </p:sp>
      <p:pic>
        <p:nvPicPr>
          <p:cNvPr id="45059" name="Picture 5" descr="savitch_c02d06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2362"/>
          <a:stretch>
            <a:fillRect/>
          </a:stretch>
        </p:blipFill>
        <p:spPr bwMode="auto">
          <a:xfrm>
            <a:off x="863600" y="1346200"/>
            <a:ext cx="77724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902BD59-814E-421B-B7A9-74D55E2B0368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Keyboard Input Demonstration </a:t>
            </a:r>
            <a:br>
              <a:rPr lang="en-US" sz="3200"/>
            </a:br>
            <a:r>
              <a:rPr lang="en-US" sz="3200"/>
              <a:t>(Part 2 of 2)</a:t>
            </a:r>
          </a:p>
        </p:txBody>
      </p:sp>
      <p:pic>
        <p:nvPicPr>
          <p:cNvPr id="46083" name="Picture 4" descr="savitch_c02d06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82700"/>
            <a:ext cx="77724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EC40903-E0D0-4A92-A5F6-2DB1CBC8C00F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Another Keyboard Input Demonstration (Part 1 of 3)</a:t>
            </a:r>
          </a:p>
        </p:txBody>
      </p:sp>
      <p:pic>
        <p:nvPicPr>
          <p:cNvPr id="47107" name="Picture 5" descr="savitch_c02d07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B244160-B25A-487F-98C6-27155253C1D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Another Keyboard Input Demonstration (Part 2 of 3)</a:t>
            </a:r>
          </a:p>
        </p:txBody>
      </p:sp>
      <p:pic>
        <p:nvPicPr>
          <p:cNvPr id="48131" name="Picture 5" descr="savitch_c02d07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BE3DD45-1402-447A-8144-A69482E752E9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Another Keyboard Input Demonstration (Part 3 of 3)</a:t>
            </a:r>
          </a:p>
        </p:txBody>
      </p:sp>
      <p:pic>
        <p:nvPicPr>
          <p:cNvPr id="49155" name="Picture 4" descr="savitch_c02d07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A7D0F8F-E424-4AB2-BD25-2CA588436A73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Dealing with the Line Terminator, </a:t>
            </a:r>
            <a:r>
              <a:rPr lang="en-US" sz="3200" b="1">
                <a:latin typeface="Courier New" pitchFamily="49" charset="0"/>
              </a:rPr>
              <a:t>'\n'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5600"/>
            <a:ext cx="7543800" cy="4356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method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000"/>
              <a:t> of the class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/>
              <a:t> reads the remainder of a line of text starting wherever the last keyboard reading left off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This can cause problems when combining it with different methods for reading from the keyboard such as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nextInt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Given the code,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Scanner keyboard = new Scanner(System.in);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int n = keyboard.nextInt();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String s1 = keyboard.nextLine();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String s2 = keyboard.nextLine();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     and the input,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Heads are better than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1 head.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     what are the values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s1</a:t>
            </a:r>
            <a:r>
              <a:rPr lang="en-US" sz="2000"/>
              <a:t>,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2000"/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1192C68-0294-4782-BECC-F0B8DFA34F5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Dealing with the Line Terminator, </a:t>
            </a:r>
            <a:r>
              <a:rPr lang="en-US" sz="3200" b="1">
                <a:latin typeface="Courier New" pitchFamily="49" charset="0"/>
              </a:rPr>
              <a:t>'\n'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5600"/>
            <a:ext cx="7543800" cy="4356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Given the code and input on the previous slide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 </a:t>
            </a:r>
            <a:r>
              <a:rPr lang="en-US" sz="2000"/>
              <a:t>will be equal to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"2"</a:t>
            </a:r>
            <a:r>
              <a:rPr lang="en-US" sz="2000"/>
              <a:t>,</a:t>
            </a: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s1 </a:t>
            </a:r>
            <a:r>
              <a:rPr lang="en-US" sz="2000"/>
              <a:t>will be equal to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""</a:t>
            </a:r>
            <a:r>
              <a:rPr lang="en-US" sz="2000"/>
              <a:t>, and</a:t>
            </a: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s2 </a:t>
            </a:r>
            <a:r>
              <a:rPr lang="en-US" sz="2000"/>
              <a:t>will be equal to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"heads are better than"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the following results were desired instead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 </a:t>
            </a:r>
            <a:r>
              <a:rPr lang="en-US" sz="2000"/>
              <a:t>equal to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"2"</a:t>
            </a:r>
            <a:r>
              <a:rPr lang="en-US" sz="2000"/>
              <a:t>, </a:t>
            </a: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s1 </a:t>
            </a:r>
            <a:r>
              <a:rPr lang="en-US" sz="2000"/>
              <a:t>equal to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"heads are better than"</a:t>
            </a:r>
            <a:r>
              <a:rPr lang="en-US" sz="2000"/>
              <a:t>, and</a:t>
            </a: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s2 </a:t>
            </a:r>
            <a:r>
              <a:rPr lang="en-US" sz="2000"/>
              <a:t>equal to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"1 head"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400"/>
              <a:t>then an extra invocation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400"/>
              <a:t> would be needed to get rid of the end of line character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2400"/>
              <a:t>)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ACE0529-DA28-4EE4-A92E-B5B07D55ABCD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(Part 1 of 3)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52227" name="Picture 5" descr="savitch_c02d08_1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87463"/>
            <a:ext cx="69469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78558A3-60F0-4366-978B-F9F139E5EF16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Formatting Output with </a:t>
            </a:r>
            <a:r>
              <a:rPr lang="en-US" b="1">
                <a:latin typeface="Courier New" pitchFamily="49" charset="0"/>
              </a:rPr>
              <a:t>printf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Starting with version 5.0, Java includes a method named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400"/>
              <a:t> that can be used to produce output in a specific format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Java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400"/>
              <a:t> is similar to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z="2400"/>
              <a:t>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Like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z="2000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000"/>
              <a:t> does not advance the output to the next line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System.out.printf</a:t>
            </a:r>
            <a:r>
              <a:rPr lang="en-US" sz="2400" b="1">
                <a:solidFill>
                  <a:srgbClr val="034CA1"/>
                </a:solidFill>
              </a:rPr>
              <a:t> </a:t>
            </a:r>
            <a:r>
              <a:rPr lang="en-US" sz="2400"/>
              <a:t>can have any number of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first argument is always a </a:t>
            </a:r>
            <a:r>
              <a:rPr lang="en-US" sz="2000" i="1"/>
              <a:t>format string</a:t>
            </a:r>
            <a:r>
              <a:rPr lang="en-US" sz="2000"/>
              <a:t> that contains one or more </a:t>
            </a:r>
            <a:r>
              <a:rPr lang="en-US" sz="2000" i="1"/>
              <a:t>format specifiers</a:t>
            </a:r>
            <a:r>
              <a:rPr lang="en-US" sz="2000"/>
              <a:t> for the remaining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All the arguments except the first are values to be output to the screen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F592C56-C1E4-4DF0-9F51-C8AAD2E2297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(Part 2 of 3)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53251" name="Picture 3" descr="savitch_c02d08_2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95400"/>
            <a:ext cx="693737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ADFBBDC-1C10-4D41-8B11-49D48B9AD8A1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(Part 3 of 3)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54275" name="Picture 3" descr="savitch_c02d08_3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95400"/>
            <a:ext cx="6856413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E79DBB6-2BA7-4265-A7E2-31FEB7D705D9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Programming Tip:  Prompt for Input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program should always prompt the user when he or she needs to input some data: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System.out.println(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"Enter the number of pods followed by");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System.out.println(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"the number of peas in a pod:");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D1E4293-513C-4966-AB56-81DC577AA48A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Programming Tip:  Echo Input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581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Always echo all input that a program receives from the keyboard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In this way a user can check that he or she has entered the input correctly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Even though the input is automatically displayed as the user enters it, echoing the input may expose subtle errors (such as entering the letter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"O"</a:t>
            </a:r>
            <a:r>
              <a:rPr lang="en-US"/>
              <a:t> instead of a zero)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6028063-D026-4982-AD1A-9D0D5B2218FE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Self-Service Checkout Line (Part 1 of 2)</a:t>
            </a:r>
          </a:p>
        </p:txBody>
      </p:sp>
      <p:pic>
        <p:nvPicPr>
          <p:cNvPr id="57347" name="Picture 5" descr="savitch_c02d09_1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6"/>
          <a:stretch>
            <a:fillRect/>
          </a:stretch>
        </p:blipFill>
        <p:spPr bwMode="auto">
          <a:xfrm>
            <a:off x="863600" y="1295400"/>
            <a:ext cx="63261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A2A82A0-AD2E-415D-89FF-A8D07810B06A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Self-Service Checkout Line (Part 2 of 2)</a:t>
            </a:r>
          </a:p>
        </p:txBody>
      </p:sp>
      <p:pic>
        <p:nvPicPr>
          <p:cNvPr id="58371" name="Picture 3" descr="savitch_c02d09_2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333500"/>
            <a:ext cx="7075488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36434C7-9EEC-4822-889B-24CBA6284E4D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Empty String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 string can have any number of characters, including zero characters</a:t>
            </a:r>
          </a:p>
          <a:p>
            <a:pPr lvl="1" eaLnBrk="1" hangingPunct="1"/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""</a:t>
            </a:r>
            <a:r>
              <a:rPr lang="en-US" sz="2400" dirty="0"/>
              <a:t> is the empty string</a:t>
            </a:r>
          </a:p>
          <a:p>
            <a:pPr eaLnBrk="1" hangingPunct="1"/>
            <a:r>
              <a:rPr lang="en-US" sz="2800" dirty="0"/>
              <a:t>When a program executes the </a:t>
            </a:r>
            <a:r>
              <a:rPr lang="en-US" sz="2800" b="1" dirty="0" err="1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800" dirty="0"/>
              <a:t> method to read a line of text, and the user types nothing on the line but presses the </a:t>
            </a:r>
            <a:r>
              <a:rPr lang="en-US" sz="2800" b="1" dirty="0"/>
              <a:t>Enter</a:t>
            </a:r>
            <a:r>
              <a:rPr lang="en-US" sz="2800" dirty="0"/>
              <a:t> key, then the </a:t>
            </a:r>
            <a:r>
              <a:rPr lang="en-US" sz="2800" b="1" dirty="0" err="1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800" dirty="0"/>
              <a:t> Method reads the empty 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373088D-0D6A-4ABC-920A-D21AA6E0AA3F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Input Delimiters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delimiters that separate keyboard input can be changed when using 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dirty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example, the following code could be used to create a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dirty="0"/>
              <a:t> object and change the delimiter from whitespace to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"##"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Scanner keyboard2 = new Scanner(System.in);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Keyboard2.useDelimiter("##");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After invocation of the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useDelimiter</a:t>
            </a:r>
            <a:r>
              <a:rPr lang="en-US" sz="2400" dirty="0"/>
              <a:t> method,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"##"</a:t>
            </a:r>
            <a:r>
              <a:rPr lang="en-US" sz="2400" dirty="0"/>
              <a:t> and not whitespace will be the only input delimiter for the input object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keyboard2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B8A05F1-9CAD-4AF2-8374-1D1305B10A3D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Changing the Input Delimiter </a:t>
            </a:r>
            <a:br>
              <a:rPr lang="en-US" sz="3200"/>
            </a:br>
            <a:r>
              <a:rPr lang="en-US" sz="3200"/>
              <a:t>(Part 1 of 3)</a:t>
            </a:r>
          </a:p>
        </p:txBody>
      </p:sp>
      <p:pic>
        <p:nvPicPr>
          <p:cNvPr id="61443" name="Picture 5" descr="savitch_c02d10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BA145F6-9937-4CDE-B961-7D3A7B849290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Changing the Input Delimiter </a:t>
            </a:r>
            <a:br>
              <a:rPr lang="en-US" sz="3200"/>
            </a:br>
            <a:r>
              <a:rPr lang="en-US" sz="3200"/>
              <a:t>(Part 2 of 3)</a:t>
            </a:r>
          </a:p>
        </p:txBody>
      </p:sp>
      <p:pic>
        <p:nvPicPr>
          <p:cNvPr id="62467" name="Picture 3" descr="savitch_c02d10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6FC896D-E166-4284-865C-5E0028F6946B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printf</a:t>
            </a:r>
            <a:r>
              <a:rPr lang="en-US" b="1"/>
              <a:t> </a:t>
            </a:r>
            <a:r>
              <a:rPr lang="en-US"/>
              <a:t>Format Specifier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597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code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double price = 19.8;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System.out.print("$");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System.out.printf("%6.2f", price);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System.out.println(" each");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    will output the line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$ 19.80 each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format string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"%6.2f"</a:t>
            </a:r>
            <a:r>
              <a:rPr lang="en-US" sz="2000"/>
              <a:t> indicates the following: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End any text to be output and start the format specifier (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%</a:t>
            </a:r>
            <a:r>
              <a:rPr lang="en-US" sz="18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Display up  to 6 right-justified characters, pad fewer than six characters on the left with blank spaces (i.e., </a:t>
            </a:r>
            <a:r>
              <a:rPr lang="en-US" sz="1800" i="1"/>
              <a:t>field width</a:t>
            </a:r>
            <a:r>
              <a:rPr lang="en-US" sz="1800"/>
              <a:t> is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6</a:t>
            </a:r>
            <a:r>
              <a:rPr lang="en-US" sz="18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Display exactly 2 digits after the decimal point (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.2</a:t>
            </a:r>
            <a:r>
              <a:rPr lang="en-US" sz="18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Display a floating point number, and end the format specifier (i.e., the </a:t>
            </a:r>
            <a:r>
              <a:rPr lang="en-US" sz="1800" i="1"/>
              <a:t>conversion character</a:t>
            </a:r>
            <a:r>
              <a:rPr lang="en-US" sz="1800"/>
              <a:t> is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f</a:t>
            </a:r>
            <a:r>
              <a:rPr lang="en-US" sz="1800"/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1C91FCD-546D-427F-9914-A87AFF1DE37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Changing the Input Delimiter </a:t>
            </a:r>
            <a:br>
              <a:rPr lang="en-US" sz="3200"/>
            </a:br>
            <a:r>
              <a:rPr lang="en-US" sz="3200"/>
              <a:t>(Part 3 of 3)</a:t>
            </a:r>
          </a:p>
        </p:txBody>
      </p:sp>
      <p:pic>
        <p:nvPicPr>
          <p:cNvPr id="63491" name="Picture 3" descr="savitch_c02d10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C9AAC2D-BC09-4B47-B9BD-271C3F7C4FE2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File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/>
              <a:t>The Scanner class can also be used to read from files on the disk</a:t>
            </a:r>
          </a:p>
          <a:p>
            <a:r>
              <a:rPr lang="en-US" sz="2800" dirty="0"/>
              <a:t>Here we only present the basic structure of reading from text files</a:t>
            </a:r>
          </a:p>
          <a:p>
            <a:pPr lvl="1"/>
            <a:r>
              <a:rPr lang="en-US" sz="2400" dirty="0"/>
              <a:t>Some keywords are introduced without full explanation</a:t>
            </a:r>
          </a:p>
          <a:p>
            <a:pPr lvl="1"/>
            <a:r>
              <a:rPr lang="en-US" sz="2400" dirty="0"/>
              <a:t>More detail in Chapter 10</a:t>
            </a:r>
          </a:p>
          <a:p>
            <a:pPr lvl="1"/>
            <a:r>
              <a:rPr lang="en-US" sz="2400" dirty="0"/>
              <a:t>By covering the basics here your programs can work with real-world data that would otherwise be too much work to type into your program every time it is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9718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Import the necessary classes in addition to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endParaRPr lang="en-US" sz="2800" b="1" dirty="0">
              <a:solidFill>
                <a:srgbClr val="034CA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java.io.FileInputStream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java.io.FileNotFoundException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/>
              <a:t>Open the file inside a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800" dirty="0"/>
              <a:t>/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800" dirty="0"/>
              <a:t> block</a:t>
            </a:r>
          </a:p>
          <a:p>
            <a:pPr lvl="1"/>
            <a:r>
              <a:rPr lang="en-US" sz="2400" dirty="0"/>
              <a:t>If an error occurs while trying to open the file then execution jumps to the catch block</a:t>
            </a:r>
          </a:p>
          <a:p>
            <a:pPr lvl="1"/>
            <a:r>
              <a:rPr lang="en-US" sz="2400" dirty="0"/>
              <a:t>This is discussed in more detail in Chapter 9</a:t>
            </a:r>
          </a:p>
          <a:p>
            <a:r>
              <a:rPr lang="en-US" sz="2800" dirty="0"/>
              <a:t>Use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/>
              <a:t>,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nextLine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/>
              <a:t>, etc. to read from the Scanner like reading from the console, except the input comes from the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88466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Try/Catch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85800" y="1981200"/>
            <a:ext cx="815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null ;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initializes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fileIn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to empty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try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Attempt to open the file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new Scanner(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PathToFile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If the file could not be found, this code is executed</a:t>
            </a: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and then the program exits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("File not found.");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... Code continues here</a:t>
            </a:r>
          </a:p>
        </p:txBody>
      </p:sp>
    </p:spTree>
    <p:extLst>
      <p:ext uri="{BB962C8B-B14F-4D97-AF65-F5344CB8AC3E}">
        <p14:creationId xmlns:p14="http://schemas.microsoft.com/office/powerpoint/2010/main" val="9245376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to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751544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5872" y="40386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This file should be stored in the same folder as the Java program in the following display</a:t>
            </a:r>
          </a:p>
        </p:txBody>
      </p:sp>
    </p:spTree>
    <p:extLst>
      <p:ext uri="{BB962C8B-B14F-4D97-AF65-F5344CB8AC3E}">
        <p14:creationId xmlns:p14="http://schemas.microsoft.com/office/powerpoint/2010/main" val="749797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Read a Text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239000" cy="465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1427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Read a Text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08178"/>
            <a:ext cx="7315200" cy="481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25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Right and Left Justification in </a:t>
            </a:r>
            <a:r>
              <a:rPr lang="en-US" sz="3200" b="1">
                <a:latin typeface="Courier New" pitchFamily="49" charset="0"/>
              </a:rPr>
              <a:t>printf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code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double value = 12.123;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System.out.printf("Start%8.2fEnd", value);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System.out.println();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System.out.printf("Start%-8.2fEnd", value);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System.out.println();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/>
              <a:t>will output the following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Start   12.12End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Start12.12   End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format string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"Start%8.2fEnd"</a:t>
            </a:r>
            <a:r>
              <a:rPr lang="en-US" sz="2000"/>
              <a:t> produces output that is right justified with three blank spaces before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12.12</a:t>
            </a: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format string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"Start%-8.2fEnd"</a:t>
            </a:r>
            <a:r>
              <a:rPr lang="en-US" sz="2000"/>
              <a:t> produces output that is left justified with three blank spaces after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12.12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88DB73A-5678-4BD2-B5F4-853443475F4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arguments with </a:t>
            </a:r>
            <a:r>
              <a:rPr lang="en-US" b="1">
                <a:latin typeface="Courier New" pitchFamily="49" charset="0"/>
              </a:rPr>
              <a:t>printf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following code contains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400"/>
              <a:t> statement having three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code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double price = 19.8;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String name = "magic apple";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System.out.printf("$%6.2f for each %s.",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    price, name);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System.out.println();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System.out.println("Wow");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/>
              <a:t>    will output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$ 19.80 for each magic apple.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rgbClr val="034CA1"/>
                </a:solidFill>
                <a:latin typeface="Courier New" pitchFamily="49" charset="0"/>
              </a:rPr>
              <a:t>Wow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Note that the first argument is a format string containing two format specifiers (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%6.2f </a:t>
            </a:r>
            <a:r>
              <a:rPr lang="en-US" sz="2000"/>
              <a:t>and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%s</a:t>
            </a:r>
            <a:r>
              <a:rPr lang="en-US" sz="20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These format specifiers match up with the two arguments that follow (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price</a:t>
            </a:r>
            <a:r>
              <a:rPr lang="en-US" sz="2000"/>
              <a:t> and </a:t>
            </a: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000"/>
              <a:t>)</a:t>
            </a:r>
            <a:endParaRPr lang="en-US" sz="1800" b="1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CA59A2E-F3E9-4FAA-BC53-58D37DC1184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 Breaks with </a:t>
            </a:r>
            <a:r>
              <a:rPr lang="en-US" b="1">
                <a:latin typeface="Courier New" pitchFamily="49" charset="0"/>
              </a:rPr>
              <a:t>printf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Line breaks can be included in a format string using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%n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code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double price = 19.8;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String name = "magic apple";</a:t>
            </a: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System.outprintf("$%6.2f for each %s.%n", price, name);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System.out.println("Wow");</a:t>
            </a: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    will output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$ 19.80 for each magic apple.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Wow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58F2A54-A9FC-4040-A6FF-42CB71490AA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Format Specifiers for </a:t>
            </a:r>
            <a:r>
              <a:rPr lang="en-US" sz="3200" b="1">
                <a:latin typeface="Courier New" pitchFamily="49" charset="0"/>
              </a:rPr>
              <a:t>System.out.printf</a:t>
            </a:r>
          </a:p>
        </p:txBody>
      </p:sp>
      <p:pic>
        <p:nvPicPr>
          <p:cNvPr id="21507" name="Picture 6" descr="savitch_c02d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061965E-8D6D-486C-8E7C-75B44A048CD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3112</Words>
  <Application>Microsoft Office PowerPoint</Application>
  <PresentationFormat>On-screen Show (4:3)</PresentationFormat>
  <Paragraphs>460</Paragraphs>
  <Slides>56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Courier New</vt:lpstr>
      <vt:lpstr>Office Theme</vt:lpstr>
      <vt:lpstr>Chapter 2</vt:lpstr>
      <vt:lpstr>System.out.println for console output</vt:lpstr>
      <vt:lpstr>println Versus print</vt:lpstr>
      <vt:lpstr>Formatting Output with printf</vt:lpstr>
      <vt:lpstr>printf Format Specifier</vt:lpstr>
      <vt:lpstr>Right and Left Justification in printf</vt:lpstr>
      <vt:lpstr>Multiple arguments with printf</vt:lpstr>
      <vt:lpstr>Line Breaks with printf</vt:lpstr>
      <vt:lpstr>Format Specifiers for System.out.printf</vt:lpstr>
      <vt:lpstr>The printf Method (Part 1 of 3)</vt:lpstr>
      <vt:lpstr>The printf Method (Part 2 of 3)</vt:lpstr>
      <vt:lpstr>The printf Method (Part 3 of 3)</vt:lpstr>
      <vt:lpstr>Formatting Money Amounts with printf</vt:lpstr>
      <vt:lpstr>Legacy Code</vt:lpstr>
      <vt:lpstr>Money Formats</vt:lpstr>
      <vt:lpstr>Money Formats</vt:lpstr>
      <vt:lpstr>Money Formats</vt:lpstr>
      <vt:lpstr>Specifying Locale</vt:lpstr>
      <vt:lpstr>Specifiying Locale</vt:lpstr>
      <vt:lpstr>Specifying Locale</vt:lpstr>
      <vt:lpstr>Locale Constants for Currencies of Different Countries</vt:lpstr>
      <vt:lpstr>Importing Packages and Classes</vt:lpstr>
      <vt:lpstr>The DecimalFormat Class</vt:lpstr>
      <vt:lpstr>The DecimalFormat Class  (Part 1 of 3)</vt:lpstr>
      <vt:lpstr>The DecimalFormat Class  (Part 2 of 3)</vt:lpstr>
      <vt:lpstr>The DecimalFormat Class  (Part 3 of 3)</vt:lpstr>
      <vt:lpstr>Console Input Using the Scanner Class</vt:lpstr>
      <vt:lpstr>Console Input Using the Scanner Class</vt:lpstr>
      <vt:lpstr>Console Input Using the Scanner Class</vt:lpstr>
      <vt:lpstr>Console Input Using the Scanner Class</vt:lpstr>
      <vt:lpstr>Console Input Using the Scanner Class</vt:lpstr>
      <vt:lpstr>Keyboard Input Demonstration  (Part 1 of 2)</vt:lpstr>
      <vt:lpstr>Keyboard Input Demonstration  (Part 2 of 2)</vt:lpstr>
      <vt:lpstr>Another Keyboard Input Demonstration (Part 1 of 3)</vt:lpstr>
      <vt:lpstr>Another Keyboard Input Demonstration (Part 2 of 3)</vt:lpstr>
      <vt:lpstr>Another Keyboard Input Demonstration (Part 3 of 3)</vt:lpstr>
      <vt:lpstr>Pitfall:  Dealing with the Line Terminator, '\n'</vt:lpstr>
      <vt:lpstr>Pitfall:  Dealing with the Line Terminator, '\n'</vt:lpstr>
      <vt:lpstr>Methods in the Class Scanner  (Part 1 of 3)</vt:lpstr>
      <vt:lpstr>Methods in the Class Scanner  (Part 2 of 3)</vt:lpstr>
      <vt:lpstr>Methods in the Class Scanner  (Part 3 of 3)</vt:lpstr>
      <vt:lpstr>Programming Tip:  Prompt for Input</vt:lpstr>
      <vt:lpstr>Programming Tip:  Echo Input</vt:lpstr>
      <vt:lpstr>Self-Service Checkout Line (Part 1 of 2)</vt:lpstr>
      <vt:lpstr>Self-Service Checkout Line (Part 2 of 2)</vt:lpstr>
      <vt:lpstr>The Empty String</vt:lpstr>
      <vt:lpstr>Other Input Delimiters</vt:lpstr>
      <vt:lpstr>Changing the Input Delimiter  (Part 1 of 3)</vt:lpstr>
      <vt:lpstr>Changing the Input Delimiter  (Part 2 of 3)</vt:lpstr>
      <vt:lpstr>Changing the Input Delimiter  (Part 3 of 3)</vt:lpstr>
      <vt:lpstr>Introduction to File Input/Output</vt:lpstr>
      <vt:lpstr>Text Input</vt:lpstr>
      <vt:lpstr>Try/Catch Block</vt:lpstr>
      <vt:lpstr>Text File to Read</vt:lpstr>
      <vt:lpstr>Program to Read a Text File</vt:lpstr>
      <vt:lpstr>Program to Read a Text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admin</cp:lastModifiedBy>
  <cp:revision>21</cp:revision>
  <dcterms:created xsi:type="dcterms:W3CDTF">2006-08-16T00:00:00Z</dcterms:created>
  <dcterms:modified xsi:type="dcterms:W3CDTF">2018-02-01T16:17:59Z</dcterms:modified>
</cp:coreProperties>
</file>