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  <p:sldMasterId id="2147483688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8" r:id="rId6"/>
    <p:sldId id="259" r:id="rId7"/>
    <p:sldId id="260" r:id="rId8"/>
    <p:sldId id="261" r:id="rId9"/>
    <p:sldId id="278" r:id="rId10"/>
    <p:sldId id="303" r:id="rId11"/>
    <p:sldId id="263" r:id="rId12"/>
    <p:sldId id="279" r:id="rId13"/>
    <p:sldId id="304" r:id="rId14"/>
    <p:sldId id="305" r:id="rId15"/>
    <p:sldId id="306" r:id="rId16"/>
    <p:sldId id="264" r:id="rId17"/>
    <p:sldId id="265" r:id="rId18"/>
    <p:sldId id="266" r:id="rId19"/>
    <p:sldId id="307" r:id="rId20"/>
    <p:sldId id="308" r:id="rId21"/>
    <p:sldId id="309" r:id="rId22"/>
    <p:sldId id="267" r:id="rId23"/>
    <p:sldId id="268" r:id="rId24"/>
    <p:sldId id="269" r:id="rId25"/>
    <p:sldId id="270" r:id="rId26"/>
    <p:sldId id="271" r:id="rId27"/>
    <p:sldId id="272" r:id="rId28"/>
    <p:sldId id="287" r:id="rId29"/>
    <p:sldId id="280" r:id="rId30"/>
    <p:sldId id="281" r:id="rId31"/>
    <p:sldId id="297" r:id="rId32"/>
    <p:sldId id="283" r:id="rId33"/>
    <p:sldId id="284" r:id="rId34"/>
    <p:sldId id="298" r:id="rId35"/>
    <p:sldId id="299" r:id="rId36"/>
    <p:sldId id="285" r:id="rId37"/>
    <p:sldId id="286" r:id="rId38"/>
    <p:sldId id="288" r:id="rId39"/>
    <p:sldId id="289" r:id="rId40"/>
    <p:sldId id="290" r:id="rId41"/>
    <p:sldId id="291" r:id="rId42"/>
    <p:sldId id="292" r:id="rId43"/>
    <p:sldId id="295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55" Type="http://schemas.microsoft.com/office/2015/10/relationships/revisionInfo" Target="revisionInfo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Dr. Thomas Reichherzer / CS UWF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Fall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CNT4007C L01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B8023-EB89-43B4-BF88-D1727F7FA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59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Dr. Thomas Reichherzer / CS UWF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Fall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CNT4007C L01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B752-5E96-49A1-B59B-6F12F4332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88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/>
              <a:t>Dr. Thomas Reichherzer / CS UWF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FBCB33-4F03-4B39-BDEE-84D80C5A393A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74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EA392C-8795-4A09-A9CA-31D08588E02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58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DE18B9-0D45-4280-A25A-3D1C0274894A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40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B30CE4-A380-412B-92A2-E07F6FE450D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01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106019-A30A-479F-894E-C31FE287860E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74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65D09F-21DE-4608-BC17-F178D5093E2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793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A7628A-E8C2-4A43-86FA-51F41E2A336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Choose the server from Princeton University.</a:t>
            </a:r>
          </a:p>
        </p:txBody>
      </p:sp>
    </p:spTree>
    <p:extLst>
      <p:ext uri="{BB962C8B-B14F-4D97-AF65-F5344CB8AC3E}">
        <p14:creationId xmlns:p14="http://schemas.microsoft.com/office/powerpoint/2010/main" val="3999127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1D141C-EC56-4CDC-8E46-6FE2572622B7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944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C2D4F6-89AC-4DAD-AE95-45E75567A7D7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Two simple multiple access control techniques.</a:t>
            </a:r>
          </a:p>
          <a:p>
            <a:endParaRPr lang="en-US" altLang="en-US"/>
          </a:p>
          <a:p>
            <a:r>
              <a:rPr lang="en-US" altLang="en-US"/>
              <a:t>Each mobile</a:t>
            </a:r>
            <a:r>
              <a:rPr lang="ja-JP" altLang="en-US"/>
              <a:t>’</a:t>
            </a:r>
            <a:r>
              <a:rPr lang="en-US" altLang="ja-JP"/>
              <a:t>s share of the bandwidth is divided into portions for the uplink and the downlink. Also, possibly, out of band signaling.</a:t>
            </a:r>
          </a:p>
          <a:p>
            <a:endParaRPr lang="en-US" altLang="en-US"/>
          </a:p>
          <a:p>
            <a:r>
              <a:rPr lang="en-US" altLang="en-US"/>
              <a:t>As we will see, used in AMPS, GSM, IS-54/136</a:t>
            </a:r>
          </a:p>
        </p:txBody>
      </p:sp>
    </p:spTree>
    <p:extLst>
      <p:ext uri="{BB962C8B-B14F-4D97-AF65-F5344CB8AC3E}">
        <p14:creationId xmlns:p14="http://schemas.microsoft.com/office/powerpoint/2010/main" val="2562788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58E41D-E48E-4850-B21A-7528A6D6B6A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388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DA25B0-86DA-4215-A24A-DE1E07752939}" type="slidenum">
              <a:rPr lang="en-US" altLang="en-US" sz="13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08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E49391-CCC0-492C-8AC1-6FA5572D64F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39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DA79AEEB-397A-4C25-97EF-595A83BC034B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555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367297-71C6-4103-A2A0-58AE215D602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49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728CDD-DEDD-49DD-82AB-78EF352CD38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944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A66CDE-21F6-44E6-A081-956CC7B99E6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34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622AFC-035F-4C50-9BE0-A69740A916FF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50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45C8EA-999A-446D-9396-2973AE33E052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67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7254D7-4406-4D5D-9C06-BEE6BCD9D4C0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44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C69B48-08A5-4BC8-9FE8-F1B5FCE1B73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48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636406-0573-41F9-8D13-ADEE1F93AD48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14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9B742D-12BA-4327-B2F3-7F21A289B618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90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1A7763-CAEB-4D56-AF00-876408999C16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5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5532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L01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CNT4007C Fall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E4B288-6E63-4CA9-A9D3-AD48C5B8C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L01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CNT4007C Fall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007916-31FF-4453-BB10-134FD4B3A7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49A7C-DD0B-4BD6-8D8E-376470E85830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D13E2686-FC2A-4BD2-818C-BB8B39D866F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2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3B744-9D2C-4E47-B01C-E0F9DA633D41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2F41D5F0-8B20-4E59-B399-C2703A4F987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4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6AFEF-7CCF-4C9A-B27D-E0F56E69BE0E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4E7A3CF8-E2DB-4D23-9188-59229E0C2C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30DF7-D238-4371-A8D6-64C44EC72D3A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7052100A-5802-44D8-BB64-8822CBDFE92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9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49C0F-33CA-4E13-9E92-915AB876C8D5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A061F605-B4C0-45C4-BBF6-72198988B8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37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6481C-BDD5-4068-BBBF-89E872B3F6E2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1968BE48-D585-4FB0-A8C5-F809394F34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216D8-3CED-4B6F-B7F7-9141C4185414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09070984-1C30-47BA-B091-154A7B31E6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6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291F6-EA90-4067-8D5A-1C80B97B9BDC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A8349E91-3A30-4C23-9927-32D9750CCA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04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AA4A2-8D42-48F2-A503-E2736B0979F1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7EDF78D3-E347-4624-A95D-A0CCF4372D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50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2ECD0-790E-4217-B4CA-B5E907ADCCD2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F2F519F9-D1C7-4C0E-B3AC-1D33C0023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21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0B864-D0A4-427E-A58E-166C9DDCDDDE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B069D017-622A-4030-AB8C-47C1EECFDB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52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F6AB5-57ED-4B86-A011-D09169F8E880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</a:t>
            </a:r>
            <a:fld id="{9C2A9569-E15E-475D-B02B-D30693733F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75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49A7C-DD0B-4BD6-8D8E-376470E85830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D13E2686-FC2A-4BD2-818C-BB8B39D866F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9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3B744-9D2C-4E47-B01C-E0F9DA633D41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2F41D5F0-8B20-4E59-B399-C2703A4F987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63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6AFEF-7CCF-4C9A-B27D-E0F56E69BE0E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4E7A3CF8-E2DB-4D23-9188-59229E0C2C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2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30DF7-D238-4371-A8D6-64C44EC72D3A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7052100A-5802-44D8-BB64-8822CBDFE92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0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52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49C0F-33CA-4E13-9E92-915AB876C8D5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A061F605-B4C0-45C4-BBF6-72198988B8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51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6481C-BDD5-4068-BBBF-89E872B3F6E2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1968BE48-D585-4FB0-A8C5-F809394F34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11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216D8-3CED-4B6F-B7F7-9141C4185414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09070984-1C30-47BA-B091-154A7B31E6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0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291F6-EA90-4067-8D5A-1C80B97B9BDC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A8349E91-3A30-4C23-9927-32D9750CCA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63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AA4A2-8D42-48F2-A503-E2736B0979F1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7EDF78D3-E347-4624-A95D-A0CCF4372D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96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2ECD0-790E-4217-B4CA-B5E907ADCCD2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F2F519F9-D1C7-4C0E-B3AC-1D33C0023B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8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0B864-D0A4-427E-A58E-166C9DDCDDDE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B069D017-622A-4030-AB8C-47C1EECFDB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05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F6AB5-57ED-4B86-A011-D09169F8E880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</a:t>
            </a:r>
            <a:fld id="{9C2A9569-E15E-475D-B02B-D30693733F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87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D3CF-5E8A-4F7E-8CDA-86340A4DBB67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AC6B6200-1167-4CF0-9F58-12205E3443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0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1E113-79EF-47CC-BF30-7C00ED67A97F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7C5B5D5A-334A-47ED-8D03-5E07CF31D89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9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A73C-A7BF-4FB7-B3AD-AA955A7D93A0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640F6289-3B66-4364-863B-376B329184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077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D9920-3E86-4B57-A281-B60623CAEA1A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E438A3C1-2326-4341-9292-01953EF8E9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83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822F5-E820-483D-9A29-AA3ECC3C5C2F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C36CD137-10EC-4DEF-920F-2A8B09241AD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00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7F095-BEDC-4A6D-9ADC-DAEF26E97DE3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21E252A4-C3F0-4BAA-ACA5-3586411A0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514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36258-80CD-4379-922E-6FE5D901FC8A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660A2A41-7FA0-4C1E-B738-B050C58117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95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1D5AE-64A2-4768-A697-A2177D7F26AA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A29458E9-BF2A-4454-914C-DA5BC9311E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862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585CB-2B91-48D4-B26C-64B4F13E3A1B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2-</a:t>
            </a:r>
            <a:fld id="{22144566-F79D-48B3-AB19-F0C1CD7686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251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737921-AE8B-49F1-BB60-08519630867E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1FCE049D-CA9C-4E00-AC36-A4E20F9F45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06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4E951-3090-43FE-BEB1-1274763124A4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1-</a:t>
            </a:r>
            <a:fld id="{DAE46C38-8184-49E5-AA25-5AFF39C309F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610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CFFFE0-7433-4CA5-9C26-344AAA40EE58}" type="datetime1">
              <a:rPr lang="en-US" altLang="en-US">
                <a:solidFill>
                  <a:srgbClr val="000000"/>
                </a:solidFill>
              </a:rPr>
              <a:pPr/>
              <a:t>9/2/19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</a:t>
            </a:r>
            <a:fld id="{66F405D8-830A-4B1D-B6C9-2EED917C35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952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952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32369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38200"/>
            <a:ext cx="5334000" cy="570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236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05400"/>
            <a:ext cx="5562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562600" cy="419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715000"/>
            <a:ext cx="5562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CNT4007C Fall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0"/>
            <a:ext cx="4572000" cy="6858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0"/>
            <a:ext cx="3886200" cy="685800"/>
          </a:xfrm>
          <a:prstGeom prst="rect">
            <a:avLst/>
          </a:prstGeom>
          <a:gradFill flip="none" rotWithShape="1">
            <a:gsLst>
              <a:gs pos="49000">
                <a:srgbClr val="003399"/>
              </a:gs>
              <a:gs pos="9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L01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CNT4007C Fall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0F6F78-E6C7-4FA9-8256-6FE4E13602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WF_Official_Seal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E50E7FA-1359-45B9-B8C4-25E774C83B8A}" type="datetime1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9/2/19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2-</a:t>
            </a:r>
            <a:fld id="{9CF06D25-AD18-4C21-A733-7E24A2A844E4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1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E50E7FA-1359-45B9-B8C4-25E774C83B8A}" type="datetime1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9/2/19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2-</a:t>
            </a:r>
            <a:fld id="{9CF06D25-AD18-4C21-A733-7E24A2A844E4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7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E06820C-6801-4037-82AE-239975A13813}" type="datetime1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9/2/19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2-</a:t>
            </a:r>
            <a:fld id="{F13EA623-6D17-48CB-AEA0-1D50E5A60A19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4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2.jpe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2.emf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5.wmf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5.wmf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9.png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5.png"/><Relationship Id="rId3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3.png"/><Relationship Id="rId11" Type="http://schemas.openxmlformats.org/officeDocument/2006/relationships/image" Target="../media/image12.png"/><Relationship Id="rId12" Type="http://schemas.openxmlformats.org/officeDocument/2006/relationships/image" Target="../media/image4.png"/><Relationship Id="rId13" Type="http://schemas.openxmlformats.org/officeDocument/2006/relationships/image" Target="../media/image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399"/>
                </a:solidFill>
                <a:latin typeface="Arial" charset="0"/>
              </a:rPr>
              <a:t>CNT4007C: Theory and Fundamentals of 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Course Overview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Dr. </a:t>
            </a:r>
            <a:r>
              <a:rPr lang="en-US">
                <a:latin typeface="Arial" charset="0"/>
              </a:rPr>
              <a:t>Ezhil Kalaimannan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867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Content derived from various sources including </a:t>
            </a:r>
            <a:br>
              <a:rPr lang="en-US" sz="1200" dirty="0"/>
            </a:br>
            <a:r>
              <a:rPr lang="en-US" sz="1200" dirty="0" err="1"/>
              <a:t>Tomsho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., Guide to Networking Essentials,</a:t>
            </a:r>
          </a:p>
          <a:p>
            <a:pPr algn="r"/>
            <a:r>
              <a:rPr lang="en-US" sz="1200" dirty="0"/>
              <a:t>Kurose and Ross, Computer Networking: A Top-Down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1000" y="-20701"/>
            <a:ext cx="7772400" cy="81438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Protocol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layers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with many </a:t>
            </a:r>
            <a:r>
              <a:rPr lang="ja-JP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solidFill>
                  <a:srgbClr val="CC0000"/>
                </a:solidFill>
                <a:ea typeface="ＭＳ Ｐゴシック" panose="020B0600070205080204" pitchFamily="34" charset="-128"/>
              </a:rPr>
              <a:t>pieces</a:t>
            </a:r>
            <a:r>
              <a:rPr lang="ja-JP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i="1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hosts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routers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links of various media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applications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protocols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hardware, software</a:t>
            </a:r>
          </a:p>
        </p:txBody>
      </p:sp>
      <p:sp>
        <p:nvSpPr>
          <p:cNvPr id="13210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52950" y="2266950"/>
            <a:ext cx="4057650" cy="2619375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Question:</a:t>
            </a:r>
            <a:r>
              <a:rPr lang="en-US" altLang="en-US" sz="2400" u="sng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is there any hope of </a:t>
            </a:r>
            <a:r>
              <a:rPr lang="en-US" altLang="en-US" i="1">
                <a:ea typeface="ＭＳ Ｐゴシック" panose="020B0600070205080204" pitchFamily="34" charset="-128"/>
              </a:rPr>
              <a:t>organizing</a:t>
            </a:r>
            <a:r>
              <a:rPr lang="en-US" altLang="en-US">
                <a:ea typeface="ＭＳ Ｐゴシック" panose="020B0600070205080204" pitchFamily="34" charset="-128"/>
              </a:rPr>
              <a:t> structure of network?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…. or at least our discussion of networks?</a:t>
            </a:r>
          </a:p>
        </p:txBody>
      </p:sp>
      <p:sp>
        <p:nvSpPr>
          <p:cNvPr id="132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26B4C6A-2044-4AB5-9C0F-94FD4860C234}" type="slidenum">
              <a:rPr lang="en-US" altLang="en-US" sz="1200">
                <a:latin typeface="Tahoma" panose="020B0604030504040204" pitchFamily="34" charset="0"/>
              </a:rPr>
              <a:pPr/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7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86409"/>
            <a:ext cx="7772400" cy="900113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Organization of air travel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5489575"/>
            <a:ext cx="7772400" cy="542925"/>
          </a:xfrm>
        </p:spPr>
        <p:txBody>
          <a:bodyPr>
            <a:normAutofit lnSpcReduction="10000"/>
          </a:bodyPr>
          <a:lstStyle/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a series of steps</a:t>
            </a:r>
          </a:p>
        </p:txBody>
      </p:sp>
      <p:grpSp>
        <p:nvGrpSpPr>
          <p:cNvPr id="134149" name="Group 4"/>
          <p:cNvGrpSpPr>
            <a:grpSpLocks/>
          </p:cNvGrpSpPr>
          <p:nvPr/>
        </p:nvGrpSpPr>
        <p:grpSpPr bwMode="auto"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134151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307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99"/>
                  </a:solidFill>
                </a:rPr>
                <a:t>ticket (purchase)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baggage (check)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gates (load)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runway takeoff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2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280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99"/>
                  </a:solidFill>
                </a:rPr>
                <a:t>ticket (complain)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baggage (claim)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gates (unload)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runway landing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3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4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90A38227-DC6C-4AA3-BB16-ED3A7ED256AA}" type="slidenum">
              <a:rPr lang="en-US" altLang="en-US" sz="1200">
                <a:latin typeface="Tahoma" panose="020B0604030504040204" pitchFamily="34" charset="0"/>
              </a:rPr>
              <a:pPr/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5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grpSp>
        <p:nvGrpSpPr>
          <p:cNvPr id="136195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136199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00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airplane routing</a:t>
              </a:r>
            </a:p>
          </p:txBody>
        </p:sp>
        <p:sp>
          <p:nvSpPr>
            <p:cNvPr id="136201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02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03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04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05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departure</a:t>
              </a:r>
            </a:p>
            <a:p>
              <a:pPr algn="ctr" eaLnBrk="1" hangingPunct="1"/>
              <a:r>
                <a:rPr lang="en-US" altLang="en-US" sz="1200"/>
                <a:t>airport</a:t>
              </a:r>
            </a:p>
          </p:txBody>
        </p:sp>
        <p:sp>
          <p:nvSpPr>
            <p:cNvPr id="136206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arrival</a:t>
              </a:r>
            </a:p>
            <a:p>
              <a:pPr algn="ctr" eaLnBrk="1" hangingPunct="1"/>
              <a:r>
                <a:rPr lang="en-US" altLang="en-US" sz="1200"/>
                <a:t>airport</a:t>
              </a:r>
            </a:p>
          </p:txBody>
        </p:sp>
        <p:sp>
          <p:nvSpPr>
            <p:cNvPr id="136207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intermediate air-traffic</a:t>
              </a:r>
            </a:p>
            <a:p>
              <a:pPr algn="ctr" eaLnBrk="1" hangingPunct="1"/>
              <a:r>
                <a:rPr lang="en-US" altLang="en-US" sz="1200"/>
                <a:t>control centers</a:t>
              </a:r>
            </a:p>
          </p:txBody>
        </p:sp>
        <p:pic>
          <p:nvPicPr>
            <p:cNvPr id="136208" name="Picture 11" descr="yylgaifm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209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1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2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136232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33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/>
                  <a:t>airplane routing</a:t>
                </a:r>
              </a:p>
            </p:txBody>
          </p:sp>
        </p:grpSp>
        <p:grpSp>
          <p:nvGrpSpPr>
            <p:cNvPr id="136213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136230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31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/>
                  <a:t>airplane routing</a:t>
                </a:r>
              </a:p>
            </p:txBody>
          </p:sp>
        </p:grpSp>
        <p:sp>
          <p:nvSpPr>
            <p:cNvPr id="136214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15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airplane routing</a:t>
              </a:r>
            </a:p>
          </p:txBody>
        </p:sp>
        <p:sp>
          <p:nvSpPr>
            <p:cNvPr id="136216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7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8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0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21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22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23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24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6225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ticket</a:t>
              </a:r>
            </a:p>
          </p:txBody>
        </p:sp>
        <p:sp>
          <p:nvSpPr>
            <p:cNvPr id="136226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baggage</a:t>
              </a:r>
            </a:p>
          </p:txBody>
        </p:sp>
        <p:sp>
          <p:nvSpPr>
            <p:cNvPr id="136227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gate</a:t>
              </a:r>
            </a:p>
          </p:txBody>
        </p:sp>
        <p:sp>
          <p:nvSpPr>
            <p:cNvPr id="136228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takeoff/landing</a:t>
              </a:r>
            </a:p>
          </p:txBody>
        </p:sp>
        <p:sp>
          <p:nvSpPr>
            <p:cNvPr id="136229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airplane routing</a:t>
              </a:r>
            </a:p>
          </p:txBody>
        </p:sp>
      </p:grpSp>
      <p:sp>
        <p:nvSpPr>
          <p:cNvPr id="13619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-138905"/>
            <a:ext cx="7772400" cy="9953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Layering of airline functionality</a:t>
            </a:r>
          </a:p>
        </p:txBody>
      </p:sp>
      <p:sp>
        <p:nvSpPr>
          <p:cNvPr id="136197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41825"/>
            <a:ext cx="7613650" cy="1763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layers: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each layer implements a service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via its own internal-layer actions</a:t>
            </a:r>
          </a:p>
          <a:p>
            <a:pPr lvl="1" eaLnBrk="1" hangingPunct="1"/>
            <a:r>
              <a:rPr lang="en-US" altLang="en-US" sz="2800">
                <a:ea typeface="Arial" panose="020B0604020202020204" pitchFamily="34" charset="0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6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5A402098-634A-4449-B416-27B95D656E64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7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Protocols – An Analogy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10600" cy="144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What is the process for flying from Pensacola to Atlanta?</a:t>
            </a:r>
          </a:p>
          <a:p>
            <a:pPr lvl="1">
              <a:buNone/>
            </a:pPr>
            <a:r>
              <a:rPr lang="en-US" dirty="0"/>
              <a:t>	assume a direct flight, the purchase of an electronic ticket, and bags that must be checked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4440" y="3048000"/>
            <a:ext cx="146304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Baggage (check)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4440" y="3581400"/>
            <a:ext cx="146304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Gates (walk)</a:t>
            </a:r>
            <a:r>
              <a:rPr lang="en-US" sz="14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4440" y="4114800"/>
            <a:ext cx="146304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Ground (taxi)</a:t>
            </a:r>
            <a:r>
              <a:rPr lang="en-US" sz="1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0640" y="2590800"/>
            <a:ext cx="98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Pensacola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4440" y="4648200"/>
            <a:ext cx="146304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Runway (takeoff)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34440" y="5181600"/>
            <a:ext cx="14630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Air (routing)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10840" y="5181600"/>
            <a:ext cx="14630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Air (routing)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5181600"/>
            <a:ext cx="14630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Air (routing)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248400" y="3048000"/>
            <a:ext cx="146304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Baggage (claim)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146304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Gates (walk)</a:t>
            </a:r>
            <a:r>
              <a:rPr lang="en-US" sz="1400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4114800"/>
            <a:ext cx="146304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Ground (taxi)</a:t>
            </a:r>
            <a:r>
              <a:rPr lang="en-US" sz="1400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4648200"/>
            <a:ext cx="146304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Runway (landing)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248400" y="5181600"/>
            <a:ext cx="14630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Air (routing)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99519" y="259080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Atlanta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3040" y="563880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departure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6040" y="5638800"/>
            <a:ext cx="702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arrival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2375" y="5638800"/>
            <a:ext cx="2267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air-traffic control centers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-381000" y="4191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972300" y="4305300"/>
            <a:ext cx="25146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4400" y="6096000"/>
            <a:ext cx="7315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OSI Reference Model -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Systems Interconnection (OSI) reference model</a:t>
            </a:r>
          </a:p>
          <a:p>
            <a:pPr lvl="1"/>
            <a:r>
              <a:rPr lang="en-US" dirty="0"/>
              <a:t>developed by International Organization for Standardization (ISO) in 1970,</a:t>
            </a:r>
          </a:p>
          <a:p>
            <a:pPr lvl="1"/>
            <a:r>
              <a:rPr lang="en-US" dirty="0"/>
              <a:t>describes networks in 7 layers,</a:t>
            </a:r>
          </a:p>
          <a:p>
            <a:pPr lvl="1"/>
            <a:r>
              <a:rPr lang="en-US" dirty="0"/>
              <a:t>common framework for developing networking technology and studying networks</a:t>
            </a:r>
          </a:p>
          <a:p>
            <a:pPr lvl="1"/>
            <a:r>
              <a:rPr lang="en-US" dirty="0"/>
              <a:t>emerged when Internet protocols where in infancy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OSI Reference Model - Fundamentals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OSI abstracts networks into layers.</a:t>
            </a:r>
          </a:p>
          <a:p>
            <a:r>
              <a:rPr lang="en-US" dirty="0"/>
              <a:t>Describes important events and steps in network communication.</a:t>
            </a:r>
          </a:p>
          <a:p>
            <a:r>
              <a:rPr lang="en-US" dirty="0"/>
              <a:t>Layers aids in </a:t>
            </a:r>
          </a:p>
          <a:p>
            <a:pPr lvl="1"/>
            <a:r>
              <a:rPr lang="en-US" dirty="0"/>
              <a:t>separating different tasks to implement them in either software or hardware</a:t>
            </a:r>
          </a:p>
          <a:p>
            <a:pPr lvl="1"/>
            <a:r>
              <a:rPr lang="en-US" dirty="0"/>
              <a:t>supporting changes in one or a few layers without impacting other layers </a:t>
            </a:r>
          </a:p>
          <a:p>
            <a:r>
              <a:rPr lang="en-US" dirty="0"/>
              <a:t>Layers have their own set of protocols and interfaces to communicate with other layers.</a:t>
            </a:r>
          </a:p>
          <a:p>
            <a:r>
              <a:rPr lang="en-US" dirty="0"/>
              <a:t>Not all layers are implemented in today’s Intranet and Internet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8242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23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19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351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dealing with complex systems: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explicit structure allows identification, relationship of complex system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pieces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layered </a:t>
            </a:r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reference model</a:t>
            </a:r>
            <a:r>
              <a:rPr lang="en-US" altLang="en-US">
                <a:ea typeface="Arial" panose="020B0604020202020204" pitchFamily="34" charset="0"/>
              </a:rPr>
              <a:t> for discussion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change of implementation of layer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service transparent to rest of system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e.g., change in gate procedure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affect rest of system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layering considered harmful?</a:t>
            </a:r>
          </a:p>
        </p:txBody>
      </p:sp>
      <p:sp>
        <p:nvSpPr>
          <p:cNvPr id="138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7DFBD39-395E-44B6-B83A-FAF0D210E8C8}" type="slidenum">
              <a:rPr lang="en-US" altLang="en-US" sz="1200">
                <a:latin typeface="Tahoma" panose="020B0604030504040204" pitchFamily="34" charset="0"/>
              </a:rPr>
              <a:pPr/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9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4029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114300"/>
            <a:ext cx="7772400" cy="6619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7050" y="1333500"/>
            <a:ext cx="5554663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application:</a:t>
            </a:r>
            <a:r>
              <a:rPr lang="en-US" altLang="en-US">
                <a:ea typeface="ＭＳ Ｐゴシック" panose="020B0600070205080204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transport:</a:t>
            </a:r>
            <a:r>
              <a:rPr lang="en-US" altLang="en-US">
                <a:ea typeface="ＭＳ Ｐゴシック" panose="020B0600070205080204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network:</a:t>
            </a:r>
            <a:r>
              <a:rPr lang="en-US" altLang="en-US">
                <a:ea typeface="ＭＳ Ｐゴシック" panose="020B0600070205080204" pitchFamily="34" charset="-128"/>
              </a:rPr>
              <a:t> routing of datagrams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link:</a:t>
            </a:r>
            <a:r>
              <a:rPr lang="en-US" altLang="en-US">
                <a:ea typeface="ＭＳ Ｐゴシック" panose="020B0600070205080204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Arial" panose="020B0604020202020204" pitchFamily="34" charset="0"/>
              </a:rPr>
              <a:t>Ethernet, 802.111 (WiFi),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physical:</a:t>
            </a:r>
            <a:r>
              <a:rPr lang="en-US" altLang="en-US">
                <a:ea typeface="ＭＳ Ｐゴシック" panose="020B0600070205080204" pitchFamily="34" charset="-128"/>
              </a:rPr>
              <a:t> bits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on the wire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application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transport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network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link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physical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2FB1FD2-71C0-4A9B-A641-1E5B89DF7033}" type="slidenum">
              <a:rPr lang="en-US" altLang="en-US" sz="1200">
                <a:latin typeface="Tahoma" panose="020B0604030504040204" pitchFamily="34" charset="0"/>
              </a:rPr>
              <a:pPr/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2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0050" y="85725"/>
            <a:ext cx="6503988" cy="617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ISO/OSI reference model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4200" y="1422400"/>
            <a:ext cx="5154613" cy="4648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>
                <a:ea typeface="ＭＳ Ｐゴシック" panose="020B0600070205080204" pitchFamily="34" charset="-128"/>
              </a:rPr>
              <a:t> allow applications to interpret meaning of data, e.g., encryption, compression, machine-specific conventions</a:t>
            </a:r>
          </a:p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>
                <a:ea typeface="ＭＳ Ｐゴシック" panose="020B0600070205080204" pitchFamily="34" charset="-128"/>
              </a:rPr>
              <a:t> synchronization, checkpointing, recovery of data exchange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Internet stack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missing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these layers!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these services, </a:t>
            </a:r>
            <a:r>
              <a:rPr lang="en-US" altLang="en-US" i="1">
                <a:ea typeface="Arial" panose="020B0604020202020204" pitchFamily="34" charset="0"/>
              </a:rPr>
              <a:t>if needed,</a:t>
            </a:r>
            <a:r>
              <a:rPr lang="en-US" altLang="en-US">
                <a:ea typeface="Arial" panose="020B0604020202020204" pitchFamily="34" charset="0"/>
              </a:rPr>
              <a:t> must be implemented in application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needed?</a:t>
            </a:r>
          </a:p>
        </p:txBody>
      </p:sp>
      <p:sp>
        <p:nvSpPr>
          <p:cNvPr id="142341" name="Rectangle 6"/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Text Box 7"/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physical</a:t>
            </a:r>
          </a:p>
        </p:txBody>
      </p:sp>
      <p:sp>
        <p:nvSpPr>
          <p:cNvPr id="142343" name="Line 8"/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9"/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10"/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1"/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2"/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Line 13"/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23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95350"/>
            <a:ext cx="5988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E1EF27-219F-42F3-AF6B-EFF7EC6659E0}" type="slidenum">
              <a:rPr lang="en-US" altLang="en-US" sz="1200">
                <a:latin typeface="Tahoma" panose="020B0604030504040204" pitchFamily="34" charset="0"/>
              </a:rPr>
              <a:pPr/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3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OSI Reference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470" y="3090446"/>
            <a:ext cx="146304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470" y="3623846"/>
            <a:ext cx="146304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Transport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08470" y="4157246"/>
            <a:ext cx="146304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908470" y="4690646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08470" y="5224046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5224046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56760" y="5224046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698806" y="3090446"/>
            <a:ext cx="146304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8806" y="3623846"/>
            <a:ext cx="146304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Transport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698806" y="4157246"/>
            <a:ext cx="146304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698806" y="4690646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698806" y="5224046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908470" y="2023646"/>
            <a:ext cx="146304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8470" y="2557046"/>
            <a:ext cx="1463040" cy="381000"/>
          </a:xfrm>
          <a:prstGeom prst="rect">
            <a:avLst/>
          </a:prstGeom>
          <a:solidFill>
            <a:srgbClr val="BE02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95600" y="4690646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572000" y="4690646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572000" y="4157246"/>
            <a:ext cx="146304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714046" y="2557046"/>
            <a:ext cx="1463040" cy="381000"/>
          </a:xfrm>
          <a:prstGeom prst="rect">
            <a:avLst/>
          </a:prstGeom>
          <a:solidFill>
            <a:srgbClr val="BE02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14046" y="2023646"/>
            <a:ext cx="146304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5106" y="150032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03627" y="1519561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05344" y="3879542"/>
            <a:ext cx="3444536" cy="20684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0" idx="3"/>
            <a:endCxn id="11" idx="1"/>
          </p:cNvCxnSpPr>
          <p:nvPr/>
        </p:nvCxnSpPr>
        <p:spPr>
          <a:xfrm>
            <a:off x="2371510" y="5414546"/>
            <a:ext cx="5240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2" idx="1"/>
          </p:cNvCxnSpPr>
          <p:nvPr/>
        </p:nvCxnSpPr>
        <p:spPr>
          <a:xfrm>
            <a:off x="4358640" y="5414546"/>
            <a:ext cx="1981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3"/>
            <a:endCxn id="17" idx="1"/>
          </p:cNvCxnSpPr>
          <p:nvPr/>
        </p:nvCxnSpPr>
        <p:spPr>
          <a:xfrm>
            <a:off x="6019800" y="5414546"/>
            <a:ext cx="6790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4745" y="3216676"/>
            <a:ext cx="30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or more nodes in network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 and benefits of networking.</a:t>
            </a:r>
          </a:p>
          <a:p>
            <a:r>
              <a:rPr lang="en-US" dirty="0"/>
              <a:t>Network types and structures.</a:t>
            </a:r>
          </a:p>
          <a:p>
            <a:r>
              <a:rPr lang="en-US" dirty="0"/>
              <a:t>Network protocols.</a:t>
            </a:r>
          </a:p>
          <a:p>
            <a:pPr lvl="1"/>
            <a:r>
              <a:rPr lang="en-US" dirty="0"/>
              <a:t>OSI Reference Model</a:t>
            </a:r>
          </a:p>
          <a:p>
            <a:r>
              <a:rPr lang="en-US" dirty="0"/>
              <a:t>Network applications.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Communication Based on OSI Reference Model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04104" y="2927132"/>
            <a:ext cx="146304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04104" y="3460532"/>
            <a:ext cx="146304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Transport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704104" y="3993932"/>
            <a:ext cx="146304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2704104" y="4527332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704104" y="5060732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704104" y="1860332"/>
            <a:ext cx="146304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04104" y="2393732"/>
            <a:ext cx="1463040" cy="381000"/>
          </a:xfrm>
          <a:prstGeom prst="rect">
            <a:avLst/>
          </a:prstGeom>
          <a:solidFill>
            <a:srgbClr val="BE02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20740" y="1337012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342058" y="2925626"/>
            <a:ext cx="146304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42058" y="3459026"/>
            <a:ext cx="146304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Transport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6342058" y="3992426"/>
            <a:ext cx="146304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6342058" y="4525826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342058" y="5059226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6342058" y="1858826"/>
            <a:ext cx="146304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42058" y="2392226"/>
            <a:ext cx="1463040" cy="381000"/>
          </a:xfrm>
          <a:prstGeom prst="rect">
            <a:avLst/>
          </a:prstGeom>
          <a:solidFill>
            <a:srgbClr val="BE02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58694" y="13355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B</a:t>
            </a:r>
          </a:p>
        </p:txBody>
      </p:sp>
      <p:cxnSp>
        <p:nvCxnSpPr>
          <p:cNvPr id="52" name="Straight Connector 51"/>
          <p:cNvCxnSpPr>
            <a:stCxn id="40" idx="3"/>
            <a:endCxn id="48" idx="1"/>
          </p:cNvCxnSpPr>
          <p:nvPr/>
        </p:nvCxnSpPr>
        <p:spPr>
          <a:xfrm flipV="1">
            <a:off x="4167144" y="20493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1" idx="3"/>
            <a:endCxn id="49" idx="1"/>
          </p:cNvCxnSpPr>
          <p:nvPr/>
        </p:nvCxnSpPr>
        <p:spPr>
          <a:xfrm flipV="1">
            <a:off x="4167144" y="25827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3"/>
            <a:endCxn id="43" idx="1"/>
          </p:cNvCxnSpPr>
          <p:nvPr/>
        </p:nvCxnSpPr>
        <p:spPr>
          <a:xfrm flipV="1">
            <a:off x="4167144" y="31161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44" idx="1"/>
          </p:cNvCxnSpPr>
          <p:nvPr/>
        </p:nvCxnSpPr>
        <p:spPr>
          <a:xfrm flipV="1">
            <a:off x="4167144" y="36495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7" idx="3"/>
            <a:endCxn id="45" idx="1"/>
          </p:cNvCxnSpPr>
          <p:nvPr/>
        </p:nvCxnSpPr>
        <p:spPr>
          <a:xfrm flipV="1">
            <a:off x="4167144" y="41829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3"/>
            <a:endCxn id="46" idx="1"/>
          </p:cNvCxnSpPr>
          <p:nvPr/>
        </p:nvCxnSpPr>
        <p:spPr>
          <a:xfrm flipV="1">
            <a:off x="4167144" y="47163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9" idx="3"/>
            <a:endCxn id="47" idx="1"/>
          </p:cNvCxnSpPr>
          <p:nvPr/>
        </p:nvCxnSpPr>
        <p:spPr>
          <a:xfrm flipV="1">
            <a:off x="4167144" y="5249726"/>
            <a:ext cx="2174914" cy="1506"/>
          </a:xfrm>
          <a:prstGeom prst="line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2753793" y="2199640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753793" y="2750392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2753793" y="3194013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753793" y="3764380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2753793" y="4343802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2753793" y="4868904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 rot="10800000">
            <a:off x="7487215" y="2161917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rot="10800000">
            <a:off x="7487215" y="2712669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10800000">
            <a:off x="7487215" y="3156290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10800000">
            <a:off x="7487215" y="3726657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 rot="10800000">
            <a:off x="7487215" y="4306079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 rot="10800000">
            <a:off x="7487215" y="4831181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0800000">
            <a:off x="3893020" y="2198131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0800000">
            <a:off x="3893020" y="2748883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10800000">
            <a:off x="3893020" y="3192504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0800000">
            <a:off x="3893020" y="3762871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0800000">
            <a:off x="3893020" y="4342293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10800000">
            <a:off x="3893020" y="4867395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6427960" y="2143810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6427960" y="2694562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>
            <a:off x="6427960" y="3138183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>
            <a:off x="6427960" y="3708550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6427960" y="4287972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6427960" y="4813074"/>
            <a:ext cx="235390" cy="280658"/>
          </a:xfrm>
          <a:prstGeom prst="down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4703" y="1701700"/>
            <a:ext cx="161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</a:t>
            </a:r>
          </a:p>
          <a:p>
            <a:pPr algn="ctr"/>
            <a:r>
              <a:rPr lang="en-US" dirty="0"/>
              <a:t>communication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2384109" y="5748599"/>
            <a:ext cx="59752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2"/>
          </p:cNvCxnSpPr>
          <p:nvPr/>
        </p:nvCxnSpPr>
        <p:spPr>
          <a:xfrm rot="5400000">
            <a:off x="3295115" y="5580929"/>
            <a:ext cx="279706" cy="1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7" idx="2"/>
          </p:cNvCxnSpPr>
          <p:nvPr/>
        </p:nvCxnSpPr>
        <p:spPr>
          <a:xfrm rot="16200000" flipH="1">
            <a:off x="6933085" y="5580719"/>
            <a:ext cx="281212" cy="2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306497" y="1908700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306497" y="2984377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06497" y="3508159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06497" y="4058574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9595" y="1376039"/>
            <a:ext cx="2065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 Data Units</a:t>
            </a:r>
          </a:p>
          <a:p>
            <a:r>
              <a:rPr lang="en-US" dirty="0"/>
              <a:t>(PDU)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06497" y="4591235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06497" y="2433962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16854" y="5098742"/>
            <a:ext cx="1189609" cy="310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Bits</a:t>
            </a:r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4" name="Footer Placeholder 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 2015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Definitions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640" y="1397000"/>
          <a:ext cx="8478174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2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5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OSI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provides</a:t>
                      </a:r>
                      <a:r>
                        <a:rPr lang="en-US" baseline="0" dirty="0"/>
                        <a:t> access to networking services to user applications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PDU is called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handles data representation</a:t>
                      </a:r>
                      <a:r>
                        <a:rPr lang="en-US" baseline="0" dirty="0"/>
                        <a:t>, conversion, and encryption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PDU is called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sets up</a:t>
                      </a:r>
                      <a:r>
                        <a:rPr lang="en-US" baseline="0" dirty="0"/>
                        <a:t> and maintains a communication channel between two hosts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PDU is called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ensures reliability of data transfer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data is</a:t>
                      </a:r>
                      <a:r>
                        <a:rPr lang="en-US" baseline="0" dirty="0"/>
                        <a:t> broken into multiple segments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handles sequencing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PDU is called segment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handles packet routing, access control in routers</a:t>
                      </a:r>
                      <a:r>
                        <a:rPr lang="en-US" baseline="0" dirty="0"/>
                        <a:t> as well as</a:t>
                      </a:r>
                      <a:r>
                        <a:rPr lang="en-US" dirty="0"/>
                        <a:t> logical addressing</a:t>
                      </a:r>
                      <a:endParaRPr lang="en-US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access control through packet inspection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PDU is called packet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Definitions (cont.)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1640" y="1397000"/>
          <a:ext cx="8478174" cy="24688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59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22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OSI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provides physical device</a:t>
                      </a:r>
                      <a:r>
                        <a:rPr lang="en-US" baseline="0" dirty="0"/>
                        <a:t> addressing and device-to-device delivery services,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provides error detection and correction services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implemented in NICs and switches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PDU is called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901"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handles bit encoding</a:t>
                      </a:r>
                      <a:r>
                        <a:rPr lang="en-US" baseline="0" dirty="0"/>
                        <a:t> and decoding into and from binary signals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requires networking equipment such as cables, connectors, antennas,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PDU of Layers in OSI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2155" y="2121789"/>
            <a:ext cx="1464815" cy="55633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Link Layer 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98451" y="2123269"/>
            <a:ext cx="1356803" cy="5563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 Layer Header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67091" y="2124749"/>
            <a:ext cx="1356803" cy="55633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Transport Layer Header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4253" y="2124749"/>
            <a:ext cx="1356803" cy="5563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1414" y="2124748"/>
            <a:ext cx="1515121" cy="55633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FCS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4008267" y="2232798"/>
            <a:ext cx="896645" cy="408372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59944" y="4749615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 PDU</a:t>
            </a:r>
          </a:p>
        </p:txBody>
      </p:sp>
      <p:sp>
        <p:nvSpPr>
          <p:cNvPr id="18" name="Right Brace 17"/>
          <p:cNvSpPr/>
          <p:nvPr/>
        </p:nvSpPr>
        <p:spPr>
          <a:xfrm rot="5400000">
            <a:off x="4011970" y="1856230"/>
            <a:ext cx="933634" cy="7039995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37136" y="5869674"/>
            <a:ext cx="216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Link Layer PDU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119837" y="3812974"/>
            <a:ext cx="215725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8" idx="0"/>
          </p:cNvCxnSpPr>
          <p:nvPr/>
        </p:nvCxnSpPr>
        <p:spPr>
          <a:xfrm rot="5400000">
            <a:off x="6930489" y="3839637"/>
            <a:ext cx="2138071" cy="1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2"/>
          </p:cNvCxnSpPr>
          <p:nvPr/>
        </p:nvCxnSpPr>
        <p:spPr>
          <a:xfrm rot="5400000">
            <a:off x="1859854" y="3271464"/>
            <a:ext cx="1109748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945091" y="3271436"/>
            <a:ext cx="1108209" cy="1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9611" y="3605883"/>
            <a:ext cx="21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Layer PDU</a:t>
            </a:r>
          </a:p>
        </p:txBody>
      </p:sp>
      <p:sp>
        <p:nvSpPr>
          <p:cNvPr id="28" name="Right Brace 27"/>
          <p:cNvSpPr/>
          <p:nvPr/>
        </p:nvSpPr>
        <p:spPr>
          <a:xfrm rot="5400000">
            <a:off x="4674092" y="1772639"/>
            <a:ext cx="896645" cy="273432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5662440" y="1262149"/>
            <a:ext cx="313745" cy="1393792"/>
          </a:xfrm>
          <a:prstGeom prst="rightBrace">
            <a:avLst>
              <a:gd name="adj1" fmla="val 8333"/>
              <a:gd name="adj2" fmla="val 506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09653" y="1414588"/>
            <a:ext cx="433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Application, Presentation, Session Layer PDU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Protocol 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3282"/>
          </a:xfrm>
        </p:spPr>
        <p:txBody>
          <a:bodyPr/>
          <a:lstStyle/>
          <a:p>
            <a:r>
              <a:rPr lang="en-US" dirty="0"/>
              <a:t>Uses 5 of the 7 layers from the OSI reference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0475" y="5247753"/>
            <a:ext cx="146304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806" y="2860365"/>
            <a:ext cx="146304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Transport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09806" y="3393765"/>
            <a:ext cx="146304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09806" y="3927165"/>
            <a:ext cx="146304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609806" y="4460565"/>
            <a:ext cx="146304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Physical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00928" y="2343240"/>
            <a:ext cx="146304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0475" y="4714353"/>
            <a:ext cx="1463040" cy="381000"/>
          </a:xfrm>
          <a:prstGeom prst="rect">
            <a:avLst/>
          </a:prstGeom>
          <a:solidFill>
            <a:srgbClr val="BE02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213940" y="3866259"/>
            <a:ext cx="3820357" cy="12132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Dropped layers: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44386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795338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88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4389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24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25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526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527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390" name="Group 170"/>
          <p:cNvGrpSpPr>
            <a:grpSpLocks/>
          </p:cNvGrpSpPr>
          <p:nvPr/>
        </p:nvGrpSpPr>
        <p:grpSpPr bwMode="auto"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4518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4522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4519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520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4391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9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39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39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9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4439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9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40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1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51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51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51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51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0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4440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44406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407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408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409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410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144411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412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413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4414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0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50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50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4450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50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50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50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415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9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49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49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49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9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416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9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49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49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417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144418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8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link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4448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419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7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8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link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physical</a:t>
              </a:r>
            </a:p>
          </p:txBody>
        </p:sp>
      </p:grpSp>
      <p:sp>
        <p:nvSpPr>
          <p:cNvPr id="144420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4421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7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47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47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4447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47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7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7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422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6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46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46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46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6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5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46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46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46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6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5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445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4445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4445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4445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5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4445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4425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4426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44427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4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4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4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</a:rPr>
                  <a:t>t</a:t>
                </a:r>
              </a:p>
            </p:txBody>
          </p:sp>
        </p:grpSp>
        <p:grpSp>
          <p:nvGrpSpPr>
            <p:cNvPr id="14444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4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4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</a:rPr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44433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39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44434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37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4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6932296A-960D-4A3B-BCA8-BFFF4A87148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2" name="Title 50"/>
          <p:cNvSpPr>
            <a:spLocks noGrp="1"/>
          </p:cNvSpPr>
          <p:nvPr>
            <p:ph type="title" idx="4294967295"/>
          </p:nvPr>
        </p:nvSpPr>
        <p:spPr>
          <a:xfrm>
            <a:off x="398462" y="-47625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Host: sends </a:t>
            </a:r>
            <a:r>
              <a:rPr lang="en-US" altLang="en-US" sz="4000" i="1" dirty="0"/>
              <a:t>packets</a:t>
            </a:r>
            <a:r>
              <a:rPr lang="en-US" altLang="en-US" sz="4000" dirty="0"/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+mn-ea"/>
              </a:rPr>
              <a:t>host sending function:</a:t>
            </a:r>
          </a:p>
          <a:p>
            <a:pPr eaLnBrk="1" hangingPunct="1">
              <a:defRPr/>
            </a:pPr>
            <a:r>
              <a:rPr lang="en-US" sz="2400" dirty="0">
                <a:ea typeface="+mn-ea"/>
              </a:rPr>
              <a:t>takes application message</a:t>
            </a:r>
          </a:p>
          <a:p>
            <a:pPr eaLnBrk="1" hangingPunct="1">
              <a:defRPr/>
            </a:pPr>
            <a:r>
              <a:rPr lang="en-US" sz="2400" dirty="0">
                <a:ea typeface="+mn-ea"/>
              </a:rPr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>
                <a:ea typeface="+mn-ea"/>
              </a:rPr>
              <a:t>, of length </a:t>
            </a:r>
            <a:r>
              <a:rPr lang="en-US" sz="2400" i="1" dirty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>
                <a:ea typeface="+mn-ea"/>
              </a:rPr>
              <a:t> bits</a:t>
            </a:r>
          </a:p>
          <a:p>
            <a:pPr eaLnBrk="1" hangingPunct="1">
              <a:defRPr/>
            </a:pPr>
            <a:r>
              <a:rPr lang="en-US" sz="2400" dirty="0">
                <a:ea typeface="+mn-ea"/>
              </a:rPr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  <a:ea typeface="+mn-ea"/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/>
              <a:t>link transmission rate, aka link </a:t>
            </a:r>
            <a:r>
              <a:rPr lang="en-US" i="1" dirty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61444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5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6" y="757238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6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61471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472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473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5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R: </a:t>
            </a:r>
            <a:r>
              <a:rPr lang="en-US" altLang="en-US" sz="1800"/>
              <a:t>link transmission rate</a:t>
            </a:r>
          </a:p>
        </p:txBody>
      </p:sp>
      <p:grpSp>
        <p:nvGrpSpPr>
          <p:cNvPr id="61448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9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host</a:t>
            </a:r>
          </a:p>
        </p:txBody>
      </p:sp>
      <p:grpSp>
        <p:nvGrpSpPr>
          <p:cNvPr id="61450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6146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51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61464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52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61453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cxnSp>
        <p:nvCxnSpPr>
          <p:cNvPr id="61454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two packets, </a:t>
            </a:r>
          </a:p>
          <a:p>
            <a:r>
              <a:rPr lang="en-US" altLang="en-US" sz="1800" i="1"/>
              <a:t>L</a:t>
            </a:r>
            <a:r>
              <a:rPr lang="en-US" altLang="en-US" sz="1800"/>
              <a:t> bits each</a:t>
            </a:r>
          </a:p>
        </p:txBody>
      </p:sp>
      <p:sp>
        <p:nvSpPr>
          <p:cNvPr id="61456" name="TextBox 235"/>
          <p:cNvSpPr txBox="1">
            <a:spLocks noChangeArrowheads="1"/>
          </p:cNvSpPr>
          <p:nvPr/>
        </p:nvSpPr>
        <p:spPr bwMode="auto">
          <a:xfrm>
            <a:off x="1550988" y="5456238"/>
            <a:ext cx="14795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ts val="1800"/>
              </a:lnSpc>
            </a:pPr>
            <a:r>
              <a:rPr lang="en-US" altLang="en-US" sz="1800"/>
              <a:t>packet</a:t>
            </a:r>
          </a:p>
          <a:p>
            <a:pPr algn="r">
              <a:lnSpc>
                <a:spcPts val="1800"/>
              </a:lnSpc>
            </a:pPr>
            <a:r>
              <a:rPr lang="en-US" altLang="en-US" sz="1800"/>
              <a:t>transmission</a:t>
            </a:r>
          </a:p>
          <a:p>
            <a:pPr algn="r">
              <a:lnSpc>
                <a:spcPts val="1800"/>
              </a:lnSpc>
            </a:pPr>
            <a:r>
              <a:rPr lang="en-US" altLang="en-US" sz="1800"/>
              <a:t>delay</a:t>
            </a:r>
          </a:p>
        </p:txBody>
      </p:sp>
      <p:sp>
        <p:nvSpPr>
          <p:cNvPr id="61457" name="TextBox 237"/>
          <p:cNvSpPr txBox="1">
            <a:spLocks noChangeArrowheads="1"/>
          </p:cNvSpPr>
          <p:nvPr/>
        </p:nvSpPr>
        <p:spPr bwMode="auto">
          <a:xfrm>
            <a:off x="3660775" y="5453063"/>
            <a:ext cx="17113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800"/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en-US" sz="1800"/>
              <a:t>transmit </a:t>
            </a:r>
            <a:r>
              <a:rPr lang="en-US" altLang="en-US" sz="1800" i="1"/>
              <a:t>L</a:t>
            </a:r>
            <a:r>
              <a:rPr lang="en-US" altLang="en-US" sz="1800"/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en-US" sz="1800"/>
              <a:t>packet into link</a:t>
            </a:r>
          </a:p>
        </p:txBody>
      </p:sp>
      <p:sp>
        <p:nvSpPr>
          <p:cNvPr id="61458" name="TextBox 4"/>
          <p:cNvSpPr txBox="1">
            <a:spLocks noChangeArrowheads="1"/>
          </p:cNvSpPr>
          <p:nvPr/>
        </p:nvSpPr>
        <p:spPr bwMode="auto">
          <a:xfrm>
            <a:off x="6167438" y="5400675"/>
            <a:ext cx="174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/>
              <a:t>L</a:t>
            </a:r>
            <a:r>
              <a:rPr lang="en-US" altLang="en-US"/>
              <a:t> (bits)</a:t>
            </a:r>
          </a:p>
          <a:p>
            <a:r>
              <a:rPr lang="en-US" altLang="en-US" i="1"/>
              <a:t>R</a:t>
            </a:r>
            <a:r>
              <a:rPr lang="en-US" altLang="en-US"/>
              <a:t> (bits/sec)</a:t>
            </a:r>
          </a:p>
        </p:txBody>
      </p:sp>
      <p:cxnSp>
        <p:nvCxnSpPr>
          <p:cNvPr id="61459" name="Straight Connector 9"/>
          <p:cNvCxnSpPr>
            <a:cxnSpLocks noChangeShapeType="1"/>
          </p:cNvCxnSpPr>
          <p:nvPr/>
        </p:nvCxnSpPr>
        <p:spPr bwMode="auto">
          <a:xfrm>
            <a:off x="6254750" y="5819775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0" name="TextBox 10"/>
          <p:cNvSpPr txBox="1">
            <a:spLocks noChangeArrowheads="1"/>
          </p:cNvSpPr>
          <p:nvPr/>
        </p:nvSpPr>
        <p:spPr bwMode="auto">
          <a:xfrm>
            <a:off x="3228975" y="5586413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61461" name="TextBox 245"/>
          <p:cNvSpPr txBox="1">
            <a:spLocks noChangeArrowheads="1"/>
          </p:cNvSpPr>
          <p:nvPr/>
        </p:nvSpPr>
        <p:spPr bwMode="auto">
          <a:xfrm>
            <a:off x="5570538" y="5602288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61462" name="Rectangle 11"/>
          <p:cNvSpPr>
            <a:spLocks noChangeArrowheads="1"/>
          </p:cNvSpPr>
          <p:nvPr/>
        </p:nvSpPr>
        <p:spPr bwMode="auto">
          <a:xfrm>
            <a:off x="1109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D57E932F-9212-447A-BA54-964837EDFF10}" type="slidenum">
              <a:rPr lang="en-US" altLang="en-US" sz="1200">
                <a:latin typeface="Tahoma" panose="020B0604030504040204" pitchFamily="34" charset="0"/>
              </a:rPr>
              <a:pPr/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4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4271963" cy="4648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mesh of interconnected routers</a:t>
            </a:r>
          </a:p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packet-switching: hosts break application-layer messages into </a:t>
            </a:r>
            <a:r>
              <a:rPr lang="en-US" altLang="en-US" i="1">
                <a:solidFill>
                  <a:srgbClr val="CC0000"/>
                </a:solidFill>
              </a:rPr>
              <a:t>packets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forward packets</a:t>
            </a:r>
            <a:r>
              <a:rPr lang="en-US" altLang="en-US" i="1">
                <a:ea typeface="Arial" panose="020B0604020202020204" pitchFamily="34" charset="0"/>
              </a:rPr>
              <a:t> </a:t>
            </a:r>
            <a:r>
              <a:rPr lang="en-US" altLang="en-US">
                <a:ea typeface="Arial" panose="020B0604020202020204" pitchFamily="34" charset="0"/>
              </a:rPr>
              <a:t>from one router to the next, across links on path from source to destination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each packet transmitted at full link capacity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network core</a:t>
            </a:r>
          </a:p>
        </p:txBody>
      </p:sp>
      <p:sp>
        <p:nvSpPr>
          <p:cNvPr id="70660" name="Freeform 637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61" name="Group 638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71161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162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CCFF"/>
                </a:solidFill>
              </a:endParaRPr>
            </a:p>
          </p:txBody>
        </p:sp>
      </p:grpSp>
      <p:sp>
        <p:nvSpPr>
          <p:cNvPr id="70662" name="Freeform 641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642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643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644"/>
          <p:cNvSpPr>
            <a:spLocks noChangeShapeType="1"/>
          </p:cNvSpPr>
          <p:nvPr/>
        </p:nvSpPr>
        <p:spPr bwMode="auto">
          <a:xfrm rot="-5400000">
            <a:off x="8177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646"/>
          <p:cNvSpPr>
            <a:spLocks noChangeShapeType="1"/>
          </p:cNvSpPr>
          <p:nvPr/>
        </p:nvSpPr>
        <p:spPr bwMode="auto">
          <a:xfrm>
            <a:off x="6100763" y="4776788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647"/>
          <p:cNvSpPr>
            <a:spLocks noChangeShapeType="1"/>
          </p:cNvSpPr>
          <p:nvPr/>
        </p:nvSpPr>
        <p:spPr bwMode="auto">
          <a:xfrm flipV="1">
            <a:off x="5842000" y="5040313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650"/>
          <p:cNvSpPr>
            <a:spLocks noChangeShapeType="1"/>
          </p:cNvSpPr>
          <p:nvPr/>
        </p:nvSpPr>
        <p:spPr bwMode="auto">
          <a:xfrm flipH="1">
            <a:off x="6267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651"/>
          <p:cNvSpPr>
            <a:spLocks noChangeShapeType="1"/>
          </p:cNvSpPr>
          <p:nvPr/>
        </p:nvSpPr>
        <p:spPr bwMode="auto">
          <a:xfrm flipH="1" flipV="1">
            <a:off x="6548438" y="5100638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652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Line 654"/>
          <p:cNvSpPr>
            <a:spLocks noChangeShapeType="1"/>
          </p:cNvSpPr>
          <p:nvPr/>
        </p:nvSpPr>
        <p:spPr bwMode="auto">
          <a:xfrm>
            <a:off x="6046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655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73" name="Group 656"/>
          <p:cNvGrpSpPr>
            <a:grpSpLocks/>
          </p:cNvGrpSpPr>
          <p:nvPr/>
        </p:nvGrpSpPr>
        <p:grpSpPr bwMode="auto">
          <a:xfrm>
            <a:off x="5611813" y="3503613"/>
            <a:ext cx="506412" cy="352425"/>
            <a:chOff x="2967" y="478"/>
            <a:chExt cx="788" cy="625"/>
          </a:xfrm>
        </p:grpSpPr>
        <p:pic>
          <p:nvPicPr>
            <p:cNvPr id="71159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160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674" name="Freeform 65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Freeform 660"/>
          <p:cNvSpPr>
            <a:spLocks/>
          </p:cNvSpPr>
          <p:nvPr/>
        </p:nvSpPr>
        <p:spPr bwMode="auto">
          <a:xfrm>
            <a:off x="7011988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66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66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Line 66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Line 66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66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66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Line 66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3" name="Line 66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Line 66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5" name="Line 670"/>
          <p:cNvSpPr>
            <a:spLocks noChangeShapeType="1"/>
          </p:cNvSpPr>
          <p:nvPr/>
        </p:nvSpPr>
        <p:spPr bwMode="auto">
          <a:xfrm flipV="1">
            <a:off x="7580313" y="2562225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6" name="Line 67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67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67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674"/>
          <p:cNvSpPr>
            <a:spLocks noChangeShapeType="1"/>
          </p:cNvSpPr>
          <p:nvPr/>
        </p:nvSpPr>
        <p:spPr bwMode="auto">
          <a:xfrm flipH="1">
            <a:off x="7299325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Line 67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1" name="Line 67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2" name="Line 67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93" name="Group 678"/>
          <p:cNvGrpSpPr>
            <a:grpSpLocks/>
          </p:cNvGrpSpPr>
          <p:nvPr/>
        </p:nvGrpSpPr>
        <p:grpSpPr bwMode="auto">
          <a:xfrm>
            <a:off x="6053138" y="1846263"/>
            <a:ext cx="468312" cy="620712"/>
            <a:chOff x="1653" y="3023"/>
            <a:chExt cx="622" cy="911"/>
          </a:xfrm>
        </p:grpSpPr>
        <p:sp>
          <p:nvSpPr>
            <p:cNvPr id="71142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3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4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5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6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7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8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9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0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1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2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3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4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5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6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7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71158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694" name="Group 696"/>
          <p:cNvGrpSpPr>
            <a:grpSpLocks/>
          </p:cNvGrpSpPr>
          <p:nvPr/>
        </p:nvGrpSpPr>
        <p:grpSpPr bwMode="auto">
          <a:xfrm>
            <a:off x="6289675" y="2406650"/>
            <a:ext cx="454025" cy="254000"/>
            <a:chOff x="3843" y="1516"/>
            <a:chExt cx="286" cy="160"/>
          </a:xfrm>
        </p:grpSpPr>
        <p:sp>
          <p:nvSpPr>
            <p:cNvPr id="71133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34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35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36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137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71140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41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38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39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5" name="Group 706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711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128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31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32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9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30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6" name="Group 715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711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120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23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24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1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22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7" name="Group 724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711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112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15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16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13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14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8" name="Group 733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711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1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104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07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8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05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06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9" name="Group 742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710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096" name="Group 74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9" name="Freeform 7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0" name="Freeform 7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97" name="Line 74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98" name="Line 75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00" name="Line 751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701" name="Group 752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710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088" name="Group 75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1" name="Freeform 75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92" name="Freeform 75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9" name="Line 75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90" name="Line 76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2" name="Group 76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710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080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83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84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1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82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3" name="Group 77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710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072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75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76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73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74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4" name="Group 77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710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064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67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8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65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66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5" name="Group 78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7105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5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05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1056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59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0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57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58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6" name="Group 797"/>
          <p:cNvGrpSpPr>
            <a:grpSpLocks/>
          </p:cNvGrpSpPr>
          <p:nvPr/>
        </p:nvGrpSpPr>
        <p:grpSpPr bwMode="auto">
          <a:xfrm>
            <a:off x="7161213" y="5005388"/>
            <a:ext cx="446087" cy="422275"/>
            <a:chOff x="5072" y="3611"/>
            <a:chExt cx="459" cy="380"/>
          </a:xfrm>
        </p:grpSpPr>
        <p:grpSp>
          <p:nvGrpSpPr>
            <p:cNvPr id="71039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41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2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3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4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5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6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7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8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9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0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1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2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40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707" name="Group 812"/>
          <p:cNvGrpSpPr>
            <a:grpSpLocks/>
          </p:cNvGrpSpPr>
          <p:nvPr/>
        </p:nvGrpSpPr>
        <p:grpSpPr bwMode="auto">
          <a:xfrm>
            <a:off x="5638800" y="3509963"/>
            <a:ext cx="398463" cy="358775"/>
            <a:chOff x="5072" y="3611"/>
            <a:chExt cx="459" cy="380"/>
          </a:xfrm>
        </p:grpSpPr>
        <p:grpSp>
          <p:nvGrpSpPr>
            <p:cNvPr id="71025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27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8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9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0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1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2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3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4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5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6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7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8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26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708" name="Line 827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709" name="Group 828"/>
          <p:cNvGrpSpPr>
            <a:grpSpLocks/>
          </p:cNvGrpSpPr>
          <p:nvPr/>
        </p:nvGrpSpPr>
        <p:grpSpPr bwMode="auto">
          <a:xfrm>
            <a:off x="5254625" y="2038350"/>
            <a:ext cx="504825" cy="401638"/>
            <a:chOff x="2896" y="396"/>
            <a:chExt cx="1848" cy="1887"/>
          </a:xfrm>
        </p:grpSpPr>
        <p:pic>
          <p:nvPicPr>
            <p:cNvPr id="71002" name="Picture 82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003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4" name="Picture 83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005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06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07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08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09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0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1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2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3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4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5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6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7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18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9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20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21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22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23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24" name="Picture 851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710" name="Group 852"/>
          <p:cNvGrpSpPr>
            <a:grpSpLocks/>
          </p:cNvGrpSpPr>
          <p:nvPr/>
        </p:nvGrpSpPr>
        <p:grpSpPr bwMode="auto">
          <a:xfrm>
            <a:off x="5537200" y="3054350"/>
            <a:ext cx="504825" cy="401638"/>
            <a:chOff x="2896" y="396"/>
            <a:chExt cx="1848" cy="1887"/>
          </a:xfrm>
        </p:grpSpPr>
        <p:pic>
          <p:nvPicPr>
            <p:cNvPr id="70979" name="Picture 85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80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81" name="Picture 85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82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3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4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5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6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7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8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89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0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1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2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3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4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5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6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7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8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99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000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1" name="Picture 875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711" name="Group 876"/>
          <p:cNvGrpSpPr>
            <a:grpSpLocks/>
          </p:cNvGrpSpPr>
          <p:nvPr/>
        </p:nvGrpSpPr>
        <p:grpSpPr bwMode="auto">
          <a:xfrm>
            <a:off x="6959600" y="5495925"/>
            <a:ext cx="504825" cy="401638"/>
            <a:chOff x="2896" y="396"/>
            <a:chExt cx="1848" cy="1887"/>
          </a:xfrm>
        </p:grpSpPr>
        <p:pic>
          <p:nvPicPr>
            <p:cNvPr id="70956" name="Picture 877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57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8" name="Picture 879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59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0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1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2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3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4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5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6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7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8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69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0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1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2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3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4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5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6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77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78" name="Picture 899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712" name="Group 900"/>
          <p:cNvGrpSpPr>
            <a:grpSpLocks/>
          </p:cNvGrpSpPr>
          <p:nvPr/>
        </p:nvGrpSpPr>
        <p:grpSpPr bwMode="auto">
          <a:xfrm>
            <a:off x="7378700" y="5524500"/>
            <a:ext cx="504825" cy="401638"/>
            <a:chOff x="2896" y="396"/>
            <a:chExt cx="1848" cy="1887"/>
          </a:xfrm>
        </p:grpSpPr>
        <p:pic>
          <p:nvPicPr>
            <p:cNvPr id="70933" name="Picture 90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34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35" name="Picture 90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36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37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38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39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0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1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2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3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4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5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6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7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8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49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0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51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52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53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954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5" name="Picture 923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713" name="Group 924"/>
          <p:cNvGrpSpPr>
            <a:grpSpLocks/>
          </p:cNvGrpSpPr>
          <p:nvPr/>
        </p:nvGrpSpPr>
        <p:grpSpPr bwMode="auto">
          <a:xfrm>
            <a:off x="5349875" y="1590675"/>
            <a:ext cx="617538" cy="387350"/>
            <a:chOff x="2920" y="972"/>
            <a:chExt cx="389" cy="244"/>
          </a:xfrm>
        </p:grpSpPr>
        <p:grpSp>
          <p:nvGrpSpPr>
            <p:cNvPr id="70921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70923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924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925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70926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7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8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9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30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0931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0932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70922" name="Picture 936" descr="grayed_radiati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714" name="Picture 937" descr="car_gray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1670050"/>
            <a:ext cx="7540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715" name="Group 938"/>
          <p:cNvGrpSpPr>
            <a:grpSpLocks/>
          </p:cNvGrpSpPr>
          <p:nvPr/>
        </p:nvGrpSpPr>
        <p:grpSpPr bwMode="auto">
          <a:xfrm>
            <a:off x="5662613" y="4538663"/>
            <a:ext cx="463550" cy="398462"/>
            <a:chOff x="3987" y="-51"/>
            <a:chExt cx="1252" cy="983"/>
          </a:xfrm>
        </p:grpSpPr>
        <p:pic>
          <p:nvPicPr>
            <p:cNvPr id="70919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20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6" name="Group 941"/>
          <p:cNvGrpSpPr>
            <a:grpSpLocks/>
          </p:cNvGrpSpPr>
          <p:nvPr/>
        </p:nvGrpSpPr>
        <p:grpSpPr bwMode="auto">
          <a:xfrm>
            <a:off x="5500688" y="4938713"/>
            <a:ext cx="463550" cy="398462"/>
            <a:chOff x="3987" y="-51"/>
            <a:chExt cx="1252" cy="983"/>
          </a:xfrm>
        </p:grpSpPr>
        <p:pic>
          <p:nvPicPr>
            <p:cNvPr id="70917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18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7" name="Group 944"/>
          <p:cNvGrpSpPr>
            <a:grpSpLocks/>
          </p:cNvGrpSpPr>
          <p:nvPr/>
        </p:nvGrpSpPr>
        <p:grpSpPr bwMode="auto">
          <a:xfrm>
            <a:off x="5957888" y="5186363"/>
            <a:ext cx="463550" cy="398462"/>
            <a:chOff x="3987" y="-51"/>
            <a:chExt cx="1252" cy="983"/>
          </a:xfrm>
        </p:grpSpPr>
        <p:pic>
          <p:nvPicPr>
            <p:cNvPr id="70915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16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8" name="Group 947"/>
          <p:cNvGrpSpPr>
            <a:grpSpLocks/>
          </p:cNvGrpSpPr>
          <p:nvPr/>
        </p:nvGrpSpPr>
        <p:grpSpPr bwMode="auto">
          <a:xfrm>
            <a:off x="6396038" y="5224463"/>
            <a:ext cx="463550" cy="398462"/>
            <a:chOff x="3987" y="-51"/>
            <a:chExt cx="1252" cy="983"/>
          </a:xfrm>
        </p:grpSpPr>
        <p:pic>
          <p:nvPicPr>
            <p:cNvPr id="70913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914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9" name="Group 950"/>
          <p:cNvGrpSpPr>
            <a:grpSpLocks/>
          </p:cNvGrpSpPr>
          <p:nvPr/>
        </p:nvGrpSpPr>
        <p:grpSpPr bwMode="auto">
          <a:xfrm>
            <a:off x="8186738" y="5014913"/>
            <a:ext cx="249237" cy="555625"/>
            <a:chOff x="1115" y="2770"/>
            <a:chExt cx="589" cy="1034"/>
          </a:xfrm>
        </p:grpSpPr>
        <p:sp>
          <p:nvSpPr>
            <p:cNvPr id="70881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82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83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84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85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886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911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912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87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888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909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910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89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90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891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907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908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92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893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905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906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94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95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96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97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98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9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900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901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902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0903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904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0720" name="Group 983"/>
          <p:cNvGrpSpPr>
            <a:grpSpLocks/>
          </p:cNvGrpSpPr>
          <p:nvPr/>
        </p:nvGrpSpPr>
        <p:grpSpPr bwMode="auto">
          <a:xfrm>
            <a:off x="7900988" y="5224463"/>
            <a:ext cx="230187" cy="498475"/>
            <a:chOff x="1115" y="2770"/>
            <a:chExt cx="589" cy="1034"/>
          </a:xfrm>
        </p:grpSpPr>
        <p:sp>
          <p:nvSpPr>
            <p:cNvPr id="70849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50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51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52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53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854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879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880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55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856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877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878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57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58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859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875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876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60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861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873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874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0862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63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64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65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66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7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68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69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70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0871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872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0721" name="Group 1016"/>
          <p:cNvGrpSpPr>
            <a:grpSpLocks/>
          </p:cNvGrpSpPr>
          <p:nvPr/>
        </p:nvGrpSpPr>
        <p:grpSpPr bwMode="auto">
          <a:xfrm>
            <a:off x="7389813" y="3911600"/>
            <a:ext cx="506412" cy="209550"/>
            <a:chOff x="4655" y="2464"/>
            <a:chExt cx="319" cy="132"/>
          </a:xfrm>
        </p:grpSpPr>
        <p:grpSp>
          <p:nvGrpSpPr>
            <p:cNvPr id="70832" name="Group 101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844" name="Group 102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47" name="Freeform 102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48" name="Freeform 102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45" name="Line 102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6" name="Line 102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3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834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835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836" name="Group 102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39" name="Freeform 103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0" name="Freeform 103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7" name="Line 1032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38" name="Line 103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2" name="Group 1034"/>
          <p:cNvGrpSpPr>
            <a:grpSpLocks/>
          </p:cNvGrpSpPr>
          <p:nvPr/>
        </p:nvGrpSpPr>
        <p:grpSpPr bwMode="auto">
          <a:xfrm>
            <a:off x="7081838" y="3629025"/>
            <a:ext cx="506412" cy="209550"/>
            <a:chOff x="4655" y="2464"/>
            <a:chExt cx="319" cy="132"/>
          </a:xfrm>
        </p:grpSpPr>
        <p:grpSp>
          <p:nvGrpSpPr>
            <p:cNvPr id="70815" name="Group 103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8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8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827" name="Group 103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30" name="Freeform 104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31" name="Freeform 104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28" name="Line 104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9" name="Line 104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1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81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81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819" name="Group 104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22" name="Freeform 10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3" name="Freeform 10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20" name="Line 1050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21" name="Line 1051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3" name="Group 1052"/>
          <p:cNvGrpSpPr>
            <a:grpSpLocks/>
          </p:cNvGrpSpPr>
          <p:nvPr/>
        </p:nvGrpSpPr>
        <p:grpSpPr bwMode="auto">
          <a:xfrm>
            <a:off x="7732713" y="3641725"/>
            <a:ext cx="506412" cy="209550"/>
            <a:chOff x="4655" y="2464"/>
            <a:chExt cx="319" cy="132"/>
          </a:xfrm>
        </p:grpSpPr>
        <p:grpSp>
          <p:nvGrpSpPr>
            <p:cNvPr id="70798" name="Group 1053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810" name="Group 10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13" name="Freeform 10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14" name="Freeform 10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11" name="Line 10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12" name="Line 10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9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80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80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802" name="Group 1065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05" name="Freeform 10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6" name="Freeform 10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03" name="Line 1068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804" name="Line 1069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4" name="Group 1070"/>
          <p:cNvGrpSpPr>
            <a:grpSpLocks/>
          </p:cNvGrpSpPr>
          <p:nvPr/>
        </p:nvGrpSpPr>
        <p:grpSpPr bwMode="auto">
          <a:xfrm>
            <a:off x="7202488" y="2486025"/>
            <a:ext cx="392112" cy="180975"/>
            <a:chOff x="4655" y="2464"/>
            <a:chExt cx="319" cy="132"/>
          </a:xfrm>
        </p:grpSpPr>
        <p:grpSp>
          <p:nvGrpSpPr>
            <p:cNvPr id="70781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793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96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97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94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5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2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83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84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785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88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89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6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87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5" name="Group 1088"/>
          <p:cNvGrpSpPr>
            <a:grpSpLocks/>
          </p:cNvGrpSpPr>
          <p:nvPr/>
        </p:nvGrpSpPr>
        <p:grpSpPr bwMode="auto">
          <a:xfrm>
            <a:off x="7205663" y="2752725"/>
            <a:ext cx="407987" cy="180975"/>
            <a:chOff x="4655" y="2464"/>
            <a:chExt cx="319" cy="132"/>
          </a:xfrm>
        </p:grpSpPr>
        <p:grpSp>
          <p:nvGrpSpPr>
            <p:cNvPr id="70764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776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79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80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77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8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5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66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67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768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71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2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9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6" name="Group 1106"/>
          <p:cNvGrpSpPr>
            <a:grpSpLocks/>
          </p:cNvGrpSpPr>
          <p:nvPr/>
        </p:nvGrpSpPr>
        <p:grpSpPr bwMode="auto">
          <a:xfrm>
            <a:off x="7758113" y="2749550"/>
            <a:ext cx="407987" cy="180975"/>
            <a:chOff x="4655" y="2464"/>
            <a:chExt cx="319" cy="132"/>
          </a:xfrm>
        </p:grpSpPr>
        <p:grpSp>
          <p:nvGrpSpPr>
            <p:cNvPr id="70747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759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62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63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60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61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48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49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50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751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54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55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52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7" name="Group 1124"/>
          <p:cNvGrpSpPr>
            <a:grpSpLocks/>
          </p:cNvGrpSpPr>
          <p:nvPr/>
        </p:nvGrpSpPr>
        <p:grpSpPr bwMode="auto">
          <a:xfrm>
            <a:off x="7688263" y="2390775"/>
            <a:ext cx="392112" cy="180975"/>
            <a:chOff x="4655" y="2464"/>
            <a:chExt cx="319" cy="132"/>
          </a:xfrm>
        </p:grpSpPr>
        <p:grpSp>
          <p:nvGrpSpPr>
            <p:cNvPr id="70730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0742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45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46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43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44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1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32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733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0734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37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8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5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0728" name="Picture 1142" descr="underline_base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86" y="744685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4B15C203-5CE7-47A2-BA0D-F85DB8BAF995}" type="slidenum">
              <a:rPr lang="en-US" altLang="en-US" sz="1200">
                <a:latin typeface="Tahoma" panose="020B0604030504040204" pitchFamily="34" charset="0"/>
              </a:rPr>
              <a:pPr/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2706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280988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Packet-switching: store-and-forward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3486150"/>
            <a:ext cx="4143375" cy="3262313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takes </a:t>
            </a:r>
            <a:r>
              <a:rPr lang="en-US" altLang="en-US" sz="2400" i="1"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/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seconds to transmit (push out) </a:t>
            </a:r>
            <a:r>
              <a:rPr lang="en-US" altLang="en-US" sz="2400" i="1"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-bit packet into link at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bps</a:t>
            </a:r>
          </a:p>
          <a:p>
            <a:pPr eaLnBrk="1" hangingPunct="1">
              <a:buSzPct val="75000"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store and forward: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6238" y="3602038"/>
            <a:ext cx="35147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99"/>
                </a:solidFill>
                <a:ea typeface="ＭＳ Ｐゴシック" panose="020B0600070205080204" pitchFamily="34" charset="-128"/>
              </a:rPr>
              <a:t>one-hop numerical example: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400" i="1"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 = 7.5 Mbits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= 1.5 Mbps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one-hop transmission delay = 5 sec</a:t>
            </a:r>
          </a:p>
        </p:txBody>
      </p:sp>
      <p:sp>
        <p:nvSpPr>
          <p:cNvPr id="72710" name="AutoShape 42"/>
          <p:cNvSpPr>
            <a:spLocks/>
          </p:cNvSpPr>
          <p:nvPr/>
        </p:nvSpPr>
        <p:spPr bwMode="auto">
          <a:xfrm>
            <a:off x="4975225" y="5695950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1" name="Text Box 43"/>
          <p:cNvSpPr txBox="1">
            <a:spLocks noChangeArrowheads="1"/>
          </p:cNvSpPr>
          <p:nvPr/>
        </p:nvSpPr>
        <p:spPr bwMode="auto">
          <a:xfrm>
            <a:off x="5121275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more on delay shortly …</a:t>
            </a:r>
          </a:p>
        </p:txBody>
      </p:sp>
      <p:sp>
        <p:nvSpPr>
          <p:cNvPr id="727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9039EBA-6D18-4421-A58A-FA4F3115380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2650" y="2679700"/>
            <a:ext cx="6588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source</a:t>
            </a:r>
          </a:p>
        </p:txBody>
      </p:sp>
      <p:grpSp>
        <p:nvGrpSpPr>
          <p:cNvPr id="72714" name="Group 41"/>
          <p:cNvGrpSpPr>
            <a:grpSpLocks/>
          </p:cNvGrpSpPr>
          <p:nvPr/>
        </p:nvGrpSpPr>
        <p:grpSpPr bwMode="auto">
          <a:xfrm>
            <a:off x="1630363" y="2768600"/>
            <a:ext cx="1057275" cy="420688"/>
            <a:chOff x="1816230" y="6118900"/>
            <a:chExt cx="1843339" cy="739100"/>
          </a:xfrm>
        </p:grpSpPr>
        <p:pic>
          <p:nvPicPr>
            <p:cNvPr id="72775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cxnSp>
        <p:nvCxnSpPr>
          <p:cNvPr id="72715" name="Straight Connector 42"/>
          <p:cNvCxnSpPr>
            <a:cxnSpLocks noChangeShapeType="1"/>
          </p:cNvCxnSpPr>
          <p:nvPr/>
        </p:nvCxnSpPr>
        <p:spPr bwMode="auto">
          <a:xfrm flipV="1">
            <a:off x="2576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2716" name="Group 43"/>
          <p:cNvGrpSpPr>
            <a:grpSpLocks/>
          </p:cNvGrpSpPr>
          <p:nvPr/>
        </p:nvGrpSpPr>
        <p:grpSpPr bwMode="auto">
          <a:xfrm>
            <a:off x="3922713" y="2687638"/>
            <a:ext cx="1058862" cy="384175"/>
            <a:chOff x="5142253" y="5649029"/>
            <a:chExt cx="1304545" cy="695633"/>
          </a:xfrm>
        </p:grpSpPr>
        <p:grpSp>
          <p:nvGrpSpPr>
            <p:cNvPr id="72768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72771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72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2773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2774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769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770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2717" name="Group 44"/>
          <p:cNvGrpSpPr>
            <a:grpSpLocks/>
          </p:cNvGrpSpPr>
          <p:nvPr/>
        </p:nvGrpSpPr>
        <p:grpSpPr bwMode="auto">
          <a:xfrm>
            <a:off x="3876675" y="1608138"/>
            <a:ext cx="1092200" cy="303212"/>
            <a:chOff x="5128542" y="4838701"/>
            <a:chExt cx="1300833" cy="530211"/>
          </a:xfrm>
        </p:grpSpPr>
        <p:pic>
          <p:nvPicPr>
            <p:cNvPr id="727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66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767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2718" name="Group 45"/>
          <p:cNvGrpSpPr>
            <a:grpSpLocks/>
          </p:cNvGrpSpPr>
          <p:nvPr/>
        </p:nvGrpSpPr>
        <p:grpSpPr bwMode="auto">
          <a:xfrm>
            <a:off x="1735138" y="1196975"/>
            <a:ext cx="1150937" cy="730250"/>
            <a:chOff x="2387973" y="4309243"/>
            <a:chExt cx="1771787" cy="1282262"/>
          </a:xfrm>
        </p:grpSpPr>
        <p:pic>
          <p:nvPicPr>
            <p:cNvPr id="72761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35288" y="2908300"/>
            <a:ext cx="5667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bps</a:t>
            </a:r>
          </a:p>
        </p:txBody>
      </p:sp>
      <p:cxnSp>
        <p:nvCxnSpPr>
          <p:cNvPr id="72720" name="Straight Connector 47"/>
          <p:cNvCxnSpPr>
            <a:cxnSpLocks noChangeShapeType="1"/>
          </p:cNvCxnSpPr>
          <p:nvPr/>
        </p:nvCxnSpPr>
        <p:spPr bwMode="auto">
          <a:xfrm flipV="1">
            <a:off x="4967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2721" name="Group 100"/>
          <p:cNvGrpSpPr>
            <a:grpSpLocks/>
          </p:cNvGrpSpPr>
          <p:nvPr/>
        </p:nvGrpSpPr>
        <p:grpSpPr bwMode="auto">
          <a:xfrm>
            <a:off x="5945188" y="2071688"/>
            <a:ext cx="1477962" cy="1284287"/>
            <a:chOff x="-44" y="1473"/>
            <a:chExt cx="981" cy="1105"/>
          </a:xfrm>
        </p:grpSpPr>
        <p:pic>
          <p:nvPicPr>
            <p:cNvPr id="72759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27913" y="2778125"/>
            <a:ext cx="10128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destination</a:t>
            </a:r>
          </a:p>
        </p:txBody>
      </p:sp>
      <p:sp>
        <p:nvSpPr>
          <p:cNvPr id="72723" name="TextBox 52"/>
          <p:cNvSpPr txBox="1">
            <a:spLocks noChangeArrowheads="1"/>
          </p:cNvSpPr>
          <p:nvPr/>
        </p:nvSpPr>
        <p:spPr bwMode="auto">
          <a:xfrm>
            <a:off x="2395538" y="2574925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2724" name="TextBox 53"/>
          <p:cNvSpPr txBox="1">
            <a:spLocks noChangeArrowheads="1"/>
          </p:cNvSpPr>
          <p:nvPr/>
        </p:nvSpPr>
        <p:spPr bwMode="auto">
          <a:xfrm>
            <a:off x="2198688" y="2581275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2725" name="TextBox 54"/>
          <p:cNvSpPr txBox="1">
            <a:spLocks noChangeArrowheads="1"/>
          </p:cNvSpPr>
          <p:nvPr/>
        </p:nvSpPr>
        <p:spPr bwMode="auto">
          <a:xfrm>
            <a:off x="2011363" y="2578100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grpSp>
        <p:nvGrpSpPr>
          <p:cNvPr id="72726" name="Group 55"/>
          <p:cNvGrpSpPr>
            <a:grpSpLocks/>
          </p:cNvGrpSpPr>
          <p:nvPr/>
        </p:nvGrpSpPr>
        <p:grpSpPr bwMode="auto">
          <a:xfrm>
            <a:off x="1744663" y="1873250"/>
            <a:ext cx="2935287" cy="841375"/>
            <a:chOff x="593766" y="5264055"/>
            <a:chExt cx="3597129" cy="1011695"/>
          </a:xfrm>
        </p:grpSpPr>
        <p:grpSp>
          <p:nvGrpSpPr>
            <p:cNvPr id="72730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72751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72755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6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7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8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731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745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72747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48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49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0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732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742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733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734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2735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739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736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1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L</a:t>
            </a:r>
            <a:r>
              <a:rPr lang="en-US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bits</a:t>
            </a:r>
          </a:p>
          <a:p>
            <a:pPr>
              <a:lnSpc>
                <a:spcPts val="17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34000" y="2898775"/>
            <a:ext cx="56673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bps</a:t>
            </a:r>
          </a:p>
        </p:txBody>
      </p:sp>
      <p:sp>
        <p:nvSpPr>
          <p:cNvPr id="72729" name="Rectangle 3"/>
          <p:cNvSpPr txBox="1">
            <a:spLocks noChangeArrowheads="1"/>
          </p:cNvSpPr>
          <p:nvPr/>
        </p:nvSpPr>
        <p:spPr bwMode="auto">
          <a:xfrm>
            <a:off x="582613" y="5711825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end-end delay = 2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/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R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(assuming zero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208129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28"/>
          <p:cNvGrpSpPr>
            <a:grpSpLocks/>
          </p:cNvGrpSpPr>
          <p:nvPr/>
        </p:nvGrpSpPr>
        <p:grpSpPr bwMode="auto"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748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48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48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483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3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3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3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4" name="Group 105"/>
          <p:cNvGrpSpPr>
            <a:grpSpLocks/>
          </p:cNvGrpSpPr>
          <p:nvPr/>
        </p:nvGrpSpPr>
        <p:grpSpPr bwMode="auto"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id="74825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26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-174624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74757" name="Line 230"/>
          <p:cNvSpPr>
            <a:spLocks noChangeShapeType="1"/>
          </p:cNvSpPr>
          <p:nvPr/>
        </p:nvSpPr>
        <p:spPr bwMode="auto">
          <a:xfrm>
            <a:off x="3467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76"/>
          <p:cNvSpPr>
            <a:spLocks noChangeShapeType="1"/>
          </p:cNvSpPr>
          <p:nvPr/>
        </p:nvSpPr>
        <p:spPr bwMode="auto">
          <a:xfrm>
            <a:off x="1590675" y="1971675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277"/>
          <p:cNvSpPr>
            <a:spLocks noChangeShapeType="1"/>
          </p:cNvSpPr>
          <p:nvPr/>
        </p:nvSpPr>
        <p:spPr bwMode="auto">
          <a:xfrm flipV="1">
            <a:off x="1735138" y="2457450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278"/>
          <p:cNvSpPr>
            <a:spLocks noChangeShapeType="1"/>
          </p:cNvSpPr>
          <p:nvPr/>
        </p:nvSpPr>
        <p:spPr bwMode="auto">
          <a:xfrm>
            <a:off x="3432175" y="2398713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279"/>
          <p:cNvSpPr>
            <a:spLocks noChangeShapeType="1"/>
          </p:cNvSpPr>
          <p:nvPr/>
        </p:nvSpPr>
        <p:spPr bwMode="auto">
          <a:xfrm flipH="1" flipV="1">
            <a:off x="6035675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280"/>
          <p:cNvSpPr>
            <a:spLocks noChangeShapeType="1"/>
          </p:cNvSpPr>
          <p:nvPr/>
        </p:nvSpPr>
        <p:spPr bwMode="auto">
          <a:xfrm flipV="1">
            <a:off x="6508750" y="2030413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287"/>
          <p:cNvSpPr>
            <a:spLocks noChangeArrowheads="1"/>
          </p:cNvSpPr>
          <p:nvPr/>
        </p:nvSpPr>
        <p:spPr bwMode="auto"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64" name="Rectangle 288"/>
          <p:cNvSpPr>
            <a:spLocks noChangeArrowheads="1"/>
          </p:cNvSpPr>
          <p:nvPr/>
        </p:nvSpPr>
        <p:spPr bwMode="auto"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65" name="Rectangle 289"/>
          <p:cNvSpPr>
            <a:spLocks noChangeArrowheads="1"/>
          </p:cNvSpPr>
          <p:nvPr/>
        </p:nvSpPr>
        <p:spPr bwMode="auto"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66" name="Rectangle 290"/>
          <p:cNvSpPr>
            <a:spLocks noChangeArrowheads="1"/>
          </p:cNvSpPr>
          <p:nvPr/>
        </p:nvSpPr>
        <p:spPr bwMode="auto"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67" name="Rectangle 291"/>
          <p:cNvSpPr>
            <a:spLocks noChangeArrowheads="1"/>
          </p:cNvSpPr>
          <p:nvPr/>
        </p:nvSpPr>
        <p:spPr bwMode="auto"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68" name="Rectangle 292"/>
          <p:cNvSpPr>
            <a:spLocks noChangeArrowheads="1"/>
          </p:cNvSpPr>
          <p:nvPr/>
        </p:nvSpPr>
        <p:spPr bwMode="auto"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69" name="Rectangle 293"/>
          <p:cNvSpPr>
            <a:spLocks noChangeArrowheads="1"/>
          </p:cNvSpPr>
          <p:nvPr/>
        </p:nvSpPr>
        <p:spPr bwMode="auto"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4770" name="Group 311"/>
          <p:cNvGrpSpPr>
            <a:grpSpLocks/>
          </p:cNvGrpSpPr>
          <p:nvPr/>
        </p:nvGrpSpPr>
        <p:grpSpPr bwMode="auto"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74821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822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823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824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477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7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773" name="Line 300"/>
          <p:cNvSpPr>
            <a:spLocks noChangeShapeType="1"/>
          </p:cNvSpPr>
          <p:nvPr/>
        </p:nvSpPr>
        <p:spPr bwMode="auto">
          <a:xfrm>
            <a:off x="2090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301"/>
          <p:cNvSpPr>
            <a:spLocks noChangeShapeType="1"/>
          </p:cNvSpPr>
          <p:nvPr/>
        </p:nvSpPr>
        <p:spPr bwMode="auto">
          <a:xfrm flipV="1">
            <a:off x="2092325" y="2582863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302"/>
          <p:cNvSpPr>
            <a:spLocks noChangeShapeType="1"/>
          </p:cNvSpPr>
          <p:nvPr/>
        </p:nvSpPr>
        <p:spPr bwMode="auto">
          <a:xfrm>
            <a:off x="401161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303"/>
          <p:cNvSpPr txBox="1">
            <a:spLocks noChangeArrowheads="1"/>
          </p:cNvSpPr>
          <p:nvPr/>
        </p:nvSpPr>
        <p:spPr bwMode="auto">
          <a:xfrm>
            <a:off x="749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477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477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4779" name="Text Box 308"/>
          <p:cNvSpPr txBox="1">
            <a:spLocks noChangeArrowheads="1"/>
          </p:cNvSpPr>
          <p:nvPr/>
        </p:nvSpPr>
        <p:spPr bwMode="auto">
          <a:xfrm>
            <a:off x="1636713" y="158591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</a:t>
            </a:r>
            <a:r>
              <a:rPr lang="en-US" altLang="en-US" sz="1800"/>
              <a:t> = 100 Mb/s</a:t>
            </a:r>
          </a:p>
        </p:txBody>
      </p:sp>
      <p:sp>
        <p:nvSpPr>
          <p:cNvPr id="74780" name="Text Box 309"/>
          <p:cNvSpPr txBox="1">
            <a:spLocks noChangeArrowheads="1"/>
          </p:cNvSpPr>
          <p:nvPr/>
        </p:nvSpPr>
        <p:spPr bwMode="auto">
          <a:xfrm>
            <a:off x="3625850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R</a:t>
            </a:r>
            <a:r>
              <a:rPr lang="en-US" altLang="en-US" sz="2000"/>
              <a:t> = 1.5 Mb/s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478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4782" name="Line 281"/>
          <p:cNvSpPr>
            <a:spLocks noChangeShapeType="1"/>
          </p:cNvSpPr>
          <p:nvPr/>
        </p:nvSpPr>
        <p:spPr bwMode="auto">
          <a:xfrm flipV="1">
            <a:off x="6662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83"/>
          <p:cNvSpPr>
            <a:spLocks noChangeShapeType="1"/>
          </p:cNvSpPr>
          <p:nvPr/>
        </p:nvSpPr>
        <p:spPr bwMode="auto">
          <a:xfrm flipH="1">
            <a:off x="6638925" y="2849563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Text Box 306"/>
          <p:cNvSpPr txBox="1">
            <a:spLocks noChangeArrowheads="1"/>
          </p:cNvSpPr>
          <p:nvPr/>
        </p:nvSpPr>
        <p:spPr bwMode="auto">
          <a:xfrm>
            <a:off x="7556500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4785" name="Text Box 307"/>
          <p:cNvSpPr txBox="1">
            <a:spLocks noChangeArrowheads="1"/>
          </p:cNvSpPr>
          <p:nvPr/>
        </p:nvSpPr>
        <p:spPr bwMode="auto">
          <a:xfrm>
            <a:off x="8299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4786" name="Text Box 330"/>
          <p:cNvSpPr txBox="1">
            <a:spLocks noChangeArrowheads="1"/>
          </p:cNvSpPr>
          <p:nvPr/>
        </p:nvSpPr>
        <p:spPr bwMode="auto">
          <a:xfrm>
            <a:off x="2051050" y="2984500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waiting for output link</a:t>
            </a: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74787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88" name="Group 96"/>
          <p:cNvGrpSpPr>
            <a:grpSpLocks/>
          </p:cNvGrpSpPr>
          <p:nvPr/>
        </p:nvGrpSpPr>
        <p:grpSpPr bwMode="auto"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id="7481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2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9" name="Group 99"/>
          <p:cNvGrpSpPr>
            <a:grpSpLocks/>
          </p:cNvGrpSpPr>
          <p:nvPr/>
        </p:nvGrpSpPr>
        <p:grpSpPr bwMode="auto"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id="74817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8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0" name="Group 102"/>
          <p:cNvGrpSpPr>
            <a:grpSpLocks/>
          </p:cNvGrpSpPr>
          <p:nvPr/>
        </p:nvGrpSpPr>
        <p:grpSpPr bwMode="auto"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id="7481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1" name="Group 108"/>
          <p:cNvGrpSpPr>
            <a:grpSpLocks/>
          </p:cNvGrpSpPr>
          <p:nvPr/>
        </p:nvGrpSpPr>
        <p:grpSpPr bwMode="auto"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id="74813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14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BF83675-5C82-46FA-BCBA-A6BF091E8653}" type="slidenum">
              <a:rPr lang="en-US" altLang="en-US" sz="1200">
                <a:latin typeface="Tahoma" panose="020B0604030504040204" pitchFamily="34" charset="0"/>
              </a:rPr>
              <a:pPr/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4793" name="Group 228"/>
          <p:cNvGrpSpPr>
            <a:grpSpLocks/>
          </p:cNvGrpSpPr>
          <p:nvPr/>
        </p:nvGrpSpPr>
        <p:grpSpPr bwMode="auto"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748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48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48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48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606425" y="3930650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queuing and loss: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dirty="0">
                <a:latin typeface="Gill Sans MT" panose="020B0502020104020203" pitchFamily="34" charset="0"/>
              </a:rPr>
              <a:t>If arrival rate (in bits) to link exceeds transmission rate of link for a period of time: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ill Sans MT" panose="020B0502020104020203" pitchFamily="34" charset="0"/>
              </a:rPr>
              <a:t>packets will queue, wait to be transmitted on link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ill Sans MT" panose="020B0502020104020203" pitchFamily="34" charset="0"/>
              </a:rPr>
              <a:t>packets can be dropped (lost) if memory (buffer) fills up</a:t>
            </a:r>
          </a:p>
        </p:txBody>
      </p:sp>
      <p:pic>
        <p:nvPicPr>
          <p:cNvPr id="74795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2716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96" name="Group 228"/>
          <p:cNvGrpSpPr>
            <a:grpSpLocks/>
          </p:cNvGrpSpPr>
          <p:nvPr/>
        </p:nvGrpSpPr>
        <p:grpSpPr bwMode="auto"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7479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479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479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480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0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Computer Network?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Definition: A collection of computers and devices that are physically connected to each other via a wired or wireless medium.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 components:</a:t>
            </a:r>
          </a:p>
          <a:p>
            <a:pPr lvl="1"/>
            <a:r>
              <a:rPr lang="en-US" dirty="0"/>
              <a:t>Routers, hubs, and switches for distributing data packages.</a:t>
            </a:r>
          </a:p>
          <a:p>
            <a:pPr lvl="1"/>
            <a:r>
              <a:rPr lang="en-US" dirty="0"/>
              <a:t>Network cards for connecting computers and devices to networks.</a:t>
            </a:r>
          </a:p>
          <a:p>
            <a:pPr lvl="1"/>
            <a:r>
              <a:rPr lang="en-US" dirty="0"/>
              <a:t>Twisted pair network cables, coax cables, fiber-optic cables,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 sizes may vary from home networks to the Internet.</a:t>
            </a:r>
          </a:p>
          <a:p>
            <a:pPr lvl="1"/>
            <a:r>
              <a:rPr lang="en-US" dirty="0"/>
              <a:t>Home network may include 2 computers and a printer.</a:t>
            </a:r>
          </a:p>
          <a:p>
            <a:pPr lvl="1"/>
            <a:r>
              <a:rPr lang="en-US" dirty="0"/>
              <a:t>Internet includes millions of computers and other network devices.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4-</a:t>
            </a:r>
            <a:fld id="{C8B60819-B9A6-4B47-A4CB-580055C7393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680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" y="809626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network-core functions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0" y="1404938"/>
            <a:ext cx="4192588" cy="4648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00000"/>
                </a:solidFill>
              </a:rPr>
              <a:t>forwarding</a:t>
            </a:r>
            <a:r>
              <a:rPr lang="en-US" altLang="en-US" sz="2400" i="1">
                <a:solidFill>
                  <a:srgbClr val="C00000"/>
                </a:solidFill>
              </a:rPr>
              <a:t>:</a:t>
            </a:r>
            <a:r>
              <a:rPr lang="en-US" altLang="en-US" sz="2400">
                <a:solidFill>
                  <a:srgbClr val="C00000"/>
                </a:solidFill>
              </a:rPr>
              <a:t> </a:t>
            </a:r>
            <a:r>
              <a:rPr lang="en-US" altLang="en-US" sz="2400"/>
              <a:t>move packets from router</a:t>
            </a:r>
            <a:r>
              <a:rPr lang="ja-JP" altLang="en-US" sz="2400"/>
              <a:t>’</a:t>
            </a:r>
            <a:r>
              <a:rPr lang="en-US" altLang="ja-JP" sz="2400"/>
              <a:t>s input to appropriate router output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76806" name="Rectangle 3"/>
          <p:cNvSpPr txBox="1">
            <a:spLocks noChangeArrowheads="1"/>
          </p:cNvSpPr>
          <p:nvPr/>
        </p:nvSpPr>
        <p:spPr bwMode="auto">
          <a:xfrm>
            <a:off x="384175" y="1385888"/>
            <a:ext cx="41925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routing:</a:t>
            </a:r>
            <a:r>
              <a:rPr lang="en-US" altLang="en-US" sz="280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>
                <a:latin typeface="Gill Sans MT" panose="020B0502020104020203" pitchFamily="34" charset="0"/>
              </a:rPr>
              <a:t>determines source-destination route taken by packets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i="1">
                <a:latin typeface="Gill Sans MT" panose="020B0502020104020203" pitchFamily="34" charset="0"/>
              </a:rPr>
              <a:t>routing algorithms</a:t>
            </a:r>
            <a:endParaRPr lang="en-US" altLang="en-US"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800">
              <a:latin typeface="Gill Sans MT" panose="020B0502020104020203" pitchFamily="34" charset="0"/>
            </a:endParaRPr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 rot="16200000">
            <a:off x="3289300" y="3600451"/>
            <a:ext cx="2198687" cy="1497012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5" h="10310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75000">
                <a:srgbClr val="7BE5CA"/>
              </a:gs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grpSp>
        <p:nvGrpSpPr>
          <p:cNvPr id="76808" name="Group 4"/>
          <p:cNvGrpSpPr>
            <a:grpSpLocks/>
          </p:cNvGrpSpPr>
          <p:nvPr/>
        </p:nvGrpSpPr>
        <p:grpSpPr bwMode="auto">
          <a:xfrm>
            <a:off x="1328738" y="3152775"/>
            <a:ext cx="2317750" cy="2333625"/>
            <a:chOff x="272609" y="3015788"/>
            <a:chExt cx="2317750" cy="2333625"/>
          </a:xfrm>
        </p:grpSpPr>
        <p:sp>
          <p:nvSpPr>
            <p:cNvPr id="76962" name="Rectangle 4"/>
            <p:cNvSpPr>
              <a:spLocks noChangeArrowheads="1"/>
            </p:cNvSpPr>
            <p:nvPr/>
          </p:nvSpPr>
          <p:spPr bwMode="auto"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3" name="Oval 5"/>
            <p:cNvSpPr>
              <a:spLocks noChangeArrowheads="1"/>
            </p:cNvSpPr>
            <p:nvPr/>
          </p:nvSpPr>
          <p:spPr bwMode="auto"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4" name="Text Box 108"/>
            <p:cNvSpPr txBox="1">
              <a:spLocks noChangeArrowheads="1"/>
            </p:cNvSpPr>
            <p:nvPr/>
          </p:nvSpPr>
          <p:spPr bwMode="auto">
            <a:xfrm>
              <a:off x="526609" y="3225338"/>
              <a:ext cx="1863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76965" name="Rectangle 109"/>
            <p:cNvSpPr>
              <a:spLocks noChangeArrowheads="1"/>
            </p:cNvSpPr>
            <p:nvPr/>
          </p:nvSpPr>
          <p:spPr bwMode="auto"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6" name="Text Box 110"/>
            <p:cNvSpPr txBox="1">
              <a:spLocks noChangeArrowheads="1"/>
            </p:cNvSpPr>
            <p:nvPr/>
          </p:nvSpPr>
          <p:spPr bwMode="auto">
            <a:xfrm>
              <a:off x="532959" y="3925426"/>
              <a:ext cx="18589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76967" name="Text Box 111"/>
            <p:cNvSpPr txBox="1">
              <a:spLocks noChangeArrowheads="1"/>
            </p:cNvSpPr>
            <p:nvPr/>
          </p:nvSpPr>
          <p:spPr bwMode="auto">
            <a:xfrm>
              <a:off x="415484" y="4173076"/>
              <a:ext cx="1212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76968" name="Text Box 112"/>
            <p:cNvSpPr txBox="1">
              <a:spLocks noChangeArrowheads="1"/>
            </p:cNvSpPr>
            <p:nvPr/>
          </p:nvSpPr>
          <p:spPr bwMode="auto">
            <a:xfrm>
              <a:off x="1482284" y="4174663"/>
              <a:ext cx="1041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76969" name="Line 113"/>
            <p:cNvSpPr>
              <a:spLocks noChangeShapeType="1"/>
            </p:cNvSpPr>
            <p:nvPr/>
          </p:nvSpPr>
          <p:spPr bwMode="auto">
            <a:xfrm>
              <a:off x="1580709" y="4185776"/>
              <a:ext cx="7937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70" name="Text Box 114"/>
            <p:cNvSpPr txBox="1">
              <a:spLocks noChangeArrowheads="1"/>
            </p:cNvSpPr>
            <p:nvPr/>
          </p:nvSpPr>
          <p:spPr bwMode="auto">
            <a:xfrm>
              <a:off x="1071121" y="4457238"/>
              <a:ext cx="5207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0100</a:t>
              </a:r>
            </a:p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0101</a:t>
              </a:r>
            </a:p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0111</a:t>
              </a:r>
            </a:p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76971" name="Text Box 115"/>
            <p:cNvSpPr txBox="1">
              <a:spLocks noChangeArrowheads="1"/>
            </p:cNvSpPr>
            <p:nvPr/>
          </p:nvSpPr>
          <p:spPr bwMode="auto">
            <a:xfrm>
              <a:off x="1596584" y="4457238"/>
              <a:ext cx="26828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</a:p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972" name="Line 116"/>
            <p:cNvSpPr>
              <a:spLocks noChangeShapeType="1"/>
            </p:cNvSpPr>
            <p:nvPr/>
          </p:nvSpPr>
          <p:spPr bwMode="auto">
            <a:xfrm>
              <a:off x="451996" y="444295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73" name="Line 117"/>
            <p:cNvSpPr>
              <a:spLocks noChangeShapeType="1"/>
            </p:cNvSpPr>
            <p:nvPr/>
          </p:nvSpPr>
          <p:spPr bwMode="auto">
            <a:xfrm>
              <a:off x="444059" y="419530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74" name="AutoShape 118"/>
            <p:cNvSpPr>
              <a:spLocks noChangeArrowheads="1"/>
            </p:cNvSpPr>
            <p:nvPr/>
          </p:nvSpPr>
          <p:spPr bwMode="auto">
            <a:xfrm rot="5400000">
              <a:off x="1350521" y="3680951"/>
              <a:ext cx="241300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6809" name="Group 3"/>
          <p:cNvGrpSpPr>
            <a:grpSpLocks/>
          </p:cNvGrpSpPr>
          <p:nvPr/>
        </p:nvGrpSpPr>
        <p:grpSpPr bwMode="auto">
          <a:xfrm>
            <a:off x="3200400" y="3632200"/>
            <a:ext cx="4745038" cy="2989263"/>
            <a:chOff x="2088829" y="3641726"/>
            <a:chExt cx="4743771" cy="2989155"/>
          </a:xfrm>
        </p:grpSpPr>
        <p:sp>
          <p:nvSpPr>
            <p:cNvPr id="76812" name="Freeform 2"/>
            <p:cNvSpPr>
              <a:spLocks/>
            </p:cNvSpPr>
            <p:nvPr/>
          </p:nvSpPr>
          <p:spPr bwMode="auto">
            <a:xfrm>
              <a:off x="3894138" y="4260851"/>
              <a:ext cx="2847975" cy="1481138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6"/>
            <p:cNvSpPr>
              <a:spLocks/>
            </p:cNvSpPr>
            <p:nvPr/>
          </p:nvSpPr>
          <p:spPr bwMode="auto">
            <a:xfrm>
              <a:off x="4532313" y="4564063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814" name="Group 7"/>
            <p:cNvGrpSpPr>
              <a:grpSpLocks/>
            </p:cNvGrpSpPr>
            <p:nvPr/>
          </p:nvGrpSpPr>
          <p:grpSpPr bwMode="auto">
            <a:xfrm>
              <a:off x="4038600" y="4738688"/>
              <a:ext cx="501650" cy="233363"/>
              <a:chOff x="3600" y="219"/>
              <a:chExt cx="360" cy="175"/>
            </a:xfrm>
          </p:grpSpPr>
          <p:sp>
            <p:nvSpPr>
              <p:cNvPr id="76949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50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1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2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53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54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5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0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1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55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5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7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8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5" name="Group 21"/>
            <p:cNvGrpSpPr>
              <a:grpSpLocks/>
            </p:cNvGrpSpPr>
            <p:nvPr/>
          </p:nvGrpSpPr>
          <p:grpSpPr bwMode="auto">
            <a:xfrm>
              <a:off x="4391025" y="5376863"/>
              <a:ext cx="501650" cy="233363"/>
              <a:chOff x="3600" y="219"/>
              <a:chExt cx="360" cy="175"/>
            </a:xfrm>
          </p:grpSpPr>
          <p:sp>
            <p:nvSpPr>
              <p:cNvPr id="76936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37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8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9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40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41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4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7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8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42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4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5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6" name="Group 35"/>
            <p:cNvGrpSpPr>
              <a:grpSpLocks/>
            </p:cNvGrpSpPr>
            <p:nvPr/>
          </p:nvGrpSpPr>
          <p:grpSpPr bwMode="auto">
            <a:xfrm>
              <a:off x="5065713" y="4433888"/>
              <a:ext cx="501650" cy="233363"/>
              <a:chOff x="3600" y="219"/>
              <a:chExt cx="360" cy="175"/>
            </a:xfrm>
          </p:grpSpPr>
          <p:sp>
            <p:nvSpPr>
              <p:cNvPr id="76923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24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5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6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27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28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3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4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5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29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3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1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2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7" name="Group 49"/>
            <p:cNvGrpSpPr>
              <a:grpSpLocks/>
            </p:cNvGrpSpPr>
            <p:nvPr/>
          </p:nvGrpSpPr>
          <p:grpSpPr bwMode="auto">
            <a:xfrm>
              <a:off x="4987925" y="5099051"/>
              <a:ext cx="500063" cy="233363"/>
              <a:chOff x="3600" y="219"/>
              <a:chExt cx="360" cy="175"/>
            </a:xfrm>
          </p:grpSpPr>
          <p:sp>
            <p:nvSpPr>
              <p:cNvPr id="76910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11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2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3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14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15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1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2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16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1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8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9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8" name="Group 63"/>
            <p:cNvGrpSpPr>
              <a:grpSpLocks/>
            </p:cNvGrpSpPr>
            <p:nvPr/>
          </p:nvGrpSpPr>
          <p:grpSpPr bwMode="auto">
            <a:xfrm>
              <a:off x="5622925" y="5395913"/>
              <a:ext cx="501650" cy="233363"/>
              <a:chOff x="3600" y="219"/>
              <a:chExt cx="360" cy="175"/>
            </a:xfrm>
          </p:grpSpPr>
          <p:sp>
            <p:nvSpPr>
              <p:cNvPr id="76897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98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99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0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01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02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0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8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9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03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0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5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6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9" name="Group 77"/>
            <p:cNvGrpSpPr>
              <a:grpSpLocks/>
            </p:cNvGrpSpPr>
            <p:nvPr/>
          </p:nvGrpSpPr>
          <p:grpSpPr bwMode="auto">
            <a:xfrm>
              <a:off x="6067425" y="4740276"/>
              <a:ext cx="501650" cy="233363"/>
              <a:chOff x="3600" y="219"/>
              <a:chExt cx="360" cy="175"/>
            </a:xfrm>
          </p:grpSpPr>
          <p:sp>
            <p:nvSpPr>
              <p:cNvPr id="76884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5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6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7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88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89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89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5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6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90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89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2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3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20" name="Freeform 91"/>
            <p:cNvSpPr>
              <a:spLocks/>
            </p:cNvSpPr>
            <p:nvPr/>
          </p:nvSpPr>
          <p:spPr bwMode="auto">
            <a:xfrm>
              <a:off x="5573713" y="4557713"/>
              <a:ext cx="504825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Freeform 92"/>
            <p:cNvSpPr>
              <a:spLocks/>
            </p:cNvSpPr>
            <p:nvPr/>
          </p:nvSpPr>
          <p:spPr bwMode="auto">
            <a:xfrm>
              <a:off x="4508500" y="4949826"/>
              <a:ext cx="481013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Freeform 93"/>
            <p:cNvSpPr>
              <a:spLocks/>
            </p:cNvSpPr>
            <p:nvPr/>
          </p:nvSpPr>
          <p:spPr bwMode="auto">
            <a:xfrm>
              <a:off x="5456238" y="4926013"/>
              <a:ext cx="628650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Freeform 94"/>
            <p:cNvSpPr>
              <a:spLocks/>
            </p:cNvSpPr>
            <p:nvPr/>
          </p:nvSpPr>
          <p:spPr bwMode="auto">
            <a:xfrm>
              <a:off x="6122988" y="4979988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Freeform 95"/>
            <p:cNvSpPr>
              <a:spLocks/>
            </p:cNvSpPr>
            <p:nvPr/>
          </p:nvSpPr>
          <p:spPr bwMode="auto">
            <a:xfrm>
              <a:off x="4887913" y="5513388"/>
              <a:ext cx="736600" cy="74613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Freeform 96"/>
            <p:cNvSpPr>
              <a:spLocks/>
            </p:cNvSpPr>
            <p:nvPr/>
          </p:nvSpPr>
          <p:spPr bwMode="auto">
            <a:xfrm>
              <a:off x="4351338" y="4973638"/>
              <a:ext cx="193675" cy="425450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100"/>
            <p:cNvSpPr txBox="1">
              <a:spLocks noChangeArrowheads="1"/>
            </p:cNvSpPr>
            <p:nvPr/>
          </p:nvSpPr>
          <p:spPr bwMode="auto">
            <a:xfrm>
              <a:off x="4440876" y="4483071"/>
              <a:ext cx="311067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827" name="Text Box 101"/>
            <p:cNvSpPr txBox="1">
              <a:spLocks noChangeArrowheads="1"/>
            </p:cNvSpPr>
            <p:nvPr/>
          </p:nvSpPr>
          <p:spPr bwMode="auto">
            <a:xfrm>
              <a:off x="4378980" y="4897394"/>
              <a:ext cx="296783" cy="3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28" name="Text Box 102"/>
            <p:cNvSpPr txBox="1">
              <a:spLocks noChangeArrowheads="1"/>
            </p:cNvSpPr>
            <p:nvPr/>
          </p:nvSpPr>
          <p:spPr bwMode="auto">
            <a:xfrm>
              <a:off x="4128222" y="4970416"/>
              <a:ext cx="296783" cy="3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</a:p>
          </p:txBody>
        </p:sp>
        <p:grpSp>
          <p:nvGrpSpPr>
            <p:cNvPr id="76829" name="Group 1"/>
            <p:cNvGrpSpPr>
              <a:grpSpLocks/>
            </p:cNvGrpSpPr>
            <p:nvPr/>
          </p:nvGrpSpPr>
          <p:grpSpPr bwMode="auto">
            <a:xfrm rot="-2012368">
              <a:off x="2645158" y="5398104"/>
              <a:ext cx="1447800" cy="274638"/>
              <a:chOff x="2436813" y="4587876"/>
              <a:chExt cx="1447800" cy="274638"/>
            </a:xfrm>
          </p:grpSpPr>
          <p:sp>
            <p:nvSpPr>
              <p:cNvPr id="76879" name="Rectangle 97"/>
              <p:cNvSpPr>
                <a:spLocks noChangeArrowheads="1"/>
              </p:cNvSpPr>
              <p:nvPr/>
            </p:nvSpPr>
            <p:spPr bwMode="auto"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0" name="Rectangle 98"/>
              <p:cNvSpPr>
                <a:spLocks noChangeArrowheads="1"/>
              </p:cNvSpPr>
              <p:nvPr/>
            </p:nvSpPr>
            <p:spPr bwMode="auto"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1" name="Line 99"/>
              <p:cNvSpPr>
                <a:spLocks noChangeShapeType="1"/>
              </p:cNvSpPr>
              <p:nvPr/>
            </p:nvSpPr>
            <p:spPr bwMode="auto">
              <a:xfrm>
                <a:off x="3462418" y="4739659"/>
                <a:ext cx="422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2" name="Rectangle 104"/>
              <p:cNvSpPr>
                <a:spLocks noChangeArrowheads="1"/>
              </p:cNvSpPr>
              <p:nvPr/>
            </p:nvSpPr>
            <p:spPr bwMode="auto"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3" name="Text Box 105"/>
              <p:cNvSpPr txBox="1">
                <a:spLocks noChangeArrowheads="1"/>
              </p:cNvSpPr>
              <p:nvPr/>
            </p:nvSpPr>
            <p:spPr bwMode="auto"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0111</a:t>
                </a:r>
              </a:p>
            </p:txBody>
          </p:sp>
        </p:grpSp>
        <p:sp>
          <p:nvSpPr>
            <p:cNvPr id="76830" name="Text Box 106"/>
            <p:cNvSpPr txBox="1">
              <a:spLocks noChangeArrowheads="1"/>
            </p:cNvSpPr>
            <p:nvPr/>
          </p:nvSpPr>
          <p:spPr bwMode="auto">
            <a:xfrm>
              <a:off x="2088829" y="6046702"/>
              <a:ext cx="2339350" cy="584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dest address in arriving</a:t>
              </a:r>
            </a:p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packet</a:t>
              </a:r>
              <a:r>
                <a:rPr lang="ja-JP" altLang="en-US" sz="1600">
                  <a:solidFill>
                    <a:srgbClr val="000000"/>
                  </a:solidFill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</a:rPr>
                <a:t>s header</a:t>
              </a: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76831" name="Line 107"/>
            <p:cNvSpPr>
              <a:spLocks noChangeShapeType="1"/>
            </p:cNvSpPr>
            <p:nvPr/>
          </p:nvSpPr>
          <p:spPr bwMode="auto">
            <a:xfrm flipH="1">
              <a:off x="2626848" y="4873581"/>
              <a:ext cx="1407736" cy="914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19"/>
            <p:cNvSpPr>
              <a:spLocks noChangeShapeType="1"/>
            </p:cNvSpPr>
            <p:nvPr/>
          </p:nvSpPr>
          <p:spPr bwMode="auto">
            <a:xfrm flipH="1" flipV="1">
              <a:off x="3588616" y="5648254"/>
              <a:ext cx="22219" cy="45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20"/>
            <p:cNvSpPr>
              <a:spLocks/>
            </p:cNvSpPr>
            <p:nvPr/>
          </p:nvSpPr>
          <p:spPr bwMode="auto">
            <a:xfrm>
              <a:off x="3757473" y="4834039"/>
              <a:ext cx="1041539" cy="336504"/>
            </a:xfrm>
            <a:custGeom>
              <a:avLst/>
              <a:gdLst>
                <a:gd name="T0" fmla="*/ 0 w 10844"/>
                <a:gd name="T1" fmla="*/ 2147483647 h 14797"/>
                <a:gd name="T2" fmla="*/ 2147483647 w 10844"/>
                <a:gd name="T3" fmla="*/ 2147483647 h 14797"/>
                <a:gd name="T4" fmla="*/ 2147483647 w 10844"/>
                <a:gd name="T5" fmla="*/ 2147483647 h 14797"/>
                <a:gd name="T6" fmla="*/ 0 60000 65536"/>
                <a:gd name="T7" fmla="*/ 0 60000 65536"/>
                <a:gd name="T8" fmla="*/ 0 60000 65536"/>
                <a:gd name="T9" fmla="*/ 0 w 10844"/>
                <a:gd name="T10" fmla="*/ 0 h 14797"/>
                <a:gd name="T11" fmla="*/ 10844 w 10844"/>
                <a:gd name="T12" fmla="*/ 14797 h 14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4" h="14797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Freeform 121"/>
            <p:cNvSpPr>
              <a:spLocks/>
            </p:cNvSpPr>
            <p:nvPr/>
          </p:nvSpPr>
          <p:spPr bwMode="auto">
            <a:xfrm flipH="1">
              <a:off x="6254750" y="4370388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Freeform 122"/>
            <p:cNvSpPr>
              <a:spLocks/>
            </p:cNvSpPr>
            <p:nvPr/>
          </p:nvSpPr>
          <p:spPr bwMode="auto">
            <a:xfrm flipH="1">
              <a:off x="5243513" y="4086226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Freeform 123"/>
            <p:cNvSpPr>
              <a:spLocks/>
            </p:cNvSpPr>
            <p:nvPr/>
          </p:nvSpPr>
          <p:spPr bwMode="auto">
            <a:xfrm flipH="1" flipV="1">
              <a:off x="5911850" y="5632451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Freeform 124"/>
            <p:cNvSpPr>
              <a:spLocks/>
            </p:cNvSpPr>
            <p:nvPr/>
          </p:nvSpPr>
          <p:spPr bwMode="auto">
            <a:xfrm flipH="1" flipV="1">
              <a:off x="4562475" y="5616576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Freeform 125"/>
            <p:cNvSpPr>
              <a:spLocks/>
            </p:cNvSpPr>
            <p:nvPr/>
          </p:nvSpPr>
          <p:spPr bwMode="auto">
            <a:xfrm flipH="1" flipV="1">
              <a:off x="5202238" y="5324476"/>
              <a:ext cx="542925" cy="452438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9" name="Group 126"/>
            <p:cNvGrpSpPr>
              <a:grpSpLocks/>
            </p:cNvGrpSpPr>
            <p:nvPr/>
          </p:nvGrpSpPr>
          <p:grpSpPr bwMode="auto"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76872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3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4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5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6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7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8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0" name="Group 134"/>
            <p:cNvGrpSpPr>
              <a:grpSpLocks/>
            </p:cNvGrpSpPr>
            <p:nvPr/>
          </p:nvGrpSpPr>
          <p:grpSpPr bwMode="auto"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76865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6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7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8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9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0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1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1" name="Group 142"/>
            <p:cNvGrpSpPr>
              <a:grpSpLocks/>
            </p:cNvGrpSpPr>
            <p:nvPr/>
          </p:nvGrpSpPr>
          <p:grpSpPr bwMode="auto"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76858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9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0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1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2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3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4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2" name="Group 150"/>
            <p:cNvGrpSpPr>
              <a:grpSpLocks/>
            </p:cNvGrpSpPr>
            <p:nvPr/>
          </p:nvGrpSpPr>
          <p:grpSpPr bwMode="auto"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76851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2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3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4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5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6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7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3" name="Group 158"/>
            <p:cNvGrpSpPr>
              <a:grpSpLocks/>
            </p:cNvGrpSpPr>
            <p:nvPr/>
          </p:nvGrpSpPr>
          <p:grpSpPr bwMode="auto"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76844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5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6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7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0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6810" name="Straight Connector 421888"/>
          <p:cNvCxnSpPr>
            <a:cxnSpLocks noChangeShapeType="1"/>
          </p:cNvCxnSpPr>
          <p:nvPr/>
        </p:nvCxnSpPr>
        <p:spPr bwMode="auto">
          <a:xfrm>
            <a:off x="2197100" y="2743200"/>
            <a:ext cx="2095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1" name="Straight Connector 421894"/>
          <p:cNvCxnSpPr>
            <a:cxnSpLocks noChangeShapeType="1"/>
          </p:cNvCxnSpPr>
          <p:nvPr/>
        </p:nvCxnSpPr>
        <p:spPr bwMode="auto">
          <a:xfrm flipH="1">
            <a:off x="3503613" y="2444750"/>
            <a:ext cx="194310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4981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20834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89693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>
                <a:ea typeface="ＭＳ Ｐゴシック" panose="020B0600070205080204" pitchFamily="34" charset="-128"/>
              </a:rPr>
              <a:t>“</a:t>
            </a:r>
            <a:r>
              <a:rPr lang="en-US" altLang="ja-JP" sz="4000">
                <a:ea typeface="ＭＳ Ｐゴシック" panose="020B0600070205080204" pitchFamily="34" charset="-128"/>
              </a:rPr>
              <a:t>Real</a:t>
            </a:r>
            <a:r>
              <a:rPr lang="ja-JP" altLang="en-US" sz="4000">
                <a:ea typeface="ＭＳ Ｐゴシック" panose="020B0600070205080204" pitchFamily="34" charset="-128"/>
              </a:rPr>
              <a:t>”</a:t>
            </a:r>
            <a:r>
              <a:rPr lang="en-US" altLang="ja-JP" sz="4000">
                <a:ea typeface="ＭＳ Ｐゴシック" panose="020B0600070205080204" pitchFamily="34" charset="-128"/>
              </a:rPr>
              <a:t> Internet delays and routes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what do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real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Internet delay &amp; loss look like? </a:t>
            </a:r>
          </a:p>
          <a:p>
            <a:pPr eaLnBrk="1" hangingPunct="1">
              <a:buSzPct val="75000"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traceroute </a:t>
            </a:r>
            <a:r>
              <a:rPr lang="en-US" altLang="en-US">
                <a:ea typeface="ＭＳ Ｐゴシック" panose="020B0600070205080204" pitchFamily="34" charset="-128"/>
                <a:cs typeface="Courier New" panose="02070309020205020404" pitchFamily="49" charset="0"/>
              </a:rPr>
              <a:t>program: </a:t>
            </a:r>
            <a:r>
              <a:rPr lang="en-US" altLang="en-US">
                <a:ea typeface="ＭＳ Ｐゴシック" panose="020B0600070205080204" pitchFamily="34" charset="-128"/>
              </a:rPr>
              <a:t>provides delay measurement from source to router along end-end Internet path towards destination.  For all </a:t>
            </a:r>
            <a:r>
              <a:rPr lang="en-US" altLang="en-US" i="1">
                <a:ea typeface="ＭＳ Ｐゴシック" panose="020B0600070205080204" pitchFamily="34" charset="-128"/>
              </a:rPr>
              <a:t>i: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on path towards destination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will return packets to sender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120837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8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9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0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1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2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3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4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20851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20904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05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852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20902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03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853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2089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9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9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0897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900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901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898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899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854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208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0889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92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893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890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891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855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2087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7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8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0881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84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885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882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883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856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208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0873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76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877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874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875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857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208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0865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68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869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20866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0867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51BD7DE6-8739-4060-B0BF-D613C617685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>
                <a:ea typeface="ＭＳ Ｐゴシック" panose="020B0600070205080204" pitchFamily="34" charset="-128"/>
              </a:rPr>
              <a:t>“</a:t>
            </a:r>
            <a:r>
              <a:rPr lang="en-US" altLang="ja-JP" sz="4000">
                <a:ea typeface="ＭＳ Ｐゴシック" panose="020B0600070205080204" pitchFamily="34" charset="-128"/>
              </a:rPr>
              <a:t>Real</a:t>
            </a:r>
            <a:r>
              <a:rPr lang="ja-JP" altLang="en-US" sz="4000">
                <a:ea typeface="ＭＳ Ｐゴシック" panose="020B0600070205080204" pitchFamily="34" charset="-128"/>
              </a:rPr>
              <a:t>”</a:t>
            </a:r>
            <a:r>
              <a:rPr lang="en-US" altLang="ja-JP" sz="4000">
                <a:ea typeface="ＭＳ Ｐゴシック" panose="020B0600070205080204" pitchFamily="34" charset="-128"/>
              </a:rPr>
              <a:t> Internet delays, routes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  cs-gw (128.119.240.254)  1 ms  1 ms  2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2  border1-rt-fa5-1-0.gw.umass.edu (128.119.3.145)  1 ms  1 ms  2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3  cht-vbns.gw.umass.edu (128.119.3.130)  6 ms 5 ms 5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4  jn1-at1-0-0-19.wor.vbns.net (204.147.132.129)  16 ms 11 ms 13 ms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5  jn1-so7-0-0-0.wae.vbns.net (204.147.136.136)  21 ms 18 ms 18 ms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6  abilene-vbns.abilene.ucaid.edu (198.32.11.9)  22 ms  18 ms  22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7  nycm-wash.abilene.ucaid.edu (198.32.8.46)  22 ms  22 ms  22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8  62.40.103.253 (62.40.103.253)  104 ms 109 ms 106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9  de2-1.de1.de.geant.net (62.40.96.129)  109 ms 102 ms 104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10  de.fr1.fr.geant.net (62.40.96.50)  113 ms 121 ms 114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11  renater-gw.fr1.fr.geant.net (62.40.103.54)  112 ms  114 ms  112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12  nio-n2.cssi.renater.fr (193.51.206.13)  111 ms  114 ms  116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13  nice.cssi.renater.fr (195.220.98.102)  123 ms  125 ms  124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14  r3t2-nice.cssi.renater.fr (195.220.98.110)  126 ms  126 ms  124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15  eurecom-valbonne.r3t2.ft.net (193.48.50.54)  135 ms  128 ms  133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16  194.214.211.25 (194.214.211.25)  126 ms  128 ms  126 ms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17  * * *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18  * * *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19  fantasia.eurecom.fr (193.55.113.142)  132 ms  128 ms  136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C0000"/>
                </a:solidFill>
              </a:rPr>
              <a:t>traceroute:</a:t>
            </a:r>
            <a:r>
              <a:rPr lang="en-US" altLang="en-US">
                <a:solidFill>
                  <a:srgbClr val="000000"/>
                </a:solidFill>
              </a:rPr>
              <a:t> gaia.cs.umass.edu to www.eurecom.fr</a:t>
            </a:r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86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3 delay measurements from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22892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C0000"/>
                </a:solidFill>
              </a:rPr>
              <a:t>trans-oceanic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2289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15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F2C705CD-E032-447D-AD8E-9D56C05D7CD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2896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* Do some traceroutes from exotic countries at www.traceroute.org</a:t>
            </a:r>
          </a:p>
        </p:txBody>
      </p:sp>
    </p:spTree>
    <p:extLst>
      <p:ext uri="{BB962C8B-B14F-4D97-AF65-F5344CB8AC3E}">
        <p14:creationId xmlns:p14="http://schemas.microsoft.com/office/powerpoint/2010/main" val="358250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75547" y="-88800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Alternative core: circuit switching</a:t>
            </a:r>
            <a:endParaRPr lang="en-US" altLang="en-US" dirty="0"/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5925" y="1236663"/>
            <a:ext cx="4465638" cy="4648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end-end resources allocated to, reserved for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>
                <a:solidFill>
                  <a:srgbClr val="CC0000"/>
                </a:solidFill>
              </a:rPr>
              <a:t>call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>
                <a:solidFill>
                  <a:srgbClr val="CC0000"/>
                </a:solidFill>
              </a:rPr>
              <a:t> between source &amp; dest:</a:t>
            </a:r>
          </a:p>
          <a:p>
            <a:pPr eaLnBrk="1" hangingPunct="1">
              <a:buSzPct val="75000"/>
            </a:pPr>
            <a:r>
              <a:rPr lang="en-US" altLang="en-US" sz="2400"/>
              <a:t>In diagram, each link has four circuits. </a:t>
            </a:r>
          </a:p>
          <a:p>
            <a:pPr lvl="1" eaLnBrk="1" hangingPunct="1">
              <a:buSzPct val="75000"/>
            </a:pPr>
            <a:r>
              <a:rPr lang="en-US" altLang="en-US">
                <a:ea typeface="MS PGothic" panose="020B0600070205080204" pitchFamily="34" charset="-128"/>
              </a:rPr>
              <a:t>call gets 2</a:t>
            </a:r>
            <a:r>
              <a:rPr lang="en-US" altLang="en-US" baseline="30000">
                <a:ea typeface="MS PGothic" panose="020B0600070205080204" pitchFamily="34" charset="-128"/>
              </a:rPr>
              <a:t>nd</a:t>
            </a:r>
            <a:r>
              <a:rPr lang="en-US" altLang="en-US">
                <a:ea typeface="MS PGothic" panose="020B0600070205080204" pitchFamily="34" charset="-128"/>
              </a:rPr>
              <a:t> circuit in top link and 1</a:t>
            </a:r>
            <a:r>
              <a:rPr lang="en-US" altLang="en-US" baseline="30000">
                <a:ea typeface="MS PGothic" panose="020B0600070205080204" pitchFamily="34" charset="-128"/>
              </a:rPr>
              <a:t>st</a:t>
            </a:r>
            <a:r>
              <a:rPr lang="en-US" altLang="en-US">
                <a:ea typeface="MS PGothic" panose="020B0600070205080204" pitchFamily="34" charset="-128"/>
              </a:rPr>
              <a:t> circuit in right link.</a:t>
            </a:r>
          </a:p>
          <a:p>
            <a:pPr eaLnBrk="1" hangingPunct="1">
              <a:buSzPct val="75000"/>
            </a:pPr>
            <a:r>
              <a:rPr lang="en-US" altLang="en-US" sz="2400"/>
              <a:t>dedicated resources: no sharing</a:t>
            </a:r>
          </a:p>
          <a:p>
            <a:pPr lvl="1" eaLnBrk="1" hangingPunct="1">
              <a:buSzPct val="75000"/>
            </a:pPr>
            <a:r>
              <a:rPr lang="en-US" altLang="en-US">
                <a:ea typeface="Arial" panose="020B0604020202020204" pitchFamily="34" charset="0"/>
              </a:rPr>
              <a:t>circuit-like (guaranteed) performance</a:t>
            </a:r>
          </a:p>
          <a:p>
            <a:pPr eaLnBrk="1" hangingPunct="1">
              <a:buSzPct val="75000"/>
            </a:pPr>
            <a:r>
              <a:rPr lang="en-US" altLang="en-US" sz="2400"/>
              <a:t>circuit segment idle if not used by call </a:t>
            </a:r>
            <a:r>
              <a:rPr lang="en-US" altLang="en-US" sz="2400" i="1">
                <a:solidFill>
                  <a:srgbClr val="000099"/>
                </a:solidFill>
              </a:rPr>
              <a:t>(no sharing)</a:t>
            </a:r>
          </a:p>
          <a:p>
            <a:pPr eaLnBrk="1" hangingPunct="1"/>
            <a:r>
              <a:rPr lang="en-US" altLang="en-US" sz="2400"/>
              <a:t>Commonly used in traditional telephone networks</a:t>
            </a:r>
          </a:p>
        </p:txBody>
      </p:sp>
      <p:pic>
        <p:nvPicPr>
          <p:cNvPr id="77828" name="Picture 69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" y="68589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16D79371-A348-434F-8703-AA9053FAE0BC}" type="slidenum">
              <a:rPr lang="en-US" altLang="en-US" sz="1200">
                <a:latin typeface="Tahoma" panose="020B0604030504040204" pitchFamily="34" charset="0"/>
              </a:rPr>
              <a:pPr/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7830" name="Group 360"/>
          <p:cNvGrpSpPr>
            <a:grpSpLocks/>
          </p:cNvGrpSpPr>
          <p:nvPr/>
        </p:nvGrpSpPr>
        <p:grpSpPr bwMode="auto">
          <a:xfrm>
            <a:off x="4749800" y="1371600"/>
            <a:ext cx="4394200" cy="3735388"/>
            <a:chOff x="1524000" y="1295400"/>
            <a:chExt cx="5715000" cy="5108575"/>
          </a:xfrm>
        </p:grpSpPr>
        <p:grpSp>
          <p:nvGrpSpPr>
            <p:cNvPr id="77831" name="Group 100"/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7790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1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832" name="Group 142"/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779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790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90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0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90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3" name="Group 100"/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7789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0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5" name="Rectangle 364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7838" name="Group 142"/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778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789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9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9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9" name="Group 142"/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778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7886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9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0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87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8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40" name="Group 142"/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778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7878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1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2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79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41" name="Group 75"/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4874310" y="1153212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874310" y="1229604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874310" y="1305997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74310" y="1382390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7842" name="Group 80"/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80" name="Straight Connector 379"/>
            <p:cNvCxnSpPr>
              <a:endCxn id="77903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endCxn id="77887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77885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endCxn id="77883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endCxn id="77875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60" name="Group 100"/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77865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6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180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9874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27" y="75003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019" y="-138905"/>
            <a:ext cx="8462962" cy="94773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Circuit switching: FDM </a:t>
            </a:r>
            <a:r>
              <a:rPr lang="en-US" altLang="en-US" sz="3600" dirty="0"/>
              <a:t>versus</a:t>
            </a:r>
            <a:r>
              <a:rPr lang="en-US" altLang="en-US" sz="4000" dirty="0"/>
              <a:t> TDM</a:t>
            </a:r>
            <a:endParaRPr lang="fr-FR" altLang="en-US" sz="4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79971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FDM</a:t>
              </a:r>
              <a:endParaRPr lang="fr-FR" altLang="en-US"/>
            </a:p>
          </p:txBody>
        </p:sp>
        <p:grpSp>
          <p:nvGrpSpPr>
            <p:cNvPr id="79972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79973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4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frequency</a:t>
                </a:r>
                <a:endParaRPr lang="fr-FR" altLang="en-US"/>
              </a:p>
            </p:txBody>
          </p:sp>
          <p:sp>
            <p:nvSpPr>
              <p:cNvPr id="79975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6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time</a:t>
                </a:r>
                <a:endParaRPr lang="fr-FR" altLang="en-US"/>
              </a:p>
            </p:txBody>
          </p:sp>
          <p:sp>
            <p:nvSpPr>
              <p:cNvPr id="79977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3748088"/>
            <a:ext cx="7239000" cy="2516187"/>
            <a:chOff x="288" y="2543"/>
            <a:chExt cx="4560" cy="1585"/>
          </a:xfrm>
        </p:grpSpPr>
        <p:sp>
          <p:nvSpPr>
            <p:cNvPr id="79965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TDM</a:t>
              </a:r>
              <a:endParaRPr lang="fr-FR" altLang="en-US"/>
            </a:p>
          </p:txBody>
        </p:sp>
        <p:sp>
          <p:nvSpPr>
            <p:cNvPr id="79966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7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frequency</a:t>
              </a:r>
              <a:endParaRPr lang="fr-FR" altLang="en-US"/>
            </a:p>
          </p:txBody>
        </p:sp>
        <p:sp>
          <p:nvSpPr>
            <p:cNvPr id="79968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9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time</a:t>
              </a:r>
              <a:endParaRPr lang="fr-FR" altLang="en-US"/>
            </a:p>
          </p:txBody>
        </p:sp>
        <p:sp>
          <p:nvSpPr>
            <p:cNvPr id="79970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4740275"/>
            <a:ext cx="3886200" cy="914400"/>
            <a:chOff x="1776" y="3168"/>
            <a:chExt cx="2448" cy="576"/>
          </a:xfrm>
        </p:grpSpPr>
        <p:sp>
          <p:nvSpPr>
            <p:cNvPr id="79960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61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62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63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64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4740275"/>
            <a:ext cx="3886200" cy="914400"/>
            <a:chOff x="1920" y="3168"/>
            <a:chExt cx="2448" cy="576"/>
          </a:xfrm>
        </p:grpSpPr>
        <p:sp>
          <p:nvSpPr>
            <p:cNvPr id="79955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6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7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8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9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4740275"/>
            <a:ext cx="3886200" cy="914400"/>
            <a:chOff x="2064" y="3168"/>
            <a:chExt cx="2448" cy="576"/>
          </a:xfrm>
        </p:grpSpPr>
        <p:sp>
          <p:nvSpPr>
            <p:cNvPr id="79950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1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2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3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54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4740275"/>
            <a:ext cx="3886200" cy="914400"/>
            <a:chOff x="2208" y="3168"/>
            <a:chExt cx="2448" cy="576"/>
          </a:xfrm>
        </p:grpSpPr>
        <p:sp>
          <p:nvSpPr>
            <p:cNvPr id="7994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4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4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4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994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79942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4740275"/>
            <a:ext cx="4114800" cy="914400"/>
            <a:chOff x="1920" y="3168"/>
            <a:chExt cx="2592" cy="576"/>
          </a:xfrm>
        </p:grpSpPr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2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79919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4740275"/>
            <a:ext cx="4343400" cy="914400"/>
            <a:chOff x="1848" y="3168"/>
            <a:chExt cx="2736" cy="576"/>
          </a:xfrm>
        </p:grpSpPr>
        <p:sp>
          <p:nvSpPr>
            <p:cNvPr id="79899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79892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79894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4 users</a:t>
                </a:r>
                <a:endParaRPr lang="fr-FR" altLang="en-US"/>
              </a:p>
            </p:txBody>
          </p:sp>
          <p:sp>
            <p:nvSpPr>
              <p:cNvPr id="79895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6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7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8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9893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Example:</a:t>
              </a:r>
              <a:endParaRPr lang="fr-FR" altLang="en-US"/>
            </a:p>
          </p:txBody>
        </p:sp>
      </p:grpSp>
      <p:sp>
        <p:nvSpPr>
          <p:cNvPr id="79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91DEF508-ED5B-4299-9B24-5E655960ED18}" type="slidenum">
              <a:rPr lang="en-US" altLang="en-US" sz="1200">
                <a:latin typeface="Tahoma" panose="020B0604030504040204" pitchFamily="34" charset="0"/>
              </a:rPr>
              <a:pPr/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0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08546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8636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do loss and delay occur?</a:t>
            </a:r>
            <a:endParaRPr lang="en-US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1371600"/>
            <a:ext cx="8564562" cy="2114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packets </a:t>
            </a:r>
            <a:r>
              <a:rPr lang="en-US" altLang="en-US" i="1">
                <a:ea typeface="ＭＳ Ｐゴシック" panose="020B0600070205080204" pitchFamily="34" charset="-128"/>
              </a:rPr>
              <a:t>queue</a:t>
            </a:r>
            <a:r>
              <a:rPr lang="en-US" altLang="en-US">
                <a:ea typeface="ＭＳ Ｐゴシック" panose="020B0600070205080204" pitchFamily="34" charset="-128"/>
              </a:rPr>
              <a:t> in router buffers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packet arrival rate to link (temporarily) exceeds output link capacity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packets queue, wait for turn</a:t>
            </a:r>
          </a:p>
        </p:txBody>
      </p:sp>
      <p:sp>
        <p:nvSpPr>
          <p:cNvPr id="108549" name="Oval 6"/>
          <p:cNvSpPr>
            <a:spLocks noChangeArrowheads="1"/>
          </p:cNvSpPr>
          <p:nvPr/>
        </p:nvSpPr>
        <p:spPr bwMode="auto">
          <a:xfrm>
            <a:off x="2339975" y="4614863"/>
            <a:ext cx="1198563" cy="369887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50" name="Rectangle 7"/>
          <p:cNvSpPr>
            <a:spLocks noChangeArrowheads="1"/>
          </p:cNvSpPr>
          <p:nvPr/>
        </p:nvSpPr>
        <p:spPr bwMode="auto">
          <a:xfrm>
            <a:off x="2339975" y="4546600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51" name="Oval 8"/>
          <p:cNvSpPr>
            <a:spLocks noChangeArrowheads="1"/>
          </p:cNvSpPr>
          <p:nvPr/>
        </p:nvSpPr>
        <p:spPr bwMode="auto">
          <a:xfrm>
            <a:off x="2349500" y="4318000"/>
            <a:ext cx="1198563" cy="43021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8552" name="Group 9"/>
          <p:cNvGrpSpPr>
            <a:grpSpLocks/>
          </p:cNvGrpSpPr>
          <p:nvPr/>
        </p:nvGrpSpPr>
        <p:grpSpPr bwMode="auto">
          <a:xfrm>
            <a:off x="2695575" y="4348163"/>
            <a:ext cx="498475" cy="119062"/>
            <a:chOff x="2208" y="2184"/>
            <a:chExt cx="176" cy="69"/>
          </a:xfrm>
        </p:grpSpPr>
        <p:grpSp>
          <p:nvGrpSpPr>
            <p:cNvPr id="108599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8604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605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606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8600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8601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602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603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08553" name="Oval 18"/>
          <p:cNvSpPr>
            <a:spLocks noChangeArrowheads="1"/>
          </p:cNvSpPr>
          <p:nvPr/>
        </p:nvSpPr>
        <p:spPr bwMode="auto">
          <a:xfrm>
            <a:off x="5435600" y="4633913"/>
            <a:ext cx="1198563" cy="369887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5445125" y="4613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55" name="Rectangle 20"/>
          <p:cNvSpPr>
            <a:spLocks noChangeArrowheads="1"/>
          </p:cNvSpPr>
          <p:nvPr/>
        </p:nvSpPr>
        <p:spPr bwMode="auto">
          <a:xfrm>
            <a:off x="5445125" y="4575175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56" name="Oval 21"/>
          <p:cNvSpPr>
            <a:spLocks noChangeArrowheads="1"/>
          </p:cNvSpPr>
          <p:nvPr/>
        </p:nvSpPr>
        <p:spPr bwMode="auto">
          <a:xfrm>
            <a:off x="5454650" y="4346575"/>
            <a:ext cx="1198563" cy="430213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57" name="Line 24"/>
          <p:cNvSpPr>
            <a:spLocks noChangeShapeType="1"/>
          </p:cNvSpPr>
          <p:nvPr/>
        </p:nvSpPr>
        <p:spPr bwMode="auto">
          <a:xfrm>
            <a:off x="1609725" y="4252913"/>
            <a:ext cx="735013" cy="365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58" name="Line 25"/>
          <p:cNvSpPr>
            <a:spLocks noChangeShapeType="1"/>
          </p:cNvSpPr>
          <p:nvPr/>
        </p:nvSpPr>
        <p:spPr bwMode="auto">
          <a:xfrm flipV="1">
            <a:off x="1812925" y="4786313"/>
            <a:ext cx="528638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59" name="Line 26"/>
          <p:cNvSpPr>
            <a:spLocks noChangeShapeType="1"/>
          </p:cNvSpPr>
          <p:nvPr/>
        </p:nvSpPr>
        <p:spPr bwMode="auto">
          <a:xfrm>
            <a:off x="3533775" y="4672013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60" name="Rectangle 40"/>
          <p:cNvSpPr>
            <a:spLocks noChangeArrowheads="1"/>
          </p:cNvSpPr>
          <p:nvPr/>
        </p:nvSpPr>
        <p:spPr bwMode="auto">
          <a:xfrm>
            <a:off x="3200400" y="454342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61" name="Rectangle 41"/>
          <p:cNvSpPr>
            <a:spLocks noChangeArrowheads="1"/>
          </p:cNvSpPr>
          <p:nvPr/>
        </p:nvSpPr>
        <p:spPr bwMode="auto">
          <a:xfrm>
            <a:off x="3362325" y="454342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62" name="Rectangle 42"/>
          <p:cNvSpPr>
            <a:spLocks noChangeArrowheads="1"/>
          </p:cNvSpPr>
          <p:nvPr/>
        </p:nvSpPr>
        <p:spPr bwMode="auto">
          <a:xfrm>
            <a:off x="2341563" y="47228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63" name="Line 44"/>
          <p:cNvSpPr>
            <a:spLocks noChangeShapeType="1"/>
          </p:cNvSpPr>
          <p:nvPr/>
        </p:nvSpPr>
        <p:spPr bwMode="auto">
          <a:xfrm>
            <a:off x="2354263" y="4673600"/>
            <a:ext cx="2428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64" name="Line 45"/>
          <p:cNvSpPr>
            <a:spLocks noChangeShapeType="1"/>
          </p:cNvSpPr>
          <p:nvPr/>
        </p:nvSpPr>
        <p:spPr bwMode="auto">
          <a:xfrm flipV="1">
            <a:off x="2112963" y="5016500"/>
            <a:ext cx="1174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65" name="Text Box 47"/>
          <p:cNvSpPr txBox="1">
            <a:spLocks noChangeArrowheads="1"/>
          </p:cNvSpPr>
          <p:nvPr/>
        </p:nvSpPr>
        <p:spPr bwMode="auto">
          <a:xfrm>
            <a:off x="776288" y="38481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08566" name="Text Box 48"/>
          <p:cNvSpPr txBox="1">
            <a:spLocks noChangeArrowheads="1"/>
          </p:cNvSpPr>
          <p:nvPr/>
        </p:nvSpPr>
        <p:spPr bwMode="auto">
          <a:xfrm>
            <a:off x="1052513" y="48339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08567" name="Rectangle 63"/>
          <p:cNvSpPr>
            <a:spLocks noChangeArrowheads="1"/>
          </p:cNvSpPr>
          <p:nvPr/>
        </p:nvSpPr>
        <p:spPr bwMode="auto">
          <a:xfrm>
            <a:off x="3490913" y="44815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621088" y="2982913"/>
            <a:ext cx="3979862" cy="1454150"/>
            <a:chOff x="2259" y="2090"/>
            <a:chExt cx="2507" cy="916"/>
          </a:xfrm>
        </p:grpSpPr>
        <p:sp>
          <p:nvSpPr>
            <p:cNvPr id="108597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108598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4802188"/>
            <a:ext cx="3414712" cy="804862"/>
            <a:chOff x="2103" y="3214"/>
            <a:chExt cx="2151" cy="507"/>
          </a:xfrm>
        </p:grpSpPr>
        <p:sp>
          <p:nvSpPr>
            <p:cNvPr id="108595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108596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8570" name="Group 74"/>
          <p:cNvGrpSpPr>
            <a:grpSpLocks/>
          </p:cNvGrpSpPr>
          <p:nvPr/>
        </p:nvGrpSpPr>
        <p:grpSpPr bwMode="auto">
          <a:xfrm>
            <a:off x="5781675" y="4405313"/>
            <a:ext cx="498475" cy="119062"/>
            <a:chOff x="2208" y="2184"/>
            <a:chExt cx="176" cy="69"/>
          </a:xfrm>
        </p:grpSpPr>
        <p:grpSp>
          <p:nvGrpSpPr>
            <p:cNvPr id="108587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8592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593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594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8588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8589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590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591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08571" name="Rectangle 84"/>
          <p:cNvSpPr>
            <a:spLocks noChangeArrowheads="1"/>
          </p:cNvSpPr>
          <p:nvPr/>
        </p:nvSpPr>
        <p:spPr bwMode="auto">
          <a:xfrm>
            <a:off x="1719263" y="40798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72" name="Line 85"/>
          <p:cNvSpPr>
            <a:spLocks noChangeShapeType="1"/>
          </p:cNvSpPr>
          <p:nvPr/>
        </p:nvSpPr>
        <p:spPr bwMode="auto">
          <a:xfrm>
            <a:off x="1898650" y="4265613"/>
            <a:ext cx="212725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73" name="Rectangle 86"/>
          <p:cNvSpPr>
            <a:spLocks noChangeArrowheads="1"/>
          </p:cNvSpPr>
          <p:nvPr/>
        </p:nvSpPr>
        <p:spPr bwMode="auto">
          <a:xfrm>
            <a:off x="1968500" y="51593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74" name="Rectangle 88"/>
          <p:cNvSpPr>
            <a:spLocks noChangeArrowheads="1"/>
          </p:cNvSpPr>
          <p:nvPr/>
        </p:nvSpPr>
        <p:spPr bwMode="auto">
          <a:xfrm>
            <a:off x="30607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75" name="Rectangle 89"/>
          <p:cNvSpPr>
            <a:spLocks noChangeArrowheads="1"/>
          </p:cNvSpPr>
          <p:nvPr/>
        </p:nvSpPr>
        <p:spPr bwMode="auto">
          <a:xfrm>
            <a:off x="29210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76" name="Rectangle 90"/>
          <p:cNvSpPr>
            <a:spLocks noChangeArrowheads="1"/>
          </p:cNvSpPr>
          <p:nvPr/>
        </p:nvSpPr>
        <p:spPr bwMode="auto">
          <a:xfrm>
            <a:off x="27813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4764088"/>
            <a:ext cx="4248150" cy="1511300"/>
            <a:chOff x="1586" y="3190"/>
            <a:chExt cx="2676" cy="952"/>
          </a:xfrm>
        </p:grpSpPr>
        <p:sp>
          <p:nvSpPr>
            <p:cNvPr id="108585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8586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free (available) buffers: arriving packets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00"/>
                  </a:solidFill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</a:rPr>
                <a:t>) if no free buffers</a:t>
              </a:r>
            </a:p>
          </p:txBody>
        </p:sp>
      </p:grpSp>
      <p:grpSp>
        <p:nvGrpSpPr>
          <p:cNvPr id="108578" name="Group 64"/>
          <p:cNvGrpSpPr>
            <a:grpSpLocks/>
          </p:cNvGrpSpPr>
          <p:nvPr/>
        </p:nvGrpSpPr>
        <p:grpSpPr bwMode="auto">
          <a:xfrm>
            <a:off x="898525" y="3873500"/>
            <a:ext cx="779463" cy="679450"/>
            <a:chOff x="-44" y="1473"/>
            <a:chExt cx="981" cy="1105"/>
          </a:xfrm>
        </p:grpSpPr>
        <p:pic>
          <p:nvPicPr>
            <p:cNvPr id="108583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84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8579" name="Group 67"/>
          <p:cNvGrpSpPr>
            <a:grpSpLocks/>
          </p:cNvGrpSpPr>
          <p:nvPr/>
        </p:nvGrpSpPr>
        <p:grpSpPr bwMode="auto">
          <a:xfrm>
            <a:off x="1131888" y="4870450"/>
            <a:ext cx="779462" cy="679450"/>
            <a:chOff x="-44" y="1473"/>
            <a:chExt cx="981" cy="1105"/>
          </a:xfrm>
        </p:grpSpPr>
        <p:pic>
          <p:nvPicPr>
            <p:cNvPr id="108581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82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08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E0D2E1CD-5395-4F68-B613-FBD97C3284F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1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10594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Four sources of packet delay</a:t>
            </a:r>
            <a:endParaRPr lang="en-US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3" y="4491038"/>
            <a:ext cx="3810000" cy="1636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proc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: nodal processing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check bit errors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determine output link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typically &lt; msec</a:t>
            </a:r>
          </a:p>
        </p:txBody>
      </p:sp>
      <p:sp>
        <p:nvSpPr>
          <p:cNvPr id="11059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59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59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10600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11064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5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5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064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4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4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4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1060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0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0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0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05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06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07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08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09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10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11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12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13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14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0615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10616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617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0618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1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062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21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nodal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0622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23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624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0625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0626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11063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4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4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063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3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3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64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4802188" y="4492625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800" baseline="-25000">
                <a:solidFill>
                  <a:srgbClr val="CC0000"/>
                </a:solidFill>
                <a:latin typeface="Gill Sans MT" panose="020B0502020104020203" pitchFamily="34" charset="0"/>
              </a:rPr>
              <a:t>queue</a:t>
            </a: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: queueing delay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time waiting at output link for transmission 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depends on congestion level of router</a:t>
            </a:r>
          </a:p>
        </p:txBody>
      </p:sp>
      <p:sp>
        <p:nvSpPr>
          <p:cNvPr id="110628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nodal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queue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trans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prop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10629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063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3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0630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063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3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106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8F3156F1-9826-4044-90D2-6856A0DA553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5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CC0000"/>
                </a:solidFill>
                <a:latin typeface="Gill Sans MT" panose="020B0502020104020203" pitchFamily="34" charset="0"/>
              </a:rPr>
              <a:t>trans</a:t>
            </a: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</a:rPr>
              <a:t>: transmission delay:</a:t>
            </a: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L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: packet length (bits) </a:t>
            </a: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R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: link </a:t>
            </a: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bandwidth (bps)</a:t>
            </a: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000" i="1" baseline="-25000">
                <a:solidFill>
                  <a:srgbClr val="CC0000"/>
                </a:solidFill>
                <a:latin typeface="Gill Sans MT" panose="020B0502020104020203" pitchFamily="34" charset="0"/>
              </a:rPr>
              <a:t>trans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4718050" y="4449763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CC0000"/>
                </a:solidFill>
                <a:latin typeface="Gill Sans MT" panose="020B0502020104020203" pitchFamily="34" charset="0"/>
              </a:rPr>
              <a:t>prop</a:t>
            </a: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</a:rPr>
              <a:t>: propagation delay:</a:t>
            </a: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: length of physical link</a:t>
            </a: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s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: propagation speed in medium (~2x10</a:t>
            </a:r>
            <a:r>
              <a:rPr lang="en-US" altLang="en-US" sz="2000" baseline="30000">
                <a:solidFill>
                  <a:srgbClr val="000000"/>
                </a:solidFill>
                <a:latin typeface="Gill Sans MT" panose="020B0502020104020203" pitchFamily="34" charset="0"/>
              </a:rPr>
              <a:t>8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 m/sec)</a:t>
            </a: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000" baseline="-25000">
                <a:solidFill>
                  <a:srgbClr val="CC0000"/>
                </a:solidFill>
                <a:latin typeface="Gill Sans MT" panose="020B0502020104020203" pitchFamily="34" charset="0"/>
              </a:rPr>
              <a:t>prop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/</a:t>
            </a:r>
            <a:r>
              <a:rPr lang="en-US" altLang="en-US" sz="2000" i="1">
                <a:solidFill>
                  <a:srgbClr val="000000"/>
                </a:solidFill>
                <a:latin typeface="Gill Sans MT" panose="020B0502020104020203" pitchFamily="34" charset="0"/>
              </a:rPr>
              <a:t>s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255838" y="5600700"/>
            <a:ext cx="2528887" cy="800100"/>
            <a:chOff x="1421" y="3528"/>
            <a:chExt cx="1593" cy="504"/>
          </a:xfrm>
        </p:grpSpPr>
        <p:sp>
          <p:nvSpPr>
            <p:cNvPr id="182333" name="AutoShape 61"/>
            <p:cNvSpPr>
              <a:spLocks noChangeArrowheads="1"/>
            </p:cNvSpPr>
            <p:nvPr/>
          </p:nvSpPr>
          <p:spPr bwMode="auto">
            <a:xfrm rot="381619">
              <a:off x="1421" y="3528"/>
              <a:ext cx="1593" cy="201"/>
            </a:xfrm>
            <a:prstGeom prst="leftRightArrow">
              <a:avLst>
                <a:gd name="adj1" fmla="val 35324"/>
                <a:gd name="adj2" fmla="val 94994"/>
              </a:avLst>
            </a:prstGeom>
            <a:gradFill rotWithShape="1">
              <a:gsLst>
                <a:gs pos="0">
                  <a:srgbClr val="CC0000"/>
                </a:gs>
                <a:gs pos="5000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703" name="Text Box 62"/>
            <p:cNvSpPr txBox="1">
              <a:spLocks noChangeArrowheads="1"/>
            </p:cNvSpPr>
            <p:nvPr/>
          </p:nvSpPr>
          <p:spPr bwMode="auto">
            <a:xfrm>
              <a:off x="1533" y="3590"/>
              <a:ext cx="132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i="1">
                  <a:solidFill>
                    <a:srgbClr val="CC0000"/>
                  </a:solidFill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</a:rPr>
                <a:t>trans </a:t>
              </a:r>
              <a:r>
                <a:rPr lang="en-US" altLang="en-US" sz="2000">
                  <a:solidFill>
                    <a:srgbClr val="CC0000"/>
                  </a:solidFill>
                </a:rPr>
                <a:t>and </a:t>
              </a:r>
              <a:r>
                <a:rPr lang="en-US" altLang="en-US" sz="2000" i="1">
                  <a:solidFill>
                    <a:srgbClr val="CC0000"/>
                  </a:solidFill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</a:rPr>
                <a:t>prop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i="1">
                  <a:solidFill>
                    <a:srgbClr val="CC0000"/>
                  </a:solidFill>
                </a:rPr>
                <a:t>very </a:t>
              </a:r>
              <a:r>
                <a:rPr lang="en-US" altLang="en-US" sz="2000">
                  <a:solidFill>
                    <a:srgbClr val="CC0000"/>
                  </a:solidFill>
                </a:rPr>
                <a:t>different</a:t>
              </a:r>
            </a:p>
          </p:txBody>
        </p:sp>
      </p:grpSp>
      <p:pic>
        <p:nvPicPr>
          <p:cNvPr id="112645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Four sources of packet delay</a:t>
            </a:r>
            <a:endParaRPr lang="en-US" altLang="en-US" sz="480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11269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70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70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269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9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69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69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1265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5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6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7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8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9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0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61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2662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3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nodal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2664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5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6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2667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2668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11268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69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69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268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8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68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69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12669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nodal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queue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trans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prop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26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19A9D648-EB29-4958-8A83-E94E8149EC7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671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2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3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74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5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2676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grpSp>
        <p:nvGrpSpPr>
          <p:cNvPr id="112677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268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8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2678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268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8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1267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268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81" name="TextBox 1"/>
          <p:cNvSpPr txBox="1">
            <a:spLocks noChangeArrowheads="1"/>
          </p:cNvSpPr>
          <p:nvPr/>
        </p:nvSpPr>
        <p:spPr bwMode="auto">
          <a:xfrm>
            <a:off x="611188" y="6388100"/>
            <a:ext cx="6430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* Check out the Java applet for an interactive animation on trans vs. prop delay</a:t>
            </a:r>
          </a:p>
        </p:txBody>
      </p:sp>
    </p:spTree>
    <p:extLst>
      <p:ext uri="{BB962C8B-B14F-4D97-AF65-F5344CB8AC3E}">
        <p14:creationId xmlns:p14="http://schemas.microsoft.com/office/powerpoint/2010/main" val="143461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14690" name="Picture 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1121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Caravan analogy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2927350"/>
            <a:ext cx="4216400" cy="3317875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cars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propagate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at 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100 km/hr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toll booth takes 12 sec to service car (bit transmission time)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car~bit; caravan ~ packet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 How long until caravan is lined up before 2nd toll booth?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7638" y="2941638"/>
            <a:ext cx="3521075" cy="33655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time to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push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entire caravan through toll booth onto highway = 12*10 = 120 sec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time for last car to propagate from 1st to 2nd toll both: 100km/(100km/hr)= 1 hr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A:</a:t>
            </a: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 62 minutes</a:t>
            </a:r>
          </a:p>
        </p:txBody>
      </p:sp>
      <p:grpSp>
        <p:nvGrpSpPr>
          <p:cNvPr id="114694" name="Group 42"/>
          <p:cNvGrpSpPr>
            <a:grpSpLocks/>
          </p:cNvGrpSpPr>
          <p:nvPr/>
        </p:nvGrpSpPr>
        <p:grpSpPr bwMode="auto">
          <a:xfrm>
            <a:off x="406400" y="1195388"/>
            <a:ext cx="8043863" cy="1481137"/>
            <a:chOff x="165" y="725"/>
            <a:chExt cx="5067" cy="933"/>
          </a:xfrm>
        </p:grpSpPr>
        <p:grpSp>
          <p:nvGrpSpPr>
            <p:cNvPr id="114696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4720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21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toll 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booth</a:t>
                </a:r>
              </a:p>
            </p:txBody>
          </p:sp>
        </p:grpSp>
        <p:grpSp>
          <p:nvGrpSpPr>
            <p:cNvPr id="114697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4718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19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toll 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booth</a:t>
                </a:r>
              </a:p>
            </p:txBody>
          </p:sp>
        </p:grpSp>
        <p:sp>
          <p:nvSpPr>
            <p:cNvPr id="114698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4699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ten-car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caravan</a:t>
              </a:r>
            </a:p>
          </p:txBody>
        </p:sp>
        <p:sp>
          <p:nvSpPr>
            <p:cNvPr id="114700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701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100 km</a:t>
              </a:r>
            </a:p>
          </p:txBody>
        </p:sp>
        <p:sp>
          <p:nvSpPr>
            <p:cNvPr id="114702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703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100 km</a:t>
              </a:r>
            </a:p>
          </p:txBody>
        </p:sp>
        <p:sp>
          <p:nvSpPr>
            <p:cNvPr id="114704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4705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4706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4707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pic>
          <p:nvPicPr>
            <p:cNvPr id="114708" name="Picture 59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709" name="Picture 60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4710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4716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717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4711" name="Picture 64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4712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4714" name="Picture 6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715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4713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146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B23F412-2886-4CB6-B417-B32C79EA567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16738" name="Picture 3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032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141288"/>
            <a:ext cx="7772400" cy="846137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Caravan analogy (more)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2862263"/>
            <a:ext cx="8323263" cy="33178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suppose cars now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propagate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at 1000 km/hr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and suppose toll booth now takes one min to service a car</a:t>
            </a:r>
            <a:endParaRPr lang="en-US" altLang="en-US" sz="240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 i="1" u="sng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 Will cars arrive to 2nd booth before all cars serviced at first booth?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67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2975" y="4524375"/>
            <a:ext cx="7989888" cy="1751013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2400" i="1" u="sng">
                <a:solidFill>
                  <a:srgbClr val="CC0000"/>
                </a:solidFill>
                <a:ea typeface="ＭＳ Ｐゴシック" panose="020B0600070205080204" pitchFamily="34" charset="-128"/>
              </a:rPr>
              <a:t>A: Yes!</a:t>
            </a:r>
            <a:r>
              <a:rPr lang="en-US" altLang="en-US" sz="2400">
                <a:ea typeface="ＭＳ Ｐゴシック" panose="020B0600070205080204" pitchFamily="34" charset="-128"/>
              </a:rPr>
              <a:t>  after 7 min, 1st car arrives at second booth; three cars still at 1st booth.</a:t>
            </a:r>
          </a:p>
        </p:txBody>
      </p:sp>
      <p:grpSp>
        <p:nvGrpSpPr>
          <p:cNvPr id="116742" name="Group 49"/>
          <p:cNvGrpSpPr>
            <a:grpSpLocks/>
          </p:cNvGrpSpPr>
          <p:nvPr/>
        </p:nvGrpSpPr>
        <p:grpSpPr bwMode="auto">
          <a:xfrm>
            <a:off x="684213" y="1150938"/>
            <a:ext cx="8043862" cy="1481137"/>
            <a:chOff x="165" y="725"/>
            <a:chExt cx="5067" cy="933"/>
          </a:xfrm>
        </p:grpSpPr>
        <p:grpSp>
          <p:nvGrpSpPr>
            <p:cNvPr id="116744" name="Group 5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6768" name="Rectangle 6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9" name="Text Box 7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toll 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booth</a:t>
                </a:r>
              </a:p>
            </p:txBody>
          </p:sp>
        </p:grpSp>
        <p:grpSp>
          <p:nvGrpSpPr>
            <p:cNvPr id="116745" name="Group 8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6766" name="Rectangle 9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7" name="Text Box 10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toll 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>
                    <a:solidFill>
                      <a:srgbClr val="000000"/>
                    </a:solidFill>
                  </a:rPr>
                  <a:t>booth</a:t>
                </a:r>
              </a:p>
            </p:txBody>
          </p:sp>
        </p:grpSp>
        <p:sp>
          <p:nvSpPr>
            <p:cNvPr id="116746" name="AutoShape 2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6747" name="Text Box 3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ten-car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caravan</a:t>
              </a:r>
            </a:p>
          </p:txBody>
        </p:sp>
        <p:sp>
          <p:nvSpPr>
            <p:cNvPr id="116748" name="Line 3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749" name="Text Box 33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100 km</a:t>
              </a:r>
            </a:p>
          </p:txBody>
        </p:sp>
        <p:sp>
          <p:nvSpPr>
            <p:cNvPr id="116750" name="Line 34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751" name="Text Box 35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100 km</a:t>
              </a:r>
            </a:p>
          </p:txBody>
        </p:sp>
        <p:sp>
          <p:nvSpPr>
            <p:cNvPr id="116752" name="Line 36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6753" name="Oval 37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6754" name="Oval 38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6755" name="Oval 39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pic>
          <p:nvPicPr>
            <p:cNvPr id="116756" name="Picture 41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757" name="Picture 42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758" name="Group 45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6764" name="Picture 4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65" name="Rectangle 44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6759" name="Picture 40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760" name="Group 46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6762" name="Picture 4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63" name="Rectangle 48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61" name="Line 32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167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E6FF36B4-156C-47C6-BA0C-B65A075846D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6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Motivation for Building Computer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Resource distribution and sharing</a:t>
            </a:r>
          </a:p>
          <a:p>
            <a:pPr lvl="1"/>
            <a:r>
              <a:rPr lang="en-US" dirty="0"/>
              <a:t>files and devices such as printers or scanners may be shared</a:t>
            </a:r>
          </a:p>
          <a:p>
            <a:pPr lvl="1"/>
            <a:r>
              <a:rPr lang="en-US" dirty="0"/>
              <a:t>personal files can be accessed from remote locations</a:t>
            </a:r>
          </a:p>
          <a:p>
            <a:r>
              <a:rPr lang="en-US" dirty="0"/>
              <a:t>Communication between hosts</a:t>
            </a:r>
          </a:p>
          <a:p>
            <a:pPr lvl="1"/>
            <a:r>
              <a:rPr lang="en-US" dirty="0"/>
              <a:t>message passing between hosts supporting information exchange and services (e.g. email, </a:t>
            </a:r>
            <a:r>
              <a:rPr lang="en-US" dirty="0" err="1"/>
              <a:t>e</a:t>
            </a:r>
            <a:r>
              <a:rPr lang="en-US" dirty="0"/>
              <a:t>-learning, Web, etc.)</a:t>
            </a:r>
          </a:p>
          <a:p>
            <a:r>
              <a:rPr lang="en-US" dirty="0"/>
              <a:t>Distributed computing</a:t>
            </a:r>
          </a:p>
          <a:p>
            <a:pPr lvl="1"/>
            <a:r>
              <a:rPr lang="en-US" dirty="0"/>
              <a:t>computers in network may solve a computing problem jointly (e.g. </a:t>
            </a:r>
            <a:r>
              <a:rPr lang="en-US" dirty="0" err="1"/>
              <a:t>Seti@home</a:t>
            </a:r>
            <a:r>
              <a:rPr lang="en-US" dirty="0"/>
              <a:t>, …)</a:t>
            </a:r>
          </a:p>
          <a:p>
            <a:r>
              <a:rPr lang="en-US" dirty="0"/>
              <a:t>Improved reliability</a:t>
            </a:r>
          </a:p>
          <a:p>
            <a:pPr lvl="1"/>
            <a:r>
              <a:rPr lang="en-US" dirty="0"/>
              <a:t>replication of data across a network aids in securing data access should individual hosts storing the data fail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Packet loss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333500"/>
            <a:ext cx="8394700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queue (aka buffer) preceding link in buffer has finite capacity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packet arriving to full queue dropped (aka lost)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lost packet may be retransmitted by previous node, by source end system, or not at all</a:t>
            </a:r>
          </a:p>
        </p:txBody>
      </p:sp>
      <p:sp>
        <p:nvSpPr>
          <p:cNvPr id="124932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34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grpSp>
        <p:nvGrpSpPr>
          <p:cNvPr id="124935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124967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4972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4973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4974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24968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496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497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497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24936" name="Line 23"/>
          <p:cNvSpPr>
            <a:spLocks noChangeShapeType="1"/>
          </p:cNvSpPr>
          <p:nvPr/>
        </p:nvSpPr>
        <p:spPr bwMode="auto">
          <a:xfrm>
            <a:off x="2362200" y="4743450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37" name="Line 24"/>
          <p:cNvSpPr>
            <a:spLocks noChangeShapeType="1"/>
          </p:cNvSpPr>
          <p:nvPr/>
        </p:nvSpPr>
        <p:spPr bwMode="auto">
          <a:xfrm flipV="1">
            <a:off x="2667000" y="5208588"/>
            <a:ext cx="411163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38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39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40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41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42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43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44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24945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24946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24947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48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49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50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51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52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53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24954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4955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packet arriving to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24956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buffer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24957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4958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59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24965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6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4960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24963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4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24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45A9AA1E-2F81-4659-8C17-24AA85472602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40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62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1167066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26978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26979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27025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27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8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9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30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5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56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31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32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3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54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33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34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035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51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52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36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37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9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050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7038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39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0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42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44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45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46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7047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048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6980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27023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4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Throughput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throughput:</a:t>
            </a:r>
            <a:r>
              <a:rPr lang="en-US" altLang="en-US">
                <a:ea typeface="ＭＳ Ｐゴシック" panose="020B0600070205080204" pitchFamily="34" charset="-128"/>
              </a:rPr>
              <a:t> rate (bits/time unit) at which bits transferred between sender/receiver</a:t>
            </a:r>
          </a:p>
          <a:p>
            <a:pPr lvl="1" eaLnBrk="1" hangingPunct="1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>
                <a:ea typeface="Arial" panose="020B0604020202020204" pitchFamily="34" charset="0"/>
              </a:rPr>
              <a:t> rate at given point in time</a:t>
            </a:r>
          </a:p>
          <a:p>
            <a:pPr lvl="1" eaLnBrk="1" hangingPunct="1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126983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to send to client</a:t>
            </a:r>
          </a:p>
        </p:txBody>
      </p:sp>
      <p:sp>
        <p:nvSpPr>
          <p:cNvPr id="126984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 R</a:t>
            </a:r>
            <a:r>
              <a:rPr lang="en-US" altLang="en-US" sz="2800" baseline="-25000">
                <a:latin typeface="Gill Sans MT" panose="020B0502020104020203" pitchFamily="34" charset="0"/>
              </a:rPr>
              <a:t>s</a:t>
            </a:r>
            <a:r>
              <a:rPr lang="en-US" altLang="en-US" sz="2000" baseline="-25000">
                <a:latin typeface="Gill Sans MT" panose="020B0502020104020203" pitchFamily="34" charset="0"/>
              </a:rPr>
              <a:t> </a:t>
            </a:r>
            <a:r>
              <a:rPr lang="en-US" altLang="en-US" sz="2000">
                <a:latin typeface="Gill Sans MT" panose="020B0502020104020203" pitchFamily="34" charset="0"/>
              </a:rPr>
              <a:t>bits/sec</a:t>
            </a:r>
          </a:p>
        </p:txBody>
      </p:sp>
      <p:sp>
        <p:nvSpPr>
          <p:cNvPr id="126985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 R</a:t>
            </a:r>
            <a:r>
              <a:rPr lang="en-US" altLang="en-US" sz="2800" baseline="-25000">
                <a:latin typeface="Gill Sans MT" panose="020B0502020104020203" pitchFamily="34" charset="0"/>
              </a:rPr>
              <a:t>c</a:t>
            </a:r>
            <a:r>
              <a:rPr lang="en-US" altLang="en-US" sz="2000" baseline="-25000">
                <a:latin typeface="Gill Sans MT" panose="020B0502020104020203" pitchFamily="34" charset="0"/>
              </a:rPr>
              <a:t> </a:t>
            </a:r>
            <a:r>
              <a:rPr lang="en-US" altLang="en-US" sz="2000">
                <a:latin typeface="Gill Sans MT" panose="020B0502020104020203" pitchFamily="34" charset="0"/>
              </a:rPr>
              <a:t>bits/sec</a:t>
            </a:r>
          </a:p>
        </p:txBody>
      </p:sp>
      <p:sp>
        <p:nvSpPr>
          <p:cNvPr id="126986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90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27010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7011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3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7014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27015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20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1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2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16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17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8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9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1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26992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008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6993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004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6938"/>
            <a:chOff x="0" y="3803"/>
            <a:chExt cx="5188" cy="565"/>
          </a:xfrm>
        </p:grpSpPr>
        <p:sp>
          <p:nvSpPr>
            <p:cNvPr id="126999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altLang="en-US" sz="2000">
                <a:latin typeface="Gill Sans MT" panose="020B0502020104020203" pitchFamily="34" charset="0"/>
              </a:endParaRPr>
            </a:p>
          </p:txBody>
        </p:sp>
        <p:sp>
          <p:nvSpPr>
            <p:cNvPr id="127000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R</a:t>
              </a:r>
              <a:r>
                <a:rPr lang="en-US" altLang="en-US" sz="2800" baseline="-25000">
                  <a:latin typeface="Gill Sans MT" panose="020B0502020104020203" pitchFamily="34" charset="0"/>
                </a:rPr>
                <a:t>s</a:t>
              </a:r>
              <a:r>
                <a:rPr lang="en-US" altLang="en-US" sz="2000" baseline="-25000">
                  <a:latin typeface="Gill Sans MT" panose="020B0502020104020203" pitchFamily="34" charset="0"/>
                </a:rPr>
                <a:t> </a:t>
              </a:r>
              <a:r>
                <a:rPr lang="en-US" altLang="en-US" sz="2000">
                  <a:latin typeface="Gill Sans MT" panose="020B0502020104020203" pitchFamily="34" charset="0"/>
                </a:rPr>
                <a:t>bits/sec)</a:t>
              </a:r>
            </a:p>
          </p:txBody>
        </p:sp>
        <p:sp>
          <p:nvSpPr>
            <p:cNvPr id="127001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R</a:t>
              </a:r>
              <a:r>
                <a:rPr lang="en-US" altLang="en-US" sz="2800" baseline="-25000">
                  <a:latin typeface="Gill Sans MT" panose="020B0502020104020203" pitchFamily="34" charset="0"/>
                </a:rPr>
                <a:t>c</a:t>
              </a:r>
              <a:r>
                <a:rPr lang="en-US" altLang="en-US" sz="2000" baseline="-25000">
                  <a:latin typeface="Gill Sans MT" panose="020B0502020104020203" pitchFamily="34" charset="0"/>
                </a:rPr>
                <a:t> </a:t>
              </a:r>
              <a:r>
                <a:rPr lang="en-US" altLang="en-US" sz="2000">
                  <a:latin typeface="Gill Sans MT" panose="020B0502020104020203" pitchFamily="34" charset="0"/>
                </a:rPr>
                <a:t>bits/sec)</a:t>
              </a:r>
            </a:p>
          </p:txBody>
        </p:sp>
      </p:grpSp>
      <p:pic>
        <p:nvPicPr>
          <p:cNvPr id="126995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96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97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69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38D0352-5441-476C-95AC-B0C01EBD060E}" type="slidenum">
              <a:rPr lang="en-US" altLang="en-US" sz="1200">
                <a:latin typeface="Tahoma" panose="020B0604030504040204" pitchFamily="34" charset="0"/>
              </a:rPr>
              <a:pPr/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9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2800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8003" name="Group 140"/>
          <p:cNvGrpSpPr>
            <a:grpSpLocks/>
          </p:cNvGrpSpPr>
          <p:nvPr/>
        </p:nvGrpSpPr>
        <p:grpSpPr bwMode="auto">
          <a:xfrm>
            <a:off x="1614488" y="2254250"/>
            <a:ext cx="352425" cy="876300"/>
            <a:chOff x="4140" y="429"/>
            <a:chExt cx="1425" cy="2396"/>
          </a:xfrm>
        </p:grpSpPr>
        <p:sp>
          <p:nvSpPr>
            <p:cNvPr id="128114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15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16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17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18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8119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144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145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8120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8121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8142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143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8122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23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8124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140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141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8125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126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138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139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8127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28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29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30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31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132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33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34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35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8136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137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800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Throughput (more)</a:t>
            </a:r>
          </a:p>
        </p:txBody>
      </p:sp>
      <p:sp>
        <p:nvSpPr>
          <p:cNvPr id="1280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i="1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128006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112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8007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  R</a:t>
            </a:r>
            <a:r>
              <a:rPr lang="en-US" altLang="en-US" sz="2800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128008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8009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28010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128104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108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105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</a:t>
              </a:r>
              <a:r>
                <a:rPr lang="en-US" altLang="en-US" sz="2800" baseline="-25000"/>
                <a:t>c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bits/sec</a:t>
              </a:r>
            </a:p>
          </p:txBody>
        </p:sp>
      </p:grpSp>
      <p:grpSp>
        <p:nvGrpSpPr>
          <p:cNvPr id="128011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128091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092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28095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8096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101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2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3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097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9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555625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R</a:t>
            </a:r>
            <a:r>
              <a:rPr lang="en-US" altLang="en-US" sz="2800" i="1" baseline="-25000">
                <a:solidFill>
                  <a:srgbClr val="CC0000"/>
                </a:solidFill>
                <a:latin typeface="Gill Sans MT" panose="020B0502020104020203" pitchFamily="34" charset="0"/>
              </a:rPr>
              <a:t>s</a:t>
            </a: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 &gt; R</a:t>
            </a:r>
            <a:r>
              <a:rPr lang="en-US" altLang="en-US" sz="2800" i="1" baseline="-25000">
                <a:solidFill>
                  <a:srgbClr val="CC0000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800" i="1">
                <a:solidFill>
                  <a:srgbClr val="FF33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800">
                <a:latin typeface="Gill Sans MT" panose="020B0502020104020203" pitchFamily="34" charset="0"/>
              </a:rPr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295275" y="5167313"/>
            <a:ext cx="8577263" cy="1211262"/>
            <a:chOff x="186" y="3255"/>
            <a:chExt cx="5403" cy="763"/>
          </a:xfrm>
        </p:grpSpPr>
        <p:sp>
          <p:nvSpPr>
            <p:cNvPr id="128088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128089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Gill Sans MT" panose="020B0502020104020203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128090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rgbClr val="CC0000"/>
                  </a:solidFill>
                  <a:latin typeface="Gill Sans MT" panose="020B0502020104020203" pitchFamily="34" charset="0"/>
                </a:rPr>
                <a:t>bottleneck link</a:t>
              </a:r>
            </a:p>
          </p:txBody>
        </p:sp>
      </p:grpSp>
      <p:sp>
        <p:nvSpPr>
          <p:cNvPr id="128014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28015" name="Group 132"/>
          <p:cNvGrpSpPr>
            <a:grpSpLocks/>
          </p:cNvGrpSpPr>
          <p:nvPr/>
        </p:nvGrpSpPr>
        <p:grpSpPr bwMode="auto">
          <a:xfrm flipH="1">
            <a:off x="8232775" y="2420938"/>
            <a:ext cx="871538" cy="885825"/>
            <a:chOff x="-44" y="1473"/>
            <a:chExt cx="981" cy="1105"/>
          </a:xfrm>
        </p:grpSpPr>
        <p:pic>
          <p:nvPicPr>
            <p:cNvPr id="12808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8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016" name="AutoShape 327"/>
          <p:cNvSpPr>
            <a:spLocks noChangeArrowheads="1"/>
          </p:cNvSpPr>
          <p:nvPr/>
        </p:nvSpPr>
        <p:spPr bwMode="auto">
          <a:xfrm>
            <a:off x="1168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1230313" y="3927475"/>
            <a:ext cx="7935912" cy="1166813"/>
            <a:chOff x="775" y="2474"/>
            <a:chExt cx="4999" cy="735"/>
          </a:xfrm>
        </p:grpSpPr>
        <p:grpSp>
          <p:nvGrpSpPr>
            <p:cNvPr id="128019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28054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5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56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7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8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8059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8084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8085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8060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8061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8082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8083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8062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63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8064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8080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8081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8065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066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8078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8079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28067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68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69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0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71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2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73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74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75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076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77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8020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021" name="Group 58"/>
            <p:cNvGrpSpPr>
              <a:grpSpLocks/>
            </p:cNvGrpSpPr>
            <p:nvPr/>
          </p:nvGrpSpPr>
          <p:grpSpPr bwMode="auto">
            <a:xfrm>
              <a:off x="2725" y="2845"/>
              <a:ext cx="612" cy="178"/>
              <a:chOff x="3600" y="219"/>
              <a:chExt cx="360" cy="175"/>
            </a:xfrm>
          </p:grpSpPr>
          <p:sp>
            <p:nvSpPr>
              <p:cNvPr id="12804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04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2804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8046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805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2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3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047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804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49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0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8022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8023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039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024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</a:t>
              </a:r>
              <a:r>
                <a:rPr lang="en-US" altLang="en-US" sz="2800" baseline="-25000"/>
                <a:t>s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bits/sec</a:t>
              </a:r>
            </a:p>
          </p:txBody>
        </p:sp>
        <p:grpSp>
          <p:nvGrpSpPr>
            <p:cNvPr id="128025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035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8026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  R</a:t>
              </a:r>
              <a:r>
                <a:rPr lang="en-US" altLang="en-US" sz="2800" baseline="-25000"/>
                <a:t>c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bits/sec</a:t>
              </a:r>
            </a:p>
          </p:txBody>
        </p:sp>
        <p:sp>
          <p:nvSpPr>
            <p:cNvPr id="128027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028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grpSp>
          <p:nvGrpSpPr>
            <p:cNvPr id="128029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128031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32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8030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8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F30B998-7974-4A8B-8E03-B4723143346B}" type="slidenum">
              <a:rPr lang="en-US" altLang="en-US" sz="1200">
                <a:latin typeface="Tahoma" panose="020B0604030504040204" pitchFamily="34" charset="0"/>
              </a:rPr>
              <a:pPr/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8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Throughput: Internet scenario</a:t>
            </a:r>
          </a:p>
        </p:txBody>
      </p:sp>
      <p:sp>
        <p:nvSpPr>
          <p:cNvPr id="129027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10 connections (fairly) share backbone bottleneck link R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129028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9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s</a:t>
            </a:r>
            <a:endParaRPr lang="en-US" altLang="en-US" sz="2000"/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2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6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8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41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43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46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48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51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53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56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58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61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63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4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s</a:t>
            </a:r>
            <a:endParaRPr lang="en-US" altLang="en-US" sz="2000"/>
          </a:p>
        </p:txBody>
      </p:sp>
      <p:sp>
        <p:nvSpPr>
          <p:cNvPr id="129065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s</a:t>
            </a:r>
            <a:endParaRPr lang="en-US" altLang="en-US" sz="2000"/>
          </a:p>
        </p:txBody>
      </p:sp>
      <p:sp>
        <p:nvSpPr>
          <p:cNvPr id="129066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7 w 504"/>
              <a:gd name="T3" fmla="*/ 2147483647 h 870"/>
              <a:gd name="T4" fmla="*/ 2147483647 w 504"/>
              <a:gd name="T5" fmla="*/ 2147483647 h 870"/>
              <a:gd name="T6" fmla="*/ 2147483647 w 504"/>
              <a:gd name="T7" fmla="*/ 2147483647 h 870"/>
              <a:gd name="T8" fmla="*/ 2147483647 w 504"/>
              <a:gd name="T9" fmla="*/ 2147483647 h 870"/>
              <a:gd name="T10" fmla="*/ 2147483647 w 504"/>
              <a:gd name="T11" fmla="*/ 2147483647 h 870"/>
              <a:gd name="T12" fmla="*/ 2147483647 w 504"/>
              <a:gd name="T13" fmla="*/ 2147483647 h 870"/>
              <a:gd name="T14" fmla="*/ 2147483647 w 504"/>
              <a:gd name="T15" fmla="*/ 2147483647 h 870"/>
              <a:gd name="T16" fmla="*/ 2147483647 w 504"/>
              <a:gd name="T17" fmla="*/ 2147483647 h 870"/>
              <a:gd name="T18" fmla="*/ 2147483647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7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c</a:t>
            </a:r>
            <a:endParaRPr lang="en-US" altLang="en-US" sz="2000"/>
          </a:p>
        </p:txBody>
      </p:sp>
      <p:sp>
        <p:nvSpPr>
          <p:cNvPr id="129068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7 w 272"/>
              <a:gd name="T3" fmla="*/ 2147483647 h 989"/>
              <a:gd name="T4" fmla="*/ 2147483647 w 272"/>
              <a:gd name="T5" fmla="*/ 2147483647 h 989"/>
              <a:gd name="T6" fmla="*/ 2147483647 w 272"/>
              <a:gd name="T7" fmla="*/ 2147483647 h 989"/>
              <a:gd name="T8" fmla="*/ 2147483647 w 272"/>
              <a:gd name="T9" fmla="*/ 2147483647 h 989"/>
              <a:gd name="T10" fmla="*/ 2147483647 w 272"/>
              <a:gd name="T11" fmla="*/ 2147483647 h 989"/>
              <a:gd name="T12" fmla="*/ 2147483647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9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2147483647 w 402"/>
              <a:gd name="T1" fmla="*/ 0 h 969"/>
              <a:gd name="T2" fmla="*/ 2147483647 w 402"/>
              <a:gd name="T3" fmla="*/ 2147483647 h 969"/>
              <a:gd name="T4" fmla="*/ 2147483647 w 402"/>
              <a:gd name="T5" fmla="*/ 2147483647 h 969"/>
              <a:gd name="T6" fmla="*/ 2147483647 w 402"/>
              <a:gd name="T7" fmla="*/ 2147483647 h 969"/>
              <a:gd name="T8" fmla="*/ 2147483647 w 402"/>
              <a:gd name="T9" fmla="*/ 2147483647 h 969"/>
              <a:gd name="T10" fmla="*/ 2147483647 w 402"/>
              <a:gd name="T11" fmla="*/ 2147483647 h 969"/>
              <a:gd name="T12" fmla="*/ 2147483647 w 402"/>
              <a:gd name="T13" fmla="*/ 2147483647 h 969"/>
              <a:gd name="T14" fmla="*/ 2147483647 w 402"/>
              <a:gd name="T15" fmla="*/ 2147483647 h 969"/>
              <a:gd name="T16" fmla="*/ 2147483647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70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c</a:t>
            </a:r>
            <a:endParaRPr lang="en-US" altLang="en-US" sz="2000"/>
          </a:p>
        </p:txBody>
      </p:sp>
      <p:sp>
        <p:nvSpPr>
          <p:cNvPr id="129071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c</a:t>
            </a:r>
            <a:endParaRPr lang="en-US" altLang="en-US" sz="2000"/>
          </a:p>
        </p:txBody>
      </p:sp>
      <p:sp>
        <p:nvSpPr>
          <p:cNvPr id="129072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</a:p>
        </p:txBody>
      </p:sp>
      <p:sp>
        <p:nvSpPr>
          <p:cNvPr id="129073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11313"/>
            <a:ext cx="3597275" cy="4114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per-connection end-end throughput: min(R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,R</a:t>
            </a:r>
            <a:r>
              <a:rPr lang="en-US" altLang="en-US" baseline="-25000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,R/10)</a:t>
            </a:r>
          </a:p>
          <a:p>
            <a:pPr eaLnBrk="1" hangingPunct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in practice: R</a:t>
            </a:r>
            <a:r>
              <a:rPr lang="en-US" altLang="en-US" baseline="-25000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or R</a:t>
            </a:r>
            <a:r>
              <a:rPr lang="en-US" altLang="en-US" baseline="-25000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 is often bottleneck</a:t>
            </a:r>
          </a:p>
        </p:txBody>
      </p:sp>
      <p:grpSp>
        <p:nvGrpSpPr>
          <p:cNvPr id="129074" name="Group 81"/>
          <p:cNvGrpSpPr>
            <a:grpSpLocks/>
          </p:cNvGrpSpPr>
          <p:nvPr/>
        </p:nvGrpSpPr>
        <p:grpSpPr bwMode="auto">
          <a:xfrm>
            <a:off x="4576763" y="1784350"/>
            <a:ext cx="352425" cy="660400"/>
            <a:chOff x="4140" y="429"/>
            <a:chExt cx="1425" cy="2396"/>
          </a:xfrm>
        </p:grpSpPr>
        <p:sp>
          <p:nvSpPr>
            <p:cNvPr id="129151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52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53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54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55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156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81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82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57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158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79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80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59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60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161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77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78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62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63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75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76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64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65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6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7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68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9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70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71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72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73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74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9075" name="Group 114"/>
          <p:cNvGrpSpPr>
            <a:grpSpLocks/>
          </p:cNvGrpSpPr>
          <p:nvPr/>
        </p:nvGrpSpPr>
        <p:grpSpPr bwMode="auto">
          <a:xfrm>
            <a:off x="5151438" y="1444625"/>
            <a:ext cx="352425" cy="660400"/>
            <a:chOff x="4140" y="429"/>
            <a:chExt cx="1425" cy="2396"/>
          </a:xfrm>
        </p:grpSpPr>
        <p:sp>
          <p:nvSpPr>
            <p:cNvPr id="129119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0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21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2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3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124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49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50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25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126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47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48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27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28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129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45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46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30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31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43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44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32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33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4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5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36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7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38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39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40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41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42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9076" name="Group 147"/>
          <p:cNvGrpSpPr>
            <a:grpSpLocks/>
          </p:cNvGrpSpPr>
          <p:nvPr/>
        </p:nvGrpSpPr>
        <p:grpSpPr bwMode="auto">
          <a:xfrm>
            <a:off x="8002588" y="1700213"/>
            <a:ext cx="352425" cy="660400"/>
            <a:chOff x="4140" y="429"/>
            <a:chExt cx="1425" cy="2396"/>
          </a:xfrm>
        </p:grpSpPr>
        <p:sp>
          <p:nvSpPr>
            <p:cNvPr id="12908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88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08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1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092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17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18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093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09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15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16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095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096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909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13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14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09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099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11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112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10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0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3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0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5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06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07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08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09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110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9077" name="Group 180"/>
          <p:cNvGrpSpPr>
            <a:grpSpLocks/>
          </p:cNvGrpSpPr>
          <p:nvPr/>
        </p:nvGrpSpPr>
        <p:grpSpPr bwMode="auto">
          <a:xfrm flipH="1">
            <a:off x="8151813" y="4489450"/>
            <a:ext cx="803275" cy="771525"/>
            <a:chOff x="-44" y="1473"/>
            <a:chExt cx="981" cy="1105"/>
          </a:xfrm>
        </p:grpSpPr>
        <p:pic>
          <p:nvPicPr>
            <p:cNvPr id="129085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86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78" name="Group 183"/>
          <p:cNvGrpSpPr>
            <a:grpSpLocks/>
          </p:cNvGrpSpPr>
          <p:nvPr/>
        </p:nvGrpSpPr>
        <p:grpSpPr bwMode="auto">
          <a:xfrm>
            <a:off x="4237038" y="4470400"/>
            <a:ext cx="803275" cy="771525"/>
            <a:chOff x="-44" y="1473"/>
            <a:chExt cx="981" cy="1105"/>
          </a:xfrm>
        </p:grpSpPr>
        <p:pic>
          <p:nvPicPr>
            <p:cNvPr id="129083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84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79" name="Group 186"/>
          <p:cNvGrpSpPr>
            <a:grpSpLocks/>
          </p:cNvGrpSpPr>
          <p:nvPr/>
        </p:nvGrpSpPr>
        <p:grpSpPr bwMode="auto">
          <a:xfrm>
            <a:off x="4859338" y="4919663"/>
            <a:ext cx="803275" cy="771525"/>
            <a:chOff x="-44" y="1473"/>
            <a:chExt cx="981" cy="1105"/>
          </a:xfrm>
        </p:grpSpPr>
        <p:pic>
          <p:nvPicPr>
            <p:cNvPr id="129081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82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1911D820-707C-428A-81BC-EA94B60594E5}" type="slidenum">
              <a:rPr lang="en-US" altLang="en-US" sz="1200">
                <a:latin typeface="Tahoma" panose="020B0604030504040204" pitchFamily="34" charset="0"/>
              </a:rPr>
              <a:pPr/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Local-Area Network (LAN)</a:t>
            </a:r>
          </a:p>
          <a:p>
            <a:pPr lvl="1"/>
            <a:r>
              <a:rPr lang="en-US" dirty="0"/>
              <a:t>Usually covers one building (sometimes a few nearby buildings)</a:t>
            </a:r>
          </a:p>
          <a:p>
            <a:pPr lvl="1"/>
            <a:r>
              <a:rPr lang="en-US" dirty="0"/>
              <a:t>Links multiple computers and devices</a:t>
            </a:r>
          </a:p>
          <a:p>
            <a:pPr lvl="1"/>
            <a:r>
              <a:rPr lang="en-US" dirty="0"/>
              <a:t>Can be very fast (e.g. Gigabit Ethernet)</a:t>
            </a:r>
          </a:p>
          <a:p>
            <a:r>
              <a:rPr lang="en-US" dirty="0"/>
              <a:t>Metropolitan-Area Network (MAN)</a:t>
            </a:r>
          </a:p>
          <a:p>
            <a:pPr lvl="1"/>
            <a:r>
              <a:rPr lang="en-US" dirty="0"/>
              <a:t>Usually covers the area of a city or a small geographical region</a:t>
            </a:r>
          </a:p>
          <a:p>
            <a:pPr lvl="1"/>
            <a:r>
              <a:rPr lang="en-US" dirty="0"/>
              <a:t>Links multiple LANs within a geographical region</a:t>
            </a:r>
          </a:p>
          <a:p>
            <a:pPr lvl="1"/>
            <a:r>
              <a:rPr lang="en-US" dirty="0"/>
              <a:t>Speed varies between 30 to 150 Mbits/sec.</a:t>
            </a:r>
          </a:p>
          <a:p>
            <a:r>
              <a:rPr lang="en-US" dirty="0"/>
              <a:t>Wide-Area Network (WAN)</a:t>
            </a:r>
          </a:p>
          <a:p>
            <a:pPr lvl="1"/>
            <a:r>
              <a:rPr lang="en-US" dirty="0"/>
              <a:t>Usually spans large geographical area such as country.</a:t>
            </a:r>
          </a:p>
          <a:p>
            <a:pPr lvl="1"/>
            <a:r>
              <a:rPr lang="en-US" dirty="0"/>
              <a:t>Connects multiple MANS within a large region using high-bandwidth links</a:t>
            </a:r>
          </a:p>
          <a:p>
            <a:pPr lvl="1"/>
            <a:r>
              <a:rPr lang="en-US" dirty="0"/>
              <a:t>Speed varies greatly depending on network traffic and underlying technology that implements the network. </a:t>
            </a:r>
          </a:p>
          <a:p>
            <a:pPr lvl="1"/>
            <a:r>
              <a:rPr lang="en-US" dirty="0"/>
              <a:t>Internet is the largest WAN spanning the entire globe.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0208" y="-32360"/>
            <a:ext cx="8382000" cy="93662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What</a:t>
            </a:r>
            <a:r>
              <a:rPr lang="ja-JP" altLang="en-US" sz="3600" dirty="0"/>
              <a:t>’</a:t>
            </a:r>
            <a:r>
              <a:rPr lang="en-US" altLang="ja-JP" sz="3600" dirty="0"/>
              <a:t>s the Internet: </a:t>
            </a:r>
            <a:r>
              <a:rPr lang="ja-JP" altLang="en-US" sz="3600" dirty="0"/>
              <a:t>“</a:t>
            </a:r>
            <a:r>
              <a:rPr lang="en-US" altLang="ja-JP" sz="3600" dirty="0"/>
              <a:t>nuts and bolts</a:t>
            </a:r>
            <a:r>
              <a:rPr lang="ja-JP" altLang="en-US" sz="3600" dirty="0"/>
              <a:t>”</a:t>
            </a:r>
            <a:r>
              <a:rPr lang="en-US" altLang="ja-JP" sz="3600" dirty="0"/>
              <a:t> view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436688"/>
            <a:ext cx="3779838" cy="1271587"/>
          </a:xfrm>
        </p:spPr>
        <p:txBody>
          <a:bodyPr>
            <a:normAutofit fontScale="77500" lnSpcReduction="20000"/>
          </a:bodyPr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altLang="en-US" sz="2400"/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altLang="en-US" i="1">
                <a:solidFill>
                  <a:srgbClr val="CC0000"/>
                </a:solidFill>
                <a:ea typeface="MS PGothic" panose="020B0600070205080204" pitchFamily="34" charset="-128"/>
              </a:rPr>
              <a:t>hosts </a:t>
            </a:r>
            <a:r>
              <a:rPr lang="en-US" altLang="en-US" i="1">
                <a:ea typeface="MS PGothic" panose="020B0600070205080204" pitchFamily="34" charset="-128"/>
              </a:rPr>
              <a:t>=</a:t>
            </a:r>
            <a:r>
              <a:rPr lang="en-US" altLang="en-US" i="1">
                <a:solidFill>
                  <a:srgbClr val="CC0000"/>
                </a:solidFill>
                <a:ea typeface="MS PGothic" panose="020B0600070205080204" pitchFamily="34" charset="-128"/>
              </a:rPr>
              <a:t> end systems</a:t>
            </a:r>
            <a:r>
              <a:rPr lang="en-US" altLang="en-US" i="1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 altLang="en-US">
                <a:ea typeface="Arial" panose="020B0604020202020204" pitchFamily="34" charset="0"/>
              </a:rPr>
              <a:t>running </a:t>
            </a:r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network apps</a:t>
            </a:r>
            <a:endParaRPr lang="en-US" altLang="en-US">
              <a:solidFill>
                <a:srgbClr val="CC0000"/>
              </a:solidFill>
              <a:ea typeface="Arial" panose="020B0604020202020204" pitchFamily="34" charset="0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3152775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7713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communication links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Gill Sans MT" panose="020B0502020104020203" pitchFamily="34" charset="0"/>
              </a:rPr>
              <a:t>fiber, copper, radio, satellite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Gill Sans MT" panose="020B0502020104020203" pitchFamily="34" charset="0"/>
              </a:rPr>
              <a:t>transmission rate: </a:t>
            </a: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bandwidth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</a:rPr>
              <a:t>Packet switches:</a:t>
            </a:r>
            <a:r>
              <a:rPr lang="en-US" altLang="en-US" dirty="0">
                <a:latin typeface="Gill Sans MT" panose="020B0502020104020203" pitchFamily="34" charset="0"/>
              </a:rPr>
              <a:t> forward packets (chunks of data)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routers</a:t>
            </a:r>
            <a:r>
              <a:rPr lang="en-US" altLang="en-US" dirty="0">
                <a:latin typeface="Gill Sans MT" panose="020B0502020104020203" pitchFamily="34" charset="0"/>
              </a:rPr>
              <a:t> and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switches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altLang="en-US" dirty="0">
              <a:latin typeface="Gill Sans MT" panose="020B0502020104020203" pitchFamily="34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35260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links</a:t>
              </a:r>
            </a:p>
          </p:txBody>
        </p:sp>
        <p:sp>
          <p:nvSpPr>
            <p:cNvPr id="3526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links</a:t>
              </a:r>
            </a:p>
          </p:txBody>
        </p:sp>
        <p:grpSp>
          <p:nvGrpSpPr>
            <p:cNvPr id="35262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5267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2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268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69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5263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5265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66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264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3525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router</a:t>
              </a:r>
            </a:p>
          </p:txBody>
        </p:sp>
        <p:grpSp>
          <p:nvGrpSpPr>
            <p:cNvPr id="35251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525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5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5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255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58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59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56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7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4824" name="Picture 853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Group 1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489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9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24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24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489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24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2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24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24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24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4932" name="Picture 60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93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523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3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3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5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23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3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3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3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3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22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2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5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21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20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1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1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3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3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20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0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0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5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9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9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9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9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5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8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8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5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7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5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6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7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5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6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6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6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6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6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5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5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5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5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5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514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4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14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14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4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4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4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514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4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513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3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512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1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12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12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95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3495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3495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3495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3495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3495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508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9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9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1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9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9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11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9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9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9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11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9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0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11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10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1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1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495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505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5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6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08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6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8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6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6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8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6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08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7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495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503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3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36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4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5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4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501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13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2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2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2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49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90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9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9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0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9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6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49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6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496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6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65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7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97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7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348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smartphone</a:t>
              </a:r>
            </a:p>
          </p:txBody>
        </p:sp>
        <p:sp>
          <p:nvSpPr>
            <p:cNvPr id="348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PC</a:t>
              </a:r>
            </a:p>
          </p:txBody>
        </p:sp>
        <p:sp>
          <p:nvSpPr>
            <p:cNvPr id="348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server</a:t>
              </a:r>
            </a:p>
          </p:txBody>
        </p:sp>
        <p:sp>
          <p:nvSpPr>
            <p:cNvPr id="348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laptop</a:t>
              </a:r>
            </a:p>
          </p:txBody>
        </p:sp>
        <p:grpSp>
          <p:nvGrpSpPr>
            <p:cNvPr id="348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348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8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348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348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871" name="Picture 1092" descr="screen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8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48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8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8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17735BA2-CF57-4DD4-BFBC-22710BE309F4}" type="slidenum">
              <a:rPr lang="en-US" altLang="en-US" sz="1200">
                <a:latin typeface="Tahoma" panose="020B0604030504040204" pitchFamily="34" charset="0"/>
              </a:rPr>
              <a:pPr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5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1429" y="-65146"/>
            <a:ext cx="8382000" cy="84613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What</a:t>
            </a:r>
            <a:r>
              <a:rPr lang="ja-JP" altLang="en-US" sz="3600" dirty="0">
                <a:ea typeface="ＭＳ Ｐゴシック" panose="020B0600070205080204" pitchFamily="34" charset="-128"/>
              </a:rPr>
              <a:t>’</a:t>
            </a:r>
            <a:r>
              <a:rPr lang="en-US" altLang="ja-JP" sz="3600" dirty="0">
                <a:ea typeface="ＭＳ Ｐゴシック" panose="020B0600070205080204" pitchFamily="34" charset="-128"/>
              </a:rPr>
              <a:t>s the Internet: a service view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4650" y="1655763"/>
            <a:ext cx="4435475" cy="41052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SzPct val="75000"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Infrastructure that provides services to applications: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provides programming interface to apps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hooks that allow sending and receiving  app programs to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connect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to Internet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provides service options, analogous to postal service</a:t>
            </a:r>
          </a:p>
        </p:txBody>
      </p:sp>
      <p:pic>
        <p:nvPicPr>
          <p:cNvPr id="40963" name="Picture 6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82638"/>
            <a:ext cx="654843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725"/>
          <p:cNvGrpSpPr>
            <a:grpSpLocks/>
          </p:cNvGrpSpPr>
          <p:nvPr/>
        </p:nvGrpSpPr>
        <p:grpSpPr bwMode="auto"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4096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70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1320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321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0971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0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1318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9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1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1316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7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2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131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3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1312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3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1004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05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1310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11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06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130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0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0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305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8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9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06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7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129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9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97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0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1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8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8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128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8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8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89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92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3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0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9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127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7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8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81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84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5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2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0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1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127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7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7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73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76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74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126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6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65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8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66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3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1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57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0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1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8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4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1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49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52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3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0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1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41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44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45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42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6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1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33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36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37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34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7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1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25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8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9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26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8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1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1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0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1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18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1212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3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0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1210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1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1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119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119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119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9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1022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41023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41024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41025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41026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41027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116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6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6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9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9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6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6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8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8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6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6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7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8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8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7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8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8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7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7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7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7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8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8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8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8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028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1128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30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33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58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9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34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3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56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7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36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37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38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54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5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39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40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52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3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41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2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5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7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8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9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50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51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02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1105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06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7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108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9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5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122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3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4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5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6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7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6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0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1082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83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4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85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6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92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99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0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1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2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3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4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93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105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60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1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62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3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76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7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8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9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0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1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70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2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1057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58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33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1034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5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6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37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8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44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51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2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3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4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5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6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45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C83F00C-EFA1-4729-BABF-7D0F3C30B469}" type="slidenum">
              <a:rPr lang="en-US" altLang="en-US" sz="1200">
                <a:latin typeface="Tahoma" panose="020B0604030504040204" pitchFamily="34" charset="0"/>
              </a:rPr>
              <a:pPr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0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Protocols –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are messages exchanged between hosts in a network?</a:t>
            </a:r>
          </a:p>
          <a:p>
            <a:pPr lvl="1"/>
            <a:r>
              <a:rPr lang="en-US" dirty="0"/>
              <a:t>exchange of messages follows a well-defined process</a:t>
            </a:r>
          </a:p>
          <a:p>
            <a:pPr lvl="1"/>
            <a:r>
              <a:rPr lang="en-US" dirty="0"/>
              <a:t>process may be broken-up into several stages</a:t>
            </a:r>
          </a:p>
          <a:p>
            <a:pPr lvl="1"/>
            <a:r>
              <a:rPr lang="en-US" dirty="0"/>
              <a:t>each stage implements a specific protocol </a:t>
            </a:r>
          </a:p>
          <a:p>
            <a:pPr lvl="1"/>
            <a:endParaRPr lang="en-US" dirty="0"/>
          </a:p>
          <a:p>
            <a:r>
              <a:rPr lang="en-US" dirty="0"/>
              <a:t>What is a protocol?</a:t>
            </a:r>
          </a:p>
          <a:p>
            <a:pPr lvl="1"/>
            <a:r>
              <a:rPr lang="en-US" dirty="0"/>
              <a:t>a set of rules describing the steps, format, and content of messages exchanged between two hosts</a:t>
            </a:r>
          </a:p>
          <a:p>
            <a:pPr lvl="1"/>
            <a:r>
              <a:rPr lang="en-US" dirty="0"/>
              <a:t>protocol provides a service to an application or another protocol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L01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 human protocol and a computer network protocol: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Q:</a:t>
            </a:r>
            <a:r>
              <a:rPr lang="en-US" altLang="en-US" sz="2800">
                <a:latin typeface="Gill Sans MT" panose="020B0502020104020203" pitchFamily="34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alt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Get</a:t>
              </a:r>
              <a:r>
                <a:rPr lang="en-US" alt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request</a:t>
            </a:r>
          </a:p>
        </p:txBody>
      </p:sp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1333500" y="-106363"/>
            <a:ext cx="56578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  <a:cs typeface="+mj-cs"/>
              </a:rPr>
              <a:t>What</a:t>
            </a:r>
            <a:r>
              <a:rPr lang="ja-JP" altLang="en-US" sz="3600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  <a:cs typeface="+mj-cs"/>
              </a:rPr>
              <a:t>’</a:t>
            </a:r>
            <a:r>
              <a:rPr lang="en-US" altLang="ja-JP" sz="3600" dirty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  <a:cs typeface="+mj-cs"/>
              </a:rPr>
              <a:t>s a protocol?</a:t>
            </a:r>
            <a:endParaRPr lang="en-US" altLang="en-US" sz="3600" dirty="0">
              <a:solidFill>
                <a:schemeClr val="bg1"/>
              </a:solidFill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BEDABA9-5137-4221-8397-9CC14FAF5045}" type="slidenum">
              <a:rPr lang="en-US" altLang="en-US" sz="1200">
                <a:latin typeface="Tahoma" panose="020B0604030504040204" pitchFamily="34" charset="0"/>
              </a:rPr>
              <a:pPr/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50973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_2009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Format_200909</Template>
  <TotalTime>3132</TotalTime>
  <Words>3129</Words>
  <Application>Microsoft Macintosh PowerPoint</Application>
  <PresentationFormat>On-screen Show (4:3)</PresentationFormat>
  <Paragraphs>791</Paragraphs>
  <Slides>43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Format_200909</vt:lpstr>
      <vt:lpstr>12_Default Design</vt:lpstr>
      <vt:lpstr>13_Default Design</vt:lpstr>
      <vt:lpstr>14_Default Design</vt:lpstr>
      <vt:lpstr>CNT4007C: Theory and Fundamentals of Computer Networks</vt:lpstr>
      <vt:lpstr>Overview of Computer Networks</vt:lpstr>
      <vt:lpstr>What is a Computer Network?</vt:lpstr>
      <vt:lpstr>Motivation for Building Computer Networks</vt:lpstr>
      <vt:lpstr>Network Types</vt:lpstr>
      <vt:lpstr>What’s the Internet: “nuts and bolts” view</vt:lpstr>
      <vt:lpstr>What’s the Internet: a service view</vt:lpstr>
      <vt:lpstr>Network Protocols – Background</vt:lpstr>
      <vt:lpstr>PowerPoint Presentation</vt:lpstr>
      <vt:lpstr>Protocol “layers”</vt:lpstr>
      <vt:lpstr>Organization of air travel</vt:lpstr>
      <vt:lpstr>Layering of airline functionality</vt:lpstr>
      <vt:lpstr>Network Protocols – An Analogy</vt:lpstr>
      <vt:lpstr>OSI Reference Model - Background</vt:lpstr>
      <vt:lpstr>OSI Reference Model - Fundamentals</vt:lpstr>
      <vt:lpstr>Why layering?</vt:lpstr>
      <vt:lpstr>Internet protocol stack</vt:lpstr>
      <vt:lpstr>ISO/OSI reference model</vt:lpstr>
      <vt:lpstr>OSI Reference Model</vt:lpstr>
      <vt:lpstr>Communication Based on OSI Reference Model</vt:lpstr>
      <vt:lpstr>Layer Definitions</vt:lpstr>
      <vt:lpstr>Layer Definitions (cont.)</vt:lpstr>
      <vt:lpstr>PDU of Layers in OSI Model</vt:lpstr>
      <vt:lpstr>Internet Protocol Stack</vt:lpstr>
      <vt:lpstr>Encapsulation</vt:lpstr>
      <vt:lpstr>Host: sends packets of data</vt:lpstr>
      <vt:lpstr>The network core</vt:lpstr>
      <vt:lpstr>Packet-switching: store-and-forward</vt:lpstr>
      <vt:lpstr>Packet Switching: queueing delay, loss</vt:lpstr>
      <vt:lpstr>Two key network-core functions</vt:lpstr>
      <vt:lpstr>“Real” Internet delays and routes</vt:lpstr>
      <vt:lpstr>“Real” Internet delays, routes</vt:lpstr>
      <vt:lpstr>Alternative core: circuit switching</vt:lpstr>
      <vt:lpstr>Circuit switching: FDM versus TDM</vt:lpstr>
      <vt:lpstr>How do loss and delay occur?</vt:lpstr>
      <vt:lpstr>Four sources of packet delay</vt:lpstr>
      <vt:lpstr>PowerPoint Presentation</vt:lpstr>
      <vt:lpstr>Caravan analogy</vt:lpstr>
      <vt:lpstr>Caravan analogy (more)</vt:lpstr>
      <vt:lpstr>Packet loss</vt:lpstr>
      <vt:lpstr>Throughput</vt:lpstr>
      <vt:lpstr>Throughput (more)</vt:lpstr>
      <vt:lpstr>Throughput: Internet scenario</vt:lpstr>
    </vt:vector>
  </TitlesOfParts>
  <Company>University of West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CNT4007C</dc:title>
  <dc:creator>Dr. Ezhil Kalaimannan</dc:creator>
  <cp:lastModifiedBy>Caroline John</cp:lastModifiedBy>
  <cp:revision>47</cp:revision>
  <dcterms:created xsi:type="dcterms:W3CDTF">2010-08-26T19:42:27Z</dcterms:created>
  <dcterms:modified xsi:type="dcterms:W3CDTF">2019-09-03T03:30:47Z</dcterms:modified>
</cp:coreProperties>
</file>