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4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5" r:id="rId14"/>
    <p:sldId id="286" r:id="rId15"/>
    <p:sldId id="266" r:id="rId16"/>
    <p:sldId id="267" r:id="rId17"/>
    <p:sldId id="269" r:id="rId18"/>
    <p:sldId id="282" r:id="rId19"/>
    <p:sldId id="281" r:id="rId20"/>
    <p:sldId id="283" r:id="rId21"/>
    <p:sldId id="270" r:id="rId22"/>
    <p:sldId id="271" r:id="rId23"/>
    <p:sldId id="272" r:id="rId24"/>
    <p:sldId id="273" r:id="rId25"/>
    <p:sldId id="280" r:id="rId26"/>
    <p:sldId id="287" r:id="rId27"/>
    <p:sldId id="288" r:id="rId28"/>
    <p:sldId id="289" r:id="rId29"/>
    <p:sldId id="274" r:id="rId30"/>
    <p:sldId id="284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Dr. T. Reichherzer / CS UWF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Fall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CNT4007C L02 Network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B8023-EB89-43B4-BF88-D1727F7FA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185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Dr. T. Reichherzer / CS UWF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Fall 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CNT4007C L02 Network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4B752-5E96-49A1-B59B-6F12F4332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42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4B752-5E96-49A1-B59B-6F12F433280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Dr. T. Reichherzer / CS UWF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9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Dr. T. Reichherzer / CS UWF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4B752-5E96-49A1-B59B-6F12F43328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 – IBM – Systems Network</a:t>
            </a:r>
            <a:r>
              <a:rPr lang="en-US" baseline="0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1B475-4425-4A9D-8CED-7CA038F487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Dr. T. Reichherzer / CS UWF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4B752-5E96-49A1-B59B-6F12F43328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0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79319-86F5-41CF-8BBA-9FF89968CB5D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33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0D6DF-E087-4B33-9ED1-0274FEEF43BD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91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165B1-A53F-4E70-BAC2-3F40C28D3A86}" type="slidenum">
              <a:rPr lang="en-US"/>
              <a:pPr/>
              <a:t>23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F69ED-3811-4A5C-8DE6-36E491016ABE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1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A9494-EEF5-406E-B525-FF1164F8FB0B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95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939A9-1596-43F0-A053-96C979A9FE0E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02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1B475-4425-4A9D-8CED-7CA038F487E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0"/>
            <a:ext cx="2057400" cy="569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553200" cy="569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E4B288-6E63-4CA9-A9D3-AD48C5B8C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007916-31FF-4453-BB10-134FD4B3A7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Times New Roman" panose="02020603050405020304" pitchFamily="18" charset="0"/>
              </a:rPr>
              <a:t>Linux+ Guide to Linux Certification, Second Edition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Guide to Networking Essentials, Fifth Edition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35DA9C8B-8679-45FE-BCEA-702C91A71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78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497B0-9C7B-4B47-BB11-53217A059DAF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538243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C95FE9-9222-4C81-8A71-40E0FD15FA8F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4177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985EFD-AC10-4C3B-B96C-1CCFB30570F8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316683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0B4E52-4095-4AC8-BD21-CD67DB78024B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846296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BE1297-F70A-4160-BF46-48A5FD33CF0A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364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47A747-2322-4C06-AF38-E5755B2EAA7C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15928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64DBDE-7502-447C-AC71-7CD35DCD097A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943194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AB72CB-C2AB-4E20-BEEB-C4A7FAB2509E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801045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6B8A2C-F5C9-48B6-9060-21A1817C84A3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953957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5867B7-E7BC-4B25-81E0-C9ACC6D9241B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690653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Times New Roman" panose="02020603050405020304" pitchFamily="18" charset="0"/>
              </a:rPr>
              <a:t>Linux+ Guide to Linux Certification, Second Edition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Guide to Networking Essentials, Fifth Edition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35DA9C8B-8679-45FE-BCEA-702C91A71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694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497B0-9C7B-4B47-BB11-53217A059DAF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42670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C95FE9-9222-4C81-8A71-40E0FD15FA8F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857945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985EFD-AC10-4C3B-B96C-1CCFB30570F8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29823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0B4E52-4095-4AC8-BD21-CD67DB78024B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73498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52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BE1297-F70A-4160-BF46-48A5FD33CF0A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2479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47A747-2322-4C06-AF38-E5755B2EAA7C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207558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64DBDE-7502-447C-AC71-7CD35DCD097A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19746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AB72CB-C2AB-4E20-BEEB-C4A7FAB2509E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488953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6B8A2C-F5C9-48B6-9060-21A1817C84A3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484126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5867B7-E7BC-4B25-81E0-C9ACC6D9241B}" type="slidenum">
              <a:rPr lang="en-US" altLang="en-US"/>
              <a:pPr/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7519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952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38200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952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32369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38200"/>
            <a:ext cx="5334000" cy="570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828800"/>
            <a:ext cx="3236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05400"/>
            <a:ext cx="5562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562600" cy="4191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715000"/>
            <a:ext cx="5562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0"/>
            <a:ext cx="4572000" cy="6858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0"/>
            <a:ext cx="3886200" cy="685800"/>
          </a:xfrm>
          <a:prstGeom prst="rect">
            <a:avLst/>
          </a:prstGeom>
          <a:gradFill flip="none" rotWithShape="1">
            <a:gsLst>
              <a:gs pos="49000">
                <a:srgbClr val="003399"/>
              </a:gs>
              <a:gs pos="96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L02 Network Structures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CNT 4007C Fall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0F6F78-E6C7-4FA9-8256-6FE4E136027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WF_Official_Seal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22222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Guide to Networking Essentials, Fifth Edition</a:t>
            </a:r>
            <a:endParaRPr lang="en-US" altLang="en-US" sz="180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2222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045B05-07B4-44F8-87BF-38B11220B96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80397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kern="1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22222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Guide to Networking Essentials, Fifth Edition</a:t>
            </a:r>
            <a:endParaRPr lang="en-US" altLang="en-US" sz="180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2222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045B05-07B4-44F8-87BF-38B11220B96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78034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kern="1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99"/>
                </a:solidFill>
                <a:latin typeface="Arial" charset="0"/>
              </a:rPr>
              <a:t>CNT4007C: Theory and Fundamentals of Computer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Network Structures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867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Content derived from various sources including </a:t>
            </a:r>
            <a:br>
              <a:rPr lang="en-US" sz="1200" dirty="0" smtClean="0"/>
            </a:br>
            <a:r>
              <a:rPr lang="en-US" sz="1200" dirty="0" err="1" smtClean="0"/>
              <a:t>Tomsho</a:t>
            </a:r>
            <a:r>
              <a:rPr lang="en-US" sz="1200" dirty="0" smtClean="0"/>
              <a:t> </a:t>
            </a:r>
            <a:r>
              <a:rPr lang="en-US" sz="1200" i="1" dirty="0" smtClean="0"/>
              <a:t>et al</a:t>
            </a:r>
            <a:r>
              <a:rPr lang="en-US" sz="1200" dirty="0" smtClean="0"/>
              <a:t>., Guide to Networking Essentials,</a:t>
            </a:r>
          </a:p>
          <a:p>
            <a:pPr algn="r"/>
            <a:r>
              <a:rPr lang="en-US" sz="1200" dirty="0" smtClean="0"/>
              <a:t>Kurose and Ross, Computer Networking: A Top-Down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Network Topology - Ring</a:t>
            </a:r>
            <a:endParaRPr lang="en-US" dirty="0"/>
          </a:p>
        </p:txBody>
      </p:sp>
      <p:pic>
        <p:nvPicPr>
          <p:cNvPr id="4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62000" cy="762000"/>
          </a:xfrm>
          <a:prstGeom prst="rect">
            <a:avLst/>
          </a:prstGeom>
          <a:noFill/>
        </p:spPr>
      </p:pic>
      <p:pic>
        <p:nvPicPr>
          <p:cNvPr id="5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447800"/>
            <a:ext cx="762000" cy="762000"/>
          </a:xfrm>
          <a:prstGeom prst="rect">
            <a:avLst/>
          </a:prstGeom>
          <a:noFill/>
        </p:spPr>
      </p:pic>
      <p:pic>
        <p:nvPicPr>
          <p:cNvPr id="6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819400"/>
            <a:ext cx="762000" cy="762000"/>
          </a:xfrm>
          <a:prstGeom prst="rect">
            <a:avLst/>
          </a:prstGeom>
          <a:noFill/>
        </p:spPr>
      </p:pic>
      <p:pic>
        <p:nvPicPr>
          <p:cNvPr id="7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124200"/>
            <a:ext cx="762000" cy="762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05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5400000">
            <a:off x="2286000" y="2895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1447800" y="22860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00400" y="2057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28194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1447800"/>
            <a:ext cx="3886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Topology: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hub connects hosts in a star topology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10 Base-T Ethernet</a:t>
            </a:r>
            <a:endParaRPr lang="en-US" dirty="0"/>
          </a:p>
        </p:txBody>
      </p:sp>
      <p:sp>
        <p:nvSpPr>
          <p:cNvPr id="18" name="Circular Arrow 17"/>
          <p:cNvSpPr/>
          <p:nvPr/>
        </p:nvSpPr>
        <p:spPr>
          <a:xfrm rot="10800000" flipH="1">
            <a:off x="1861439" y="2057400"/>
            <a:ext cx="1872361" cy="1048522"/>
          </a:xfrm>
          <a:prstGeom prst="circularArrow">
            <a:avLst>
              <a:gd name="adj1" fmla="val 12500"/>
              <a:gd name="adj2" fmla="val 800589"/>
              <a:gd name="adj3" fmla="val 20457681"/>
              <a:gd name="adj4" fmla="val 10800000"/>
              <a:gd name="adj5" fmla="val 162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7000" y="41910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Topology: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hub receives signal from a host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hub transmits signal in a specific order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order determines logical topology</a:t>
            </a:r>
          </a:p>
          <a:p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18910">
            <a:off x="1578826" y="2083237"/>
            <a:ext cx="377173" cy="2288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AE5F3-B6B3-4CD7-94EB-FE59E0F2A664}" type="slidenum">
              <a:rPr lang="en-US" altLang="en-US"/>
              <a:pPr/>
              <a:t>11</a:t>
            </a:fld>
            <a:endParaRPr lang="en-US" altLang="en-US" sz="2000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Logical Bus Implemented as a Physical Star</a:t>
            </a:r>
          </a:p>
        </p:txBody>
      </p:sp>
      <p:pic>
        <p:nvPicPr>
          <p:cNvPr id="66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543050"/>
            <a:ext cx="62674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6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1B290B-F5EA-4D74-9DA7-4337220D79FA}" type="slidenum">
              <a:rPr lang="en-US" altLang="en-US"/>
              <a:pPr/>
              <a:t>12</a:t>
            </a:fld>
            <a:endParaRPr lang="en-US" altLang="en-US" sz="2000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Logical Ring Implemented as a Physical Star</a:t>
            </a:r>
          </a:p>
        </p:txBody>
      </p:sp>
      <p:pic>
        <p:nvPicPr>
          <p:cNvPr id="66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504950"/>
            <a:ext cx="61626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34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Robustness of Network Topologies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Ring Topology</a:t>
            </a:r>
          </a:p>
          <a:p>
            <a:pPr lvl="1"/>
            <a:r>
              <a:rPr lang="en-US" dirty="0" smtClean="0"/>
              <a:t>less robust because a cable break or a network card failure shuts down the entire network</a:t>
            </a:r>
          </a:p>
          <a:p>
            <a:r>
              <a:rPr lang="en-US" dirty="0" smtClean="0"/>
              <a:t>Bus Topology</a:t>
            </a:r>
          </a:p>
          <a:p>
            <a:pPr lvl="1"/>
            <a:r>
              <a:rPr lang="en-US" dirty="0" smtClean="0"/>
              <a:t>less robust because a cable break shuts down the entire network</a:t>
            </a:r>
          </a:p>
          <a:p>
            <a:r>
              <a:rPr lang="en-US" dirty="0" smtClean="0"/>
              <a:t>Star Topology</a:t>
            </a:r>
          </a:p>
          <a:p>
            <a:pPr lvl="1"/>
            <a:r>
              <a:rPr lang="en-US" dirty="0" smtClean="0"/>
              <a:t>more robust because a cable break only disconnects one host from the network</a:t>
            </a:r>
          </a:p>
          <a:p>
            <a:pPr lvl="1"/>
            <a:r>
              <a:rPr lang="en-US" dirty="0" smtClean="0"/>
              <a:t>failure of hub, switch, router at center of network shuts down the network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Devices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Patch Panel</a:t>
            </a:r>
          </a:p>
          <a:p>
            <a:pPr lvl="1"/>
            <a:r>
              <a:rPr lang="en-US" dirty="0" smtClean="0"/>
              <a:t>serves as junction points between cables coming from switch/hub and wall</a:t>
            </a:r>
          </a:p>
          <a:p>
            <a:pPr lvl="1"/>
            <a:r>
              <a:rPr lang="en-US" dirty="0" smtClean="0"/>
              <a:t>no signal strengthening or filtering</a:t>
            </a:r>
          </a:p>
          <a:p>
            <a:r>
              <a:rPr lang="en-US" dirty="0" smtClean="0"/>
              <a:t>Hubs</a:t>
            </a:r>
          </a:p>
          <a:p>
            <a:pPr lvl="1"/>
            <a:r>
              <a:rPr lang="en-US" dirty="0" smtClean="0"/>
              <a:t>distribute signal across multiple connected ports</a:t>
            </a:r>
          </a:p>
          <a:p>
            <a:pPr lvl="1"/>
            <a:r>
              <a:rPr lang="en-US" dirty="0" smtClean="0"/>
              <a:t>regenerates signal to original signal level (signal strengthening)</a:t>
            </a:r>
          </a:p>
          <a:p>
            <a:pPr lvl="1"/>
            <a:r>
              <a:rPr lang="en-US" dirty="0" smtClean="0"/>
              <a:t>filters any noise</a:t>
            </a:r>
          </a:p>
          <a:p>
            <a:r>
              <a:rPr lang="en-US" dirty="0" smtClean="0"/>
              <a:t>Switches</a:t>
            </a:r>
          </a:p>
          <a:p>
            <a:pPr lvl="1">
              <a:buNone/>
            </a:pPr>
            <a:r>
              <a:rPr lang="en-US" dirty="0" smtClean="0"/>
              <a:t>Same as hub plus</a:t>
            </a:r>
          </a:p>
          <a:p>
            <a:pPr lvl="2"/>
            <a:r>
              <a:rPr lang="en-US" dirty="0" smtClean="0"/>
              <a:t>determines port of recipient instead of broadcasting the signal to all ports</a:t>
            </a:r>
          </a:p>
          <a:p>
            <a:pPr lvl="2"/>
            <a:r>
              <a:rPr lang="en-US" dirty="0" smtClean="0"/>
              <a:t>reduces overall traffic on network compared to hub by directing the signal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Devices 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strengthen and filter signals</a:t>
            </a:r>
          </a:p>
          <a:p>
            <a:pPr lvl="1"/>
            <a:r>
              <a:rPr lang="en-US" dirty="0" smtClean="0"/>
              <a:t>connect different networks to build larger networks</a:t>
            </a:r>
          </a:p>
          <a:p>
            <a:pPr lvl="1"/>
            <a:r>
              <a:rPr lang="en-US" dirty="0" smtClean="0"/>
              <a:t>routing tables in each router determines the flow of network traffic</a:t>
            </a:r>
          </a:p>
          <a:p>
            <a:pPr lvl="1"/>
            <a:r>
              <a:rPr lang="en-US" dirty="0" smtClean="0"/>
              <a:t>operates at higher level of the OSI model than switches allowing heterogeneous networks to be connected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Transport in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838200"/>
            <a:ext cx="4644483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Hub is a plug-and-play device.</a:t>
            </a:r>
          </a:p>
          <a:p>
            <a:pPr lvl="1"/>
            <a:r>
              <a:rPr lang="en-US" dirty="0" smtClean="0"/>
              <a:t>requires no manual configuration</a:t>
            </a:r>
          </a:p>
          <a:p>
            <a:r>
              <a:rPr lang="en-US" dirty="0" smtClean="0"/>
              <a:t>Frames sent across the network may collide with each other.</a:t>
            </a:r>
          </a:p>
          <a:p>
            <a:r>
              <a:rPr lang="en-US" dirty="0" smtClean="0"/>
              <a:t>No frame buffering.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108"/>
          <p:cNvSpPr>
            <a:spLocks noChangeArrowheads="1"/>
          </p:cNvSpPr>
          <p:nvPr/>
        </p:nvSpPr>
        <p:spPr bwMode="auto">
          <a:xfrm>
            <a:off x="6224241" y="2313212"/>
            <a:ext cx="720726" cy="201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accent1">
                <a:lumMod val="20000"/>
                <a:lumOff val="80000"/>
              </a:schemeClr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pic>
        <p:nvPicPr>
          <p:cNvPr id="29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287" y="1072373"/>
            <a:ext cx="541538" cy="541538"/>
          </a:xfrm>
          <a:prstGeom prst="rect">
            <a:avLst/>
          </a:prstGeom>
          <a:noFill/>
        </p:spPr>
      </p:pic>
      <p:cxnSp>
        <p:nvCxnSpPr>
          <p:cNvPr id="30" name="Straight Connector 29"/>
          <p:cNvCxnSpPr/>
          <p:nvPr/>
        </p:nvCxnSpPr>
        <p:spPr>
          <a:xfrm rot="16200000" flipH="1">
            <a:off x="6468641" y="1894780"/>
            <a:ext cx="295506" cy="74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7969" y="2083420"/>
            <a:ext cx="541538" cy="54153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5787485" y="2252546"/>
            <a:ext cx="360555" cy="8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337613" y="2854712"/>
            <a:ext cx="531541" cy="3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3090" y="3163229"/>
            <a:ext cx="541538" cy="541538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/>
          <p:nvPr/>
        </p:nvCxnSpPr>
        <p:spPr>
          <a:xfrm>
            <a:off x="7214841" y="2362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07460" y="178791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pic>
        <p:nvPicPr>
          <p:cNvPr id="38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9392" y="1977483"/>
            <a:ext cx="541538" cy="541538"/>
          </a:xfrm>
          <a:prstGeom prst="rect">
            <a:avLst/>
          </a:prstGeom>
          <a:noFill/>
        </p:spPr>
      </p:pic>
      <p:sp>
        <p:nvSpPr>
          <p:cNvPr id="43" name="Right Brace 42"/>
          <p:cNvSpPr/>
          <p:nvPr/>
        </p:nvSpPr>
        <p:spPr>
          <a:xfrm>
            <a:off x="6858002" y="2620537"/>
            <a:ext cx="111512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60582" y="270974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44992" y="3352800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9694" y="951570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86133" y="1605774"/>
            <a:ext cx="7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93528" y="1657813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79743" y="4207726"/>
            <a:ext cx="3700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host A sends a frame to host B </a:t>
            </a:r>
          </a:p>
          <a:p>
            <a:r>
              <a:rPr lang="en-US" dirty="0" smtClean="0"/>
              <a:t>no other host may send or a collision </a:t>
            </a:r>
          </a:p>
          <a:p>
            <a:r>
              <a:rPr lang="en-US" dirty="0" smtClean="0"/>
              <a:t>will occur.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Transport in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838200"/>
            <a:ext cx="4644483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Switch is a plug-and-play, self-learning device.</a:t>
            </a:r>
          </a:p>
          <a:p>
            <a:pPr lvl="1"/>
            <a:r>
              <a:rPr lang="en-US" dirty="0" smtClean="0"/>
              <a:t>requires no manual configuration</a:t>
            </a:r>
          </a:p>
          <a:p>
            <a:pPr lvl="1"/>
            <a:r>
              <a:rPr lang="en-US" dirty="0" smtClean="0"/>
              <a:t>stores &amp; forwards Ethernet frames using physical address in the frame</a:t>
            </a:r>
          </a:p>
          <a:p>
            <a:pPr lvl="1"/>
            <a:r>
              <a:rPr lang="en-US" dirty="0" smtClean="0"/>
              <a:t>identifies the destination port by observing traffic flow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57694" y="2242316"/>
            <a:ext cx="720726" cy="339190"/>
            <a:chOff x="6324600" y="2175410"/>
            <a:chExt cx="720726" cy="339190"/>
          </a:xfrm>
        </p:grpSpPr>
        <p:sp>
          <p:nvSpPr>
            <p:cNvPr id="8" name="Rectangle 108"/>
            <p:cNvSpPr>
              <a:spLocks noChangeArrowheads="1"/>
            </p:cNvSpPr>
            <p:nvPr/>
          </p:nvSpPr>
          <p:spPr bwMode="auto">
            <a:xfrm>
              <a:off x="6324600" y="2313212"/>
              <a:ext cx="720726" cy="201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>
                  <a:lumMod val="20000"/>
                  <a:lumOff val="8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" name="Line 116"/>
            <p:cNvSpPr>
              <a:spLocks noChangeShapeType="1"/>
            </p:cNvSpPr>
            <p:nvPr/>
          </p:nvSpPr>
          <p:spPr bwMode="auto">
            <a:xfrm flipV="1">
              <a:off x="6473433" y="2179492"/>
              <a:ext cx="180474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7"/>
            <p:cNvSpPr>
              <a:spLocks noChangeShapeType="1"/>
            </p:cNvSpPr>
            <p:nvPr/>
          </p:nvSpPr>
          <p:spPr bwMode="auto">
            <a:xfrm>
              <a:off x="6828522" y="2265218"/>
              <a:ext cx="158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8"/>
            <p:cNvSpPr>
              <a:spLocks noChangeShapeType="1"/>
            </p:cNvSpPr>
            <p:nvPr/>
          </p:nvSpPr>
          <p:spPr bwMode="auto">
            <a:xfrm>
              <a:off x="6648048" y="2178131"/>
              <a:ext cx="187506" cy="87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0"/>
            <p:cNvSpPr>
              <a:spLocks noChangeShapeType="1"/>
            </p:cNvSpPr>
            <p:nvPr/>
          </p:nvSpPr>
          <p:spPr bwMode="auto">
            <a:xfrm>
              <a:off x="6421869" y="2262497"/>
              <a:ext cx="232039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1"/>
            <p:cNvSpPr>
              <a:spLocks noChangeShapeType="1"/>
            </p:cNvSpPr>
            <p:nvPr/>
          </p:nvSpPr>
          <p:spPr bwMode="auto">
            <a:xfrm flipV="1">
              <a:off x="6828522" y="2175410"/>
              <a:ext cx="207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2"/>
            <p:cNvSpPr>
              <a:spLocks noChangeShapeType="1"/>
            </p:cNvSpPr>
            <p:nvPr/>
          </p:nvSpPr>
          <p:spPr bwMode="auto">
            <a:xfrm flipV="1">
              <a:off x="6648048" y="2175410"/>
              <a:ext cx="187506" cy="87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740" y="1139279"/>
            <a:ext cx="541538" cy="541538"/>
          </a:xfrm>
          <a:prstGeom prst="rect">
            <a:avLst/>
          </a:prstGeom>
          <a:noFill/>
        </p:spPr>
      </p:pic>
      <p:cxnSp>
        <p:nvCxnSpPr>
          <p:cNvPr id="30" name="Straight Connector 29"/>
          <p:cNvCxnSpPr/>
          <p:nvPr/>
        </p:nvCxnSpPr>
        <p:spPr>
          <a:xfrm rot="16200000" flipH="1">
            <a:off x="6502094" y="1961686"/>
            <a:ext cx="295506" cy="74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1422" y="2150326"/>
            <a:ext cx="541538" cy="54153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5820938" y="2319452"/>
            <a:ext cx="360555" cy="8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371066" y="2921618"/>
            <a:ext cx="531541" cy="3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543" y="3230135"/>
            <a:ext cx="541538" cy="541538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/>
          <p:nvPr/>
        </p:nvCxnSpPr>
        <p:spPr>
          <a:xfrm>
            <a:off x="7248294" y="2429106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40913" y="185481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38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2845" y="2044389"/>
            <a:ext cx="541538" cy="541538"/>
          </a:xfrm>
          <a:prstGeom prst="rect">
            <a:avLst/>
          </a:prstGeom>
          <a:noFill/>
        </p:spPr>
      </p:pic>
      <p:sp>
        <p:nvSpPr>
          <p:cNvPr id="43" name="Right Brace 42"/>
          <p:cNvSpPr/>
          <p:nvPr/>
        </p:nvSpPr>
        <p:spPr>
          <a:xfrm>
            <a:off x="6891455" y="2687443"/>
            <a:ext cx="111512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94035" y="2776652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78445" y="3419706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53147" y="1018476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19586" y="1672680"/>
            <a:ext cx="7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26981" y="1724719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5860" y="4151968"/>
            <a:ext cx="3191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 and B and host C and D</a:t>
            </a:r>
          </a:p>
          <a:p>
            <a:r>
              <a:rPr lang="en-US" dirty="0" smtClean="0"/>
              <a:t>can exchange messages without</a:t>
            </a:r>
          </a:p>
          <a:p>
            <a:r>
              <a:rPr lang="en-US" dirty="0" smtClean="0"/>
              <a:t>interference.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Self-Learning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53" y="1161585"/>
            <a:ext cx="4164980" cy="1681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Switch sets up a table to forward frames to destination host.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68123" y="3000599"/>
            <a:ext cx="720726" cy="339190"/>
            <a:chOff x="6324600" y="2175410"/>
            <a:chExt cx="720726" cy="339190"/>
          </a:xfrm>
        </p:grpSpPr>
        <p:sp>
          <p:nvSpPr>
            <p:cNvPr id="8" name="Rectangle 108"/>
            <p:cNvSpPr>
              <a:spLocks noChangeArrowheads="1"/>
            </p:cNvSpPr>
            <p:nvPr/>
          </p:nvSpPr>
          <p:spPr bwMode="auto">
            <a:xfrm>
              <a:off x="6324600" y="2313212"/>
              <a:ext cx="720726" cy="201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>
                  <a:lumMod val="20000"/>
                  <a:lumOff val="8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" name="Line 116"/>
            <p:cNvSpPr>
              <a:spLocks noChangeShapeType="1"/>
            </p:cNvSpPr>
            <p:nvPr/>
          </p:nvSpPr>
          <p:spPr bwMode="auto">
            <a:xfrm flipV="1">
              <a:off x="6473433" y="2179492"/>
              <a:ext cx="180474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7"/>
            <p:cNvSpPr>
              <a:spLocks noChangeShapeType="1"/>
            </p:cNvSpPr>
            <p:nvPr/>
          </p:nvSpPr>
          <p:spPr bwMode="auto">
            <a:xfrm>
              <a:off x="6828522" y="2265218"/>
              <a:ext cx="158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8"/>
            <p:cNvSpPr>
              <a:spLocks noChangeShapeType="1"/>
            </p:cNvSpPr>
            <p:nvPr/>
          </p:nvSpPr>
          <p:spPr bwMode="auto">
            <a:xfrm>
              <a:off x="6648048" y="2178131"/>
              <a:ext cx="187506" cy="87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0"/>
            <p:cNvSpPr>
              <a:spLocks noChangeShapeType="1"/>
            </p:cNvSpPr>
            <p:nvPr/>
          </p:nvSpPr>
          <p:spPr bwMode="auto">
            <a:xfrm>
              <a:off x="6421869" y="2262497"/>
              <a:ext cx="232039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1"/>
            <p:cNvSpPr>
              <a:spLocks noChangeShapeType="1"/>
            </p:cNvSpPr>
            <p:nvPr/>
          </p:nvSpPr>
          <p:spPr bwMode="auto">
            <a:xfrm flipV="1">
              <a:off x="6828522" y="2175410"/>
              <a:ext cx="207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2"/>
            <p:cNvSpPr>
              <a:spLocks noChangeShapeType="1"/>
            </p:cNvSpPr>
            <p:nvPr/>
          </p:nvSpPr>
          <p:spPr bwMode="auto">
            <a:xfrm flipV="1">
              <a:off x="6648048" y="2175410"/>
              <a:ext cx="187506" cy="87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3169" y="1897562"/>
            <a:ext cx="541538" cy="54153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H="1">
            <a:off x="6312523" y="2719969"/>
            <a:ext cx="295506" cy="74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1851" y="2908609"/>
            <a:ext cx="541538" cy="541538"/>
          </a:xfrm>
          <a:prstGeom prst="rect">
            <a:avLst/>
          </a:prstGeom>
          <a:noFill/>
        </p:spPr>
      </p:pic>
      <p:cxnSp>
        <p:nvCxnSpPr>
          <p:cNvPr id="18" name="Straight Connector 17"/>
          <p:cNvCxnSpPr/>
          <p:nvPr/>
        </p:nvCxnSpPr>
        <p:spPr>
          <a:xfrm>
            <a:off x="5631367" y="3077735"/>
            <a:ext cx="360555" cy="8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181495" y="3679901"/>
            <a:ext cx="531541" cy="3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6972" y="3988418"/>
            <a:ext cx="541538" cy="541538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/>
        </p:nvCxnSpPr>
        <p:spPr>
          <a:xfrm>
            <a:off x="7058723" y="3187389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51342" y="2613101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23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3274" y="2802672"/>
            <a:ext cx="541538" cy="541538"/>
          </a:xfrm>
          <a:prstGeom prst="rect">
            <a:avLst/>
          </a:prstGeom>
          <a:noFill/>
        </p:spPr>
      </p:pic>
      <p:sp>
        <p:nvSpPr>
          <p:cNvPr id="24" name="Right Brace 23"/>
          <p:cNvSpPr/>
          <p:nvPr/>
        </p:nvSpPr>
        <p:spPr>
          <a:xfrm>
            <a:off x="6701884" y="3445726"/>
            <a:ext cx="111512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04464" y="3534935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8874" y="4177989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63576" y="1776759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30015" y="2430963"/>
            <a:ext cx="7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37410" y="2483002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33531" y="2665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43134" y="3085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03793" y="323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91198" y="304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75785" y="3337312"/>
          <a:ext cx="369477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590"/>
                <a:gridCol w="1231590"/>
                <a:gridCol w="123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TTL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040351" y="5255322"/>
          <a:ext cx="3572108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5981"/>
                <a:gridCol w="724829"/>
                <a:gridCol w="2111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079381" y="4776438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08757" y="592129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19801" y="5917578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39" idx="0"/>
          </p:cNvCxnSpPr>
          <p:nvPr/>
        </p:nvCxnSpPr>
        <p:spPr>
          <a:xfrm rot="16200000" flipH="1">
            <a:off x="5275180" y="5775682"/>
            <a:ext cx="289926" cy="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166624" y="5609063"/>
            <a:ext cx="289936" cy="289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28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657600"/>
            <a:ext cx="762000" cy="762000"/>
          </a:xfrm>
          <a:prstGeom prst="rect">
            <a:avLst/>
          </a:prstGeom>
          <a:noFill/>
        </p:spPr>
      </p:pic>
      <p:pic>
        <p:nvPicPr>
          <p:cNvPr id="7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572000"/>
            <a:ext cx="762000" cy="762000"/>
          </a:xfrm>
          <a:prstGeom prst="rect">
            <a:avLst/>
          </a:prstGeom>
          <a:noFill/>
        </p:spPr>
      </p:pic>
      <p:pic>
        <p:nvPicPr>
          <p:cNvPr id="8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876800"/>
            <a:ext cx="762000" cy="7620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rot="5400000">
            <a:off x="2667000" y="4648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828800" y="40386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3800" y="45720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5240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828800"/>
            <a:ext cx="762000" cy="762000"/>
          </a:xfrm>
          <a:prstGeom prst="rect">
            <a:avLst/>
          </a:prstGeom>
          <a:noFill/>
        </p:spPr>
      </p:pic>
      <p:pic>
        <p:nvPicPr>
          <p:cNvPr id="14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2743200"/>
            <a:ext cx="762000" cy="762000"/>
          </a:xfrm>
          <a:prstGeom prst="rect">
            <a:avLst/>
          </a:prstGeom>
          <a:noFill/>
        </p:spPr>
      </p:pic>
      <p:pic>
        <p:nvPicPr>
          <p:cNvPr id="15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971800"/>
            <a:ext cx="762000" cy="762000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5400000">
            <a:off x="6324600" y="2819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486400" y="22098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91400" y="27432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20574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Connector 20"/>
          <p:cNvCxnSpPr/>
          <p:nvPr/>
        </p:nvCxnSpPr>
        <p:spPr>
          <a:xfrm rot="5400000" flipH="1" flipV="1">
            <a:off x="2743200" y="3200400"/>
            <a:ext cx="838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4191000" y="2590800"/>
            <a:ext cx="2057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0" y="19812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1524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62400" y="37338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76400" y="2438400"/>
            <a:ext cx="1019586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4478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685800" y="1371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 Network Topologies in LANs.</a:t>
            </a:r>
          </a:p>
          <a:p>
            <a:r>
              <a:rPr lang="en-US" dirty="0" smtClean="0"/>
              <a:t>Signal Propagation in LANs.</a:t>
            </a:r>
          </a:p>
          <a:p>
            <a:r>
              <a:rPr lang="en-US" dirty="0" smtClean="0"/>
              <a:t>Robustness of Network Topologies.</a:t>
            </a:r>
          </a:p>
          <a:p>
            <a:r>
              <a:rPr lang="en-US" dirty="0" smtClean="0"/>
              <a:t>Network Devices and Media.</a:t>
            </a:r>
          </a:p>
          <a:p>
            <a:r>
              <a:rPr lang="en-US" dirty="0" smtClean="0"/>
              <a:t>Network Structures of the Internet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Hosts to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3" y="1981200"/>
            <a:ext cx="6505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90600" y="5410200"/>
            <a:ext cx="4800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Figure 2-12: Guide to Networking Essentials, 5</a:t>
            </a:r>
            <a:r>
              <a:rPr lang="en-US" sz="1200" baseline="30000" dirty="0" smtClean="0">
                <a:solidFill>
                  <a:schemeClr val="tx1"/>
                </a:solidFill>
              </a:rPr>
              <a:t>th</a:t>
            </a:r>
            <a:r>
              <a:rPr lang="en-US" sz="1200" dirty="0" smtClean="0">
                <a:solidFill>
                  <a:schemeClr val="tx1"/>
                </a:solidFill>
              </a:rPr>
              <a:t> Edition, </a:t>
            </a:r>
            <a:r>
              <a:rPr lang="en-US" sz="1200" dirty="0" err="1" smtClean="0">
                <a:solidFill>
                  <a:schemeClr val="tx1"/>
                </a:solidFill>
              </a:rPr>
              <a:t>Tomsho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</a:rPr>
              <a:t>et al.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 Star Topology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10526"/>
          <a:stretch>
            <a:fillRect/>
          </a:stretch>
        </p:blipFill>
        <p:spPr bwMode="auto">
          <a:xfrm>
            <a:off x="1648416" y="2362200"/>
            <a:ext cx="557153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0" y="1828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backbone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516858">
            <a:off x="3668078" y="2236718"/>
            <a:ext cx="228600" cy="457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1205722">
            <a:off x="5130809" y="2297579"/>
            <a:ext cx="228600" cy="457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5410200"/>
            <a:ext cx="4800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Figure 2-12 Guide to Networking Essentials, 5</a:t>
            </a:r>
            <a:r>
              <a:rPr lang="en-US" sz="1200" baseline="30000" dirty="0" smtClean="0">
                <a:solidFill>
                  <a:schemeClr val="tx1"/>
                </a:solidFill>
              </a:rPr>
              <a:t>th</a:t>
            </a:r>
            <a:r>
              <a:rPr lang="en-US" sz="1200" dirty="0" smtClean="0">
                <a:solidFill>
                  <a:schemeClr val="tx1"/>
                </a:solidFill>
              </a:rPr>
              <a:t> Edition, </a:t>
            </a:r>
            <a:r>
              <a:rPr lang="en-US" sz="1200" dirty="0" err="1" smtClean="0">
                <a:solidFill>
                  <a:schemeClr val="tx1"/>
                </a:solidFill>
              </a:rPr>
              <a:t>Tomsho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</a:rPr>
              <a:t>et al.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Local Area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b="7269"/>
          <a:stretch>
            <a:fillRect/>
          </a:stretch>
        </p:blipFill>
        <p:spPr bwMode="auto">
          <a:xfrm>
            <a:off x="1066800" y="1295400"/>
            <a:ext cx="67151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66800" y="5867400"/>
            <a:ext cx="4800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Figure 2-13 Guide to Networking Essentials, 5</a:t>
            </a:r>
            <a:r>
              <a:rPr lang="en-US" sz="1200" baseline="30000" dirty="0" smtClean="0">
                <a:solidFill>
                  <a:schemeClr val="tx1"/>
                </a:solidFill>
              </a:rPr>
              <a:t>th</a:t>
            </a:r>
            <a:r>
              <a:rPr lang="en-US" sz="1200" dirty="0" smtClean="0">
                <a:solidFill>
                  <a:schemeClr val="tx1"/>
                </a:solidFill>
              </a:rPr>
              <a:t> Edition, </a:t>
            </a:r>
            <a:r>
              <a:rPr lang="en-US" sz="1200" dirty="0" err="1" smtClean="0">
                <a:solidFill>
                  <a:schemeClr val="tx1"/>
                </a:solidFill>
              </a:rPr>
              <a:t>Tomsho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</a:rPr>
              <a:t>et al.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Complex Local Area Networks (Ethernet)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441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Small business configured network using</a:t>
            </a:r>
          </a:p>
          <a:p>
            <a:pPr lvl="1"/>
            <a:r>
              <a:rPr lang="en-US" sz="2000" dirty="0" smtClean="0"/>
              <a:t>Ethernet switches</a:t>
            </a:r>
          </a:p>
          <a:p>
            <a:pPr lvl="1"/>
            <a:r>
              <a:rPr lang="en-US" sz="2000" dirty="0" smtClean="0"/>
              <a:t>Routers</a:t>
            </a:r>
          </a:p>
          <a:p>
            <a:pPr lvl="1"/>
            <a:r>
              <a:rPr lang="en-US" sz="2000" dirty="0" smtClean="0"/>
              <a:t>Modem for WAN connection</a:t>
            </a:r>
          </a:p>
          <a:p>
            <a:endParaRPr lang="en-US" sz="2400" dirty="0" smtClean="0"/>
          </a:p>
          <a:p>
            <a:r>
              <a:rPr lang="en-US" sz="2400" dirty="0" smtClean="0"/>
              <a:t>Ethernet:</a:t>
            </a:r>
          </a:p>
          <a:p>
            <a:pPr lvl="1"/>
            <a:r>
              <a:rPr lang="en-US" sz="2000" dirty="0" smtClean="0"/>
              <a:t>10 </a:t>
            </a:r>
            <a:r>
              <a:rPr lang="en-US" sz="2000" dirty="0" err="1" smtClean="0"/>
              <a:t>Mbs</a:t>
            </a:r>
            <a:r>
              <a:rPr lang="en-US" sz="2000" dirty="0" smtClean="0"/>
              <a:t>, 100 Mbps, 1 </a:t>
            </a:r>
            <a:r>
              <a:rPr lang="en-US" sz="2000" dirty="0" err="1" smtClean="0"/>
              <a:t>Gbps</a:t>
            </a:r>
            <a:r>
              <a:rPr lang="en-US" sz="2000" dirty="0" smtClean="0"/>
              <a:t>, 10 </a:t>
            </a:r>
            <a:r>
              <a:rPr lang="en-US" sz="2000" dirty="0" err="1" smtClean="0"/>
              <a:t>Gbps</a:t>
            </a:r>
            <a:r>
              <a:rPr lang="en-US" sz="2000" dirty="0" smtClean="0"/>
              <a:t> Ethernet</a:t>
            </a:r>
          </a:p>
          <a:p>
            <a:pPr lvl="1"/>
            <a:r>
              <a:rPr lang="en-US" sz="2000" dirty="0" smtClean="0"/>
              <a:t>in a modern configuration, host connects to an Ethernet </a:t>
            </a:r>
            <a:r>
              <a:rPr lang="en-US" sz="2000" dirty="0" err="1" smtClean="0"/>
              <a:t>swith</a:t>
            </a:r>
            <a:endParaRPr lang="en-US" sz="2000" dirty="0" smtClean="0"/>
          </a:p>
        </p:txBody>
      </p:sp>
      <p:sp>
        <p:nvSpPr>
          <p:cNvPr id="1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CNT 4007C </a:t>
            </a:r>
            <a:endParaRPr lang="en-US" dirty="0">
              <a:latin typeface="Times New Roman" charset="0"/>
            </a:endParaRPr>
          </a:p>
        </p:txBody>
      </p:sp>
      <p:sp>
        <p:nvSpPr>
          <p:cNvPr id="1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4CBFC762-A80A-4784-A936-B6BC85E167F6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324600" y="2175410"/>
            <a:ext cx="720726" cy="339190"/>
            <a:chOff x="6324600" y="2175410"/>
            <a:chExt cx="720726" cy="339190"/>
          </a:xfrm>
        </p:grpSpPr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6324600" y="2313212"/>
              <a:ext cx="720726" cy="201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>
                  <a:lumMod val="20000"/>
                  <a:lumOff val="8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37684" name="Line 116"/>
            <p:cNvSpPr>
              <a:spLocks noChangeShapeType="1"/>
            </p:cNvSpPr>
            <p:nvPr/>
          </p:nvSpPr>
          <p:spPr bwMode="auto">
            <a:xfrm flipV="1">
              <a:off x="6473433" y="2179492"/>
              <a:ext cx="180474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85" name="Line 117"/>
            <p:cNvSpPr>
              <a:spLocks noChangeShapeType="1"/>
            </p:cNvSpPr>
            <p:nvPr/>
          </p:nvSpPr>
          <p:spPr bwMode="auto">
            <a:xfrm>
              <a:off x="6828522" y="2265218"/>
              <a:ext cx="158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86" name="Line 118"/>
            <p:cNvSpPr>
              <a:spLocks noChangeShapeType="1"/>
            </p:cNvSpPr>
            <p:nvPr/>
          </p:nvSpPr>
          <p:spPr bwMode="auto">
            <a:xfrm>
              <a:off x="6648048" y="2178131"/>
              <a:ext cx="187506" cy="87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88" name="Line 120"/>
            <p:cNvSpPr>
              <a:spLocks noChangeShapeType="1"/>
            </p:cNvSpPr>
            <p:nvPr/>
          </p:nvSpPr>
          <p:spPr bwMode="auto">
            <a:xfrm>
              <a:off x="6421869" y="2262497"/>
              <a:ext cx="232039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89" name="Line 121"/>
            <p:cNvSpPr>
              <a:spLocks noChangeShapeType="1"/>
            </p:cNvSpPr>
            <p:nvPr/>
          </p:nvSpPr>
          <p:spPr bwMode="auto">
            <a:xfrm flipV="1">
              <a:off x="6828522" y="2175410"/>
              <a:ext cx="207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90" name="Line 122"/>
            <p:cNvSpPr>
              <a:spLocks noChangeShapeType="1"/>
            </p:cNvSpPr>
            <p:nvPr/>
          </p:nvSpPr>
          <p:spPr bwMode="auto">
            <a:xfrm flipV="1">
              <a:off x="6648048" y="2175410"/>
              <a:ext cx="187506" cy="87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848600" y="2133600"/>
            <a:ext cx="587406" cy="457158"/>
            <a:chOff x="4876800" y="1828800"/>
            <a:chExt cx="708027" cy="409577"/>
          </a:xfrm>
        </p:grpSpPr>
        <p:sp>
          <p:nvSpPr>
            <p:cNvPr id="114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8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124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121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27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597" y="1295398"/>
            <a:ext cx="541538" cy="541538"/>
          </a:xfrm>
          <a:prstGeom prst="rect">
            <a:avLst/>
          </a:prstGeom>
          <a:noFill/>
        </p:spPr>
      </p:pic>
      <p:cxnSp>
        <p:nvCxnSpPr>
          <p:cNvPr id="139" name="Straight Connector 138"/>
          <p:cNvCxnSpPr/>
          <p:nvPr/>
        </p:nvCxnSpPr>
        <p:spPr>
          <a:xfrm rot="16200000" flipH="1">
            <a:off x="6362698" y="1866898"/>
            <a:ext cx="228601" cy="152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05000"/>
            <a:ext cx="541538" cy="541538"/>
          </a:xfrm>
          <a:prstGeom prst="rect">
            <a:avLst/>
          </a:prstGeom>
          <a:noFill/>
        </p:spPr>
      </p:pic>
      <p:cxnSp>
        <p:nvCxnSpPr>
          <p:cNvPr id="142" name="Straight Connector 141"/>
          <p:cNvCxnSpPr/>
          <p:nvPr/>
        </p:nvCxnSpPr>
        <p:spPr>
          <a:xfrm>
            <a:off x="6019800" y="2209800"/>
            <a:ext cx="228599" cy="517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6591300" y="2705100"/>
            <a:ext cx="228602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895600"/>
            <a:ext cx="541538" cy="541538"/>
          </a:xfrm>
          <a:prstGeom prst="rect">
            <a:avLst/>
          </a:prstGeom>
          <a:noFill/>
        </p:spPr>
      </p:pic>
      <p:cxnSp>
        <p:nvCxnSpPr>
          <p:cNvPr id="147" name="Straight Connector 146"/>
          <p:cNvCxnSpPr/>
          <p:nvPr/>
        </p:nvCxnSpPr>
        <p:spPr>
          <a:xfrm>
            <a:off x="7315200" y="2362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696200" y="167640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6629400" y="16764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51" name="Date Placeholder 1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5FC487-A544-45CF-B107-875DDA30DE23}" type="slidenum">
              <a:rPr lang="en-US" altLang="en-US"/>
              <a:pPr/>
              <a:t>24</a:t>
            </a:fld>
            <a:endParaRPr lang="en-US" altLang="en-US" sz="200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a Topology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Most new network designs come down to only one choice: How fast should the network be?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physical topology will certainly be a star, and the logical topology is almost always switching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Ethernet switches are typically used on a LAN, but you might consider other logical topologies for other reasons: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of legacy equipment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Network size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Cost restrictions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Difficulty to run cables</a:t>
            </a:r>
          </a:p>
        </p:txBody>
      </p:sp>
    </p:spTree>
    <p:extLst>
      <p:ext uri="{BB962C8B-B14F-4D97-AF65-F5344CB8AC3E}">
        <p14:creationId xmlns:p14="http://schemas.microsoft.com/office/powerpoint/2010/main" val="176000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683FB-3647-43BA-9F72-F37D9C400A9E}" type="slidenum">
              <a:rPr lang="en-US" altLang="en-US"/>
              <a:pPr/>
              <a:t>25</a:t>
            </a:fld>
            <a:endParaRPr lang="en-US" altLang="en-US" sz="2000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the Layout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399"/>
            <a:ext cx="8077200" cy="4855029"/>
          </a:xfrm>
        </p:spPr>
        <p:txBody>
          <a:bodyPr/>
          <a:lstStyle/>
          <a:p>
            <a:r>
              <a:rPr lang="en-US" altLang="en-US" dirty="0"/>
              <a:t>Network must be documented</a:t>
            </a:r>
          </a:p>
          <a:p>
            <a:pPr lvl="1"/>
            <a:r>
              <a:rPr lang="en-US" altLang="en-US" dirty="0"/>
              <a:t>Useful questions before drawing the diagram</a:t>
            </a:r>
          </a:p>
          <a:p>
            <a:pPr lvl="2"/>
            <a:r>
              <a:rPr lang="en-US" altLang="en-US" sz="2400" dirty="0"/>
              <a:t>How many client computers will be attached?</a:t>
            </a:r>
          </a:p>
          <a:p>
            <a:pPr lvl="2"/>
            <a:r>
              <a:rPr lang="en-US" altLang="en-US" sz="2400" dirty="0"/>
              <a:t>How many servers will be attached?</a:t>
            </a:r>
          </a:p>
          <a:p>
            <a:pPr lvl="2"/>
            <a:r>
              <a:rPr lang="en-US" altLang="en-US" sz="2400" dirty="0"/>
              <a:t>Will there be a connection to the Internet?</a:t>
            </a:r>
          </a:p>
          <a:p>
            <a:pPr lvl="2"/>
            <a:r>
              <a:rPr lang="en-US" altLang="en-US" sz="2400" dirty="0"/>
              <a:t>How will the building’s physical architecture influence decisions, such as whether to use a wired or wireless topology, or both?</a:t>
            </a:r>
          </a:p>
          <a:p>
            <a:pPr lvl="2"/>
            <a:r>
              <a:rPr lang="en-US" altLang="en-US" sz="2400" dirty="0"/>
              <a:t>Which topology or topologies will you use?</a:t>
            </a:r>
          </a:p>
          <a:p>
            <a:pPr lvl="1"/>
            <a:r>
              <a:rPr lang="en-US" altLang="en-US" dirty="0"/>
              <a:t>Network diagram must be kept up to </a:t>
            </a:r>
            <a:r>
              <a:rPr lang="en-US" altLang="en-US" dirty="0" smtClean="0"/>
              <a:t>date</a:t>
            </a:r>
          </a:p>
          <a:p>
            <a:pPr lvl="1"/>
            <a:r>
              <a:rPr lang="en-US" altLang="en-US" dirty="0" smtClean="0"/>
              <a:t>https://creately.com/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750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Guide to Networking Essentials, Fifth Edition</a:t>
            </a:r>
            <a:endParaRPr lang="en-US" altLang="en-US" sz="180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1AB707-8472-43BF-891E-6968DD825D60}" type="slidenum">
              <a:rPr lang="en-US" altLang="en-US"/>
              <a:pPr/>
              <a:t>26</a:t>
            </a:fld>
            <a:endParaRPr lang="en-US" altLang="en-US" sz="2000"/>
          </a:p>
        </p:txBody>
      </p:sp>
      <p:pic>
        <p:nvPicPr>
          <p:cNvPr id="71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23975"/>
            <a:ext cx="67151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Creating the Layout (continued)</a:t>
            </a:r>
          </a:p>
        </p:txBody>
      </p:sp>
    </p:spTree>
    <p:extLst>
      <p:ext uri="{BB962C8B-B14F-4D97-AF65-F5344CB8AC3E}">
        <p14:creationId xmlns:p14="http://schemas.microsoft.com/office/powerpoint/2010/main" val="45880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Structure of the Internet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Internet is a connection of many small networks into larger networks.</a:t>
            </a:r>
          </a:p>
          <a:p>
            <a:r>
              <a:rPr lang="en-US" dirty="0" smtClean="0"/>
              <a:t>Networks may use different network protocols for routing traffic.</a:t>
            </a:r>
          </a:p>
          <a:p>
            <a:pPr lvl="1"/>
            <a:r>
              <a:rPr lang="en-US" dirty="0" smtClean="0"/>
              <a:t>TCP/IP protocol run by almost all personal computers</a:t>
            </a:r>
          </a:p>
          <a:p>
            <a:pPr lvl="1"/>
            <a:r>
              <a:rPr lang="en-US" dirty="0" smtClean="0"/>
              <a:t>Phone companies operate ATM networks.</a:t>
            </a:r>
          </a:p>
          <a:p>
            <a:pPr lvl="1"/>
            <a:r>
              <a:rPr lang="en-US" dirty="0" smtClean="0"/>
              <a:t>Mainframes use SNA network.</a:t>
            </a:r>
          </a:p>
          <a:p>
            <a:r>
              <a:rPr lang="en-US" dirty="0" smtClean="0"/>
              <a:t>Interconnection of networks supports communication between hosts at different locations regardless of network type and protocol.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reeform 261"/>
          <p:cNvSpPr>
            <a:spLocks/>
          </p:cNvSpPr>
          <p:nvPr/>
        </p:nvSpPr>
        <p:spPr bwMode="auto">
          <a:xfrm>
            <a:off x="4115867" y="3479940"/>
            <a:ext cx="1666535" cy="748593"/>
          </a:xfrm>
          <a:custGeom>
            <a:avLst/>
            <a:gdLst/>
            <a:ahLst/>
            <a:cxnLst>
              <a:cxn ang="0">
                <a:pos x="382" y="30"/>
              </a:cxn>
              <a:cxn ang="0">
                <a:pos x="370" y="30"/>
              </a:cxn>
              <a:cxn ang="0">
                <a:pos x="126" y="32"/>
              </a:cxn>
              <a:cxn ang="0">
                <a:pos x="6" y="126"/>
              </a:cxn>
              <a:cxn ang="0">
                <a:pos x="92" y="274"/>
              </a:cxn>
              <a:cxn ang="0">
                <a:pos x="292" y="384"/>
              </a:cxn>
              <a:cxn ang="0">
                <a:pos x="540" y="416"/>
              </a:cxn>
              <a:cxn ang="0">
                <a:pos x="698" y="330"/>
              </a:cxn>
              <a:cxn ang="0">
                <a:pos x="776" y="170"/>
              </a:cxn>
              <a:cxn ang="0">
                <a:pos x="792" y="22"/>
              </a:cxn>
              <a:cxn ang="0">
                <a:pos x="560" y="38"/>
              </a:cxn>
              <a:cxn ang="0">
                <a:pos x="382" y="30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262"/>
          <p:cNvSpPr>
            <a:spLocks/>
          </p:cNvSpPr>
          <p:nvPr/>
        </p:nvSpPr>
        <p:spPr bwMode="auto">
          <a:xfrm>
            <a:off x="4140020" y="1787239"/>
            <a:ext cx="2193869" cy="1158998"/>
          </a:xfrm>
          <a:custGeom>
            <a:avLst/>
            <a:gdLst/>
            <a:ahLst/>
            <a:cxnLst>
              <a:cxn ang="0">
                <a:pos x="424" y="10"/>
              </a:cxn>
              <a:cxn ang="0">
                <a:pos x="288" y="70"/>
              </a:cxn>
              <a:cxn ang="0">
                <a:pos x="96" y="100"/>
              </a:cxn>
              <a:cxn ang="0">
                <a:pos x="14" y="336"/>
              </a:cxn>
              <a:cxn ang="0">
                <a:pos x="180" y="444"/>
              </a:cxn>
              <a:cxn ang="0">
                <a:pos x="346" y="426"/>
              </a:cxn>
              <a:cxn ang="0">
                <a:pos x="584" y="444"/>
              </a:cxn>
              <a:cxn ang="0">
                <a:pos x="698" y="434"/>
              </a:cxn>
              <a:cxn ang="0">
                <a:pos x="752" y="372"/>
              </a:cxn>
              <a:cxn ang="0">
                <a:pos x="750" y="158"/>
              </a:cxn>
              <a:cxn ang="0">
                <a:pos x="662" y="34"/>
              </a:cxn>
              <a:cxn ang="0">
                <a:pos x="424" y="10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reeform 263"/>
          <p:cNvSpPr>
            <a:spLocks/>
          </p:cNvSpPr>
          <p:nvPr/>
        </p:nvSpPr>
        <p:spPr bwMode="auto">
          <a:xfrm>
            <a:off x="1934075" y="1463142"/>
            <a:ext cx="2085182" cy="1188942"/>
          </a:xfrm>
          <a:custGeom>
            <a:avLst/>
            <a:gdLst/>
            <a:ahLst/>
            <a:cxnLst>
              <a:cxn ang="0">
                <a:pos x="648" y="11"/>
              </a:cxn>
              <a:cxn ang="0">
                <a:pos x="390" y="53"/>
              </a:cxn>
              <a:cxn ang="0">
                <a:pos x="206" y="129"/>
              </a:cxn>
              <a:cxn ang="0">
                <a:pos x="152" y="229"/>
              </a:cxn>
              <a:cxn ang="0">
                <a:pos x="22" y="297"/>
              </a:cxn>
              <a:cxn ang="0">
                <a:pos x="18" y="459"/>
              </a:cxn>
              <a:cxn ang="0">
                <a:pos x="132" y="489"/>
              </a:cxn>
              <a:cxn ang="0">
                <a:pos x="458" y="489"/>
              </a:cxn>
              <a:cxn ang="0">
                <a:pos x="598" y="555"/>
              </a:cxn>
              <a:cxn ang="0">
                <a:pos x="752" y="657"/>
              </a:cxn>
              <a:cxn ang="0">
                <a:pos x="870" y="661"/>
              </a:cxn>
              <a:cxn ang="0">
                <a:pos x="952" y="603"/>
              </a:cxn>
              <a:cxn ang="0">
                <a:pos x="992" y="445"/>
              </a:cxn>
              <a:cxn ang="0">
                <a:pos x="1018" y="291"/>
              </a:cxn>
              <a:cxn ang="0">
                <a:pos x="1022" y="107"/>
              </a:cxn>
              <a:cxn ang="0">
                <a:pos x="934" y="17"/>
              </a:cxn>
              <a:cxn ang="0">
                <a:pos x="776" y="3"/>
              </a:cxn>
              <a:cxn ang="0">
                <a:pos x="648" y="11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264"/>
          <p:cNvGrpSpPr>
            <a:grpSpLocks/>
          </p:cNvGrpSpPr>
          <p:nvPr/>
        </p:nvGrpSpPr>
        <p:grpSpPr bwMode="auto">
          <a:xfrm>
            <a:off x="2044775" y="2944476"/>
            <a:ext cx="1849693" cy="1035701"/>
            <a:chOff x="2889" y="1631"/>
            <a:chExt cx="980" cy="743"/>
          </a:xfrm>
          <a:solidFill>
            <a:schemeClr val="bg1">
              <a:lumMod val="85000"/>
            </a:schemeClr>
          </a:solidFill>
        </p:grpSpPr>
        <p:sp>
          <p:nvSpPr>
            <p:cNvPr id="326" name="Rectangle 26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AutoShape 26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grpSp>
        <p:nvGrpSpPr>
          <p:cNvPr id="12" name="Group 267"/>
          <p:cNvGrpSpPr>
            <a:grpSpLocks/>
          </p:cNvGrpSpPr>
          <p:nvPr/>
        </p:nvGrpSpPr>
        <p:grpSpPr bwMode="auto">
          <a:xfrm>
            <a:off x="1997457" y="1475506"/>
            <a:ext cx="2326746" cy="1257333"/>
            <a:chOff x="1881" y="625"/>
            <a:chExt cx="4695" cy="2644"/>
          </a:xfrm>
        </p:grpSpPr>
        <p:sp>
          <p:nvSpPr>
            <p:cNvPr id="296" name="Line 26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" name="Line 26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8" name="Line 27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9" name="Line 27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0" name="Line 27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1" name="Line 27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" name="Line 27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3" name="Line 27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4" name="Line 27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5" name="Line 27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6" name="Line 27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" name="Line 27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" name="Line 28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" name="Line 28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" name="Line 28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2" name="Line 284"/>
            <p:cNvSpPr>
              <a:spLocks noChangeShapeType="1"/>
            </p:cNvSpPr>
            <p:nvPr/>
          </p:nvSpPr>
          <p:spPr bwMode="auto">
            <a:xfrm>
              <a:off x="6576" y="2329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" name="Line 289"/>
            <p:cNvSpPr>
              <a:spLocks noChangeShapeType="1"/>
            </p:cNvSpPr>
            <p:nvPr/>
          </p:nvSpPr>
          <p:spPr bwMode="auto">
            <a:xfrm rot="5700496">
              <a:off x="3221" y="3269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" name="Line 294"/>
            <p:cNvSpPr>
              <a:spLocks noChangeShapeType="1"/>
            </p:cNvSpPr>
            <p:nvPr/>
          </p:nvSpPr>
          <p:spPr bwMode="auto">
            <a:xfrm rot="10800000">
              <a:off x="1881" y="6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4" name="Picture 302" descr="imgyjavg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6656" y="1805410"/>
            <a:ext cx="466952" cy="295914"/>
          </a:xfrm>
          <a:prstGeom prst="rect">
            <a:avLst/>
          </a:prstGeom>
          <a:noFill/>
        </p:spPr>
      </p:pic>
      <p:grpSp>
        <p:nvGrpSpPr>
          <p:cNvPr id="15" name="Group 303"/>
          <p:cNvGrpSpPr>
            <a:grpSpLocks/>
          </p:cNvGrpSpPr>
          <p:nvPr/>
        </p:nvGrpSpPr>
        <p:grpSpPr bwMode="auto">
          <a:xfrm>
            <a:off x="3349020" y="1526552"/>
            <a:ext cx="515257" cy="473815"/>
            <a:chOff x="2870" y="1518"/>
            <a:chExt cx="292" cy="320"/>
          </a:xfrm>
        </p:grpSpPr>
        <p:graphicFrame>
          <p:nvGraphicFramePr>
            <p:cNvPr id="291" name="Object 30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Clip" r:id="rId5" imgW="819000" imgH="847800" progId="">
                    <p:embed/>
                  </p:oleObj>
                </mc:Choice>
                <mc:Fallback>
                  <p:oleObj name="Clip" r:id="rId5" imgW="819000" imgH="8478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2" name="Object 30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Clip" r:id="rId7" imgW="1266840" imgH="1200240" progId="">
                    <p:embed/>
                  </p:oleObj>
                </mc:Choice>
                <mc:Fallback>
                  <p:oleObj name="Clip" r:id="rId7" imgW="1266840" imgH="120024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Line 432"/>
          <p:cNvSpPr>
            <a:spLocks noChangeShapeType="1"/>
          </p:cNvSpPr>
          <p:nvPr/>
        </p:nvSpPr>
        <p:spPr bwMode="auto">
          <a:xfrm flipV="1">
            <a:off x="4456018" y="4087622"/>
            <a:ext cx="287819" cy="484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433"/>
          <p:cNvSpPr>
            <a:spLocks noChangeShapeType="1"/>
          </p:cNvSpPr>
          <p:nvPr/>
        </p:nvSpPr>
        <p:spPr bwMode="auto">
          <a:xfrm>
            <a:off x="4613010" y="3796991"/>
            <a:ext cx="207311" cy="133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434"/>
          <p:cNvSpPr>
            <a:spLocks noChangeShapeType="1"/>
          </p:cNvSpPr>
          <p:nvPr/>
        </p:nvSpPr>
        <p:spPr bwMode="auto">
          <a:xfrm>
            <a:off x="4735786" y="3708921"/>
            <a:ext cx="3542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435"/>
          <p:cNvSpPr>
            <a:spLocks noChangeShapeType="1"/>
          </p:cNvSpPr>
          <p:nvPr/>
        </p:nvSpPr>
        <p:spPr bwMode="auto">
          <a:xfrm flipV="1">
            <a:off x="5035682" y="3804037"/>
            <a:ext cx="171082" cy="1162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436"/>
          <p:cNvSpPr>
            <a:spLocks noChangeShapeType="1"/>
          </p:cNvSpPr>
          <p:nvPr/>
        </p:nvSpPr>
        <p:spPr bwMode="auto">
          <a:xfrm>
            <a:off x="3385249" y="3715967"/>
            <a:ext cx="8614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" name="Group 437"/>
          <p:cNvGrpSpPr>
            <a:grpSpLocks/>
          </p:cNvGrpSpPr>
          <p:nvPr/>
        </p:nvGrpSpPr>
        <p:grpSpPr bwMode="auto">
          <a:xfrm>
            <a:off x="2431218" y="3129422"/>
            <a:ext cx="420659" cy="394553"/>
            <a:chOff x="2870" y="1518"/>
            <a:chExt cx="292" cy="320"/>
          </a:xfrm>
        </p:grpSpPr>
        <p:graphicFrame>
          <p:nvGraphicFramePr>
            <p:cNvPr id="172" name="Object 43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Clip" r:id="rId9" imgW="819000" imgH="847800" progId="">
                    <p:embed/>
                  </p:oleObj>
                </mc:Choice>
                <mc:Fallback>
                  <p:oleObj name="Clip" r:id="rId9" imgW="819000" imgH="8478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Object 43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Clip" r:id="rId10" imgW="1266840" imgH="1200240" progId="">
                    <p:embed/>
                  </p:oleObj>
                </mc:Choice>
                <mc:Fallback>
                  <p:oleObj name="Clip" r:id="rId10" imgW="1266840" imgH="120024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Line 459"/>
          <p:cNvSpPr>
            <a:spLocks noChangeShapeType="1"/>
          </p:cNvSpPr>
          <p:nvPr/>
        </p:nvSpPr>
        <p:spPr bwMode="auto">
          <a:xfrm>
            <a:off x="3759615" y="2437194"/>
            <a:ext cx="646084" cy="35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460"/>
          <p:cNvSpPr>
            <a:spLocks noChangeShapeType="1"/>
          </p:cNvSpPr>
          <p:nvPr/>
        </p:nvSpPr>
        <p:spPr bwMode="auto">
          <a:xfrm>
            <a:off x="3210142" y="2246963"/>
            <a:ext cx="193221" cy="915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Freeform 461"/>
          <p:cNvSpPr>
            <a:spLocks/>
          </p:cNvSpPr>
          <p:nvPr/>
        </p:nvSpPr>
        <p:spPr bwMode="auto">
          <a:xfrm>
            <a:off x="2179415" y="4451065"/>
            <a:ext cx="3777882" cy="1615200"/>
          </a:xfrm>
          <a:custGeom>
            <a:avLst/>
            <a:gdLst/>
            <a:ahLst/>
            <a:cxnLst>
              <a:cxn ang="0">
                <a:pos x="889" y="23"/>
              </a:cxn>
              <a:cxn ang="0">
                <a:pos x="692" y="109"/>
              </a:cxn>
              <a:cxn ang="0">
                <a:pos x="415" y="91"/>
              </a:cxn>
              <a:cxn ang="0">
                <a:pos x="112" y="170"/>
              </a:cxn>
              <a:cxn ang="0">
                <a:pos x="50" y="353"/>
              </a:cxn>
              <a:cxn ang="0">
                <a:pos x="14" y="528"/>
              </a:cxn>
              <a:cxn ang="0">
                <a:pos x="139" y="650"/>
              </a:cxn>
              <a:cxn ang="0">
                <a:pos x="505" y="781"/>
              </a:cxn>
              <a:cxn ang="0">
                <a:pos x="933" y="886"/>
              </a:cxn>
              <a:cxn ang="0">
                <a:pos x="1370" y="901"/>
              </a:cxn>
              <a:cxn ang="0">
                <a:pos x="1676" y="793"/>
              </a:cxn>
              <a:cxn ang="0">
                <a:pos x="1860" y="624"/>
              </a:cxn>
              <a:cxn ang="0">
                <a:pos x="1776" y="219"/>
              </a:cxn>
              <a:cxn ang="0">
                <a:pos x="1503" y="100"/>
              </a:cxn>
              <a:cxn ang="0">
                <a:pos x="1200" y="13"/>
              </a:cxn>
              <a:cxn ang="0">
                <a:pos x="889" y="23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72"/>
          <p:cNvSpPr>
            <a:spLocks noChangeShapeType="1"/>
          </p:cNvSpPr>
          <p:nvPr/>
        </p:nvSpPr>
        <p:spPr bwMode="auto">
          <a:xfrm rot="5400000" flipV="1">
            <a:off x="5459529" y="5147300"/>
            <a:ext cx="139267" cy="2490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516"/>
          <p:cNvSpPr>
            <a:spLocks noChangeShapeType="1"/>
          </p:cNvSpPr>
          <p:nvPr/>
        </p:nvSpPr>
        <p:spPr bwMode="auto">
          <a:xfrm>
            <a:off x="4604959" y="4848544"/>
            <a:ext cx="454876" cy="133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517"/>
          <p:cNvSpPr>
            <a:spLocks noChangeShapeType="1"/>
          </p:cNvSpPr>
          <p:nvPr/>
        </p:nvSpPr>
        <p:spPr bwMode="auto">
          <a:xfrm flipV="1">
            <a:off x="3777730" y="4862636"/>
            <a:ext cx="352227" cy="121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518"/>
          <p:cNvSpPr>
            <a:spLocks noChangeShapeType="1"/>
          </p:cNvSpPr>
          <p:nvPr/>
        </p:nvSpPr>
        <p:spPr bwMode="auto">
          <a:xfrm flipV="1">
            <a:off x="3832073" y="5088094"/>
            <a:ext cx="12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523"/>
          <p:cNvSpPr>
            <a:spLocks noChangeShapeType="1"/>
          </p:cNvSpPr>
          <p:nvPr/>
        </p:nvSpPr>
        <p:spPr bwMode="auto">
          <a:xfrm flipH="1">
            <a:off x="3200394" y="5151865"/>
            <a:ext cx="178421" cy="111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7" name="Group 530"/>
          <p:cNvGrpSpPr>
            <a:grpSpLocks/>
          </p:cNvGrpSpPr>
          <p:nvPr/>
        </p:nvGrpSpPr>
        <p:grpSpPr bwMode="auto">
          <a:xfrm>
            <a:off x="4615023" y="5521398"/>
            <a:ext cx="346188" cy="376939"/>
            <a:chOff x="2870" y="1518"/>
            <a:chExt cx="292" cy="320"/>
          </a:xfrm>
        </p:grpSpPr>
        <p:graphicFrame>
          <p:nvGraphicFramePr>
            <p:cNvPr id="106" name="Object 53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Clip" r:id="rId11" imgW="819000" imgH="847800" progId="">
                    <p:embed/>
                  </p:oleObj>
                </mc:Choice>
                <mc:Fallback>
                  <p:oleObj name="Clip" r:id="rId11" imgW="819000" imgH="84780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53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Clip" r:id="rId12" imgW="1266840" imgH="1200240" progId="">
                    <p:embed/>
                  </p:oleObj>
                </mc:Choice>
                <mc:Fallback>
                  <p:oleObj name="Clip" r:id="rId12" imgW="1266840" imgH="120024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533"/>
          <p:cNvGrpSpPr>
            <a:grpSpLocks/>
          </p:cNvGrpSpPr>
          <p:nvPr/>
        </p:nvGrpSpPr>
        <p:grpSpPr bwMode="auto">
          <a:xfrm>
            <a:off x="4043409" y="5586569"/>
            <a:ext cx="442799" cy="357563"/>
            <a:chOff x="2870" y="1518"/>
            <a:chExt cx="292" cy="320"/>
          </a:xfrm>
        </p:grpSpPr>
        <p:graphicFrame>
          <p:nvGraphicFramePr>
            <p:cNvPr id="104" name="Object 53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Clip" r:id="rId13" imgW="819000" imgH="847800" progId="">
                    <p:embed/>
                  </p:oleObj>
                </mc:Choice>
                <mc:Fallback>
                  <p:oleObj name="Clip" r:id="rId13" imgW="819000" imgH="84780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53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Clip" r:id="rId14" imgW="1266840" imgH="1200240" progId="">
                    <p:embed/>
                  </p:oleObj>
                </mc:Choice>
                <mc:Fallback>
                  <p:oleObj name="Clip" r:id="rId14" imgW="1266840" imgH="120024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Line 554"/>
          <p:cNvSpPr>
            <a:spLocks noChangeShapeType="1"/>
          </p:cNvSpPr>
          <p:nvPr/>
        </p:nvSpPr>
        <p:spPr bwMode="auto">
          <a:xfrm>
            <a:off x="3785781" y="5172641"/>
            <a:ext cx="638033" cy="29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565"/>
          <p:cNvSpPr>
            <a:spLocks noChangeShapeType="1"/>
          </p:cNvSpPr>
          <p:nvPr/>
        </p:nvSpPr>
        <p:spPr bwMode="auto">
          <a:xfrm flipH="1">
            <a:off x="3200078" y="3460565"/>
            <a:ext cx="4025" cy="160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566"/>
          <p:cNvSpPr>
            <a:spLocks noChangeShapeType="1"/>
          </p:cNvSpPr>
          <p:nvPr/>
        </p:nvSpPr>
        <p:spPr bwMode="auto">
          <a:xfrm flipV="1">
            <a:off x="4844473" y="2331510"/>
            <a:ext cx="156992" cy="968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567"/>
          <p:cNvSpPr>
            <a:spLocks noChangeShapeType="1"/>
          </p:cNvSpPr>
          <p:nvPr/>
        </p:nvSpPr>
        <p:spPr bwMode="auto">
          <a:xfrm>
            <a:off x="4625087" y="2523502"/>
            <a:ext cx="0" cy="915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568"/>
          <p:cNvSpPr>
            <a:spLocks noChangeShapeType="1"/>
          </p:cNvSpPr>
          <p:nvPr/>
        </p:nvSpPr>
        <p:spPr bwMode="auto">
          <a:xfrm flipV="1">
            <a:off x="4858563" y="2409011"/>
            <a:ext cx="334112" cy="3205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569"/>
          <p:cNvSpPr>
            <a:spLocks noChangeShapeType="1"/>
          </p:cNvSpPr>
          <p:nvPr/>
        </p:nvSpPr>
        <p:spPr bwMode="auto">
          <a:xfrm>
            <a:off x="5305387" y="2407250"/>
            <a:ext cx="0" cy="218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570"/>
          <p:cNvSpPr>
            <a:spLocks noChangeShapeType="1"/>
          </p:cNvSpPr>
          <p:nvPr/>
        </p:nvSpPr>
        <p:spPr bwMode="auto">
          <a:xfrm>
            <a:off x="4866613" y="2747199"/>
            <a:ext cx="2395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571"/>
          <p:cNvSpPr>
            <a:spLocks noChangeShapeType="1"/>
          </p:cNvSpPr>
          <p:nvPr/>
        </p:nvSpPr>
        <p:spPr bwMode="auto">
          <a:xfrm flipV="1">
            <a:off x="2575928" y="3708920"/>
            <a:ext cx="342369" cy="1494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572"/>
          <p:cNvSpPr>
            <a:spLocks noChangeShapeType="1"/>
          </p:cNvSpPr>
          <p:nvPr/>
        </p:nvSpPr>
        <p:spPr bwMode="auto">
          <a:xfrm flipV="1">
            <a:off x="5391934" y="2074346"/>
            <a:ext cx="301909" cy="1867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573"/>
          <p:cNvSpPr>
            <a:spLocks noChangeShapeType="1"/>
          </p:cNvSpPr>
          <p:nvPr/>
        </p:nvSpPr>
        <p:spPr bwMode="auto">
          <a:xfrm>
            <a:off x="5569054" y="2736631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574"/>
          <p:cNvSpPr>
            <a:spLocks noChangeShapeType="1"/>
          </p:cNvSpPr>
          <p:nvPr/>
        </p:nvSpPr>
        <p:spPr bwMode="auto">
          <a:xfrm flipH="1">
            <a:off x="4486209" y="2821178"/>
            <a:ext cx="124789" cy="782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575"/>
          <p:cNvSpPr>
            <a:spLocks noChangeShapeType="1"/>
          </p:cNvSpPr>
          <p:nvPr/>
        </p:nvSpPr>
        <p:spPr bwMode="auto">
          <a:xfrm flipH="1">
            <a:off x="5234942" y="2821178"/>
            <a:ext cx="140891" cy="806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Text Box 576"/>
          <p:cNvSpPr txBox="1">
            <a:spLocks noChangeArrowheads="1"/>
          </p:cNvSpPr>
          <p:nvPr/>
        </p:nvSpPr>
        <p:spPr bwMode="auto">
          <a:xfrm>
            <a:off x="1347362" y="2887476"/>
            <a:ext cx="1612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Home network</a:t>
            </a:r>
          </a:p>
        </p:txBody>
      </p:sp>
      <p:sp>
        <p:nvSpPr>
          <p:cNvPr id="75" name="Text Box 577"/>
          <p:cNvSpPr txBox="1">
            <a:spLocks noChangeArrowheads="1"/>
          </p:cNvSpPr>
          <p:nvPr/>
        </p:nvSpPr>
        <p:spPr bwMode="auto">
          <a:xfrm>
            <a:off x="2614376" y="4254954"/>
            <a:ext cx="2206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Institutional network</a:t>
            </a:r>
          </a:p>
        </p:txBody>
      </p:sp>
      <p:sp>
        <p:nvSpPr>
          <p:cNvPr id="76" name="Text Box 578"/>
          <p:cNvSpPr txBox="1">
            <a:spLocks noChangeArrowheads="1"/>
          </p:cNvSpPr>
          <p:nvPr/>
        </p:nvSpPr>
        <p:spPr bwMode="auto">
          <a:xfrm>
            <a:off x="2048800" y="1107340"/>
            <a:ext cx="1716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Mobile network</a:t>
            </a:r>
          </a:p>
        </p:txBody>
      </p:sp>
      <p:sp>
        <p:nvSpPr>
          <p:cNvPr id="77" name="Text Box 579"/>
          <p:cNvSpPr txBox="1">
            <a:spLocks noChangeArrowheads="1"/>
          </p:cNvSpPr>
          <p:nvPr/>
        </p:nvSpPr>
        <p:spPr bwMode="auto">
          <a:xfrm>
            <a:off x="4333242" y="1641043"/>
            <a:ext cx="1151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Global ISP</a:t>
            </a:r>
          </a:p>
        </p:txBody>
      </p:sp>
      <p:sp>
        <p:nvSpPr>
          <p:cNvPr id="78" name="Text Box 580"/>
          <p:cNvSpPr txBox="1">
            <a:spLocks noChangeArrowheads="1"/>
          </p:cNvSpPr>
          <p:nvPr/>
        </p:nvSpPr>
        <p:spPr bwMode="auto">
          <a:xfrm>
            <a:off x="5467503" y="3310795"/>
            <a:ext cx="135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Regional ISP</a:t>
            </a:r>
          </a:p>
        </p:txBody>
      </p:sp>
      <p:grpSp>
        <p:nvGrpSpPr>
          <p:cNvPr id="328" name="Group 327"/>
          <p:cNvGrpSpPr/>
          <p:nvPr/>
        </p:nvGrpSpPr>
        <p:grpSpPr>
          <a:xfrm>
            <a:off x="4415878" y="2334325"/>
            <a:ext cx="395977" cy="219306"/>
            <a:chOff x="4876800" y="1828800"/>
            <a:chExt cx="708027" cy="409577"/>
          </a:xfrm>
        </p:grpSpPr>
        <p:sp>
          <p:nvSpPr>
            <p:cNvPr id="329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3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4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339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5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33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6" name="Group 355"/>
          <p:cNvGrpSpPr/>
          <p:nvPr/>
        </p:nvGrpSpPr>
        <p:grpSpPr>
          <a:xfrm>
            <a:off x="4456766" y="2620539"/>
            <a:ext cx="395977" cy="219306"/>
            <a:chOff x="4876800" y="1828800"/>
            <a:chExt cx="708027" cy="409577"/>
          </a:xfrm>
        </p:grpSpPr>
        <p:sp>
          <p:nvSpPr>
            <p:cNvPr id="357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1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2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36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3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364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0" name="Group 369"/>
          <p:cNvGrpSpPr/>
          <p:nvPr/>
        </p:nvGrpSpPr>
        <p:grpSpPr>
          <a:xfrm>
            <a:off x="5125839" y="2620540"/>
            <a:ext cx="395977" cy="219306"/>
            <a:chOff x="4876800" y="1828800"/>
            <a:chExt cx="708027" cy="409577"/>
          </a:xfrm>
        </p:grpSpPr>
        <p:sp>
          <p:nvSpPr>
            <p:cNvPr id="371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75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381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3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7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378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4" name="Group 383"/>
          <p:cNvGrpSpPr/>
          <p:nvPr/>
        </p:nvGrpSpPr>
        <p:grpSpPr>
          <a:xfrm>
            <a:off x="5014326" y="2174491"/>
            <a:ext cx="395977" cy="219306"/>
            <a:chOff x="4876800" y="1828800"/>
            <a:chExt cx="708027" cy="409577"/>
          </a:xfrm>
        </p:grpSpPr>
        <p:sp>
          <p:nvSpPr>
            <p:cNvPr id="385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395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1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392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4256044" y="3668754"/>
            <a:ext cx="395977" cy="219306"/>
            <a:chOff x="4876800" y="1828800"/>
            <a:chExt cx="708027" cy="409577"/>
          </a:xfrm>
        </p:grpSpPr>
        <p:sp>
          <p:nvSpPr>
            <p:cNvPr id="399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03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4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09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5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0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5070083" y="3601847"/>
            <a:ext cx="395977" cy="219306"/>
            <a:chOff x="4876800" y="1828800"/>
            <a:chExt cx="708027" cy="409577"/>
          </a:xfrm>
        </p:grpSpPr>
        <p:sp>
          <p:nvSpPr>
            <p:cNvPr id="413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7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8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2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20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26" name="Group 425"/>
          <p:cNvGrpSpPr/>
          <p:nvPr/>
        </p:nvGrpSpPr>
        <p:grpSpPr>
          <a:xfrm>
            <a:off x="4702092" y="3858325"/>
            <a:ext cx="395977" cy="219306"/>
            <a:chOff x="4876800" y="1828800"/>
            <a:chExt cx="708027" cy="409577"/>
          </a:xfrm>
        </p:grpSpPr>
        <p:sp>
          <p:nvSpPr>
            <p:cNvPr id="427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2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3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3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34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40" name="Group 439"/>
          <p:cNvGrpSpPr/>
          <p:nvPr/>
        </p:nvGrpSpPr>
        <p:grpSpPr>
          <a:xfrm>
            <a:off x="3375098" y="2319457"/>
            <a:ext cx="395977" cy="219306"/>
            <a:chOff x="4876800" y="1828800"/>
            <a:chExt cx="708027" cy="409577"/>
          </a:xfrm>
        </p:grpSpPr>
        <p:sp>
          <p:nvSpPr>
            <p:cNvPr id="441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5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6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51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7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48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54" name="Group 453"/>
          <p:cNvGrpSpPr/>
          <p:nvPr/>
        </p:nvGrpSpPr>
        <p:grpSpPr>
          <a:xfrm>
            <a:off x="2973654" y="3635300"/>
            <a:ext cx="395977" cy="219306"/>
            <a:chOff x="4876800" y="1828800"/>
            <a:chExt cx="708027" cy="409577"/>
          </a:xfrm>
        </p:grpSpPr>
        <p:sp>
          <p:nvSpPr>
            <p:cNvPr id="455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59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65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1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62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68" name="Group 467"/>
          <p:cNvGrpSpPr/>
          <p:nvPr/>
        </p:nvGrpSpPr>
        <p:grpSpPr>
          <a:xfrm>
            <a:off x="3386249" y="4995750"/>
            <a:ext cx="395977" cy="219306"/>
            <a:chOff x="4876800" y="1828800"/>
            <a:chExt cx="708027" cy="409577"/>
          </a:xfrm>
        </p:grpSpPr>
        <p:sp>
          <p:nvSpPr>
            <p:cNvPr id="469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73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4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79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0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5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7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82" name="Group 481"/>
          <p:cNvGrpSpPr/>
          <p:nvPr/>
        </p:nvGrpSpPr>
        <p:grpSpPr>
          <a:xfrm>
            <a:off x="4133380" y="4705818"/>
            <a:ext cx="395977" cy="219306"/>
            <a:chOff x="4876800" y="1828800"/>
            <a:chExt cx="708027" cy="409577"/>
          </a:xfrm>
        </p:grpSpPr>
        <p:sp>
          <p:nvSpPr>
            <p:cNvPr id="483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7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8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9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9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490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6" name="Group 495"/>
          <p:cNvGrpSpPr/>
          <p:nvPr/>
        </p:nvGrpSpPr>
        <p:grpSpPr>
          <a:xfrm>
            <a:off x="5036629" y="4973447"/>
            <a:ext cx="395977" cy="219306"/>
            <a:chOff x="4876800" y="1828800"/>
            <a:chExt cx="708027" cy="409577"/>
          </a:xfrm>
        </p:grpSpPr>
        <p:sp>
          <p:nvSpPr>
            <p:cNvPr id="497" name="Oval 53"/>
            <p:cNvSpPr>
              <a:spLocks noChangeArrowheads="1"/>
            </p:cNvSpPr>
            <p:nvPr/>
          </p:nvSpPr>
          <p:spPr bwMode="auto">
            <a:xfrm>
              <a:off x="4876801" y="1981201"/>
              <a:ext cx="708026" cy="2571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54"/>
            <p:cNvSpPr>
              <a:spLocks noChangeShapeType="1"/>
            </p:cNvSpPr>
            <p:nvPr/>
          </p:nvSpPr>
          <p:spPr bwMode="auto">
            <a:xfrm>
              <a:off x="4881563" y="1995488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55"/>
            <p:cNvSpPr>
              <a:spLocks noChangeShapeType="1"/>
            </p:cNvSpPr>
            <p:nvPr/>
          </p:nvSpPr>
          <p:spPr bwMode="auto">
            <a:xfrm>
              <a:off x="5432425" y="2006601"/>
              <a:ext cx="1588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Rectangle 56"/>
            <p:cNvSpPr>
              <a:spLocks noChangeArrowheads="1"/>
            </p:cNvSpPr>
            <p:nvPr/>
          </p:nvSpPr>
          <p:spPr bwMode="auto">
            <a:xfrm>
              <a:off x="4881563" y="1995488"/>
              <a:ext cx="696913" cy="120650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1" name="Oval 57"/>
            <p:cNvSpPr>
              <a:spLocks noChangeArrowheads="1"/>
            </p:cNvSpPr>
            <p:nvPr/>
          </p:nvSpPr>
          <p:spPr bwMode="auto">
            <a:xfrm>
              <a:off x="4876800" y="1828800"/>
              <a:ext cx="703263" cy="3063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" name="Group 58"/>
            <p:cNvGrpSpPr>
              <a:grpSpLocks/>
            </p:cNvGrpSpPr>
            <p:nvPr/>
          </p:nvGrpSpPr>
          <p:grpSpPr bwMode="auto">
            <a:xfrm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50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3" name="Group 62"/>
            <p:cNvGrpSpPr>
              <a:grpSpLocks/>
            </p:cNvGrpSpPr>
            <p:nvPr/>
          </p:nvGrpSpPr>
          <p:grpSpPr bwMode="auto">
            <a:xfrm flipV="1">
              <a:off x="5029180" y="1905000"/>
              <a:ext cx="350837" cy="155575"/>
              <a:chOff x="2848" y="848"/>
              <a:chExt cx="140" cy="98"/>
            </a:xfrm>
          </p:grpSpPr>
          <p:sp>
            <p:nvSpPr>
              <p:cNvPr id="504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510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10158" y="5317275"/>
            <a:ext cx="541538" cy="541538"/>
          </a:xfrm>
          <a:prstGeom prst="rect">
            <a:avLst/>
          </a:prstGeom>
          <a:noFill/>
        </p:spPr>
      </p:pic>
      <p:grpSp>
        <p:nvGrpSpPr>
          <p:cNvPr id="527" name="Group 526"/>
          <p:cNvGrpSpPr/>
          <p:nvPr/>
        </p:nvGrpSpPr>
        <p:grpSpPr>
          <a:xfrm>
            <a:off x="5642514" y="5341438"/>
            <a:ext cx="499560" cy="278780"/>
            <a:chOff x="7883912" y="4170558"/>
            <a:chExt cx="499560" cy="278780"/>
          </a:xfrm>
        </p:grpSpPr>
        <p:sp>
          <p:nvSpPr>
            <p:cNvPr id="520" name="Rectangle 108"/>
            <p:cNvSpPr>
              <a:spLocks noChangeArrowheads="1"/>
            </p:cNvSpPr>
            <p:nvPr/>
          </p:nvSpPr>
          <p:spPr bwMode="auto">
            <a:xfrm>
              <a:off x="7883912" y="4270917"/>
              <a:ext cx="499560" cy="178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342900" prstMaterial="legacyMatte">
              <a:bevelT w="13500" h="13500" prst="angle"/>
              <a:bevelB w="13500" h="13500" prst="angle"/>
              <a:extrusionClr>
                <a:schemeClr val="accent1">
                  <a:lumMod val="20000"/>
                  <a:lumOff val="8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21" name="Line 116"/>
            <p:cNvSpPr>
              <a:spLocks noChangeShapeType="1"/>
            </p:cNvSpPr>
            <p:nvPr/>
          </p:nvSpPr>
          <p:spPr bwMode="auto">
            <a:xfrm flipV="1">
              <a:off x="8064407" y="4173645"/>
              <a:ext cx="97169" cy="10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117"/>
            <p:cNvSpPr>
              <a:spLocks noChangeShapeType="1"/>
            </p:cNvSpPr>
            <p:nvPr/>
          </p:nvSpPr>
          <p:spPr bwMode="auto">
            <a:xfrm>
              <a:off x="8255591" y="4238466"/>
              <a:ext cx="85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118"/>
            <p:cNvSpPr>
              <a:spLocks noChangeShapeType="1"/>
            </p:cNvSpPr>
            <p:nvPr/>
          </p:nvSpPr>
          <p:spPr bwMode="auto">
            <a:xfrm>
              <a:off x="8158421" y="4172615"/>
              <a:ext cx="100956" cy="658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120"/>
            <p:cNvSpPr>
              <a:spLocks noChangeShapeType="1"/>
            </p:cNvSpPr>
            <p:nvPr/>
          </p:nvSpPr>
          <p:spPr bwMode="auto">
            <a:xfrm>
              <a:off x="8036644" y="4236409"/>
              <a:ext cx="124933" cy="10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121"/>
            <p:cNvSpPr>
              <a:spLocks noChangeShapeType="1"/>
            </p:cNvSpPr>
            <p:nvPr/>
          </p:nvSpPr>
          <p:spPr bwMode="auto">
            <a:xfrm flipV="1">
              <a:off x="8255591" y="4170558"/>
              <a:ext cx="1116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122"/>
            <p:cNvSpPr>
              <a:spLocks noChangeShapeType="1"/>
            </p:cNvSpPr>
            <p:nvPr/>
          </p:nvSpPr>
          <p:spPr bwMode="auto">
            <a:xfrm flipV="1">
              <a:off x="8158421" y="4170558"/>
              <a:ext cx="100956" cy="658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8" name="Group 527"/>
          <p:cNvGrpSpPr/>
          <p:nvPr/>
        </p:nvGrpSpPr>
        <p:grpSpPr>
          <a:xfrm>
            <a:off x="2561059" y="4980881"/>
            <a:ext cx="499560" cy="278780"/>
            <a:chOff x="7883912" y="4170558"/>
            <a:chExt cx="499560" cy="278780"/>
          </a:xfrm>
        </p:grpSpPr>
        <p:sp>
          <p:nvSpPr>
            <p:cNvPr id="529" name="Rectangle 108"/>
            <p:cNvSpPr>
              <a:spLocks noChangeArrowheads="1"/>
            </p:cNvSpPr>
            <p:nvPr/>
          </p:nvSpPr>
          <p:spPr bwMode="auto">
            <a:xfrm>
              <a:off x="7883912" y="4270917"/>
              <a:ext cx="499560" cy="178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342900" prstMaterial="legacyMatte">
              <a:bevelT w="13500" h="13500" prst="angle"/>
              <a:bevelB w="13500" h="13500" prst="angle"/>
              <a:extrusionClr>
                <a:schemeClr val="accent1">
                  <a:lumMod val="20000"/>
                  <a:lumOff val="8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30" name="Line 116"/>
            <p:cNvSpPr>
              <a:spLocks noChangeShapeType="1"/>
            </p:cNvSpPr>
            <p:nvPr/>
          </p:nvSpPr>
          <p:spPr bwMode="auto">
            <a:xfrm flipV="1">
              <a:off x="8064407" y="4173645"/>
              <a:ext cx="97169" cy="10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117"/>
            <p:cNvSpPr>
              <a:spLocks noChangeShapeType="1"/>
            </p:cNvSpPr>
            <p:nvPr/>
          </p:nvSpPr>
          <p:spPr bwMode="auto">
            <a:xfrm>
              <a:off x="8255591" y="4238466"/>
              <a:ext cx="85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118"/>
            <p:cNvSpPr>
              <a:spLocks noChangeShapeType="1"/>
            </p:cNvSpPr>
            <p:nvPr/>
          </p:nvSpPr>
          <p:spPr bwMode="auto">
            <a:xfrm>
              <a:off x="8158421" y="4172615"/>
              <a:ext cx="100956" cy="658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120"/>
            <p:cNvSpPr>
              <a:spLocks noChangeShapeType="1"/>
            </p:cNvSpPr>
            <p:nvPr/>
          </p:nvSpPr>
          <p:spPr bwMode="auto">
            <a:xfrm>
              <a:off x="8036644" y="4236409"/>
              <a:ext cx="124933" cy="10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121"/>
            <p:cNvSpPr>
              <a:spLocks noChangeShapeType="1"/>
            </p:cNvSpPr>
            <p:nvPr/>
          </p:nvSpPr>
          <p:spPr bwMode="auto">
            <a:xfrm flipV="1">
              <a:off x="8255591" y="4170558"/>
              <a:ext cx="1116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122"/>
            <p:cNvSpPr>
              <a:spLocks noChangeShapeType="1"/>
            </p:cNvSpPr>
            <p:nvPr/>
          </p:nvSpPr>
          <p:spPr bwMode="auto">
            <a:xfrm flipV="1">
              <a:off x="8158421" y="4170558"/>
              <a:ext cx="100956" cy="658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36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42421" y="3072163"/>
            <a:ext cx="541538" cy="541538"/>
          </a:xfrm>
          <a:prstGeom prst="rect">
            <a:avLst/>
          </a:prstGeom>
          <a:noFill/>
        </p:spPr>
      </p:pic>
      <p:pic>
        <p:nvPicPr>
          <p:cNvPr id="537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12323" y="5540299"/>
            <a:ext cx="541538" cy="541538"/>
          </a:xfrm>
          <a:prstGeom prst="rect">
            <a:avLst/>
          </a:prstGeom>
          <a:noFill/>
        </p:spPr>
      </p:pic>
      <p:pic>
        <p:nvPicPr>
          <p:cNvPr id="538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19143" y="4960435"/>
            <a:ext cx="541538" cy="541538"/>
          </a:xfrm>
          <a:prstGeom prst="rect">
            <a:avLst/>
          </a:prstGeom>
          <a:noFill/>
        </p:spPr>
      </p:pic>
      <p:cxnSp>
        <p:nvCxnSpPr>
          <p:cNvPr id="540" name="Straight Connector 539"/>
          <p:cNvCxnSpPr/>
          <p:nvPr/>
        </p:nvCxnSpPr>
        <p:spPr>
          <a:xfrm rot="10800000" flipV="1">
            <a:off x="2308300" y="5118412"/>
            <a:ext cx="211873" cy="44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>
            <a:endCxn id="510" idx="0"/>
          </p:cNvCxnSpPr>
          <p:nvPr/>
        </p:nvCxnSpPr>
        <p:spPr>
          <a:xfrm rot="10800000" flipV="1">
            <a:off x="2580928" y="5270811"/>
            <a:ext cx="91647" cy="46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>
            <a:stCxn id="537" idx="0"/>
          </p:cNvCxnSpPr>
          <p:nvPr/>
        </p:nvCxnSpPr>
        <p:spPr>
          <a:xfrm rot="16200000" flipV="1">
            <a:off x="2982660" y="5339867"/>
            <a:ext cx="236034" cy="16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4242668" y="5140714"/>
            <a:ext cx="368328" cy="524107"/>
            <a:chOff x="7543433" y="3985910"/>
            <a:chExt cx="368328" cy="574939"/>
          </a:xfrm>
        </p:grpSpPr>
        <p:sp>
          <p:nvSpPr>
            <p:cNvPr id="88" name="Freeform 538"/>
            <p:cNvSpPr>
              <a:spLocks/>
            </p:cNvSpPr>
            <p:nvPr/>
          </p:nvSpPr>
          <p:spPr bwMode="auto">
            <a:xfrm>
              <a:off x="7642056" y="4008808"/>
              <a:ext cx="66420" cy="68694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539"/>
            <p:cNvSpPr>
              <a:spLocks/>
            </p:cNvSpPr>
            <p:nvPr/>
          </p:nvSpPr>
          <p:spPr bwMode="auto">
            <a:xfrm>
              <a:off x="7754769" y="4007047"/>
              <a:ext cx="44280" cy="52842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40"/>
            <p:cNvSpPr>
              <a:spLocks/>
            </p:cNvSpPr>
            <p:nvPr/>
          </p:nvSpPr>
          <p:spPr bwMode="auto">
            <a:xfrm>
              <a:off x="7599789" y="3994717"/>
              <a:ext cx="108687" cy="110968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41"/>
            <p:cNvSpPr>
              <a:spLocks/>
            </p:cNvSpPr>
            <p:nvPr/>
          </p:nvSpPr>
          <p:spPr bwMode="auto">
            <a:xfrm>
              <a:off x="7752756" y="3991194"/>
              <a:ext cx="94598" cy="73979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542"/>
            <p:cNvSpPr>
              <a:spLocks/>
            </p:cNvSpPr>
            <p:nvPr/>
          </p:nvSpPr>
          <p:spPr bwMode="auto">
            <a:xfrm>
              <a:off x="7559535" y="4026422"/>
              <a:ext cx="38242" cy="68694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543"/>
            <p:cNvSpPr>
              <a:spLocks/>
            </p:cNvSpPr>
            <p:nvPr/>
          </p:nvSpPr>
          <p:spPr bwMode="auto">
            <a:xfrm>
              <a:off x="7829239" y="3985910"/>
              <a:ext cx="82522" cy="91593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544"/>
            <p:cNvSpPr>
              <a:spLocks/>
            </p:cNvSpPr>
            <p:nvPr/>
          </p:nvSpPr>
          <p:spPr bwMode="auto">
            <a:xfrm>
              <a:off x="7738667" y="4093355"/>
              <a:ext cx="28178" cy="54603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545"/>
            <p:cNvSpPr>
              <a:spLocks/>
            </p:cNvSpPr>
            <p:nvPr/>
          </p:nvSpPr>
          <p:spPr bwMode="auto">
            <a:xfrm>
              <a:off x="7726591" y="4063411"/>
              <a:ext cx="14089" cy="28182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546"/>
            <p:cNvSpPr>
              <a:spLocks/>
            </p:cNvSpPr>
            <p:nvPr/>
          </p:nvSpPr>
          <p:spPr bwMode="auto">
            <a:xfrm>
              <a:off x="7714514" y="4044036"/>
              <a:ext cx="12076" cy="15853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547"/>
            <p:cNvSpPr>
              <a:spLocks/>
            </p:cNvSpPr>
            <p:nvPr/>
          </p:nvSpPr>
          <p:spPr bwMode="auto">
            <a:xfrm>
              <a:off x="7704451" y="4029945"/>
              <a:ext cx="16102" cy="10568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548"/>
            <p:cNvSpPr>
              <a:spLocks/>
            </p:cNvSpPr>
            <p:nvPr/>
          </p:nvSpPr>
          <p:spPr bwMode="auto">
            <a:xfrm>
              <a:off x="7623942" y="4012331"/>
              <a:ext cx="66420" cy="68694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549"/>
            <p:cNvSpPr>
              <a:spLocks/>
            </p:cNvSpPr>
            <p:nvPr/>
          </p:nvSpPr>
          <p:spPr bwMode="auto">
            <a:xfrm>
              <a:off x="7736654" y="4012331"/>
              <a:ext cx="44280" cy="52842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550"/>
            <p:cNvSpPr>
              <a:spLocks/>
            </p:cNvSpPr>
            <p:nvPr/>
          </p:nvSpPr>
          <p:spPr bwMode="auto">
            <a:xfrm>
              <a:off x="7581675" y="4000001"/>
              <a:ext cx="106674" cy="110968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551"/>
            <p:cNvSpPr>
              <a:spLocks/>
            </p:cNvSpPr>
            <p:nvPr/>
          </p:nvSpPr>
          <p:spPr bwMode="auto">
            <a:xfrm>
              <a:off x="7732629" y="3996478"/>
              <a:ext cx="94598" cy="73979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552"/>
            <p:cNvSpPr>
              <a:spLocks/>
            </p:cNvSpPr>
            <p:nvPr/>
          </p:nvSpPr>
          <p:spPr bwMode="auto">
            <a:xfrm>
              <a:off x="7543433" y="4036990"/>
              <a:ext cx="38242" cy="68694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553"/>
            <p:cNvSpPr>
              <a:spLocks/>
            </p:cNvSpPr>
            <p:nvPr/>
          </p:nvSpPr>
          <p:spPr bwMode="auto">
            <a:xfrm>
              <a:off x="7811125" y="3991194"/>
              <a:ext cx="82522" cy="91593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" name="Isosceles Triangle 544"/>
            <p:cNvSpPr/>
            <p:nvPr/>
          </p:nvSpPr>
          <p:spPr>
            <a:xfrm>
              <a:off x="7705493" y="4170556"/>
              <a:ext cx="178419" cy="390293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7" name="Group 546"/>
          <p:cNvGrpSpPr/>
          <p:nvPr/>
        </p:nvGrpSpPr>
        <p:grpSpPr>
          <a:xfrm>
            <a:off x="2242883" y="3601846"/>
            <a:ext cx="368328" cy="330819"/>
            <a:chOff x="7543433" y="3985910"/>
            <a:chExt cx="368328" cy="574939"/>
          </a:xfrm>
        </p:grpSpPr>
        <p:sp>
          <p:nvSpPr>
            <p:cNvPr id="548" name="Freeform 538"/>
            <p:cNvSpPr>
              <a:spLocks/>
            </p:cNvSpPr>
            <p:nvPr/>
          </p:nvSpPr>
          <p:spPr bwMode="auto">
            <a:xfrm>
              <a:off x="7642056" y="4008808"/>
              <a:ext cx="66420" cy="68694"/>
            </a:xfrm>
            <a:custGeom>
              <a:avLst/>
              <a:gdLst/>
              <a:ahLst/>
              <a:cxnLst>
                <a:cxn ang="0">
                  <a:pos x="70" y="29"/>
                </a:cxn>
                <a:cxn ang="0">
                  <a:pos x="55" y="39"/>
                </a:cxn>
                <a:cxn ang="0">
                  <a:pos x="42" y="50"/>
                </a:cxn>
                <a:cxn ang="0">
                  <a:pos x="30" y="63"/>
                </a:cxn>
                <a:cxn ang="0">
                  <a:pos x="20" y="77"/>
                </a:cxn>
                <a:cxn ang="0">
                  <a:pos x="12" y="91"/>
                </a:cxn>
                <a:cxn ang="0">
                  <a:pos x="6" y="108"/>
                </a:cxn>
                <a:cxn ang="0">
                  <a:pos x="2" y="125"/>
                </a:cxn>
                <a:cxn ang="0">
                  <a:pos x="0" y="142"/>
                </a:cxn>
                <a:cxn ang="0">
                  <a:pos x="2" y="166"/>
                </a:cxn>
                <a:cxn ang="0">
                  <a:pos x="12" y="186"/>
                </a:cxn>
                <a:cxn ang="0">
                  <a:pos x="26" y="203"/>
                </a:cxn>
                <a:cxn ang="0">
                  <a:pos x="45" y="216"/>
                </a:cxn>
                <a:cxn ang="0">
                  <a:pos x="66" y="226"/>
                </a:cxn>
                <a:cxn ang="0">
                  <a:pos x="88" y="230"/>
                </a:cxn>
                <a:cxn ang="0">
                  <a:pos x="111" y="232"/>
                </a:cxn>
                <a:cxn ang="0">
                  <a:pos x="134" y="228"/>
                </a:cxn>
                <a:cxn ang="0">
                  <a:pos x="138" y="228"/>
                </a:cxn>
                <a:cxn ang="0">
                  <a:pos x="143" y="226"/>
                </a:cxn>
                <a:cxn ang="0">
                  <a:pos x="147" y="222"/>
                </a:cxn>
                <a:cxn ang="0">
                  <a:pos x="148" y="218"/>
                </a:cxn>
                <a:cxn ang="0">
                  <a:pos x="145" y="212"/>
                </a:cxn>
                <a:cxn ang="0">
                  <a:pos x="141" y="207"/>
                </a:cxn>
                <a:cxn ang="0">
                  <a:pos x="135" y="203"/>
                </a:cxn>
                <a:cxn ang="0">
                  <a:pos x="129" y="201"/>
                </a:cxn>
                <a:cxn ang="0">
                  <a:pos x="117" y="197"/>
                </a:cxn>
                <a:cxn ang="0">
                  <a:pos x="105" y="195"/>
                </a:cxn>
                <a:cxn ang="0">
                  <a:pos x="94" y="193"/>
                </a:cxn>
                <a:cxn ang="0">
                  <a:pos x="83" y="190"/>
                </a:cxn>
                <a:cxn ang="0">
                  <a:pos x="73" y="187"/>
                </a:cxn>
                <a:cxn ang="0">
                  <a:pos x="62" y="182"/>
                </a:cxn>
                <a:cxn ang="0">
                  <a:pos x="53" y="176"/>
                </a:cxn>
                <a:cxn ang="0">
                  <a:pos x="43" y="167"/>
                </a:cxn>
                <a:cxn ang="0">
                  <a:pos x="40" y="128"/>
                </a:cxn>
                <a:cxn ang="0">
                  <a:pos x="49" y="96"/>
                </a:cxn>
                <a:cxn ang="0">
                  <a:pos x="68" y="71"/>
                </a:cxn>
                <a:cxn ang="0">
                  <a:pos x="94" y="50"/>
                </a:cxn>
                <a:cxn ang="0">
                  <a:pos x="122" y="34"/>
                </a:cxn>
                <a:cxn ang="0">
                  <a:pos x="151" y="21"/>
                </a:cxn>
                <a:cxn ang="0">
                  <a:pos x="178" y="12"/>
                </a:cxn>
                <a:cxn ang="0">
                  <a:pos x="199" y="4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2"/>
                </a:cxn>
                <a:cxn ang="0">
                  <a:pos x="138" y="4"/>
                </a:cxn>
                <a:cxn ang="0">
                  <a:pos x="121" y="10"/>
                </a:cxn>
                <a:cxn ang="0">
                  <a:pos x="103" y="16"/>
                </a:cxn>
                <a:cxn ang="0">
                  <a:pos x="86" y="23"/>
                </a:cxn>
                <a:cxn ang="0">
                  <a:pos x="70" y="29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539"/>
            <p:cNvSpPr>
              <a:spLocks/>
            </p:cNvSpPr>
            <p:nvPr/>
          </p:nvSpPr>
          <p:spPr bwMode="auto">
            <a:xfrm>
              <a:off x="7754769" y="4007047"/>
              <a:ext cx="44280" cy="52842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3" y="77"/>
                </a:cxn>
                <a:cxn ang="0">
                  <a:pos x="111" y="94"/>
                </a:cxn>
                <a:cxn ang="0">
                  <a:pos x="103" y="108"/>
                </a:cxn>
                <a:cxn ang="0">
                  <a:pos x="91" y="121"/>
                </a:cxn>
                <a:cxn ang="0">
                  <a:pos x="77" y="132"/>
                </a:cxn>
                <a:cxn ang="0">
                  <a:pos x="61" y="144"/>
                </a:cxn>
                <a:cxn ang="0">
                  <a:pos x="45" y="154"/>
                </a:cxn>
                <a:cxn ang="0">
                  <a:pos x="30" y="164"/>
                </a:cxn>
                <a:cxn ang="0">
                  <a:pos x="28" y="168"/>
                </a:cxn>
                <a:cxn ang="0">
                  <a:pos x="27" y="170"/>
                </a:cxn>
                <a:cxn ang="0">
                  <a:pos x="27" y="174"/>
                </a:cxn>
                <a:cxn ang="0">
                  <a:pos x="28" y="177"/>
                </a:cxn>
                <a:cxn ang="0">
                  <a:pos x="32" y="179"/>
                </a:cxn>
                <a:cxn ang="0">
                  <a:pos x="35" y="180"/>
                </a:cxn>
                <a:cxn ang="0">
                  <a:pos x="37" y="180"/>
                </a:cxn>
                <a:cxn ang="0">
                  <a:pos x="41" y="179"/>
                </a:cxn>
                <a:cxn ang="0">
                  <a:pos x="60" y="169"/>
                </a:cxn>
                <a:cxn ang="0">
                  <a:pos x="77" y="158"/>
                </a:cxn>
                <a:cxn ang="0">
                  <a:pos x="94" y="145"/>
                </a:cxn>
                <a:cxn ang="0">
                  <a:pos x="109" y="130"/>
                </a:cxn>
                <a:cxn ang="0">
                  <a:pos x="120" y="114"/>
                </a:cxn>
                <a:cxn ang="0">
                  <a:pos x="127" y="95"/>
                </a:cxn>
                <a:cxn ang="0">
                  <a:pos x="128" y="76"/>
                </a:cxn>
                <a:cxn ang="0">
                  <a:pos x="123" y="55"/>
                </a:cxn>
                <a:cxn ang="0">
                  <a:pos x="113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9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6"/>
                </a:cxn>
                <a:cxn ang="0">
                  <a:pos x="108" y="59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540"/>
            <p:cNvSpPr>
              <a:spLocks/>
            </p:cNvSpPr>
            <p:nvPr/>
          </p:nvSpPr>
          <p:spPr bwMode="auto">
            <a:xfrm>
              <a:off x="7599789" y="3994717"/>
              <a:ext cx="108687" cy="110968"/>
            </a:xfrm>
            <a:custGeom>
              <a:avLst/>
              <a:gdLst/>
              <a:ahLst/>
              <a:cxnLst>
                <a:cxn ang="0">
                  <a:pos x="100" y="70"/>
                </a:cxn>
                <a:cxn ang="0">
                  <a:pos x="53" y="115"/>
                </a:cxn>
                <a:cxn ang="0">
                  <a:pos x="17" y="166"/>
                </a:cxn>
                <a:cxn ang="0">
                  <a:pos x="0" y="226"/>
                </a:cxn>
                <a:cxn ang="0">
                  <a:pos x="3" y="266"/>
                </a:cxn>
                <a:cxn ang="0">
                  <a:pos x="9" y="282"/>
                </a:cxn>
                <a:cxn ang="0">
                  <a:pos x="19" y="297"/>
                </a:cxn>
                <a:cxn ang="0">
                  <a:pos x="32" y="310"/>
                </a:cxn>
                <a:cxn ang="0">
                  <a:pos x="56" y="324"/>
                </a:cxn>
                <a:cxn ang="0">
                  <a:pos x="86" y="338"/>
                </a:cxn>
                <a:cxn ang="0">
                  <a:pos x="119" y="350"/>
                </a:cxn>
                <a:cxn ang="0">
                  <a:pos x="152" y="359"/>
                </a:cxn>
                <a:cxn ang="0">
                  <a:pos x="186" y="366"/>
                </a:cxn>
                <a:cxn ang="0">
                  <a:pos x="220" y="371"/>
                </a:cxn>
                <a:cxn ang="0">
                  <a:pos x="254" y="374"/>
                </a:cxn>
                <a:cxn ang="0">
                  <a:pos x="289" y="376"/>
                </a:cxn>
                <a:cxn ang="0">
                  <a:pos x="311" y="378"/>
                </a:cxn>
                <a:cxn ang="0">
                  <a:pos x="320" y="371"/>
                </a:cxn>
                <a:cxn ang="0">
                  <a:pos x="322" y="360"/>
                </a:cxn>
                <a:cxn ang="0">
                  <a:pos x="315" y="352"/>
                </a:cxn>
                <a:cxn ang="0">
                  <a:pos x="294" y="347"/>
                </a:cxn>
                <a:cxn ang="0">
                  <a:pos x="263" y="341"/>
                </a:cxn>
                <a:cxn ang="0">
                  <a:pos x="232" y="336"/>
                </a:cxn>
                <a:cxn ang="0">
                  <a:pos x="200" y="332"/>
                </a:cxn>
                <a:cxn ang="0">
                  <a:pos x="170" y="326"/>
                </a:cxn>
                <a:cxn ang="0">
                  <a:pos x="139" y="318"/>
                </a:cxn>
                <a:cxn ang="0">
                  <a:pos x="110" y="309"/>
                </a:cxn>
                <a:cxn ang="0">
                  <a:pos x="80" y="297"/>
                </a:cxn>
                <a:cxn ang="0">
                  <a:pos x="55" y="281"/>
                </a:cxn>
                <a:cxn ang="0">
                  <a:pos x="38" y="259"/>
                </a:cxn>
                <a:cxn ang="0">
                  <a:pos x="34" y="232"/>
                </a:cxn>
                <a:cxn ang="0">
                  <a:pos x="38" y="200"/>
                </a:cxn>
                <a:cxn ang="0">
                  <a:pos x="51" y="170"/>
                </a:cxn>
                <a:cxn ang="0">
                  <a:pos x="71" y="137"/>
                </a:cxn>
                <a:cxn ang="0">
                  <a:pos x="94" y="110"/>
                </a:cxn>
                <a:cxn ang="0">
                  <a:pos x="123" y="82"/>
                </a:cxn>
                <a:cxn ang="0">
                  <a:pos x="153" y="57"/>
                </a:cxn>
                <a:cxn ang="0">
                  <a:pos x="195" y="38"/>
                </a:cxn>
                <a:cxn ang="0">
                  <a:pos x="238" y="20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4"/>
                </a:cxn>
                <a:cxn ang="0">
                  <a:pos x="180" y="18"/>
                </a:cxn>
                <a:cxn ang="0">
                  <a:pos x="141" y="38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41"/>
            <p:cNvSpPr>
              <a:spLocks/>
            </p:cNvSpPr>
            <p:nvPr/>
          </p:nvSpPr>
          <p:spPr bwMode="auto">
            <a:xfrm>
              <a:off x="7752756" y="3991194"/>
              <a:ext cx="94598" cy="73979"/>
            </a:xfrm>
            <a:custGeom>
              <a:avLst/>
              <a:gdLst/>
              <a:ahLst/>
              <a:cxnLst>
                <a:cxn ang="0">
                  <a:pos x="235" y="77"/>
                </a:cxn>
                <a:cxn ang="0">
                  <a:pos x="248" y="91"/>
                </a:cxn>
                <a:cxn ang="0">
                  <a:pos x="256" y="107"/>
                </a:cxn>
                <a:cxn ang="0">
                  <a:pos x="259" y="124"/>
                </a:cxn>
                <a:cxn ang="0">
                  <a:pos x="259" y="142"/>
                </a:cxn>
                <a:cxn ang="0">
                  <a:pos x="257" y="157"/>
                </a:cxn>
                <a:cxn ang="0">
                  <a:pos x="252" y="170"/>
                </a:cxn>
                <a:cxn ang="0">
                  <a:pos x="244" y="183"/>
                </a:cxn>
                <a:cxn ang="0">
                  <a:pos x="236" y="193"/>
                </a:cxn>
                <a:cxn ang="0">
                  <a:pos x="225" y="204"/>
                </a:cxn>
                <a:cxn ang="0">
                  <a:pos x="215" y="214"/>
                </a:cxn>
                <a:cxn ang="0">
                  <a:pos x="204" y="224"/>
                </a:cxn>
                <a:cxn ang="0">
                  <a:pos x="194" y="234"/>
                </a:cxn>
                <a:cxn ang="0">
                  <a:pos x="191" y="238"/>
                </a:cxn>
                <a:cxn ang="0">
                  <a:pos x="191" y="241"/>
                </a:cxn>
                <a:cxn ang="0">
                  <a:pos x="191" y="245"/>
                </a:cxn>
                <a:cxn ang="0">
                  <a:pos x="194" y="248"/>
                </a:cxn>
                <a:cxn ang="0">
                  <a:pos x="197" y="250"/>
                </a:cxn>
                <a:cxn ang="0">
                  <a:pos x="202" y="252"/>
                </a:cxn>
                <a:cxn ang="0">
                  <a:pos x="205" y="250"/>
                </a:cxn>
                <a:cxn ang="0">
                  <a:pos x="209" y="248"/>
                </a:cxn>
                <a:cxn ang="0">
                  <a:pos x="232" y="233"/>
                </a:cxn>
                <a:cxn ang="0">
                  <a:pos x="252" y="214"/>
                </a:cxn>
                <a:cxn ang="0">
                  <a:pos x="268" y="192"/>
                </a:cxn>
                <a:cxn ang="0">
                  <a:pos x="278" y="167"/>
                </a:cxn>
                <a:cxn ang="0">
                  <a:pos x="283" y="141"/>
                </a:cxn>
                <a:cxn ang="0">
                  <a:pos x="280" y="115"/>
                </a:cxn>
                <a:cxn ang="0">
                  <a:pos x="271" y="91"/>
                </a:cxn>
                <a:cxn ang="0">
                  <a:pos x="252" y="69"/>
                </a:cxn>
                <a:cxn ang="0">
                  <a:pos x="238" y="57"/>
                </a:cxn>
                <a:cxn ang="0">
                  <a:pos x="222" y="48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3"/>
                </a:cxn>
                <a:cxn ang="0">
                  <a:pos x="103" y="8"/>
                </a:cxn>
                <a:cxn ang="0">
                  <a:pos x="83" y="5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5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3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4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3" y="52"/>
                </a:cxn>
                <a:cxn ang="0">
                  <a:pos x="208" y="60"/>
                </a:cxn>
                <a:cxn ang="0">
                  <a:pos x="222" y="68"/>
                </a:cxn>
                <a:cxn ang="0">
                  <a:pos x="235" y="77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42"/>
            <p:cNvSpPr>
              <a:spLocks/>
            </p:cNvSpPr>
            <p:nvPr/>
          </p:nvSpPr>
          <p:spPr bwMode="auto">
            <a:xfrm>
              <a:off x="7559535" y="4026422"/>
              <a:ext cx="38242" cy="68694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9"/>
                </a:cxn>
                <a:cxn ang="0">
                  <a:pos x="4" y="168"/>
                </a:cxn>
                <a:cxn ang="0">
                  <a:pos x="12" y="185"/>
                </a:cxn>
                <a:cxn ang="0">
                  <a:pos x="24" y="200"/>
                </a:cxn>
                <a:cxn ang="0">
                  <a:pos x="38" y="213"/>
                </a:cxn>
                <a:cxn ang="0">
                  <a:pos x="55" y="224"/>
                </a:cxn>
                <a:cxn ang="0">
                  <a:pos x="73" y="232"/>
                </a:cxn>
                <a:cxn ang="0">
                  <a:pos x="92" y="237"/>
                </a:cxn>
                <a:cxn ang="0">
                  <a:pos x="98" y="238"/>
                </a:cxn>
                <a:cxn ang="0">
                  <a:pos x="104" y="235"/>
                </a:cxn>
                <a:cxn ang="0">
                  <a:pos x="109" y="232"/>
                </a:cxn>
                <a:cxn ang="0">
                  <a:pos x="111" y="227"/>
                </a:cxn>
                <a:cxn ang="0">
                  <a:pos x="111" y="222"/>
                </a:cxn>
                <a:cxn ang="0">
                  <a:pos x="110" y="216"/>
                </a:cxn>
                <a:cxn ang="0">
                  <a:pos x="106" y="211"/>
                </a:cxn>
                <a:cxn ang="0">
                  <a:pos x="100" y="209"/>
                </a:cxn>
                <a:cxn ang="0">
                  <a:pos x="82" y="202"/>
                </a:cxn>
                <a:cxn ang="0">
                  <a:pos x="64" y="193"/>
                </a:cxn>
                <a:cxn ang="0">
                  <a:pos x="50" y="180"/>
                </a:cxn>
                <a:cxn ang="0">
                  <a:pos x="39" y="167"/>
                </a:cxn>
                <a:cxn ang="0">
                  <a:pos x="32" y="149"/>
                </a:cxn>
                <a:cxn ang="0">
                  <a:pos x="29" y="131"/>
                </a:cxn>
                <a:cxn ang="0">
                  <a:pos x="29" y="111"/>
                </a:cxn>
                <a:cxn ang="0">
                  <a:pos x="35" y="91"/>
                </a:cxn>
                <a:cxn ang="0">
                  <a:pos x="42" y="76"/>
                </a:cxn>
                <a:cxn ang="0">
                  <a:pos x="51" y="62"/>
                </a:cxn>
                <a:cxn ang="0">
                  <a:pos x="62" y="49"/>
                </a:cxn>
                <a:cxn ang="0">
                  <a:pos x="73" y="38"/>
                </a:cxn>
                <a:cxn ang="0">
                  <a:pos x="84" y="28"/>
                </a:cxn>
                <a:cxn ang="0">
                  <a:pos x="96" y="18"/>
                </a:cxn>
                <a:cxn ang="0">
                  <a:pos x="106" y="9"/>
                </a:cxn>
                <a:cxn ang="0">
                  <a:pos x="114" y="1"/>
                </a:cxn>
                <a:cxn ang="0">
                  <a:pos x="106" y="0"/>
                </a:cxn>
                <a:cxn ang="0">
                  <a:pos x="93" y="6"/>
                </a:cxn>
                <a:cxn ang="0">
                  <a:pos x="76" y="18"/>
                </a:cxn>
                <a:cxn ang="0">
                  <a:pos x="56" y="36"/>
                </a:cxn>
                <a:cxn ang="0">
                  <a:pos x="37" y="57"/>
                </a:cxn>
                <a:cxn ang="0">
                  <a:pos x="20" y="80"/>
                </a:cxn>
                <a:cxn ang="0">
                  <a:pos x="7" y="106"/>
                </a:cxn>
                <a:cxn ang="0">
                  <a:pos x="0" y="130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543"/>
            <p:cNvSpPr>
              <a:spLocks/>
            </p:cNvSpPr>
            <p:nvPr/>
          </p:nvSpPr>
          <p:spPr bwMode="auto">
            <a:xfrm>
              <a:off x="7829239" y="3985910"/>
              <a:ext cx="82522" cy="91593"/>
            </a:xfrm>
            <a:custGeom>
              <a:avLst/>
              <a:gdLst/>
              <a:ahLst/>
              <a:cxnLst>
                <a:cxn ang="0">
                  <a:pos x="207" y="124"/>
                </a:cxn>
                <a:cxn ang="0">
                  <a:pos x="219" y="143"/>
                </a:cxn>
                <a:cxn ang="0">
                  <a:pos x="225" y="164"/>
                </a:cxn>
                <a:cxn ang="0">
                  <a:pos x="221" y="187"/>
                </a:cxn>
                <a:cxn ang="0">
                  <a:pos x="208" y="209"/>
                </a:cxn>
                <a:cxn ang="0">
                  <a:pos x="188" y="228"/>
                </a:cxn>
                <a:cxn ang="0">
                  <a:pos x="166" y="246"/>
                </a:cxn>
                <a:cxn ang="0">
                  <a:pos x="143" y="264"/>
                </a:cxn>
                <a:cxn ang="0">
                  <a:pos x="129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1" y="305"/>
                </a:cxn>
                <a:cxn ang="0">
                  <a:pos x="130" y="310"/>
                </a:cxn>
                <a:cxn ang="0">
                  <a:pos x="139" y="309"/>
                </a:cxn>
                <a:cxn ang="0">
                  <a:pos x="154" y="293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1" y="219"/>
                </a:cxn>
                <a:cxn ang="0">
                  <a:pos x="245" y="187"/>
                </a:cxn>
                <a:cxn ang="0">
                  <a:pos x="242" y="153"/>
                </a:cxn>
                <a:cxn ang="0">
                  <a:pos x="227" y="120"/>
                </a:cxn>
                <a:cxn ang="0">
                  <a:pos x="201" y="94"/>
                </a:cxn>
                <a:cxn ang="0">
                  <a:pos x="177" y="74"/>
                </a:cxn>
                <a:cxn ang="0">
                  <a:pos x="152" y="60"/>
                </a:cxn>
                <a:cxn ang="0">
                  <a:pos x="126" y="43"/>
                </a:cxn>
                <a:cxn ang="0">
                  <a:pos x="98" y="28"/>
                </a:cxn>
                <a:cxn ang="0">
                  <a:pos x="72" y="16"/>
                </a:cxn>
                <a:cxn ang="0">
                  <a:pos x="46" y="7"/>
                </a:cxn>
                <a:cxn ang="0">
                  <a:pos x="24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1" y="24"/>
                </a:cxn>
                <a:cxn ang="0">
                  <a:pos x="78" y="37"/>
                </a:cxn>
                <a:cxn ang="0">
                  <a:pos x="106" y="51"/>
                </a:cxn>
                <a:cxn ang="0">
                  <a:pos x="134" y="69"/>
                </a:cxn>
                <a:cxn ang="0">
                  <a:pos x="163" y="87"/>
                </a:cxn>
                <a:cxn ang="0">
                  <a:pos x="187" y="10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Freeform 544"/>
            <p:cNvSpPr>
              <a:spLocks/>
            </p:cNvSpPr>
            <p:nvPr/>
          </p:nvSpPr>
          <p:spPr bwMode="auto">
            <a:xfrm>
              <a:off x="7738667" y="4093355"/>
              <a:ext cx="28178" cy="54603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5" y="3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5" y="42"/>
                </a:cxn>
                <a:cxn ang="0">
                  <a:pos x="15" y="71"/>
                </a:cxn>
                <a:cxn ang="0">
                  <a:pos x="27" y="100"/>
                </a:cxn>
                <a:cxn ang="0">
                  <a:pos x="41" y="127"/>
                </a:cxn>
                <a:cxn ang="0">
                  <a:pos x="55" y="151"/>
                </a:cxn>
                <a:cxn ang="0">
                  <a:pos x="68" y="171"/>
                </a:cxn>
                <a:cxn ang="0">
                  <a:pos x="77" y="184"/>
                </a:cxn>
                <a:cxn ang="0">
                  <a:pos x="83" y="187"/>
                </a:cxn>
                <a:cxn ang="0">
                  <a:pos x="80" y="174"/>
                </a:cxn>
                <a:cxn ang="0">
                  <a:pos x="75" y="158"/>
                </a:cxn>
                <a:cxn ang="0">
                  <a:pos x="68" y="138"/>
                </a:cxn>
                <a:cxn ang="0">
                  <a:pos x="59" y="113"/>
                </a:cxn>
                <a:cxn ang="0">
                  <a:pos x="51" y="88"/>
                </a:cxn>
                <a:cxn ang="0">
                  <a:pos x="43" y="63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45"/>
            <p:cNvSpPr>
              <a:spLocks/>
            </p:cNvSpPr>
            <p:nvPr/>
          </p:nvSpPr>
          <p:spPr bwMode="auto">
            <a:xfrm>
              <a:off x="7726591" y="4063411"/>
              <a:ext cx="14089" cy="28182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24"/>
                </a:cxn>
                <a:cxn ang="0">
                  <a:pos x="4" y="38"/>
                </a:cxn>
                <a:cxn ang="0">
                  <a:pos x="8" y="52"/>
                </a:cxn>
                <a:cxn ang="0">
                  <a:pos x="14" y="65"/>
                </a:cxn>
                <a:cxn ang="0">
                  <a:pos x="21" y="78"/>
                </a:cxn>
                <a:cxn ang="0">
                  <a:pos x="28" y="87"/>
                </a:cxn>
                <a:cxn ang="0">
                  <a:pos x="37" y="93"/>
                </a:cxn>
                <a:cxn ang="0">
                  <a:pos x="42" y="94"/>
                </a:cxn>
                <a:cxn ang="0">
                  <a:pos x="44" y="76"/>
                </a:cxn>
                <a:cxn ang="0">
                  <a:pos x="38" y="54"/>
                </a:cxn>
                <a:cxn ang="0">
                  <a:pos x="31" y="32"/>
                </a:cxn>
                <a:cxn ang="0">
                  <a:pos x="22" y="10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546"/>
            <p:cNvSpPr>
              <a:spLocks/>
            </p:cNvSpPr>
            <p:nvPr/>
          </p:nvSpPr>
          <p:spPr bwMode="auto">
            <a:xfrm>
              <a:off x="7714514" y="4044036"/>
              <a:ext cx="12076" cy="15853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9" y="4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4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20" y="46"/>
                </a:cxn>
                <a:cxn ang="0">
                  <a:pos x="27" y="50"/>
                </a:cxn>
                <a:cxn ang="0">
                  <a:pos x="33" y="54"/>
                </a:cxn>
                <a:cxn ang="0">
                  <a:pos x="38" y="54"/>
                </a:cxn>
                <a:cxn ang="0">
                  <a:pos x="36" y="42"/>
                </a:cxn>
                <a:cxn ang="0">
                  <a:pos x="32" y="29"/>
                </a:cxn>
                <a:cxn ang="0">
                  <a:pos x="25" y="16"/>
                </a:cxn>
                <a:cxn ang="0">
                  <a:pos x="20" y="7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Freeform 547"/>
            <p:cNvSpPr>
              <a:spLocks/>
            </p:cNvSpPr>
            <p:nvPr/>
          </p:nvSpPr>
          <p:spPr bwMode="auto">
            <a:xfrm>
              <a:off x="7704451" y="4029945"/>
              <a:ext cx="16102" cy="10568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4"/>
                </a:cxn>
                <a:cxn ang="0">
                  <a:pos x="51" y="21"/>
                </a:cxn>
                <a:cxn ang="0">
                  <a:pos x="52" y="16"/>
                </a:cxn>
                <a:cxn ang="0">
                  <a:pos x="52" y="12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3" y="2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6" y="30"/>
                </a:cxn>
                <a:cxn ang="0">
                  <a:pos x="41" y="27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48"/>
            <p:cNvSpPr>
              <a:spLocks/>
            </p:cNvSpPr>
            <p:nvPr/>
          </p:nvSpPr>
          <p:spPr bwMode="auto">
            <a:xfrm>
              <a:off x="7623942" y="4012331"/>
              <a:ext cx="66420" cy="68694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46"/>
                </a:cxn>
                <a:cxn ang="0">
                  <a:pos x="46" y="58"/>
                </a:cxn>
                <a:cxn ang="0">
                  <a:pos x="33" y="72"/>
                </a:cxn>
                <a:cxn ang="0">
                  <a:pos x="22" y="85"/>
                </a:cxn>
                <a:cxn ang="0">
                  <a:pos x="14" y="100"/>
                </a:cxn>
                <a:cxn ang="0">
                  <a:pos x="7" y="115"/>
                </a:cxn>
                <a:cxn ang="0">
                  <a:pos x="2" y="130"/>
                </a:cxn>
                <a:cxn ang="0">
                  <a:pos x="0" y="146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3" y="220"/>
                </a:cxn>
                <a:cxn ang="0">
                  <a:pos x="64" y="229"/>
                </a:cxn>
                <a:cxn ang="0">
                  <a:pos x="88" y="235"/>
                </a:cxn>
                <a:cxn ang="0">
                  <a:pos x="110" y="236"/>
                </a:cxn>
                <a:cxn ang="0">
                  <a:pos x="132" y="232"/>
                </a:cxn>
                <a:cxn ang="0">
                  <a:pos x="137" y="232"/>
                </a:cxn>
                <a:cxn ang="0">
                  <a:pos x="142" y="230"/>
                </a:cxn>
                <a:cxn ang="0">
                  <a:pos x="145" y="226"/>
                </a:cxn>
                <a:cxn ang="0">
                  <a:pos x="146" y="221"/>
                </a:cxn>
                <a:cxn ang="0">
                  <a:pos x="145" y="219"/>
                </a:cxn>
                <a:cxn ang="0">
                  <a:pos x="142" y="219"/>
                </a:cxn>
                <a:cxn ang="0">
                  <a:pos x="137" y="217"/>
                </a:cxn>
                <a:cxn ang="0">
                  <a:pos x="131" y="217"/>
                </a:cxn>
                <a:cxn ang="0">
                  <a:pos x="124" y="217"/>
                </a:cxn>
                <a:cxn ang="0">
                  <a:pos x="118" y="217"/>
                </a:cxn>
                <a:cxn ang="0">
                  <a:pos x="112" y="217"/>
                </a:cxn>
                <a:cxn ang="0">
                  <a:pos x="109" y="217"/>
                </a:cxn>
                <a:cxn ang="0">
                  <a:pos x="97" y="216"/>
                </a:cxn>
                <a:cxn ang="0">
                  <a:pos x="87" y="215"/>
                </a:cxn>
                <a:cxn ang="0">
                  <a:pos x="75" y="214"/>
                </a:cxn>
                <a:cxn ang="0">
                  <a:pos x="63" y="211"/>
                </a:cxn>
                <a:cxn ang="0">
                  <a:pos x="51" y="207"/>
                </a:cxn>
                <a:cxn ang="0">
                  <a:pos x="40" y="199"/>
                </a:cxn>
                <a:cxn ang="0">
                  <a:pos x="29" y="189"/>
                </a:cxn>
                <a:cxn ang="0">
                  <a:pos x="17" y="174"/>
                </a:cxn>
                <a:cxn ang="0">
                  <a:pos x="15" y="157"/>
                </a:cxn>
                <a:cxn ang="0">
                  <a:pos x="16" y="141"/>
                </a:cxn>
                <a:cxn ang="0">
                  <a:pos x="21" y="124"/>
                </a:cxn>
                <a:cxn ang="0">
                  <a:pos x="28" y="109"/>
                </a:cxn>
                <a:cxn ang="0">
                  <a:pos x="39" y="96"/>
                </a:cxn>
                <a:cxn ang="0">
                  <a:pos x="50" y="82"/>
                </a:cxn>
                <a:cxn ang="0">
                  <a:pos x="63" y="70"/>
                </a:cxn>
                <a:cxn ang="0">
                  <a:pos x="78" y="59"/>
                </a:cxn>
                <a:cxn ang="0">
                  <a:pos x="94" y="49"/>
                </a:cxn>
                <a:cxn ang="0">
                  <a:pos x="110" y="39"/>
                </a:cxn>
                <a:cxn ang="0">
                  <a:pos x="126" y="31"/>
                </a:cxn>
                <a:cxn ang="0">
                  <a:pos x="142" y="24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6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Freeform 549"/>
            <p:cNvSpPr>
              <a:spLocks/>
            </p:cNvSpPr>
            <p:nvPr/>
          </p:nvSpPr>
          <p:spPr bwMode="auto">
            <a:xfrm>
              <a:off x="7736654" y="4012331"/>
              <a:ext cx="44280" cy="52842"/>
            </a:xfrm>
            <a:custGeom>
              <a:avLst/>
              <a:gdLst/>
              <a:ahLst/>
              <a:cxnLst>
                <a:cxn ang="0">
                  <a:pos x="108" y="61"/>
                </a:cxn>
                <a:cxn ang="0">
                  <a:pos x="111" y="80"/>
                </a:cxn>
                <a:cxn ang="0">
                  <a:pos x="109" y="97"/>
                </a:cxn>
                <a:cxn ang="0">
                  <a:pos x="101" y="110"/>
                </a:cxn>
                <a:cxn ang="0">
                  <a:pos x="89" y="123"/>
                </a:cxn>
                <a:cxn ang="0">
                  <a:pos x="75" y="134"/>
                </a:cxn>
                <a:cxn ang="0">
                  <a:pos x="60" y="145"/>
                </a:cxn>
                <a:cxn ang="0">
                  <a:pos x="43" y="156"/>
                </a:cxn>
                <a:cxn ang="0">
                  <a:pos x="29" y="167"/>
                </a:cxn>
                <a:cxn ang="0">
                  <a:pos x="27" y="170"/>
                </a:cxn>
                <a:cxn ang="0">
                  <a:pos x="26" y="172"/>
                </a:cxn>
                <a:cxn ang="0">
                  <a:pos x="26" y="176"/>
                </a:cxn>
                <a:cxn ang="0">
                  <a:pos x="28" y="179"/>
                </a:cxn>
                <a:cxn ang="0">
                  <a:pos x="30" y="182"/>
                </a:cxn>
                <a:cxn ang="0">
                  <a:pos x="34" y="183"/>
                </a:cxn>
                <a:cxn ang="0">
                  <a:pos x="37" y="183"/>
                </a:cxn>
                <a:cxn ang="0">
                  <a:pos x="41" y="182"/>
                </a:cxn>
                <a:cxn ang="0">
                  <a:pos x="58" y="171"/>
                </a:cxn>
                <a:cxn ang="0">
                  <a:pos x="76" y="160"/>
                </a:cxn>
                <a:cxn ang="0">
                  <a:pos x="92" y="147"/>
                </a:cxn>
                <a:cxn ang="0">
                  <a:pos x="108" y="132"/>
                </a:cxn>
                <a:cxn ang="0">
                  <a:pos x="118" y="116"/>
                </a:cxn>
                <a:cxn ang="0">
                  <a:pos x="125" y="98"/>
                </a:cxn>
                <a:cxn ang="0">
                  <a:pos x="128" y="78"/>
                </a:cxn>
                <a:cxn ang="0">
                  <a:pos x="123" y="58"/>
                </a:cxn>
                <a:cxn ang="0">
                  <a:pos x="112" y="41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3" y="0"/>
                </a:cxn>
                <a:cxn ang="0">
                  <a:pos x="9" y="1"/>
                </a:cxn>
                <a:cxn ang="0">
                  <a:pos x="0" y="6"/>
                </a:cxn>
                <a:cxn ang="0">
                  <a:pos x="16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6"/>
                </a:cxn>
                <a:cxn ang="0">
                  <a:pos x="108" y="6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Freeform 550"/>
            <p:cNvSpPr>
              <a:spLocks/>
            </p:cNvSpPr>
            <p:nvPr/>
          </p:nvSpPr>
          <p:spPr bwMode="auto">
            <a:xfrm>
              <a:off x="7581675" y="4000001"/>
              <a:ext cx="106674" cy="110968"/>
            </a:xfrm>
            <a:custGeom>
              <a:avLst/>
              <a:gdLst/>
              <a:ahLst/>
              <a:cxnLst>
                <a:cxn ang="0">
                  <a:pos x="101" y="70"/>
                </a:cxn>
                <a:cxn ang="0">
                  <a:pos x="54" y="115"/>
                </a:cxn>
                <a:cxn ang="0">
                  <a:pos x="18" y="167"/>
                </a:cxn>
                <a:cxn ang="0">
                  <a:pos x="0" y="227"/>
                </a:cxn>
                <a:cxn ang="0">
                  <a:pos x="4" y="267"/>
                </a:cxn>
                <a:cxn ang="0">
                  <a:pos x="11" y="283"/>
                </a:cxn>
                <a:cxn ang="0">
                  <a:pos x="21" y="298"/>
                </a:cxn>
                <a:cxn ang="0">
                  <a:pos x="34" y="311"/>
                </a:cxn>
                <a:cxn ang="0">
                  <a:pos x="57" y="325"/>
                </a:cxn>
                <a:cxn ang="0">
                  <a:pos x="87" y="340"/>
                </a:cxn>
                <a:cxn ang="0">
                  <a:pos x="120" y="351"/>
                </a:cxn>
                <a:cxn ang="0">
                  <a:pos x="153" y="360"/>
                </a:cxn>
                <a:cxn ang="0">
                  <a:pos x="187" y="367"/>
                </a:cxn>
                <a:cxn ang="0">
                  <a:pos x="221" y="372"/>
                </a:cxn>
                <a:cxn ang="0">
                  <a:pos x="256" y="375"/>
                </a:cxn>
                <a:cxn ang="0">
                  <a:pos x="290" y="378"/>
                </a:cxn>
                <a:cxn ang="0">
                  <a:pos x="312" y="379"/>
                </a:cxn>
                <a:cxn ang="0">
                  <a:pos x="320" y="372"/>
                </a:cxn>
                <a:cxn ang="0">
                  <a:pos x="323" y="360"/>
                </a:cxn>
                <a:cxn ang="0">
                  <a:pos x="316" y="352"/>
                </a:cxn>
                <a:cxn ang="0">
                  <a:pos x="295" y="351"/>
                </a:cxn>
                <a:cxn ang="0">
                  <a:pos x="263" y="350"/>
                </a:cxn>
                <a:cxn ang="0">
                  <a:pos x="231" y="348"/>
                </a:cxn>
                <a:cxn ang="0">
                  <a:pos x="200" y="343"/>
                </a:cxn>
                <a:cxn ang="0">
                  <a:pos x="168" y="337"/>
                </a:cxn>
                <a:cxn ang="0">
                  <a:pos x="136" y="329"/>
                </a:cxn>
                <a:cxn ang="0">
                  <a:pos x="106" y="320"/>
                </a:cxn>
                <a:cxn ang="0">
                  <a:pos x="76" y="306"/>
                </a:cxn>
                <a:cxn ang="0">
                  <a:pos x="51" y="291"/>
                </a:cxn>
                <a:cxn ang="0">
                  <a:pos x="35" y="269"/>
                </a:cxn>
                <a:cxn ang="0">
                  <a:pos x="31" y="239"/>
                </a:cxn>
                <a:cxn ang="0">
                  <a:pos x="38" y="197"/>
                </a:cxn>
                <a:cxn ang="0">
                  <a:pos x="51" y="165"/>
                </a:cxn>
                <a:cxn ang="0">
                  <a:pos x="68" y="136"/>
                </a:cxn>
                <a:cxn ang="0">
                  <a:pos x="89" y="111"/>
                </a:cxn>
                <a:cxn ang="0">
                  <a:pos x="114" y="88"/>
                </a:cxn>
                <a:cxn ang="0">
                  <a:pos x="144" y="64"/>
                </a:cxn>
                <a:cxn ang="0">
                  <a:pos x="181" y="41"/>
                </a:cxn>
                <a:cxn ang="0">
                  <a:pos x="219" y="22"/>
                </a:cxn>
                <a:cxn ang="0">
                  <a:pos x="253" y="7"/>
                </a:cxn>
                <a:cxn ang="0">
                  <a:pos x="255" y="0"/>
                </a:cxn>
                <a:cxn ang="0">
                  <a:pos x="221" y="5"/>
                </a:cxn>
                <a:cxn ang="0">
                  <a:pos x="181" y="19"/>
                </a:cxn>
                <a:cxn ang="0">
                  <a:pos x="142" y="39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Freeform 551"/>
            <p:cNvSpPr>
              <a:spLocks/>
            </p:cNvSpPr>
            <p:nvPr/>
          </p:nvSpPr>
          <p:spPr bwMode="auto">
            <a:xfrm>
              <a:off x="7732629" y="3996478"/>
              <a:ext cx="94598" cy="73979"/>
            </a:xfrm>
            <a:custGeom>
              <a:avLst/>
              <a:gdLst/>
              <a:ahLst/>
              <a:cxnLst>
                <a:cxn ang="0">
                  <a:pos x="235" y="78"/>
                </a:cxn>
                <a:cxn ang="0">
                  <a:pos x="248" y="92"/>
                </a:cxn>
                <a:cxn ang="0">
                  <a:pos x="255" y="108"/>
                </a:cxn>
                <a:cxn ang="0">
                  <a:pos x="259" y="125"/>
                </a:cxn>
                <a:cxn ang="0">
                  <a:pos x="259" y="144"/>
                </a:cxn>
                <a:cxn ang="0">
                  <a:pos x="257" y="159"/>
                </a:cxn>
                <a:cxn ang="0">
                  <a:pos x="252" y="171"/>
                </a:cxn>
                <a:cxn ang="0">
                  <a:pos x="244" y="184"/>
                </a:cxn>
                <a:cxn ang="0">
                  <a:pos x="236" y="194"/>
                </a:cxn>
                <a:cxn ang="0">
                  <a:pos x="225" y="206"/>
                </a:cxn>
                <a:cxn ang="0">
                  <a:pos x="215" y="215"/>
                </a:cxn>
                <a:cxn ang="0">
                  <a:pos x="204" y="225"/>
                </a:cxn>
                <a:cxn ang="0">
                  <a:pos x="194" y="236"/>
                </a:cxn>
                <a:cxn ang="0">
                  <a:pos x="191" y="239"/>
                </a:cxn>
                <a:cxn ang="0">
                  <a:pos x="190" y="242"/>
                </a:cxn>
                <a:cxn ang="0">
                  <a:pos x="191" y="246"/>
                </a:cxn>
                <a:cxn ang="0">
                  <a:pos x="194" y="249"/>
                </a:cxn>
                <a:cxn ang="0">
                  <a:pos x="197" y="252"/>
                </a:cxn>
                <a:cxn ang="0">
                  <a:pos x="201" y="253"/>
                </a:cxn>
                <a:cxn ang="0">
                  <a:pos x="205" y="252"/>
                </a:cxn>
                <a:cxn ang="0">
                  <a:pos x="209" y="249"/>
                </a:cxn>
                <a:cxn ang="0">
                  <a:pos x="232" y="234"/>
                </a:cxn>
                <a:cxn ang="0">
                  <a:pos x="251" y="215"/>
                </a:cxn>
                <a:cxn ang="0">
                  <a:pos x="267" y="192"/>
                </a:cxn>
                <a:cxn ang="0">
                  <a:pos x="278" y="168"/>
                </a:cxn>
                <a:cxn ang="0">
                  <a:pos x="282" y="141"/>
                </a:cxn>
                <a:cxn ang="0">
                  <a:pos x="279" y="116"/>
                </a:cxn>
                <a:cxn ang="0">
                  <a:pos x="270" y="92"/>
                </a:cxn>
                <a:cxn ang="0">
                  <a:pos x="251" y="70"/>
                </a:cxn>
                <a:cxn ang="0">
                  <a:pos x="237" y="59"/>
                </a:cxn>
                <a:cxn ang="0">
                  <a:pos x="221" y="48"/>
                </a:cxn>
                <a:cxn ang="0">
                  <a:pos x="202" y="39"/>
                </a:cxn>
                <a:cxn ang="0">
                  <a:pos x="183" y="31"/>
                </a:cxn>
                <a:cxn ang="0">
                  <a:pos x="163" y="24"/>
                </a:cxn>
                <a:cxn ang="0">
                  <a:pos x="142" y="18"/>
                </a:cxn>
                <a:cxn ang="0">
                  <a:pos x="122" y="13"/>
                </a:cxn>
                <a:cxn ang="0">
                  <a:pos x="101" y="8"/>
                </a:cxn>
                <a:cxn ang="0">
                  <a:pos x="82" y="5"/>
                </a:cxn>
                <a:cxn ang="0">
                  <a:pos x="63" y="2"/>
                </a:cxn>
                <a:cxn ang="0">
                  <a:pos x="47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0" y="1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25" y="9"/>
                </a:cxn>
                <a:cxn ang="0">
                  <a:pos x="38" y="12"/>
                </a:cxn>
                <a:cxn ang="0">
                  <a:pos x="52" y="14"/>
                </a:cxn>
                <a:cxn ang="0">
                  <a:pos x="67" y="16"/>
                </a:cxn>
                <a:cxn ang="0">
                  <a:pos x="82" y="18"/>
                </a:cxn>
                <a:cxn ang="0">
                  <a:pos x="97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6" y="35"/>
                </a:cxn>
                <a:cxn ang="0">
                  <a:pos x="162" y="40"/>
                </a:cxn>
                <a:cxn ang="0">
                  <a:pos x="177" y="46"/>
                </a:cxn>
                <a:cxn ang="0">
                  <a:pos x="192" y="53"/>
                </a:cxn>
                <a:cxn ang="0">
                  <a:pos x="208" y="60"/>
                </a:cxn>
                <a:cxn ang="0">
                  <a:pos x="222" y="69"/>
                </a:cxn>
                <a:cxn ang="0">
                  <a:pos x="235" y="78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52"/>
            <p:cNvSpPr>
              <a:spLocks/>
            </p:cNvSpPr>
            <p:nvPr/>
          </p:nvSpPr>
          <p:spPr bwMode="auto">
            <a:xfrm>
              <a:off x="7543433" y="4036990"/>
              <a:ext cx="38242" cy="68694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48"/>
                </a:cxn>
                <a:cxn ang="0">
                  <a:pos x="5" y="166"/>
                </a:cxn>
                <a:cxn ang="0">
                  <a:pos x="13" y="184"/>
                </a:cxn>
                <a:cxn ang="0">
                  <a:pos x="24" y="198"/>
                </a:cxn>
                <a:cxn ang="0">
                  <a:pos x="39" y="211"/>
                </a:cxn>
                <a:cxn ang="0">
                  <a:pos x="55" y="223"/>
                </a:cxn>
                <a:cxn ang="0">
                  <a:pos x="74" y="231"/>
                </a:cxn>
                <a:cxn ang="0">
                  <a:pos x="92" y="235"/>
                </a:cxn>
                <a:cxn ang="0">
                  <a:pos x="98" y="236"/>
                </a:cxn>
                <a:cxn ang="0">
                  <a:pos x="104" y="234"/>
                </a:cxn>
                <a:cxn ang="0">
                  <a:pos x="109" y="231"/>
                </a:cxn>
                <a:cxn ang="0">
                  <a:pos x="111" y="226"/>
                </a:cxn>
                <a:cxn ang="0">
                  <a:pos x="111" y="220"/>
                </a:cxn>
                <a:cxn ang="0">
                  <a:pos x="110" y="215"/>
                </a:cxn>
                <a:cxn ang="0">
                  <a:pos x="107" y="210"/>
                </a:cxn>
                <a:cxn ang="0">
                  <a:pos x="101" y="208"/>
                </a:cxn>
                <a:cxn ang="0">
                  <a:pos x="82" y="201"/>
                </a:cxn>
                <a:cxn ang="0">
                  <a:pos x="64" y="192"/>
                </a:cxn>
                <a:cxn ang="0">
                  <a:pos x="50" y="179"/>
                </a:cxn>
                <a:cxn ang="0">
                  <a:pos x="40" y="165"/>
                </a:cxn>
                <a:cxn ang="0">
                  <a:pos x="33" y="148"/>
                </a:cxn>
                <a:cxn ang="0">
                  <a:pos x="29" y="130"/>
                </a:cxn>
                <a:cxn ang="0">
                  <a:pos x="29" y="110"/>
                </a:cxn>
                <a:cxn ang="0">
                  <a:pos x="35" y="89"/>
                </a:cxn>
                <a:cxn ang="0">
                  <a:pos x="43" y="74"/>
                </a:cxn>
                <a:cxn ang="0">
                  <a:pos x="56" y="60"/>
                </a:cxn>
                <a:cxn ang="0">
                  <a:pos x="70" y="46"/>
                </a:cxn>
                <a:cxn ang="0">
                  <a:pos x="85" y="33"/>
                </a:cxn>
                <a:cxn ang="0">
                  <a:pos x="98" y="23"/>
                </a:cxn>
                <a:cxn ang="0">
                  <a:pos x="109" y="12"/>
                </a:cxn>
                <a:cxn ang="0">
                  <a:pos x="115" y="6"/>
                </a:cxn>
                <a:cxn ang="0">
                  <a:pos x="115" y="0"/>
                </a:cxn>
                <a:cxn ang="0">
                  <a:pos x="102" y="4"/>
                </a:cxn>
                <a:cxn ang="0">
                  <a:pos x="85" y="12"/>
                </a:cxn>
                <a:cxn ang="0">
                  <a:pos x="68" y="26"/>
                </a:cxn>
                <a:cxn ang="0">
                  <a:pos x="49" y="42"/>
                </a:cxn>
                <a:cxn ang="0">
                  <a:pos x="32" y="61"/>
                </a:cxn>
                <a:cxn ang="0">
                  <a:pos x="17" y="82"/>
                </a:cxn>
                <a:cxn ang="0">
                  <a:pos x="6" y="105"/>
                </a:cxn>
                <a:cxn ang="0">
                  <a:pos x="0" y="128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53"/>
            <p:cNvSpPr>
              <a:spLocks/>
            </p:cNvSpPr>
            <p:nvPr/>
          </p:nvSpPr>
          <p:spPr bwMode="auto">
            <a:xfrm>
              <a:off x="7811125" y="3991194"/>
              <a:ext cx="82522" cy="91593"/>
            </a:xfrm>
            <a:custGeom>
              <a:avLst/>
              <a:gdLst/>
              <a:ahLst/>
              <a:cxnLst>
                <a:cxn ang="0">
                  <a:pos x="208" y="124"/>
                </a:cxn>
                <a:cxn ang="0">
                  <a:pos x="220" y="144"/>
                </a:cxn>
                <a:cxn ang="0">
                  <a:pos x="226" y="164"/>
                </a:cxn>
                <a:cxn ang="0">
                  <a:pos x="222" y="187"/>
                </a:cxn>
                <a:cxn ang="0">
                  <a:pos x="208" y="209"/>
                </a:cxn>
                <a:cxn ang="0">
                  <a:pos x="188" y="229"/>
                </a:cxn>
                <a:cxn ang="0">
                  <a:pos x="166" y="246"/>
                </a:cxn>
                <a:cxn ang="0">
                  <a:pos x="142" y="264"/>
                </a:cxn>
                <a:cxn ang="0">
                  <a:pos x="128" y="278"/>
                </a:cxn>
                <a:cxn ang="0">
                  <a:pos x="124" y="287"/>
                </a:cxn>
                <a:cxn ang="0">
                  <a:pos x="120" y="296"/>
                </a:cxn>
                <a:cxn ang="0">
                  <a:pos x="122" y="306"/>
                </a:cxn>
                <a:cxn ang="0">
                  <a:pos x="131" y="310"/>
                </a:cxn>
                <a:cxn ang="0">
                  <a:pos x="139" y="309"/>
                </a:cxn>
                <a:cxn ang="0">
                  <a:pos x="154" y="292"/>
                </a:cxn>
                <a:cxn ang="0">
                  <a:pos x="180" y="269"/>
                </a:cxn>
                <a:cxn ang="0">
                  <a:pos x="207" y="246"/>
                </a:cxn>
                <a:cxn ang="0">
                  <a:pos x="230" y="219"/>
                </a:cxn>
                <a:cxn ang="0">
                  <a:pos x="244" y="186"/>
                </a:cxn>
                <a:cxn ang="0">
                  <a:pos x="243" y="152"/>
                </a:cxn>
                <a:cxn ang="0">
                  <a:pos x="228" y="119"/>
                </a:cxn>
                <a:cxn ang="0">
                  <a:pos x="203" y="93"/>
                </a:cxn>
                <a:cxn ang="0">
                  <a:pos x="176" y="76"/>
                </a:cxn>
                <a:cxn ang="0">
                  <a:pos x="151" y="61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6" y="20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3" y="57"/>
                </a:cxn>
                <a:cxn ang="0">
                  <a:pos x="139" y="71"/>
                </a:cxn>
                <a:cxn ang="0">
                  <a:pos x="165" y="88"/>
                </a:cxn>
                <a:cxn ang="0">
                  <a:pos x="188" y="106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Isosceles Triangle 563"/>
            <p:cNvSpPr/>
            <p:nvPr/>
          </p:nvSpPr>
          <p:spPr>
            <a:xfrm>
              <a:off x="7705493" y="4170556"/>
              <a:ext cx="178419" cy="390293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5" name="Picture 2" descr="C:\Documents and Settings\Thomas Reichherzer\Local Settings\Temporary Internet Files\Content.IE5\EUWSURCL\MCj04352420000[1]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49507" y="5698276"/>
            <a:ext cx="277799" cy="549646"/>
          </a:xfrm>
          <a:prstGeom prst="rect">
            <a:avLst/>
          </a:prstGeom>
          <a:noFill/>
        </p:spPr>
      </p:pic>
      <p:pic>
        <p:nvPicPr>
          <p:cNvPr id="566" name="Picture 2" descr="C:\Documents and Settings\Thomas Reichherzer\Local Settings\Temporary Internet Files\Content.IE5\EUWSURCL\MCj04352420000[1]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758385" y="5739164"/>
            <a:ext cx="277799" cy="549646"/>
          </a:xfrm>
          <a:prstGeom prst="rect">
            <a:avLst/>
          </a:prstGeom>
          <a:noFill/>
        </p:spPr>
      </p:pic>
      <p:cxnSp>
        <p:nvCxnSpPr>
          <p:cNvPr id="570" name="Straight Connector 569"/>
          <p:cNvCxnSpPr/>
          <p:nvPr/>
        </p:nvCxnSpPr>
        <p:spPr>
          <a:xfrm rot="5400000">
            <a:off x="5902421" y="5618055"/>
            <a:ext cx="161678" cy="5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5486109" y="5658944"/>
            <a:ext cx="161678" cy="5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Connecting Heterogeneous Networks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5386388" y="1685925"/>
            <a:ext cx="2243137" cy="81438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 network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38263" y="1895475"/>
            <a:ext cx="2243137" cy="814388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 network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38577" y="3467101"/>
            <a:ext cx="1276348" cy="12192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FDDI ring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85862" y="4743450"/>
            <a:ext cx="201453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8826" y="4200524"/>
            <a:ext cx="257175" cy="257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66863" y="4181475"/>
            <a:ext cx="257175" cy="257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24126" y="4181474"/>
            <a:ext cx="257175" cy="257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10" idx="2"/>
          </p:cNvCxnSpPr>
          <p:nvPr/>
        </p:nvCxnSpPr>
        <p:spPr>
          <a:xfrm rot="16200000" flipH="1">
            <a:off x="1545432" y="4588669"/>
            <a:ext cx="30480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</p:cNvCxnSpPr>
          <p:nvPr/>
        </p:nvCxnSpPr>
        <p:spPr>
          <a:xfrm rot="5400000">
            <a:off x="2014539" y="4600574"/>
            <a:ext cx="2857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rot="16200000" flipH="1">
            <a:off x="2502694" y="4588668"/>
            <a:ext cx="304801" cy="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/>
          <p:cNvSpPr/>
          <p:nvPr/>
        </p:nvSpPr>
        <p:spPr>
          <a:xfrm>
            <a:off x="3043238" y="4171950"/>
            <a:ext cx="357187" cy="285750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>
            <a:stCxn id="18" idx="2"/>
          </p:cNvCxnSpPr>
          <p:nvPr/>
        </p:nvCxnSpPr>
        <p:spPr>
          <a:xfrm rot="5400000">
            <a:off x="2971801" y="4600575"/>
            <a:ext cx="2857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5"/>
            <a:endCxn id="6" idx="2"/>
          </p:cNvCxnSpPr>
          <p:nvPr/>
        </p:nvCxnSpPr>
        <p:spPr>
          <a:xfrm rot="5400000" flipH="1" flipV="1">
            <a:off x="3536158" y="3869532"/>
            <a:ext cx="95249" cy="509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4500" y="481488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24089" y="1352549"/>
            <a:ext cx="257175" cy="257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19201" y="1419225"/>
            <a:ext cx="257175" cy="257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38913" y="4167187"/>
            <a:ext cx="257175" cy="257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05525" y="4191000"/>
            <a:ext cx="257175" cy="257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57950" y="3414713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1" name="Pie 30"/>
          <p:cNvSpPr/>
          <p:nvPr/>
        </p:nvSpPr>
        <p:spPr>
          <a:xfrm rot="5583992">
            <a:off x="5843589" y="3300413"/>
            <a:ext cx="542925" cy="571500"/>
          </a:xfrm>
          <a:prstGeom prst="pie">
            <a:avLst>
              <a:gd name="adj1" fmla="val 3046628"/>
              <a:gd name="adj2" fmla="val 162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6" idx="6"/>
            <a:endCxn id="31" idx="1"/>
          </p:cNvCxnSpPr>
          <p:nvPr/>
        </p:nvCxnSpPr>
        <p:spPr>
          <a:xfrm flipV="1">
            <a:off x="5114925" y="3570877"/>
            <a:ext cx="714786" cy="50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7"/>
            <a:endCxn id="4" idx="2"/>
          </p:cNvCxnSpPr>
          <p:nvPr/>
        </p:nvCxnSpPr>
        <p:spPr>
          <a:xfrm rot="5400000" flipH="1" flipV="1">
            <a:off x="4380933" y="2640194"/>
            <a:ext cx="1552530" cy="45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1"/>
            <a:endCxn id="5" idx="5"/>
          </p:cNvCxnSpPr>
          <p:nvPr/>
        </p:nvCxnSpPr>
        <p:spPr>
          <a:xfrm rot="16200000" flipV="1">
            <a:off x="3111672" y="2731827"/>
            <a:ext cx="1055050" cy="77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2"/>
            <a:endCxn id="5" idx="1"/>
          </p:cNvCxnSpPr>
          <p:nvPr/>
        </p:nvCxnSpPr>
        <p:spPr>
          <a:xfrm rot="16200000" flipH="1">
            <a:off x="1338107" y="1686082"/>
            <a:ext cx="338339" cy="31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0"/>
            <a:endCxn id="24" idx="2"/>
          </p:cNvCxnSpPr>
          <p:nvPr/>
        </p:nvCxnSpPr>
        <p:spPr>
          <a:xfrm rot="16200000" flipV="1">
            <a:off x="2263380" y="1699022"/>
            <a:ext cx="285751" cy="10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1775" y="127158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mainframes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43562" y="4714875"/>
            <a:ext cx="317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 computers using </a:t>
            </a:r>
          </a:p>
          <a:p>
            <a:r>
              <a:rPr lang="en-US" dirty="0" smtClean="0"/>
              <a:t>802.11 to connect to a network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5838" y="3414713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PCs connecting to </a:t>
            </a:r>
          </a:p>
          <a:p>
            <a:r>
              <a:rPr lang="en-US" dirty="0" smtClean="0"/>
              <a:t>an Ethernet</a:t>
            </a:r>
            <a:endParaRPr lang="en-US" dirty="0"/>
          </a:p>
        </p:txBody>
      </p:sp>
      <p:cxnSp>
        <p:nvCxnSpPr>
          <p:cNvPr id="47" name="Straight Connector 46"/>
          <p:cNvCxnSpPr>
            <a:stCxn id="4" idx="0"/>
          </p:cNvCxnSpPr>
          <p:nvPr/>
        </p:nvCxnSpPr>
        <p:spPr>
          <a:xfrm rot="5400000" flipH="1" flipV="1">
            <a:off x="6275785" y="1446611"/>
            <a:ext cx="471487" cy="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7"/>
          </p:cNvCxnSpPr>
          <p:nvPr/>
        </p:nvCxnSpPr>
        <p:spPr>
          <a:xfrm rot="5400000" flipH="1" flipV="1">
            <a:off x="7377068" y="1352708"/>
            <a:ext cx="376439" cy="52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6"/>
          </p:cNvCxnSpPr>
          <p:nvPr/>
        </p:nvCxnSpPr>
        <p:spPr>
          <a:xfrm flipV="1">
            <a:off x="7629525" y="2057400"/>
            <a:ext cx="47148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Network Topology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Computer networks can have a variety of structures.</a:t>
            </a:r>
          </a:p>
          <a:p>
            <a:r>
              <a:rPr lang="en-US" smtClean="0"/>
              <a:t>The selection of the structure of the network is based on several criteria:</a:t>
            </a:r>
          </a:p>
          <a:p>
            <a:pPr lvl="1"/>
            <a:r>
              <a:rPr lang="en-US" smtClean="0"/>
              <a:t>Cost of infrastructure:  how expensive is it to connect the sites.</a:t>
            </a:r>
          </a:p>
          <a:p>
            <a:pPr lvl="1"/>
            <a:r>
              <a:rPr lang="en-US" smtClean="0"/>
              <a:t>Bandwidth/Latency determines how much data can be transported and how long will it take to send messages between sites.</a:t>
            </a:r>
          </a:p>
          <a:p>
            <a:pPr lvl="1"/>
            <a:r>
              <a:rPr lang="en-US" smtClean="0"/>
              <a:t>Reliability determines if a network link fails, how will it affect the exchange of messages between all sites in the network.</a:t>
            </a:r>
          </a:p>
          <a:p>
            <a:r>
              <a:rPr lang="en-US" smtClean="0"/>
              <a:t>Network topologies can be depicted as graphs whose nodes represent sites and edges represent direct communication links.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Topology Examples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43050" y="177165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2500" y="2724151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38362" y="3081337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38425" y="2081213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5"/>
            <a:endCxn id="7" idx="2"/>
          </p:cNvCxnSpPr>
          <p:nvPr/>
        </p:nvCxnSpPr>
        <p:spPr>
          <a:xfrm rot="16200000" flipH="1">
            <a:off x="1678322" y="2864184"/>
            <a:ext cx="185439" cy="73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7"/>
          </p:cNvCxnSpPr>
          <p:nvPr/>
        </p:nvCxnSpPr>
        <p:spPr>
          <a:xfrm rot="5400000" flipH="1" flipV="1">
            <a:off x="2433178" y="2613856"/>
            <a:ext cx="695027" cy="38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  <a:endCxn id="5" idx="6"/>
          </p:cNvCxnSpPr>
          <p:nvPr/>
        </p:nvCxnSpPr>
        <p:spPr>
          <a:xfrm rot="16200000" flipV="1">
            <a:off x="2324858" y="1761369"/>
            <a:ext cx="137815" cy="64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3"/>
            <a:endCxn id="6" idx="0"/>
          </p:cNvCxnSpPr>
          <p:nvPr/>
        </p:nvCxnSpPr>
        <p:spPr>
          <a:xfrm rot="5400000">
            <a:off x="1149710" y="2253394"/>
            <a:ext cx="537866" cy="40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4375" y="158591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Ring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5805488" y="1533526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681788" y="2138362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876926" y="3233738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948237" y="2505074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95526" y="3881438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19201" y="4714876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290763" y="4714876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843588" y="2414588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8" name="Straight Connector 37"/>
          <p:cNvCxnSpPr>
            <a:stCxn id="36" idx="6"/>
            <a:endCxn id="30" idx="3"/>
          </p:cNvCxnSpPr>
          <p:nvPr/>
        </p:nvCxnSpPr>
        <p:spPr>
          <a:xfrm flipV="1">
            <a:off x="6372226" y="2552997"/>
            <a:ext cx="386979" cy="10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4"/>
            <a:endCxn id="31" idx="0"/>
          </p:cNvCxnSpPr>
          <p:nvPr/>
        </p:nvCxnSpPr>
        <p:spPr>
          <a:xfrm rot="16200000" flipH="1">
            <a:off x="5957889" y="3050381"/>
            <a:ext cx="333375" cy="3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6"/>
            <a:endCxn id="36" idx="2"/>
          </p:cNvCxnSpPr>
          <p:nvPr/>
        </p:nvCxnSpPr>
        <p:spPr>
          <a:xfrm flipV="1">
            <a:off x="5476875" y="2657476"/>
            <a:ext cx="366713" cy="9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4"/>
            <a:endCxn id="36" idx="0"/>
          </p:cNvCxnSpPr>
          <p:nvPr/>
        </p:nvCxnSpPr>
        <p:spPr>
          <a:xfrm rot="16200000" flipH="1">
            <a:off x="5891214" y="2197894"/>
            <a:ext cx="395287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38687" y="1738313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Star</a:t>
            </a:r>
            <a:endParaRPr lang="en-US" sz="2000" dirty="0"/>
          </a:p>
        </p:txBody>
      </p:sp>
      <p:sp>
        <p:nvSpPr>
          <p:cNvPr id="48" name="Oval 47"/>
          <p:cNvSpPr/>
          <p:nvPr/>
        </p:nvSpPr>
        <p:spPr>
          <a:xfrm>
            <a:off x="3414713" y="4714876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529012" y="561975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19101" y="561975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919288" y="561975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162051" y="561975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05088" y="5634037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5" name="Straight Connector 54"/>
          <p:cNvCxnSpPr>
            <a:stCxn id="33" idx="3"/>
            <a:endCxn id="34" idx="7"/>
          </p:cNvCxnSpPr>
          <p:nvPr/>
        </p:nvCxnSpPr>
        <p:spPr>
          <a:xfrm rot="5400000">
            <a:off x="1776712" y="4189784"/>
            <a:ext cx="489943" cy="70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3" idx="4"/>
            <a:endCxn id="35" idx="0"/>
          </p:cNvCxnSpPr>
          <p:nvPr/>
        </p:nvCxnSpPr>
        <p:spPr>
          <a:xfrm rot="5400000">
            <a:off x="2383633" y="4538663"/>
            <a:ext cx="347663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48" idx="1"/>
          </p:cNvCxnSpPr>
          <p:nvPr/>
        </p:nvCxnSpPr>
        <p:spPr>
          <a:xfrm rot="16200000" flipH="1">
            <a:off x="2874467" y="4168352"/>
            <a:ext cx="489943" cy="745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4" idx="3"/>
            <a:endCxn id="50" idx="0"/>
          </p:cNvCxnSpPr>
          <p:nvPr/>
        </p:nvCxnSpPr>
        <p:spPr>
          <a:xfrm rot="5400000">
            <a:off x="744900" y="5068031"/>
            <a:ext cx="490239" cy="61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4" idx="4"/>
            <a:endCxn id="52" idx="0"/>
          </p:cNvCxnSpPr>
          <p:nvPr/>
        </p:nvCxnSpPr>
        <p:spPr>
          <a:xfrm rot="5400000">
            <a:off x="1245396" y="5381625"/>
            <a:ext cx="419099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5" idx="3"/>
            <a:endCxn id="51" idx="0"/>
          </p:cNvCxnSpPr>
          <p:nvPr/>
        </p:nvCxnSpPr>
        <p:spPr>
          <a:xfrm rot="5400000">
            <a:off x="2030775" y="5282344"/>
            <a:ext cx="490239" cy="18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5" idx="5"/>
            <a:endCxn id="53" idx="0"/>
          </p:cNvCxnSpPr>
          <p:nvPr/>
        </p:nvCxnSpPr>
        <p:spPr>
          <a:xfrm rot="16200000" flipH="1">
            <a:off x="2553432" y="5318062"/>
            <a:ext cx="504526" cy="12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8" idx="4"/>
            <a:endCxn id="49" idx="0"/>
          </p:cNvCxnSpPr>
          <p:nvPr/>
        </p:nvCxnSpPr>
        <p:spPr>
          <a:xfrm rot="16200000" flipH="1">
            <a:off x="3526632" y="5353050"/>
            <a:ext cx="419099" cy="11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90587" y="4005263"/>
            <a:ext cx="65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Tree</a:t>
            </a:r>
            <a:endParaRPr lang="en-US" sz="2000" dirty="0"/>
          </a:p>
        </p:txBody>
      </p:sp>
      <p:sp>
        <p:nvSpPr>
          <p:cNvPr id="76" name="Oval 75"/>
          <p:cNvSpPr/>
          <p:nvPr/>
        </p:nvSpPr>
        <p:spPr>
          <a:xfrm>
            <a:off x="7210425" y="5815012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914901" y="480060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15088" y="480060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672389" y="4786312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5629275" y="5786438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886325" y="5529263"/>
            <a:ext cx="36147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7" idx="4"/>
          </p:cNvCxnSpPr>
          <p:nvPr/>
        </p:nvCxnSpPr>
        <p:spPr>
          <a:xfrm rot="16200000" flipH="1">
            <a:off x="5061347" y="5404247"/>
            <a:ext cx="242888" cy="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4"/>
          </p:cNvCxnSpPr>
          <p:nvPr/>
        </p:nvCxnSpPr>
        <p:spPr>
          <a:xfrm rot="16200000" flipH="1">
            <a:off x="6554391" y="5411390"/>
            <a:ext cx="257175" cy="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4"/>
          </p:cNvCxnSpPr>
          <p:nvPr/>
        </p:nvCxnSpPr>
        <p:spPr>
          <a:xfrm rot="16200000" flipH="1">
            <a:off x="7811691" y="5397104"/>
            <a:ext cx="257176" cy="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6" idx="0"/>
          </p:cNvCxnSpPr>
          <p:nvPr/>
        </p:nvCxnSpPr>
        <p:spPr>
          <a:xfrm rot="16200000" flipV="1">
            <a:off x="7330680" y="5670947"/>
            <a:ext cx="28574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0" idx="0"/>
          </p:cNvCxnSpPr>
          <p:nvPr/>
        </p:nvCxnSpPr>
        <p:spPr>
          <a:xfrm rot="16200000" flipV="1">
            <a:off x="5761435" y="5654279"/>
            <a:ext cx="257175" cy="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34050" y="4305300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</a:t>
            </a:r>
            <a:endParaRPr lang="en-US" sz="2000" dirty="0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Topologies Examples (cont.)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251460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00600" y="243840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7200" y="358140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358140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7600" y="1981200"/>
            <a:ext cx="528638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6"/>
            <a:endCxn id="5" idx="1"/>
          </p:cNvCxnSpPr>
          <p:nvPr/>
        </p:nvCxnSpPr>
        <p:spPr>
          <a:xfrm>
            <a:off x="4186238" y="2224088"/>
            <a:ext cx="691779" cy="28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5"/>
            <a:endCxn id="6" idx="0"/>
          </p:cNvCxnSpPr>
          <p:nvPr/>
        </p:nvCxnSpPr>
        <p:spPr>
          <a:xfrm rot="16200000" flipH="1">
            <a:off x="3727388" y="2777268"/>
            <a:ext cx="1185565" cy="42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8" idx="3"/>
          </p:cNvCxnSpPr>
          <p:nvPr/>
        </p:nvCxnSpPr>
        <p:spPr>
          <a:xfrm rot="5400000" flipH="1" flipV="1">
            <a:off x="2854686" y="2701069"/>
            <a:ext cx="1185565" cy="57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8" idx="2"/>
          </p:cNvCxnSpPr>
          <p:nvPr/>
        </p:nvCxnSpPr>
        <p:spPr>
          <a:xfrm rot="5400000" flipH="1" flipV="1">
            <a:off x="3054684" y="1982825"/>
            <a:ext cx="361652" cy="84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4"/>
            <a:endCxn id="6" idx="7"/>
          </p:cNvCxnSpPr>
          <p:nvPr/>
        </p:nvCxnSpPr>
        <p:spPr>
          <a:xfrm rot="5400000">
            <a:off x="4527488" y="3115108"/>
            <a:ext cx="728365" cy="34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7" idx="6"/>
          </p:cNvCxnSpPr>
          <p:nvPr/>
        </p:nvCxnSpPr>
        <p:spPr>
          <a:xfrm rot="10800000">
            <a:off x="3424238" y="3824288"/>
            <a:ext cx="842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1"/>
            <a:endCxn id="4" idx="4"/>
          </p:cNvCxnSpPr>
          <p:nvPr/>
        </p:nvCxnSpPr>
        <p:spPr>
          <a:xfrm rot="16200000" flipV="1">
            <a:off x="2473686" y="3153209"/>
            <a:ext cx="652165" cy="34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6"/>
            <a:endCxn id="6" idx="1"/>
          </p:cNvCxnSpPr>
          <p:nvPr/>
        </p:nvCxnSpPr>
        <p:spPr>
          <a:xfrm>
            <a:off x="2890838" y="2757488"/>
            <a:ext cx="1453779" cy="89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6"/>
            <a:endCxn id="5" idx="2"/>
          </p:cNvCxnSpPr>
          <p:nvPr/>
        </p:nvCxnSpPr>
        <p:spPr>
          <a:xfrm flipV="1">
            <a:off x="2890838" y="2681288"/>
            <a:ext cx="1909762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2"/>
            <a:endCxn id="7" idx="7"/>
          </p:cNvCxnSpPr>
          <p:nvPr/>
        </p:nvCxnSpPr>
        <p:spPr>
          <a:xfrm rot="10800000" flipV="1">
            <a:off x="3346822" y="2681288"/>
            <a:ext cx="1453779" cy="97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15000" y="1828800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Mesh</a:t>
            </a: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5486400"/>
            <a:ext cx="3331882" cy="762000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990600" y="4648200"/>
            <a:ext cx="4656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n nodes in network, </a:t>
            </a:r>
          </a:p>
          <a:p>
            <a:r>
              <a:rPr lang="en-US" dirty="0" smtClean="0"/>
              <a:t>then the number of edges in a mesh network is:</a:t>
            </a:r>
            <a:endParaRPr lang="en-US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Hybrid Fiber-Coaxial (HFC) Access Network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sz="quarter" idx="1"/>
          </p:nvPr>
        </p:nvSpPr>
        <p:spPr>
          <a:xfrm>
            <a:off x="457200" y="54102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Cable modem divides HFC network into two channels for uploading and downloading data.</a:t>
            </a:r>
            <a:endParaRPr lang="en-US" dirty="0"/>
          </a:p>
        </p:txBody>
      </p:sp>
      <p:pic>
        <p:nvPicPr>
          <p:cNvPr id="33794" name="Picture 2" descr="C:\Users\Thomas\AppData\Local\Microsoft\Windows\Temporary Internet Files\Content.IE5\WN4T8DI1\MCj044173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676400"/>
            <a:ext cx="1219200" cy="1219200"/>
          </a:xfrm>
          <a:prstGeom prst="rect">
            <a:avLst/>
          </a:prstGeom>
          <a:noFill/>
        </p:spPr>
      </p:pic>
      <p:pic>
        <p:nvPicPr>
          <p:cNvPr id="33795" name="Picture 3" descr="C:\Users\Thomas\AppData\Local\Microsoft\Windows\Temporary Internet Files\Content.IE5\GBRWVH3T\MCj043422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962400"/>
            <a:ext cx="1066800" cy="1134979"/>
          </a:xfrm>
          <a:prstGeom prst="rect">
            <a:avLst/>
          </a:prstGeom>
          <a:noFill/>
        </p:spPr>
      </p:pic>
      <p:pic>
        <p:nvPicPr>
          <p:cNvPr id="33796" name="Picture 4" descr="C:\Users\Thomas\AppData\Local\Microsoft\Windows\Temporary Internet Files\Content.IE5\19ANNWTG\MCj0434231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971800"/>
            <a:ext cx="936914" cy="7620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2743200" y="1905000"/>
            <a:ext cx="472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7010400" y="1905000"/>
            <a:ext cx="3810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553200" y="1600200"/>
            <a:ext cx="3810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7467600" y="1600200"/>
            <a:ext cx="3048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43200" y="2667000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29200" y="2667000"/>
            <a:ext cx="8382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200" y="2286000"/>
            <a:ext cx="6858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95600" y="4267200"/>
            <a:ext cx="419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7048500" y="4305300"/>
            <a:ext cx="4572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29200" y="2667000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477000" y="2362200"/>
            <a:ext cx="4572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2667000"/>
            <a:ext cx="4572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77000" y="2667000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7010400" y="3505200"/>
            <a:ext cx="8382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4572000" y="3810000"/>
            <a:ext cx="6096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38800" y="4267200"/>
            <a:ext cx="5334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05000" y="1676400"/>
            <a:ext cx="8382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Fiber node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57400" y="3810000"/>
            <a:ext cx="8382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Fiber node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895600" y="4800600"/>
            <a:ext cx="220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4800" y="2590800"/>
            <a:ext cx="8382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node</a:t>
            </a:r>
            <a:endParaRPr lang="en-US" dirty="0"/>
          </a:p>
        </p:txBody>
      </p:sp>
      <p:cxnSp>
        <p:nvCxnSpPr>
          <p:cNvPr id="52" name="Straight Connector 51"/>
          <p:cNvCxnSpPr>
            <a:stCxn id="45" idx="1"/>
          </p:cNvCxnSpPr>
          <p:nvPr/>
        </p:nvCxnSpPr>
        <p:spPr>
          <a:xfrm rot="10800000" flipV="1">
            <a:off x="1143000" y="2286000"/>
            <a:ext cx="762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7" idx="1"/>
          </p:cNvCxnSpPr>
          <p:nvPr/>
        </p:nvCxnSpPr>
        <p:spPr>
          <a:xfrm>
            <a:off x="1143000" y="3581400"/>
            <a:ext cx="914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66800" y="190500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fiber </a:t>
            </a:r>
          </a:p>
          <a:p>
            <a:r>
              <a:rPr lang="en-US" sz="1400" dirty="0" smtClean="0"/>
              <a:t>cable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38200" y="4038600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fiber </a:t>
            </a:r>
          </a:p>
          <a:p>
            <a:r>
              <a:rPr lang="en-US" sz="1400" dirty="0" smtClean="0"/>
              <a:t>cable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39000" y="29718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homes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81400" y="205740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coaxial cable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657600" y="434340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coaxial cable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600200" y="129540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752600" y="335280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Signal Propagation in Bus Networks (Ethernet 10Base2)</a:t>
            </a:r>
            <a:endParaRPr lang="en-US" sz="2600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"/>
          </p:nvPr>
        </p:nvSpPr>
        <p:spPr>
          <a:xfrm>
            <a:off x="1295400" y="4191000"/>
            <a:ext cx="662940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Sender generates signal and puts it on the wire.</a:t>
            </a:r>
          </a:p>
          <a:p>
            <a:r>
              <a:rPr lang="en-US" dirty="0" smtClean="0"/>
              <a:t>Signal propagates in both directions.</a:t>
            </a:r>
          </a:p>
          <a:p>
            <a:r>
              <a:rPr lang="en-US" dirty="0" smtClean="0"/>
              <a:t>Other hosts listen-in on signal.</a:t>
            </a:r>
          </a:p>
          <a:p>
            <a:r>
              <a:rPr lang="en-US" dirty="0" smtClean="0"/>
              <a:t>Terminator “consumes” the signal.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28194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762000" cy="762000"/>
          </a:xfrm>
          <a:prstGeom prst="rect">
            <a:avLst/>
          </a:prstGeom>
          <a:noFill/>
        </p:spPr>
      </p:pic>
      <p:pic>
        <p:nvPicPr>
          <p:cNvPr id="7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971800"/>
            <a:ext cx="762000" cy="7620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rot="5400000">
            <a:off x="4267200" y="2895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 rot="5400000">
            <a:off x="1905000" y="2743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905000"/>
            <a:ext cx="762000" cy="762000"/>
          </a:xfrm>
          <a:prstGeom prst="rect">
            <a:avLst/>
          </a:prstGeom>
          <a:noFill/>
        </p:spPr>
      </p:pic>
      <p:pic>
        <p:nvPicPr>
          <p:cNvPr id="11" name="Picture 4" descr="C:\Users\Thomas\AppData\Local\Microsoft\Windows\Temporary Internet Files\Content.IE5\19ANNWTG\MCj04413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81200"/>
            <a:ext cx="609600" cy="609600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>
            <a:stCxn id="11" idx="2"/>
          </p:cNvCxnSpPr>
          <p:nvPr/>
        </p:nvCxnSpPr>
        <p:spPr>
          <a:xfrm rot="5400000">
            <a:off x="5143500" y="27051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C:\Users\Thomas\AppData\Local\Microsoft\Windows\Temporary Internet Files\Content.IE5\GBRWVH3T\MCj0431635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048000"/>
            <a:ext cx="781050" cy="781050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>
            <a:endCxn id="13" idx="0"/>
          </p:cNvCxnSpPr>
          <p:nvPr/>
        </p:nvCxnSpPr>
        <p:spPr>
          <a:xfrm rot="16200000" flipH="1">
            <a:off x="6215063" y="2928938"/>
            <a:ext cx="228598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733800" y="2743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1447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host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2743200"/>
            <a:ext cx="38100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39000" y="2743200"/>
            <a:ext cx="38100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8000" y="22860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14478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53000" y="15240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33528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1800" y="34290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22860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038600" y="2362200"/>
            <a:ext cx="152400" cy="381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4495800" y="2819400"/>
            <a:ext cx="23622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1524000" y="2819400"/>
            <a:ext cx="23622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Network Failure in a Bus Network (Ethernet 10Base2)</a:t>
            </a:r>
            <a:endParaRPr lang="en-US" sz="2600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"/>
          </p:nvPr>
        </p:nvSpPr>
        <p:spPr>
          <a:xfrm>
            <a:off x="1295400" y="4724400"/>
            <a:ext cx="66294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Signal bounces if in terminators are attached or if network cable is broken.</a:t>
            </a:r>
          </a:p>
          <a:p>
            <a:r>
              <a:rPr lang="en-US" dirty="0" smtClean="0"/>
              <a:t>Bouncing signal generates noise.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24384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00"/>
            <a:ext cx="762000" cy="762000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5400000">
            <a:off x="3733800" y="2362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4800" y="198120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terminator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190500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terminator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371600" y="3810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895600"/>
            <a:ext cx="762000" cy="762000"/>
          </a:xfrm>
          <a:prstGeom prst="rect">
            <a:avLst/>
          </a:prstGeom>
          <a:noFill/>
        </p:spPr>
      </p:pic>
      <p:cxnSp>
        <p:nvCxnSpPr>
          <p:cNvPr id="41" name="Straight Connector 40"/>
          <p:cNvCxnSpPr/>
          <p:nvPr/>
        </p:nvCxnSpPr>
        <p:spPr>
          <a:xfrm rot="5400000">
            <a:off x="3810000" y="3733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0600" y="3733800"/>
            <a:ext cx="38100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15200" y="3733800"/>
            <a:ext cx="38100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3962400" y="1981200"/>
            <a:ext cx="152400" cy="381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038600" y="2514600"/>
            <a:ext cx="28194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371600" y="2514600"/>
            <a:ext cx="23622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371600" y="2667000"/>
            <a:ext cx="7620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6553200" y="2667000"/>
            <a:ext cx="6858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5867400" y="38100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own Arrow 57"/>
          <p:cNvSpPr/>
          <p:nvPr/>
        </p:nvSpPr>
        <p:spPr>
          <a:xfrm>
            <a:off x="4038600" y="3352800"/>
            <a:ext cx="152400" cy="381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0800000">
            <a:off x="1447800" y="3886200"/>
            <a:ext cx="23622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4648200" y="3886200"/>
            <a:ext cx="7620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0800000">
            <a:off x="4572000" y="4114800"/>
            <a:ext cx="6858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334000" y="3352800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cable broke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Signal Propagation in Ring Networks (Token Ring)</a:t>
            </a:r>
            <a:endParaRPr lang="en-US" sz="2800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"/>
          </p:nvPr>
        </p:nvSpPr>
        <p:spPr>
          <a:xfrm>
            <a:off x="1295400" y="4800600"/>
            <a:ext cx="66294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Sender generates signal and waits for token.</a:t>
            </a:r>
          </a:p>
          <a:p>
            <a:r>
              <a:rPr lang="en-US" dirty="0" smtClean="0"/>
              <a:t>Sender “appends” signal to token.</a:t>
            </a:r>
          </a:p>
          <a:p>
            <a:r>
              <a:rPr lang="en-US" dirty="0" smtClean="0"/>
              <a:t>Signal propagates in physical ring from host to host.</a:t>
            </a:r>
          </a:p>
          <a:p>
            <a:r>
              <a:rPr lang="en-US" dirty="0" smtClean="0"/>
              <a:t>Recipient “consumes” the signal and sends token.</a:t>
            </a:r>
          </a:p>
          <a:p>
            <a:endParaRPr lang="en-US" dirty="0"/>
          </a:p>
        </p:txBody>
      </p:sp>
      <p:pic>
        <p:nvPicPr>
          <p:cNvPr id="6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09800"/>
            <a:ext cx="762000" cy="762000"/>
          </a:xfrm>
          <a:prstGeom prst="rect">
            <a:avLst/>
          </a:prstGeom>
          <a:noFill/>
        </p:spPr>
      </p:pic>
      <p:pic>
        <p:nvPicPr>
          <p:cNvPr id="7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657600"/>
            <a:ext cx="762000" cy="762000"/>
          </a:xfrm>
          <a:prstGeom prst="rect">
            <a:avLst/>
          </a:prstGeom>
          <a:noFill/>
        </p:spPr>
      </p:pic>
      <p:pic>
        <p:nvPicPr>
          <p:cNvPr id="10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676400"/>
            <a:ext cx="762000" cy="762000"/>
          </a:xfrm>
          <a:prstGeom prst="rect">
            <a:avLst/>
          </a:prstGeom>
          <a:noFill/>
        </p:spPr>
      </p:pic>
      <p:pic>
        <p:nvPicPr>
          <p:cNvPr id="11" name="Picture 4" descr="C:\Users\Thomas\AppData\Local\Microsoft\Windows\Temporary Internet Files\Content.IE5\19ANNWTG\MCj04413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124200"/>
            <a:ext cx="609600" cy="6096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276600" y="1295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host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1200" y="32004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CNT 4007C 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 rot="525034">
            <a:off x="2347011" y="2620055"/>
            <a:ext cx="24639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3467100" y="2476500"/>
            <a:ext cx="1524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2133600" y="2819400"/>
            <a:ext cx="2286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857500" y="3543300"/>
            <a:ext cx="1524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4800600" y="3276600"/>
            <a:ext cx="2286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157465">
            <a:off x="3061049" y="2521500"/>
            <a:ext cx="304800" cy="150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19390571">
            <a:off x="2118244" y="3063294"/>
            <a:ext cx="2286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 rot="15603539">
            <a:off x="4253028" y="3522828"/>
            <a:ext cx="228600" cy="78213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7600227">
            <a:off x="4511277" y="2270255"/>
            <a:ext cx="22860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L02 Network Structures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t_2009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Format_200909</Template>
  <TotalTime>4003</TotalTime>
  <Words>1357</Words>
  <Application>Microsoft Office PowerPoint</Application>
  <PresentationFormat>On-screen Show (4:3)</PresentationFormat>
  <Paragraphs>344</Paragraphs>
  <Slides>29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 New Roman</vt:lpstr>
      <vt:lpstr>Format_200909</vt:lpstr>
      <vt:lpstr>Default Design</vt:lpstr>
      <vt:lpstr>1_Default Design</vt:lpstr>
      <vt:lpstr>Clip</vt:lpstr>
      <vt:lpstr>CNT4007C: Theory and Fundamentals of Computer Networks</vt:lpstr>
      <vt:lpstr>Overview of Network Topologies</vt:lpstr>
      <vt:lpstr>Network Topology</vt:lpstr>
      <vt:lpstr>Network Topology Examples</vt:lpstr>
      <vt:lpstr>Network Topologies Examples (cont.)</vt:lpstr>
      <vt:lpstr>Hybrid Fiber-Coaxial (HFC) Access Network</vt:lpstr>
      <vt:lpstr>Signal Propagation in Bus Networks (Ethernet 10Base2)</vt:lpstr>
      <vt:lpstr>Network Failure in a Bus Network (Ethernet 10Base2)</vt:lpstr>
      <vt:lpstr>Signal Propagation in Ring Networks (Token Ring)</vt:lpstr>
      <vt:lpstr>Logical Network Topology - Ring</vt:lpstr>
      <vt:lpstr>A Logical Bus Implemented as a Physical Star</vt:lpstr>
      <vt:lpstr>A Logical Ring Implemented as a Physical Star</vt:lpstr>
      <vt:lpstr>Robustness of Network Topologies</vt:lpstr>
      <vt:lpstr>Network Devices</vt:lpstr>
      <vt:lpstr>Network Devices (cont.)</vt:lpstr>
      <vt:lpstr>Data Transport in Hubs</vt:lpstr>
      <vt:lpstr>Data Transport in Switches</vt:lpstr>
      <vt:lpstr>Self-Learning Switches</vt:lpstr>
      <vt:lpstr>Sample Network</vt:lpstr>
      <vt:lpstr>Connecting Hosts to Network</vt:lpstr>
      <vt:lpstr>Combination Star Topology</vt:lpstr>
      <vt:lpstr>Complex Local Area Network</vt:lpstr>
      <vt:lpstr>Complex Local Area Networks (Ethernet)</vt:lpstr>
      <vt:lpstr>Selecting a Topology</vt:lpstr>
      <vt:lpstr>Creating the Layout</vt:lpstr>
      <vt:lpstr>PowerPoint Presentation</vt:lpstr>
      <vt:lpstr>Network Structure of the Internet</vt:lpstr>
      <vt:lpstr>Internet Illustration</vt:lpstr>
      <vt:lpstr>Connecting Heterogeneous Networks</vt:lpstr>
    </vt:vector>
  </TitlesOfParts>
  <Company>University of West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CNT4007C</dc:title>
  <dc:creator>Ezhil Kalaimannan</dc:creator>
  <cp:lastModifiedBy>Ezhil Kalaimannan</cp:lastModifiedBy>
  <cp:revision>59</cp:revision>
  <dcterms:created xsi:type="dcterms:W3CDTF">2010-08-26T19:42:27Z</dcterms:created>
  <dcterms:modified xsi:type="dcterms:W3CDTF">2017-01-23T21:33:09Z</dcterms:modified>
</cp:coreProperties>
</file>