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  <p:sldMasterId id="2147483699" r:id="rId3"/>
    <p:sldMasterId id="2147483711" r:id="rId4"/>
    <p:sldMasterId id="2147483723" r:id="rId5"/>
  </p:sldMasterIdLst>
  <p:notesMasterIdLst>
    <p:notesMasterId r:id="rId62"/>
  </p:notesMasterIdLst>
  <p:handoutMasterIdLst>
    <p:handoutMasterId r:id="rId63"/>
  </p:handoutMasterIdLst>
  <p:sldIdLst>
    <p:sldId id="256" r:id="rId6"/>
    <p:sldId id="257" r:id="rId7"/>
    <p:sldId id="258" r:id="rId8"/>
    <p:sldId id="259" r:id="rId9"/>
    <p:sldId id="264" r:id="rId10"/>
    <p:sldId id="260" r:id="rId11"/>
    <p:sldId id="261" r:id="rId12"/>
    <p:sldId id="262" r:id="rId13"/>
    <p:sldId id="263" r:id="rId14"/>
    <p:sldId id="283" r:id="rId15"/>
    <p:sldId id="287" r:id="rId16"/>
    <p:sldId id="284" r:id="rId17"/>
    <p:sldId id="285" r:id="rId18"/>
    <p:sldId id="286" r:id="rId19"/>
    <p:sldId id="282" r:id="rId20"/>
    <p:sldId id="307" r:id="rId21"/>
    <p:sldId id="308" r:id="rId22"/>
    <p:sldId id="309" r:id="rId23"/>
    <p:sldId id="310" r:id="rId24"/>
    <p:sldId id="275" r:id="rId25"/>
    <p:sldId id="276" r:id="rId26"/>
    <p:sldId id="278" r:id="rId27"/>
    <p:sldId id="279" r:id="rId28"/>
    <p:sldId id="314" r:id="rId29"/>
    <p:sldId id="315" r:id="rId30"/>
    <p:sldId id="316" r:id="rId31"/>
    <p:sldId id="317" r:id="rId32"/>
    <p:sldId id="280" r:id="rId33"/>
    <p:sldId id="281" r:id="rId34"/>
    <p:sldId id="288" r:id="rId35"/>
    <p:sldId id="295" r:id="rId36"/>
    <p:sldId id="299" r:id="rId37"/>
    <p:sldId id="294" r:id="rId38"/>
    <p:sldId id="297" r:id="rId39"/>
    <p:sldId id="293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06" r:id="rId51"/>
    <p:sldId id="300" r:id="rId52"/>
    <p:sldId id="302" r:id="rId53"/>
    <p:sldId id="303" r:id="rId54"/>
    <p:sldId id="328" r:id="rId55"/>
    <p:sldId id="329" r:id="rId56"/>
    <p:sldId id="330" r:id="rId57"/>
    <p:sldId id="331" r:id="rId58"/>
    <p:sldId id="332" r:id="rId59"/>
    <p:sldId id="333" r:id="rId60"/>
    <p:sldId id="33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Dr. T. Reichherzer / CS UWF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Fall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CNT4007C L04 Data Link Layer I+II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B8023-EB89-43B4-BF88-D1727F7FA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66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Dr. T. Reichherzer / CS UWF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Fall 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CNT4007C L04 Data Link Layer I+II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4B752-5E96-49A1-B59B-6F12F4332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0657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54B752-5E96-49A1-B59B-6F12F433280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DE" smtClean="0"/>
              <a:t>Dr. T. Reichherzer / CS UWF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0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1B475-4425-4A9D-8CED-7CA038F487E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59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1B475-4425-4A9D-8CED-7CA038F487E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72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Dr. T. Reichherzer / CS UWF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54B752-5E96-49A1-B59B-6F12F43328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7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30D07FE6-2C61-46D5-BE4B-0FE87E08FC90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645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0DC2B01-4E4C-460A-849B-855DC29F8180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869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369D234-37EB-42E7-9CF5-195D3F594DAD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9CE37DF8-A511-419E-A8B7-96B8EB8E4C17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219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9FC2D-911D-440B-B277-D945DF705C41}" type="slidenum">
              <a:rPr lang="en-US"/>
              <a:pPr/>
              <a:t>33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8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8DF8D57A-0F11-44AA-A8E9-72B4F9D82617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75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4947211-FA44-4962-85E7-97E324C4FA4A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62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Dr. T. Reichherzer / CS UWF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54B752-5E96-49A1-B59B-6F12F43328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D23DE96-4EA1-4C4E-ABFA-BD34D62AB634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38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28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65DF80A-D3B0-4E97-B12D-70D7A0B4AB40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50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92E2F26-AA2B-4856-95A9-651DCB03DC82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40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10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B5F31B18-55C4-4F46-8D19-C07101D2CA96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41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276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12F73435-F392-4711-B3A1-EA38CA51ED17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42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074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CC5E90B-AB79-41A1-8BAC-06F475F8B808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43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214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05C12302-4691-4E2A-98EA-3E7F97686111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44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089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4F20F49-D80F-4D8B-95DA-ACDCFBC5607B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45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320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D9F1D6F-CC05-4D88-AE7F-EF35213EEC66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50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735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C39E272-2690-4365-97B9-9CE8099FB1A2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51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91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1B475-4425-4A9D-8CED-7CA038F487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1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BACD26C-9981-416E-8E51-8D5FB091A850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52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158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8357567-3C1F-46BB-8BC5-C9200518F585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53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069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C99C9C2-073C-419D-AE82-C95665A91592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54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029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1B47F81D-D527-4381-A3AA-56620C0B9B43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55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147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E7652B7-52CC-42F5-A733-90B5C42CEAC7}" type="slidenum">
              <a:rPr lang="en-US" altLang="en-US" sz="1200" i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56</a:t>
            </a:fld>
            <a:endParaRPr lang="en-US" altLang="en-US" sz="120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6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1B475-4425-4A9D-8CED-7CA038F487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9AFC3-1796-4F12-8449-A48674797E13}" type="slidenum">
              <a:rPr lang="en-US"/>
              <a:pPr/>
              <a:t>8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4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473FC-75E9-4860-BDF8-DEBB86D2233C}" type="slidenum">
              <a:rPr lang="en-US"/>
              <a:pPr/>
              <a:t>9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Dr. T. Reichherzer / CS UWF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B752-5E96-49A1-B59B-6F12F43328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7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E52B63-A41B-44B2-9D27-69A7DC3D9BE6}" type="slidenum">
              <a:rPr lang="en-US"/>
              <a:pPr/>
              <a:t>11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4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1B475-4425-4A9D-8CED-7CA038F487E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313432" cy="228600"/>
          </a:xfrm>
        </p:spPr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0"/>
            <a:ext cx="2057400" cy="569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553200" cy="569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313432" cy="228600"/>
          </a:xfrm>
        </p:spPr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E4B288-6E63-4CA9-A9D3-AD48C5B8C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304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3049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304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1007916-31FF-4453-BB10-134FD4B3A7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4E9DC0A2-0C80-4041-94C1-5862333AA0E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3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48F36310-8FBE-4CEC-9B6E-158421F5534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6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A5B05E38-0BE6-4B29-B853-1F344E0B91F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7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599AC79A-7C5C-47F3-83B5-C617E75608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4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8374BBE0-7A46-48A8-9982-60C16C863F4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0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65C4B62E-5211-46B8-8B4E-245F67152E5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1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599" y="6634264"/>
            <a:ext cx="2300591" cy="223736"/>
          </a:xfrm>
        </p:spPr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045576AF-D0E0-4AA2-B1E4-9F3FD10090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76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A6B5AF5E-833A-4EB9-80EF-C8AB77C51CE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77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0AED2066-CDFB-42A3-BDC0-27121F4EE7C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31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29D25D39-A4A2-4FD9-BFE2-B4BF41E418F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503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1E65A6C9-1AE4-4A48-96E2-0A6459C24C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5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C1879567-477A-424E-876C-93E2C421CDE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45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7F19B628-5CC7-4866-9799-7B771CC2DD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87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82564CD4-CA78-4C0D-AAC9-8211418820F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70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1D2F61F7-B03F-4F0F-BAA2-7A0910D665A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83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7172A47D-D815-4B9A-B379-7E9F53FE8B4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0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52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4D609CF2-2F18-4BF8-8AC9-CC5501E10B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15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A66407B8-1D4F-4F58-8FC7-333DE1C85A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26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14AAAEED-6737-44C9-BF3A-7F04E1ED95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22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C4DB327C-D0F1-4BA3-AAC5-30568AFB9C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166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5B3509BF-13F8-4B00-9639-DE682E6152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43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E4D7AEF4-0045-4A0C-8581-9D5FCDF904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332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C1879567-477A-424E-876C-93E2C421CDE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104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7F19B628-5CC7-4866-9799-7B771CC2DD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544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82564CD4-CA78-4C0D-AAC9-8211418820F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08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1D2F61F7-B03F-4F0F-BAA2-7A0910D665A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4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7172A47D-D815-4B9A-B379-7E9F53FE8B4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290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4D609CF2-2F18-4BF8-8AC9-CC5501E10B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041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A66407B8-1D4F-4F58-8FC7-333DE1C85A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730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14AAAEED-6737-44C9-BF3A-7F04E1ED95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52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C4DB327C-D0F1-4BA3-AAC5-30568AFB9C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31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5B3509BF-13F8-4B00-9639-DE682E6152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9289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E4D7AEF4-0045-4A0C-8581-9D5FCDF904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170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C1879567-477A-424E-876C-93E2C421CDE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118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7F19B628-5CC7-4866-9799-7B771CC2DD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932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82564CD4-CA78-4C0D-AAC9-8211418820F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3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952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838200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952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1D2F61F7-B03F-4F0F-BAA2-7A0910D665A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588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7172A47D-D815-4B9A-B379-7E9F53FE8B4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351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4D609CF2-2F18-4BF8-8AC9-CC5501E10B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78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A66407B8-1D4F-4F58-8FC7-333DE1C85A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265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14AAAEED-6737-44C9-BF3A-7F04E1ED95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534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C4DB327C-D0F1-4BA3-AAC5-30568AFB9C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63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5B3509BF-13F8-4B00-9639-DE682E6152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767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5-</a:t>
            </a:r>
            <a:fld id="{E4D7AEF4-0045-4A0C-8581-9D5FCDF904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1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8599" y="6595353"/>
            <a:ext cx="2310319" cy="262647"/>
          </a:xfrm>
        </p:spPr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634264"/>
            <a:ext cx="2329774" cy="223736"/>
          </a:xfrm>
        </p:spPr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32369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38200"/>
            <a:ext cx="5334000" cy="570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828800"/>
            <a:ext cx="3236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313432" cy="228600"/>
          </a:xfrm>
        </p:spPr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105400"/>
            <a:ext cx="5562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562600" cy="4191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715000"/>
            <a:ext cx="5562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313432" cy="228600"/>
          </a:xfrm>
        </p:spPr>
        <p:txBody>
          <a:bodyPr/>
          <a:lstStyle/>
          <a:p>
            <a:r>
              <a:rPr lang="en-US" smtClean="0"/>
              <a:t>L04 Data Link Layer I+II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0"/>
            <a:ext cx="4572000" cy="6858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0"/>
            <a:ext cx="3886200" cy="685800"/>
          </a:xfrm>
          <a:prstGeom prst="rect">
            <a:avLst/>
          </a:prstGeom>
          <a:gradFill flip="none" rotWithShape="1">
            <a:gsLst>
              <a:gs pos="49000">
                <a:srgbClr val="003399"/>
              </a:gs>
              <a:gs pos="96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L04 Data Link Layer I+II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CNT 4007C, Fall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0F6F78-E6C7-4FA9-8256-6FE4E136027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UWF_Official_Seal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2125" y="64865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+mn-ea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1975" y="648652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t>5-</a:t>
            </a:r>
            <a:fld id="{A27ADAA3-587B-46E2-AB1B-BD09317AE8E6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516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2125" y="64865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+mn-ea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1975" y="648652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t>5-</a:t>
            </a:r>
            <a:fld id="{EFD2B78D-9074-4E6F-92C3-33DD2D6EB553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44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2125" y="64865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+mn-ea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1975" y="648652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t>5-</a:t>
            </a:r>
            <a:fld id="{EFD2B78D-9074-4E6F-92C3-33DD2D6EB553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05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2125" y="64865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+mn-ea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Data Link 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1975" y="648652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t>5-</a:t>
            </a:r>
            <a:fld id="{EFD2B78D-9074-4E6F-92C3-33DD2D6EB553}" type="slidenum">
              <a:rPr lang="en-US" altLang="en-US" smtClean="0">
                <a:solidFill>
                  <a:srgbClr val="000000"/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66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99"/>
                </a:solidFill>
                <a:latin typeface="Arial" charset="0"/>
              </a:rPr>
              <a:t>CNT4007C: Theory and Fundamentals of Computer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Data Link Layer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8674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Content derived from various sources including </a:t>
            </a:r>
            <a:br>
              <a:rPr lang="en-US" sz="1200" dirty="0" smtClean="0"/>
            </a:br>
            <a:r>
              <a:rPr lang="en-US" sz="1200" dirty="0" err="1" smtClean="0"/>
              <a:t>Tomsho</a:t>
            </a:r>
            <a:r>
              <a:rPr lang="en-US" sz="1200" dirty="0" smtClean="0"/>
              <a:t> </a:t>
            </a:r>
            <a:r>
              <a:rPr lang="en-US" sz="1200" i="1" dirty="0" smtClean="0"/>
              <a:t>et al</a:t>
            </a:r>
            <a:r>
              <a:rPr lang="en-US" sz="1200" dirty="0" smtClean="0"/>
              <a:t>., Guide to Networking Essentials,</a:t>
            </a:r>
          </a:p>
          <a:p>
            <a:pPr algn="r"/>
            <a:r>
              <a:rPr lang="en-US" sz="1200" dirty="0" smtClean="0"/>
              <a:t>Kurose and Ross, Computer Networking: A Top-Down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53390" y="2479948"/>
            <a:ext cx="6858000" cy="1524000"/>
          </a:xfrm>
          <a:prstGeom prst="rect">
            <a:avLst/>
          </a:prstGeom>
          <a:ln w="6350">
            <a:solidFill>
              <a:srgbClr val="00642D"/>
            </a:solidFill>
          </a:ln>
        </p:spPr>
        <p:txBody>
          <a:bodyPr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600" dirty="0" smtClean="0"/>
              <a:t>Error Detection Protocol and Reliable Service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3390" y="3927748"/>
            <a:ext cx="6858000" cy="76200"/>
          </a:xfrm>
          <a:prstGeom prst="rect">
            <a:avLst/>
          </a:prstGeom>
          <a:solidFill>
            <a:srgbClr val="00642D"/>
          </a:solidFill>
          <a:ln>
            <a:solidFill>
              <a:srgbClr val="006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3390" y="2479948"/>
            <a:ext cx="6858000" cy="76200"/>
          </a:xfrm>
          <a:prstGeom prst="rect">
            <a:avLst/>
          </a:prstGeom>
          <a:solidFill>
            <a:srgbClr val="00642D"/>
          </a:solidFill>
          <a:ln>
            <a:solidFill>
              <a:srgbClr val="006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Error </a:t>
            </a:r>
            <a:r>
              <a:rPr lang="en-US" sz="3600" dirty="0" smtClean="0"/>
              <a:t>Detection / Correction Overview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24098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Errors may occur when transferring data between neighboring nodes in a local network.</a:t>
            </a:r>
          </a:p>
          <a:p>
            <a:r>
              <a:rPr lang="en-US" dirty="0" smtClean="0"/>
              <a:t>Error detection identifies an error but cannot repair it.</a:t>
            </a:r>
          </a:p>
          <a:p>
            <a:pPr lvl="1"/>
            <a:r>
              <a:rPr lang="en-US" dirty="0" smtClean="0"/>
              <a:t>not 100% reliable</a:t>
            </a:r>
          </a:p>
          <a:p>
            <a:r>
              <a:rPr lang="en-US" dirty="0" smtClean="0"/>
              <a:t>Error correction identifies an error and detects it.</a:t>
            </a:r>
          </a:p>
          <a:p>
            <a:pPr lvl="1"/>
            <a:r>
              <a:rPr lang="en-US" dirty="0" smtClean="0"/>
              <a:t>error correction is limited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6D70-3900-4CC2-BDBF-41F6897562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0" y="3790950"/>
            <a:ext cx="1562100" cy="3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datagram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143000" y="4638675"/>
            <a:ext cx="1562100" cy="3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frame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705100" y="4638675"/>
            <a:ext cx="685800" cy="3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EDC’</a:t>
            </a:r>
            <a:endParaRPr lang="en-US" sz="1600" dirty="0"/>
          </a:p>
        </p:txBody>
      </p:sp>
      <p:cxnSp>
        <p:nvCxnSpPr>
          <p:cNvPr id="18" name="Straight Connector 17"/>
          <p:cNvCxnSpPr>
            <a:stCxn id="11" idx="2"/>
            <a:endCxn id="12" idx="0"/>
          </p:cNvCxnSpPr>
          <p:nvPr/>
        </p:nvCxnSpPr>
        <p:spPr>
          <a:xfrm rot="5400000">
            <a:off x="1662113" y="4376737"/>
            <a:ext cx="52387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81300" y="5457824"/>
            <a:ext cx="3324225" cy="638176"/>
            <a:chOff x="3038475" y="5457824"/>
            <a:chExt cx="3324225" cy="638176"/>
          </a:xfrm>
        </p:grpSpPr>
        <p:sp>
          <p:nvSpPr>
            <p:cNvPr id="20" name="Flowchart: Direct Access Storage 19"/>
            <p:cNvSpPr/>
            <p:nvPr/>
          </p:nvSpPr>
          <p:spPr>
            <a:xfrm>
              <a:off x="5715000" y="5495925"/>
              <a:ext cx="647700" cy="533400"/>
            </a:xfrm>
            <a:prstGeom prst="flowChartMagneticDrum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Direct Access Storage 20"/>
            <p:cNvSpPr/>
            <p:nvPr/>
          </p:nvSpPr>
          <p:spPr>
            <a:xfrm>
              <a:off x="3038475" y="5495925"/>
              <a:ext cx="647700" cy="533400"/>
            </a:xfrm>
            <a:prstGeom prst="flowChartMagneticDrum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90900" y="5457824"/>
              <a:ext cx="2533650" cy="638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bit-error prone link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between neighboring nodes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21" idx="0"/>
              <a:endCxn id="20" idx="0"/>
            </p:cNvCxnSpPr>
            <p:nvPr/>
          </p:nvCxnSpPr>
          <p:spPr>
            <a:xfrm rot="5400000" flipH="1" flipV="1">
              <a:off x="4700587" y="4157663"/>
              <a:ext cx="0" cy="2676525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4691062" y="4691063"/>
              <a:ext cx="0" cy="2676525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9" name="Shape 28"/>
          <p:cNvCxnSpPr>
            <a:stCxn id="12" idx="2"/>
            <a:endCxn id="21" idx="1"/>
          </p:cNvCxnSpPr>
          <p:nvPr/>
        </p:nvCxnSpPr>
        <p:spPr>
          <a:xfrm rot="16200000" flipH="1">
            <a:off x="1952625" y="4933950"/>
            <a:ext cx="800100" cy="85725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0" idx="4"/>
          </p:cNvCxnSpPr>
          <p:nvPr/>
        </p:nvCxnSpPr>
        <p:spPr>
          <a:xfrm flipV="1">
            <a:off x="6105525" y="4438650"/>
            <a:ext cx="304800" cy="132397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05400" y="4638675"/>
            <a:ext cx="1562100" cy="3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frame’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667500" y="4638675"/>
            <a:ext cx="685800" cy="3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EDC’</a:t>
            </a:r>
            <a:endParaRPr lang="en-US" sz="1600" dirty="0"/>
          </a:p>
        </p:txBody>
      </p:sp>
      <p:sp>
        <p:nvSpPr>
          <p:cNvPr id="33" name="Flowchart: Decision 32"/>
          <p:cNvSpPr/>
          <p:nvPr/>
        </p:nvSpPr>
        <p:spPr>
          <a:xfrm>
            <a:off x="5448300" y="3505200"/>
            <a:ext cx="1943099" cy="952500"/>
          </a:xfrm>
          <a:prstGeom prst="flowChartDecision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all bits </a:t>
            </a:r>
          </a:p>
          <a:p>
            <a:pPr algn="ctr"/>
            <a:r>
              <a:rPr lang="en-US" sz="1600" dirty="0" smtClean="0"/>
              <a:t>in frame ok?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3" idx="3"/>
          </p:cNvCxnSpPr>
          <p:nvPr/>
        </p:nvCxnSpPr>
        <p:spPr>
          <a:xfrm>
            <a:off x="7391399" y="3981450"/>
            <a:ext cx="495301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638800" y="2962275"/>
            <a:ext cx="1562100" cy="323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datagram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stCxn id="33" idx="0"/>
            <a:endCxn id="40" idx="2"/>
          </p:cNvCxnSpPr>
          <p:nvPr/>
        </p:nvCxnSpPr>
        <p:spPr>
          <a:xfrm rot="5400000" flipH="1" flipV="1">
            <a:off x="6310313" y="3395663"/>
            <a:ext cx="219075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38925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410450" y="35433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924800" y="3800475"/>
            <a:ext cx="92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detected</a:t>
            </a:r>
            <a:br>
              <a:rPr lang="en-US" sz="1600" dirty="0" smtClean="0"/>
            </a:br>
            <a:r>
              <a:rPr lang="en-US" sz="1600" dirty="0" smtClean="0"/>
              <a:t>error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Error Detection using CRC (Illustration)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01750" y="1987550"/>
            <a:ext cx="12065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77938" y="1698625"/>
            <a:ext cx="1127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/>
              <a:t>Message (M)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828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667000" y="21336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25738" y="1774825"/>
            <a:ext cx="2525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/>
              <a:t>Divide by CRC Polynomial C(x)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16550" y="1987550"/>
            <a:ext cx="368300" cy="292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18125" y="1698625"/>
            <a:ext cx="1246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/>
              <a:t>Remainder (R)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133600" y="2133600"/>
            <a:ext cx="4040188" cy="687388"/>
          </a:xfrm>
          <a:custGeom>
            <a:avLst/>
            <a:gdLst/>
            <a:ahLst/>
            <a:cxnLst>
              <a:cxn ang="0">
                <a:pos x="2400" y="0"/>
              </a:cxn>
              <a:cxn ang="0">
                <a:pos x="2544" y="0"/>
              </a:cxn>
              <a:cxn ang="0">
                <a:pos x="2544" y="240"/>
              </a:cxn>
              <a:cxn ang="0">
                <a:pos x="0" y="240"/>
              </a:cxn>
              <a:cxn ang="0">
                <a:pos x="0" y="432"/>
              </a:cxn>
            </a:cxnLst>
            <a:rect l="0" t="0" r="r" b="b"/>
            <a:pathLst>
              <a:path w="2545" h="433">
                <a:moveTo>
                  <a:pt x="2400" y="0"/>
                </a:moveTo>
                <a:lnTo>
                  <a:pt x="2544" y="0"/>
                </a:lnTo>
                <a:lnTo>
                  <a:pt x="2544" y="240"/>
                </a:lnTo>
                <a:lnTo>
                  <a:pt x="0" y="240"/>
                </a:lnTo>
                <a:lnTo>
                  <a:pt x="0" y="43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30338" y="2765425"/>
            <a:ext cx="1062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/>
              <a:t>Concatenate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1750" y="3359150"/>
            <a:ext cx="12065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20950" y="3359150"/>
            <a:ext cx="368300" cy="292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981200" y="304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981200" y="3810000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9938" y="3832225"/>
            <a:ext cx="1812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/>
              <a:t>Transmit over network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01750" y="4502150"/>
            <a:ext cx="12065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20950" y="4502150"/>
            <a:ext cx="368300" cy="292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048000" y="46482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106738" y="4289425"/>
            <a:ext cx="2525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/>
              <a:t>Divide by CRC Polynomial C(x)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768975" y="4465638"/>
            <a:ext cx="1716088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/>
              <a:t>Remainder = 0 ?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8580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40538" y="4899025"/>
            <a:ext cx="401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465888" y="5240338"/>
            <a:ext cx="154940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/>
              <a:t>Discard Frame</a:t>
            </a: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2209800" y="4953000"/>
            <a:ext cx="3963988" cy="153988"/>
          </a:xfrm>
          <a:custGeom>
            <a:avLst/>
            <a:gdLst/>
            <a:ahLst/>
            <a:cxnLst>
              <a:cxn ang="0">
                <a:pos x="2496" y="0"/>
              </a:cxn>
              <a:cxn ang="0">
                <a:pos x="2496" y="96"/>
              </a:cxn>
              <a:cxn ang="0">
                <a:pos x="0" y="96"/>
              </a:cxn>
            </a:cxnLst>
            <a:rect l="0" t="0" r="r" b="b"/>
            <a:pathLst>
              <a:path w="2497" h="97">
                <a:moveTo>
                  <a:pt x="2496" y="0"/>
                </a:moveTo>
                <a:lnTo>
                  <a:pt x="2496" y="96"/>
                </a:ln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563938" y="4824413"/>
            <a:ext cx="1606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/>
              <a:t>Strip off Remainder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1981200" y="4876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301750" y="5416550"/>
            <a:ext cx="12065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73338" y="5432425"/>
            <a:ext cx="176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/>
              <a:t>Original Message (M)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920750" y="4273550"/>
            <a:ext cx="7302500" cy="173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920750" y="1682750"/>
            <a:ext cx="7302500" cy="20447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Reliable Transmission in Data Link Layer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Lost or damaged frames must be handled to ensure reliable transmission.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Typically accomplished through retransmissions</a:t>
            </a:r>
          </a:p>
          <a:p>
            <a:pPr lvl="1"/>
            <a:r>
              <a:rPr lang="en-US" dirty="0" smtClean="0"/>
              <a:t>It is possible to encode sufficient information in a frame to actually recover from damaged data (using ECCs - Error Correction Codes)</a:t>
            </a:r>
          </a:p>
          <a:p>
            <a:pPr lvl="1"/>
            <a:r>
              <a:rPr lang="en-US" dirty="0" smtClean="0"/>
              <a:t>However, approaches can only handle limited ranges of errors</a:t>
            </a:r>
          </a:p>
          <a:p>
            <a:pPr lvl="1"/>
            <a:r>
              <a:rPr lang="en-US" dirty="0" smtClean="0"/>
              <a:t>Easier to throw the frame away and transfer the frame again</a:t>
            </a:r>
          </a:p>
          <a:p>
            <a:pPr>
              <a:lnSpc>
                <a:spcPct val="210000"/>
              </a:lnSpc>
            </a:pPr>
            <a:r>
              <a:rPr lang="en-US" sz="3100" dirty="0" smtClean="0"/>
              <a:t>Relies on two basic mechanisms</a:t>
            </a:r>
            <a:endParaRPr lang="en-US" sz="4100" dirty="0" smtClean="0"/>
          </a:p>
          <a:p>
            <a:pPr lvl="1"/>
            <a:r>
              <a:rPr lang="en-US" dirty="0" smtClean="0"/>
              <a:t>Acknowledgments (ACKs)</a:t>
            </a:r>
          </a:p>
          <a:p>
            <a:pPr lvl="2">
              <a:buFontTx/>
              <a:buNone/>
            </a:pPr>
            <a:r>
              <a:rPr lang="en-US" dirty="0" smtClean="0"/>
              <a:t>	A small control frame that notifies the other end about frames received</a:t>
            </a:r>
          </a:p>
          <a:p>
            <a:pPr lvl="1"/>
            <a:r>
              <a:rPr lang="en-US" dirty="0" smtClean="0"/>
              <a:t>Timeouts</a:t>
            </a:r>
          </a:p>
          <a:p>
            <a:pPr lvl="2">
              <a:buFontTx/>
              <a:buNone/>
            </a:pPr>
            <a:r>
              <a:rPr lang="en-US" dirty="0" smtClean="0"/>
              <a:t>	A mechanism that allows the sender or receiver to wait for a specified amount of time and then take corrective action if the awaited event does not occur.</a:t>
            </a:r>
          </a:p>
          <a:p>
            <a:pPr lvl="2">
              <a:buFontTx/>
              <a:buNone/>
            </a:pPr>
            <a:r>
              <a:rPr lang="en-US" dirty="0" smtClean="0"/>
              <a:t>    Also known as Automatic Repeat Request (ARQ).</a:t>
            </a:r>
            <a:endParaRPr lang="en-US" sz="17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Reliable Transmission – Stop &amp; Wait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910614" cy="49377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Simple scheme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After each frame is transmitted, wait for an ACK from the recipient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If no ACK is received within some timeout period, assume the frame is lost and retransmit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dirty="0" smtClean="0"/>
          </a:p>
          <a:p>
            <a:r>
              <a:rPr lang="en-US" dirty="0" smtClean="0"/>
              <a:t>Four possible scenarios:</a:t>
            </a:r>
          </a:p>
          <a:p>
            <a:pPr lvl="2"/>
            <a:r>
              <a:rPr lang="en-US" sz="2100" dirty="0" smtClean="0"/>
              <a:t>ACK is received normally</a:t>
            </a:r>
          </a:p>
          <a:p>
            <a:pPr lvl="2"/>
            <a:r>
              <a:rPr lang="en-US" sz="2100" dirty="0" smtClean="0"/>
              <a:t>Original frame is lost</a:t>
            </a:r>
          </a:p>
          <a:p>
            <a:pPr lvl="2"/>
            <a:r>
              <a:rPr lang="en-US" sz="2100" dirty="0" smtClean="0"/>
              <a:t>ACK is lost</a:t>
            </a:r>
          </a:p>
          <a:p>
            <a:pPr lvl="2"/>
            <a:r>
              <a:rPr lang="en-US" sz="2100" dirty="0" smtClean="0"/>
              <a:t>ACK is received too late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3" cstate="print"/>
          <a:srcRect b="3580"/>
          <a:stretch>
            <a:fillRect/>
          </a:stretch>
        </p:blipFill>
        <p:spPr bwMode="auto">
          <a:xfrm>
            <a:off x="4499036" y="1191087"/>
            <a:ext cx="433546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53390" y="2479948"/>
            <a:ext cx="6858000" cy="1524000"/>
          </a:xfrm>
          <a:prstGeom prst="rect">
            <a:avLst/>
          </a:prstGeom>
          <a:ln w="6350">
            <a:solidFill>
              <a:srgbClr val="00642D"/>
            </a:solidFill>
          </a:ln>
        </p:spPr>
        <p:txBody>
          <a:bodyPr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600" dirty="0" smtClean="0"/>
              <a:t>Media Access Protocol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3390" y="3927748"/>
            <a:ext cx="6858000" cy="76200"/>
          </a:xfrm>
          <a:prstGeom prst="rect">
            <a:avLst/>
          </a:prstGeom>
          <a:solidFill>
            <a:srgbClr val="00642D"/>
          </a:solidFill>
          <a:ln>
            <a:solidFill>
              <a:srgbClr val="006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3390" y="2479948"/>
            <a:ext cx="6858000" cy="76200"/>
          </a:xfrm>
          <a:prstGeom prst="rect">
            <a:avLst/>
          </a:prstGeom>
          <a:solidFill>
            <a:srgbClr val="00642D"/>
          </a:solidFill>
          <a:ln>
            <a:solidFill>
              <a:srgbClr val="006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Mulitple</a:t>
            </a:r>
            <a:r>
              <a:rPr lang="en-US" dirty="0" smtClean="0"/>
              <a:t> Access Protocol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links:</a:t>
            </a:r>
          </a:p>
          <a:p>
            <a:pPr lvl="1"/>
            <a:r>
              <a:rPr lang="en-US" dirty="0" smtClean="0"/>
              <a:t>Point-to-Point (PPP)</a:t>
            </a:r>
          </a:p>
          <a:p>
            <a:pPr lvl="1"/>
            <a:r>
              <a:rPr lang="en-US" dirty="0" smtClean="0"/>
              <a:t>broadcast</a:t>
            </a:r>
          </a:p>
          <a:p>
            <a:r>
              <a:rPr lang="en-US" dirty="0" smtClean="0"/>
              <a:t>Point-to-Point</a:t>
            </a:r>
          </a:p>
          <a:p>
            <a:pPr lvl="1"/>
            <a:r>
              <a:rPr lang="en-US" dirty="0" smtClean="0"/>
              <a:t>original dial-up (PPP)</a:t>
            </a:r>
          </a:p>
          <a:p>
            <a:pPr lvl="1"/>
            <a:r>
              <a:rPr lang="en-US" dirty="0" smtClean="0"/>
              <a:t>over Ethernet (</a:t>
            </a:r>
            <a:r>
              <a:rPr lang="en-US" dirty="0" err="1" smtClean="0"/>
              <a:t>PPPoE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segment link between host and switch</a:t>
            </a:r>
          </a:p>
          <a:p>
            <a:pPr lvl="1"/>
            <a:r>
              <a:rPr lang="en-US" dirty="0" smtClean="0"/>
              <a:t>router-to-router</a:t>
            </a:r>
          </a:p>
          <a:p>
            <a:r>
              <a:rPr lang="en-US" dirty="0" smtClean="0"/>
              <a:t>Broadcast (shared wired or wireless medium)</a:t>
            </a:r>
          </a:p>
          <a:p>
            <a:pPr lvl="1"/>
            <a:r>
              <a:rPr lang="en-US" dirty="0" smtClean="0"/>
              <a:t>old-fashioned Ethernet</a:t>
            </a:r>
          </a:p>
          <a:p>
            <a:pPr lvl="1"/>
            <a:r>
              <a:rPr lang="en-US" dirty="0" smtClean="0"/>
              <a:t>wireless LAN (803.11, RF)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Multiple Access Protocol Overview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Shared Broadcast Channel:</a:t>
            </a:r>
          </a:p>
          <a:p>
            <a:pPr>
              <a:buNone/>
            </a:pPr>
            <a:r>
              <a:rPr lang="en-US" dirty="0" smtClean="0"/>
              <a:t>	multiple nodes may access simultaneously channel for transmission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time- or frequency-division multiplexing</a:t>
            </a:r>
          </a:p>
          <a:p>
            <a:pPr lvl="1"/>
            <a:r>
              <a:rPr lang="en-US" dirty="0" smtClean="0"/>
              <a:t>distributed / centralized system that determines when node can transmit</a:t>
            </a:r>
          </a:p>
          <a:p>
            <a:pPr lvl="2"/>
            <a:r>
              <a:rPr lang="en-US" dirty="0" smtClean="0"/>
              <a:t>requires channel for coordination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Access Protocol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 shared media:</a:t>
            </a:r>
          </a:p>
          <a:p>
            <a:r>
              <a:rPr lang="en-US" dirty="0" smtClean="0"/>
              <a:t>Channel partitioning</a:t>
            </a:r>
          </a:p>
          <a:p>
            <a:pPr lvl="1"/>
            <a:r>
              <a:rPr lang="en-US" dirty="0" smtClean="0"/>
              <a:t>divide channel based on time slots, frequency, etc.</a:t>
            </a:r>
          </a:p>
          <a:p>
            <a:pPr lvl="1"/>
            <a:r>
              <a:rPr lang="en-US" dirty="0" smtClean="0"/>
              <a:t>each node is given a designated slot, frequency, etc.</a:t>
            </a:r>
          </a:p>
          <a:p>
            <a:r>
              <a:rPr lang="en-US" dirty="0" smtClean="0"/>
              <a:t>Random Access</a:t>
            </a:r>
          </a:p>
          <a:p>
            <a:pPr lvl="1"/>
            <a:r>
              <a:rPr lang="en-US" dirty="0" smtClean="0"/>
              <a:t>channel may be accessed at any time by node</a:t>
            </a:r>
          </a:p>
          <a:p>
            <a:pPr lvl="1"/>
            <a:r>
              <a:rPr lang="en-US" dirty="0" smtClean="0"/>
              <a:t>may cause collisions that must be addressed</a:t>
            </a:r>
          </a:p>
          <a:p>
            <a:r>
              <a:rPr lang="en-US" dirty="0" smtClean="0"/>
              <a:t>Taking Turns</a:t>
            </a:r>
          </a:p>
          <a:p>
            <a:pPr lvl="1"/>
            <a:r>
              <a:rPr lang="en-US" dirty="0" smtClean="0"/>
              <a:t>nodes take turns to access shared media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Channel Partition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066800" y="1524000"/>
            <a:ext cx="7239000" cy="2438400"/>
            <a:chOff x="288" y="1007"/>
            <a:chExt cx="4560" cy="1536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88" y="100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FDM</a:t>
              </a:r>
              <a:endParaRPr lang="fr-FR">
                <a:latin typeface="Arial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1"/>
              <a:chOff x="720" y="1392"/>
              <a:chExt cx="4128" cy="1151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charset="0"/>
                  </a:rPr>
                  <a:t>frequency</a:t>
                </a:r>
                <a:endParaRPr lang="fr-FR">
                  <a:latin typeface="Arial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4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charset="0"/>
                  </a:rPr>
                  <a:t>time</a:t>
                </a:r>
                <a:endParaRPr lang="fr-FR">
                  <a:latin typeface="Arial" charset="0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416300" y="2452687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416300" y="2681287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416300" y="2909887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416300" y="3138487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054100" y="3975100"/>
            <a:ext cx="7239000" cy="2516187"/>
            <a:chOff x="288" y="2543"/>
            <a:chExt cx="4560" cy="1585"/>
          </a:xfrm>
        </p:grpSpPr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88" y="2543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TDM</a:t>
              </a:r>
              <a:endParaRPr lang="fr-FR">
                <a:latin typeface="Arial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frequency</a:t>
              </a:r>
              <a:endParaRPr lang="fr-FR">
                <a:latin typeface="Arial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time</a:t>
              </a:r>
              <a:endParaRPr lang="fr-FR">
                <a:latin typeface="Arial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22"/>
          <p:cNvGrpSpPr>
            <a:grpSpLocks/>
          </p:cNvGrpSpPr>
          <p:nvPr/>
        </p:nvGrpSpPr>
        <p:grpSpPr bwMode="auto">
          <a:xfrm>
            <a:off x="3416300" y="4967287"/>
            <a:ext cx="3886200" cy="914400"/>
            <a:chOff x="1776" y="3168"/>
            <a:chExt cx="2448" cy="576"/>
          </a:xfrm>
        </p:grpSpPr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644900" y="4967287"/>
            <a:ext cx="3886200" cy="914400"/>
            <a:chOff x="1920" y="3168"/>
            <a:chExt cx="2448" cy="576"/>
          </a:xfrm>
        </p:grpSpPr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3873500" y="4967287"/>
            <a:ext cx="3886200" cy="914400"/>
            <a:chOff x="2064" y="3168"/>
            <a:chExt cx="2448" cy="576"/>
          </a:xfrm>
        </p:grpSpPr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40"/>
          <p:cNvGrpSpPr>
            <a:grpSpLocks/>
          </p:cNvGrpSpPr>
          <p:nvPr/>
        </p:nvGrpSpPr>
        <p:grpSpPr bwMode="auto">
          <a:xfrm>
            <a:off x="4102100" y="4967287"/>
            <a:ext cx="3886200" cy="914400"/>
            <a:chOff x="2208" y="3168"/>
            <a:chExt cx="2448" cy="576"/>
          </a:xfrm>
        </p:grpSpPr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3416300" y="2681287"/>
            <a:ext cx="4572000" cy="457200"/>
            <a:chOff x="1776" y="1728"/>
            <a:chExt cx="2880" cy="288"/>
          </a:xfrm>
        </p:grpSpPr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3644900" y="4967287"/>
            <a:ext cx="4114800" cy="914400"/>
            <a:chOff x="1920" y="3168"/>
            <a:chExt cx="2592" cy="576"/>
          </a:xfrm>
        </p:grpSpPr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70"/>
          <p:cNvGrpSpPr>
            <a:grpSpLocks/>
          </p:cNvGrpSpPr>
          <p:nvPr/>
        </p:nvGrpSpPr>
        <p:grpSpPr bwMode="auto">
          <a:xfrm>
            <a:off x="3416300" y="2566987"/>
            <a:ext cx="4572000" cy="685800"/>
            <a:chOff x="1776" y="1656"/>
            <a:chExt cx="2880" cy="432"/>
          </a:xfrm>
        </p:grpSpPr>
        <p:sp>
          <p:nvSpPr>
            <p:cNvPr id="75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75"/>
          <p:cNvGrpSpPr>
            <a:grpSpLocks/>
          </p:cNvGrpSpPr>
          <p:nvPr/>
        </p:nvGrpSpPr>
        <p:grpSpPr bwMode="auto">
          <a:xfrm>
            <a:off x="3530600" y="4967287"/>
            <a:ext cx="4343400" cy="914400"/>
            <a:chOff x="1848" y="3168"/>
            <a:chExt cx="2736" cy="576"/>
          </a:xfrm>
        </p:grpSpPr>
        <p:sp>
          <p:nvSpPr>
            <p:cNvPr id="80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99"/>
          <p:cNvGrpSpPr>
            <a:grpSpLocks/>
          </p:cNvGrpSpPr>
          <p:nvPr/>
        </p:nvGrpSpPr>
        <p:grpSpPr bwMode="auto">
          <a:xfrm>
            <a:off x="6042025" y="1195387"/>
            <a:ext cx="2709863" cy="952500"/>
            <a:chOff x="3477" y="216"/>
            <a:chExt cx="1707" cy="600"/>
          </a:xfrm>
        </p:grpSpPr>
        <p:grpSp>
          <p:nvGrpSpPr>
            <p:cNvPr id="100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103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7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>
                    <a:latin typeface="Arial" charset="0"/>
                  </a:rPr>
                  <a:t>4 users</a:t>
                </a:r>
                <a:endParaRPr lang="fr-FR">
                  <a:latin typeface="Arial" charset="0"/>
                </a:endParaRPr>
              </a:p>
            </p:txBody>
          </p:sp>
          <p:sp>
            <p:nvSpPr>
              <p:cNvPr id="104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Text Box 106"/>
            <p:cNvSpPr txBox="1">
              <a:spLocks noChangeArrowheads="1"/>
            </p:cNvSpPr>
            <p:nvPr/>
          </p:nvSpPr>
          <p:spPr bwMode="auto">
            <a:xfrm>
              <a:off x="3480" y="216"/>
              <a:ext cx="9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Example:</a:t>
              </a:r>
              <a:endParaRPr lang="fr-FR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Data Link Layer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and services</a:t>
            </a:r>
          </a:p>
          <a:p>
            <a:pPr lvl="1"/>
            <a:r>
              <a:rPr lang="en-US" dirty="0" smtClean="0"/>
              <a:t>implementation &amp; adapters</a:t>
            </a:r>
          </a:p>
          <a:p>
            <a:r>
              <a:rPr lang="en-US" dirty="0" smtClean="0"/>
              <a:t>Error detection and correction</a:t>
            </a:r>
          </a:p>
          <a:p>
            <a:r>
              <a:rPr lang="en-US" dirty="0" smtClean="0"/>
              <a:t>Multiple access protocol</a:t>
            </a:r>
          </a:p>
          <a:p>
            <a:r>
              <a:rPr lang="en-US" dirty="0" smtClean="0"/>
              <a:t>Ethernet Frame Structure</a:t>
            </a:r>
          </a:p>
          <a:p>
            <a:r>
              <a:rPr lang="en-US" dirty="0" smtClean="0"/>
              <a:t>Address Resolution Protocol (not quite at Data </a:t>
            </a:r>
            <a:r>
              <a:rPr lang="en-US" smtClean="0"/>
              <a:t>Link Layer)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Link Layer Protocols: Random Access Protocols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838201"/>
            <a:ext cx="86868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network nodes have data to send:</a:t>
            </a:r>
          </a:p>
          <a:p>
            <a:pPr lvl="1"/>
            <a:r>
              <a:rPr lang="en-US" dirty="0" smtClean="0"/>
              <a:t>nodes transmit at full channel data rate</a:t>
            </a:r>
          </a:p>
          <a:p>
            <a:pPr lvl="1"/>
            <a:r>
              <a:rPr lang="en-US" dirty="0" smtClean="0"/>
              <a:t>no coordination among nodes on who sends first</a:t>
            </a:r>
          </a:p>
          <a:p>
            <a:r>
              <a:rPr lang="en-US" dirty="0" smtClean="0"/>
              <a:t>When network nodes transmit collision may happen.</a:t>
            </a:r>
          </a:p>
          <a:p>
            <a:pPr lvl="1"/>
            <a:r>
              <a:rPr lang="en-US" dirty="0" smtClean="0"/>
              <a:t>requires technology to detect collisions</a:t>
            </a:r>
          </a:p>
          <a:p>
            <a:pPr lvl="1"/>
            <a:r>
              <a:rPr lang="en-US" dirty="0" smtClean="0"/>
              <a:t>requires protocol to address collisions and recover from them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378166" y="5041684"/>
            <a:ext cx="1358283" cy="49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69328" y="4279034"/>
            <a:ext cx="4040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Random Access MAC Protocol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6835" y="4768780"/>
            <a:ext cx="3978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Examples include: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(slotted) ALOHA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CSMA, CSMA/CD, CSMA/CA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Slotted ALOHA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23789" y="3586579"/>
            <a:ext cx="4492101" cy="257038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all frames are of same size</a:t>
            </a:r>
          </a:p>
          <a:p>
            <a:r>
              <a:rPr lang="en-US" sz="2000" dirty="0" smtClean="0"/>
              <a:t>time is divided into equal size slots</a:t>
            </a:r>
          </a:p>
          <a:p>
            <a:r>
              <a:rPr lang="en-US" sz="2000" dirty="0" smtClean="0"/>
              <a:t>a time slot permits a node to send a frame</a:t>
            </a:r>
          </a:p>
          <a:p>
            <a:r>
              <a:rPr lang="en-US" sz="2000" dirty="0" smtClean="0"/>
              <a:t>nodes are synchronized</a:t>
            </a:r>
          </a:p>
          <a:p>
            <a:r>
              <a:rPr lang="en-US" sz="2000" dirty="0" smtClean="0"/>
              <a:t>nodes start transmitting at slot beginning</a:t>
            </a:r>
          </a:p>
          <a:p>
            <a:r>
              <a:rPr lang="en-US" sz="2000" dirty="0" smtClean="0"/>
              <a:t>if 2 or more nodes transmit in a slot, all nodes detect collision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7273" y="1367163"/>
            <a:ext cx="363985" cy="14914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22738" y="1367163"/>
            <a:ext cx="363985" cy="14914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86722" y="1367163"/>
            <a:ext cx="363985" cy="14914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50707" y="1367163"/>
            <a:ext cx="363985" cy="14914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4739" y="1367163"/>
            <a:ext cx="363985" cy="14914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80204" y="1367163"/>
            <a:ext cx="363985" cy="14914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44188" y="1367163"/>
            <a:ext cx="363985" cy="14914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08173" y="1367163"/>
            <a:ext cx="363985" cy="14914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70731" y="1367163"/>
            <a:ext cx="363985" cy="14914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36196" y="1367163"/>
            <a:ext cx="363985" cy="14914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15231" y="2858610"/>
            <a:ext cx="466965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10540" y="2911876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540493" y="291187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13356" y="291187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286217" y="2911876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9080" y="291187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89033" y="291187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344140" y="291187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734757" y="2911876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117976" y="293111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175030" y="1421908"/>
            <a:ext cx="337352" cy="18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904479" y="1421908"/>
            <a:ext cx="337352" cy="18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268463" y="1421908"/>
            <a:ext cx="337352" cy="18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724400" y="1421908"/>
            <a:ext cx="337352" cy="18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176510" y="1920537"/>
            <a:ext cx="337352" cy="186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269943" y="1920537"/>
            <a:ext cx="337352" cy="186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633927" y="1920537"/>
            <a:ext cx="337352" cy="186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725881" y="2419167"/>
            <a:ext cx="337352" cy="186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46452" y="2419167"/>
            <a:ext cx="337352" cy="186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161714" y="2419167"/>
            <a:ext cx="337352" cy="186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74198" y="130501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74198" y="183915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74198" y="231855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960094" y="272544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slots</a:t>
            </a:r>
            <a:endParaRPr lang="en-US" dirty="0"/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4711094" y="3586579"/>
            <a:ext cx="4230210" cy="2570381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 smtClean="0"/>
              <a:t>when node obtains fresh frame, it transmits the frame in next slot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i="1" dirty="0" smtClean="0"/>
              <a:t>if no collision:</a:t>
            </a:r>
            <a:r>
              <a:rPr lang="en-US" sz="2400" dirty="0" smtClean="0"/>
              <a:t> node successfully transmitted frame,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i="1" dirty="0" smtClean="0"/>
              <a:t>if collision:</a:t>
            </a:r>
            <a:r>
              <a:rPr lang="en-US" sz="2400" dirty="0" smtClean="0"/>
              <a:t> node must retransmit frame in each subsequent slot with probability </a:t>
            </a:r>
            <a:r>
              <a:rPr lang="en-US" sz="2400" i="1" dirty="0" smtClean="0"/>
              <a:t>p</a:t>
            </a:r>
            <a:r>
              <a:rPr lang="en-US" sz="2400" dirty="0" smtClean="0"/>
              <a:t> until success</a:t>
            </a:r>
            <a:br>
              <a:rPr lang="en-US" sz="2400" dirty="0" smtClean="0"/>
            </a:br>
            <a:endParaRPr lang="en-US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Carrier Sense Multiple Access/Collision Detection (CSMA/CD)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by Ethernets to send frames.</a:t>
            </a:r>
          </a:p>
          <a:p>
            <a:r>
              <a:rPr lang="en-US" dirty="0" smtClean="0"/>
              <a:t>Step 1: Listen on the network before transmitting.</a:t>
            </a:r>
          </a:p>
          <a:p>
            <a:r>
              <a:rPr lang="en-US" dirty="0" smtClean="0"/>
              <a:t>Step 2: </a:t>
            </a:r>
          </a:p>
          <a:p>
            <a:pPr lvl="1"/>
            <a:r>
              <a:rPr lang="en-US" dirty="0" smtClean="0"/>
              <a:t>If no signal detected (channel is idle), transmit frame.</a:t>
            </a:r>
          </a:p>
          <a:p>
            <a:pPr lvl="1"/>
            <a:r>
              <a:rPr lang="en-US" dirty="0" smtClean="0"/>
              <a:t>If signal detected (channel is busy), wait.</a:t>
            </a:r>
          </a:p>
          <a:p>
            <a:r>
              <a:rPr lang="en-US" dirty="0" smtClean="0"/>
              <a:t>Step 3: After frame has been transmitted, check if a collision occurred.</a:t>
            </a:r>
          </a:p>
          <a:p>
            <a:pPr lvl="1"/>
            <a:r>
              <a:rPr lang="en-US" dirty="0" smtClean="0"/>
              <a:t>If no collision detected, frame was successfully transmitted.</a:t>
            </a:r>
          </a:p>
          <a:p>
            <a:pPr lvl="1"/>
            <a:r>
              <a:rPr lang="en-US" dirty="0" smtClean="0"/>
              <a:t>If collision has been detected, wait some time before retransmitting.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CSMA/CD (Illustration)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51012" y="2624092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812" y="1709692"/>
            <a:ext cx="762000" cy="762000"/>
          </a:xfrm>
          <a:prstGeom prst="rect">
            <a:avLst/>
          </a:prstGeom>
          <a:noFill/>
        </p:spPr>
      </p:pic>
      <p:pic>
        <p:nvPicPr>
          <p:cNvPr id="7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8012" y="2776492"/>
            <a:ext cx="762000" cy="7620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rot="5400000">
            <a:off x="4222812" y="270029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 rot="5400000">
            <a:off x="1860612" y="254789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6012" y="1709692"/>
            <a:ext cx="762000" cy="762000"/>
          </a:xfrm>
          <a:prstGeom prst="rect">
            <a:avLst/>
          </a:prstGeom>
          <a:noFill/>
        </p:spPr>
      </p:pic>
      <p:pic>
        <p:nvPicPr>
          <p:cNvPr id="11" name="Picture 4" descr="C:\Users\Thomas\AppData\Local\Microsoft\Windows\Temporary Internet Files\Content.IE5\19ANNWTG\MCj044133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8612" y="1785892"/>
            <a:ext cx="609600" cy="609600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>
            <a:stCxn id="11" idx="2"/>
          </p:cNvCxnSpPr>
          <p:nvPr/>
        </p:nvCxnSpPr>
        <p:spPr>
          <a:xfrm rot="5400000">
            <a:off x="5099112" y="250979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C:\Users\Thomas\AppData\Local\Microsoft\Windows\Temporary Internet Files\Content.IE5\GBRWVH3T\MCj0431635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9212" y="2852692"/>
            <a:ext cx="781050" cy="781050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>
            <a:endCxn id="13" idx="0"/>
          </p:cNvCxnSpPr>
          <p:nvPr/>
        </p:nvCxnSpPr>
        <p:spPr>
          <a:xfrm rot="16200000" flipH="1">
            <a:off x="6170675" y="2733630"/>
            <a:ext cx="228598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689412" y="254789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56012" y="125249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host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70012" y="2547892"/>
            <a:ext cx="381000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94612" y="2547892"/>
            <a:ext cx="381000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22412" y="125249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listening host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08612" y="132869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listening host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2612" y="315749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listening host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7412" y="323369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listening host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4003089" y="2051482"/>
            <a:ext cx="152400" cy="381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44032" y="2556770"/>
            <a:ext cx="639192" cy="15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616389" y="2574525"/>
            <a:ext cx="230820" cy="1331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446016" y="2576005"/>
            <a:ext cx="230820" cy="1331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62440" y="1535837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E02A8"/>
                </a:solidFill>
              </a:rPr>
              <a:t>No Collision!</a:t>
            </a:r>
            <a:endParaRPr lang="en-US" sz="2000" dirty="0">
              <a:solidFill>
                <a:srgbClr val="BE02A8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199225" y="5377649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025" y="4463249"/>
            <a:ext cx="762000" cy="762000"/>
          </a:xfrm>
          <a:prstGeom prst="rect">
            <a:avLst/>
          </a:prstGeom>
          <a:noFill/>
        </p:spPr>
      </p:pic>
      <p:pic>
        <p:nvPicPr>
          <p:cNvPr id="34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6225" y="5530049"/>
            <a:ext cx="762000" cy="762000"/>
          </a:xfrm>
          <a:prstGeom prst="rect">
            <a:avLst/>
          </a:prstGeom>
          <a:noFill/>
        </p:spPr>
      </p:pic>
      <p:cxnSp>
        <p:nvCxnSpPr>
          <p:cNvPr id="35" name="Straight Connector 34"/>
          <p:cNvCxnSpPr>
            <a:endCxn id="34" idx="0"/>
          </p:cNvCxnSpPr>
          <p:nvPr/>
        </p:nvCxnSpPr>
        <p:spPr>
          <a:xfrm rot="5400000">
            <a:off x="4171025" y="545384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2"/>
          </p:cNvCxnSpPr>
          <p:nvPr/>
        </p:nvCxnSpPr>
        <p:spPr>
          <a:xfrm rot="5400000">
            <a:off x="1808825" y="530144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4225" y="4463249"/>
            <a:ext cx="762000" cy="762000"/>
          </a:xfrm>
          <a:prstGeom prst="rect">
            <a:avLst/>
          </a:prstGeom>
          <a:noFill/>
        </p:spPr>
      </p:pic>
      <p:pic>
        <p:nvPicPr>
          <p:cNvPr id="38" name="Picture 4" descr="C:\Users\Thomas\AppData\Local\Microsoft\Windows\Temporary Internet Files\Content.IE5\19ANNWTG\MCj044133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6825" y="4539449"/>
            <a:ext cx="609600" cy="609600"/>
          </a:xfrm>
          <a:prstGeom prst="rect">
            <a:avLst/>
          </a:prstGeom>
          <a:noFill/>
        </p:spPr>
      </p:pic>
      <p:cxnSp>
        <p:nvCxnSpPr>
          <p:cNvPr id="39" name="Straight Connector 38"/>
          <p:cNvCxnSpPr>
            <a:stCxn id="38" idx="2"/>
          </p:cNvCxnSpPr>
          <p:nvPr/>
        </p:nvCxnSpPr>
        <p:spPr>
          <a:xfrm rot="5400000">
            <a:off x="5047325" y="5263349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" descr="C:\Users\Thomas\AppData\Local\Microsoft\Windows\Temporary Internet Files\Content.IE5\GBRWVH3T\MCj0431635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7425" y="5606249"/>
            <a:ext cx="781050" cy="781050"/>
          </a:xfrm>
          <a:prstGeom prst="rect">
            <a:avLst/>
          </a:prstGeom>
          <a:noFill/>
        </p:spPr>
      </p:pic>
      <p:cxnSp>
        <p:nvCxnSpPr>
          <p:cNvPr id="41" name="Straight Connector 40"/>
          <p:cNvCxnSpPr>
            <a:endCxn id="40" idx="0"/>
          </p:cNvCxnSpPr>
          <p:nvPr/>
        </p:nvCxnSpPr>
        <p:spPr>
          <a:xfrm rot="16200000" flipH="1">
            <a:off x="6118888" y="5487187"/>
            <a:ext cx="228598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637625" y="530144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04225" y="400604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listening host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8225" y="5301449"/>
            <a:ext cx="381000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2825" y="5301449"/>
            <a:ext cx="381000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70625" y="400604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host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856825" y="408224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sending host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70825" y="591104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listening host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685625" y="598724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listening host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>
            <a:off x="2300056" y="4867182"/>
            <a:ext cx="152400" cy="381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759259" y="5345838"/>
            <a:ext cx="639192" cy="15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5612167" y="5310326"/>
            <a:ext cx="230820" cy="1331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1450019" y="5338440"/>
            <a:ext cx="230820" cy="1331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810653" y="428939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E02A8"/>
                </a:solidFill>
              </a:rPr>
              <a:t>Collision!</a:t>
            </a:r>
            <a:endParaRPr lang="en-US" sz="2000" dirty="0">
              <a:solidFill>
                <a:srgbClr val="BE02A8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21190" y="5329563"/>
            <a:ext cx="639192" cy="15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488707" y="5329562"/>
            <a:ext cx="230820" cy="1331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0800000">
            <a:off x="4603072" y="5322164"/>
            <a:ext cx="230820" cy="1331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AF4AD720-3AF7-4B94-A784-2843FC77B5DB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/>
          <a:lstStyle/>
          <a:p>
            <a:r>
              <a:rPr lang="en-US" altLang="en-US" sz="2400" smtClean="0">
                <a:solidFill>
                  <a:srgbClr val="990033"/>
                </a:solidFill>
              </a:rPr>
              <a:t>collisions </a:t>
            </a:r>
            <a:r>
              <a:rPr lang="en-US" altLang="en-US" sz="2400" i="1" smtClean="0">
                <a:solidFill>
                  <a:srgbClr val="990033"/>
                </a:solidFill>
              </a:rPr>
              <a:t>can</a:t>
            </a:r>
            <a:r>
              <a:rPr lang="en-US" altLang="en-US" sz="2400" smtClean="0">
                <a:solidFill>
                  <a:srgbClr val="990033"/>
                </a:solidFill>
              </a:rPr>
              <a:t> still occur: </a:t>
            </a:r>
            <a:r>
              <a:rPr lang="en-US" altLang="en-US" sz="2400" smtClean="0"/>
              <a:t>propagation delay means  two nodes may not hear each other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transmission</a:t>
            </a:r>
          </a:p>
          <a:p>
            <a:r>
              <a:rPr lang="en-US" altLang="en-US" sz="2400" smtClean="0">
                <a:solidFill>
                  <a:srgbClr val="990033"/>
                </a:solidFill>
              </a:rPr>
              <a:t>collision: </a:t>
            </a:r>
            <a:r>
              <a:rPr lang="en-US" altLang="en-US" sz="2400" smtClean="0"/>
              <a:t>entire packet transmission time wasted</a:t>
            </a:r>
          </a:p>
          <a:p>
            <a:pPr lvl="1"/>
            <a:r>
              <a:rPr lang="en-US" altLang="en-US" sz="2000" smtClean="0"/>
              <a:t>distance &amp; propagation delay play role in in determining collision probability</a:t>
            </a:r>
          </a:p>
          <a:p>
            <a:pPr lvl="1"/>
            <a:endParaRPr lang="en-US" altLang="en-US" sz="2000" smtClean="0"/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9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A093E934-1E13-47EB-A975-B050D2BEE7D4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CSMA/CD </a:t>
            </a:r>
            <a:r>
              <a:rPr lang="en-US" sz="4000">
                <a:ea typeface="ＭＳ Ｐゴシック" charset="0"/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carrier sensing, deferral as in CSMA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collisions </a:t>
            </a:r>
            <a:r>
              <a:rPr lang="en-US" i="1" dirty="0">
                <a:ea typeface="ＭＳ Ｐゴシック" charset="0"/>
              </a:rPr>
              <a:t>detected</a:t>
            </a:r>
            <a:r>
              <a:rPr lang="en-US" dirty="0">
                <a:ea typeface="ＭＳ Ｐゴシック" charset="0"/>
              </a:rPr>
              <a:t> within short time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colliding transmissions aborted, reducing channel wastage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collision detection:</a:t>
            </a:r>
            <a:r>
              <a:rPr lang="en-US" sz="2400" dirty="0">
                <a:ea typeface="ＭＳ Ｐゴシック" charset="0"/>
                <a:cs typeface="+mn-cs"/>
              </a:rPr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easy in wired LANs: measure signal strengths, compare transmitted, received signals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difficult in wireless LANs: received signal strength overwhelmed by local transmission strength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human analogy: the polite conversationalist </a:t>
            </a:r>
          </a:p>
        </p:txBody>
      </p:sp>
    </p:spTree>
    <p:extLst>
      <p:ext uri="{BB962C8B-B14F-4D97-AF65-F5344CB8AC3E}">
        <p14:creationId xmlns:p14="http://schemas.microsoft.com/office/powerpoint/2010/main" val="7515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7483D218-2C17-4B04-B154-A2990CA6DBF6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CSMA/CD </a:t>
            </a:r>
            <a:r>
              <a:rPr lang="en-US" sz="4000">
                <a:ea typeface="ＭＳ Ｐゴシック" charset="0"/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2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2D905FA6-7F2A-4154-8D26-988260715710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ea typeface="ＭＳ Ｐゴシック" charset="0"/>
                <a:cs typeface="+mn-cs"/>
              </a:rPr>
              <a:t>1. </a:t>
            </a:r>
            <a:r>
              <a:rPr lang="en-US" sz="2600" dirty="0">
                <a:ea typeface="ＭＳ Ｐゴシック" charset="0"/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ea typeface="ＭＳ Ｐゴシック" charset="0"/>
                <a:cs typeface="+mn-cs"/>
              </a:rPr>
              <a:t>2. </a:t>
            </a:r>
            <a:r>
              <a:rPr lang="en-US" sz="2600" dirty="0">
                <a:ea typeface="ＭＳ Ｐゴシック" charset="0"/>
                <a:cs typeface="+mn-cs"/>
              </a:rPr>
              <a:t>If NIC senses channel idle, starts frame </a:t>
            </a:r>
            <a:r>
              <a:rPr lang="en-US" sz="2600" dirty="0" smtClean="0">
                <a:ea typeface="ＭＳ Ｐゴシック" charset="0"/>
                <a:cs typeface="+mn-cs"/>
              </a:rPr>
              <a:t>transmission. </a:t>
            </a:r>
            <a:r>
              <a:rPr lang="en-US" sz="2600" dirty="0">
                <a:ea typeface="ＭＳ Ｐゴシック" charset="0"/>
                <a:cs typeface="+mn-cs"/>
              </a:rPr>
              <a:t>If NIC senses channel busy, waits until channel idle, then </a:t>
            </a:r>
            <a:r>
              <a:rPr lang="en-US" sz="2600" dirty="0" smtClean="0">
                <a:ea typeface="ＭＳ Ｐゴシック" charset="0"/>
                <a:cs typeface="+mn-cs"/>
              </a:rPr>
              <a:t>transmits.</a:t>
            </a:r>
            <a:endParaRPr lang="en-US" sz="2600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ea typeface="ＭＳ Ｐゴシック" charset="0"/>
                <a:cs typeface="+mn-cs"/>
              </a:rPr>
              <a:t>3. </a:t>
            </a:r>
            <a:r>
              <a:rPr lang="en-US" sz="2600" dirty="0">
                <a:ea typeface="ＭＳ Ｐゴシック" charset="0"/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smtClean="0">
                <a:solidFill>
                  <a:srgbClr val="000099"/>
                </a:solidFill>
              </a:rPr>
              <a:t>4. </a:t>
            </a:r>
            <a:r>
              <a:rPr lang="en-US" altLang="en-US" sz="2600" smtClean="0"/>
              <a:t>If NIC detects another transmission while transmitting,  aborts and sends jam signal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smtClean="0">
                <a:solidFill>
                  <a:srgbClr val="000099"/>
                </a:solidFill>
              </a:rPr>
              <a:t>5. </a:t>
            </a:r>
            <a:r>
              <a:rPr lang="en-US" altLang="en-US" sz="2600" smtClean="0"/>
              <a:t>After aborting, NIC enters </a:t>
            </a:r>
            <a:r>
              <a:rPr lang="en-US" altLang="en-US" sz="2600" i="1" smtClean="0">
                <a:solidFill>
                  <a:srgbClr val="CC0000"/>
                </a:solidFill>
              </a:rPr>
              <a:t>binary (exponential) backoff: </a:t>
            </a:r>
          </a:p>
          <a:p>
            <a:pPr lvl="1"/>
            <a:r>
              <a:rPr lang="en-US" altLang="en-US" smtClean="0"/>
              <a:t>after </a:t>
            </a:r>
            <a:r>
              <a:rPr lang="en-US" altLang="en-US" i="1" smtClean="0"/>
              <a:t>m</a:t>
            </a:r>
            <a:r>
              <a:rPr lang="en-US" altLang="en-US" smtClean="0"/>
              <a:t>th collision, NIC chooses </a:t>
            </a:r>
            <a:r>
              <a:rPr lang="en-US" altLang="en-US" i="1" smtClean="0"/>
              <a:t>K </a:t>
            </a:r>
            <a:r>
              <a:rPr lang="en-US" altLang="en-US" smtClean="0"/>
              <a:t>at random from </a:t>
            </a:r>
            <a:r>
              <a:rPr lang="en-US" altLang="en-US" i="1" smtClean="0"/>
              <a:t>{0,1,2, …, 2</a:t>
            </a:r>
            <a:r>
              <a:rPr lang="en-US" altLang="en-US" b="1" i="1" baseline="30000" smtClean="0"/>
              <a:t>m</a:t>
            </a:r>
            <a:r>
              <a:rPr lang="en-US" altLang="en-US" i="1" smtClean="0"/>
              <a:t>-1}</a:t>
            </a:r>
            <a:r>
              <a:rPr lang="en-US" altLang="en-US" smtClean="0"/>
              <a:t>. NIC waits K</a:t>
            </a:r>
            <a:r>
              <a:rPr lang="el-GR" altLang="en-US" smtClean="0"/>
              <a:t>·</a:t>
            </a:r>
            <a:r>
              <a:rPr lang="en-US" altLang="en-US" smtClean="0"/>
              <a:t>512 bit times, returns to Step 2</a:t>
            </a:r>
          </a:p>
          <a:p>
            <a:pPr lvl="1"/>
            <a:r>
              <a:rPr lang="en-US" altLang="en-US" smtClean="0"/>
              <a:t>longer backoff interval with more collisions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smtClean="0"/>
              <a:t>  </a:t>
            </a: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8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Taking Turns Access Protocol: Token Passing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8424" y="1651247"/>
            <a:ext cx="3555507" cy="205074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Token determines node permitted to transmit.</a:t>
            </a:r>
          </a:p>
          <a:p>
            <a:r>
              <a:rPr lang="en-US" dirty="0" smtClean="0"/>
              <a:t>Token passed from one node to another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772269" y="1348665"/>
            <a:ext cx="4935020" cy="2601897"/>
            <a:chOff x="2724705" y="1277645"/>
            <a:chExt cx="5644039" cy="3124200"/>
          </a:xfrm>
        </p:grpSpPr>
        <p:pic>
          <p:nvPicPr>
            <p:cNvPr id="5" name="Picture 2" descr="C:\Users\Thomas\AppData\Local\Microsoft\Windows\Temporary Internet Files\Content.IE5\0UBMAHZQ\MCj0441335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24705" y="2192045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6" name="Picture 2" descr="C:\Users\Thomas\AppData\Local\Microsoft\Windows\Temporary Internet Files\Content.IE5\0UBMAHZQ\MCj0441335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43905" y="3639845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7" name="Picture 2" descr="C:\Users\Thomas\AppData\Local\Microsoft\Windows\Temporary Internet Files\Content.IE5\0UBMAHZQ\MCj0441335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8305" y="1658645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8" name="Picture 4" descr="C:\Users\Thomas\AppData\Local\Microsoft\Windows\Temporary Internet Files\Content.IE5\19ANNWTG\MCj0441338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4705" y="3106445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4705904" y="1277645"/>
              <a:ext cx="935355" cy="443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sender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20506" y="3182646"/>
              <a:ext cx="1148238" cy="443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recipient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rot="525034">
              <a:off x="3776316" y="2602300"/>
              <a:ext cx="2463900" cy="9906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4896405" y="2458745"/>
              <a:ext cx="1524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3562905" y="2801645"/>
              <a:ext cx="2286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286805" y="3525545"/>
              <a:ext cx="1524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6229905" y="3258845"/>
              <a:ext cx="2286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 rot="157465">
              <a:off x="4490354" y="2503745"/>
              <a:ext cx="304800" cy="1504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 rot="19390571">
              <a:off x="3547549" y="3045539"/>
              <a:ext cx="228600" cy="53340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 rot="15603539">
              <a:off x="5682333" y="3505073"/>
              <a:ext cx="228600" cy="782136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7600227">
              <a:off x="5940582" y="2252500"/>
              <a:ext cx="228600" cy="53340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3"/>
          <p:cNvSpPr txBox="1">
            <a:spLocks/>
          </p:cNvSpPr>
          <p:nvPr/>
        </p:nvSpPr>
        <p:spPr>
          <a:xfrm>
            <a:off x="671743" y="4218373"/>
            <a:ext cx="7637755" cy="205074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Problems: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 smtClean="0"/>
              <a:t>latency for hosts to send data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point of failure (if token is lost, it has to be regenerated)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baseline="0" dirty="0" smtClean="0"/>
              <a:t>…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Taking Turns Access Protocol: Polling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777449" cy="493776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master node “invites” slave nodes to transmit in turn</a:t>
            </a:r>
          </a:p>
          <a:p>
            <a:r>
              <a:rPr lang="en-US" sz="2800" dirty="0" smtClean="0"/>
              <a:t>typically used with “dumb” slave devices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Problems:</a:t>
            </a:r>
          </a:p>
          <a:p>
            <a:pPr lvl="1"/>
            <a:r>
              <a:rPr lang="en-US" sz="2500" dirty="0" smtClean="0"/>
              <a:t>single point of failure (if primary device fails, no one can send)</a:t>
            </a:r>
          </a:p>
          <a:p>
            <a:pPr lvl="1"/>
            <a:r>
              <a:rPr lang="en-US" sz="2500" dirty="0" smtClean="0"/>
              <a:t>latency for hosts to send data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b="8420"/>
          <a:stretch>
            <a:fillRect/>
          </a:stretch>
        </p:blipFill>
        <p:spPr bwMode="auto">
          <a:xfrm>
            <a:off x="4457773" y="1397787"/>
            <a:ext cx="4118857" cy="347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on Data Link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Sits on top of the physical layer in the OSI reference model. </a:t>
            </a:r>
          </a:p>
          <a:p>
            <a:r>
              <a:rPr lang="en-US" dirty="0" smtClean="0"/>
              <a:t>Breaks user data from a higher layer into data frames and transmits them sequentially over the physical layer’s communication channel.</a:t>
            </a:r>
          </a:p>
          <a:p>
            <a:r>
              <a:rPr lang="en-US" dirty="0" smtClean="0"/>
              <a:t>Ensures that data are correctly transmitted</a:t>
            </a:r>
          </a:p>
          <a:p>
            <a:pPr lvl="1"/>
            <a:r>
              <a:rPr lang="en-US" dirty="0" smtClean="0"/>
              <a:t>detects transmission errors</a:t>
            </a:r>
          </a:p>
          <a:p>
            <a:pPr lvl="1"/>
            <a:r>
              <a:rPr lang="en-US" dirty="0" smtClean="0"/>
              <a:t>detects loss of data packages</a:t>
            </a:r>
          </a:p>
          <a:p>
            <a:r>
              <a:rPr lang="en-US" dirty="0" smtClean="0"/>
              <a:t>Has built-in traffic regulation mechanisms to let transmitter know when data arrive too fast (flow control).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53390" y="2479948"/>
            <a:ext cx="6858000" cy="1524000"/>
          </a:xfrm>
          <a:prstGeom prst="rect">
            <a:avLst/>
          </a:prstGeom>
          <a:ln w="6350">
            <a:solidFill>
              <a:srgbClr val="00642D"/>
            </a:solidFill>
          </a:ln>
        </p:spPr>
        <p:txBody>
          <a:bodyPr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600" dirty="0" smtClean="0"/>
              <a:t>Ethernet Frame Structure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3390" y="3927748"/>
            <a:ext cx="6858000" cy="76200"/>
          </a:xfrm>
          <a:prstGeom prst="rect">
            <a:avLst/>
          </a:prstGeom>
          <a:solidFill>
            <a:srgbClr val="00642D"/>
          </a:solidFill>
          <a:ln>
            <a:solidFill>
              <a:srgbClr val="006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3390" y="2479948"/>
            <a:ext cx="6858000" cy="76200"/>
          </a:xfrm>
          <a:prstGeom prst="rect">
            <a:avLst/>
          </a:prstGeom>
          <a:solidFill>
            <a:srgbClr val="00642D"/>
          </a:solidFill>
          <a:ln>
            <a:solidFill>
              <a:srgbClr val="006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widely used LAN network protocol.</a:t>
            </a:r>
          </a:p>
          <a:p>
            <a:pPr lvl="1"/>
            <a:r>
              <a:rPr lang="en-US" dirty="0" smtClean="0"/>
              <a:t>wireless IEEE 802.11</a:t>
            </a:r>
          </a:p>
          <a:p>
            <a:pPr lvl="1"/>
            <a:r>
              <a:rPr lang="en-US" dirty="0" smtClean="0"/>
              <a:t>wired IEEE 802.3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10Base5: </a:t>
            </a:r>
            <a:r>
              <a:rPr lang="en-US" dirty="0" err="1" smtClean="0"/>
              <a:t>Thicknet</a:t>
            </a:r>
            <a:endParaRPr lang="en-US" dirty="0" smtClean="0"/>
          </a:p>
          <a:p>
            <a:pPr lvl="1"/>
            <a:r>
              <a:rPr lang="en-US" dirty="0" smtClean="0"/>
              <a:t>10Base2: </a:t>
            </a:r>
            <a:r>
              <a:rPr lang="en-US" dirty="0" err="1" smtClean="0"/>
              <a:t>Thinnet</a:t>
            </a:r>
            <a:endParaRPr lang="en-US" dirty="0" smtClean="0"/>
          </a:p>
          <a:p>
            <a:pPr lvl="1"/>
            <a:r>
              <a:rPr lang="en-US" dirty="0" smtClean="0"/>
              <a:t>100BaseT, 1000BaseT: Ethernet over UTP</a:t>
            </a:r>
          </a:p>
          <a:p>
            <a:pPr lvl="1"/>
            <a:r>
              <a:rPr lang="en-US" dirty="0" smtClean="0"/>
              <a:t>1000BaseLX, 1000BaseSX: Ethernet over fiber</a:t>
            </a:r>
          </a:p>
          <a:p>
            <a:pPr lvl="1"/>
            <a:r>
              <a:rPr lang="en-US" dirty="0" smtClean="0"/>
              <a:t>10GBaseSR, 10GBaseLR, … : Ethernet over fiber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Ethernet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3" name="Group 31"/>
          <p:cNvGrpSpPr/>
          <p:nvPr/>
        </p:nvGrpSpPr>
        <p:grpSpPr>
          <a:xfrm>
            <a:off x="1393888" y="1300117"/>
            <a:ext cx="6578538" cy="2147933"/>
            <a:chOff x="870012" y="1252492"/>
            <a:chExt cx="7159357" cy="23812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51012" y="2624092"/>
              <a:ext cx="594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 descr="C:\Users\Thomas\AppData\Local\Microsoft\Windows\Temporary Internet Files\Content.IE5\0UBMAHZQ\MCj0441335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55812" y="1709692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10" name="Picture 2" descr="C:\Users\Thomas\AppData\Local\Microsoft\Windows\Temporary Internet Files\Content.IE5\0UBMAHZQ\MCj0441335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18012" y="2776492"/>
              <a:ext cx="762000" cy="762000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>
              <a:endCxn id="10" idx="0"/>
            </p:cNvCxnSpPr>
            <p:nvPr/>
          </p:nvCxnSpPr>
          <p:spPr>
            <a:xfrm rot="5400000">
              <a:off x="4222812" y="270029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2"/>
            </p:cNvCxnSpPr>
            <p:nvPr/>
          </p:nvCxnSpPr>
          <p:spPr>
            <a:xfrm rot="5400000">
              <a:off x="1860612" y="254789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2" descr="C:\Users\Thomas\AppData\Local\Microsoft\Windows\Temporary Internet Files\Content.IE5\0UBMAHZQ\MCj0441335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56012" y="1709692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14" name="Picture 4" descr="C:\Users\Thomas\AppData\Local\Microsoft\Windows\Temporary Internet Files\Content.IE5\19ANNWTG\MCj0441338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612" y="1785892"/>
              <a:ext cx="609600" cy="609600"/>
            </a:xfrm>
            <a:prstGeom prst="rect">
              <a:avLst/>
            </a:prstGeom>
            <a:noFill/>
          </p:spPr>
        </p:pic>
        <p:cxnSp>
          <p:nvCxnSpPr>
            <p:cNvPr id="15" name="Straight Connector 14"/>
            <p:cNvCxnSpPr>
              <a:stCxn id="14" idx="2"/>
            </p:cNvCxnSpPr>
            <p:nvPr/>
          </p:nvCxnSpPr>
          <p:spPr>
            <a:xfrm rot="5400000">
              <a:off x="5099112" y="2509792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3" descr="C:\Users\Thomas\AppData\Local\Microsoft\Windows\Temporary Internet Files\Content.IE5\GBRWVH3T\MCj043163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99212" y="2852692"/>
              <a:ext cx="781050" cy="781050"/>
            </a:xfrm>
            <a:prstGeom prst="rect">
              <a:avLst/>
            </a:prstGeom>
            <a:noFill/>
          </p:spPr>
        </p:pic>
        <p:cxnSp>
          <p:nvCxnSpPr>
            <p:cNvPr id="17" name="Straight Connector 16"/>
            <p:cNvCxnSpPr>
              <a:endCxn id="16" idx="0"/>
            </p:cNvCxnSpPr>
            <p:nvPr/>
          </p:nvCxnSpPr>
          <p:spPr>
            <a:xfrm rot="16200000" flipH="1">
              <a:off x="6170675" y="2733630"/>
              <a:ext cx="228598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689412" y="254789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156012" y="1252492"/>
              <a:ext cx="1241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sending host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0012" y="2547892"/>
              <a:ext cx="381000" cy="152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94612" y="2547892"/>
              <a:ext cx="381000" cy="152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2412" y="1252492"/>
              <a:ext cx="1291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listening host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08612" y="1328692"/>
              <a:ext cx="1291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listening host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2612" y="3157492"/>
              <a:ext cx="1291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listening host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37412" y="3233692"/>
              <a:ext cx="1291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listening host</a:t>
              </a:r>
              <a:endParaRPr lang="en-US" sz="1600" dirty="0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4003089" y="2051482"/>
              <a:ext cx="152400" cy="38100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44032" y="2556770"/>
              <a:ext cx="639192" cy="150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4616389" y="2574525"/>
              <a:ext cx="230820" cy="133165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Right Arrow 28"/>
            <p:cNvSpPr/>
            <p:nvPr/>
          </p:nvSpPr>
          <p:spPr>
            <a:xfrm rot="10800000">
              <a:off x="3446016" y="2576005"/>
              <a:ext cx="230820" cy="133165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3850" y="904875"/>
            <a:ext cx="1549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Bus Ethernet</a:t>
            </a:r>
            <a:endParaRPr lang="en-US" sz="2000" b="1" dirty="0"/>
          </a:p>
        </p:txBody>
      </p:sp>
      <p:pic>
        <p:nvPicPr>
          <p:cNvPr id="33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8450" y="4410075"/>
            <a:ext cx="762000" cy="762000"/>
          </a:xfrm>
          <a:prstGeom prst="rect">
            <a:avLst/>
          </a:prstGeom>
          <a:noFill/>
        </p:spPr>
      </p:pic>
      <p:pic>
        <p:nvPicPr>
          <p:cNvPr id="34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7450" y="5324475"/>
            <a:ext cx="762000" cy="762000"/>
          </a:xfrm>
          <a:prstGeom prst="rect">
            <a:avLst/>
          </a:prstGeom>
          <a:noFill/>
        </p:spPr>
      </p:pic>
      <p:pic>
        <p:nvPicPr>
          <p:cNvPr id="35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650" y="5629275"/>
            <a:ext cx="762000" cy="762000"/>
          </a:xfrm>
          <a:prstGeom prst="rect">
            <a:avLst/>
          </a:prstGeom>
          <a:noFill/>
        </p:spPr>
      </p:pic>
      <p:cxnSp>
        <p:nvCxnSpPr>
          <p:cNvPr id="36" name="Straight Connector 35"/>
          <p:cNvCxnSpPr/>
          <p:nvPr/>
        </p:nvCxnSpPr>
        <p:spPr>
          <a:xfrm rot="5400000">
            <a:off x="4514850" y="5400675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676650" y="4791075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02580" y="5234940"/>
            <a:ext cx="788670" cy="39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6" descr="http://www.clker.com/cliparts/4/3/a/5/1195424143626751174switch_jakub_angelis_01.svg.med.png"/>
          <p:cNvPicPr>
            <a:picLocks noChangeAspect="1" noChangeArrowheads="1"/>
          </p:cNvPicPr>
          <p:nvPr/>
        </p:nvPicPr>
        <p:blipFill>
          <a:blip r:embed="rId5" cstate="print"/>
          <a:srcRect r="13437"/>
          <a:stretch>
            <a:fillRect/>
          </a:stretch>
        </p:blipFill>
        <p:spPr bwMode="auto">
          <a:xfrm>
            <a:off x="4362450" y="4562475"/>
            <a:ext cx="1055370" cy="76403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5048250" y="425767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00699" y="5205367"/>
            <a:ext cx="1187144" cy="305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listening host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913906" y="6043567"/>
            <a:ext cx="1141188" cy="305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sending host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981974" y="6195967"/>
            <a:ext cx="1187144" cy="305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listening host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 rot="1647421">
            <a:off x="5622058" y="5296001"/>
            <a:ext cx="587336" cy="13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Right Arrow 44"/>
          <p:cNvSpPr/>
          <p:nvPr/>
        </p:nvSpPr>
        <p:spPr>
          <a:xfrm rot="12541051">
            <a:off x="5715468" y="5053623"/>
            <a:ext cx="376554" cy="1610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/>
          <p:cNvSpPr txBox="1"/>
          <p:nvPr/>
        </p:nvSpPr>
        <p:spPr>
          <a:xfrm>
            <a:off x="323850" y="3619500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Star Ethernet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Ethernet Frame </a:t>
            </a:r>
            <a:r>
              <a:rPr lang="en-US" sz="3600" dirty="0" smtClean="0"/>
              <a:t>Structure</a:t>
            </a:r>
            <a:endParaRPr lang="en-US" sz="3600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3819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Destination and Source address is 6 bytes long.</a:t>
            </a:r>
          </a:p>
          <a:p>
            <a:pPr lvl="1"/>
            <a:r>
              <a:rPr lang="en-US" dirty="0" smtClean="0"/>
              <a:t>Adapter passes frame into memory if</a:t>
            </a:r>
          </a:p>
          <a:p>
            <a:pPr lvl="2"/>
            <a:r>
              <a:rPr lang="en-US" dirty="0" smtClean="0"/>
              <a:t>destination address matches adapter’s destination address</a:t>
            </a:r>
          </a:p>
          <a:p>
            <a:pPr lvl="2"/>
            <a:r>
              <a:rPr lang="en-US" dirty="0" smtClean="0"/>
              <a:t>destination address is broadcast address</a:t>
            </a:r>
          </a:p>
          <a:p>
            <a:r>
              <a:rPr lang="en-US" dirty="0" smtClean="0"/>
              <a:t>Type in Ethernet Frame indicates higher layer protocol such as IP, Novell, AppleTalk, etc.</a:t>
            </a:r>
          </a:p>
          <a:p>
            <a:r>
              <a:rPr lang="en-US" dirty="0" smtClean="0"/>
              <a:t>CRC checksum is used to detect error in frame, to discard frame.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3D3-3417-4F65-8F60-3B7224CFB64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57325" y="4772025"/>
            <a:ext cx="1247775" cy="523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Preamble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48525" y="4772025"/>
            <a:ext cx="762000" cy="523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5575" y="4772025"/>
            <a:ext cx="847725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Addr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3775" y="4772025"/>
            <a:ext cx="847725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</a:t>
            </a:r>
            <a:r>
              <a:rPr lang="en-US" dirty="0" err="1" smtClean="0">
                <a:solidFill>
                  <a:schemeClr val="tx1"/>
                </a:solidFill>
              </a:rPr>
              <a:t>Addr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81500" y="4772025"/>
            <a:ext cx="314325" cy="523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05349" y="4772025"/>
            <a:ext cx="2543175" cy="523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9100" y="5895975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  <a:endCxn id="11" idx="2"/>
          </p:cNvCxnSpPr>
          <p:nvPr/>
        </p:nvCxnSpPr>
        <p:spPr>
          <a:xfrm rot="16200000" flipV="1">
            <a:off x="4240811" y="5593753"/>
            <a:ext cx="600075" cy="4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Connectionless</a:t>
            </a:r>
            <a:r>
              <a:rPr lang="en-US" dirty="0" smtClean="0"/>
              <a:t>: sender and receiver do not need to establish a connection prior to sending (hand-shake)</a:t>
            </a:r>
          </a:p>
          <a:p>
            <a:r>
              <a:rPr lang="en-US" b="1" dirty="0" smtClean="0"/>
              <a:t>Unreliable</a:t>
            </a:r>
            <a:r>
              <a:rPr lang="en-US" dirty="0" smtClean="0"/>
              <a:t>: receiver does not sent an acknowledgment to sender.</a:t>
            </a:r>
          </a:p>
          <a:p>
            <a:r>
              <a:rPr lang="en-US" b="1" dirty="0" smtClean="0"/>
              <a:t>Media Access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CSMA/CD for wired</a:t>
            </a:r>
          </a:p>
          <a:p>
            <a:pPr lvl="1"/>
            <a:r>
              <a:rPr lang="en-US" dirty="0" smtClean="0"/>
              <a:t>CSMA/CA for wireless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>
            <a:off x="2305050" y="4981575"/>
            <a:ext cx="552450" cy="523875"/>
          </a:xfrm>
          <a:prstGeom prst="bentConnector3">
            <a:avLst>
              <a:gd name="adj1" fmla="val 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2750" y="5343525"/>
            <a:ext cx="5384038" cy="120032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Collision Avoidance</a:t>
            </a:r>
            <a:r>
              <a:rPr lang="en-US" dirty="0" smtClean="0"/>
              <a:t>: The sender must signal intent to</a:t>
            </a:r>
          </a:p>
          <a:p>
            <a:r>
              <a:rPr lang="en-US" dirty="0" smtClean="0"/>
              <a:t>transmit data before it is allowed to access channel and</a:t>
            </a:r>
          </a:p>
          <a:p>
            <a:r>
              <a:rPr lang="en-US" dirty="0" smtClean="0"/>
              <a:t>transmit any data. All other stations may not transmit </a:t>
            </a:r>
          </a:p>
          <a:p>
            <a:r>
              <a:rPr lang="en-US" dirty="0" smtClean="0"/>
              <a:t>until they signal their intent.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53390" y="2479948"/>
            <a:ext cx="6858000" cy="1524000"/>
          </a:xfrm>
          <a:prstGeom prst="rect">
            <a:avLst/>
          </a:prstGeom>
          <a:ln w="6350">
            <a:solidFill>
              <a:srgbClr val="00642D"/>
            </a:solidFill>
          </a:ln>
        </p:spPr>
        <p:txBody>
          <a:bodyPr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600" dirty="0" smtClean="0"/>
              <a:t>Address Resolution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3390" y="3927748"/>
            <a:ext cx="6858000" cy="76200"/>
          </a:xfrm>
          <a:prstGeom prst="rect">
            <a:avLst/>
          </a:prstGeom>
          <a:solidFill>
            <a:srgbClr val="00642D"/>
          </a:solidFill>
          <a:ln>
            <a:solidFill>
              <a:srgbClr val="006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3390" y="2479948"/>
            <a:ext cx="6858000" cy="76200"/>
          </a:xfrm>
          <a:prstGeom prst="rect">
            <a:avLst/>
          </a:prstGeom>
          <a:solidFill>
            <a:srgbClr val="00642D"/>
          </a:solidFill>
          <a:ln>
            <a:solidFill>
              <a:srgbClr val="006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454FB7FB-6A43-4485-BAE0-396E969466F0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36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689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0" dirty="0" smtClean="0">
                <a:solidFill>
                  <a:srgbClr val="000000"/>
                </a:solidFill>
                <a:latin typeface="Gill Sans MT" charset="0"/>
              </a:rPr>
              <a:t>each adapter on LAN has unique 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</a:rPr>
              <a:t>LAN</a:t>
            </a:r>
            <a:r>
              <a:rPr lang="en-US" sz="2800" i="0" dirty="0" smtClean="0">
                <a:solidFill>
                  <a:srgbClr val="000000"/>
                </a:solidFill>
                <a:latin typeface="Gill Sans MT" charset="0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   LAN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(wired 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461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8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7E6775F2-850F-4CC9-BC51-8A6043DF2F0D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37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39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LAN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MAC address allocation administered by IEEE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manufacturer buys portion of MAC address space (to assure uniqueness)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analogy: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MAC address: like Social Security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IP address: like postal address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 MAC flat address  </a:t>
            </a:r>
            <a:r>
              <a:rPr lang="en-US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>
                <a:ea typeface="ＭＳ Ｐゴシック" charset="0"/>
                <a:cs typeface="+mn-cs"/>
              </a:rPr>
              <a:t> portability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can move LAN card from one LAN to another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IP hierarchical address </a:t>
            </a:r>
            <a:r>
              <a:rPr lang="en-US" i="1">
                <a:ea typeface="ＭＳ Ｐゴシック" charset="0"/>
                <a:cs typeface="+mn-cs"/>
              </a:rPr>
              <a:t>not</a:t>
            </a:r>
            <a:r>
              <a:rPr lang="en-US">
                <a:ea typeface="ＭＳ Ｐゴシック" charset="0"/>
                <a:cs typeface="+mn-cs"/>
              </a:rPr>
              <a:t> portable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 address depends on IP subnet to which node is attached</a:t>
            </a:r>
          </a:p>
          <a:p>
            <a:pPr>
              <a:buFont typeface="Wingdings" charset="0"/>
              <a:buChar char="v"/>
              <a:defRPr/>
            </a:pPr>
            <a:endParaRPr lang="en-US" sz="320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7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87576151-48D6-4076-9756-790538D1AF19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38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9191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6325" y="2119313"/>
            <a:ext cx="3990975" cy="38814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ARP table: </a:t>
            </a:r>
            <a:r>
              <a:rPr lang="en-US" sz="2400" dirty="0" smtClean="0">
                <a:ea typeface="ＭＳ Ｐゴシック" charset="0"/>
                <a:cs typeface="+mn-cs"/>
              </a:rPr>
              <a:t>each </a:t>
            </a:r>
            <a:r>
              <a:rPr lang="en-US" sz="2400" dirty="0">
                <a:ea typeface="ＭＳ Ｐゴシック" charset="0"/>
                <a:cs typeface="+mn-cs"/>
              </a:rPr>
              <a:t>IP node (host, router) on LAN has </a:t>
            </a:r>
            <a:r>
              <a:rPr lang="en-US" sz="2400" dirty="0" smtClean="0">
                <a:ea typeface="ＭＳ Ｐゴシック" charset="0"/>
                <a:cs typeface="+mn-cs"/>
              </a:rPr>
              <a:t>table</a:t>
            </a:r>
            <a:endParaRPr lang="en-US" sz="2400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ea typeface="ＭＳ Ｐゴシック" charset="0"/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ea typeface="ＭＳ Ｐゴシック" charset="0"/>
                <a:cs typeface="+mn-cs"/>
              </a:rPr>
              <a:t>&lt; IP address; MAC address; TTL&gt;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TTL (Time To Live):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mtClean="0">
                  <a:solidFill>
                    <a:srgbClr val="CC0000"/>
                  </a:solidFill>
                  <a:latin typeface="Arial" panose="020B0604020202020204" pitchFamily="34" charset="0"/>
                </a:rPr>
                <a:t>Question:</a:t>
              </a:r>
              <a:r>
                <a:rPr lang="en-US" altLang="en-US" i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how to determine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i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interface’s 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2806700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3187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2816225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6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smtClean="0">
                <a:solidFill>
                  <a:srgbClr val="000000"/>
                </a:solidFill>
                <a:latin typeface="Arial" charset="0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63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2944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3344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955675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smtClean="0">
                <a:solidFill>
                  <a:srgbClr val="000000"/>
                </a:solidFill>
                <a:latin typeface="Arial" charset="0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0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AE5E4EE0-A533-4420-BE3D-90F188394F7E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r>
              <a:rPr lang="en-US" altLang="en-US" sz="2400" smtClean="0"/>
              <a:t>A wants to send datagram to B</a:t>
            </a:r>
          </a:p>
          <a:p>
            <a:pPr lvl="1"/>
            <a:r>
              <a:rPr lang="en-US" altLang="en-US" sz="2000" smtClean="0"/>
              <a:t>B</a:t>
            </a:r>
            <a:r>
              <a:rPr lang="ja-JP" altLang="en-US" sz="2000" smtClean="0"/>
              <a:t>’</a:t>
            </a:r>
            <a:r>
              <a:rPr lang="en-US" altLang="ja-JP" sz="2000" smtClean="0"/>
              <a:t>s MAC address not in A</a:t>
            </a:r>
            <a:r>
              <a:rPr lang="ja-JP" altLang="en-US" sz="2000" smtClean="0"/>
              <a:t>’</a:t>
            </a:r>
            <a:r>
              <a:rPr lang="en-US" altLang="ja-JP" sz="2000" smtClean="0"/>
              <a:t>s ARP table.</a:t>
            </a:r>
          </a:p>
          <a:p>
            <a:r>
              <a:rPr lang="en-US" altLang="en-US" sz="2400" smtClean="0"/>
              <a:t>A </a:t>
            </a:r>
            <a:r>
              <a:rPr lang="en-US" altLang="en-US" sz="2400" smtClean="0">
                <a:solidFill>
                  <a:srgbClr val="CC0000"/>
                </a:solidFill>
              </a:rPr>
              <a:t>broadcasts</a:t>
            </a:r>
            <a:r>
              <a:rPr lang="en-US" altLang="en-US" sz="2400" smtClean="0"/>
              <a:t> ARP query packet, containing B's IP address </a:t>
            </a:r>
          </a:p>
          <a:p>
            <a:pPr lvl="1"/>
            <a:r>
              <a:rPr lang="en-US" altLang="en-US" sz="2000" smtClean="0"/>
              <a:t>dest MAC address = FF-FF-FF-FF-FF-FF</a:t>
            </a:r>
          </a:p>
          <a:p>
            <a:pPr lvl="1"/>
            <a:r>
              <a:rPr lang="en-US" altLang="en-US" sz="2000" smtClean="0"/>
              <a:t>all nodes on LAN receive ARP query </a:t>
            </a:r>
          </a:p>
          <a:p>
            <a:r>
              <a:rPr lang="en-US" altLang="en-US" sz="2400" smtClean="0"/>
              <a:t>B receives ARP packet, replies to A with its (B's) MAC address</a:t>
            </a:r>
          </a:p>
          <a:p>
            <a:pPr lvl="1"/>
            <a:r>
              <a:rPr lang="en-US" altLang="en-US" sz="2000" smtClean="0"/>
              <a:t>frame sent to A</a:t>
            </a:r>
            <a:r>
              <a:rPr lang="ja-JP" altLang="en-US" sz="2000" smtClean="0"/>
              <a:t>’</a:t>
            </a:r>
            <a:r>
              <a:rPr lang="en-US" altLang="ja-JP" sz="2000" smtClean="0"/>
              <a:t>s MAC address (unicast)</a:t>
            </a:r>
          </a:p>
          <a:p>
            <a:endParaRPr lang="en-US" altLang="en-US" sz="2400" smtClean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5863" y="1878013"/>
            <a:ext cx="3810000" cy="4648200"/>
          </a:xfrm>
        </p:spPr>
        <p:txBody>
          <a:bodyPr/>
          <a:lstStyle/>
          <a:p>
            <a:r>
              <a:rPr lang="en-US" altLang="en-US" sz="2400" smtClean="0"/>
              <a:t>A caches (saves) IP-to-MAC address pair in its ARP table until information becomes old (times out)</a:t>
            </a:r>
            <a:r>
              <a:rPr lang="en-US" altLang="en-US" sz="2000" smtClean="0"/>
              <a:t> </a:t>
            </a:r>
          </a:p>
          <a:p>
            <a:pPr lvl="1"/>
            <a:r>
              <a:rPr lang="en-US" altLang="en-US" sz="2000" smtClean="0"/>
              <a:t>soft state: information that times out (goes away) unless refreshed</a:t>
            </a:r>
          </a:p>
          <a:p>
            <a:r>
              <a:rPr lang="en-US" altLang="en-US" sz="2400" smtClean="0"/>
              <a:t>ARP is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plug-and-play</a:t>
            </a:r>
            <a:r>
              <a:rPr lang="ja-JP" altLang="en-US" sz="2400" smtClean="0"/>
              <a:t>”</a:t>
            </a:r>
            <a:r>
              <a:rPr lang="en-US" altLang="ja-JP" sz="2400" smtClean="0"/>
              <a:t>:</a:t>
            </a:r>
          </a:p>
          <a:p>
            <a:pPr lvl="1"/>
            <a:r>
              <a:rPr lang="en-US" altLang="en-US" sz="2000" smtClean="0"/>
              <a:t>nodes create their ARP tables </a:t>
            </a:r>
            <a:r>
              <a:rPr lang="en-US" altLang="en-US" sz="2000" i="1" smtClean="0"/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09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Link Layer in OSI Reference Model</a:t>
            </a:r>
            <a:endParaRPr lang="en-US" sz="3600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38400" y="1905000"/>
            <a:ext cx="990600" cy="3505200"/>
            <a:chOff x="960" y="1200"/>
            <a:chExt cx="624" cy="2208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60" y="1200"/>
              <a:ext cx="624" cy="2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960" y="312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60" y="28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960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257800" y="1905000"/>
            <a:ext cx="990600" cy="3505200"/>
            <a:chOff x="960" y="1200"/>
            <a:chExt cx="624" cy="2208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960" y="1200"/>
              <a:ext cx="624" cy="2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960" y="312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960" y="28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60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447800" y="5181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828800" y="4724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2895600" y="4267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895600" y="47244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791200" y="4267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581400" y="4343400"/>
            <a:ext cx="15541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Virtual data path</a:t>
            </a:r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2895600" y="51816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581400" y="5181600"/>
            <a:ext cx="15192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Actual data path</a:t>
            </a:r>
            <a:endParaRPr lang="en-US"/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2819400" y="4191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5715000" y="4191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162800" y="5029200"/>
            <a:ext cx="1524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Physical Layer</a:t>
            </a:r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6096000" y="5181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7162800" y="4572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Data Link Layer</a:t>
            </a:r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6096000" y="4724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457200" y="5029200"/>
            <a:ext cx="9906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Encoding</a:t>
            </a:r>
            <a:endParaRPr lang="en-US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457200" y="4191000"/>
            <a:ext cx="1752600" cy="752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/>
              <a:t>Framing,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/>
              <a:t>Error detection,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/>
              <a:t>Flow control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459114" y="1411549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10326" y="1421906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B</a:t>
            </a:r>
            <a:endParaRPr lang="en-US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002DEC08-B249-443C-9F82-113788A34088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40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</p:spPr>
        <p:txBody>
          <a:bodyPr/>
          <a:lstStyle/>
          <a:p>
            <a:pPr marL="111125" indent="-111125">
              <a:buFont typeface="Wingdings" panose="05000000000000000000" pitchFamily="2" charset="2"/>
              <a:buNone/>
            </a:pPr>
            <a:r>
              <a:rPr lang="en-US" altLang="en-US" sz="2400" smtClean="0"/>
              <a:t>walkthrough: </a:t>
            </a:r>
            <a:r>
              <a:rPr lang="en-US" altLang="en-US" sz="2400" smtClean="0">
                <a:solidFill>
                  <a:srgbClr val="CC0000"/>
                </a:solidFill>
              </a:rPr>
              <a:t>send datagram from A to B via R</a:t>
            </a:r>
          </a:p>
          <a:p>
            <a:pPr marL="396875" lvl="1" indent="-163513"/>
            <a:r>
              <a:rPr lang="en-US" altLang="en-US" smtClean="0"/>
              <a:t> focus on addressing – at IP (datagram) and MAC layer (frame)</a:t>
            </a:r>
          </a:p>
          <a:p>
            <a:pPr marL="396875" lvl="1" indent="-163513"/>
            <a:r>
              <a:rPr lang="en-US" altLang="en-US" smtClean="0"/>
              <a:t> assume A knows B</a:t>
            </a:r>
            <a:r>
              <a:rPr lang="ja-JP" altLang="en-US" smtClean="0"/>
              <a:t>’</a:t>
            </a:r>
            <a:r>
              <a:rPr lang="en-US" altLang="ja-JP" smtClean="0"/>
              <a:t>s IP address</a:t>
            </a:r>
          </a:p>
          <a:p>
            <a:pPr marL="396875" lvl="1" indent="-163513"/>
            <a:r>
              <a:rPr lang="en-US" altLang="en-US" smtClean="0"/>
              <a:t> assume A knows IP address of first hop router, R (how?)</a:t>
            </a:r>
          </a:p>
          <a:p>
            <a:pPr marL="396875" lvl="1" indent="-163513"/>
            <a:r>
              <a:rPr lang="en-US" altLang="en-US" smtClean="0"/>
              <a:t> assume A knows R</a:t>
            </a:r>
            <a:r>
              <a:rPr lang="ja-JP" altLang="en-US" smtClean="0"/>
              <a:t>’</a:t>
            </a:r>
            <a:r>
              <a:rPr lang="en-US" altLang="ja-JP" smtClean="0"/>
              <a:t>s MAC address (how?)</a:t>
            </a:r>
            <a:endParaRPr lang="en-US" altLang="en-US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R</a:t>
              </a:r>
              <a:endParaRPr lang="en-US" dirty="0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9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R</a:t>
              </a:r>
              <a:endParaRPr lang="en-US" dirty="0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953DD48E-F1E2-4DC0-89E9-19FB3AF1DEA8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A creates link-layer frame with R's MAC address as dest, frame contains A-to-B IP datagram</a:t>
            </a:r>
            <a:endParaRPr lang="en-US" sz="280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MAC src: 74-29-9C-E8-FF-55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   MAC dest: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2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R</a:t>
              </a:r>
              <a:endParaRPr lang="en-US" dirty="0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679BBF83-28B6-4DE2-A819-ADEDA2AF86FC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42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427287" cy="1519238"/>
            <a:chOff x="931" y="1414"/>
            <a:chExt cx="152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MAC src: 74-29-9C-E8-FF-55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16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R</a:t>
              </a:r>
              <a:endParaRPr lang="en-US" dirty="0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47395DEE-28D5-4555-BE88-36ED5E9D37EF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43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R creates link-layer frame with B's MAC address as dest, frame contains A-to-B IP datagram</a:t>
            </a:r>
            <a:endParaRPr lang="en-US" sz="280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398713" cy="1519237"/>
            <a:chOff x="931" y="1414"/>
            <a:chExt cx="1511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MAC src: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  MAC dest: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smtClean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15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R</a:t>
              </a:r>
              <a:endParaRPr lang="en-US" dirty="0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i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A4E4F7A6-3FF9-4095-B813-C94F35FA4308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44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R creates link-layer frame with B's MAC address as dest, frame contains A-to-B IP datagram</a:t>
            </a:r>
            <a:endParaRPr lang="en-US" sz="280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IP src: 111.111.111.111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11" cy="957"/>
              <a:chOff x="931" y="1414"/>
              <a:chExt cx="1511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1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MAC src: </a:t>
                </a:r>
                <a:r>
                  <a:rPr lang="en-US" sz="1200" i="0" smtClean="0">
                    <a:solidFill>
                      <a:srgbClr val="FF0000"/>
                    </a:solidFill>
                    <a:latin typeface="Arial" charset="0"/>
                  </a:rPr>
                  <a:t>1A-23-F9-CD-06-9B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smtClean="0">
                    <a:solidFill>
                      <a:srgbClr val="000000"/>
                    </a:solidFill>
                    <a:latin typeface="Arial" charset="0"/>
                  </a:rPr>
                  <a:t>  MAC dest: </a:t>
                </a:r>
                <a:r>
                  <a:rPr lang="en-US" sz="1200" i="0" smtClean="0">
                    <a:solidFill>
                      <a:srgbClr val="FF0000"/>
                    </a:solidFill>
                    <a:latin typeface="Arial" charset="0"/>
                  </a:rPr>
                  <a:t>49-BD-D2-C7-56-2A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200" i="0" smtClean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80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6980238" y="5354638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-54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1046163" y="3962400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-54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ea typeface="MS PGothic" panose="020B0600070205080204" pitchFamily="34" charset="-128"/>
              </a:rPr>
              <a:t>R</a:t>
            </a:r>
            <a:endParaRPr 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smtClean="0">
                <a:solidFill>
                  <a:srgbClr val="000000"/>
                </a:solidFill>
                <a:latin typeface="Arial" charset="0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smtClean="0">
                <a:solidFill>
                  <a:srgbClr val="000000"/>
                </a:solidFill>
                <a:latin typeface="Arial" charset="0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smtClean="0">
                <a:solidFill>
                  <a:srgbClr val="000000"/>
                </a:solidFill>
                <a:latin typeface="Arial" charset="0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smtClean="0">
                <a:solidFill>
                  <a:srgbClr val="000000"/>
                </a:solidFill>
                <a:latin typeface="Arial" charset="0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smtClean="0">
                <a:solidFill>
                  <a:srgbClr val="000000"/>
                </a:solidFill>
                <a:latin typeface="Arial" charset="0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smtClean="0">
                <a:solidFill>
                  <a:srgbClr val="000000"/>
                </a:solidFill>
                <a:latin typeface="Arial" charset="0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45075" y="4921250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7372350" y="4845050"/>
            <a:ext cx="1558925" cy="460375"/>
            <a:chOff x="4351" y="2786"/>
            <a:chExt cx="982" cy="290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43725" y="4416425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69188" y="4492625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73900" y="5811838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smtClean="0">
                <a:solidFill>
                  <a:srgbClr val="000000"/>
                </a:solidFill>
                <a:latin typeface="Arial" charset="0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77075" y="5986463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smtClean="0">
                <a:solidFill>
                  <a:srgbClr val="000000"/>
                </a:solidFill>
                <a:latin typeface="Arial" charset="0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73875" y="5313363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208838" y="5654675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6203950" y="4440238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 smtClean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307388" y="4073525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FF0000"/>
                </a:solidFill>
                <a:ea typeface="MS PGothic" panose="020B0600070205080204" pitchFamily="34" charset="-128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7178675" y="4033838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-54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3757613" y="4714875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-54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i="0" smtClean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i="0" smtClean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i="0" smtClean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-54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1482725" y="5313363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5021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50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DA1BCEC0-9941-4D8C-85D6-40D534D0367D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45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000000"/>
                </a:solidFill>
                <a:ea typeface="ＭＳ Ｐゴシック" charset="0"/>
              </a:rPr>
              <a:t>R creates link-layer frame with B's MAC address as dest, frame contains A-to-B IP datagram</a:t>
            </a:r>
            <a:endParaRPr lang="en-US" sz="28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19888" y="289718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6226175" y="2454275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IP src: 111.111.111.111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6350000" y="2705100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800725" y="2046288"/>
            <a:ext cx="2398713" cy="1519237"/>
            <a:chOff x="931" y="1414"/>
            <a:chExt cx="1511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MAC src: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smtClean="0">
                  <a:solidFill>
                    <a:srgbClr val="000000"/>
                  </a:solidFill>
                  <a:latin typeface="Arial" charset="0"/>
                </a:rPr>
                <a:t>  MAC dest: </a:t>
              </a:r>
              <a:r>
                <a:rPr lang="en-US" sz="1200" i="0" smtClean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smtClean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i="1" smtClean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i="0" smtClean="0">
                <a:solidFill>
                  <a:srgbClr val="000000"/>
                </a:solidFill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IP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57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CNT 4007C, Fall 2012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153390" y="2479948"/>
            <a:ext cx="6858000" cy="1524000"/>
          </a:xfrm>
          <a:prstGeom prst="rect">
            <a:avLst/>
          </a:prstGeom>
          <a:ln w="6350">
            <a:solidFill>
              <a:srgbClr val="00642D"/>
            </a:solidFill>
          </a:ln>
        </p:spPr>
        <p:txBody>
          <a:bodyPr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600" dirty="0" smtClean="0"/>
              <a:t>Data Transport Devices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3390" y="3927748"/>
            <a:ext cx="6858000" cy="76200"/>
          </a:xfrm>
          <a:prstGeom prst="rect">
            <a:avLst/>
          </a:prstGeom>
          <a:solidFill>
            <a:srgbClr val="00642D"/>
          </a:solidFill>
          <a:ln>
            <a:solidFill>
              <a:srgbClr val="006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3390" y="2479948"/>
            <a:ext cx="6858000" cy="76200"/>
          </a:xfrm>
          <a:prstGeom prst="rect">
            <a:avLst/>
          </a:prstGeom>
          <a:solidFill>
            <a:srgbClr val="00642D"/>
          </a:solidFill>
          <a:ln>
            <a:solidFill>
              <a:srgbClr val="006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Repeater</a:t>
            </a:r>
          </a:p>
          <a:p>
            <a:pPr lvl="1"/>
            <a:r>
              <a:rPr lang="en-US" dirty="0" smtClean="0"/>
              <a:t>connects two segments</a:t>
            </a:r>
          </a:p>
          <a:p>
            <a:pPr lvl="1"/>
            <a:r>
              <a:rPr lang="en-US" dirty="0" smtClean="0"/>
              <a:t>regenerates signal to enable data to be transmitted across combined single segment</a:t>
            </a:r>
          </a:p>
          <a:p>
            <a:pPr lvl="1"/>
            <a:r>
              <a:rPr lang="en-US" dirty="0" smtClean="0"/>
              <a:t>operates at physical layer</a:t>
            </a:r>
          </a:p>
          <a:p>
            <a:r>
              <a:rPr lang="en-US" dirty="0" smtClean="0"/>
              <a:t>Hubs</a:t>
            </a:r>
          </a:p>
          <a:p>
            <a:pPr lvl="1"/>
            <a:r>
              <a:rPr lang="en-US" dirty="0" smtClean="0"/>
              <a:t>connects multiple host into a star configuration</a:t>
            </a:r>
          </a:p>
          <a:p>
            <a:pPr lvl="1"/>
            <a:r>
              <a:rPr lang="en-US" dirty="0" smtClean="0"/>
              <a:t>operates at physical layer</a:t>
            </a:r>
          </a:p>
          <a:p>
            <a:r>
              <a:rPr lang="en-US" dirty="0" smtClean="0"/>
              <a:t>Bridge</a:t>
            </a:r>
          </a:p>
          <a:p>
            <a:pPr lvl="1"/>
            <a:r>
              <a:rPr lang="en-US" dirty="0" smtClean="0"/>
              <a:t>connects two LANs</a:t>
            </a:r>
          </a:p>
          <a:p>
            <a:pPr lvl="1"/>
            <a:r>
              <a:rPr lang="en-US" dirty="0" smtClean="0"/>
              <a:t>directs frames between connected LANs to behave like a single LAN</a:t>
            </a:r>
          </a:p>
          <a:p>
            <a:pPr lvl="1"/>
            <a:r>
              <a:rPr lang="en-US" dirty="0" smtClean="0"/>
              <a:t>operates at data link layer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Transport in 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838200"/>
            <a:ext cx="4644483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Hub is a plug-and-play device.</a:t>
            </a:r>
          </a:p>
          <a:p>
            <a:pPr lvl="1"/>
            <a:r>
              <a:rPr lang="en-US" dirty="0" smtClean="0"/>
              <a:t>requires no manual configuration</a:t>
            </a:r>
          </a:p>
          <a:p>
            <a:r>
              <a:rPr lang="en-US" dirty="0" smtClean="0"/>
              <a:t>Frames sent across the network may collide with each other.</a:t>
            </a:r>
          </a:p>
          <a:p>
            <a:r>
              <a:rPr lang="en-US" dirty="0" smtClean="0"/>
              <a:t>No frame buffering.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9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287" y="1072373"/>
            <a:ext cx="541538" cy="541538"/>
          </a:xfrm>
          <a:prstGeom prst="rect">
            <a:avLst/>
          </a:prstGeom>
          <a:noFill/>
        </p:spPr>
      </p:pic>
      <p:cxnSp>
        <p:nvCxnSpPr>
          <p:cNvPr id="30" name="Straight Connector 29"/>
          <p:cNvCxnSpPr/>
          <p:nvPr/>
        </p:nvCxnSpPr>
        <p:spPr>
          <a:xfrm rot="16200000" flipH="1">
            <a:off x="6468641" y="1894780"/>
            <a:ext cx="295506" cy="74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7969" y="2083420"/>
            <a:ext cx="541538" cy="54153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5787485" y="2252546"/>
            <a:ext cx="360555" cy="89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337613" y="2854712"/>
            <a:ext cx="531541" cy="3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3090" y="3163229"/>
            <a:ext cx="541538" cy="541538"/>
          </a:xfrm>
          <a:prstGeom prst="rect">
            <a:avLst/>
          </a:prstGeom>
          <a:noFill/>
        </p:spPr>
      </p:pic>
      <p:cxnSp>
        <p:nvCxnSpPr>
          <p:cNvPr id="35" name="Straight Connector 34"/>
          <p:cNvCxnSpPr/>
          <p:nvPr/>
        </p:nvCxnSpPr>
        <p:spPr>
          <a:xfrm>
            <a:off x="7214841" y="2362200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07460" y="178791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Hub</a:t>
            </a:r>
            <a:endParaRPr lang="en-US" dirty="0"/>
          </a:p>
        </p:txBody>
      </p:sp>
      <p:pic>
        <p:nvPicPr>
          <p:cNvPr id="38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9392" y="1977483"/>
            <a:ext cx="541538" cy="541538"/>
          </a:xfrm>
          <a:prstGeom prst="rect">
            <a:avLst/>
          </a:prstGeom>
          <a:noFill/>
        </p:spPr>
      </p:pic>
      <p:sp>
        <p:nvSpPr>
          <p:cNvPr id="43" name="Right Brace 42"/>
          <p:cNvSpPr/>
          <p:nvPr/>
        </p:nvSpPr>
        <p:spPr>
          <a:xfrm>
            <a:off x="6858002" y="2620537"/>
            <a:ext cx="111512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60582" y="270974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44992" y="3352800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19694" y="951570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B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86133" y="1605774"/>
            <a:ext cx="7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93528" y="1657813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79743" y="4207726"/>
            <a:ext cx="3700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host A sends a frame to host B </a:t>
            </a:r>
          </a:p>
          <a:p>
            <a:r>
              <a:rPr lang="en-US" dirty="0" smtClean="0"/>
              <a:t>no other host may send or a collision </a:t>
            </a:r>
          </a:p>
          <a:p>
            <a:r>
              <a:rPr lang="en-US" dirty="0" smtClean="0"/>
              <a:t>will occur.</a:t>
            </a:r>
            <a:endParaRPr lang="en-US" dirty="0"/>
          </a:p>
        </p:txBody>
      </p:sp>
      <p:pic>
        <p:nvPicPr>
          <p:cNvPr id="24" name="Picture 18" descr="http://www.clker.com/cliparts/9/6/6/d/11954239001026400119hub_renato_pagano_01.svg.m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9820" y="2125980"/>
            <a:ext cx="792480" cy="404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Transport in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838200"/>
            <a:ext cx="4644483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Switch is a plug-and-play, self-learning device.</a:t>
            </a:r>
          </a:p>
          <a:p>
            <a:pPr lvl="1"/>
            <a:r>
              <a:rPr lang="en-US" dirty="0" smtClean="0"/>
              <a:t>requires no manual configuration</a:t>
            </a:r>
          </a:p>
          <a:p>
            <a:pPr lvl="1"/>
            <a:r>
              <a:rPr lang="en-US" dirty="0" smtClean="0"/>
              <a:t>forwards Ethernet frames using physical address in the frame</a:t>
            </a:r>
          </a:p>
          <a:p>
            <a:pPr lvl="1"/>
            <a:r>
              <a:rPr lang="en-US" dirty="0" smtClean="0"/>
              <a:t>identifies the destination port by observing traffic flow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29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740" y="1139279"/>
            <a:ext cx="541538" cy="541538"/>
          </a:xfrm>
          <a:prstGeom prst="rect">
            <a:avLst/>
          </a:prstGeom>
          <a:noFill/>
        </p:spPr>
      </p:pic>
      <p:cxnSp>
        <p:nvCxnSpPr>
          <p:cNvPr id="30" name="Straight Connector 29"/>
          <p:cNvCxnSpPr/>
          <p:nvPr/>
        </p:nvCxnSpPr>
        <p:spPr>
          <a:xfrm rot="16200000" flipH="1">
            <a:off x="6502094" y="1961686"/>
            <a:ext cx="295506" cy="74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1422" y="2150326"/>
            <a:ext cx="541538" cy="54153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5820938" y="2319452"/>
            <a:ext cx="360555" cy="89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371066" y="2921618"/>
            <a:ext cx="531541" cy="3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543" y="3230135"/>
            <a:ext cx="541538" cy="541538"/>
          </a:xfrm>
          <a:prstGeom prst="rect">
            <a:avLst/>
          </a:prstGeom>
          <a:noFill/>
        </p:spPr>
      </p:pic>
      <p:cxnSp>
        <p:nvCxnSpPr>
          <p:cNvPr id="35" name="Straight Connector 34"/>
          <p:cNvCxnSpPr/>
          <p:nvPr/>
        </p:nvCxnSpPr>
        <p:spPr>
          <a:xfrm>
            <a:off x="7248294" y="2429106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40913" y="185481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pic>
        <p:nvPicPr>
          <p:cNvPr id="38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2845" y="2044389"/>
            <a:ext cx="541538" cy="541538"/>
          </a:xfrm>
          <a:prstGeom prst="rect">
            <a:avLst/>
          </a:prstGeom>
          <a:noFill/>
        </p:spPr>
      </p:pic>
      <p:sp>
        <p:nvSpPr>
          <p:cNvPr id="43" name="Right Brace 42"/>
          <p:cNvSpPr/>
          <p:nvPr/>
        </p:nvSpPr>
        <p:spPr>
          <a:xfrm>
            <a:off x="6891455" y="2687443"/>
            <a:ext cx="111512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94035" y="2776652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78445" y="3419706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53147" y="1018476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B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019586" y="1672680"/>
            <a:ext cx="7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26981" y="1724719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5860" y="4151968"/>
            <a:ext cx="3191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 and B and host C and D</a:t>
            </a:r>
          </a:p>
          <a:p>
            <a:r>
              <a:rPr lang="en-US" dirty="0" smtClean="0"/>
              <a:t>can exchange messages without</a:t>
            </a:r>
          </a:p>
          <a:p>
            <a:r>
              <a:rPr lang="en-US" dirty="0" smtClean="0"/>
              <a:t>interference.</a:t>
            </a:r>
            <a:endParaRPr lang="en-US" dirty="0"/>
          </a:p>
        </p:txBody>
      </p:sp>
      <p:pic>
        <p:nvPicPr>
          <p:cNvPr id="36" name="Picture 16" descr="http://www.clker.com/cliparts/4/3/a/5/1195424143626751174switch_jakub_angelis_01.svg.med.png"/>
          <p:cNvPicPr>
            <a:picLocks noChangeAspect="1" noChangeArrowheads="1"/>
          </p:cNvPicPr>
          <p:nvPr/>
        </p:nvPicPr>
        <p:blipFill>
          <a:blip r:embed="rId3" cstate="print"/>
          <a:srcRect r="13437"/>
          <a:stretch>
            <a:fillRect/>
          </a:stretch>
        </p:blipFill>
        <p:spPr bwMode="auto">
          <a:xfrm>
            <a:off x="6176010" y="2017395"/>
            <a:ext cx="1055370" cy="764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Encapsulation in OSI Reference Model</a:t>
            </a:r>
            <a:endParaRPr lang="en-US" sz="3200" dirty="0"/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3976257" y="1935332"/>
            <a:ext cx="4048125" cy="3657000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2544" y="0"/>
              </a:cxn>
              <a:cxn ang="0">
                <a:pos x="2550" y="2415"/>
              </a:cxn>
              <a:cxn ang="0">
                <a:pos x="0" y="2415"/>
              </a:cxn>
            </a:cxnLst>
            <a:rect l="0" t="0" r="r" b="b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7287782" y="2557032"/>
            <a:ext cx="638175" cy="852487"/>
          </a:xfrm>
          <a:custGeom>
            <a:avLst/>
            <a:gdLst/>
            <a:ahLst/>
            <a:cxnLst>
              <a:cxn ang="0">
                <a:pos x="402" y="363"/>
              </a:cxn>
              <a:cxn ang="0">
                <a:pos x="28" y="0"/>
              </a:cxn>
              <a:cxn ang="0">
                <a:pos x="0" y="470"/>
              </a:cxn>
              <a:cxn ang="0">
                <a:pos x="242" y="537"/>
              </a:cxn>
              <a:cxn ang="0">
                <a:pos x="402" y="363"/>
              </a:cxn>
            </a:cxnLst>
            <a:rect l="0" t="0" r="r" b="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910043" y="1111622"/>
            <a:ext cx="812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089203" y="1435303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7646557" y="3257119"/>
            <a:ext cx="946727" cy="1587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672" y="0"/>
              </a:cxn>
              <a:cxn ang="0">
                <a:pos x="508" y="164"/>
              </a:cxn>
              <a:cxn ang="0">
                <a:pos x="0" y="164"/>
              </a:cxn>
              <a:cxn ang="0">
                <a:pos x="179" y="0"/>
              </a:cxn>
            </a:cxnLst>
            <a:rect l="0" t="0" r="r" b="b"/>
            <a:pathLst>
              <a:path w="672" h="164">
                <a:moveTo>
                  <a:pt x="179" y="0"/>
                </a:moveTo>
                <a:lnTo>
                  <a:pt x="672" y="0"/>
                </a:lnTo>
                <a:lnTo>
                  <a:pt x="508" y="164"/>
                </a:lnTo>
                <a:lnTo>
                  <a:pt x="0" y="164"/>
                </a:lnTo>
                <a:lnTo>
                  <a:pt x="17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7667689" y="3138057"/>
            <a:ext cx="927003" cy="272004"/>
          </a:xfrm>
          <a:custGeom>
            <a:avLst/>
            <a:gdLst/>
            <a:ahLst/>
            <a:cxnLst>
              <a:cxn ang="0">
                <a:pos x="0" y="281"/>
              </a:cxn>
              <a:cxn ang="0">
                <a:pos x="13" y="150"/>
              </a:cxn>
              <a:cxn ang="0">
                <a:pos x="658" y="0"/>
              </a:cxn>
              <a:cxn ang="0">
                <a:pos x="658" y="130"/>
              </a:cxn>
              <a:cxn ang="0">
                <a:pos x="0" y="281"/>
              </a:cxn>
            </a:cxnLst>
            <a:rect l="0" t="0" r="r" b="b"/>
            <a:pathLst>
              <a:path w="658" h="281">
                <a:moveTo>
                  <a:pt x="0" y="281"/>
                </a:moveTo>
                <a:lnTo>
                  <a:pt x="13" y="150"/>
                </a:lnTo>
                <a:lnTo>
                  <a:pt x="658" y="0"/>
                </a:lnTo>
                <a:lnTo>
                  <a:pt x="658" y="130"/>
                </a:lnTo>
                <a:lnTo>
                  <a:pt x="0" y="28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7676142" y="3138057"/>
            <a:ext cx="946727" cy="1587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672" y="0"/>
              </a:cxn>
              <a:cxn ang="0">
                <a:pos x="508" y="164"/>
              </a:cxn>
              <a:cxn ang="0">
                <a:pos x="0" y="164"/>
              </a:cxn>
              <a:cxn ang="0">
                <a:pos x="179" y="0"/>
              </a:cxn>
            </a:cxnLst>
            <a:rect l="0" t="0" r="r" b="b"/>
            <a:pathLst>
              <a:path w="672" h="164">
                <a:moveTo>
                  <a:pt x="179" y="0"/>
                </a:moveTo>
                <a:lnTo>
                  <a:pt x="672" y="0"/>
                </a:lnTo>
                <a:lnTo>
                  <a:pt x="508" y="164"/>
                </a:lnTo>
                <a:lnTo>
                  <a:pt x="0" y="164"/>
                </a:lnTo>
                <a:lnTo>
                  <a:pt x="17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963541" y="3190687"/>
            <a:ext cx="335299" cy="94863"/>
            <a:chOff x="2848" y="848"/>
            <a:chExt cx="140" cy="98"/>
          </a:xfrm>
          <a:solidFill>
            <a:schemeClr val="accent4">
              <a:lumMod val="75000"/>
            </a:schemeClr>
          </a:solidFill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 flipV="1">
            <a:off x="7974387" y="3170305"/>
            <a:ext cx="335299" cy="94863"/>
            <a:chOff x="2848" y="848"/>
            <a:chExt cx="140" cy="98"/>
          </a:xfrm>
          <a:solidFill>
            <a:schemeClr val="accent4">
              <a:lumMod val="75000"/>
            </a:schemeClr>
          </a:solidFill>
        </p:grpSpPr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803094" y="1459409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755469" y="1495335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755469" y="179507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2712607" y="1444241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physical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2763407" y="211575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768169" y="239674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2768169" y="267296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1377519" y="2114166"/>
            <a:ext cx="1208088" cy="303213"/>
            <a:chOff x="501" y="1990"/>
            <a:chExt cx="761" cy="191"/>
          </a:xfrm>
        </p:grpSpPr>
        <p:sp>
          <p:nvSpPr>
            <p:cNvPr id="30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53607" y="1742691"/>
            <a:ext cx="8771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segment</a:t>
            </a:r>
            <a:endParaRPr lang="en-US" sz="1600">
              <a:solidFill>
                <a:schemeClr val="accent2"/>
              </a:solidFill>
            </a:endParaRPr>
          </a:p>
        </p:txBody>
      </p:sp>
      <p:grpSp>
        <p:nvGrpSpPr>
          <p:cNvPr id="14" name="Group 178"/>
          <p:cNvGrpSpPr>
            <a:grpSpLocks/>
          </p:cNvGrpSpPr>
          <p:nvPr/>
        </p:nvGrpSpPr>
        <p:grpSpPr bwMode="auto">
          <a:xfrm>
            <a:off x="1691844" y="1779204"/>
            <a:ext cx="301625" cy="292100"/>
            <a:chOff x="1962" y="2058"/>
            <a:chExt cx="190" cy="184"/>
          </a:xfrm>
        </p:grpSpPr>
        <p:sp>
          <p:nvSpPr>
            <p:cNvPr id="38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</p:grp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53582" y="2082416"/>
            <a:ext cx="9509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datagram</a:t>
            </a:r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1706132" y="4131018"/>
            <a:ext cx="1327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destination</a:t>
            </a:r>
          </a:p>
        </p:txBody>
      </p:sp>
      <p:sp>
        <p:nvSpPr>
          <p:cNvPr id="43" name="Freeform 56"/>
          <p:cNvSpPr>
            <a:spLocks/>
          </p:cNvSpPr>
          <p:nvPr/>
        </p:nvSpPr>
        <p:spPr bwMode="auto">
          <a:xfrm>
            <a:off x="3200203" y="4513605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Rectangle 57"/>
          <p:cNvSpPr>
            <a:spLocks noChangeArrowheads="1"/>
          </p:cNvSpPr>
          <p:nvPr/>
        </p:nvSpPr>
        <p:spPr bwMode="auto">
          <a:xfrm>
            <a:off x="1905216" y="4528833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58"/>
          <p:cNvSpPr>
            <a:spLocks noChangeArrowheads="1"/>
          </p:cNvSpPr>
          <p:nvPr/>
        </p:nvSpPr>
        <p:spPr bwMode="auto">
          <a:xfrm>
            <a:off x="1866469" y="459139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9"/>
          <p:cNvSpPr>
            <a:spLocks noChangeShapeType="1"/>
          </p:cNvSpPr>
          <p:nvPr/>
        </p:nvSpPr>
        <p:spPr bwMode="auto">
          <a:xfrm>
            <a:off x="1866469" y="490889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60"/>
          <p:cNvSpPr txBox="1">
            <a:spLocks noChangeArrowheads="1"/>
          </p:cNvSpPr>
          <p:nvPr/>
        </p:nvSpPr>
        <p:spPr bwMode="auto">
          <a:xfrm>
            <a:off x="1823607" y="4558055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physical</a:t>
            </a:r>
          </a:p>
        </p:txBody>
      </p:sp>
      <p:sp>
        <p:nvSpPr>
          <p:cNvPr id="48" name="Line 61"/>
          <p:cNvSpPr>
            <a:spLocks noChangeShapeType="1"/>
          </p:cNvSpPr>
          <p:nvPr/>
        </p:nvSpPr>
        <p:spPr bwMode="auto">
          <a:xfrm>
            <a:off x="1874407" y="522956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2"/>
          <p:cNvSpPr>
            <a:spLocks noChangeShapeType="1"/>
          </p:cNvSpPr>
          <p:nvPr/>
        </p:nvSpPr>
        <p:spPr bwMode="auto">
          <a:xfrm>
            <a:off x="1879169" y="551055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63"/>
          <p:cNvSpPr>
            <a:spLocks noChangeShapeType="1"/>
          </p:cNvSpPr>
          <p:nvPr/>
        </p:nvSpPr>
        <p:spPr bwMode="auto">
          <a:xfrm>
            <a:off x="1879169" y="578678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310719" y="5501030"/>
            <a:ext cx="1479550" cy="303213"/>
            <a:chOff x="332" y="2224"/>
            <a:chExt cx="932" cy="191"/>
          </a:xfrm>
        </p:grpSpPr>
        <p:sp>
          <p:nvSpPr>
            <p:cNvPr id="52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54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55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56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73"/>
          <p:cNvGrpSpPr>
            <a:grpSpLocks/>
          </p:cNvGrpSpPr>
          <p:nvPr/>
        </p:nvGrpSpPr>
        <p:grpSpPr bwMode="auto">
          <a:xfrm>
            <a:off x="579007" y="5202580"/>
            <a:ext cx="1208087" cy="303213"/>
            <a:chOff x="501" y="1990"/>
            <a:chExt cx="761" cy="191"/>
          </a:xfrm>
        </p:grpSpPr>
        <p:sp>
          <p:nvSpPr>
            <p:cNvPr id="61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63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64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65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80"/>
          <p:cNvGrpSpPr>
            <a:grpSpLocks/>
          </p:cNvGrpSpPr>
          <p:nvPr/>
        </p:nvGrpSpPr>
        <p:grpSpPr bwMode="auto">
          <a:xfrm>
            <a:off x="882219" y="4894605"/>
            <a:ext cx="890588" cy="303213"/>
            <a:chOff x="645" y="1734"/>
            <a:chExt cx="561" cy="191"/>
          </a:xfrm>
        </p:grpSpPr>
        <p:sp>
          <p:nvSpPr>
            <p:cNvPr id="68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70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71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85"/>
          <p:cNvGrpSpPr>
            <a:grpSpLocks/>
          </p:cNvGrpSpPr>
          <p:nvPr/>
        </p:nvGrpSpPr>
        <p:grpSpPr bwMode="auto">
          <a:xfrm>
            <a:off x="1088594" y="4583455"/>
            <a:ext cx="679450" cy="301625"/>
            <a:chOff x="780" y="1553"/>
            <a:chExt cx="428" cy="190"/>
          </a:xfrm>
        </p:grpSpPr>
        <p:sp>
          <p:nvSpPr>
            <p:cNvPr id="73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</p:grpSp>
      <p:grpSp>
        <p:nvGrpSpPr>
          <p:cNvPr id="51" name="Group 88"/>
          <p:cNvGrpSpPr>
            <a:grpSpLocks/>
          </p:cNvGrpSpPr>
          <p:nvPr/>
        </p:nvGrpSpPr>
        <p:grpSpPr bwMode="auto">
          <a:xfrm>
            <a:off x="5812994" y="4474732"/>
            <a:ext cx="1387475" cy="1035051"/>
            <a:chOff x="3601" y="168"/>
            <a:chExt cx="874" cy="652"/>
          </a:xfrm>
        </p:grpSpPr>
        <p:sp>
          <p:nvSpPr>
            <p:cNvPr id="76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physical</a:t>
              </a:r>
            </a:p>
          </p:txBody>
        </p:sp>
        <p:sp>
          <p:nvSpPr>
            <p:cNvPr id="80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94"/>
          <p:cNvGrpSpPr>
            <a:grpSpLocks/>
          </p:cNvGrpSpPr>
          <p:nvPr/>
        </p:nvGrpSpPr>
        <p:grpSpPr bwMode="auto">
          <a:xfrm>
            <a:off x="5979682" y="2582432"/>
            <a:ext cx="1387475" cy="733425"/>
            <a:chOff x="4696" y="597"/>
            <a:chExt cx="874" cy="462"/>
          </a:xfrm>
        </p:grpSpPr>
        <p:sp>
          <p:nvSpPr>
            <p:cNvPr id="82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physical</a:t>
              </a:r>
            </a:p>
          </p:txBody>
        </p:sp>
      </p:grpSp>
      <p:sp>
        <p:nvSpPr>
          <p:cNvPr id="86" name="Freeform 99"/>
          <p:cNvSpPr>
            <a:spLocks/>
          </p:cNvSpPr>
          <p:nvPr/>
        </p:nvSpPr>
        <p:spPr bwMode="auto">
          <a:xfrm>
            <a:off x="7136969" y="4466794"/>
            <a:ext cx="655638" cy="1135063"/>
          </a:xfrm>
          <a:custGeom>
            <a:avLst/>
            <a:gdLst/>
            <a:ahLst/>
            <a:cxnLst>
              <a:cxn ang="0">
                <a:pos x="413" y="570"/>
              </a:cxn>
              <a:cxn ang="0">
                <a:pos x="9" y="0"/>
              </a:cxn>
              <a:cxn ang="0">
                <a:pos x="0" y="604"/>
              </a:cxn>
              <a:cxn ang="0">
                <a:pos x="397" y="715"/>
              </a:cxn>
              <a:cxn ang="0">
                <a:pos x="413" y="570"/>
              </a:cxn>
            </a:cxnLst>
            <a:rect l="0" t="0" r="r" b="b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7" name="Group 153"/>
          <p:cNvGrpSpPr/>
          <p:nvPr/>
        </p:nvGrpSpPr>
        <p:grpSpPr>
          <a:xfrm>
            <a:off x="7855628" y="5258371"/>
            <a:ext cx="766763" cy="433387"/>
            <a:chOff x="4411092" y="3660390"/>
            <a:chExt cx="766763" cy="433387"/>
          </a:xfrm>
        </p:grpSpPr>
        <p:sp>
          <p:nvSpPr>
            <p:cNvPr id="88" name="Oval 101"/>
            <p:cNvSpPr>
              <a:spLocks noChangeArrowheads="1"/>
            </p:cNvSpPr>
            <p:nvPr/>
          </p:nvSpPr>
          <p:spPr bwMode="auto">
            <a:xfrm>
              <a:off x="4417482" y="3853557"/>
              <a:ext cx="760373" cy="2402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02"/>
            <p:cNvSpPr>
              <a:spLocks noChangeShapeType="1"/>
            </p:cNvSpPr>
            <p:nvPr/>
          </p:nvSpPr>
          <p:spPr bwMode="auto">
            <a:xfrm>
              <a:off x="4417482" y="3833745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>
              <a:off x="5177855" y="3833745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104"/>
            <p:cNvSpPr>
              <a:spLocks noChangeArrowheads="1"/>
            </p:cNvSpPr>
            <p:nvPr/>
          </p:nvSpPr>
          <p:spPr bwMode="auto">
            <a:xfrm>
              <a:off x="4417482" y="3833745"/>
              <a:ext cx="753984" cy="14611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" name="Oval 105"/>
            <p:cNvSpPr>
              <a:spLocks noChangeArrowheads="1"/>
            </p:cNvSpPr>
            <p:nvPr/>
          </p:nvSpPr>
          <p:spPr bwMode="auto">
            <a:xfrm>
              <a:off x="4411092" y="3660390"/>
              <a:ext cx="760373" cy="27984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106"/>
            <p:cNvGrpSpPr>
              <a:grpSpLocks/>
            </p:cNvGrpSpPr>
            <p:nvPr/>
          </p:nvGrpSpPr>
          <p:grpSpPr bwMode="auto">
            <a:xfrm>
              <a:off x="4622686" y="3731119"/>
              <a:ext cx="374862" cy="121348"/>
              <a:chOff x="2848" y="848"/>
              <a:chExt cx="140" cy="98"/>
            </a:xfrm>
          </p:grpSpPr>
          <p:sp>
            <p:nvSpPr>
              <p:cNvPr id="98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" name="Group 110"/>
            <p:cNvGrpSpPr>
              <a:grpSpLocks/>
            </p:cNvGrpSpPr>
            <p:nvPr/>
          </p:nvGrpSpPr>
          <p:grpSpPr bwMode="auto">
            <a:xfrm flipV="1">
              <a:off x="4613809" y="3726475"/>
              <a:ext cx="374862" cy="121348"/>
              <a:chOff x="2848" y="848"/>
              <a:chExt cx="140" cy="98"/>
            </a:xfrm>
          </p:grpSpPr>
          <p:sp>
            <p:nvSpPr>
              <p:cNvPr id="9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1" name="Freeform 114"/>
          <p:cNvSpPr>
            <a:spLocks/>
          </p:cNvSpPr>
          <p:nvPr/>
        </p:nvSpPr>
        <p:spPr bwMode="auto">
          <a:xfrm>
            <a:off x="1987119" y="1748786"/>
            <a:ext cx="5264150" cy="4589672"/>
          </a:xfrm>
          <a:custGeom>
            <a:avLst/>
            <a:gdLst>
              <a:gd name="connsiteX0" fmla="*/ 2664 w 10000"/>
              <a:gd name="connsiteY0" fmla="*/ 0 h 8374"/>
              <a:gd name="connsiteX1" fmla="*/ 2648 w 10000"/>
              <a:gd name="connsiteY1" fmla="*/ 2653 h 8374"/>
              <a:gd name="connsiteX2" fmla="*/ 7877 w 10000"/>
              <a:gd name="connsiteY2" fmla="*/ 2653 h 8374"/>
              <a:gd name="connsiteX3" fmla="*/ 7877 w 10000"/>
              <a:gd name="connsiteY3" fmla="*/ 1781 h 8374"/>
              <a:gd name="connsiteX4" fmla="*/ 9934 w 10000"/>
              <a:gd name="connsiteY4" fmla="*/ 1781 h 8374"/>
              <a:gd name="connsiteX5" fmla="*/ 10000 w 10000"/>
              <a:gd name="connsiteY5" fmla="*/ 7421 h 8374"/>
              <a:gd name="connsiteX6" fmla="*/ 9493 w 10000"/>
              <a:gd name="connsiteY6" fmla="*/ 7002 h 8374"/>
              <a:gd name="connsiteX7" fmla="*/ 9478 w 10000"/>
              <a:gd name="connsiteY7" fmla="*/ 5271 h 8374"/>
              <a:gd name="connsiteX8" fmla="*/ 7554 w 10000"/>
              <a:gd name="connsiteY8" fmla="*/ 5271 h 8374"/>
              <a:gd name="connsiteX9" fmla="*/ 7554 w 10000"/>
              <a:gd name="connsiteY9" fmla="*/ 7244 h 8374"/>
              <a:gd name="connsiteX10" fmla="*/ 3188 w 10000"/>
              <a:gd name="connsiteY10" fmla="*/ 8374 h 8374"/>
              <a:gd name="connsiteX11" fmla="*/ 0 w 10000"/>
              <a:gd name="connsiteY11" fmla="*/ 8374 h 8374"/>
              <a:gd name="connsiteX12" fmla="*/ 0 w 10000"/>
              <a:gd name="connsiteY12" fmla="*/ 5612 h 8374"/>
              <a:gd name="connsiteX0" fmla="*/ 2664 w 10000"/>
              <a:gd name="connsiteY0" fmla="*/ 0 h 10000"/>
              <a:gd name="connsiteX1" fmla="*/ 1602 w 10000"/>
              <a:gd name="connsiteY1" fmla="*/ 3168 h 10000"/>
              <a:gd name="connsiteX2" fmla="*/ 7877 w 10000"/>
              <a:gd name="connsiteY2" fmla="*/ 3168 h 10000"/>
              <a:gd name="connsiteX3" fmla="*/ 7877 w 10000"/>
              <a:gd name="connsiteY3" fmla="*/ 2127 h 10000"/>
              <a:gd name="connsiteX4" fmla="*/ 9934 w 10000"/>
              <a:gd name="connsiteY4" fmla="*/ 2127 h 10000"/>
              <a:gd name="connsiteX5" fmla="*/ 10000 w 10000"/>
              <a:gd name="connsiteY5" fmla="*/ 8862 h 10000"/>
              <a:gd name="connsiteX6" fmla="*/ 9493 w 10000"/>
              <a:gd name="connsiteY6" fmla="*/ 8362 h 10000"/>
              <a:gd name="connsiteX7" fmla="*/ 9478 w 10000"/>
              <a:gd name="connsiteY7" fmla="*/ 6294 h 10000"/>
              <a:gd name="connsiteX8" fmla="*/ 7554 w 10000"/>
              <a:gd name="connsiteY8" fmla="*/ 6294 h 10000"/>
              <a:gd name="connsiteX9" fmla="*/ 7554 w 10000"/>
              <a:gd name="connsiteY9" fmla="*/ 8651 h 10000"/>
              <a:gd name="connsiteX10" fmla="*/ 3188 w 10000"/>
              <a:gd name="connsiteY10" fmla="*/ 10000 h 10000"/>
              <a:gd name="connsiteX11" fmla="*/ 0 w 10000"/>
              <a:gd name="connsiteY11" fmla="*/ 10000 h 10000"/>
              <a:gd name="connsiteX12" fmla="*/ 0 w 10000"/>
              <a:gd name="connsiteY12" fmla="*/ 6702 h 10000"/>
              <a:gd name="connsiteX0" fmla="*/ 1602 w 10000"/>
              <a:gd name="connsiteY0" fmla="*/ 0 h 9942"/>
              <a:gd name="connsiteX1" fmla="*/ 1602 w 10000"/>
              <a:gd name="connsiteY1" fmla="*/ 3110 h 9942"/>
              <a:gd name="connsiteX2" fmla="*/ 7877 w 10000"/>
              <a:gd name="connsiteY2" fmla="*/ 3110 h 9942"/>
              <a:gd name="connsiteX3" fmla="*/ 7877 w 10000"/>
              <a:gd name="connsiteY3" fmla="*/ 2069 h 9942"/>
              <a:gd name="connsiteX4" fmla="*/ 9934 w 10000"/>
              <a:gd name="connsiteY4" fmla="*/ 2069 h 9942"/>
              <a:gd name="connsiteX5" fmla="*/ 10000 w 10000"/>
              <a:gd name="connsiteY5" fmla="*/ 8804 h 9942"/>
              <a:gd name="connsiteX6" fmla="*/ 9493 w 10000"/>
              <a:gd name="connsiteY6" fmla="*/ 8304 h 9942"/>
              <a:gd name="connsiteX7" fmla="*/ 9478 w 10000"/>
              <a:gd name="connsiteY7" fmla="*/ 6236 h 9942"/>
              <a:gd name="connsiteX8" fmla="*/ 7554 w 10000"/>
              <a:gd name="connsiteY8" fmla="*/ 6236 h 9942"/>
              <a:gd name="connsiteX9" fmla="*/ 7554 w 10000"/>
              <a:gd name="connsiteY9" fmla="*/ 8593 h 9942"/>
              <a:gd name="connsiteX10" fmla="*/ 3188 w 10000"/>
              <a:gd name="connsiteY10" fmla="*/ 9942 h 9942"/>
              <a:gd name="connsiteX11" fmla="*/ 0 w 10000"/>
              <a:gd name="connsiteY11" fmla="*/ 9942 h 9942"/>
              <a:gd name="connsiteX12" fmla="*/ 0 w 10000"/>
              <a:gd name="connsiteY12" fmla="*/ 6644 h 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42">
                <a:moveTo>
                  <a:pt x="1602" y="0"/>
                </a:moveTo>
                <a:cubicBezTo>
                  <a:pt x="1608" y="1703"/>
                  <a:pt x="1596" y="1407"/>
                  <a:pt x="1602" y="3110"/>
                </a:cubicBezTo>
                <a:lnTo>
                  <a:pt x="7877" y="3110"/>
                </a:lnTo>
                <a:lnTo>
                  <a:pt x="7877" y="2069"/>
                </a:lnTo>
                <a:lnTo>
                  <a:pt x="9934" y="2069"/>
                </a:lnTo>
                <a:lnTo>
                  <a:pt x="10000" y="8804"/>
                </a:lnTo>
                <a:lnTo>
                  <a:pt x="9493" y="8304"/>
                </a:lnTo>
                <a:cubicBezTo>
                  <a:pt x="9488" y="7615"/>
                  <a:pt x="9483" y="6925"/>
                  <a:pt x="9478" y="6236"/>
                </a:cubicBezTo>
                <a:lnTo>
                  <a:pt x="7554" y="6236"/>
                </a:lnTo>
                <a:lnTo>
                  <a:pt x="7554" y="8593"/>
                </a:lnTo>
                <a:lnTo>
                  <a:pt x="3188" y="9942"/>
                </a:lnTo>
                <a:lnTo>
                  <a:pt x="0" y="9942"/>
                </a:lnTo>
                <a:lnTo>
                  <a:pt x="0" y="6644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115"/>
          <p:cNvGrpSpPr>
            <a:grpSpLocks/>
          </p:cNvGrpSpPr>
          <p:nvPr/>
        </p:nvGrpSpPr>
        <p:grpSpPr bwMode="auto">
          <a:xfrm>
            <a:off x="4396944" y="4857319"/>
            <a:ext cx="1479550" cy="303213"/>
            <a:chOff x="332" y="2224"/>
            <a:chExt cx="932" cy="191"/>
          </a:xfrm>
        </p:grpSpPr>
        <p:sp>
          <p:nvSpPr>
            <p:cNvPr id="103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05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06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07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08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124"/>
          <p:cNvGrpSpPr>
            <a:grpSpLocks/>
          </p:cNvGrpSpPr>
          <p:nvPr/>
        </p:nvGrpSpPr>
        <p:grpSpPr bwMode="auto">
          <a:xfrm>
            <a:off x="4655707" y="4550932"/>
            <a:ext cx="1208087" cy="303212"/>
            <a:chOff x="501" y="1990"/>
            <a:chExt cx="761" cy="191"/>
          </a:xfrm>
        </p:grpSpPr>
        <p:sp>
          <p:nvSpPr>
            <p:cNvPr id="112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14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15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16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140"/>
          <p:cNvGrpSpPr>
            <a:grpSpLocks/>
          </p:cNvGrpSpPr>
          <p:nvPr/>
        </p:nvGrpSpPr>
        <p:grpSpPr bwMode="auto">
          <a:xfrm>
            <a:off x="7427482" y="4917644"/>
            <a:ext cx="1208087" cy="303213"/>
            <a:chOff x="501" y="1990"/>
            <a:chExt cx="761" cy="191"/>
          </a:xfrm>
        </p:grpSpPr>
        <p:sp>
          <p:nvSpPr>
            <p:cNvPr id="119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21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22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23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156"/>
          <p:cNvGrpSpPr>
            <a:grpSpLocks/>
          </p:cNvGrpSpPr>
          <p:nvPr/>
        </p:nvGrpSpPr>
        <p:grpSpPr bwMode="auto">
          <a:xfrm>
            <a:off x="1096532" y="2411029"/>
            <a:ext cx="1479550" cy="303212"/>
            <a:chOff x="332" y="2224"/>
            <a:chExt cx="932" cy="191"/>
          </a:xfrm>
        </p:grpSpPr>
        <p:sp>
          <p:nvSpPr>
            <p:cNvPr id="126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30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3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" name="Text Box 166"/>
          <p:cNvSpPr txBox="1">
            <a:spLocks noChangeArrowheads="1"/>
          </p:cNvSpPr>
          <p:nvPr/>
        </p:nvSpPr>
        <p:spPr bwMode="auto">
          <a:xfrm>
            <a:off x="7849125" y="5713629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/>
              <a:t>router</a:t>
            </a:r>
          </a:p>
        </p:txBody>
      </p:sp>
      <p:sp>
        <p:nvSpPr>
          <p:cNvPr id="135" name="Text Box 167"/>
          <p:cNvSpPr txBox="1">
            <a:spLocks noChangeArrowheads="1"/>
          </p:cNvSpPr>
          <p:nvPr/>
        </p:nvSpPr>
        <p:spPr bwMode="auto">
          <a:xfrm>
            <a:off x="8094232" y="3409519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/>
              <a:t>switch</a:t>
            </a:r>
          </a:p>
        </p:txBody>
      </p:sp>
      <p:sp>
        <p:nvSpPr>
          <p:cNvPr id="136" name="Text Box 174"/>
          <p:cNvSpPr txBox="1">
            <a:spLocks noChangeArrowheads="1"/>
          </p:cNvSpPr>
          <p:nvPr/>
        </p:nvSpPr>
        <p:spPr bwMode="auto">
          <a:xfrm>
            <a:off x="861582" y="1437891"/>
            <a:ext cx="8723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message</a:t>
            </a:r>
            <a:endParaRPr lang="en-US" sz="1600">
              <a:solidFill>
                <a:schemeClr val="accent2"/>
              </a:solidFill>
            </a:endParaRPr>
          </a:p>
        </p:txBody>
      </p:sp>
      <p:grpSp>
        <p:nvGrpSpPr>
          <p:cNvPr id="102" name="Group 175"/>
          <p:cNvGrpSpPr>
            <a:grpSpLocks/>
          </p:cNvGrpSpPr>
          <p:nvPr/>
        </p:nvGrpSpPr>
        <p:grpSpPr bwMode="auto">
          <a:xfrm>
            <a:off x="1922032" y="1464879"/>
            <a:ext cx="679450" cy="301625"/>
            <a:chOff x="780" y="1553"/>
            <a:chExt cx="428" cy="190"/>
          </a:xfrm>
        </p:grpSpPr>
        <p:sp>
          <p:nvSpPr>
            <p:cNvPr id="13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</p:grpSp>
      <p:grpSp>
        <p:nvGrpSpPr>
          <p:cNvPr id="111" name="Group 185"/>
          <p:cNvGrpSpPr>
            <a:grpSpLocks/>
          </p:cNvGrpSpPr>
          <p:nvPr/>
        </p:nvGrpSpPr>
        <p:grpSpPr bwMode="auto">
          <a:xfrm>
            <a:off x="1687082" y="1785554"/>
            <a:ext cx="903287" cy="301625"/>
            <a:chOff x="1851" y="2046"/>
            <a:chExt cx="569" cy="190"/>
          </a:xfrm>
        </p:grpSpPr>
        <p:grpSp>
          <p:nvGrpSpPr>
            <p:cNvPr id="118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5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t</a:t>
                </a:r>
              </a:p>
            </p:txBody>
          </p:sp>
        </p:grpSp>
        <p:grpSp>
          <p:nvGrpSpPr>
            <p:cNvPr id="125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3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/>
                  <a:t>M</a:t>
                </a:r>
              </a:p>
            </p:txBody>
          </p:sp>
        </p:grpSp>
      </p:grpSp>
      <p:grpSp>
        <p:nvGrpSpPr>
          <p:cNvPr id="137" name="Group 187"/>
          <p:cNvGrpSpPr>
            <a:grpSpLocks/>
          </p:cNvGrpSpPr>
          <p:nvPr/>
        </p:nvGrpSpPr>
        <p:grpSpPr bwMode="auto">
          <a:xfrm>
            <a:off x="1393394" y="2109404"/>
            <a:ext cx="301625" cy="292100"/>
            <a:chOff x="1962" y="2058"/>
            <a:chExt cx="190" cy="184"/>
          </a:xfrm>
        </p:grpSpPr>
        <p:sp>
          <p:nvSpPr>
            <p:cNvPr id="148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</p:grpSp>
      <p:sp>
        <p:nvSpPr>
          <p:cNvPr id="150" name="Text Box 7"/>
          <p:cNvSpPr txBox="1">
            <a:spLocks noChangeArrowheads="1"/>
          </p:cNvSpPr>
          <p:nvPr/>
        </p:nvSpPr>
        <p:spPr bwMode="auto">
          <a:xfrm>
            <a:off x="315482" y="2388804"/>
            <a:ext cx="6623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frame</a:t>
            </a:r>
            <a:endParaRPr lang="en-US" sz="1600">
              <a:solidFill>
                <a:schemeClr val="accent2"/>
              </a:solidFill>
            </a:endParaRPr>
          </a:p>
        </p:txBody>
      </p:sp>
      <p:pic>
        <p:nvPicPr>
          <p:cNvPr id="152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653" y="5139431"/>
            <a:ext cx="762000" cy="762000"/>
          </a:xfrm>
          <a:prstGeom prst="rect">
            <a:avLst/>
          </a:prstGeom>
          <a:noFill/>
        </p:spPr>
      </p:pic>
      <p:pic>
        <p:nvPicPr>
          <p:cNvPr id="153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6973" y="1668261"/>
            <a:ext cx="762000" cy="762000"/>
          </a:xfrm>
          <a:prstGeom prst="rect">
            <a:avLst/>
          </a:prstGeom>
          <a:noFill/>
        </p:spPr>
      </p:pic>
      <p:sp>
        <p:nvSpPr>
          <p:cNvPr id="151" name="Date Placeholder 1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154" name="Slide Number Placeholder 1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BD1FF446-3337-4170-97C1-261C37857FF3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50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/>
          <a:lstStyle/>
          <a:p>
            <a:r>
              <a:rPr lang="en-US" altLang="en-US" smtClean="0">
                <a:solidFill>
                  <a:srgbClr val="CC0000"/>
                </a:solidFill>
              </a:rPr>
              <a:t>link-layer device: takes an </a:t>
            </a:r>
            <a:r>
              <a:rPr lang="en-US" altLang="en-US" i="1" smtClean="0">
                <a:solidFill>
                  <a:srgbClr val="CC0000"/>
                </a:solidFill>
              </a:rPr>
              <a:t>active</a:t>
            </a:r>
            <a:r>
              <a:rPr lang="en-US" altLang="en-US" smtClean="0">
                <a:solidFill>
                  <a:srgbClr val="CC0000"/>
                </a:solidFill>
              </a:rPr>
              <a:t> role</a:t>
            </a:r>
          </a:p>
          <a:p>
            <a:pPr lvl="1"/>
            <a:r>
              <a:rPr lang="en-US" altLang="en-US" sz="2800" smtClean="0"/>
              <a:t>store, forward Ethernet frames</a:t>
            </a:r>
          </a:p>
          <a:p>
            <a:pPr lvl="1"/>
            <a:r>
              <a:rPr lang="en-US" altLang="en-US" sz="2800" smtClean="0"/>
              <a:t>examine incoming frame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MAC address, </a:t>
            </a:r>
            <a:r>
              <a:rPr lang="en-US" altLang="ja-JP" sz="2800" smtClean="0">
                <a:solidFill>
                  <a:srgbClr val="CC0000"/>
                </a:solidFill>
              </a:rPr>
              <a:t>selectively</a:t>
            </a:r>
            <a:r>
              <a:rPr lang="en-US" altLang="ja-JP" sz="2800" smtClean="0"/>
              <a:t> forward  frame to one-or-more outgoing links when frame is to be forwarded on segment, uses CSMA/CD to access segment</a:t>
            </a:r>
          </a:p>
          <a:p>
            <a:r>
              <a:rPr lang="en-US" altLang="en-US" i="1" smtClean="0">
                <a:solidFill>
                  <a:srgbClr val="CC0000"/>
                </a:solidFill>
              </a:rPr>
              <a:t>transparent</a:t>
            </a:r>
          </a:p>
          <a:p>
            <a:pPr lvl="1"/>
            <a:r>
              <a:rPr lang="en-US" altLang="en-US" sz="2800" smtClean="0"/>
              <a:t>hosts are unaware of presence of switches</a:t>
            </a:r>
          </a:p>
          <a:p>
            <a:r>
              <a:rPr lang="en-US" altLang="en-US" i="1" smtClean="0">
                <a:solidFill>
                  <a:srgbClr val="CC0000"/>
                </a:solidFill>
              </a:rPr>
              <a:t>plug-and-play, self-learning</a:t>
            </a:r>
          </a:p>
          <a:p>
            <a:pPr lvl="1"/>
            <a:r>
              <a:rPr lang="en-US" altLang="en-US" sz="2800" smtClean="0"/>
              <a:t>switches do not need to be configured</a:t>
            </a:r>
          </a:p>
          <a:p>
            <a:endParaRPr lang="en-US" altLang="en-US" sz="2400" smtClean="0"/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5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799D8906-E1E1-4C1E-82B0-DCFF0BF9A69A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51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Switch: </a:t>
            </a:r>
            <a:r>
              <a:rPr lang="en-US" sz="3600" i="1">
                <a:ea typeface="ＭＳ Ｐゴシック" charset="0"/>
                <a:cs typeface="+mj-cs"/>
              </a:rPr>
              <a:t>multiple</a:t>
            </a:r>
            <a:r>
              <a:rPr lang="en-US" sz="3600">
                <a:ea typeface="ＭＳ Ｐゴシック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hosts have dedicated, direct connection to switch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switches buffer packets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Ethernet protocol used on </a:t>
            </a:r>
            <a:r>
              <a:rPr lang="en-US" altLang="en-US" sz="2400" i="1" smtClean="0"/>
              <a:t>each</a:t>
            </a:r>
            <a:r>
              <a:rPr lang="en-US" altLang="en-US" sz="2400" smtClean="0"/>
              <a:t> incoming link, but no collisions; full duplex</a:t>
            </a:r>
          </a:p>
          <a:p>
            <a:pPr lvl="1"/>
            <a:r>
              <a:rPr lang="en-US" altLang="en-US" smtClean="0"/>
              <a:t>each link is its own collision domain</a:t>
            </a:r>
          </a:p>
          <a:p>
            <a:pPr>
              <a:lnSpc>
                <a:spcPct val="90000"/>
              </a:lnSpc>
            </a:pPr>
            <a:r>
              <a:rPr lang="en-US" altLang="en-US" sz="2400" i="1" smtClean="0">
                <a:solidFill>
                  <a:srgbClr val="CC0000"/>
                </a:solidFill>
              </a:rPr>
              <a:t>switching:</a:t>
            </a:r>
            <a:r>
              <a:rPr lang="en-US" altLang="en-US" sz="2400" smtClean="0">
                <a:solidFill>
                  <a:srgbClr val="CC0000"/>
                </a:solidFill>
              </a:rPr>
              <a:t> </a:t>
            </a:r>
            <a:r>
              <a:rPr lang="en-US" altLang="en-US" sz="2400" smtClean="0"/>
              <a:t>A-to-A</a:t>
            </a:r>
            <a:r>
              <a:rPr lang="ja-JP" altLang="en-US" sz="2400" smtClean="0"/>
              <a:t>’</a:t>
            </a:r>
            <a:r>
              <a:rPr lang="en-US" altLang="ja-JP" sz="2400" smtClean="0"/>
              <a:t> and B-to-B</a:t>
            </a:r>
            <a:r>
              <a:rPr lang="ja-JP" altLang="en-US" sz="2400" smtClean="0"/>
              <a:t>’</a:t>
            </a:r>
            <a:r>
              <a:rPr lang="en-US" altLang="ja-JP" sz="2400" smtClean="0"/>
              <a:t> can transmit simultaneously, without collisions </a:t>
            </a:r>
            <a:endParaRPr lang="en-US" altLang="en-US" sz="2400" smtClean="0"/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i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ja-JP" altLang="en-US" sz="1800" i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i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ja-JP" altLang="en-US" sz="1800" i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i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ja-JP" altLang="en-US" sz="1800" i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296 w 356"/>
                      <a:gd name="T3" fmla="*/ 69 h 368"/>
                      <a:gd name="T4" fmla="*/ 1537 w 356"/>
                      <a:gd name="T5" fmla="*/ 1447 h 368"/>
                      <a:gd name="T6" fmla="*/ 339 w 356"/>
                      <a:gd name="T7" fmla="*/ 181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296 w 356"/>
                      <a:gd name="T3" fmla="*/ 69 h 368"/>
                      <a:gd name="T4" fmla="*/ 1537 w 356"/>
                      <a:gd name="T5" fmla="*/ 1447 h 368"/>
                      <a:gd name="T6" fmla="*/ 339 w 356"/>
                      <a:gd name="T7" fmla="*/ 181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296 w 356"/>
                      <a:gd name="T3" fmla="*/ 69 h 368"/>
                      <a:gd name="T4" fmla="*/ 1537 w 356"/>
                      <a:gd name="T5" fmla="*/ 1447 h 368"/>
                      <a:gd name="T6" fmla="*/ 339 w 356"/>
                      <a:gd name="T7" fmla="*/ 181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296 w 356"/>
                      <a:gd name="T3" fmla="*/ 69 h 368"/>
                      <a:gd name="T4" fmla="*/ 1537 w 356"/>
                      <a:gd name="T5" fmla="*/ 1447 h 368"/>
                      <a:gd name="T6" fmla="*/ 339 w 356"/>
                      <a:gd name="T7" fmla="*/ 181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296 w 356"/>
                      <a:gd name="T3" fmla="*/ 69 h 368"/>
                      <a:gd name="T4" fmla="*/ 1537 w 356"/>
                      <a:gd name="T5" fmla="*/ 1447 h 368"/>
                      <a:gd name="T6" fmla="*/ 339 w 356"/>
                      <a:gd name="T7" fmla="*/ 181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1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BC34A532-4A12-4909-8D63-7C1D590B1625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52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Switch </a:t>
            </a:r>
            <a:r>
              <a:rPr lang="en-US" sz="3600" dirty="0" smtClean="0">
                <a:ea typeface="ＭＳ Ｐゴシック" charset="0"/>
                <a:cs typeface="+mj-cs"/>
              </a:rPr>
              <a:t>forwarding table</a:t>
            </a:r>
            <a:endParaRPr lang="en-US" sz="3600" dirty="0">
              <a:ea typeface="ＭＳ Ｐゴシック" charset="0"/>
              <a:cs typeface="+mj-cs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lang="en-US" altLang="en-US" i="1" u="sng" smtClean="0">
                <a:solidFill>
                  <a:srgbClr val="CC0000"/>
                </a:solidFill>
              </a:rPr>
              <a:t>Q:</a:t>
            </a:r>
            <a:r>
              <a:rPr lang="en-US" altLang="en-US" smtClean="0">
                <a:solidFill>
                  <a:srgbClr val="CC0000"/>
                </a:solidFill>
              </a:rPr>
              <a:t> </a:t>
            </a:r>
            <a:r>
              <a:rPr lang="en-US" altLang="en-US" smtClean="0"/>
              <a:t>how does switch know A</a:t>
            </a:r>
            <a:r>
              <a:rPr lang="ja-JP" altLang="en-US" smtClean="0"/>
              <a:t>’</a:t>
            </a:r>
            <a:r>
              <a:rPr lang="en-US" altLang="ja-JP" smtClean="0"/>
              <a:t> reachable via interface 4, B</a:t>
            </a:r>
            <a:r>
              <a:rPr lang="ja-JP" altLang="en-US" smtClean="0"/>
              <a:t>’</a:t>
            </a:r>
            <a:r>
              <a:rPr lang="en-US" altLang="ja-JP" smtClean="0"/>
              <a:t> reachable via interface 5?</a:t>
            </a:r>
            <a:endParaRPr lang="en-US" altLang="en-US" smtClean="0"/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i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ja-JP" altLang="en-US" sz="1800" i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i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ja-JP" altLang="en-US" sz="1800" i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i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ja-JP" altLang="en-US" sz="1800" i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296 w 356"/>
                      <a:gd name="T3" fmla="*/ 69 h 368"/>
                      <a:gd name="T4" fmla="*/ 1537 w 356"/>
                      <a:gd name="T5" fmla="*/ 1447 h 368"/>
                      <a:gd name="T6" fmla="*/ 339 w 356"/>
                      <a:gd name="T7" fmla="*/ 181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296 w 356"/>
                      <a:gd name="T3" fmla="*/ 69 h 368"/>
                      <a:gd name="T4" fmla="*/ 1537 w 356"/>
                      <a:gd name="T5" fmla="*/ 1447 h 368"/>
                      <a:gd name="T6" fmla="*/ 339 w 356"/>
                      <a:gd name="T7" fmla="*/ 181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296 w 356"/>
                      <a:gd name="T3" fmla="*/ 69 h 368"/>
                      <a:gd name="T4" fmla="*/ 1537 w 356"/>
                      <a:gd name="T5" fmla="*/ 1447 h 368"/>
                      <a:gd name="T6" fmla="*/ 339 w 356"/>
                      <a:gd name="T7" fmla="*/ 181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296 w 356"/>
                      <a:gd name="T3" fmla="*/ 69 h 368"/>
                      <a:gd name="T4" fmla="*/ 1537 w 356"/>
                      <a:gd name="T5" fmla="*/ 1447 h 368"/>
                      <a:gd name="T6" fmla="*/ 339 w 356"/>
                      <a:gd name="T7" fmla="*/ 181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296 w 356"/>
                      <a:gd name="T3" fmla="*/ 69 h 368"/>
                      <a:gd name="T4" fmla="*/ 1537 w 356"/>
                      <a:gd name="T5" fmla="*/ 1447 h 368"/>
                      <a:gd name="T6" fmla="*/ 339 w 356"/>
                      <a:gd name="T7" fmla="*/ 181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i="1" smtClean="0">
                      <a:solidFill>
                        <a:srgbClr val="000000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endParaRPr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i="1">
                    <a:solidFill>
                      <a:srgbClr val="000000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i="1" u="sng" dirty="0" smtClean="0">
                <a:solidFill>
                  <a:srgbClr val="CC0000"/>
                </a:solidFill>
              </a:rPr>
              <a:t>A:</a:t>
            </a:r>
            <a:r>
              <a:rPr lang="en-US" i="1" dirty="0" smtClean="0">
                <a:solidFill>
                  <a:srgbClr val="CC0000"/>
                </a:solidFill>
              </a:rPr>
              <a:t>  </a:t>
            </a:r>
            <a:r>
              <a:rPr lang="en-US" i="1" dirty="0" smtClean="0">
                <a:solidFill>
                  <a:srgbClr val="000000"/>
                </a:solidFill>
              </a:rPr>
              <a:t>each switch has a </a:t>
            </a:r>
            <a:r>
              <a:rPr lang="en-US" i="1" dirty="0" smtClean="0">
                <a:solidFill>
                  <a:srgbClr val="CC0000"/>
                </a:solidFill>
              </a:rPr>
              <a:t>switch table,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i="1" dirty="0" smtClean="0">
                <a:solidFill>
                  <a:srgbClr val="000000"/>
                </a:solidFill>
              </a:rPr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i="1" dirty="0" smtClean="0">
                <a:solidFill>
                  <a:srgbClr val="000000"/>
                </a:solidFill>
              </a:rPr>
              <a:t>looks like a routing table!</a:t>
            </a: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u="sng" dirty="0" smtClean="0">
                <a:solidFill>
                  <a:srgbClr val="CC0000"/>
                </a:solidFill>
              </a:rPr>
              <a:t>Q:</a:t>
            </a:r>
            <a:r>
              <a:rPr lang="en-US" i="1" dirty="0" smtClean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i="1" dirty="0" smtClean="0">
                <a:solidFill>
                  <a:srgbClr val="000000"/>
                </a:solidFill>
              </a:rPr>
              <a:t>something like a routing protocol?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6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ja-JP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16291704-1B7F-4E16-9D82-7318D1612639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53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r>
              <a:rPr lang="en-US" altLang="en-US" sz="2400" smtClean="0"/>
              <a:t>switch</a:t>
            </a:r>
            <a:r>
              <a:rPr lang="en-US" altLang="en-US" sz="2400" smtClean="0">
                <a:solidFill>
                  <a:srgbClr val="FF0000"/>
                </a:solidFill>
              </a:rPr>
              <a:t> </a:t>
            </a:r>
            <a:r>
              <a:rPr lang="en-US" altLang="en-US" sz="2400" i="1" smtClean="0">
                <a:solidFill>
                  <a:srgbClr val="CC0000"/>
                </a:solidFill>
              </a:rPr>
              <a:t>learns</a:t>
            </a:r>
            <a:r>
              <a:rPr lang="en-US" altLang="en-US" sz="2400" smtClean="0">
                <a:solidFill>
                  <a:srgbClr val="CC0000"/>
                </a:solidFill>
              </a:rPr>
              <a:t> </a:t>
            </a:r>
            <a:r>
              <a:rPr lang="en-US" altLang="en-US" sz="2400" smtClean="0"/>
              <a:t>which hosts can be reached through which interfaces</a:t>
            </a:r>
          </a:p>
          <a:p>
            <a:pPr lvl="1"/>
            <a:r>
              <a:rPr lang="en-US" altLang="en-US" smtClean="0"/>
              <a:t>when frame received, switch </a:t>
            </a:r>
            <a:r>
              <a:rPr lang="ja-JP" altLang="en-US" smtClean="0"/>
              <a:t>“</a:t>
            </a:r>
            <a:r>
              <a:rPr lang="en-US" altLang="ja-JP" smtClean="0"/>
              <a:t>learns</a:t>
            </a:r>
            <a:r>
              <a:rPr lang="ja-JP" altLang="en-US" smtClean="0"/>
              <a:t>”</a:t>
            </a:r>
            <a:r>
              <a:rPr lang="en-US" altLang="ja-JP" smtClean="0"/>
              <a:t>  location of sender: incoming LAN segment</a:t>
            </a:r>
          </a:p>
          <a:p>
            <a:pPr lvl="1"/>
            <a:r>
              <a:rPr lang="en-US" altLang="en-US" smtClean="0"/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Dest: A</a:t>
              </a:r>
              <a:r>
                <a:rPr lang="ja-JP" altLang="en-US" sz="16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600" i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2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574EFFF3-B995-4C7E-AEC6-FCD12B26AEA6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54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when  </a:t>
            </a:r>
            <a:r>
              <a:rPr lang="en-US" dirty="0">
                <a:ea typeface="ＭＳ Ｐゴシック" charset="0"/>
                <a:cs typeface="+mn-cs"/>
              </a:rPr>
              <a:t>frame </a:t>
            </a:r>
            <a:r>
              <a:rPr lang="en-US" dirty="0" smtClean="0">
                <a:ea typeface="ＭＳ Ｐゴシック" charset="0"/>
                <a:cs typeface="+mn-cs"/>
              </a:rPr>
              <a:t>received at switch:</a:t>
            </a:r>
            <a:r>
              <a:rPr lang="en-US" dirty="0">
                <a:ea typeface="ＭＳ Ｐゴシック" charset="0"/>
                <a:cs typeface="+mn-cs"/>
              </a:rPr>
              <a:t/>
            </a:r>
            <a:br>
              <a:rPr lang="en-US" dirty="0">
                <a:ea typeface="ＭＳ Ｐゴシック" charset="0"/>
                <a:cs typeface="+mn-cs"/>
              </a:rPr>
            </a:br>
            <a:endParaRPr lang="en-US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1. record </a:t>
            </a:r>
            <a:r>
              <a:rPr lang="en-US" dirty="0" smtClean="0">
                <a:ea typeface="ＭＳ Ｐゴシック" charset="0"/>
              </a:rPr>
              <a:t>incoming link, MAC address of sending </a:t>
            </a:r>
            <a:r>
              <a:rPr lang="en-US" dirty="0">
                <a:ea typeface="ＭＳ Ｐゴシック" charset="0"/>
              </a:rPr>
              <a:t>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2. index switch table using MAC </a:t>
            </a:r>
            <a:r>
              <a:rPr lang="en-US" dirty="0" smtClean="0">
                <a:ea typeface="ＭＳ Ｐゴシック" charset="0"/>
              </a:rPr>
              <a:t>destination </a:t>
            </a:r>
            <a:r>
              <a:rPr lang="en-US" dirty="0">
                <a:ea typeface="ＭＳ Ｐゴシック" charset="0"/>
              </a:rPr>
              <a:t>address</a:t>
            </a:r>
            <a:endParaRPr lang="en-US" b="1" dirty="0">
              <a:solidFill>
                <a:schemeClr val="accent2"/>
              </a:solidFill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entry found for destination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ea typeface="ＭＳ Ｐゴシック" charset="0"/>
              </a:rPr>
              <a:t>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destination </a:t>
            </a:r>
            <a:r>
              <a:rPr lang="en-US" dirty="0">
                <a:ea typeface="ＭＳ Ｐゴシック" charset="0"/>
              </a:rPr>
              <a:t>on segment from which frame arrived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  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then</a:t>
            </a:r>
            <a:r>
              <a:rPr lang="en-US" dirty="0">
                <a:ea typeface="ＭＳ Ｐゴシック" charset="0"/>
              </a:rPr>
              <a:t> drop </a:t>
            </a:r>
            <a:r>
              <a:rPr lang="en-US" dirty="0" smtClean="0">
                <a:ea typeface="ＭＳ Ｐゴシック" charset="0"/>
              </a:rPr>
              <a:t>frame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else</a:t>
            </a:r>
            <a:r>
              <a:rPr lang="en-US" dirty="0">
                <a:ea typeface="ＭＳ Ｐゴシック" charset="0"/>
              </a:rPr>
              <a:t> forward </a:t>
            </a:r>
            <a:r>
              <a:rPr lang="en-US" dirty="0" smtClean="0">
                <a:ea typeface="ＭＳ Ｐゴシック" charset="0"/>
              </a:rPr>
              <a:t>frame </a:t>
            </a:r>
            <a:r>
              <a:rPr lang="en-US" dirty="0">
                <a:ea typeface="ＭＳ Ｐゴシック" charset="0"/>
              </a:rPr>
              <a:t>on interface </a:t>
            </a:r>
            <a:r>
              <a:rPr lang="en-US" dirty="0" smtClean="0">
                <a:ea typeface="ＭＳ Ｐゴシック" charset="0"/>
              </a:rPr>
              <a:t>indicated by entry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  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else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                         interface */</a:t>
            </a:r>
            <a:endParaRPr lang="en-US" dirty="0">
              <a:ea typeface="ＭＳ Ｐゴシック" charset="0"/>
            </a:endParaRP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ja-JP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sz="18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i="1" smtClean="0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i="1">
                  <a:solidFill>
                    <a:srgbClr val="000000"/>
                  </a:solidFill>
                  <a:latin typeface="Arial" pitchFamily="34" charset="0"/>
                  <a:ea typeface="MS PGothic" panose="020B0600070205080204" pitchFamily="34" charset="-128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2FA61735-883B-4F16-9DFD-6CE2AD6F3608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55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Dest: A</a:t>
              </a:r>
              <a:r>
                <a:rPr lang="ja-JP" altLang="en-US" sz="1600" i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600" i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i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frame destination, A’, locaton unknown:</a:t>
            </a:r>
            <a:endParaRPr lang="en-US" altLang="en-US" i="1" smtClean="0"/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CC0000"/>
                </a:solidFill>
                <a:latin typeface="Gill Sans MT" charset="0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800" i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</a:t>
              </a:r>
              <a:endParaRPr lang="en-US" altLang="en-US" sz="1800" i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destination A location known:</a:t>
            </a:r>
            <a:endParaRPr lang="en-US" sz="2800" i="1" dirty="0">
              <a:solidFill>
                <a:srgbClr val="FF0000"/>
              </a:solidFill>
              <a:ea typeface="ＭＳ Ｐゴシック" charset="0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58813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ea typeface="ＭＳ Ｐゴシック" charset="0"/>
              </a:rPr>
              <a:t>            selectively send </a:t>
            </a:r>
          </a:p>
          <a:p>
            <a:pPr marL="342900" indent="-34290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ea typeface="ＭＳ Ｐゴシック" charset="0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00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3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B42260F4-2197-4A47-AFAB-03F0D75B49B9}" type="slidenum">
              <a:rPr lang="en-US" altLang="en-US" sz="1200" i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56</a:t>
            </a:fld>
            <a:endParaRPr lang="en-US" alt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switches can be connected together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ea typeface="ＭＳ Ｐゴシック" charset="0"/>
              </a:rPr>
              <a:t>Q: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sending from A to G - how does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know to forward frame destined to F via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and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?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1" u="sng" dirty="0">
                <a:solidFill>
                  <a:srgbClr val="CC0000"/>
                </a:solidFill>
                <a:ea typeface="ＭＳ Ｐゴシック" charset="0"/>
              </a:rPr>
              <a:t>A:</a:t>
            </a: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self learning! (works </a:t>
            </a:r>
            <a:r>
              <a:rPr lang="en-US" sz="2800" i="1" dirty="0">
                <a:solidFill>
                  <a:srgbClr val="000000"/>
                </a:solidFill>
                <a:ea typeface="ＭＳ Ｐゴシック" charset="0"/>
              </a:rPr>
              <a:t>exactly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the same as in single-switch case!)</a:t>
            </a: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i="1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i="1" smtClean="0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985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0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 Layer 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86800" cy="34766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Framing and network access</a:t>
            </a:r>
          </a:p>
          <a:p>
            <a:pPr lvl="1"/>
            <a:r>
              <a:rPr lang="en-US" dirty="0" smtClean="0"/>
              <a:t>encapsulating data into frame, adding header and footer</a:t>
            </a:r>
          </a:p>
          <a:p>
            <a:pPr lvl="1"/>
            <a:r>
              <a:rPr lang="en-US" dirty="0" smtClean="0"/>
              <a:t>addressing frame using the MAC address</a:t>
            </a:r>
          </a:p>
          <a:p>
            <a:pPr lvl="1"/>
            <a:r>
              <a:rPr lang="en-US" dirty="0" smtClean="0"/>
              <a:t>accessing communication channel</a:t>
            </a:r>
          </a:p>
          <a:p>
            <a:r>
              <a:rPr lang="en-US" dirty="0" smtClean="0"/>
              <a:t>Reliable deliver between adjacent nodes</a:t>
            </a:r>
          </a:p>
          <a:p>
            <a:pPr lvl="1"/>
            <a:r>
              <a:rPr lang="en-US" sz="2400" dirty="0" smtClean="0"/>
              <a:t>seldom used on low bit-error link (fiber, some twisted pair)</a:t>
            </a:r>
          </a:p>
          <a:p>
            <a:pPr lvl="1"/>
            <a:r>
              <a:rPr lang="en-US" sz="2400" dirty="0" smtClean="0"/>
              <a:t>wireless links: high error rates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51843" y="5917707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643" y="5003307"/>
            <a:ext cx="762000" cy="7620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rot="5400000">
            <a:off x="3513893" y="5927232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C:\Users\Thomas\AppData\Local\Microsoft\Windows\Temporary Internet Files\Content.IE5\19ANNWTG\MCj044133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443" y="5079507"/>
            <a:ext cx="609600" cy="609600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>
            <a:stCxn id="10" idx="2"/>
          </p:cNvCxnSpPr>
          <p:nvPr/>
        </p:nvCxnSpPr>
        <p:spPr>
          <a:xfrm rot="5400000">
            <a:off x="6199943" y="5803407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9735" y="5991225"/>
            <a:ext cx="2097165" cy="26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11000110101000101011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5825785" y="6095907"/>
            <a:ext cx="408373" cy="16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83402" y="4660777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2886" y="4626745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33570" y="526741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3004167" y="6097387"/>
            <a:ext cx="408373" cy="16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97802" y="5140171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generates a frame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78027" y="4793942"/>
            <a:ext cx="772357" cy="390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71169" y="4749552"/>
            <a:ext cx="763480" cy="301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14186" y="4413681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“adjacent” nodes in LAN</a:t>
            </a:r>
            <a:endParaRPr lang="en-US" sz="1200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 Layer Services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adjusting data flow between adjacent nodes in network</a:t>
            </a:r>
          </a:p>
          <a:p>
            <a:r>
              <a:rPr lang="en-US" dirty="0" smtClean="0"/>
              <a:t>Error Detection</a:t>
            </a:r>
          </a:p>
          <a:p>
            <a:pPr lvl="1"/>
            <a:r>
              <a:rPr lang="en-US" dirty="0" smtClean="0"/>
              <a:t>errors may be caused by signal attenuation, noise, etc.</a:t>
            </a:r>
          </a:p>
          <a:p>
            <a:pPr lvl="1"/>
            <a:r>
              <a:rPr lang="en-US" dirty="0" smtClean="0"/>
              <a:t>receiver detects presence of errors in frame</a:t>
            </a:r>
          </a:p>
          <a:p>
            <a:pPr lvl="1"/>
            <a:r>
              <a:rPr lang="en-US" dirty="0" smtClean="0"/>
              <a:t>receiver may request new transmission of erroneous frames</a:t>
            </a:r>
          </a:p>
          <a:p>
            <a:r>
              <a:rPr lang="en-US" dirty="0" smtClean="0"/>
              <a:t>Error Correction</a:t>
            </a:r>
          </a:p>
          <a:p>
            <a:pPr lvl="1"/>
            <a:r>
              <a:rPr lang="en-US" dirty="0" smtClean="0"/>
              <a:t>receiver detects bit error in frame and repairs the frame</a:t>
            </a:r>
          </a:p>
          <a:p>
            <a:r>
              <a:rPr lang="en-US" dirty="0" smtClean="0"/>
              <a:t>Half-duplex, Full-duplex</a:t>
            </a:r>
          </a:p>
          <a:p>
            <a:pPr lvl="1"/>
            <a:r>
              <a:rPr lang="en-US" dirty="0" smtClean="0"/>
              <a:t>two nodes in a ongoing communication may send at same time (full-duplex) or one at a time (half-duplex)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Where is the link layer implemented?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4558683" cy="4937760"/>
          </a:xfrm>
        </p:spPr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/>
              <a:t>each and every </a:t>
            </a:r>
            <a:r>
              <a:rPr lang="en-US" sz="2400" dirty="0" smtClean="0"/>
              <a:t>host!</a:t>
            </a:r>
            <a:endParaRPr lang="en-US" sz="2400" dirty="0"/>
          </a:p>
          <a:p>
            <a:r>
              <a:rPr lang="en-US" sz="2400" dirty="0"/>
              <a:t>link layer implemented in </a:t>
            </a:r>
            <a:r>
              <a:rPr lang="en-US" sz="2400" dirty="0" smtClean="0"/>
              <a:t>Network Interface Card (NIC)</a:t>
            </a:r>
            <a:endParaRPr lang="en-US" sz="2400" dirty="0"/>
          </a:p>
          <a:p>
            <a:pPr lvl="1"/>
            <a:r>
              <a:rPr lang="en-US" sz="2000" dirty="0"/>
              <a:t>Ethernet card, PCMCI card, 802.11 card</a:t>
            </a:r>
          </a:p>
          <a:p>
            <a:pPr lvl="1"/>
            <a:r>
              <a:rPr lang="en-US" sz="2000" dirty="0"/>
              <a:t>implements link, physical layer</a:t>
            </a:r>
          </a:p>
          <a:p>
            <a:r>
              <a:rPr lang="en-US" sz="2400" dirty="0" smtClean="0"/>
              <a:t>NIC attaches </a:t>
            </a:r>
            <a:r>
              <a:rPr lang="en-US" sz="2400" dirty="0"/>
              <a:t>into host’s system </a:t>
            </a:r>
            <a:r>
              <a:rPr lang="en-US" sz="2400" dirty="0" smtClean="0"/>
              <a:t>buses.</a:t>
            </a:r>
            <a:endParaRPr lang="en-US" sz="2400" dirty="0"/>
          </a:p>
          <a:p>
            <a:r>
              <a:rPr lang="en-US" sz="2400" dirty="0" smtClean="0"/>
              <a:t>Combination </a:t>
            </a:r>
            <a:r>
              <a:rPr lang="en-US" sz="2400" dirty="0"/>
              <a:t>of hardware, software, </a:t>
            </a:r>
            <a:r>
              <a:rPr lang="en-US" sz="2400" dirty="0" smtClean="0"/>
              <a:t>firmware.</a:t>
            </a: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306218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6054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20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221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pitchFamily="34" charset="0"/>
              </a:rPr>
              <a:t>controller</a:t>
            </a:r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dirty="0">
                <a:latin typeface="Arial" pitchFamily="34" charset="0"/>
              </a:rPr>
              <a:t>physical</a:t>
            </a:r>
          </a:p>
          <a:p>
            <a:pPr algn="ctr" eaLnBrk="1" hangingPunct="1"/>
            <a:r>
              <a:rPr lang="en-US" sz="1200" i="0" dirty="0">
                <a:latin typeface="Arial" pitchFamily="34" charset="0"/>
              </a:rPr>
              <a:t>transmission</a:t>
            </a:r>
          </a:p>
        </p:txBody>
      </p:sp>
      <p:sp>
        <p:nvSpPr>
          <p:cNvPr id="30622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0"/>
              </a:cxn>
              <a:cxn ang="0">
                <a:pos x="361" y="230"/>
              </a:cxn>
              <a:cxn ang="0">
                <a:pos x="359" y="478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24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25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26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pitchFamily="34" charset="0"/>
              </a:rPr>
              <a:t>cpu</a:t>
            </a:r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pitchFamily="34" charset="0"/>
              </a:rPr>
              <a:t>memory</a:t>
            </a:r>
          </a:p>
        </p:txBody>
      </p:sp>
      <p:sp>
        <p:nvSpPr>
          <p:cNvPr id="306228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29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host </a:t>
            </a:r>
          </a:p>
          <a:p>
            <a:pPr eaLnBrk="1" hangingPunct="1"/>
            <a:r>
              <a:rPr lang="en-US" sz="1200">
                <a:latin typeface="Arial" pitchFamily="34" charset="0"/>
              </a:rPr>
              <a:t>bus </a:t>
            </a:r>
          </a:p>
          <a:p>
            <a:pPr eaLnBrk="1" hangingPunct="1"/>
            <a:r>
              <a:rPr lang="en-US" sz="1200">
                <a:latin typeface="Arial" pitchFamily="34" charset="0"/>
              </a:rPr>
              <a:t>(e.g., PCI)</a:t>
            </a:r>
          </a:p>
        </p:txBody>
      </p:sp>
      <p:sp>
        <p:nvSpPr>
          <p:cNvPr id="306231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889750" y="4806950"/>
            <a:ext cx="8200" cy="5906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33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34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network adapter</a:t>
            </a:r>
          </a:p>
          <a:p>
            <a:pPr eaLnBrk="1" hangingPunct="1"/>
            <a:r>
              <a:rPr lang="en-US" sz="1200">
                <a:latin typeface="Arial" pitchFamily="34" charset="0"/>
              </a:rPr>
              <a:t>card</a:t>
            </a:r>
          </a:p>
        </p:txBody>
      </p:sp>
      <p:sp>
        <p:nvSpPr>
          <p:cNvPr id="306235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236" name="Text Box 60"/>
          <p:cNvSpPr txBox="1">
            <a:spLocks noChangeArrowheads="1"/>
          </p:cNvSpPr>
          <p:nvPr/>
        </p:nvSpPr>
        <p:spPr bwMode="auto">
          <a:xfrm>
            <a:off x="6889750" y="2287588"/>
            <a:ext cx="1198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host schematic</a:t>
            </a:r>
          </a:p>
        </p:txBody>
      </p:sp>
      <p:sp>
        <p:nvSpPr>
          <p:cNvPr id="306219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2324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306238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/>
              <a:ahLst/>
              <a:cxnLst>
                <a:cxn ang="0">
                  <a:pos x="390" y="0"/>
                </a:cxn>
                <a:cxn ang="0">
                  <a:pos x="0" y="221"/>
                </a:cxn>
                <a:cxn ang="0">
                  <a:pos x="3" y="433"/>
                </a:cxn>
                <a:cxn ang="0">
                  <a:pos x="388" y="520"/>
                </a:cxn>
                <a:cxn ang="0">
                  <a:pos x="390" y="0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39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/>
              <a:ahLst/>
              <a:cxnLst>
                <a:cxn ang="0">
                  <a:pos x="264" y="108"/>
                </a:cxn>
                <a:cxn ang="0">
                  <a:pos x="0" y="0"/>
                </a:cxn>
                <a:cxn ang="0">
                  <a:pos x="2" y="443"/>
                </a:cxn>
                <a:cxn ang="0">
                  <a:pos x="275" y="412"/>
                </a:cxn>
                <a:cxn ang="0">
                  <a:pos x="264" y="108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40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41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latin typeface="Arial" pitchFamily="34" charset="0"/>
                </a:rPr>
                <a:t>application</a:t>
              </a:r>
            </a:p>
            <a:p>
              <a:pPr algn="ctr" eaLnBrk="1" hangingPunct="1"/>
              <a:r>
                <a:rPr lang="en-US" sz="1200" i="0">
                  <a:latin typeface="Arial" pitchFamily="34" charset="0"/>
                </a:rPr>
                <a:t>transport</a:t>
              </a:r>
            </a:p>
            <a:p>
              <a:pPr algn="ctr" eaLnBrk="1" hangingPunct="1"/>
              <a:r>
                <a:rPr lang="en-US" sz="1200" i="0">
                  <a:latin typeface="Arial" pitchFamily="34" charset="0"/>
                </a:rPr>
                <a:t>network</a:t>
              </a:r>
            </a:p>
            <a:p>
              <a:pPr algn="ctr" eaLnBrk="1" hangingPunct="1"/>
              <a:r>
                <a:rPr lang="en-US" sz="1200" i="0">
                  <a:latin typeface="Arial" pitchFamily="34" charset="0"/>
                </a:rPr>
                <a:t>link</a:t>
              </a:r>
            </a:p>
          </p:txBody>
        </p:sp>
        <p:sp>
          <p:nvSpPr>
            <p:cNvPr id="306242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43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44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45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46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47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48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49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50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200" i="0">
                <a:latin typeface="Arial" pitchFamily="34" charset="0"/>
              </a:endParaRPr>
            </a:p>
            <a:p>
              <a:pPr algn="ctr" eaLnBrk="1" hangingPunct="1"/>
              <a:endParaRPr lang="en-US" sz="1200" i="0">
                <a:latin typeface="Arial" pitchFamily="34" charset="0"/>
              </a:endParaRPr>
            </a:p>
            <a:p>
              <a:pPr algn="ctr" eaLnBrk="1" hangingPunct="1"/>
              <a:endParaRPr lang="en-US" sz="1200" i="0">
                <a:latin typeface="Arial" pitchFamily="34" charset="0"/>
              </a:endParaRPr>
            </a:p>
            <a:p>
              <a:pPr algn="ctr" eaLnBrk="1" hangingPunct="1"/>
              <a:r>
                <a:rPr lang="en-US" sz="1200" i="0">
                  <a:latin typeface="Arial" pitchFamily="34" charset="0"/>
                </a:rPr>
                <a:t>link</a:t>
              </a:r>
            </a:p>
            <a:p>
              <a:pPr algn="ctr" eaLnBrk="1" hangingPunct="1"/>
              <a:r>
                <a:rPr lang="en-US" sz="1200" i="0">
                  <a:latin typeface="Arial" pitchFamily="34" charset="0"/>
                </a:rPr>
                <a:t>physical</a:t>
              </a:r>
            </a:p>
          </p:txBody>
        </p:sp>
        <p:sp>
          <p:nvSpPr>
            <p:cNvPr id="306251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52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53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54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55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56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57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6258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06262" name="Picture 86"/>
          <p:cNvPicPr>
            <a:picLocks noChangeAspect="1" noChangeArrowheads="1"/>
          </p:cNvPicPr>
          <p:nvPr/>
        </p:nvPicPr>
        <p:blipFill>
          <a:blip r:embed="rId3" cstate="print"/>
          <a:srcRect t="16006"/>
          <a:stretch>
            <a:fillRect/>
          </a:stretch>
        </p:blipFill>
        <p:spPr bwMode="auto">
          <a:xfrm>
            <a:off x="5461000" y="5406501"/>
            <a:ext cx="1350963" cy="111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6263" name="Picture 8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1549" y="5142345"/>
            <a:ext cx="1143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2" descr="C:\Users\Thomas\AppData\Local\Microsoft\Windows\Temporary Internet Files\Content.IE5\0UBMAHZQ\MCj0441335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6701" y="1532138"/>
            <a:ext cx="762000" cy="762000"/>
          </a:xfrm>
          <a:prstGeom prst="rect">
            <a:avLst/>
          </a:prstGeom>
          <a:noFill/>
        </p:spPr>
      </p:pic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Adaptors Communicating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r>
              <a:rPr lang="en-US" sz="2400"/>
              <a:t>sending side:</a:t>
            </a:r>
          </a:p>
          <a:p>
            <a:pPr lvl="1"/>
            <a:r>
              <a:rPr lang="en-US" sz="2000"/>
              <a:t>encapsulates datagram in frame</a:t>
            </a:r>
          </a:p>
          <a:p>
            <a:pPr lvl="1"/>
            <a:r>
              <a:rPr lang="en-US" sz="2000"/>
              <a:t>adds error checking bits, rdt, flow control, etc.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r>
              <a:rPr lang="en-US" sz="2400"/>
              <a:t>receiving side</a:t>
            </a:r>
          </a:p>
          <a:p>
            <a:pPr lvl="1"/>
            <a:r>
              <a:rPr lang="en-US" sz="2000"/>
              <a:t>looks for errors, rdt, flow control, etc</a:t>
            </a:r>
          </a:p>
          <a:p>
            <a:pPr lvl="1"/>
            <a:r>
              <a:rPr lang="en-US" sz="2000"/>
              <a:t>extracts datagram, passes to upper layer at receiving side</a:t>
            </a:r>
          </a:p>
          <a:p>
            <a:endParaRPr lang="en-US" sz="2400"/>
          </a:p>
        </p:txBody>
      </p:sp>
      <p:sp>
        <p:nvSpPr>
          <p:cNvPr id="670747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48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49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50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pitchFamily="34" charset="0"/>
              </a:rPr>
              <a:t>controller</a:t>
            </a:r>
          </a:p>
        </p:txBody>
      </p:sp>
      <p:sp>
        <p:nvSpPr>
          <p:cNvPr id="670753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54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55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pitchFamily="34" charset="0"/>
            </a:endParaRPr>
          </a:p>
        </p:txBody>
      </p:sp>
      <p:sp>
        <p:nvSpPr>
          <p:cNvPr id="670756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pitchFamily="34" charset="0"/>
            </a:endParaRPr>
          </a:p>
        </p:txBody>
      </p:sp>
      <p:sp>
        <p:nvSpPr>
          <p:cNvPr id="670757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58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59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60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61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pitchFamily="34" charset="0"/>
              </a:rPr>
              <a:t>controller</a:t>
            </a:r>
          </a:p>
        </p:txBody>
      </p:sp>
      <p:sp>
        <p:nvSpPr>
          <p:cNvPr id="670763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64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65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pitchFamily="34" charset="0"/>
            </a:endParaRPr>
          </a:p>
        </p:txBody>
      </p:sp>
      <p:sp>
        <p:nvSpPr>
          <p:cNvPr id="670766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pitchFamily="34" charset="0"/>
            </a:endParaRPr>
          </a:p>
        </p:txBody>
      </p:sp>
      <p:sp>
        <p:nvSpPr>
          <p:cNvPr id="670767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68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69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pitchFamily="34" charset="0"/>
              </a:rPr>
              <a:t>sending host</a:t>
            </a:r>
          </a:p>
        </p:txBody>
      </p:sp>
      <p:sp>
        <p:nvSpPr>
          <p:cNvPr id="670770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pitchFamily="34" charset="0"/>
              </a:rPr>
              <a:t>receiving host</a:t>
            </a:r>
          </a:p>
        </p:txBody>
      </p:sp>
      <p:sp>
        <p:nvSpPr>
          <p:cNvPr id="670771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72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pitchFamily="34" charset="0"/>
              </a:rPr>
              <a:t>datagram</a:t>
            </a:r>
          </a:p>
        </p:txBody>
      </p:sp>
      <p:sp>
        <p:nvSpPr>
          <p:cNvPr id="670773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74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75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pitchFamily="34" charset="0"/>
              </a:rPr>
              <a:t>datagram</a:t>
            </a:r>
          </a:p>
        </p:txBody>
      </p:sp>
      <p:sp>
        <p:nvSpPr>
          <p:cNvPr id="670776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  <a:cxn ang="0">
                <a:pos x="2597" y="384"/>
              </a:cxn>
              <a:cxn ang="0">
                <a:pos x="2597" y="18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77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78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pitchFamily="34" charset="0"/>
              </a:rPr>
              <a:t>datagram</a:t>
            </a:r>
          </a:p>
        </p:txBody>
      </p:sp>
      <p:sp>
        <p:nvSpPr>
          <p:cNvPr id="670779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80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pitchFamily="34" charset="0"/>
              </a:rPr>
              <a:t>frame</a:t>
            </a:r>
          </a:p>
        </p:txBody>
      </p:sp>
      <p:sp>
        <p:nvSpPr>
          <p:cNvPr id="670781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L04 Data Link Layer I+II</a:t>
            </a:r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6F78-E6C7-4FA9-8256-6FE4E136027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mat_2009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Format_200909</Template>
  <TotalTime>4685</TotalTime>
  <Words>3439</Words>
  <Application>Microsoft Office PowerPoint</Application>
  <PresentationFormat>On-screen Show (4:3)</PresentationFormat>
  <Paragraphs>966</Paragraphs>
  <Slides>56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MS Mincho</vt:lpstr>
      <vt:lpstr>MS PGothic</vt:lpstr>
      <vt:lpstr>MS PGothic</vt:lpstr>
      <vt:lpstr>Arial</vt:lpstr>
      <vt:lpstr>Calibri</vt:lpstr>
      <vt:lpstr>Comic Sans MS</vt:lpstr>
      <vt:lpstr>Gill Sans MT</vt:lpstr>
      <vt:lpstr>Times New Roman</vt:lpstr>
      <vt:lpstr>Wingdings</vt:lpstr>
      <vt:lpstr>Wingdings 3</vt:lpstr>
      <vt:lpstr>Format_200909</vt:lpstr>
      <vt:lpstr>1_Default Design</vt:lpstr>
      <vt:lpstr>Default Design</vt:lpstr>
      <vt:lpstr>2_Default Design</vt:lpstr>
      <vt:lpstr>3_Default Design</vt:lpstr>
      <vt:lpstr>CNT4007C: Theory and Fundamentals of Computer Networks</vt:lpstr>
      <vt:lpstr>Overview of Data Link Layer I</vt:lpstr>
      <vt:lpstr>Background on Data Link Layer</vt:lpstr>
      <vt:lpstr>Data Link Layer in OSI Reference Model</vt:lpstr>
      <vt:lpstr>Data Encapsulation in OSI Reference Model</vt:lpstr>
      <vt:lpstr>Link Layer Services</vt:lpstr>
      <vt:lpstr>Link Layer Services (cont.)</vt:lpstr>
      <vt:lpstr>Where is the link layer implemented?</vt:lpstr>
      <vt:lpstr>Adaptors Communicating</vt:lpstr>
      <vt:lpstr>PowerPoint Presentation</vt:lpstr>
      <vt:lpstr>Error Detection / Correction Overview</vt:lpstr>
      <vt:lpstr>Error Detection using CRC (Illustration)</vt:lpstr>
      <vt:lpstr>Reliable Transmission in Data Link Layer</vt:lpstr>
      <vt:lpstr>Reliable Transmission – Stop &amp; Wait</vt:lpstr>
      <vt:lpstr>PowerPoint Presentation</vt:lpstr>
      <vt:lpstr>Mulitple Access Protocol Overview</vt:lpstr>
      <vt:lpstr>Multiple Access Protocol Overview (cont.)</vt:lpstr>
      <vt:lpstr>Multiple Access Protocol Taxonomy</vt:lpstr>
      <vt:lpstr>Channel Partition Example</vt:lpstr>
      <vt:lpstr>Link Layer Protocols: Random Access Protocols</vt:lpstr>
      <vt:lpstr>Slotted ALOHA</vt:lpstr>
      <vt:lpstr>Carrier Sense Multiple Access/Collision Detection (CSMA/CD)</vt:lpstr>
      <vt:lpstr>CSMA/CD (Illustration)</vt:lpstr>
      <vt:lpstr>CSMA collisions</vt:lpstr>
      <vt:lpstr>CSMA/CD (collision detection)</vt:lpstr>
      <vt:lpstr>CSMA/CD (collision detection)</vt:lpstr>
      <vt:lpstr>Ethernet CSMA/CD algorithm</vt:lpstr>
      <vt:lpstr>Taking Turns Access Protocol: Token Passing</vt:lpstr>
      <vt:lpstr>Taking Turns Access Protocol: Polling</vt:lpstr>
      <vt:lpstr>PowerPoint Presentation</vt:lpstr>
      <vt:lpstr>Ethernet</vt:lpstr>
      <vt:lpstr>Ethernet Architecture</vt:lpstr>
      <vt:lpstr>Ethernet Frame Structure</vt:lpstr>
      <vt:lpstr>Ethernet Services</vt:lpstr>
      <vt:lpstr>PowerPoint Presentation</vt:lpstr>
      <vt:lpstr>LAN addresses and ARP</vt:lpstr>
      <vt:lpstr>LAN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PowerPoint Presentation</vt:lpstr>
      <vt:lpstr>Overview</vt:lpstr>
      <vt:lpstr>Data Transport in Hubs</vt:lpstr>
      <vt:lpstr>Data Transport in Switches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</vt:vector>
  </TitlesOfParts>
  <Company>University of West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CNT4007C</dc:title>
  <dc:creator>Ezhil Kalaimannan</dc:creator>
  <cp:lastModifiedBy>Ezhil Kalaimannan</cp:lastModifiedBy>
  <cp:revision>129</cp:revision>
  <dcterms:created xsi:type="dcterms:W3CDTF">2010-08-26T19:42:27Z</dcterms:created>
  <dcterms:modified xsi:type="dcterms:W3CDTF">2019-02-25T22:03:59Z</dcterms:modified>
</cp:coreProperties>
</file>