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7" r:id="rId3"/>
    <p:sldId id="298" r:id="rId4"/>
    <p:sldId id="258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8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9DD7-7194-8141-AEAF-C9FCA6BD50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E235-5EA6-3545-AE02-687B54F787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3073"/>
          <p:cNvSpPr>
            <a:spLocks noChangeArrowheads="1"/>
          </p:cNvSpPr>
          <p:nvPr/>
        </p:nvSpPr>
        <p:spPr bwMode="auto">
          <a:xfrm>
            <a:off x="424657" y="1878013"/>
            <a:ext cx="83677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6000" b="1" dirty="0">
                <a:solidFill>
                  <a:schemeClr val="tx2"/>
                </a:solidFill>
              </a:rPr>
              <a:t>Verilog HDL语言</a:t>
            </a:r>
            <a:endParaRPr lang="en-US" altLang="zh-CN" sz="6000" b="1" dirty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6000" b="1" dirty="0">
                <a:solidFill>
                  <a:schemeClr val="tx2"/>
                </a:solidFill>
              </a:rPr>
              <a:t>简单数字电路设计</a:t>
            </a:r>
            <a:endParaRPr lang="zh-CN" altLang="en-US" sz="6000" b="1" dirty="0">
              <a:solidFill>
                <a:schemeClr val="tx2"/>
              </a:solidFill>
            </a:endParaRPr>
          </a:p>
        </p:txBody>
      </p:sp>
      <p:sp>
        <p:nvSpPr>
          <p:cNvPr id="38915" name="矩形 3074"/>
          <p:cNvSpPr>
            <a:spLocks noChangeArrowheads="1"/>
          </p:cNvSpPr>
          <p:nvPr/>
        </p:nvSpPr>
        <p:spPr bwMode="auto">
          <a:xfrm>
            <a:off x="468313" y="609282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华中科技大学计算机科学与技术学院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8916" name="矩形 3075"/>
          <p:cNvSpPr>
            <a:spLocks noChangeArrowheads="1"/>
          </p:cNvSpPr>
          <p:nvPr/>
        </p:nvSpPr>
        <p:spPr bwMode="auto">
          <a:xfrm>
            <a:off x="684213" y="4003675"/>
            <a:ext cx="7848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3200" b="1" dirty="0">
                <a:solidFill>
                  <a:srgbClr val="002060"/>
                </a:solidFill>
              </a:rPr>
              <a:t>主讲：李榕</a:t>
            </a:r>
            <a:endParaRPr lang="zh-CN" altLang="en-US" sz="3200" b="1" dirty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115000"/>
              </a:lnSpc>
              <a:spcBef>
                <a:spcPct val="10000"/>
              </a:spcBef>
            </a:pPr>
            <a:endParaRPr lang="zh-CN" altLang="en-US" sz="3200" b="1" dirty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115000"/>
              </a:lnSpc>
              <a:spcBef>
                <a:spcPct val="10000"/>
              </a:spcBef>
            </a:pPr>
            <a:r>
              <a:rPr lang="fr-FR" altLang="en-US" sz="2400" b="1" dirty="0">
                <a:solidFill>
                  <a:srgbClr val="002060"/>
                </a:solidFill>
              </a:rPr>
              <a:t>Email: </a:t>
            </a:r>
            <a:r>
              <a:rPr lang="en-US" altLang="zh-CN" sz="2400" b="1" dirty="0" err="1">
                <a:solidFill>
                  <a:srgbClr val="002060"/>
                </a:solidFill>
                <a:sym typeface="Arial" panose="020B0604020202020204" pitchFamily="34" charset="0"/>
              </a:rPr>
              <a:t>lr@hust.edu.cn</a:t>
            </a:r>
            <a:endParaRPr lang="fr-FR" altLang="en-US" sz="2400" b="1" dirty="0">
              <a:solidFill>
                <a:srgbClr val="002060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QQ:     </a:t>
            </a:r>
            <a:r>
              <a:rPr lang="en-US" altLang="zh-CN" sz="2400" b="1" dirty="0">
                <a:solidFill>
                  <a:srgbClr val="002060"/>
                </a:solidFill>
              </a:rPr>
              <a:t>179825425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77"/>
    </mc:Choice>
    <mc:Fallback>
      <p:transition spd="slow" advTm="2157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宋体" panose="02010600030101010101" pitchFamily="2" charset="-122"/>
              </a:rPr>
              <a:t>CPU</a:t>
            </a:r>
            <a:r>
              <a:rPr kumimoji="1" lang="zh-CN" altLang="en-US" dirty="0">
                <a:latin typeface="+mn-lt"/>
                <a:ea typeface="宋体" panose="02010600030101010101" pitchFamily="2" charset="-122"/>
              </a:rPr>
              <a:t>的结构和工作原理</a:t>
            </a:r>
            <a:endParaRPr kumimoji="1" lang="zh-CN" altLang="en-US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8588" y="1825625"/>
            <a:ext cx="3926324" cy="4351338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492125" indent="-492125" algn="just" defTabSz="9588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控制单元：用于控制整个 </a:t>
            </a:r>
            <a:r>
              <a:rPr lang="en-GB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的工作，它决定了计算机运行过程的自动化。</a:t>
            </a:r>
            <a:endParaRPr lang="en-US" altLang="zh-CN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运算单元：执行算术运算。</a:t>
            </a:r>
            <a:endParaRPr lang="en-US" altLang="zh-CN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存储单元：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中暂存数据的地方。</a:t>
            </a:r>
            <a:endParaRPr lang="en-US" altLang="zh-CN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bottom-up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的实现方法。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731"/>
    </mc:Choice>
    <mc:Fallback>
      <p:transition spd="slow" advTm="8673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基本模块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>
            <a:normAutofit fontScale="92500" lnSpcReduction="10000"/>
          </a:bodyPr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加法器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数值比较器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译码器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选择器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触发器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计数器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寄存器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存储器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635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高阶模块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406355"/>
            <a:ext cx="7591425" cy="23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>
            <a:normAutofit fontScale="77500" lnSpcReduction="20000"/>
          </a:bodyPr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数据通路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执行机构：运算单元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存储单元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有限状态机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控制单元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控制器、数据通路模型是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Micro-controller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、数字系统的标准构建模型。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该模型可以通过堆叠来构成复杂功能，例如：流水线等。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723" y="3937135"/>
            <a:ext cx="3864553" cy="2474036"/>
          </a:xfrm>
          <a:prstGeom prst="rect">
            <a:avLst/>
          </a:prstGeom>
        </p:spPr>
      </p:pic>
    </p:spTree>
  </p:cSld>
  <p:clrMapOvr>
    <a:masterClrMapping/>
  </p:clrMapOvr>
  <p:transition advTm="5252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</Words>
  <Application>WPS 演示</Application>
  <PresentationFormat>全屏显示(4:3)</PresentationFormat>
  <Paragraphs>35</Paragraphs>
  <Slides>4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CPU的结构和工作原理</vt:lpstr>
      <vt:lpstr>基本模块</vt:lpstr>
      <vt:lpstr>高阶模块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榕</dc:creator>
  <cp:lastModifiedBy>new</cp:lastModifiedBy>
  <cp:revision>25</cp:revision>
  <dcterms:created xsi:type="dcterms:W3CDTF">2020-04-05T07:32:00Z</dcterms:created>
  <dcterms:modified xsi:type="dcterms:W3CDTF">2021-06-05T15:24:31Z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