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17"/>
    <p:restoredTop sz="96325"/>
  </p:normalViewPr>
  <p:slideViewPr>
    <p:cSldViewPr snapToGrid="0" snapToObjects="1">
      <p:cViewPr varScale="1">
        <p:scale>
          <a:sx n="95" d="100"/>
          <a:sy n="95" d="100"/>
        </p:scale>
        <p:origin x="16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触发器和锁存器</a:t>
            </a:r>
            <a:endParaRPr kumimoji="1"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34"/>
    </mc:Choice>
    <mc:Fallback>
      <p:transition spd="slow" advTm="513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2043516"/>
            <a:ext cx="4425219" cy="2770967"/>
          </a:xfrm>
          <a:prstGeom prst="rect">
            <a:avLst/>
          </a:prstGeom>
        </p:spPr>
      </p:pic>
      <p:sp>
        <p:nvSpPr>
          <p:cNvPr id="5" name="矩形 6146"/>
          <p:cNvSpPr>
            <a:spLocks noChangeArrowheads="1"/>
          </p:cNvSpPr>
          <p:nvPr/>
        </p:nvSpPr>
        <p:spPr bwMode="auto">
          <a:xfrm>
            <a:off x="264160" y="492759"/>
            <a:ext cx="4307840" cy="587248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3-1 1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选择器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 eaLnBrk="1" hangingPunct="1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mux_31(a,b,c,sel,out);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input a, b, c;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input [1:0] sel;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output reg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always @(a, b, c, sel)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begin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case(sel)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2’b00: out = a;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2’b01: out = b;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2’b10: out = c;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endcase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end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endmodule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383"/>
    </mc:Choice>
    <mc:Fallback>
      <p:transition spd="slow" advTm="5238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触发器和锁存器的作用</a:t>
            </a:r>
            <a:endParaRPr kumimoji="1"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963" name="矩形 6146"/>
          <p:cNvSpPr>
            <a:spLocks noChangeArrowheads="1"/>
          </p:cNvSpPr>
          <p:nvPr/>
        </p:nvSpPr>
        <p:spPr bwMode="auto">
          <a:xfrm>
            <a:off x="776287" y="1686770"/>
            <a:ext cx="7591425" cy="467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endParaRPr lang="zh-CN" altLang="en-US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6146"/>
          <p:cNvSpPr>
            <a:spLocks noChangeArrowheads="1"/>
          </p:cNvSpPr>
          <p:nvPr/>
        </p:nvSpPr>
        <p:spPr bwMode="auto">
          <a:xfrm>
            <a:off x="923924" y="1556544"/>
            <a:ext cx="7591425" cy="467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触发器（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Flip-flop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）和锁存器（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Latch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）都是具有记忆功能的二进制存储器件。</a:t>
            </a: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触发器和锁存器的实现形式很多，在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ASIC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中通常使用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 触发器和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 锁存器。</a:t>
            </a: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触发器和锁存器的功能区别：</a:t>
            </a: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触发器由时钟信号的跳边沿触发“存储”</a:t>
            </a: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锁存器由电平信号触发“存储”</a:t>
            </a: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68424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基本 </a:t>
            </a:r>
            <a:r>
              <a:rPr kumimoji="1" lang="en-US" altLang="zh-CN" b="1">
                <a:latin typeface="+mn-lt"/>
                <a:ea typeface="宋体" panose="02010600030101010101" pitchFamily="2" charset="-122"/>
              </a:rPr>
              <a:t>D</a:t>
            </a:r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 触发器</a:t>
            </a:r>
            <a:endParaRPr kumimoji="1" lang="zh-CN" altLang="en-US" b="1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4941068"/>
            <a:ext cx="7886700" cy="1386724"/>
          </a:xfrm>
        </p:spPr>
        <p:txBody>
          <a:bodyPr>
            <a:normAutofit/>
          </a:bodyPr>
          <a:lstStyle/>
          <a:p>
            <a:pPr marL="492125" indent="-492125" algn="just" defTabSz="95885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时序逻辑电路使用非阻塞式赋值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92125" indent="-492125" algn="just" defTabSz="95885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组合逻辑电路使用阻塞式赋值</a:t>
            </a:r>
            <a:endParaRPr lang="zh-CN" altLang="en-US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" y="1868864"/>
            <a:ext cx="8712200" cy="2743200"/>
          </a:xfrm>
          <a:prstGeom prst="rect">
            <a:avLst/>
          </a:prstGeom>
        </p:spPr>
      </p:pic>
    </p:spTree>
  </p:cSld>
  <p:clrMapOvr>
    <a:masterClrMapping/>
  </p:clrMapOvr>
  <p:transition advTm="225207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048"/>
            <a:ext cx="7886700" cy="1325563"/>
          </a:xfrm>
        </p:spPr>
        <p:txBody>
          <a:bodyPr>
            <a:normAutofit/>
          </a:bodyPr>
          <a:lstStyle/>
          <a:p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含异步复位和使能的 </a:t>
            </a:r>
            <a:r>
              <a:rPr kumimoji="1" lang="en-US" altLang="zh-CN" b="1">
                <a:latin typeface="+mn-lt"/>
                <a:ea typeface="宋体" panose="02010600030101010101" pitchFamily="2" charset="-122"/>
              </a:rPr>
              <a:t>D</a:t>
            </a:r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 触发器</a:t>
            </a:r>
            <a:endParaRPr kumimoji="1" lang="zh-CN" altLang="en-US" b="1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1384300"/>
            <a:ext cx="7886700" cy="1702825"/>
          </a:xfrm>
        </p:spPr>
        <p:txBody>
          <a:bodyPr>
            <a:normAutofit fontScale="77500" lnSpcReduction="20000"/>
          </a:bodyPr>
          <a:lstStyle/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异步复位：复位信号不受时钟控制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复位信号通常都是“负值逻辑”的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使能：使能信号有效时，触发器才工作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使能优先级低于复位信号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图片 4" descr="手机屏幕截图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100" y="3087125"/>
            <a:ext cx="8559800" cy="3568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0032"/>
    </mc:Choice>
    <mc:Fallback>
      <p:transition spd="slow" advTm="290032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048"/>
            <a:ext cx="7886700" cy="1325563"/>
          </a:xfrm>
        </p:spPr>
        <p:txBody>
          <a:bodyPr>
            <a:normAutofit/>
          </a:bodyPr>
          <a:lstStyle/>
          <a:p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含同步复位的 </a:t>
            </a:r>
            <a:r>
              <a:rPr kumimoji="1" lang="en-US" altLang="zh-CN" b="1">
                <a:latin typeface="+mn-lt"/>
                <a:ea typeface="宋体" panose="02010600030101010101" pitchFamily="2" charset="-122"/>
              </a:rPr>
              <a:t>D</a:t>
            </a:r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 触发器</a:t>
            </a:r>
            <a:endParaRPr kumimoji="1" lang="zh-CN" altLang="en-US" b="1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1598611"/>
            <a:ext cx="7886700" cy="754580"/>
          </a:xfrm>
        </p:spPr>
        <p:txBody>
          <a:bodyPr>
            <a:normAutofit/>
          </a:bodyPr>
          <a:lstStyle/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同步复位：在时钟信号跳边沿检测复位信号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 descr="手机屏幕截图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00" y="2669660"/>
            <a:ext cx="8432800" cy="3670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1575"/>
    </mc:Choice>
    <mc:Fallback>
      <p:transition spd="slow" advTm="101575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78091" y="497264"/>
          <a:ext cx="8587818" cy="60717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8284"/>
                <a:gridCol w="3817321"/>
                <a:gridCol w="4002213"/>
              </a:tblGrid>
              <a:tr h="461912">
                <a:tc>
                  <a:txBody>
                    <a:bodyPr/>
                    <a:lstStyle/>
                    <a:p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同步复位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异步复位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</a:tr>
              <a:tr h="6041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特点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复位信号只有在时钟上升沿到来时才能有效。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无论时钟沿是否到来，只要复位信号有效，就进行复位。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</a:tr>
              <a:tr h="6596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描述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always@(posedge CLK)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always@(posedge CLK, negedge Rst_n)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</a:tr>
              <a:tr h="9740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优点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</a:t>
                      </a:r>
                      <a:r>
                        <a:rPr lang="zh-CN" sz="2000" kern="0">
                          <a:effectLst/>
                        </a:rPr>
                        <a:t>）减少毛刺，不容易误复位。</a:t>
                      </a:r>
                      <a:endParaRPr lang="zh-CN" sz="2000" kern="100">
                        <a:effectLst/>
                      </a:endParaRPr>
                    </a:p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</a:t>
                      </a:r>
                      <a:r>
                        <a:rPr lang="zh-CN" sz="2000" kern="0">
                          <a:effectLst/>
                        </a:rPr>
                        <a:t>）可以使所设计的系统成为</a:t>
                      </a:r>
                      <a:r>
                        <a:rPr lang="en-US" sz="2000" kern="0">
                          <a:effectLst/>
                        </a:rPr>
                        <a:t>100%</a:t>
                      </a:r>
                      <a:r>
                        <a:rPr lang="zh-CN" sz="2000" kern="0">
                          <a:effectLst/>
                        </a:rPr>
                        <a:t>的同步时序电路。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</a:t>
                      </a:r>
                      <a:r>
                        <a:rPr lang="zh-CN" sz="2000" kern="0">
                          <a:effectLst/>
                        </a:rPr>
                        <a:t>）设计相对简单。</a:t>
                      </a:r>
                      <a:endParaRPr lang="zh-CN" sz="2000" kern="100">
                        <a:effectLst/>
                      </a:endParaRPr>
                    </a:p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</a:t>
                      </a:r>
                      <a:r>
                        <a:rPr lang="zh-CN" sz="2000" kern="0">
                          <a:effectLst/>
                        </a:rPr>
                        <a:t>）采用异步复位可以节省资源。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</a:tr>
              <a:tr h="17138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缺点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</a:t>
                      </a:r>
                      <a:r>
                        <a:rPr lang="zh-CN" sz="2000" kern="0">
                          <a:effectLst/>
                        </a:rPr>
                        <a:t>）复位信号的有效时长必须大于时钟周期，才能真正被系统识别并完成复位任务。</a:t>
                      </a: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</a:endParaRPr>
                    </a:p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</a:t>
                      </a:r>
                      <a:r>
                        <a:rPr lang="zh-CN" sz="2000" kern="0">
                          <a:effectLst/>
                        </a:rPr>
                        <a:t>）耗费较多的逻辑资源。</a:t>
                      </a: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</a:t>
                      </a:r>
                      <a:r>
                        <a:rPr lang="zh-CN" sz="2000" kern="0">
                          <a:effectLst/>
                        </a:rPr>
                        <a:t>）复位信号容易受到</a:t>
                      </a:r>
                      <a:r>
                        <a:rPr lang="zh-CN" altLang="en-US" sz="2000" kern="0">
                          <a:effectLst/>
                        </a:rPr>
                        <a:t>干扰</a:t>
                      </a:r>
                      <a:r>
                        <a:rPr lang="zh-CN" sz="2000" kern="0">
                          <a:effectLst/>
                        </a:rPr>
                        <a:t>。</a:t>
                      </a: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</a:endParaRPr>
                    </a:p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</a:t>
                      </a:r>
                      <a:r>
                        <a:rPr lang="zh-CN" sz="2000" kern="0">
                          <a:effectLst/>
                        </a:rPr>
                        <a:t>）在复位信号释放</a:t>
                      </a:r>
                      <a:r>
                        <a:rPr lang="en-US" sz="2000" kern="0">
                          <a:effectLst/>
                        </a:rPr>
                        <a:t>(release)</a:t>
                      </a:r>
                      <a:r>
                        <a:rPr lang="zh-CN" sz="2000" kern="0">
                          <a:effectLst/>
                        </a:rPr>
                        <a:t>的时候容易出现问题。具体就是说：若复位释放刚好在时钟有效沿附近时，很容易使寄存器输出出现亚稳态，从而导致亚稳态。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</a:tr>
              <a:tr h="5722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结论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在目前的学习阶段，两者都可以使用，优先使用同步复位；在实际工作中，往往采用：异步触发、同步释放的复位方案。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 hMerge="1">
                  <a:tcPr marL="36195" marR="36195" marT="36195" marB="36195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2321"/>
    </mc:Choice>
    <mc:Fallback>
      <p:transition spd="slow" advTm="18232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基本锁存器</a:t>
            </a:r>
            <a:endParaRPr kumimoji="1" lang="zh-CN" altLang="en-US" b="1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4941068"/>
            <a:ext cx="7886700" cy="1386724"/>
          </a:xfrm>
        </p:spPr>
        <p:txBody>
          <a:bodyPr>
            <a:normAutofit fontScale="92500"/>
          </a:bodyPr>
          <a:lstStyle/>
          <a:p>
            <a:pPr marL="492125" indent="-492125" algn="just" defTabSz="95885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CLK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==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时，等于直通电路，等于写入当前状态。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92125" indent="-492125" algn="just" defTabSz="95885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CLK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==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时，保持输出，等于记忆当前状态。</a:t>
            </a:r>
            <a:endParaRPr lang="zh-CN" altLang="en-US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" name="图片 7" descr="手机屏幕截图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325" y="1825117"/>
            <a:ext cx="8515350" cy="2818461"/>
          </a:xfrm>
          <a:prstGeom prst="rect">
            <a:avLst/>
          </a:prstGeom>
        </p:spPr>
      </p:pic>
    </p:spTree>
  </p:cSld>
  <p:clrMapOvr>
    <a:masterClrMapping/>
  </p:clrMapOvr>
  <p:transition advTm="95307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含异步复位的锁存器</a:t>
            </a:r>
            <a:endParaRPr kumimoji="1" lang="zh-CN" altLang="en-US" b="1"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097" y="1740740"/>
            <a:ext cx="8653806" cy="3376519"/>
          </a:xfrm>
          <a:prstGeom prst="rect">
            <a:avLst/>
          </a:prstGeom>
        </p:spPr>
      </p:pic>
      <p:sp>
        <p:nvSpPr>
          <p:cNvPr id="4" name="内容占位符 5"/>
          <p:cNvSpPr>
            <a:spLocks noGrp="1"/>
          </p:cNvSpPr>
          <p:nvPr>
            <p:ph idx="1"/>
          </p:nvPr>
        </p:nvSpPr>
        <p:spPr>
          <a:xfrm>
            <a:off x="628650" y="5106150"/>
            <a:ext cx="7886700" cy="1386724"/>
          </a:xfrm>
        </p:spPr>
        <p:txBody>
          <a:bodyPr>
            <a:normAutofit fontScale="92500"/>
          </a:bodyPr>
          <a:lstStyle/>
          <a:p>
            <a:pPr marL="492125" indent="-492125" algn="just" defTabSz="95885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复位的优先级总是最高的。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92125" indent="-492125" algn="just" defTabSz="95885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锁存器中，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CLK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往往也被称为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LE (latch enable)</a:t>
            </a:r>
            <a:endParaRPr lang="zh-CN" altLang="en-US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Tm="134214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触发器和锁存器的比较</a:t>
            </a:r>
            <a:endParaRPr kumimoji="1"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963" name="矩形 6146"/>
          <p:cNvSpPr>
            <a:spLocks noChangeArrowheads="1"/>
          </p:cNvSpPr>
          <p:nvPr/>
        </p:nvSpPr>
        <p:spPr bwMode="auto">
          <a:xfrm>
            <a:off x="776287" y="1686770"/>
            <a:ext cx="7591425" cy="467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endParaRPr lang="zh-CN" altLang="en-US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6146"/>
          <p:cNvSpPr>
            <a:spLocks noChangeArrowheads="1"/>
          </p:cNvSpPr>
          <p:nvPr/>
        </p:nvSpPr>
        <p:spPr bwMode="auto">
          <a:xfrm>
            <a:off x="923924" y="1556544"/>
            <a:ext cx="7591425" cy="467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200" tIns="47890" rIns="95779" bIns="47890">
            <a:normAutofit fontScale="85000" lnSpcReduction="10000"/>
          </a:bodyPr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Latch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 对输入电平敏感，受布线延时影响大，很难保证没有毛刺的输出；而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DFF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 不容易产生毛刺。</a:t>
            </a: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FPGA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 中没有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Latch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 单元，只有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FF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 单元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 (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我们使用的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Artix-7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 中，有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126,800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 个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FF)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，需要用多个逻辑单元来实现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Latch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，因此使用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FF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 更节约资源。</a:t>
            </a: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但是，在某些设计中，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Latch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 不可替代。</a:t>
            </a: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结论：尽可能避免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Latch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 的产生。例如：一个不“完备”的条件语句（有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if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 而无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else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case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 没有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default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）将会产生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Latch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193452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1295</Words>
  <Application>WPS 演示</Application>
  <PresentationFormat>全屏显示(4:3)</PresentationFormat>
  <Paragraphs>100</Paragraphs>
  <Slides>10</Slides>
  <Notes>0</Notes>
  <HiddenSlides>0</HiddenSlides>
  <MMClips>10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Consolas</vt:lpstr>
      <vt:lpstr>Times New Roman</vt:lpstr>
      <vt:lpstr>等线</vt:lpstr>
      <vt:lpstr>微软雅黑</vt:lpstr>
      <vt:lpstr>Arial Unicode MS</vt:lpstr>
      <vt:lpstr>等线 Light</vt:lpstr>
      <vt:lpstr>Calibri Light</vt:lpstr>
      <vt:lpstr>Calibri</vt:lpstr>
      <vt:lpstr>Office 主题​​</vt:lpstr>
      <vt:lpstr>触发器和锁存器</vt:lpstr>
      <vt:lpstr>触发器和锁存器的作用</vt:lpstr>
      <vt:lpstr>基本 D 触发器</vt:lpstr>
      <vt:lpstr>含异步复位和使能的 D 触发器</vt:lpstr>
      <vt:lpstr>含同步复位的 D 触发器</vt:lpstr>
      <vt:lpstr>PowerPoint 演示文稿</vt:lpstr>
      <vt:lpstr>基本锁存器</vt:lpstr>
      <vt:lpstr>含异步复位的锁存器</vt:lpstr>
      <vt:lpstr>触发器和锁存器的比较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加法器–1 位全加器</dc:title>
  <dc:creator>李 榕</dc:creator>
  <cp:lastModifiedBy>new</cp:lastModifiedBy>
  <cp:revision>66</cp:revision>
  <dcterms:created xsi:type="dcterms:W3CDTF">2020-04-05T08:22:00Z</dcterms:created>
  <dcterms:modified xsi:type="dcterms:W3CDTF">2021-06-06T00:44:42Z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