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3"/>
    <p:sldId id="263" r:id="rId4"/>
    <p:sldId id="273" r:id="rId5"/>
    <p:sldId id="274" r:id="rId6"/>
    <p:sldId id="275" r:id="rId7"/>
    <p:sldId id="276" r:id="rId8"/>
    <p:sldId id="277" r:id="rId9"/>
    <p:sldId id="258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92"/>
    <p:restoredTop sz="96336"/>
  </p:normalViewPr>
  <p:slideViewPr>
    <p:cSldViewPr snapToGrid="0" snapToObjects="1">
      <p:cViewPr varScale="1">
        <p:scale>
          <a:sx n="95" d="100"/>
          <a:sy n="95" d="100"/>
        </p:scale>
        <p:origin x="10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有限状态机</a:t>
            </a:r>
            <a:endParaRPr kumimoji="1"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61"/>
    </mc:Choice>
    <mc:Fallback>
      <p:transition spd="slow" advTm="4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创建安全的 </a:t>
            </a:r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FSM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188720"/>
            <a:ext cx="4278480" cy="4743729"/>
          </a:xfrm>
        </p:spPr>
        <p:txBody>
          <a:bodyPr>
            <a:normAutofit fontScale="85000" lnSpcReduction="20000"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所谓安全的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是指：如果进入非法状态时，可以自动转移到合法状态的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右图显示了一个不安全的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，如果当前状态码为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11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，该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不能自动恢复正常状态。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设计时，不要出现非法的状态码。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6828" y="1029458"/>
            <a:ext cx="3608220" cy="49029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714" y="977504"/>
            <a:ext cx="3605636" cy="490299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525"/>
    </mc:Choice>
    <mc:Fallback>
      <p:transition spd="slow" advTm="178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6864"/>
            <a:ext cx="7886700" cy="808619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不安全的 </a:t>
            </a:r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FSM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 和安全的 </a:t>
            </a:r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FSM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87502" y="1329531"/>
            <a:ext cx="3406775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...     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reg [1:0] State, StateNext;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always @(State, B) begin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case (State)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S_Off: begin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X &lt;= 0;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if (B == 0)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   StateNext &lt;= S_Off;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else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   StateNext &lt;= S_On1;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end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S_On1: begin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X &lt;= 1;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StateNext &lt;= S_On2;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end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S_On2: begin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X &lt;= 1;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StateNext &lt;= S_Off;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end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endcase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end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...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181600" y="1301750"/>
            <a:ext cx="34067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...     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reg [1:0] State, StateNext;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always @(State, B) begin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case (State)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S_Off: begin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X &lt;= 0;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if (B == 0)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   StateNext &lt;= S_Off;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else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   StateNext &lt;= S_On1;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end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S_On1: begin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X &lt;= 1;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StateNext &lt;= S_On2;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end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S_On2: begin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X &lt;= 1;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   StateNext &lt;= S_Off;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end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   </a:t>
            </a:r>
            <a:r>
              <a:rPr lang="en-US" altLang="zh-CN" sz="1200" b="1">
                <a:solidFill>
                  <a:srgbClr val="008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default: begin</a:t>
            </a:r>
            <a:endParaRPr lang="en-US" altLang="zh-CN" sz="1200" b="1">
              <a:solidFill>
                <a:srgbClr val="008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solidFill>
                  <a:srgbClr val="008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    X &lt;= 0;</a:t>
            </a:r>
            <a:endParaRPr lang="en-US" altLang="zh-CN" sz="1200" b="1">
              <a:solidFill>
                <a:srgbClr val="008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solidFill>
                  <a:srgbClr val="008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    StateNext &lt;= S_Off;</a:t>
            </a:r>
            <a:endParaRPr lang="en-US" altLang="zh-CN" sz="1200" b="1">
              <a:solidFill>
                <a:srgbClr val="008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solidFill>
                  <a:srgbClr val="008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 end</a:t>
            </a:r>
            <a:endParaRPr lang="en-US" altLang="zh-CN" sz="1200" b="1">
              <a:solidFill>
                <a:srgbClr val="008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  endcase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    end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1200" b="1">
                <a:latin typeface="Courier New" panose="02070309020205020404" pitchFamily="49" charset="0"/>
                <a:ea typeface="PMingLiU" panose="02020500000000000000" pitchFamily="18" charset="-120"/>
              </a:rPr>
              <a:t>...</a:t>
            </a:r>
            <a:endParaRPr lang="en-US" altLang="zh-CN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525"/>
    </mc:Choice>
    <mc:Fallback>
      <p:transition spd="slow" advTm="8852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例子：激光计时器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188720"/>
            <a:ext cx="3943350" cy="5267836"/>
          </a:xfrm>
        </p:spPr>
        <p:txBody>
          <a:bodyPr>
            <a:normAutofit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设计要求：按住按钮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个时钟周期以上，激光器会被激发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设计方案：如右下图，可以使用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个级联的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触发器来实现。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组合 28676"/>
          <p:cNvGrpSpPr/>
          <p:nvPr/>
        </p:nvGrpSpPr>
        <p:grpSpPr bwMode="auto">
          <a:xfrm>
            <a:off x="5176837" y="1580314"/>
            <a:ext cx="3338513" cy="1447800"/>
            <a:chOff x="0" y="0"/>
            <a:chExt cx="2103" cy="912"/>
          </a:xfrm>
        </p:grpSpPr>
        <p:sp>
          <p:nvSpPr>
            <p:cNvPr id="8" name="未知"/>
            <p:cNvSpPr>
              <a:spLocks noChangeArrowheads="1"/>
            </p:cNvSpPr>
            <p:nvPr/>
          </p:nvSpPr>
          <p:spPr bwMode="auto">
            <a:xfrm>
              <a:off x="1548" y="431"/>
              <a:ext cx="514" cy="330"/>
            </a:xfrm>
            <a:custGeom>
              <a:avLst/>
              <a:gdLst>
                <a:gd name="T0" fmla="*/ 258 w 173"/>
                <a:gd name="T1" fmla="*/ 30 h 111"/>
                <a:gd name="T2" fmla="*/ 131 w 173"/>
                <a:gd name="T3" fmla="*/ 80 h 111"/>
                <a:gd name="T4" fmla="*/ 122 w 173"/>
                <a:gd name="T5" fmla="*/ 86 h 111"/>
                <a:gd name="T6" fmla="*/ 0 w 173"/>
                <a:gd name="T7" fmla="*/ 291 h 111"/>
                <a:gd name="T8" fmla="*/ 416 w 173"/>
                <a:gd name="T9" fmla="*/ 256 h 111"/>
                <a:gd name="T10" fmla="*/ 514 w 173"/>
                <a:gd name="T11" fmla="*/ 116 h 111"/>
                <a:gd name="T12" fmla="*/ 472 w 173"/>
                <a:gd name="T13" fmla="*/ 56 h 111"/>
                <a:gd name="T14" fmla="*/ 371 w 173"/>
                <a:gd name="T15" fmla="*/ 30 h 111"/>
                <a:gd name="T16" fmla="*/ 342 w 173"/>
                <a:gd name="T17" fmla="*/ 6 h 111"/>
                <a:gd name="T18" fmla="*/ 258 w 173"/>
                <a:gd name="T19" fmla="*/ 30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3" h="111">
                  <a:moveTo>
                    <a:pt x="87" y="10"/>
                  </a:moveTo>
                  <a:cubicBezTo>
                    <a:pt x="72" y="14"/>
                    <a:pt x="58" y="21"/>
                    <a:pt x="44" y="27"/>
                  </a:cubicBezTo>
                  <a:cubicBezTo>
                    <a:pt x="43" y="27"/>
                    <a:pt x="42" y="28"/>
                    <a:pt x="41" y="29"/>
                  </a:cubicBezTo>
                  <a:cubicBezTo>
                    <a:pt x="22" y="48"/>
                    <a:pt x="11" y="73"/>
                    <a:pt x="0" y="98"/>
                  </a:cubicBezTo>
                  <a:cubicBezTo>
                    <a:pt x="46" y="104"/>
                    <a:pt x="97" y="111"/>
                    <a:pt x="140" y="86"/>
                  </a:cubicBezTo>
                  <a:cubicBezTo>
                    <a:pt x="157" y="75"/>
                    <a:pt x="170" y="59"/>
                    <a:pt x="173" y="39"/>
                  </a:cubicBezTo>
                  <a:cubicBezTo>
                    <a:pt x="169" y="32"/>
                    <a:pt x="167" y="23"/>
                    <a:pt x="159" y="19"/>
                  </a:cubicBezTo>
                  <a:cubicBezTo>
                    <a:pt x="148" y="15"/>
                    <a:pt x="135" y="15"/>
                    <a:pt x="125" y="10"/>
                  </a:cubicBezTo>
                  <a:cubicBezTo>
                    <a:pt x="123" y="5"/>
                    <a:pt x="118" y="2"/>
                    <a:pt x="115" y="2"/>
                  </a:cubicBezTo>
                  <a:cubicBezTo>
                    <a:pt x="105" y="0"/>
                    <a:pt x="96" y="5"/>
                    <a:pt x="87" y="10"/>
                  </a:cubicBezTo>
                  <a:close/>
                </a:path>
              </a:pathLst>
            </a:custGeom>
            <a:solidFill>
              <a:srgbClr val="C7D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未知"/>
            <p:cNvSpPr>
              <a:spLocks noChangeArrowheads="1"/>
            </p:cNvSpPr>
            <p:nvPr/>
          </p:nvSpPr>
          <p:spPr bwMode="auto">
            <a:xfrm>
              <a:off x="1548" y="431"/>
              <a:ext cx="514" cy="291"/>
            </a:xfrm>
            <a:custGeom>
              <a:avLst/>
              <a:gdLst>
                <a:gd name="T0" fmla="*/ 514 w 173"/>
                <a:gd name="T1" fmla="*/ 116 h 98"/>
                <a:gd name="T2" fmla="*/ 472 w 173"/>
                <a:gd name="T3" fmla="*/ 56 h 98"/>
                <a:gd name="T4" fmla="*/ 371 w 173"/>
                <a:gd name="T5" fmla="*/ 30 h 98"/>
                <a:gd name="T6" fmla="*/ 342 w 173"/>
                <a:gd name="T7" fmla="*/ 6 h 98"/>
                <a:gd name="T8" fmla="*/ 258 w 173"/>
                <a:gd name="T9" fmla="*/ 30 h 98"/>
                <a:gd name="T10" fmla="*/ 131 w 173"/>
                <a:gd name="T11" fmla="*/ 80 h 98"/>
                <a:gd name="T12" fmla="*/ 122 w 173"/>
                <a:gd name="T13" fmla="*/ 86 h 98"/>
                <a:gd name="T14" fmla="*/ 0 w 173"/>
                <a:gd name="T15" fmla="*/ 291 h 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" h="98">
                  <a:moveTo>
                    <a:pt x="173" y="39"/>
                  </a:moveTo>
                  <a:cubicBezTo>
                    <a:pt x="169" y="32"/>
                    <a:pt x="167" y="23"/>
                    <a:pt x="159" y="19"/>
                  </a:cubicBezTo>
                  <a:cubicBezTo>
                    <a:pt x="148" y="15"/>
                    <a:pt x="135" y="15"/>
                    <a:pt x="125" y="10"/>
                  </a:cubicBezTo>
                  <a:cubicBezTo>
                    <a:pt x="123" y="5"/>
                    <a:pt x="118" y="2"/>
                    <a:pt x="115" y="2"/>
                  </a:cubicBezTo>
                  <a:cubicBezTo>
                    <a:pt x="105" y="0"/>
                    <a:pt x="96" y="5"/>
                    <a:pt x="87" y="10"/>
                  </a:cubicBezTo>
                  <a:cubicBezTo>
                    <a:pt x="72" y="14"/>
                    <a:pt x="58" y="21"/>
                    <a:pt x="44" y="27"/>
                  </a:cubicBezTo>
                  <a:cubicBezTo>
                    <a:pt x="43" y="27"/>
                    <a:pt x="42" y="28"/>
                    <a:pt x="41" y="29"/>
                  </a:cubicBezTo>
                  <a:cubicBezTo>
                    <a:pt x="22" y="48"/>
                    <a:pt x="11" y="73"/>
                    <a:pt x="0" y="98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未知"/>
            <p:cNvSpPr>
              <a:spLocks noChangeArrowheads="1"/>
            </p:cNvSpPr>
            <p:nvPr/>
          </p:nvSpPr>
          <p:spPr bwMode="auto">
            <a:xfrm>
              <a:off x="1595" y="116"/>
              <a:ext cx="303" cy="460"/>
            </a:xfrm>
            <a:custGeom>
              <a:avLst/>
              <a:gdLst>
                <a:gd name="T0" fmla="*/ 134 w 102"/>
                <a:gd name="T1" fmla="*/ 383 h 155"/>
                <a:gd name="T2" fmla="*/ 110 w 102"/>
                <a:gd name="T3" fmla="*/ 332 h 155"/>
                <a:gd name="T4" fmla="*/ 68 w 102"/>
                <a:gd name="T5" fmla="*/ 338 h 155"/>
                <a:gd name="T6" fmla="*/ 42 w 102"/>
                <a:gd name="T7" fmla="*/ 315 h 155"/>
                <a:gd name="T8" fmla="*/ 39 w 102"/>
                <a:gd name="T9" fmla="*/ 279 h 155"/>
                <a:gd name="T10" fmla="*/ 30 w 102"/>
                <a:gd name="T11" fmla="*/ 273 h 155"/>
                <a:gd name="T12" fmla="*/ 36 w 102"/>
                <a:gd name="T13" fmla="*/ 255 h 155"/>
                <a:gd name="T14" fmla="*/ 21 w 102"/>
                <a:gd name="T15" fmla="*/ 237 h 155"/>
                <a:gd name="T16" fmla="*/ 24 w 102"/>
                <a:gd name="T17" fmla="*/ 226 h 155"/>
                <a:gd name="T18" fmla="*/ 6 w 102"/>
                <a:gd name="T19" fmla="*/ 217 h 155"/>
                <a:gd name="T20" fmla="*/ 18 w 102"/>
                <a:gd name="T21" fmla="*/ 181 h 155"/>
                <a:gd name="T22" fmla="*/ 15 w 102"/>
                <a:gd name="T23" fmla="*/ 157 h 155"/>
                <a:gd name="T24" fmla="*/ 15 w 102"/>
                <a:gd name="T25" fmla="*/ 154 h 155"/>
                <a:gd name="T26" fmla="*/ 9 w 102"/>
                <a:gd name="T27" fmla="*/ 142 h 155"/>
                <a:gd name="T28" fmla="*/ 6 w 102"/>
                <a:gd name="T29" fmla="*/ 142 h 155"/>
                <a:gd name="T30" fmla="*/ 9 w 102"/>
                <a:gd name="T31" fmla="*/ 137 h 155"/>
                <a:gd name="T32" fmla="*/ 0 w 102"/>
                <a:gd name="T33" fmla="*/ 119 h 155"/>
                <a:gd name="T34" fmla="*/ 0 w 102"/>
                <a:gd name="T35" fmla="*/ 113 h 155"/>
                <a:gd name="T36" fmla="*/ 15 w 102"/>
                <a:gd name="T37" fmla="*/ 92 h 155"/>
                <a:gd name="T38" fmla="*/ 48 w 102"/>
                <a:gd name="T39" fmla="*/ 21 h 155"/>
                <a:gd name="T40" fmla="*/ 181 w 102"/>
                <a:gd name="T41" fmla="*/ 3 h 155"/>
                <a:gd name="T42" fmla="*/ 202 w 102"/>
                <a:gd name="T43" fmla="*/ 12 h 155"/>
                <a:gd name="T44" fmla="*/ 250 w 102"/>
                <a:gd name="T45" fmla="*/ 65 h 155"/>
                <a:gd name="T46" fmla="*/ 279 w 102"/>
                <a:gd name="T47" fmla="*/ 95 h 155"/>
                <a:gd name="T48" fmla="*/ 291 w 102"/>
                <a:gd name="T49" fmla="*/ 110 h 155"/>
                <a:gd name="T50" fmla="*/ 291 w 102"/>
                <a:gd name="T51" fmla="*/ 145 h 155"/>
                <a:gd name="T52" fmla="*/ 273 w 102"/>
                <a:gd name="T53" fmla="*/ 217 h 155"/>
                <a:gd name="T54" fmla="*/ 282 w 102"/>
                <a:gd name="T55" fmla="*/ 294 h 155"/>
                <a:gd name="T56" fmla="*/ 303 w 102"/>
                <a:gd name="T57" fmla="*/ 332 h 155"/>
                <a:gd name="T58" fmla="*/ 264 w 102"/>
                <a:gd name="T59" fmla="*/ 380 h 155"/>
                <a:gd name="T60" fmla="*/ 125 w 102"/>
                <a:gd name="T61" fmla="*/ 448 h 155"/>
                <a:gd name="T62" fmla="*/ 104 w 102"/>
                <a:gd name="T63" fmla="*/ 460 h 155"/>
                <a:gd name="T64" fmla="*/ 134 w 102"/>
                <a:gd name="T65" fmla="*/ 383 h 15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2" h="155">
                  <a:moveTo>
                    <a:pt x="45" y="129"/>
                  </a:moveTo>
                  <a:cubicBezTo>
                    <a:pt x="44" y="123"/>
                    <a:pt x="43" y="115"/>
                    <a:pt x="37" y="112"/>
                  </a:cubicBezTo>
                  <a:cubicBezTo>
                    <a:pt x="32" y="113"/>
                    <a:pt x="28" y="114"/>
                    <a:pt x="23" y="114"/>
                  </a:cubicBezTo>
                  <a:cubicBezTo>
                    <a:pt x="20" y="113"/>
                    <a:pt x="15" y="110"/>
                    <a:pt x="14" y="106"/>
                  </a:cubicBezTo>
                  <a:cubicBezTo>
                    <a:pt x="14" y="102"/>
                    <a:pt x="13" y="98"/>
                    <a:pt x="13" y="94"/>
                  </a:cubicBezTo>
                  <a:cubicBezTo>
                    <a:pt x="12" y="93"/>
                    <a:pt x="11" y="92"/>
                    <a:pt x="10" y="92"/>
                  </a:cubicBezTo>
                  <a:cubicBezTo>
                    <a:pt x="10" y="90"/>
                    <a:pt x="10" y="87"/>
                    <a:pt x="12" y="86"/>
                  </a:cubicBezTo>
                  <a:cubicBezTo>
                    <a:pt x="9" y="84"/>
                    <a:pt x="6" y="83"/>
                    <a:pt x="7" y="80"/>
                  </a:cubicBezTo>
                  <a:cubicBezTo>
                    <a:pt x="8" y="79"/>
                    <a:pt x="8" y="77"/>
                    <a:pt x="8" y="76"/>
                  </a:cubicBezTo>
                  <a:cubicBezTo>
                    <a:pt x="6" y="75"/>
                    <a:pt x="3" y="74"/>
                    <a:pt x="2" y="73"/>
                  </a:cubicBezTo>
                  <a:cubicBezTo>
                    <a:pt x="0" y="69"/>
                    <a:pt x="5" y="65"/>
                    <a:pt x="6" y="61"/>
                  </a:cubicBezTo>
                  <a:cubicBezTo>
                    <a:pt x="6" y="58"/>
                    <a:pt x="5" y="56"/>
                    <a:pt x="5" y="53"/>
                  </a:cubicBezTo>
                  <a:cubicBezTo>
                    <a:pt x="5" y="53"/>
                    <a:pt x="5" y="52"/>
                    <a:pt x="5" y="52"/>
                  </a:cubicBezTo>
                  <a:cubicBezTo>
                    <a:pt x="4" y="50"/>
                    <a:pt x="3" y="49"/>
                    <a:pt x="3" y="48"/>
                  </a:cubicBezTo>
                  <a:cubicBezTo>
                    <a:pt x="3" y="48"/>
                    <a:pt x="2" y="48"/>
                    <a:pt x="2" y="48"/>
                  </a:cubicBezTo>
                  <a:cubicBezTo>
                    <a:pt x="2" y="47"/>
                    <a:pt x="2" y="47"/>
                    <a:pt x="3" y="46"/>
                  </a:cubicBezTo>
                  <a:cubicBezTo>
                    <a:pt x="3" y="43"/>
                    <a:pt x="1" y="42"/>
                    <a:pt x="0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1" y="36"/>
                    <a:pt x="3" y="34"/>
                    <a:pt x="5" y="31"/>
                  </a:cubicBezTo>
                  <a:cubicBezTo>
                    <a:pt x="8" y="23"/>
                    <a:pt x="12" y="15"/>
                    <a:pt x="16" y="7"/>
                  </a:cubicBezTo>
                  <a:cubicBezTo>
                    <a:pt x="30" y="1"/>
                    <a:pt x="46" y="0"/>
                    <a:pt x="61" y="1"/>
                  </a:cubicBezTo>
                  <a:cubicBezTo>
                    <a:pt x="64" y="1"/>
                    <a:pt x="66" y="2"/>
                    <a:pt x="68" y="4"/>
                  </a:cubicBezTo>
                  <a:cubicBezTo>
                    <a:pt x="74" y="9"/>
                    <a:pt x="79" y="15"/>
                    <a:pt x="84" y="22"/>
                  </a:cubicBezTo>
                  <a:cubicBezTo>
                    <a:pt x="86" y="26"/>
                    <a:pt x="90" y="29"/>
                    <a:pt x="94" y="32"/>
                  </a:cubicBezTo>
                  <a:cubicBezTo>
                    <a:pt x="96" y="33"/>
                    <a:pt x="98" y="34"/>
                    <a:pt x="98" y="37"/>
                  </a:cubicBezTo>
                  <a:cubicBezTo>
                    <a:pt x="99" y="41"/>
                    <a:pt x="99" y="44"/>
                    <a:pt x="98" y="49"/>
                  </a:cubicBezTo>
                  <a:cubicBezTo>
                    <a:pt x="97" y="57"/>
                    <a:pt x="94" y="65"/>
                    <a:pt x="92" y="73"/>
                  </a:cubicBezTo>
                  <a:cubicBezTo>
                    <a:pt x="89" y="82"/>
                    <a:pt x="93" y="90"/>
                    <a:pt x="95" y="99"/>
                  </a:cubicBezTo>
                  <a:cubicBezTo>
                    <a:pt x="96" y="104"/>
                    <a:pt x="99" y="108"/>
                    <a:pt x="102" y="112"/>
                  </a:cubicBezTo>
                  <a:cubicBezTo>
                    <a:pt x="101" y="119"/>
                    <a:pt x="95" y="124"/>
                    <a:pt x="89" y="128"/>
                  </a:cubicBezTo>
                  <a:cubicBezTo>
                    <a:pt x="74" y="137"/>
                    <a:pt x="59" y="144"/>
                    <a:pt x="42" y="151"/>
                  </a:cubicBezTo>
                  <a:cubicBezTo>
                    <a:pt x="40" y="152"/>
                    <a:pt x="37" y="153"/>
                    <a:pt x="35" y="155"/>
                  </a:cubicBezTo>
                  <a:cubicBezTo>
                    <a:pt x="37" y="146"/>
                    <a:pt x="41" y="137"/>
                    <a:pt x="45" y="129"/>
                  </a:cubicBezTo>
                  <a:close/>
                </a:path>
              </a:pathLst>
            </a:custGeom>
            <a:solidFill>
              <a:srgbClr val="D9D9D9"/>
            </a:solidFill>
            <a:ln w="952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未知"/>
            <p:cNvSpPr>
              <a:spLocks noChangeArrowheads="1"/>
            </p:cNvSpPr>
            <p:nvPr/>
          </p:nvSpPr>
          <p:spPr bwMode="auto">
            <a:xfrm>
              <a:off x="1610" y="68"/>
              <a:ext cx="303" cy="303"/>
            </a:xfrm>
            <a:custGeom>
              <a:avLst/>
              <a:gdLst>
                <a:gd name="T0" fmla="*/ 30 w 102"/>
                <a:gd name="T1" fmla="*/ 95 h 102"/>
                <a:gd name="T2" fmla="*/ 0 w 102"/>
                <a:gd name="T3" fmla="*/ 45 h 102"/>
                <a:gd name="T4" fmla="*/ 33 w 102"/>
                <a:gd name="T5" fmla="*/ 27 h 102"/>
                <a:gd name="T6" fmla="*/ 21 w 102"/>
                <a:gd name="T7" fmla="*/ 24 h 102"/>
                <a:gd name="T8" fmla="*/ 51 w 102"/>
                <a:gd name="T9" fmla="*/ 21 h 102"/>
                <a:gd name="T10" fmla="*/ 42 w 102"/>
                <a:gd name="T11" fmla="*/ 18 h 102"/>
                <a:gd name="T12" fmla="*/ 74 w 102"/>
                <a:gd name="T13" fmla="*/ 18 h 102"/>
                <a:gd name="T14" fmla="*/ 62 w 102"/>
                <a:gd name="T15" fmla="*/ 12 h 102"/>
                <a:gd name="T16" fmla="*/ 196 w 102"/>
                <a:gd name="T17" fmla="*/ 3 h 102"/>
                <a:gd name="T18" fmla="*/ 250 w 102"/>
                <a:gd name="T19" fmla="*/ 12 h 102"/>
                <a:gd name="T20" fmla="*/ 297 w 102"/>
                <a:gd name="T21" fmla="*/ 59 h 102"/>
                <a:gd name="T22" fmla="*/ 300 w 102"/>
                <a:gd name="T23" fmla="*/ 65 h 102"/>
                <a:gd name="T24" fmla="*/ 300 w 102"/>
                <a:gd name="T25" fmla="*/ 166 h 102"/>
                <a:gd name="T26" fmla="*/ 297 w 102"/>
                <a:gd name="T27" fmla="*/ 184 h 102"/>
                <a:gd name="T28" fmla="*/ 285 w 102"/>
                <a:gd name="T29" fmla="*/ 217 h 102"/>
                <a:gd name="T30" fmla="*/ 261 w 102"/>
                <a:gd name="T31" fmla="*/ 300 h 102"/>
                <a:gd name="T32" fmla="*/ 258 w 102"/>
                <a:gd name="T33" fmla="*/ 300 h 102"/>
                <a:gd name="T34" fmla="*/ 250 w 102"/>
                <a:gd name="T35" fmla="*/ 253 h 102"/>
                <a:gd name="T36" fmla="*/ 270 w 102"/>
                <a:gd name="T37" fmla="*/ 214 h 102"/>
                <a:gd name="T38" fmla="*/ 276 w 102"/>
                <a:gd name="T39" fmla="*/ 172 h 102"/>
                <a:gd name="T40" fmla="*/ 273 w 102"/>
                <a:gd name="T41" fmla="*/ 160 h 102"/>
                <a:gd name="T42" fmla="*/ 223 w 102"/>
                <a:gd name="T43" fmla="*/ 178 h 102"/>
                <a:gd name="T44" fmla="*/ 211 w 102"/>
                <a:gd name="T45" fmla="*/ 196 h 102"/>
                <a:gd name="T46" fmla="*/ 187 w 102"/>
                <a:gd name="T47" fmla="*/ 199 h 102"/>
                <a:gd name="T48" fmla="*/ 184 w 102"/>
                <a:gd name="T49" fmla="*/ 172 h 102"/>
                <a:gd name="T50" fmla="*/ 163 w 102"/>
                <a:gd name="T51" fmla="*/ 149 h 102"/>
                <a:gd name="T52" fmla="*/ 172 w 102"/>
                <a:gd name="T53" fmla="*/ 110 h 102"/>
                <a:gd name="T54" fmla="*/ 172 w 102"/>
                <a:gd name="T55" fmla="*/ 104 h 102"/>
                <a:gd name="T56" fmla="*/ 131 w 102"/>
                <a:gd name="T57" fmla="*/ 71 h 102"/>
                <a:gd name="T58" fmla="*/ 30 w 102"/>
                <a:gd name="T59" fmla="*/ 95 h 10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02" h="102">
                  <a:moveTo>
                    <a:pt x="10" y="32"/>
                  </a:moveTo>
                  <a:cubicBezTo>
                    <a:pt x="5" y="27"/>
                    <a:pt x="1" y="22"/>
                    <a:pt x="0" y="15"/>
                  </a:cubicBezTo>
                  <a:cubicBezTo>
                    <a:pt x="3" y="11"/>
                    <a:pt x="7" y="11"/>
                    <a:pt x="11" y="9"/>
                  </a:cubicBezTo>
                  <a:cubicBezTo>
                    <a:pt x="10" y="8"/>
                    <a:pt x="8" y="8"/>
                    <a:pt x="7" y="8"/>
                  </a:cubicBezTo>
                  <a:cubicBezTo>
                    <a:pt x="10" y="7"/>
                    <a:pt x="13" y="7"/>
                    <a:pt x="17" y="7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7" y="5"/>
                    <a:pt x="21" y="6"/>
                    <a:pt x="25" y="6"/>
                  </a:cubicBezTo>
                  <a:cubicBezTo>
                    <a:pt x="24" y="5"/>
                    <a:pt x="23" y="5"/>
                    <a:pt x="21" y="4"/>
                  </a:cubicBezTo>
                  <a:cubicBezTo>
                    <a:pt x="36" y="3"/>
                    <a:pt x="51" y="3"/>
                    <a:pt x="66" y="1"/>
                  </a:cubicBezTo>
                  <a:cubicBezTo>
                    <a:pt x="73" y="0"/>
                    <a:pt x="78" y="1"/>
                    <a:pt x="84" y="4"/>
                  </a:cubicBezTo>
                  <a:cubicBezTo>
                    <a:pt x="91" y="8"/>
                    <a:pt x="96" y="14"/>
                    <a:pt x="100" y="20"/>
                  </a:cubicBezTo>
                  <a:cubicBezTo>
                    <a:pt x="100" y="21"/>
                    <a:pt x="101" y="21"/>
                    <a:pt x="101" y="22"/>
                  </a:cubicBezTo>
                  <a:cubicBezTo>
                    <a:pt x="102" y="33"/>
                    <a:pt x="101" y="45"/>
                    <a:pt x="101" y="56"/>
                  </a:cubicBezTo>
                  <a:cubicBezTo>
                    <a:pt x="101" y="58"/>
                    <a:pt x="101" y="60"/>
                    <a:pt x="100" y="62"/>
                  </a:cubicBezTo>
                  <a:cubicBezTo>
                    <a:pt x="98" y="65"/>
                    <a:pt x="97" y="69"/>
                    <a:pt x="96" y="73"/>
                  </a:cubicBezTo>
                  <a:cubicBezTo>
                    <a:pt x="93" y="83"/>
                    <a:pt x="90" y="92"/>
                    <a:pt x="88" y="101"/>
                  </a:cubicBezTo>
                  <a:cubicBezTo>
                    <a:pt x="87" y="101"/>
                    <a:pt x="87" y="102"/>
                    <a:pt x="87" y="101"/>
                  </a:cubicBezTo>
                  <a:cubicBezTo>
                    <a:pt x="83" y="97"/>
                    <a:pt x="84" y="90"/>
                    <a:pt x="84" y="85"/>
                  </a:cubicBezTo>
                  <a:cubicBezTo>
                    <a:pt x="88" y="81"/>
                    <a:pt x="89" y="76"/>
                    <a:pt x="91" y="72"/>
                  </a:cubicBezTo>
                  <a:cubicBezTo>
                    <a:pt x="93" y="67"/>
                    <a:pt x="94" y="62"/>
                    <a:pt x="93" y="58"/>
                  </a:cubicBezTo>
                  <a:cubicBezTo>
                    <a:pt x="93" y="56"/>
                    <a:pt x="92" y="54"/>
                    <a:pt x="92" y="54"/>
                  </a:cubicBezTo>
                  <a:cubicBezTo>
                    <a:pt x="88" y="44"/>
                    <a:pt x="77" y="54"/>
                    <a:pt x="75" y="60"/>
                  </a:cubicBezTo>
                  <a:cubicBezTo>
                    <a:pt x="72" y="60"/>
                    <a:pt x="72" y="64"/>
                    <a:pt x="71" y="66"/>
                  </a:cubicBezTo>
                  <a:cubicBezTo>
                    <a:pt x="68" y="66"/>
                    <a:pt x="66" y="67"/>
                    <a:pt x="63" y="67"/>
                  </a:cubicBezTo>
                  <a:cubicBezTo>
                    <a:pt x="63" y="64"/>
                    <a:pt x="64" y="61"/>
                    <a:pt x="62" y="58"/>
                  </a:cubicBezTo>
                  <a:cubicBezTo>
                    <a:pt x="60" y="55"/>
                    <a:pt x="56" y="53"/>
                    <a:pt x="55" y="50"/>
                  </a:cubicBezTo>
                  <a:cubicBezTo>
                    <a:pt x="54" y="45"/>
                    <a:pt x="56" y="41"/>
                    <a:pt x="58" y="37"/>
                  </a:cubicBezTo>
                  <a:cubicBezTo>
                    <a:pt x="58" y="36"/>
                    <a:pt x="58" y="35"/>
                    <a:pt x="58" y="35"/>
                  </a:cubicBezTo>
                  <a:cubicBezTo>
                    <a:pt x="54" y="30"/>
                    <a:pt x="49" y="27"/>
                    <a:pt x="44" y="24"/>
                  </a:cubicBezTo>
                  <a:cubicBezTo>
                    <a:pt x="32" y="25"/>
                    <a:pt x="22" y="33"/>
                    <a:pt x="10" y="32"/>
                  </a:cubicBezTo>
                  <a:close/>
                </a:path>
              </a:pathLst>
            </a:custGeom>
            <a:solidFill>
              <a:srgbClr val="666666"/>
            </a:solidFill>
            <a:ln w="952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未知"/>
            <p:cNvSpPr>
              <a:spLocks noChangeArrowheads="1"/>
            </p:cNvSpPr>
            <p:nvPr/>
          </p:nvSpPr>
          <p:spPr bwMode="auto">
            <a:xfrm>
              <a:off x="1845" y="226"/>
              <a:ext cx="32" cy="36"/>
            </a:xfrm>
            <a:custGeom>
              <a:avLst/>
              <a:gdLst>
                <a:gd name="T0" fmla="*/ 0 w 11"/>
                <a:gd name="T1" fmla="*/ 36 h 12"/>
                <a:gd name="T2" fmla="*/ 3 w 11"/>
                <a:gd name="T3" fmla="*/ 15 h 12"/>
                <a:gd name="T4" fmla="*/ 26 w 11"/>
                <a:gd name="T5" fmla="*/ 3 h 12"/>
                <a:gd name="T6" fmla="*/ 32 w 11"/>
                <a:gd name="T7" fmla="*/ 15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12">
                  <a:moveTo>
                    <a:pt x="0" y="12"/>
                  </a:moveTo>
                  <a:cubicBezTo>
                    <a:pt x="0" y="10"/>
                    <a:pt x="0" y="7"/>
                    <a:pt x="1" y="5"/>
                  </a:cubicBezTo>
                  <a:cubicBezTo>
                    <a:pt x="2" y="2"/>
                    <a:pt x="6" y="0"/>
                    <a:pt x="9" y="1"/>
                  </a:cubicBezTo>
                  <a:cubicBezTo>
                    <a:pt x="10" y="1"/>
                    <a:pt x="11" y="4"/>
                    <a:pt x="11" y="5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未知"/>
            <p:cNvSpPr>
              <a:spLocks noChangeArrowheads="1"/>
            </p:cNvSpPr>
            <p:nvPr/>
          </p:nvSpPr>
          <p:spPr bwMode="auto">
            <a:xfrm>
              <a:off x="1842" y="267"/>
              <a:ext cx="27" cy="27"/>
            </a:xfrm>
            <a:custGeom>
              <a:avLst/>
              <a:gdLst>
                <a:gd name="T0" fmla="*/ 0 w 9"/>
                <a:gd name="T1" fmla="*/ 0 h 9"/>
                <a:gd name="T2" fmla="*/ 3 w 9"/>
                <a:gd name="T3" fmla="*/ 3 h 9"/>
                <a:gd name="T4" fmla="*/ 9 w 9"/>
                <a:gd name="T5" fmla="*/ 15 h 9"/>
                <a:gd name="T6" fmla="*/ 9 w 9"/>
                <a:gd name="T7" fmla="*/ 27 h 9"/>
                <a:gd name="T8" fmla="*/ 12 w 9"/>
                <a:gd name="T9" fmla="*/ 27 h 9"/>
                <a:gd name="T10" fmla="*/ 27 w 9"/>
                <a:gd name="T11" fmla="*/ 9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3" y="1"/>
                    <a:pt x="4" y="3"/>
                    <a:pt x="3" y="5"/>
                  </a:cubicBezTo>
                  <a:cubicBezTo>
                    <a:pt x="3" y="6"/>
                    <a:pt x="2" y="7"/>
                    <a:pt x="3" y="9"/>
                  </a:cubicBezTo>
                  <a:cubicBezTo>
                    <a:pt x="3" y="9"/>
                    <a:pt x="4" y="9"/>
                    <a:pt x="4" y="9"/>
                  </a:cubicBezTo>
                  <a:cubicBezTo>
                    <a:pt x="5" y="7"/>
                    <a:pt x="7" y="4"/>
                    <a:pt x="9" y="3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未知"/>
            <p:cNvSpPr>
              <a:spLocks noChangeArrowheads="1"/>
            </p:cNvSpPr>
            <p:nvPr/>
          </p:nvSpPr>
          <p:spPr bwMode="auto">
            <a:xfrm>
              <a:off x="1827" y="300"/>
              <a:ext cx="36" cy="45"/>
            </a:xfrm>
            <a:custGeom>
              <a:avLst/>
              <a:gdLst>
                <a:gd name="T0" fmla="*/ 36 w 12"/>
                <a:gd name="T1" fmla="*/ 15 h 15"/>
                <a:gd name="T2" fmla="*/ 33 w 12"/>
                <a:gd name="T3" fmla="*/ 21 h 15"/>
                <a:gd name="T4" fmla="*/ 30 w 12"/>
                <a:gd name="T5" fmla="*/ 21 h 15"/>
                <a:gd name="T6" fmla="*/ 9 w 12"/>
                <a:gd name="T7" fmla="*/ 0 h 15"/>
                <a:gd name="T8" fmla="*/ 0 w 12"/>
                <a:gd name="T9" fmla="*/ 45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5">
                  <a:moveTo>
                    <a:pt x="12" y="5"/>
                  </a:moveTo>
                  <a:cubicBezTo>
                    <a:pt x="11" y="6"/>
                    <a:pt x="11" y="6"/>
                    <a:pt x="11" y="7"/>
                  </a:cubicBezTo>
                  <a:cubicBezTo>
                    <a:pt x="10" y="6"/>
                    <a:pt x="10" y="7"/>
                    <a:pt x="10" y="7"/>
                  </a:cubicBezTo>
                  <a:cubicBezTo>
                    <a:pt x="5" y="8"/>
                    <a:pt x="2" y="4"/>
                    <a:pt x="3" y="0"/>
                  </a:cubicBezTo>
                  <a:cubicBezTo>
                    <a:pt x="3" y="5"/>
                    <a:pt x="1" y="10"/>
                    <a:pt x="0" y="15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未知"/>
            <p:cNvSpPr>
              <a:spLocks noChangeArrowheads="1"/>
            </p:cNvSpPr>
            <p:nvPr/>
          </p:nvSpPr>
          <p:spPr bwMode="auto">
            <a:xfrm>
              <a:off x="1601" y="250"/>
              <a:ext cx="24" cy="12"/>
            </a:xfrm>
            <a:custGeom>
              <a:avLst/>
              <a:gdLst>
                <a:gd name="T0" fmla="*/ 0 w 8"/>
                <a:gd name="T1" fmla="*/ 6 h 4"/>
                <a:gd name="T2" fmla="*/ 9 w 8"/>
                <a:gd name="T3" fmla="*/ 0 h 4"/>
                <a:gd name="T4" fmla="*/ 24 w 8"/>
                <a:gd name="T5" fmla="*/ 12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4">
                  <a:moveTo>
                    <a:pt x="0" y="2"/>
                  </a:moveTo>
                  <a:cubicBezTo>
                    <a:pt x="2" y="3"/>
                    <a:pt x="2" y="1"/>
                    <a:pt x="3" y="0"/>
                  </a:cubicBezTo>
                  <a:cubicBezTo>
                    <a:pt x="5" y="2"/>
                    <a:pt x="6" y="3"/>
                    <a:pt x="8" y="4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未知"/>
            <p:cNvSpPr>
              <a:spLocks noChangeArrowheads="1"/>
            </p:cNvSpPr>
            <p:nvPr/>
          </p:nvSpPr>
          <p:spPr bwMode="auto">
            <a:xfrm>
              <a:off x="1607" y="256"/>
              <a:ext cx="6" cy="11"/>
            </a:xfrm>
            <a:custGeom>
              <a:avLst/>
              <a:gdLst>
                <a:gd name="T0" fmla="*/ 3 w 2"/>
                <a:gd name="T1" fmla="*/ 0 h 4"/>
                <a:gd name="T2" fmla="*/ 6 w 2"/>
                <a:gd name="T3" fmla="*/ 11 h 4"/>
                <a:gd name="T4" fmla="*/ 6 w 2"/>
                <a:gd name="T5" fmla="*/ 3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1"/>
                    <a:pt x="0" y="3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未知"/>
            <p:cNvSpPr>
              <a:spLocks noChangeArrowheads="1"/>
            </p:cNvSpPr>
            <p:nvPr/>
          </p:nvSpPr>
          <p:spPr bwMode="auto">
            <a:xfrm>
              <a:off x="1598" y="226"/>
              <a:ext cx="27" cy="15"/>
            </a:xfrm>
            <a:custGeom>
              <a:avLst/>
              <a:gdLst>
                <a:gd name="T0" fmla="*/ 0 w 9"/>
                <a:gd name="T1" fmla="*/ 6 h 5"/>
                <a:gd name="T2" fmla="*/ 12 w 9"/>
                <a:gd name="T3" fmla="*/ 3 h 5"/>
                <a:gd name="T4" fmla="*/ 27 w 9"/>
                <a:gd name="T5" fmla="*/ 15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5">
                  <a:moveTo>
                    <a:pt x="0" y="2"/>
                  </a:moveTo>
                  <a:cubicBezTo>
                    <a:pt x="1" y="2"/>
                    <a:pt x="2" y="0"/>
                    <a:pt x="4" y="1"/>
                  </a:cubicBezTo>
                  <a:cubicBezTo>
                    <a:pt x="6" y="2"/>
                    <a:pt x="7" y="4"/>
                    <a:pt x="9" y="5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未知"/>
            <p:cNvSpPr>
              <a:spLocks noChangeArrowheads="1"/>
            </p:cNvSpPr>
            <p:nvPr/>
          </p:nvSpPr>
          <p:spPr bwMode="auto">
            <a:xfrm>
              <a:off x="1613" y="250"/>
              <a:ext cx="21" cy="47"/>
            </a:xfrm>
            <a:custGeom>
              <a:avLst/>
              <a:gdLst>
                <a:gd name="T0" fmla="*/ 15 w 7"/>
                <a:gd name="T1" fmla="*/ 0 h 16"/>
                <a:gd name="T2" fmla="*/ 0 w 7"/>
                <a:gd name="T3" fmla="*/ 47 h 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16">
                  <a:moveTo>
                    <a:pt x="5" y="0"/>
                  </a:moveTo>
                  <a:cubicBezTo>
                    <a:pt x="7" y="6"/>
                    <a:pt x="4" y="11"/>
                    <a:pt x="0" y="16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未知"/>
            <p:cNvSpPr>
              <a:spLocks noChangeArrowheads="1"/>
            </p:cNvSpPr>
            <p:nvPr/>
          </p:nvSpPr>
          <p:spPr bwMode="auto">
            <a:xfrm>
              <a:off x="1601" y="232"/>
              <a:ext cx="21" cy="9"/>
            </a:xfrm>
            <a:custGeom>
              <a:avLst/>
              <a:gdLst>
                <a:gd name="T0" fmla="*/ 0 w 7"/>
                <a:gd name="T1" fmla="*/ 9 h 3"/>
                <a:gd name="T2" fmla="*/ 6 w 7"/>
                <a:gd name="T3" fmla="*/ 3 h 3"/>
                <a:gd name="T4" fmla="*/ 21 w 7"/>
                <a:gd name="T5" fmla="*/ 9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4" y="0"/>
                    <a:pt x="5" y="2"/>
                    <a:pt x="7" y="3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未知"/>
            <p:cNvSpPr>
              <a:spLocks noChangeArrowheads="1"/>
            </p:cNvSpPr>
            <p:nvPr/>
          </p:nvSpPr>
          <p:spPr bwMode="auto">
            <a:xfrm>
              <a:off x="1643" y="226"/>
              <a:ext cx="74" cy="15"/>
            </a:xfrm>
            <a:custGeom>
              <a:avLst/>
              <a:gdLst>
                <a:gd name="T0" fmla="*/ 12 w 25"/>
                <a:gd name="T1" fmla="*/ 12 h 5"/>
                <a:gd name="T2" fmla="*/ 74 w 25"/>
                <a:gd name="T3" fmla="*/ 15 h 5"/>
                <a:gd name="T4" fmla="*/ 44 w 25"/>
                <a:gd name="T5" fmla="*/ 0 h 5"/>
                <a:gd name="T6" fmla="*/ 0 w 25"/>
                <a:gd name="T7" fmla="*/ 9 h 5"/>
                <a:gd name="T8" fmla="*/ 9 w 25"/>
                <a:gd name="T9" fmla="*/ 1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5">
                  <a:moveTo>
                    <a:pt x="4" y="4"/>
                  </a:moveTo>
                  <a:cubicBezTo>
                    <a:pt x="10" y="2"/>
                    <a:pt x="19" y="2"/>
                    <a:pt x="25" y="5"/>
                  </a:cubicBezTo>
                  <a:cubicBezTo>
                    <a:pt x="22" y="4"/>
                    <a:pt x="18" y="1"/>
                    <a:pt x="15" y="0"/>
                  </a:cubicBezTo>
                  <a:cubicBezTo>
                    <a:pt x="10" y="0"/>
                    <a:pt x="5" y="2"/>
                    <a:pt x="0" y="3"/>
                  </a:cubicBezTo>
                  <a:cubicBezTo>
                    <a:pt x="1" y="3"/>
                    <a:pt x="2" y="4"/>
                    <a:pt x="3" y="5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未知"/>
            <p:cNvSpPr>
              <a:spLocks noChangeArrowheads="1"/>
            </p:cNvSpPr>
            <p:nvPr/>
          </p:nvSpPr>
          <p:spPr bwMode="auto">
            <a:xfrm>
              <a:off x="1661" y="256"/>
              <a:ext cx="50" cy="17"/>
            </a:xfrm>
            <a:custGeom>
              <a:avLst/>
              <a:gdLst>
                <a:gd name="T0" fmla="*/ 0 w 17"/>
                <a:gd name="T1" fmla="*/ 0 h 6"/>
                <a:gd name="T2" fmla="*/ 6 w 17"/>
                <a:gd name="T3" fmla="*/ 0 h 6"/>
                <a:gd name="T4" fmla="*/ 50 w 17"/>
                <a:gd name="T5" fmla="*/ 17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6">
                  <a:moveTo>
                    <a:pt x="0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7" y="2"/>
                    <a:pt x="11" y="5"/>
                    <a:pt x="17" y="6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未知"/>
            <p:cNvSpPr>
              <a:spLocks noChangeArrowheads="1"/>
            </p:cNvSpPr>
            <p:nvPr/>
          </p:nvSpPr>
          <p:spPr bwMode="auto">
            <a:xfrm>
              <a:off x="1661" y="259"/>
              <a:ext cx="9" cy="17"/>
            </a:xfrm>
            <a:custGeom>
              <a:avLst/>
              <a:gdLst>
                <a:gd name="T0" fmla="*/ 9 w 3"/>
                <a:gd name="T1" fmla="*/ 0 h 6"/>
                <a:gd name="T2" fmla="*/ 0 w 3"/>
                <a:gd name="T3" fmla="*/ 17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cubicBezTo>
                    <a:pt x="2" y="2"/>
                    <a:pt x="1" y="4"/>
                    <a:pt x="0" y="6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未知"/>
            <p:cNvSpPr>
              <a:spLocks noChangeArrowheads="1"/>
            </p:cNvSpPr>
            <p:nvPr/>
          </p:nvSpPr>
          <p:spPr bwMode="auto">
            <a:xfrm>
              <a:off x="1670" y="262"/>
              <a:ext cx="8" cy="14"/>
            </a:xfrm>
            <a:custGeom>
              <a:avLst/>
              <a:gdLst>
                <a:gd name="T0" fmla="*/ 0 w 3"/>
                <a:gd name="T1" fmla="*/ 0 h 5"/>
                <a:gd name="T2" fmla="*/ 8 w 3"/>
                <a:gd name="T3" fmla="*/ 14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0" y="5"/>
                    <a:pt x="3" y="5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未知"/>
            <p:cNvSpPr>
              <a:spLocks noChangeArrowheads="1"/>
            </p:cNvSpPr>
            <p:nvPr/>
          </p:nvSpPr>
          <p:spPr bwMode="auto">
            <a:xfrm>
              <a:off x="1672" y="262"/>
              <a:ext cx="3" cy="8"/>
            </a:xfrm>
            <a:custGeom>
              <a:avLst/>
              <a:gdLst>
                <a:gd name="T0" fmla="*/ 0 w 1"/>
                <a:gd name="T1" fmla="*/ 0 h 3"/>
                <a:gd name="T2" fmla="*/ 3 w 1"/>
                <a:gd name="T3" fmla="*/ 8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未知"/>
            <p:cNvSpPr>
              <a:spLocks noChangeArrowheads="1"/>
            </p:cNvSpPr>
            <p:nvPr/>
          </p:nvSpPr>
          <p:spPr bwMode="auto">
            <a:xfrm>
              <a:off x="1678" y="264"/>
              <a:ext cx="3" cy="9"/>
            </a:xfrm>
            <a:custGeom>
              <a:avLst/>
              <a:gdLst>
                <a:gd name="T0" fmla="*/ 0 w 1"/>
                <a:gd name="T1" fmla="*/ 0 h 3"/>
                <a:gd name="T2" fmla="*/ 3 w 1"/>
                <a:gd name="T3" fmla="*/ 9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未知"/>
            <p:cNvSpPr>
              <a:spLocks noChangeArrowheads="1"/>
            </p:cNvSpPr>
            <p:nvPr/>
          </p:nvSpPr>
          <p:spPr bwMode="auto">
            <a:xfrm>
              <a:off x="1622" y="318"/>
              <a:ext cx="33" cy="21"/>
            </a:xfrm>
            <a:custGeom>
              <a:avLst/>
              <a:gdLst>
                <a:gd name="T0" fmla="*/ 0 w 11"/>
                <a:gd name="T1" fmla="*/ 15 h 7"/>
                <a:gd name="T2" fmla="*/ 21 w 11"/>
                <a:gd name="T3" fmla="*/ 18 h 7"/>
                <a:gd name="T4" fmla="*/ 30 w 11"/>
                <a:gd name="T5" fmla="*/ 3 h 7"/>
                <a:gd name="T6" fmla="*/ 15 w 11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7">
                  <a:moveTo>
                    <a:pt x="0" y="5"/>
                  </a:moveTo>
                  <a:cubicBezTo>
                    <a:pt x="3" y="4"/>
                    <a:pt x="5" y="7"/>
                    <a:pt x="7" y="6"/>
                  </a:cubicBezTo>
                  <a:cubicBezTo>
                    <a:pt x="9" y="5"/>
                    <a:pt x="11" y="3"/>
                    <a:pt x="10" y="1"/>
                  </a:cubicBezTo>
                  <a:cubicBezTo>
                    <a:pt x="9" y="0"/>
                    <a:pt x="7" y="0"/>
                    <a:pt x="5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未知"/>
            <p:cNvSpPr>
              <a:spLocks noChangeArrowheads="1"/>
            </p:cNvSpPr>
            <p:nvPr/>
          </p:nvSpPr>
          <p:spPr bwMode="auto">
            <a:xfrm>
              <a:off x="1619" y="357"/>
              <a:ext cx="62" cy="17"/>
            </a:xfrm>
            <a:custGeom>
              <a:avLst/>
              <a:gdLst>
                <a:gd name="T0" fmla="*/ 0 w 21"/>
                <a:gd name="T1" fmla="*/ 0 h 6"/>
                <a:gd name="T2" fmla="*/ 9 w 21"/>
                <a:gd name="T3" fmla="*/ 6 h 6"/>
                <a:gd name="T4" fmla="*/ 15 w 21"/>
                <a:gd name="T5" fmla="*/ 0 h 6"/>
                <a:gd name="T6" fmla="*/ 44 w 21"/>
                <a:gd name="T7" fmla="*/ 14 h 6"/>
                <a:gd name="T8" fmla="*/ 62 w 21"/>
                <a:gd name="T9" fmla="*/ 11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6">
                  <a:moveTo>
                    <a:pt x="0" y="0"/>
                  </a:moveTo>
                  <a:cubicBezTo>
                    <a:pt x="1" y="0"/>
                    <a:pt x="2" y="1"/>
                    <a:pt x="3" y="2"/>
                  </a:cubicBezTo>
                  <a:cubicBezTo>
                    <a:pt x="4" y="1"/>
                    <a:pt x="4" y="0"/>
                    <a:pt x="5" y="0"/>
                  </a:cubicBezTo>
                  <a:cubicBezTo>
                    <a:pt x="9" y="0"/>
                    <a:pt x="11" y="4"/>
                    <a:pt x="15" y="5"/>
                  </a:cubicBezTo>
                  <a:cubicBezTo>
                    <a:pt x="17" y="6"/>
                    <a:pt x="19" y="4"/>
                    <a:pt x="21" y="4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未知"/>
            <p:cNvSpPr>
              <a:spLocks noChangeArrowheads="1"/>
            </p:cNvSpPr>
            <p:nvPr/>
          </p:nvSpPr>
          <p:spPr bwMode="auto">
            <a:xfrm>
              <a:off x="1678" y="363"/>
              <a:ext cx="9" cy="8"/>
            </a:xfrm>
            <a:custGeom>
              <a:avLst/>
              <a:gdLst>
                <a:gd name="T0" fmla="*/ 0 w 3"/>
                <a:gd name="T1" fmla="*/ 0 h 3"/>
                <a:gd name="T2" fmla="*/ 9 w 3"/>
                <a:gd name="T3" fmla="*/ 8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1"/>
                    <a:pt x="1" y="3"/>
                    <a:pt x="3" y="3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未知"/>
            <p:cNvSpPr>
              <a:spLocks noChangeArrowheads="1"/>
            </p:cNvSpPr>
            <p:nvPr/>
          </p:nvSpPr>
          <p:spPr bwMode="auto">
            <a:xfrm>
              <a:off x="1631" y="371"/>
              <a:ext cx="9" cy="3"/>
            </a:xfrm>
            <a:custGeom>
              <a:avLst/>
              <a:gdLst>
                <a:gd name="T0" fmla="*/ 0 w 3"/>
                <a:gd name="T1" fmla="*/ 0 h 1"/>
                <a:gd name="T2" fmla="*/ 9 w 3"/>
                <a:gd name="T3" fmla="*/ 3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1"/>
                    <a:pt x="3" y="1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未知"/>
            <p:cNvSpPr>
              <a:spLocks noChangeArrowheads="1"/>
            </p:cNvSpPr>
            <p:nvPr/>
          </p:nvSpPr>
          <p:spPr bwMode="auto">
            <a:xfrm>
              <a:off x="1640" y="368"/>
              <a:ext cx="38" cy="9"/>
            </a:xfrm>
            <a:custGeom>
              <a:avLst/>
              <a:gdLst>
                <a:gd name="T0" fmla="*/ 0 w 13"/>
                <a:gd name="T1" fmla="*/ 3 h 3"/>
                <a:gd name="T2" fmla="*/ 23 w 13"/>
                <a:gd name="T3" fmla="*/ 6 h 3"/>
                <a:gd name="T4" fmla="*/ 38 w 13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3">
                  <a:moveTo>
                    <a:pt x="0" y="1"/>
                  </a:moveTo>
                  <a:cubicBezTo>
                    <a:pt x="3" y="1"/>
                    <a:pt x="6" y="1"/>
                    <a:pt x="8" y="2"/>
                  </a:cubicBezTo>
                  <a:cubicBezTo>
                    <a:pt x="10" y="3"/>
                    <a:pt x="12" y="0"/>
                    <a:pt x="13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未知"/>
            <p:cNvSpPr>
              <a:spLocks noChangeArrowheads="1"/>
            </p:cNvSpPr>
            <p:nvPr/>
          </p:nvSpPr>
          <p:spPr bwMode="auto">
            <a:xfrm>
              <a:off x="1631" y="386"/>
              <a:ext cx="33" cy="6"/>
            </a:xfrm>
            <a:custGeom>
              <a:avLst/>
              <a:gdLst>
                <a:gd name="T0" fmla="*/ 0 w 11"/>
                <a:gd name="T1" fmla="*/ 3 h 2"/>
                <a:gd name="T2" fmla="*/ 33 w 1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未知"/>
            <p:cNvSpPr>
              <a:spLocks noChangeArrowheads="1"/>
            </p:cNvSpPr>
            <p:nvPr/>
          </p:nvSpPr>
          <p:spPr bwMode="auto">
            <a:xfrm>
              <a:off x="1768" y="297"/>
              <a:ext cx="20" cy="33"/>
            </a:xfrm>
            <a:custGeom>
              <a:avLst/>
              <a:gdLst>
                <a:gd name="T0" fmla="*/ 20 w 7"/>
                <a:gd name="T1" fmla="*/ 0 h 11"/>
                <a:gd name="T2" fmla="*/ 0 w 7"/>
                <a:gd name="T3" fmla="*/ 33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" h="11">
                  <a:moveTo>
                    <a:pt x="7" y="0"/>
                  </a:moveTo>
                  <a:cubicBezTo>
                    <a:pt x="7" y="5"/>
                    <a:pt x="4" y="9"/>
                    <a:pt x="0" y="11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未知"/>
            <p:cNvSpPr>
              <a:spLocks noChangeArrowheads="1"/>
            </p:cNvSpPr>
            <p:nvPr/>
          </p:nvSpPr>
          <p:spPr bwMode="auto">
            <a:xfrm>
              <a:off x="1702" y="416"/>
              <a:ext cx="80" cy="33"/>
            </a:xfrm>
            <a:custGeom>
              <a:avLst/>
              <a:gdLst>
                <a:gd name="T0" fmla="*/ 0 w 27"/>
                <a:gd name="T1" fmla="*/ 33 h 11"/>
                <a:gd name="T2" fmla="*/ 80 w 27"/>
                <a:gd name="T3" fmla="*/ 0 h 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11">
                  <a:moveTo>
                    <a:pt x="0" y="11"/>
                  </a:moveTo>
                  <a:cubicBezTo>
                    <a:pt x="9" y="9"/>
                    <a:pt x="18" y="4"/>
                    <a:pt x="27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未知"/>
            <p:cNvSpPr>
              <a:spLocks noChangeArrowheads="1"/>
            </p:cNvSpPr>
            <p:nvPr/>
          </p:nvSpPr>
          <p:spPr bwMode="auto">
            <a:xfrm>
              <a:off x="1681" y="478"/>
              <a:ext cx="235" cy="134"/>
            </a:xfrm>
            <a:custGeom>
              <a:avLst/>
              <a:gdLst>
                <a:gd name="T0" fmla="*/ 21 w 79"/>
                <a:gd name="T1" fmla="*/ 57 h 45"/>
                <a:gd name="T2" fmla="*/ 0 w 79"/>
                <a:gd name="T3" fmla="*/ 131 h 45"/>
                <a:gd name="T4" fmla="*/ 9 w 79"/>
                <a:gd name="T5" fmla="*/ 131 h 45"/>
                <a:gd name="T6" fmla="*/ 178 w 79"/>
                <a:gd name="T7" fmla="*/ 54 h 45"/>
                <a:gd name="T8" fmla="*/ 235 w 79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" h="45">
                  <a:moveTo>
                    <a:pt x="7" y="19"/>
                  </a:moveTo>
                  <a:cubicBezTo>
                    <a:pt x="2" y="27"/>
                    <a:pt x="1" y="35"/>
                    <a:pt x="0" y="44"/>
                  </a:cubicBezTo>
                  <a:cubicBezTo>
                    <a:pt x="1" y="44"/>
                    <a:pt x="2" y="45"/>
                    <a:pt x="3" y="44"/>
                  </a:cubicBezTo>
                  <a:cubicBezTo>
                    <a:pt x="23" y="35"/>
                    <a:pt x="42" y="29"/>
                    <a:pt x="60" y="18"/>
                  </a:cubicBezTo>
                  <a:cubicBezTo>
                    <a:pt x="68" y="14"/>
                    <a:pt x="76" y="8"/>
                    <a:pt x="79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未知"/>
            <p:cNvSpPr>
              <a:spLocks noChangeArrowheads="1"/>
            </p:cNvSpPr>
            <p:nvPr/>
          </p:nvSpPr>
          <p:spPr bwMode="auto">
            <a:xfrm>
              <a:off x="526" y="478"/>
              <a:ext cx="98" cy="101"/>
            </a:xfrm>
            <a:custGeom>
              <a:avLst/>
              <a:gdLst>
                <a:gd name="T0" fmla="*/ 0 w 98"/>
                <a:gd name="T1" fmla="*/ 101 h 101"/>
                <a:gd name="T2" fmla="*/ 98 w 98"/>
                <a:gd name="T3" fmla="*/ 51 h 101"/>
                <a:gd name="T4" fmla="*/ 0 w 98"/>
                <a:gd name="T5" fmla="*/ 0 h 1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8" h="101">
                  <a:moveTo>
                    <a:pt x="0" y="101"/>
                  </a:moveTo>
                  <a:lnTo>
                    <a:pt x="98" y="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8C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未知"/>
            <p:cNvSpPr>
              <a:spLocks noChangeArrowheads="1"/>
            </p:cNvSpPr>
            <p:nvPr/>
          </p:nvSpPr>
          <p:spPr bwMode="auto">
            <a:xfrm>
              <a:off x="523" y="478"/>
              <a:ext cx="98" cy="101"/>
            </a:xfrm>
            <a:custGeom>
              <a:avLst/>
              <a:gdLst>
                <a:gd name="T0" fmla="*/ 0 w 98"/>
                <a:gd name="T1" fmla="*/ 101 h 101"/>
                <a:gd name="T2" fmla="*/ 98 w 98"/>
                <a:gd name="T3" fmla="*/ 51 h 101"/>
                <a:gd name="T4" fmla="*/ 0 w 98"/>
                <a:gd name="T5" fmla="*/ 0 h 1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8" h="101">
                  <a:moveTo>
                    <a:pt x="0" y="101"/>
                  </a:moveTo>
                  <a:lnTo>
                    <a:pt x="98" y="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8C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矩形 28706"/>
            <p:cNvSpPr>
              <a:spLocks noChangeArrowheads="1"/>
            </p:cNvSpPr>
            <p:nvPr/>
          </p:nvSpPr>
          <p:spPr bwMode="auto">
            <a:xfrm>
              <a:off x="570" y="136"/>
              <a:ext cx="4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Controller</a:t>
              </a:r>
              <a:endPara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38" name="直接连接符 28707"/>
            <p:cNvSpPr>
              <a:spLocks noChangeShapeType="1"/>
            </p:cNvSpPr>
            <p:nvPr/>
          </p:nvSpPr>
          <p:spPr bwMode="auto">
            <a:xfrm>
              <a:off x="241" y="241"/>
              <a:ext cx="2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直接连接符 28708"/>
            <p:cNvSpPr>
              <a:spLocks noChangeShapeType="1"/>
            </p:cNvSpPr>
            <p:nvPr/>
          </p:nvSpPr>
          <p:spPr bwMode="auto">
            <a:xfrm>
              <a:off x="321" y="526"/>
              <a:ext cx="2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未知"/>
            <p:cNvSpPr>
              <a:spLocks noChangeArrowheads="1"/>
            </p:cNvSpPr>
            <p:nvPr/>
          </p:nvSpPr>
          <p:spPr bwMode="auto">
            <a:xfrm>
              <a:off x="425" y="217"/>
              <a:ext cx="95" cy="47"/>
            </a:xfrm>
            <a:custGeom>
              <a:avLst/>
              <a:gdLst>
                <a:gd name="T0" fmla="*/ 95 w 95"/>
                <a:gd name="T1" fmla="*/ 24 h 47"/>
                <a:gd name="T2" fmla="*/ 0 w 95"/>
                <a:gd name="T3" fmla="*/ 0 h 47"/>
                <a:gd name="T4" fmla="*/ 0 w 95"/>
                <a:gd name="T5" fmla="*/ 47 h 47"/>
                <a:gd name="T6" fmla="*/ 95 w 95"/>
                <a:gd name="T7" fmla="*/ 24 h 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" h="47">
                  <a:moveTo>
                    <a:pt x="95" y="24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直接连接符 28710"/>
            <p:cNvSpPr>
              <a:spLocks noChangeShapeType="1"/>
            </p:cNvSpPr>
            <p:nvPr/>
          </p:nvSpPr>
          <p:spPr bwMode="auto">
            <a:xfrm>
              <a:off x="1016" y="386"/>
              <a:ext cx="11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未知"/>
            <p:cNvSpPr>
              <a:spLocks noChangeArrowheads="1"/>
            </p:cNvSpPr>
            <p:nvPr/>
          </p:nvSpPr>
          <p:spPr bwMode="auto">
            <a:xfrm>
              <a:off x="1111" y="363"/>
              <a:ext cx="95" cy="47"/>
            </a:xfrm>
            <a:custGeom>
              <a:avLst/>
              <a:gdLst>
                <a:gd name="T0" fmla="*/ 95 w 95"/>
                <a:gd name="T1" fmla="*/ 23 h 47"/>
                <a:gd name="T2" fmla="*/ 0 w 95"/>
                <a:gd name="T3" fmla="*/ 0 h 47"/>
                <a:gd name="T4" fmla="*/ 0 w 95"/>
                <a:gd name="T5" fmla="*/ 47 h 47"/>
                <a:gd name="T6" fmla="*/ 95 w 95"/>
                <a:gd name="T7" fmla="*/ 23 h 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" h="47">
                  <a:moveTo>
                    <a:pt x="95" y="23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95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矩形 28712"/>
            <p:cNvSpPr>
              <a:spLocks noChangeArrowheads="1"/>
            </p:cNvSpPr>
            <p:nvPr/>
          </p:nvSpPr>
          <p:spPr bwMode="auto">
            <a:xfrm>
              <a:off x="1127" y="26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x</a:t>
              </a:r>
              <a:endPara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44" name="矩形 28713"/>
            <p:cNvSpPr>
              <a:spLocks noChangeArrowheads="1"/>
            </p:cNvSpPr>
            <p:nvPr/>
          </p:nvSpPr>
          <p:spPr bwMode="auto">
            <a:xfrm>
              <a:off x="432" y="10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b</a:t>
              </a:r>
              <a:endPara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45" name="矩形 28714"/>
            <p:cNvSpPr>
              <a:spLocks noChangeArrowheads="1"/>
            </p:cNvSpPr>
            <p:nvPr/>
          </p:nvSpPr>
          <p:spPr bwMode="auto">
            <a:xfrm>
              <a:off x="194" y="46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clk</a:t>
              </a:r>
              <a:endPara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46" name="矩形 28715"/>
            <p:cNvSpPr>
              <a:spLocks noChangeArrowheads="1"/>
            </p:cNvSpPr>
            <p:nvPr/>
          </p:nvSpPr>
          <p:spPr bwMode="auto">
            <a:xfrm>
              <a:off x="0" y="0"/>
              <a:ext cx="2103" cy="912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28716"/>
            <p:cNvSpPr>
              <a:spLocks noChangeArrowheads="1"/>
            </p:cNvSpPr>
            <p:nvPr/>
          </p:nvSpPr>
          <p:spPr bwMode="auto">
            <a:xfrm>
              <a:off x="1286" y="193"/>
              <a:ext cx="20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laser</a:t>
              </a:r>
              <a:endPara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48" name="矩形 28717"/>
            <p:cNvSpPr>
              <a:spLocks noChangeArrowheads="1"/>
            </p:cNvSpPr>
            <p:nvPr/>
          </p:nvSpPr>
          <p:spPr bwMode="auto">
            <a:xfrm>
              <a:off x="1616" y="749"/>
              <a:ext cx="34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TW" altLang="en-US" sz="120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 </a:t>
              </a: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patient</a:t>
              </a:r>
              <a:endParaRPr lang="en-US" altLang="zh-CN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49" name="矩形 28718"/>
            <p:cNvSpPr>
              <a:spLocks noChangeArrowheads="1"/>
            </p:cNvSpPr>
            <p:nvPr/>
          </p:nvSpPr>
          <p:spPr bwMode="auto">
            <a:xfrm>
              <a:off x="526" y="98"/>
              <a:ext cx="493" cy="576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未知"/>
            <p:cNvSpPr>
              <a:spLocks noChangeArrowheads="1"/>
            </p:cNvSpPr>
            <p:nvPr/>
          </p:nvSpPr>
          <p:spPr bwMode="auto">
            <a:xfrm>
              <a:off x="1206" y="312"/>
              <a:ext cx="226" cy="149"/>
            </a:xfrm>
            <a:custGeom>
              <a:avLst/>
              <a:gdLst>
                <a:gd name="T0" fmla="*/ 74 w 76"/>
                <a:gd name="T1" fmla="*/ 149 h 50"/>
                <a:gd name="T2" fmla="*/ 0 w 76"/>
                <a:gd name="T3" fmla="*/ 75 h 50"/>
                <a:gd name="T4" fmla="*/ 74 w 76"/>
                <a:gd name="T5" fmla="*/ 0 h 50"/>
                <a:gd name="T6" fmla="*/ 152 w 76"/>
                <a:gd name="T7" fmla="*/ 0 h 50"/>
                <a:gd name="T8" fmla="*/ 226 w 76"/>
                <a:gd name="T9" fmla="*/ 75 h 50"/>
                <a:gd name="T10" fmla="*/ 152 w 76"/>
                <a:gd name="T11" fmla="*/ 149 h 50"/>
                <a:gd name="T12" fmla="*/ 74 w 76"/>
                <a:gd name="T13" fmla="*/ 149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6" h="50">
                  <a:moveTo>
                    <a:pt x="25" y="50"/>
                  </a:moveTo>
                  <a:cubicBezTo>
                    <a:pt x="11" y="50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0"/>
                    <a:pt x="76" y="11"/>
                    <a:pt x="76" y="25"/>
                  </a:cubicBezTo>
                  <a:cubicBezTo>
                    <a:pt x="76" y="39"/>
                    <a:pt x="65" y="50"/>
                    <a:pt x="51" y="50"/>
                  </a:cubicBezTo>
                  <a:lnTo>
                    <a:pt x="25" y="50"/>
                  </a:lnTo>
                  <a:close/>
                </a:path>
              </a:pathLst>
            </a:custGeom>
            <a:noFill/>
            <a:ln w="14288">
              <a:solidFill>
                <a:srgbClr val="0078C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矩形 28720"/>
            <p:cNvSpPr>
              <a:spLocks noChangeArrowheads="1"/>
            </p:cNvSpPr>
            <p:nvPr/>
          </p:nvSpPr>
          <p:spPr bwMode="auto">
            <a:xfrm>
              <a:off x="42" y="184"/>
              <a:ext cx="199" cy="104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28721"/>
            <p:cNvSpPr>
              <a:spLocks noChangeArrowheads="1"/>
            </p:cNvSpPr>
            <p:nvPr/>
          </p:nvSpPr>
          <p:spPr bwMode="auto">
            <a:xfrm>
              <a:off x="86" y="128"/>
              <a:ext cx="107" cy="56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28722"/>
            <p:cNvSpPr>
              <a:spLocks noChangeArrowheads="1"/>
            </p:cNvSpPr>
            <p:nvPr/>
          </p:nvSpPr>
          <p:spPr bwMode="auto">
            <a:xfrm>
              <a:off x="1429" y="365"/>
              <a:ext cx="151" cy="42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4" name="图片 287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7" y="3962400"/>
            <a:ext cx="3429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365"/>
    </mc:Choice>
    <mc:Fallback>
      <p:transition spd="slow" advTm="16736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疑问：有没有统一的设计思路？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188720"/>
            <a:ext cx="7886700" cy="5256686"/>
          </a:xfrm>
        </p:spPr>
        <p:txBody>
          <a:bodyPr>
            <a:normAutofit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分析：从建模的角度，上述问题可以归纳为“一种希望随着时间的流逝，具有特定行为的时序电路”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答案：有限状态机（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）就是一种用来进行对象时间行为建模的工具，其作用主要是描述对象在它的生命周期内所经历的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状态序列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，以及如何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来自外界的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各种事件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有限状态机的要素：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现态、次态、条件、动作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1954"/>
    </mc:Choice>
    <mc:Fallback>
      <p:transition spd="slow" advTm="31195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094" y="1188719"/>
            <a:ext cx="3556256" cy="53962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描述一个有限状态机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49" y="1188719"/>
            <a:ext cx="3675722" cy="5396231"/>
          </a:xfrm>
        </p:spPr>
        <p:txBody>
          <a:bodyPr>
            <a:normAutofit lnSpcReduction="10000"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有多种方式，例如：状态迁移矩阵、状态迁移图等。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对“激光计时器”进行建模。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是同步时序电路，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clk^ 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是必然迁移条件。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704" y="1188719"/>
            <a:ext cx="2861036" cy="539623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7831"/>
    </mc:Choice>
    <mc:Fallback>
      <p:transition spd="slow" advTm="4178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有限状态机的结构分析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188720"/>
            <a:ext cx="7886700" cy="5256686"/>
          </a:xfrm>
        </p:spPr>
        <p:txBody>
          <a:bodyPr>
            <a:normAutofit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有限状态机的行为可以分为三部分：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计算下一个状态。下一个状态和当前状态及输入条件相关，与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无关，可以用“组合逻辑”实现。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从当前状态迁移到下一个状态。在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的上升沿完成迁移，是典型的“同步时序逻辑”。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计算输出。有两类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，输出只和当前状态相关的，称为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Moore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型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；输出和当前状态、输入相关的，称为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Mealy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型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。可以用 “组合逻辑”实现。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475"/>
    </mc:Choice>
    <mc:Fallback>
      <p:transition spd="slow" advTm="16647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有限状态机的实现方案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188719"/>
            <a:ext cx="7886700" cy="5234383"/>
          </a:xfrm>
        </p:spPr>
        <p:txBody>
          <a:bodyPr>
            <a:normAutofit fontScale="92500" lnSpcReduction="20000"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的一段式实现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把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的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个动作，写在一个时序逻辑中。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缺点：结构不清晰，不容易调试，易出错。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的两段式实现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把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的组合逻辑、时序逻辑部分分成两段代码块，分别实现。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优点：结构清晰，容易调试。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的三段式实现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在两段式的组合逻辑后增加一级寄存器，使得输出部分由组合逻辑变为同步时序逻辑。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优点：相比两段式，输出毛刺少，更适用于全同步时序电路。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730"/>
    </mc:Choice>
    <mc:Fallback>
      <p:transition spd="slow" advTm="17473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61537"/>
            <a:ext cx="7886700" cy="362571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有限状态机的两段式实现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矩形 6146"/>
          <p:cNvSpPr>
            <a:spLocks noChangeArrowheads="1"/>
          </p:cNvSpPr>
          <p:nvPr/>
        </p:nvSpPr>
        <p:spPr bwMode="auto">
          <a:xfrm>
            <a:off x="2776654" y="797313"/>
            <a:ext cx="3263024" cy="581536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laser_timer(clk,rst,b,x);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clk, rst, b;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reg x;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localparam S0 = 0, S1 = 1,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S2 = 2, S3 = 3;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reg [1:0] State, StateNext;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always @(State, b) begin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case(State)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S0: begin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&lt;= 0;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(b == 1)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StateNext &lt;= S1;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else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StateNext &lt;= S0;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end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S1: begin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&lt;= 0;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(b == 1)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StateNext &lt;= S2;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else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StateNext &lt;= S0;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end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97313"/>
            <a:ext cx="2861036" cy="5396231"/>
          </a:xfrm>
          <a:prstGeom prst="rect">
            <a:avLst/>
          </a:prstGeom>
        </p:spPr>
      </p:pic>
      <p:sp>
        <p:nvSpPr>
          <p:cNvPr id="9" name="矩形 6146"/>
          <p:cNvSpPr>
            <a:spLocks noChangeArrowheads="1"/>
          </p:cNvSpPr>
          <p:nvPr/>
        </p:nvSpPr>
        <p:spPr bwMode="auto">
          <a:xfrm>
            <a:off x="6039678" y="797313"/>
            <a:ext cx="2928589" cy="581536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S2: begin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&lt;= 0;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(b == 1)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StateNext &lt;= S3;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else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StateNext &lt;= S0;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end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S3: begin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</a:t>
            </a:r>
            <a:r>
              <a:rPr lang="en-US" altLang="zh-CN" sz="140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 1;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(b == 1)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StateNext &lt;= S3;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else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StateNext &lt;= S0;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end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endcase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always @(posedge clk)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begin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(rst == 1)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State &lt;= S0;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State &lt;= StateNext;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551"/>
    </mc:Choice>
    <mc:Fallback>
      <p:transition spd="slow" advTm="34055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51079"/>
          </a:xfrm>
        </p:spPr>
        <p:txBody>
          <a:bodyPr/>
          <a:lstStyle/>
          <a:p>
            <a:r>
              <a:rPr kumimoji="1" lang="en-US" altLang="zh-CN" b="1" dirty="0">
                <a:latin typeface="+mn-lt"/>
                <a:ea typeface="宋体" panose="02010600030101010101" pitchFamily="2" charset="-122"/>
              </a:rPr>
              <a:t>laser_timer_tb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6146"/>
          <p:cNvSpPr>
            <a:spLocks noChangeArrowheads="1"/>
          </p:cNvSpPr>
          <p:nvPr/>
        </p:nvSpPr>
        <p:spPr bwMode="auto">
          <a:xfrm>
            <a:off x="628650" y="1416205"/>
            <a:ext cx="3675721" cy="322270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`timescale 1ns / 1ps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laser_timer_tb( );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reg clk, rst, b;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wire x;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laser_timer dut(clk, rst, b, x);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initial clk = 0;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always #5 clk = ~clk;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initial begin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 = 0;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rst = 0;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" y="4742732"/>
            <a:ext cx="8515350" cy="1629820"/>
          </a:xfrm>
          <a:prstGeom prst="rect">
            <a:avLst/>
          </a:prstGeom>
        </p:spPr>
      </p:pic>
      <p:sp>
        <p:nvSpPr>
          <p:cNvPr id="10" name="矩形 6146"/>
          <p:cNvSpPr>
            <a:spLocks noChangeArrowheads="1"/>
          </p:cNvSpPr>
          <p:nvPr/>
        </p:nvSpPr>
        <p:spPr bwMode="auto">
          <a:xfrm>
            <a:off x="4839629" y="1416204"/>
            <a:ext cx="3675721" cy="322270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复位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#5 rst = 1;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#12 rst = 0;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个时钟周期的</a:t>
            </a: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b=1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#20 b = 1;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#25 b = 0;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zh-CN" altLang="en-US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个时钟周期的</a:t>
            </a: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b=1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#20 b = 1;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#50 b = 0;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1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11562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FSM 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的初始状态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188720"/>
            <a:ext cx="4121770" cy="2401973"/>
          </a:xfrm>
        </p:spPr>
        <p:txBody>
          <a:bodyPr>
            <a:normAutofit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必须拥有初始状态。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49325" lvl="1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通过同步复位来实现状态的初始化。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4314" y="1049175"/>
            <a:ext cx="2861036" cy="539623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82314" y="374729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always @(posedge clk)</a:t>
            </a: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Clr>
                <a:srgbClr val="FF00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begin</a:t>
            </a: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Clr>
                <a:srgbClr val="FF00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(rst == 1)</a:t>
            </a: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Clr>
                <a:srgbClr val="FF00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State &lt;= S0;</a:t>
            </a: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Clr>
                <a:srgbClr val="FF00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Clr>
                <a:srgbClr val="FF00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State &lt;= StateNext;</a:t>
            </a: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Clr>
                <a:srgbClr val="FF00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Clr>
                <a:srgbClr val="FF00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39229" y="4360127"/>
            <a:ext cx="1828800" cy="54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514"/>
    </mc:Choice>
    <mc:Fallback>
      <p:transition spd="slow" advTm="6051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369.4"/>
</p:tagLst>
</file>

<file path=ppt/tags/tag2.xml><?xml version="1.0" encoding="utf-8"?>
<p:tagLst xmlns:p="http://schemas.openxmlformats.org/presentationml/2006/main">
  <p:tag name="TIMING" val="|100.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3140</Words>
  <Application>WPS 演示</Application>
  <PresentationFormat>全屏显示(4:3)</PresentationFormat>
  <Paragraphs>209</Paragraphs>
  <Slides>11</Slides>
  <Notes>0</Notes>
  <HiddenSlides>0</HiddenSlides>
  <MMClips>11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PMingLiU</vt:lpstr>
      <vt:lpstr>PMingLiU-ExtB</vt:lpstr>
      <vt:lpstr>Consolas</vt:lpstr>
      <vt:lpstr>Courier New</vt:lpstr>
      <vt:lpstr>微软雅黑</vt:lpstr>
      <vt:lpstr>Arial Unicode MS</vt:lpstr>
      <vt:lpstr>等线 Light</vt:lpstr>
      <vt:lpstr>Calibri Light</vt:lpstr>
      <vt:lpstr>等线</vt:lpstr>
      <vt:lpstr>Calibri</vt:lpstr>
      <vt:lpstr>Office 主题​​</vt:lpstr>
      <vt:lpstr>有限状态机</vt:lpstr>
      <vt:lpstr>例子：激光计时器</vt:lpstr>
      <vt:lpstr>疑问：有没有统一的设计思路？</vt:lpstr>
      <vt:lpstr>描述一个有限状态机</vt:lpstr>
      <vt:lpstr>有限状态机的结构分析</vt:lpstr>
      <vt:lpstr>有限状态机的实现方案</vt:lpstr>
      <vt:lpstr>有限状态机的两段式实现</vt:lpstr>
      <vt:lpstr>laser_timer_tb</vt:lpstr>
      <vt:lpstr>FSM 的初始状态</vt:lpstr>
      <vt:lpstr>创建安全的 FSM</vt:lpstr>
      <vt:lpstr>不安全的 FSM 和安全的 FSM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加法器–1 位全加器</dc:title>
  <dc:creator>李 榕</dc:creator>
  <cp:lastModifiedBy>new</cp:lastModifiedBy>
  <cp:revision>112</cp:revision>
  <dcterms:created xsi:type="dcterms:W3CDTF">2020-04-05T08:22:00Z</dcterms:created>
  <dcterms:modified xsi:type="dcterms:W3CDTF">2021-06-06T00:45:39Z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