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3"/>
    <p:sldId id="298" r:id="rId4"/>
    <p:sldId id="258" r:id="rId5"/>
    <p:sldId id="299" r:id="rId6"/>
    <p:sldId id="262" r:id="rId7"/>
    <p:sldId id="300" r:id="rId8"/>
    <p:sldId id="259" r:id="rId9"/>
    <p:sldId id="260" r:id="rId10"/>
    <p:sldId id="261" r:id="rId11"/>
    <p:sldId id="301" r:id="rId12"/>
    <p:sldId id="302" r:id="rId13"/>
    <p:sldId id="303" r:id="rId14"/>
    <p:sldId id="304" r:id="rId15"/>
    <p:sldId id="263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264" r:id="rId26"/>
    <p:sldId id="265" r:id="rId27"/>
    <p:sldId id="266" r:id="rId28"/>
    <p:sldId id="267" r:id="rId29"/>
    <p:sldId id="268" r:id="rId30"/>
    <p:sldId id="269" r:id="rId31"/>
    <p:sldId id="314" r:id="rId32"/>
    <p:sldId id="315" r:id="rId33"/>
    <p:sldId id="316" r:id="rId34"/>
    <p:sldId id="317" r:id="rId35"/>
    <p:sldId id="270" r:id="rId36"/>
    <p:sldId id="271" r:id="rId37"/>
    <p:sldId id="318" r:id="rId38"/>
    <p:sldId id="319" r:id="rId39"/>
    <p:sldId id="320" r:id="rId40"/>
    <p:sldId id="272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273" r:id="rId49"/>
    <p:sldId id="274" r:id="rId50"/>
    <p:sldId id="275" r:id="rId51"/>
    <p:sldId id="276" r:id="rId52"/>
    <p:sldId id="277" r:id="rId53"/>
    <p:sldId id="328" r:id="rId54"/>
    <p:sldId id="278" r:id="rId55"/>
    <p:sldId id="279" r:id="rId56"/>
    <p:sldId id="28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7A69DD7-7194-8141-AEAF-C9FCA6BD50D7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086E235-5EA6-3545-AE02-687B54F7876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7A69DD7-7194-8141-AEAF-C9FCA6BD50D7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086E235-5EA6-3545-AE02-687B54F7876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3073"/>
          <p:cNvSpPr>
            <a:spLocks noChangeArrowheads="1"/>
          </p:cNvSpPr>
          <p:nvPr/>
        </p:nvSpPr>
        <p:spPr bwMode="auto">
          <a:xfrm>
            <a:off x="424657" y="1878017"/>
            <a:ext cx="83677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1" rIns="95779" bIns="47891"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>
              <a:lnSpc>
                <a:spcPct val="115000"/>
              </a:lnSpc>
              <a:spcBef>
                <a:spcPct val="10000"/>
              </a:spcBef>
            </a:pPr>
            <a:r>
              <a:rPr lang="zh-CN" altLang="en-US" sz="6000" b="1" dirty="0">
                <a:solidFill>
                  <a:srgbClr val="44546A"/>
                </a:solidFill>
              </a:rPr>
              <a:t>Verilog HDL语言</a:t>
            </a:r>
            <a:endParaRPr lang="en-US" altLang="zh-CN" sz="6000" b="1" dirty="0">
              <a:solidFill>
                <a:srgbClr val="44546A"/>
              </a:solidFill>
            </a:endParaRPr>
          </a:p>
          <a:p>
            <a:pPr algn="ctr" defTabSz="457200">
              <a:lnSpc>
                <a:spcPct val="115000"/>
              </a:lnSpc>
              <a:spcBef>
                <a:spcPct val="10000"/>
              </a:spcBef>
            </a:pPr>
            <a:r>
              <a:rPr lang="zh-CN" altLang="en-US" sz="6000" b="1" dirty="0">
                <a:solidFill>
                  <a:srgbClr val="44546A"/>
                </a:solidFill>
              </a:rPr>
              <a:t>简单数字电路设计</a:t>
            </a:r>
            <a:endParaRPr lang="zh-CN" altLang="en-US" sz="6000" b="1" dirty="0">
              <a:solidFill>
                <a:srgbClr val="44546A"/>
              </a:solidFill>
            </a:endParaRPr>
          </a:p>
        </p:txBody>
      </p:sp>
      <p:sp>
        <p:nvSpPr>
          <p:cNvPr id="38915" name="矩形 3074"/>
          <p:cNvSpPr>
            <a:spLocks noChangeArrowheads="1"/>
          </p:cNvSpPr>
          <p:nvPr/>
        </p:nvSpPr>
        <p:spPr bwMode="auto">
          <a:xfrm>
            <a:off x="468313" y="6092826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1" rIns="95779" bIns="47891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zh-CN" altLang="en-US" sz="2400" b="1" dirty="0">
                <a:solidFill>
                  <a:srgbClr val="44546A"/>
                </a:solidFill>
                <a:latin typeface="宋体" panose="02010600030101010101" pitchFamily="2" charset="-122"/>
              </a:rPr>
              <a:t>华中科技大学计算机科学与技术学院</a:t>
            </a:r>
            <a:endParaRPr lang="zh-CN" altLang="en-US" sz="2400" b="1" dirty="0">
              <a:solidFill>
                <a:srgbClr val="44546A"/>
              </a:solidFill>
              <a:latin typeface="宋体" panose="02010600030101010101" pitchFamily="2" charset="-122"/>
            </a:endParaRPr>
          </a:p>
        </p:txBody>
      </p:sp>
      <p:sp>
        <p:nvSpPr>
          <p:cNvPr id="38916" name="矩形 3075"/>
          <p:cNvSpPr>
            <a:spLocks noChangeArrowheads="1"/>
          </p:cNvSpPr>
          <p:nvPr/>
        </p:nvSpPr>
        <p:spPr bwMode="auto">
          <a:xfrm>
            <a:off x="684213" y="4003675"/>
            <a:ext cx="7848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1" rIns="95779" bIns="47891"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>
              <a:lnSpc>
                <a:spcPct val="115000"/>
              </a:lnSpc>
              <a:spcBef>
                <a:spcPct val="10000"/>
              </a:spcBef>
            </a:pPr>
            <a:r>
              <a:rPr lang="zh-CN" altLang="en-US" sz="3200" b="1" dirty="0">
                <a:solidFill>
                  <a:srgbClr val="002060"/>
                </a:solidFill>
              </a:rPr>
              <a:t>主讲：李榕</a:t>
            </a:r>
            <a:endParaRPr lang="zh-CN" altLang="en-US" sz="3200" b="1" dirty="0">
              <a:solidFill>
                <a:srgbClr val="002060"/>
              </a:solidFill>
            </a:endParaRPr>
          </a:p>
          <a:p>
            <a:pPr algn="ctr" defTabSz="457200">
              <a:lnSpc>
                <a:spcPct val="115000"/>
              </a:lnSpc>
              <a:spcBef>
                <a:spcPct val="10000"/>
              </a:spcBef>
            </a:pPr>
            <a:endParaRPr lang="zh-CN" altLang="en-US" sz="3200" b="1" dirty="0">
              <a:solidFill>
                <a:srgbClr val="002060"/>
              </a:solidFill>
            </a:endParaRPr>
          </a:p>
          <a:p>
            <a:pPr algn="ctr" defTabSz="457200">
              <a:lnSpc>
                <a:spcPct val="115000"/>
              </a:lnSpc>
              <a:spcBef>
                <a:spcPct val="10000"/>
              </a:spcBef>
            </a:pPr>
            <a:r>
              <a:rPr lang="fr-FR" altLang="en-US" sz="2400" b="1" dirty="0">
                <a:solidFill>
                  <a:srgbClr val="002060"/>
                </a:solidFill>
              </a:rPr>
              <a:t>Email: </a:t>
            </a:r>
            <a:r>
              <a:rPr lang="en-US" altLang="zh-CN" sz="2400" b="1" dirty="0" err="1">
                <a:solidFill>
                  <a:srgbClr val="002060"/>
                </a:solidFill>
                <a:sym typeface="Arial" panose="020B0604020202020204" pitchFamily="34" charset="0"/>
              </a:rPr>
              <a:t>lr@hust.edu.cn</a:t>
            </a:r>
            <a:endParaRPr lang="fr-FR" altLang="en-US" sz="2400" b="1" dirty="0">
              <a:solidFill>
                <a:srgbClr val="002060"/>
              </a:solidFill>
              <a:sym typeface="Arial" panose="020B0604020202020204" pitchFamily="34" charset="0"/>
            </a:endParaRPr>
          </a:p>
          <a:p>
            <a:pPr algn="ctr" defTabSz="457200">
              <a:lnSpc>
                <a:spcPct val="115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QQ:     </a:t>
            </a:r>
            <a:r>
              <a:rPr lang="en-US" altLang="zh-CN" sz="2400" b="1" dirty="0">
                <a:solidFill>
                  <a:srgbClr val="002060"/>
                </a:solidFill>
              </a:rPr>
              <a:t>179825425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77"/>
    </mc:Choice>
    <mc:Fallback>
      <p:transition spd="slow" advTm="215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译码器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8"/>
    </mc:Choice>
    <mc:Fallback>
      <p:transition spd="slow" advTm="369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译码器的作用及种类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译码器：将具有特定含义的二进制代码转换成控制信号的器件。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地址译码器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显示译码器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指令译码器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113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地址译码器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79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通过二进制编码来选择当前占用总线的设备。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3" y="2446496"/>
            <a:ext cx="7445601" cy="3547904"/>
          </a:xfrm>
          <a:prstGeom prst="rect">
            <a:avLst/>
          </a:prstGeom>
        </p:spPr>
      </p:pic>
    </p:spTree>
  </p:cSld>
  <p:clrMapOvr>
    <a:masterClrMapping/>
  </p:clrMapOvr>
  <p:transition advTm="9061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329247" y="497840"/>
            <a:ext cx="4324033" cy="6065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3-8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译码器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decoder_38(A, Y);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[2:0] 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[7:0] Y;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@(A)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case(A)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3'd0: Y = 8'b1111_1110;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3'd1: Y = 8'b1111_1101;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3'd2: Y = 8'b1111_1011;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3'd3: Y = 8'b1111_0111;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3'd4: Y = 8'b1110_1111;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3'd5: Y = 8'b1101_1111;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3'd6: Y = 8'b1011_1111;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3'd7: Y = 8'b0111_1111;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4653280" y="497839"/>
            <a:ext cx="4324033" cy="606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行为描述设计方法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输出要申明为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reg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@()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trigger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list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中包含所有影响输出的变量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case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的使用方法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常数的申明方法：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宽度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]’[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进制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][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值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负值逻辑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</a:pP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9386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0"/>
    </mc:Choice>
    <mc:Fallback>
      <p:transition spd="slow" advTm="419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选择器的作用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145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选择器：又称多路复用器，是一种从多个输入信号中选择一个进行输出的器件。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4" y="3166218"/>
            <a:ext cx="7443788" cy="2896310"/>
          </a:xfrm>
          <a:prstGeom prst="rect">
            <a:avLst/>
          </a:prstGeom>
        </p:spPr>
      </p:pic>
    </p:spTree>
  </p:cSld>
  <p:clrMapOvr>
    <a:masterClrMapping/>
  </p:clrMapOvr>
  <p:transition advTm="4391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877887" y="1361441"/>
            <a:ext cx="7483793" cy="40604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2-1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选择器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mux_21(a, b, sel, 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parameter 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[WIDTH-1:0] a,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[WIDTH-1:0] 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三元运算符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out = sel == 0 ? a :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795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152399" y="640080"/>
            <a:ext cx="430784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4-1 1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选择器设计方案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mux_41(a, b, c, d,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sel, 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a, b, c,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 @(a, b, c, d, 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(sel == 2'b00)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 = 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if (sel == 2'b01)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 =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if (sel == 2'b10)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 = c;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out =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4683761" y="640080"/>
            <a:ext cx="430784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4-1 1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选择器设计方案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mux_41(a, b, c, d,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sel, 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a, b, c,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 @(a, b, c, d, 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2'b00: out = 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2'b01: out =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2'b10: out = c;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default: out =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6727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39" y="506275"/>
            <a:ext cx="8449519" cy="2550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92" y="3312600"/>
            <a:ext cx="5874612" cy="29101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2696" y="287230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设计方案 </a:t>
            </a:r>
            <a:r>
              <a:rPr kumimoji="1" lang="en-US" altLang="zh-CN"/>
              <a:t>I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33841" y="603810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设计方案 </a:t>
            </a:r>
            <a:r>
              <a:rPr kumimoji="1" lang="en-US" altLang="zh-CN"/>
              <a:t>II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396"/>
    </mc:Choice>
    <mc:Fallback>
      <p:transition spd="slow" advTm="18039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877887" y="1361440"/>
            <a:ext cx="7483793" cy="40780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4-1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选择器设计方案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III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mux_41(a, sel, 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parameter 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[WIDTH-1:0] a[0:3];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[1:0]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[WIDTH-1:0] 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利用数组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out = a[sel];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4321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宋体" panose="02010600030101010101" pitchFamily="2" charset="-122"/>
              </a:rPr>
              <a:t>CPU</a:t>
            </a:r>
            <a:r>
              <a:rPr kumimoji="1" lang="zh-CN" altLang="en-US" dirty="0">
                <a:latin typeface="+mn-lt"/>
                <a:ea typeface="宋体" panose="02010600030101010101" pitchFamily="2" charset="-122"/>
              </a:rPr>
              <a:t>的结构和工作原理</a:t>
            </a:r>
            <a:endParaRPr kumimoji="1" lang="zh-CN" altLang="en-US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8588" y="1825625"/>
            <a:ext cx="3926324" cy="4351338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492125" indent="-492125" algn="just" defTabSz="9588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控制单元：用于控制整个 </a:t>
            </a:r>
            <a:r>
              <a:rPr lang="en-GB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的工作，它决定了计算机运行过程的自动化。</a:t>
            </a:r>
            <a:endParaRPr lang="en-US" altLang="zh-CN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运算单元：执行算术运算。</a:t>
            </a:r>
            <a:endParaRPr lang="en-US" altLang="zh-CN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存储单元：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中暂存数据的地方。</a:t>
            </a:r>
            <a:endParaRPr lang="en-US" altLang="zh-CN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bottom-up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的实现方法。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731"/>
    </mc:Choice>
    <mc:Fallback>
      <p:transition spd="slow" advTm="8673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触发器和锁存器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4"/>
    </mc:Choice>
    <mc:Fallback>
      <p:transition spd="slow" advTm="513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触发器和锁存器的作用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触发器（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Flip-flop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）和锁存器（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）都是具有记忆功能的二进制存储器件。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触发器和锁存器的实现形式很多，在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ASIC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中通常使用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触发器和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锁存器。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触发器和锁存器的功能区别：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触发器由时钟信号的跳边沿触发“存储”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锁存器由电平信号触发“存储”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842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基本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D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 触发器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4941068"/>
            <a:ext cx="7886700" cy="1386724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时序逻辑电路使用非阻塞式赋值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组合逻辑电路使用阻塞式赋值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868864"/>
            <a:ext cx="8712200" cy="2743200"/>
          </a:xfrm>
          <a:prstGeom prst="rect">
            <a:avLst/>
          </a:prstGeom>
        </p:spPr>
      </p:pic>
    </p:spTree>
  </p:cSld>
  <p:clrMapOvr>
    <a:masterClrMapping/>
  </p:clrMapOvr>
  <p:transition advTm="225207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8"/>
            <a:ext cx="7886700" cy="1325563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含异步复位和使能的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D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 触发器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384300"/>
            <a:ext cx="7886700" cy="1702825"/>
          </a:xfrm>
        </p:spPr>
        <p:txBody>
          <a:bodyPr>
            <a:normAutofit fontScale="77500" lnSpcReduction="2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异步复位：复位信号不受时钟控制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复位信号通常都是“负值逻辑”的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使能：使能信号有效时，触发器才工作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使能优先级低于复位信号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3087125"/>
            <a:ext cx="8559800" cy="356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032"/>
    </mc:Choice>
    <mc:Fallback>
      <p:transition spd="slow" advTm="29003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8"/>
            <a:ext cx="7886700" cy="1325563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含同步复位的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D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 触发器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598611"/>
            <a:ext cx="7886700" cy="754580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同步复位：在时钟信号跳边沿检测复位信号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2669660"/>
            <a:ext cx="8432800" cy="367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575"/>
    </mc:Choice>
    <mc:Fallback>
      <p:transition spd="slow" advTm="10157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8091" y="497264"/>
          <a:ext cx="8587818" cy="6071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284"/>
                <a:gridCol w="3817321"/>
                <a:gridCol w="4002213"/>
              </a:tblGrid>
              <a:tr h="461912"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同步复位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异步复位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</a:tr>
              <a:tr h="604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特点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复位信号只有在时钟上升沿到来时才能有效。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无论时钟沿是否到来，只要复位信号有效，就进行复位。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</a:tr>
              <a:tr h="659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always@(posedge CLK)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always@(posedge CLK, negedge Rst_n)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</a:tr>
              <a:tr h="974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优点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）减少毛刺，不容易误复位。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r>
                        <a:rPr lang="zh-CN" sz="2000" kern="0">
                          <a:effectLst/>
                        </a:rPr>
                        <a:t>）可以使所设计的系统成为</a:t>
                      </a:r>
                      <a:r>
                        <a:rPr lang="en-US" sz="2000" kern="0">
                          <a:effectLst/>
                        </a:rPr>
                        <a:t>100%</a:t>
                      </a:r>
                      <a:r>
                        <a:rPr lang="zh-CN" sz="2000" kern="0">
                          <a:effectLst/>
                        </a:rPr>
                        <a:t>的同步时序电路。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）设计相对简单。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r>
                        <a:rPr lang="zh-CN" sz="2000" kern="0">
                          <a:effectLst/>
                        </a:rPr>
                        <a:t>）采用异步复位可以节省资源。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</a:tr>
              <a:tr h="1713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缺点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）复位信号的有效时长必须大于时钟周期，才能真正被系统识别并完成复位任务。</a:t>
                      </a: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r>
                        <a:rPr lang="zh-CN" sz="2000" kern="0">
                          <a:effectLst/>
                        </a:rPr>
                        <a:t>）耗费较多的逻辑资源。</a:t>
                      </a: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）复位信号容易受到</a:t>
                      </a:r>
                      <a:r>
                        <a:rPr lang="zh-CN" altLang="en-US" sz="2000" kern="0">
                          <a:effectLst/>
                        </a:rPr>
                        <a:t>干扰</a:t>
                      </a:r>
                      <a:r>
                        <a:rPr lang="zh-CN" sz="2000" kern="0">
                          <a:effectLst/>
                        </a:rPr>
                        <a:t>。</a:t>
                      </a: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r>
                        <a:rPr lang="zh-CN" sz="2000" kern="0">
                          <a:effectLst/>
                        </a:rPr>
                        <a:t>）在复位信号释放</a:t>
                      </a:r>
                      <a:r>
                        <a:rPr lang="en-US" sz="2000" kern="0">
                          <a:effectLst/>
                        </a:rPr>
                        <a:t>(release)</a:t>
                      </a:r>
                      <a:r>
                        <a:rPr lang="zh-CN" sz="2000" kern="0">
                          <a:effectLst/>
                        </a:rPr>
                        <a:t>的时候容易出现问题。具体就是说：若复位释放刚好在时钟有效沿附近时，很容易使寄存器输出出现亚稳态，从而导致亚稳态。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</a:tr>
              <a:tr h="572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结论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在目前的学习阶段，两者都可以使用，优先使用同步复位；在实际工作中，往往采用：异步触发、同步释放的复位方案。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 hMerge="1">
                  <a:tcPr marL="36195" marR="36195" marT="36195" marB="3619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321"/>
    </mc:Choice>
    <mc:Fallback>
      <p:transition spd="slow" advTm="18232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基本锁存器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4941068"/>
            <a:ext cx="7886700" cy="1386724"/>
          </a:xfrm>
        </p:spPr>
        <p:txBody>
          <a:bodyPr>
            <a:normAutofit fontScale="92500"/>
          </a:bodyPr>
          <a:lstStyle/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时，等于直通电路，等于写入当前状态。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时，保持输出，等于记忆当前状态。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825117"/>
            <a:ext cx="8515350" cy="2818461"/>
          </a:xfrm>
          <a:prstGeom prst="rect">
            <a:avLst/>
          </a:prstGeom>
        </p:spPr>
      </p:pic>
    </p:spTree>
  </p:cSld>
  <p:clrMapOvr>
    <a:masterClrMapping/>
  </p:clrMapOvr>
  <p:transition advTm="95307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含异步复位的锁存器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97" y="1740740"/>
            <a:ext cx="8653806" cy="3376519"/>
          </a:xfrm>
          <a:prstGeom prst="rect">
            <a:avLst/>
          </a:prstGeom>
        </p:spPr>
      </p:pic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628650" y="5106150"/>
            <a:ext cx="7886700" cy="1386724"/>
          </a:xfrm>
        </p:spPr>
        <p:txBody>
          <a:bodyPr>
            <a:normAutofit fontScale="92500"/>
          </a:bodyPr>
          <a:lstStyle/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复位的优先级总是最高的。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锁存器中，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往往也被称为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 (latch enable)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34214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触发器和锁存器的比较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200" tIns="47890" rIns="95779" bIns="47890">
            <a:normAutofit fontScale="85000" lnSpcReduction="10000"/>
          </a:bodyPr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对输入电平敏感，受布线延时影响大，很难保证没有毛刺的输出；而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DFF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不容易产生毛刺。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FPGA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中没有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单元，只有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单元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我们使用的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Artix-7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中，有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126,800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个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FF)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，需要用多个逻辑单元来实现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，因此使用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更节约资源。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但是，在某些设计中，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不可替代。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结论：尽可能避免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的产生。例如：一个不“完备”的条件语句（有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而无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else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case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没有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default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）将会产生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Latch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93452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043516"/>
            <a:ext cx="4425219" cy="2770967"/>
          </a:xfrm>
          <a:prstGeom prst="rect">
            <a:avLst/>
          </a:prstGeom>
        </p:spPr>
      </p:pic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264160" y="492759"/>
            <a:ext cx="430784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3-1 1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选择器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mux_31(a,b,c,sel,out);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a, b, c;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 @(a, b, c, 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2’b00: out = 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2’b01: out =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2’b10: out = c;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83"/>
    </mc:Choice>
    <mc:Fallback>
      <p:transition spd="slow" advTm="5238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基本模块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>
            <a:normAutofit fontScale="92500" lnSpcReduction="10000"/>
          </a:bodyPr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92125" marR="0" lvl="0" indent="-492125" algn="just" defTabSz="9588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加法器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92125" marR="0" lvl="0" indent="-492125" algn="just" defTabSz="9588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数值比较器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92125" marR="0" lvl="0" indent="-492125" algn="just" defTabSz="9588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译码器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92125" marR="0" lvl="0" indent="-492125" algn="just" defTabSz="9588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92125" marR="0" lvl="0" indent="-492125" algn="just" defTabSz="9588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触发器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92125" marR="0" lvl="0" indent="-492125" algn="just" defTabSz="9588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计数器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92125" marR="0" lvl="0" indent="-492125" algn="just" defTabSz="9588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寄存器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92125" marR="0" lvl="0" indent="-492125" algn="just" defTabSz="9588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Tm="1635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计数器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1"/>
    </mc:Choice>
    <mc:Fallback>
      <p:transition spd="slow" advTm="460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简单加法计数器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655" y="1686770"/>
            <a:ext cx="8202689" cy="3770854"/>
          </a:xfrm>
          <a:prstGeom prst="rect">
            <a:avLst/>
          </a:prstGeom>
        </p:spPr>
      </p:pic>
    </p:spTree>
  </p:cSld>
  <p:clrMapOvr>
    <a:masterClrMapping/>
  </p:clrMapOvr>
  <p:transition advTm="43774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实用加法计数器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2733039"/>
          </a:xfrm>
        </p:spPr>
        <p:txBody>
          <a:bodyPr>
            <a:normAutofit fontScale="92500" lnSpcReduction="1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异步复位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使能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en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同步预置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load/data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：可以预置一个计数的初始值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计数输出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计数溢出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cout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：计数满时的输出信号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75600"/>
            <a:ext cx="9144000" cy="234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040"/>
    </mc:Choice>
    <mc:Fallback>
      <p:transition spd="slow" advTm="19204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248920" y="492760"/>
            <a:ext cx="864616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实用模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计数器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cnt10(clk, rst_n, en, load_n, data, cout, dout);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clk, rst_n, en, load_n;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[3:0]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cout;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reg [3:0] dout;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always @(posedge clk, negedge rst_n)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(!rst_n) dout &lt;= 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 if (en)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(!load_n) dout &lt;=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else if (dout &lt; 4'd9) dout &lt;= dout + 1;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else dout &lt;= 4'd0;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cout = (dout == 4'd9) ? 1'b1 : 1'b0;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749"/>
    </mc:Choice>
    <mc:Fallback>
      <p:transition spd="slow" advTm="212749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248920" y="492760"/>
            <a:ext cx="415036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`timescale 1ns / 1ps;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cnt10_tb( 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 clk,rst_n,en,load_n;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 [3:0]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cout;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[3:0] dout;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cnt10 dut(clk,rst_n,en,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load_n,data,cout,dout);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产生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10ns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周期的时钟信号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initial clk = 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#5 clk = ~clk;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#100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rst_n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6146"/>
          <p:cNvSpPr>
            <a:spLocks noChangeArrowheads="1"/>
          </p:cNvSpPr>
          <p:nvPr/>
        </p:nvSpPr>
        <p:spPr bwMode="auto">
          <a:xfrm>
            <a:off x="4744720" y="508000"/>
            <a:ext cx="415036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load_n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 = 3;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使能为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期间，不计数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#10 en = 0;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#15 en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异步复位，不受时钟影响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#6 rst_n = 0;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#2 rst_n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预置数改变不影响计数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#10 data = 7;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直到预置数被装载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#20 load_n = 0;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#10 load_n = 1;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大于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的预置数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#30 data = 11;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#30 load_n = 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#10 load_n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4904"/>
    </mc:Choice>
    <mc:Fallback>
      <p:transition spd="slow" advTm="544904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testbench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注意事项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5201919"/>
          </a:xfrm>
        </p:spPr>
        <p:txBody>
          <a:bodyPr>
            <a:normAutofit lnSpcReduction="1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总是使用 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timescale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规定时间</a:t>
            </a:r>
            <a:endParaRPr lang="zh-CN" altLang="en-GB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在全局置位、复位脉冲释放之前就确保时钟源已经开始工作。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在仿真时间的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时刻，将所有的设计输入初始化位为一个确定的值；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在综合后和实现后的时序仿真中，会自动触发全局置位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复位脉冲（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GSR</a:t>
            </a:r>
            <a:r>
              <a:rPr lang="zh-CN" altLang="en-GB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这会让所有的寄存器在仿真的前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内锁定其值。因此在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之后再赋值激励数据；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82"/>
    </mc:Choice>
    <mc:Fallback>
      <p:transition spd="slow" advTm="14878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寄存器和存储器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73"/>
    </mc:Choice>
    <mc:Fallback>
      <p:transition spd="slow" advTm="6673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寄存器和存储器的作用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5290138"/>
          </a:xfrm>
        </p:spPr>
        <p:txBody>
          <a:bodyPr>
            <a:normAutofit fontScale="85000" lnSpcReduction="1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寄存器（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register</a:t>
            </a:r>
            <a:r>
              <a:rPr lang="zh-CN" altLang="en-GB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用来存放数据的一些小型存储区域，用来暂时存放参与运算的数据和运算结果。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存储器（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）：也是用来存放数据的区域，分为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和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两类。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寄存器与存储器的制造工艺不同：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寄存器通常使用触发器和锁存器来实现，速度快、占用面积大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存储器通常使用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管（静态存储器）或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管（动态存储器）实现，速度慢，占用面积小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中通常配有专门的存储单元，而不用逻辑门来实现存储。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Aritx-7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上有大约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5Mbits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的可配置内存块。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770"/>
    </mc:Choice>
    <mc:Fallback>
      <p:transition spd="slow" advTm="16177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1079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基本寄存器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481012" y="1416205"/>
            <a:ext cx="7886700" cy="1338146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根据“触发器和锁存器”一节的分析，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中寄存器最好用触发器来实现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2859682"/>
            <a:ext cx="7886700" cy="36108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register(clk, rst_n, en, d, q);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 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clk, rst_n, en;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[WIDTH-1:0]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[WIDTH-1:0] q;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@(posedge clk)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(!rst_n) q &lt;=0;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if (en) q &lt;=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127993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146447"/>
            <a:ext cx="7886700" cy="702563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双端口存储器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849010"/>
            <a:ext cx="7886700" cy="59086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ram(data, read_addr, write_addr, clk, we, q);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 DATA_WIDTH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 ADDR_WIDTH = 3;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clk, we;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[DATA_WIDTH-1:0]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[ADDR_WIDTH-1:0] read_addr, write_addr;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[DATA_WIDTH-1:0] q;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申明存储器数组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 [DATA_WIDTH-1:0] ram[2**ADDR_WIDTH-1:0];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@(posedge clk)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(we)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ram[write_addr] &lt;=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q &lt;= ram[read_addr];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4887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高阶模块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90" y="1406357"/>
            <a:ext cx="7591425" cy="23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1" rIns="95779" bIns="47891">
            <a:normAutofit fontScale="77500" lnSpcReduction="20000"/>
          </a:bodyPr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数据通路 </a:t>
            </a:r>
            <a:r>
              <a:rPr lang="en-US" altLang="zh-CN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 执行机构：运算单元 </a:t>
            </a:r>
            <a:r>
              <a:rPr lang="en-US" altLang="zh-CN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 存储单元</a:t>
            </a:r>
            <a:endParaRPr lang="zh-CN" altLang="en-US" sz="2800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有限状态机 </a:t>
            </a:r>
            <a:r>
              <a:rPr lang="en-US" altLang="zh-CN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 控制单元</a:t>
            </a:r>
            <a:endParaRPr lang="en-US" altLang="zh-CN" sz="2800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控制器、数据通路模型是 </a:t>
            </a:r>
            <a:r>
              <a:rPr lang="en-US" altLang="zh-CN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Micro-controller</a:t>
            </a: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、数字系统的标准构建模型。</a:t>
            </a:r>
            <a:endParaRPr lang="en-US" altLang="zh-CN" sz="2800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44546A"/>
                </a:solidFill>
                <a:latin typeface="Times New Roman" panose="02020603050405020304" pitchFamily="18" charset="0"/>
              </a:rPr>
              <a:t>该模型可以通过堆叠来构成复杂功能，例如：流水线等。</a:t>
            </a:r>
            <a:endParaRPr lang="en-US" altLang="zh-CN" sz="2800" b="1" dirty="0">
              <a:solidFill>
                <a:srgbClr val="44546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726" y="3937135"/>
            <a:ext cx="3864553" cy="2474036"/>
          </a:xfrm>
          <a:prstGeom prst="rect">
            <a:avLst/>
          </a:prstGeom>
        </p:spPr>
      </p:pic>
    </p:spTree>
  </p:cSld>
  <p:clrMapOvr>
    <a:masterClrMapping/>
  </p:clrMapOvr>
  <p:transition advTm="5252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双端口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RAM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设计要点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2870959"/>
          </a:xfrm>
        </p:spPr>
        <p:txBody>
          <a:bodyPr>
            <a:normAutofit fontScale="92500" lnSpcReduction="2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双端口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读写端口完全独立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优点：简单；快速，读写无需等待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缺点：占用资源多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存储大小与地址宽度之间的关系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2^addr_width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实现上，使用了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中的内存块单元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987042"/>
            <a:ext cx="7359805" cy="2870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33"/>
    </mc:Choice>
    <mc:Fallback>
      <p:transition spd="slow" advTm="127833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数据通路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97"/>
    </mc:Choice>
    <mc:Fallback>
      <p:transition spd="slow" advTm="6297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数据通路的示例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1315488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数据通路是典型的、基于层次设计的结构描述设计方法。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07" y="2504209"/>
            <a:ext cx="7302185" cy="3745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148"/>
    </mc:Choice>
    <mc:Fallback>
      <p:transition spd="slow" advTm="165148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1079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ALU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算术逻辑单元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1416206"/>
            <a:ext cx="7886700" cy="52633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alu(a, b, op, q);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 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[WIDTH-1:0] a,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op;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[WIDTH-1:0] q;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@(*)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case(op)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2'b00: q = a +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2'b01: q = a &amp;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2'b10: q = a ^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2'b11: q = a |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default: q = 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90751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146447"/>
            <a:ext cx="7886700" cy="702563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数据通路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849010"/>
            <a:ext cx="7886700" cy="55112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datapath_top(clk, rst, lda, ldb,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read_addr, write_addr,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we, op);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clk, rst, lda, ldb, we;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[4:0] read_addr, write_addr;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op;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[31:0]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gr_data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alu_data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[31:0]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la_data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000" b="1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</a:t>
            </a:r>
            <a:r>
              <a:rPr lang="en-US" altLang="zh-CN" sz="2000" b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register #(32) LA (clk, rst, lda, gr_data, la_data);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register #(32) LB (clk, rst, ldb, gr_data, lb_data);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ram #(32, 5) GR (alu_data, read_addr, write_addr,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clk, we, gr_data);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alu #(32) ALU (la_data, lb_data, op, alu_data);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178997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有限状态机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1"/>
    </mc:Choice>
    <mc:Fallback>
      <p:transition spd="slow" advTm="4661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例子：激光计时器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3943350" cy="5267836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设计要求：按住按钮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个时钟周期以上，激光器会被激发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设计方案：如右下图，可以使用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个级联的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触发器来实现。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28676"/>
          <p:cNvGrpSpPr/>
          <p:nvPr/>
        </p:nvGrpSpPr>
        <p:grpSpPr bwMode="auto">
          <a:xfrm>
            <a:off x="5176837" y="1580314"/>
            <a:ext cx="3338513" cy="1447800"/>
            <a:chOff x="0" y="0"/>
            <a:chExt cx="2103" cy="912"/>
          </a:xfrm>
        </p:grpSpPr>
        <p:sp>
          <p:nvSpPr>
            <p:cNvPr id="8" name="未知"/>
            <p:cNvSpPr>
              <a:spLocks noChangeArrowheads="1"/>
            </p:cNvSpPr>
            <p:nvPr/>
          </p:nvSpPr>
          <p:spPr bwMode="auto">
            <a:xfrm>
              <a:off x="1548" y="431"/>
              <a:ext cx="514" cy="330"/>
            </a:xfrm>
            <a:custGeom>
              <a:avLst/>
              <a:gdLst>
                <a:gd name="T0" fmla="*/ 258 w 173"/>
                <a:gd name="T1" fmla="*/ 30 h 111"/>
                <a:gd name="T2" fmla="*/ 131 w 173"/>
                <a:gd name="T3" fmla="*/ 80 h 111"/>
                <a:gd name="T4" fmla="*/ 122 w 173"/>
                <a:gd name="T5" fmla="*/ 86 h 111"/>
                <a:gd name="T6" fmla="*/ 0 w 173"/>
                <a:gd name="T7" fmla="*/ 291 h 111"/>
                <a:gd name="T8" fmla="*/ 416 w 173"/>
                <a:gd name="T9" fmla="*/ 256 h 111"/>
                <a:gd name="T10" fmla="*/ 514 w 173"/>
                <a:gd name="T11" fmla="*/ 116 h 111"/>
                <a:gd name="T12" fmla="*/ 472 w 173"/>
                <a:gd name="T13" fmla="*/ 56 h 111"/>
                <a:gd name="T14" fmla="*/ 371 w 173"/>
                <a:gd name="T15" fmla="*/ 30 h 111"/>
                <a:gd name="T16" fmla="*/ 342 w 173"/>
                <a:gd name="T17" fmla="*/ 6 h 111"/>
                <a:gd name="T18" fmla="*/ 258 w 173"/>
                <a:gd name="T19" fmla="*/ 3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3" h="111">
                  <a:moveTo>
                    <a:pt x="87" y="10"/>
                  </a:moveTo>
                  <a:cubicBezTo>
                    <a:pt x="72" y="14"/>
                    <a:pt x="58" y="21"/>
                    <a:pt x="44" y="27"/>
                  </a:cubicBezTo>
                  <a:cubicBezTo>
                    <a:pt x="43" y="27"/>
                    <a:pt x="42" y="28"/>
                    <a:pt x="41" y="29"/>
                  </a:cubicBezTo>
                  <a:cubicBezTo>
                    <a:pt x="22" y="48"/>
                    <a:pt x="11" y="73"/>
                    <a:pt x="0" y="98"/>
                  </a:cubicBezTo>
                  <a:cubicBezTo>
                    <a:pt x="46" y="104"/>
                    <a:pt x="97" y="111"/>
                    <a:pt x="140" y="86"/>
                  </a:cubicBezTo>
                  <a:cubicBezTo>
                    <a:pt x="157" y="75"/>
                    <a:pt x="170" y="59"/>
                    <a:pt x="173" y="39"/>
                  </a:cubicBezTo>
                  <a:cubicBezTo>
                    <a:pt x="169" y="32"/>
                    <a:pt x="167" y="23"/>
                    <a:pt x="159" y="19"/>
                  </a:cubicBezTo>
                  <a:cubicBezTo>
                    <a:pt x="148" y="15"/>
                    <a:pt x="135" y="15"/>
                    <a:pt x="125" y="10"/>
                  </a:cubicBezTo>
                  <a:cubicBezTo>
                    <a:pt x="123" y="5"/>
                    <a:pt x="118" y="2"/>
                    <a:pt x="115" y="2"/>
                  </a:cubicBezTo>
                  <a:cubicBezTo>
                    <a:pt x="105" y="0"/>
                    <a:pt x="96" y="5"/>
                    <a:pt x="87" y="10"/>
                  </a:cubicBezTo>
                  <a:close/>
                </a:path>
              </a:pathLst>
            </a:custGeom>
            <a:solidFill>
              <a:srgbClr val="C7D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 noChangeArrowheads="1"/>
            </p:cNvSpPr>
            <p:nvPr/>
          </p:nvSpPr>
          <p:spPr bwMode="auto">
            <a:xfrm>
              <a:off x="1548" y="431"/>
              <a:ext cx="514" cy="291"/>
            </a:xfrm>
            <a:custGeom>
              <a:avLst/>
              <a:gdLst>
                <a:gd name="T0" fmla="*/ 514 w 173"/>
                <a:gd name="T1" fmla="*/ 116 h 98"/>
                <a:gd name="T2" fmla="*/ 472 w 173"/>
                <a:gd name="T3" fmla="*/ 56 h 98"/>
                <a:gd name="T4" fmla="*/ 371 w 173"/>
                <a:gd name="T5" fmla="*/ 30 h 98"/>
                <a:gd name="T6" fmla="*/ 342 w 173"/>
                <a:gd name="T7" fmla="*/ 6 h 98"/>
                <a:gd name="T8" fmla="*/ 258 w 173"/>
                <a:gd name="T9" fmla="*/ 30 h 98"/>
                <a:gd name="T10" fmla="*/ 131 w 173"/>
                <a:gd name="T11" fmla="*/ 80 h 98"/>
                <a:gd name="T12" fmla="*/ 122 w 173"/>
                <a:gd name="T13" fmla="*/ 86 h 98"/>
                <a:gd name="T14" fmla="*/ 0 w 173"/>
                <a:gd name="T15" fmla="*/ 291 h 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98">
                  <a:moveTo>
                    <a:pt x="173" y="39"/>
                  </a:moveTo>
                  <a:cubicBezTo>
                    <a:pt x="169" y="32"/>
                    <a:pt x="167" y="23"/>
                    <a:pt x="159" y="19"/>
                  </a:cubicBezTo>
                  <a:cubicBezTo>
                    <a:pt x="148" y="15"/>
                    <a:pt x="135" y="15"/>
                    <a:pt x="125" y="10"/>
                  </a:cubicBezTo>
                  <a:cubicBezTo>
                    <a:pt x="123" y="5"/>
                    <a:pt x="118" y="2"/>
                    <a:pt x="115" y="2"/>
                  </a:cubicBezTo>
                  <a:cubicBezTo>
                    <a:pt x="105" y="0"/>
                    <a:pt x="96" y="5"/>
                    <a:pt x="87" y="10"/>
                  </a:cubicBezTo>
                  <a:cubicBezTo>
                    <a:pt x="72" y="14"/>
                    <a:pt x="58" y="21"/>
                    <a:pt x="44" y="27"/>
                  </a:cubicBezTo>
                  <a:cubicBezTo>
                    <a:pt x="43" y="27"/>
                    <a:pt x="42" y="28"/>
                    <a:pt x="41" y="29"/>
                  </a:cubicBezTo>
                  <a:cubicBezTo>
                    <a:pt x="22" y="48"/>
                    <a:pt x="11" y="73"/>
                    <a:pt x="0" y="98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未知"/>
            <p:cNvSpPr>
              <a:spLocks noChangeArrowheads="1"/>
            </p:cNvSpPr>
            <p:nvPr/>
          </p:nvSpPr>
          <p:spPr bwMode="auto">
            <a:xfrm>
              <a:off x="1595" y="116"/>
              <a:ext cx="303" cy="460"/>
            </a:xfrm>
            <a:custGeom>
              <a:avLst/>
              <a:gdLst>
                <a:gd name="T0" fmla="*/ 134 w 102"/>
                <a:gd name="T1" fmla="*/ 383 h 155"/>
                <a:gd name="T2" fmla="*/ 110 w 102"/>
                <a:gd name="T3" fmla="*/ 332 h 155"/>
                <a:gd name="T4" fmla="*/ 68 w 102"/>
                <a:gd name="T5" fmla="*/ 338 h 155"/>
                <a:gd name="T6" fmla="*/ 42 w 102"/>
                <a:gd name="T7" fmla="*/ 315 h 155"/>
                <a:gd name="T8" fmla="*/ 39 w 102"/>
                <a:gd name="T9" fmla="*/ 279 h 155"/>
                <a:gd name="T10" fmla="*/ 30 w 102"/>
                <a:gd name="T11" fmla="*/ 273 h 155"/>
                <a:gd name="T12" fmla="*/ 36 w 102"/>
                <a:gd name="T13" fmla="*/ 255 h 155"/>
                <a:gd name="T14" fmla="*/ 21 w 102"/>
                <a:gd name="T15" fmla="*/ 237 h 155"/>
                <a:gd name="T16" fmla="*/ 24 w 102"/>
                <a:gd name="T17" fmla="*/ 226 h 155"/>
                <a:gd name="T18" fmla="*/ 6 w 102"/>
                <a:gd name="T19" fmla="*/ 217 h 155"/>
                <a:gd name="T20" fmla="*/ 18 w 102"/>
                <a:gd name="T21" fmla="*/ 181 h 155"/>
                <a:gd name="T22" fmla="*/ 15 w 102"/>
                <a:gd name="T23" fmla="*/ 157 h 155"/>
                <a:gd name="T24" fmla="*/ 15 w 102"/>
                <a:gd name="T25" fmla="*/ 154 h 155"/>
                <a:gd name="T26" fmla="*/ 9 w 102"/>
                <a:gd name="T27" fmla="*/ 142 h 155"/>
                <a:gd name="T28" fmla="*/ 6 w 102"/>
                <a:gd name="T29" fmla="*/ 142 h 155"/>
                <a:gd name="T30" fmla="*/ 9 w 102"/>
                <a:gd name="T31" fmla="*/ 137 h 155"/>
                <a:gd name="T32" fmla="*/ 0 w 102"/>
                <a:gd name="T33" fmla="*/ 119 h 155"/>
                <a:gd name="T34" fmla="*/ 0 w 102"/>
                <a:gd name="T35" fmla="*/ 113 h 155"/>
                <a:gd name="T36" fmla="*/ 15 w 102"/>
                <a:gd name="T37" fmla="*/ 92 h 155"/>
                <a:gd name="T38" fmla="*/ 48 w 102"/>
                <a:gd name="T39" fmla="*/ 21 h 155"/>
                <a:gd name="T40" fmla="*/ 181 w 102"/>
                <a:gd name="T41" fmla="*/ 3 h 155"/>
                <a:gd name="T42" fmla="*/ 202 w 102"/>
                <a:gd name="T43" fmla="*/ 12 h 155"/>
                <a:gd name="T44" fmla="*/ 250 w 102"/>
                <a:gd name="T45" fmla="*/ 65 h 155"/>
                <a:gd name="T46" fmla="*/ 279 w 102"/>
                <a:gd name="T47" fmla="*/ 95 h 155"/>
                <a:gd name="T48" fmla="*/ 291 w 102"/>
                <a:gd name="T49" fmla="*/ 110 h 155"/>
                <a:gd name="T50" fmla="*/ 291 w 102"/>
                <a:gd name="T51" fmla="*/ 145 h 155"/>
                <a:gd name="T52" fmla="*/ 273 w 102"/>
                <a:gd name="T53" fmla="*/ 217 h 155"/>
                <a:gd name="T54" fmla="*/ 282 w 102"/>
                <a:gd name="T55" fmla="*/ 294 h 155"/>
                <a:gd name="T56" fmla="*/ 303 w 102"/>
                <a:gd name="T57" fmla="*/ 332 h 155"/>
                <a:gd name="T58" fmla="*/ 264 w 102"/>
                <a:gd name="T59" fmla="*/ 380 h 155"/>
                <a:gd name="T60" fmla="*/ 125 w 102"/>
                <a:gd name="T61" fmla="*/ 448 h 155"/>
                <a:gd name="T62" fmla="*/ 104 w 102"/>
                <a:gd name="T63" fmla="*/ 460 h 155"/>
                <a:gd name="T64" fmla="*/ 134 w 102"/>
                <a:gd name="T65" fmla="*/ 383 h 1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2" h="155">
                  <a:moveTo>
                    <a:pt x="45" y="129"/>
                  </a:moveTo>
                  <a:cubicBezTo>
                    <a:pt x="44" y="123"/>
                    <a:pt x="43" y="115"/>
                    <a:pt x="37" y="112"/>
                  </a:cubicBezTo>
                  <a:cubicBezTo>
                    <a:pt x="32" y="113"/>
                    <a:pt x="28" y="114"/>
                    <a:pt x="23" y="114"/>
                  </a:cubicBezTo>
                  <a:cubicBezTo>
                    <a:pt x="20" y="113"/>
                    <a:pt x="15" y="110"/>
                    <a:pt x="14" y="106"/>
                  </a:cubicBezTo>
                  <a:cubicBezTo>
                    <a:pt x="14" y="102"/>
                    <a:pt x="13" y="98"/>
                    <a:pt x="13" y="94"/>
                  </a:cubicBezTo>
                  <a:cubicBezTo>
                    <a:pt x="12" y="93"/>
                    <a:pt x="11" y="92"/>
                    <a:pt x="10" y="92"/>
                  </a:cubicBezTo>
                  <a:cubicBezTo>
                    <a:pt x="10" y="90"/>
                    <a:pt x="10" y="87"/>
                    <a:pt x="12" y="86"/>
                  </a:cubicBezTo>
                  <a:cubicBezTo>
                    <a:pt x="9" y="84"/>
                    <a:pt x="6" y="83"/>
                    <a:pt x="7" y="80"/>
                  </a:cubicBezTo>
                  <a:cubicBezTo>
                    <a:pt x="8" y="79"/>
                    <a:pt x="8" y="77"/>
                    <a:pt x="8" y="76"/>
                  </a:cubicBezTo>
                  <a:cubicBezTo>
                    <a:pt x="6" y="75"/>
                    <a:pt x="3" y="74"/>
                    <a:pt x="2" y="73"/>
                  </a:cubicBezTo>
                  <a:cubicBezTo>
                    <a:pt x="0" y="69"/>
                    <a:pt x="5" y="65"/>
                    <a:pt x="6" y="61"/>
                  </a:cubicBezTo>
                  <a:cubicBezTo>
                    <a:pt x="6" y="58"/>
                    <a:pt x="5" y="56"/>
                    <a:pt x="5" y="53"/>
                  </a:cubicBezTo>
                  <a:cubicBezTo>
                    <a:pt x="5" y="53"/>
                    <a:pt x="5" y="52"/>
                    <a:pt x="5" y="52"/>
                  </a:cubicBezTo>
                  <a:cubicBezTo>
                    <a:pt x="4" y="50"/>
                    <a:pt x="3" y="49"/>
                    <a:pt x="3" y="48"/>
                  </a:cubicBezTo>
                  <a:cubicBezTo>
                    <a:pt x="3" y="48"/>
                    <a:pt x="2" y="48"/>
                    <a:pt x="2" y="48"/>
                  </a:cubicBezTo>
                  <a:cubicBezTo>
                    <a:pt x="2" y="47"/>
                    <a:pt x="2" y="47"/>
                    <a:pt x="3" y="46"/>
                  </a:cubicBezTo>
                  <a:cubicBezTo>
                    <a:pt x="3" y="43"/>
                    <a:pt x="1" y="42"/>
                    <a:pt x="0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1" y="36"/>
                    <a:pt x="3" y="34"/>
                    <a:pt x="5" y="31"/>
                  </a:cubicBezTo>
                  <a:cubicBezTo>
                    <a:pt x="8" y="23"/>
                    <a:pt x="12" y="15"/>
                    <a:pt x="16" y="7"/>
                  </a:cubicBezTo>
                  <a:cubicBezTo>
                    <a:pt x="30" y="1"/>
                    <a:pt x="46" y="0"/>
                    <a:pt x="61" y="1"/>
                  </a:cubicBezTo>
                  <a:cubicBezTo>
                    <a:pt x="64" y="1"/>
                    <a:pt x="66" y="2"/>
                    <a:pt x="68" y="4"/>
                  </a:cubicBezTo>
                  <a:cubicBezTo>
                    <a:pt x="74" y="9"/>
                    <a:pt x="79" y="15"/>
                    <a:pt x="84" y="22"/>
                  </a:cubicBezTo>
                  <a:cubicBezTo>
                    <a:pt x="86" y="26"/>
                    <a:pt x="90" y="29"/>
                    <a:pt x="94" y="32"/>
                  </a:cubicBezTo>
                  <a:cubicBezTo>
                    <a:pt x="96" y="33"/>
                    <a:pt x="98" y="34"/>
                    <a:pt x="98" y="37"/>
                  </a:cubicBezTo>
                  <a:cubicBezTo>
                    <a:pt x="99" y="41"/>
                    <a:pt x="99" y="44"/>
                    <a:pt x="98" y="49"/>
                  </a:cubicBezTo>
                  <a:cubicBezTo>
                    <a:pt x="97" y="57"/>
                    <a:pt x="94" y="65"/>
                    <a:pt x="92" y="73"/>
                  </a:cubicBezTo>
                  <a:cubicBezTo>
                    <a:pt x="89" y="82"/>
                    <a:pt x="93" y="90"/>
                    <a:pt x="95" y="99"/>
                  </a:cubicBezTo>
                  <a:cubicBezTo>
                    <a:pt x="96" y="104"/>
                    <a:pt x="99" y="108"/>
                    <a:pt x="102" y="112"/>
                  </a:cubicBezTo>
                  <a:cubicBezTo>
                    <a:pt x="101" y="119"/>
                    <a:pt x="95" y="124"/>
                    <a:pt x="89" y="128"/>
                  </a:cubicBezTo>
                  <a:cubicBezTo>
                    <a:pt x="74" y="137"/>
                    <a:pt x="59" y="144"/>
                    <a:pt x="42" y="151"/>
                  </a:cubicBezTo>
                  <a:cubicBezTo>
                    <a:pt x="40" y="152"/>
                    <a:pt x="37" y="153"/>
                    <a:pt x="35" y="155"/>
                  </a:cubicBezTo>
                  <a:cubicBezTo>
                    <a:pt x="37" y="146"/>
                    <a:pt x="41" y="137"/>
                    <a:pt x="45" y="129"/>
                  </a:cubicBezTo>
                  <a:close/>
                </a:path>
              </a:pathLst>
            </a:custGeom>
            <a:solidFill>
              <a:srgbClr val="D9D9D9"/>
            </a:solidFill>
            <a:ln w="952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未知"/>
            <p:cNvSpPr>
              <a:spLocks noChangeArrowheads="1"/>
            </p:cNvSpPr>
            <p:nvPr/>
          </p:nvSpPr>
          <p:spPr bwMode="auto">
            <a:xfrm>
              <a:off x="1610" y="68"/>
              <a:ext cx="303" cy="303"/>
            </a:xfrm>
            <a:custGeom>
              <a:avLst/>
              <a:gdLst>
                <a:gd name="T0" fmla="*/ 30 w 102"/>
                <a:gd name="T1" fmla="*/ 95 h 102"/>
                <a:gd name="T2" fmla="*/ 0 w 102"/>
                <a:gd name="T3" fmla="*/ 45 h 102"/>
                <a:gd name="T4" fmla="*/ 33 w 102"/>
                <a:gd name="T5" fmla="*/ 27 h 102"/>
                <a:gd name="T6" fmla="*/ 21 w 102"/>
                <a:gd name="T7" fmla="*/ 24 h 102"/>
                <a:gd name="T8" fmla="*/ 51 w 102"/>
                <a:gd name="T9" fmla="*/ 21 h 102"/>
                <a:gd name="T10" fmla="*/ 42 w 102"/>
                <a:gd name="T11" fmla="*/ 18 h 102"/>
                <a:gd name="T12" fmla="*/ 74 w 102"/>
                <a:gd name="T13" fmla="*/ 18 h 102"/>
                <a:gd name="T14" fmla="*/ 62 w 102"/>
                <a:gd name="T15" fmla="*/ 12 h 102"/>
                <a:gd name="T16" fmla="*/ 196 w 102"/>
                <a:gd name="T17" fmla="*/ 3 h 102"/>
                <a:gd name="T18" fmla="*/ 250 w 102"/>
                <a:gd name="T19" fmla="*/ 12 h 102"/>
                <a:gd name="T20" fmla="*/ 297 w 102"/>
                <a:gd name="T21" fmla="*/ 59 h 102"/>
                <a:gd name="T22" fmla="*/ 300 w 102"/>
                <a:gd name="T23" fmla="*/ 65 h 102"/>
                <a:gd name="T24" fmla="*/ 300 w 102"/>
                <a:gd name="T25" fmla="*/ 166 h 102"/>
                <a:gd name="T26" fmla="*/ 297 w 102"/>
                <a:gd name="T27" fmla="*/ 184 h 102"/>
                <a:gd name="T28" fmla="*/ 285 w 102"/>
                <a:gd name="T29" fmla="*/ 217 h 102"/>
                <a:gd name="T30" fmla="*/ 261 w 102"/>
                <a:gd name="T31" fmla="*/ 300 h 102"/>
                <a:gd name="T32" fmla="*/ 258 w 102"/>
                <a:gd name="T33" fmla="*/ 300 h 102"/>
                <a:gd name="T34" fmla="*/ 250 w 102"/>
                <a:gd name="T35" fmla="*/ 253 h 102"/>
                <a:gd name="T36" fmla="*/ 270 w 102"/>
                <a:gd name="T37" fmla="*/ 214 h 102"/>
                <a:gd name="T38" fmla="*/ 276 w 102"/>
                <a:gd name="T39" fmla="*/ 172 h 102"/>
                <a:gd name="T40" fmla="*/ 273 w 102"/>
                <a:gd name="T41" fmla="*/ 160 h 102"/>
                <a:gd name="T42" fmla="*/ 223 w 102"/>
                <a:gd name="T43" fmla="*/ 178 h 102"/>
                <a:gd name="T44" fmla="*/ 211 w 102"/>
                <a:gd name="T45" fmla="*/ 196 h 102"/>
                <a:gd name="T46" fmla="*/ 187 w 102"/>
                <a:gd name="T47" fmla="*/ 199 h 102"/>
                <a:gd name="T48" fmla="*/ 184 w 102"/>
                <a:gd name="T49" fmla="*/ 172 h 102"/>
                <a:gd name="T50" fmla="*/ 163 w 102"/>
                <a:gd name="T51" fmla="*/ 149 h 102"/>
                <a:gd name="T52" fmla="*/ 172 w 102"/>
                <a:gd name="T53" fmla="*/ 110 h 102"/>
                <a:gd name="T54" fmla="*/ 172 w 102"/>
                <a:gd name="T55" fmla="*/ 104 h 102"/>
                <a:gd name="T56" fmla="*/ 131 w 102"/>
                <a:gd name="T57" fmla="*/ 71 h 102"/>
                <a:gd name="T58" fmla="*/ 30 w 102"/>
                <a:gd name="T59" fmla="*/ 95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2" h="102">
                  <a:moveTo>
                    <a:pt x="10" y="32"/>
                  </a:moveTo>
                  <a:cubicBezTo>
                    <a:pt x="5" y="27"/>
                    <a:pt x="1" y="22"/>
                    <a:pt x="0" y="15"/>
                  </a:cubicBezTo>
                  <a:cubicBezTo>
                    <a:pt x="3" y="11"/>
                    <a:pt x="7" y="11"/>
                    <a:pt x="11" y="9"/>
                  </a:cubicBezTo>
                  <a:cubicBezTo>
                    <a:pt x="10" y="8"/>
                    <a:pt x="8" y="8"/>
                    <a:pt x="7" y="8"/>
                  </a:cubicBezTo>
                  <a:cubicBezTo>
                    <a:pt x="10" y="7"/>
                    <a:pt x="13" y="7"/>
                    <a:pt x="17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7" y="5"/>
                    <a:pt x="21" y="6"/>
                    <a:pt x="25" y="6"/>
                  </a:cubicBezTo>
                  <a:cubicBezTo>
                    <a:pt x="24" y="5"/>
                    <a:pt x="23" y="5"/>
                    <a:pt x="21" y="4"/>
                  </a:cubicBezTo>
                  <a:cubicBezTo>
                    <a:pt x="36" y="3"/>
                    <a:pt x="51" y="3"/>
                    <a:pt x="66" y="1"/>
                  </a:cubicBezTo>
                  <a:cubicBezTo>
                    <a:pt x="73" y="0"/>
                    <a:pt x="78" y="1"/>
                    <a:pt x="84" y="4"/>
                  </a:cubicBezTo>
                  <a:cubicBezTo>
                    <a:pt x="91" y="8"/>
                    <a:pt x="96" y="14"/>
                    <a:pt x="100" y="20"/>
                  </a:cubicBezTo>
                  <a:cubicBezTo>
                    <a:pt x="100" y="21"/>
                    <a:pt x="101" y="21"/>
                    <a:pt x="101" y="22"/>
                  </a:cubicBezTo>
                  <a:cubicBezTo>
                    <a:pt x="102" y="33"/>
                    <a:pt x="101" y="45"/>
                    <a:pt x="101" y="56"/>
                  </a:cubicBezTo>
                  <a:cubicBezTo>
                    <a:pt x="101" y="58"/>
                    <a:pt x="101" y="60"/>
                    <a:pt x="100" y="62"/>
                  </a:cubicBezTo>
                  <a:cubicBezTo>
                    <a:pt x="98" y="65"/>
                    <a:pt x="97" y="69"/>
                    <a:pt x="96" y="73"/>
                  </a:cubicBezTo>
                  <a:cubicBezTo>
                    <a:pt x="93" y="83"/>
                    <a:pt x="90" y="92"/>
                    <a:pt x="88" y="101"/>
                  </a:cubicBezTo>
                  <a:cubicBezTo>
                    <a:pt x="87" y="101"/>
                    <a:pt x="87" y="102"/>
                    <a:pt x="87" y="101"/>
                  </a:cubicBezTo>
                  <a:cubicBezTo>
                    <a:pt x="83" y="97"/>
                    <a:pt x="84" y="90"/>
                    <a:pt x="84" y="85"/>
                  </a:cubicBezTo>
                  <a:cubicBezTo>
                    <a:pt x="88" y="81"/>
                    <a:pt x="89" y="76"/>
                    <a:pt x="91" y="72"/>
                  </a:cubicBezTo>
                  <a:cubicBezTo>
                    <a:pt x="93" y="67"/>
                    <a:pt x="94" y="62"/>
                    <a:pt x="93" y="58"/>
                  </a:cubicBezTo>
                  <a:cubicBezTo>
                    <a:pt x="93" y="56"/>
                    <a:pt x="92" y="54"/>
                    <a:pt x="92" y="54"/>
                  </a:cubicBezTo>
                  <a:cubicBezTo>
                    <a:pt x="88" y="44"/>
                    <a:pt x="77" y="54"/>
                    <a:pt x="75" y="60"/>
                  </a:cubicBezTo>
                  <a:cubicBezTo>
                    <a:pt x="72" y="60"/>
                    <a:pt x="72" y="64"/>
                    <a:pt x="71" y="66"/>
                  </a:cubicBezTo>
                  <a:cubicBezTo>
                    <a:pt x="68" y="66"/>
                    <a:pt x="66" y="67"/>
                    <a:pt x="63" y="67"/>
                  </a:cubicBezTo>
                  <a:cubicBezTo>
                    <a:pt x="63" y="64"/>
                    <a:pt x="64" y="61"/>
                    <a:pt x="62" y="58"/>
                  </a:cubicBezTo>
                  <a:cubicBezTo>
                    <a:pt x="60" y="55"/>
                    <a:pt x="56" y="53"/>
                    <a:pt x="55" y="50"/>
                  </a:cubicBezTo>
                  <a:cubicBezTo>
                    <a:pt x="54" y="45"/>
                    <a:pt x="56" y="41"/>
                    <a:pt x="58" y="37"/>
                  </a:cubicBezTo>
                  <a:cubicBezTo>
                    <a:pt x="58" y="36"/>
                    <a:pt x="58" y="35"/>
                    <a:pt x="58" y="35"/>
                  </a:cubicBezTo>
                  <a:cubicBezTo>
                    <a:pt x="54" y="30"/>
                    <a:pt x="49" y="27"/>
                    <a:pt x="44" y="24"/>
                  </a:cubicBezTo>
                  <a:cubicBezTo>
                    <a:pt x="32" y="25"/>
                    <a:pt x="22" y="33"/>
                    <a:pt x="10" y="32"/>
                  </a:cubicBezTo>
                  <a:close/>
                </a:path>
              </a:pathLst>
            </a:custGeom>
            <a:solidFill>
              <a:srgbClr val="666666"/>
            </a:solidFill>
            <a:ln w="952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未知"/>
            <p:cNvSpPr>
              <a:spLocks noChangeArrowheads="1"/>
            </p:cNvSpPr>
            <p:nvPr/>
          </p:nvSpPr>
          <p:spPr bwMode="auto">
            <a:xfrm>
              <a:off x="1845" y="226"/>
              <a:ext cx="32" cy="36"/>
            </a:xfrm>
            <a:custGeom>
              <a:avLst/>
              <a:gdLst>
                <a:gd name="T0" fmla="*/ 0 w 11"/>
                <a:gd name="T1" fmla="*/ 36 h 12"/>
                <a:gd name="T2" fmla="*/ 3 w 11"/>
                <a:gd name="T3" fmla="*/ 15 h 12"/>
                <a:gd name="T4" fmla="*/ 26 w 11"/>
                <a:gd name="T5" fmla="*/ 3 h 12"/>
                <a:gd name="T6" fmla="*/ 32 w 11"/>
                <a:gd name="T7" fmla="*/ 15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2">
                  <a:moveTo>
                    <a:pt x="0" y="12"/>
                  </a:moveTo>
                  <a:cubicBezTo>
                    <a:pt x="0" y="10"/>
                    <a:pt x="0" y="7"/>
                    <a:pt x="1" y="5"/>
                  </a:cubicBezTo>
                  <a:cubicBezTo>
                    <a:pt x="2" y="2"/>
                    <a:pt x="6" y="0"/>
                    <a:pt x="9" y="1"/>
                  </a:cubicBezTo>
                  <a:cubicBezTo>
                    <a:pt x="10" y="1"/>
                    <a:pt x="11" y="4"/>
                    <a:pt x="11" y="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 noChangeArrowheads="1"/>
            </p:cNvSpPr>
            <p:nvPr/>
          </p:nvSpPr>
          <p:spPr bwMode="auto">
            <a:xfrm>
              <a:off x="1842" y="267"/>
              <a:ext cx="27" cy="27"/>
            </a:xfrm>
            <a:custGeom>
              <a:avLst/>
              <a:gdLst>
                <a:gd name="T0" fmla="*/ 0 w 9"/>
                <a:gd name="T1" fmla="*/ 0 h 9"/>
                <a:gd name="T2" fmla="*/ 3 w 9"/>
                <a:gd name="T3" fmla="*/ 3 h 9"/>
                <a:gd name="T4" fmla="*/ 9 w 9"/>
                <a:gd name="T5" fmla="*/ 15 h 9"/>
                <a:gd name="T6" fmla="*/ 9 w 9"/>
                <a:gd name="T7" fmla="*/ 27 h 9"/>
                <a:gd name="T8" fmla="*/ 12 w 9"/>
                <a:gd name="T9" fmla="*/ 27 h 9"/>
                <a:gd name="T10" fmla="*/ 27 w 9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3" y="1"/>
                    <a:pt x="4" y="3"/>
                    <a:pt x="3" y="5"/>
                  </a:cubicBezTo>
                  <a:cubicBezTo>
                    <a:pt x="3" y="6"/>
                    <a:pt x="2" y="7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7"/>
                    <a:pt x="7" y="4"/>
                    <a:pt x="9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未知"/>
            <p:cNvSpPr>
              <a:spLocks noChangeArrowheads="1"/>
            </p:cNvSpPr>
            <p:nvPr/>
          </p:nvSpPr>
          <p:spPr bwMode="auto">
            <a:xfrm>
              <a:off x="1827" y="300"/>
              <a:ext cx="36" cy="45"/>
            </a:xfrm>
            <a:custGeom>
              <a:avLst/>
              <a:gdLst>
                <a:gd name="T0" fmla="*/ 36 w 12"/>
                <a:gd name="T1" fmla="*/ 15 h 15"/>
                <a:gd name="T2" fmla="*/ 33 w 12"/>
                <a:gd name="T3" fmla="*/ 21 h 15"/>
                <a:gd name="T4" fmla="*/ 30 w 12"/>
                <a:gd name="T5" fmla="*/ 21 h 15"/>
                <a:gd name="T6" fmla="*/ 9 w 12"/>
                <a:gd name="T7" fmla="*/ 0 h 15"/>
                <a:gd name="T8" fmla="*/ 0 w 12"/>
                <a:gd name="T9" fmla="*/ 4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5">
                  <a:moveTo>
                    <a:pt x="12" y="5"/>
                  </a:moveTo>
                  <a:cubicBezTo>
                    <a:pt x="11" y="6"/>
                    <a:pt x="11" y="6"/>
                    <a:pt x="11" y="7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5" y="8"/>
                    <a:pt x="2" y="4"/>
                    <a:pt x="3" y="0"/>
                  </a:cubicBezTo>
                  <a:cubicBezTo>
                    <a:pt x="3" y="5"/>
                    <a:pt x="1" y="10"/>
                    <a:pt x="0" y="1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未知"/>
            <p:cNvSpPr>
              <a:spLocks noChangeArrowheads="1"/>
            </p:cNvSpPr>
            <p:nvPr/>
          </p:nvSpPr>
          <p:spPr bwMode="auto">
            <a:xfrm>
              <a:off x="1601" y="250"/>
              <a:ext cx="24" cy="12"/>
            </a:xfrm>
            <a:custGeom>
              <a:avLst/>
              <a:gdLst>
                <a:gd name="T0" fmla="*/ 0 w 8"/>
                <a:gd name="T1" fmla="*/ 6 h 4"/>
                <a:gd name="T2" fmla="*/ 9 w 8"/>
                <a:gd name="T3" fmla="*/ 0 h 4"/>
                <a:gd name="T4" fmla="*/ 24 w 8"/>
                <a:gd name="T5" fmla="*/ 12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2" y="3"/>
                    <a:pt x="2" y="1"/>
                    <a:pt x="3" y="0"/>
                  </a:cubicBezTo>
                  <a:cubicBezTo>
                    <a:pt x="5" y="2"/>
                    <a:pt x="6" y="3"/>
                    <a:pt x="8" y="4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未知"/>
            <p:cNvSpPr>
              <a:spLocks noChangeArrowheads="1"/>
            </p:cNvSpPr>
            <p:nvPr/>
          </p:nvSpPr>
          <p:spPr bwMode="auto">
            <a:xfrm>
              <a:off x="1607" y="256"/>
              <a:ext cx="6" cy="11"/>
            </a:xfrm>
            <a:custGeom>
              <a:avLst/>
              <a:gdLst>
                <a:gd name="T0" fmla="*/ 3 w 2"/>
                <a:gd name="T1" fmla="*/ 0 h 4"/>
                <a:gd name="T2" fmla="*/ 6 w 2"/>
                <a:gd name="T3" fmla="*/ 11 h 4"/>
                <a:gd name="T4" fmla="*/ 6 w 2"/>
                <a:gd name="T5" fmla="*/ 3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3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未知"/>
            <p:cNvSpPr>
              <a:spLocks noChangeArrowheads="1"/>
            </p:cNvSpPr>
            <p:nvPr/>
          </p:nvSpPr>
          <p:spPr bwMode="auto">
            <a:xfrm>
              <a:off x="1598" y="226"/>
              <a:ext cx="27" cy="15"/>
            </a:xfrm>
            <a:custGeom>
              <a:avLst/>
              <a:gdLst>
                <a:gd name="T0" fmla="*/ 0 w 9"/>
                <a:gd name="T1" fmla="*/ 6 h 5"/>
                <a:gd name="T2" fmla="*/ 12 w 9"/>
                <a:gd name="T3" fmla="*/ 3 h 5"/>
                <a:gd name="T4" fmla="*/ 27 w 9"/>
                <a:gd name="T5" fmla="*/ 15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cubicBezTo>
                    <a:pt x="1" y="2"/>
                    <a:pt x="2" y="0"/>
                    <a:pt x="4" y="1"/>
                  </a:cubicBezTo>
                  <a:cubicBezTo>
                    <a:pt x="6" y="2"/>
                    <a:pt x="7" y="4"/>
                    <a:pt x="9" y="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 noChangeArrowheads="1"/>
            </p:cNvSpPr>
            <p:nvPr/>
          </p:nvSpPr>
          <p:spPr bwMode="auto">
            <a:xfrm>
              <a:off x="1613" y="250"/>
              <a:ext cx="21" cy="47"/>
            </a:xfrm>
            <a:custGeom>
              <a:avLst/>
              <a:gdLst>
                <a:gd name="T0" fmla="*/ 15 w 7"/>
                <a:gd name="T1" fmla="*/ 0 h 16"/>
                <a:gd name="T2" fmla="*/ 0 w 7"/>
                <a:gd name="T3" fmla="*/ 47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6">
                  <a:moveTo>
                    <a:pt x="5" y="0"/>
                  </a:moveTo>
                  <a:cubicBezTo>
                    <a:pt x="7" y="6"/>
                    <a:pt x="4" y="11"/>
                    <a:pt x="0" y="16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 noChangeArrowheads="1"/>
            </p:cNvSpPr>
            <p:nvPr/>
          </p:nvSpPr>
          <p:spPr bwMode="auto">
            <a:xfrm>
              <a:off x="1601" y="232"/>
              <a:ext cx="21" cy="9"/>
            </a:xfrm>
            <a:custGeom>
              <a:avLst/>
              <a:gdLst>
                <a:gd name="T0" fmla="*/ 0 w 7"/>
                <a:gd name="T1" fmla="*/ 9 h 3"/>
                <a:gd name="T2" fmla="*/ 6 w 7"/>
                <a:gd name="T3" fmla="*/ 3 h 3"/>
                <a:gd name="T4" fmla="*/ 21 w 7"/>
                <a:gd name="T5" fmla="*/ 9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4" y="0"/>
                    <a:pt x="5" y="2"/>
                    <a:pt x="7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 noChangeArrowheads="1"/>
            </p:cNvSpPr>
            <p:nvPr/>
          </p:nvSpPr>
          <p:spPr bwMode="auto">
            <a:xfrm>
              <a:off x="1643" y="226"/>
              <a:ext cx="74" cy="15"/>
            </a:xfrm>
            <a:custGeom>
              <a:avLst/>
              <a:gdLst>
                <a:gd name="T0" fmla="*/ 12 w 25"/>
                <a:gd name="T1" fmla="*/ 12 h 5"/>
                <a:gd name="T2" fmla="*/ 74 w 25"/>
                <a:gd name="T3" fmla="*/ 15 h 5"/>
                <a:gd name="T4" fmla="*/ 44 w 25"/>
                <a:gd name="T5" fmla="*/ 0 h 5"/>
                <a:gd name="T6" fmla="*/ 0 w 25"/>
                <a:gd name="T7" fmla="*/ 9 h 5"/>
                <a:gd name="T8" fmla="*/ 9 w 25"/>
                <a:gd name="T9" fmla="*/ 1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5">
                  <a:moveTo>
                    <a:pt x="4" y="4"/>
                  </a:moveTo>
                  <a:cubicBezTo>
                    <a:pt x="10" y="2"/>
                    <a:pt x="19" y="2"/>
                    <a:pt x="25" y="5"/>
                  </a:cubicBezTo>
                  <a:cubicBezTo>
                    <a:pt x="22" y="4"/>
                    <a:pt x="18" y="1"/>
                    <a:pt x="15" y="0"/>
                  </a:cubicBezTo>
                  <a:cubicBezTo>
                    <a:pt x="10" y="0"/>
                    <a:pt x="5" y="2"/>
                    <a:pt x="0" y="3"/>
                  </a:cubicBezTo>
                  <a:cubicBezTo>
                    <a:pt x="1" y="3"/>
                    <a:pt x="2" y="4"/>
                    <a:pt x="3" y="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未知"/>
            <p:cNvSpPr>
              <a:spLocks noChangeArrowheads="1"/>
            </p:cNvSpPr>
            <p:nvPr/>
          </p:nvSpPr>
          <p:spPr bwMode="auto">
            <a:xfrm>
              <a:off x="1661" y="256"/>
              <a:ext cx="50" cy="17"/>
            </a:xfrm>
            <a:custGeom>
              <a:avLst/>
              <a:gdLst>
                <a:gd name="T0" fmla="*/ 0 w 17"/>
                <a:gd name="T1" fmla="*/ 0 h 6"/>
                <a:gd name="T2" fmla="*/ 6 w 17"/>
                <a:gd name="T3" fmla="*/ 0 h 6"/>
                <a:gd name="T4" fmla="*/ 50 w 17"/>
                <a:gd name="T5" fmla="*/ 17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6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7" y="2"/>
                    <a:pt x="11" y="5"/>
                    <a:pt x="17" y="6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未知"/>
            <p:cNvSpPr>
              <a:spLocks noChangeArrowheads="1"/>
            </p:cNvSpPr>
            <p:nvPr/>
          </p:nvSpPr>
          <p:spPr bwMode="auto">
            <a:xfrm>
              <a:off x="1661" y="259"/>
              <a:ext cx="9" cy="17"/>
            </a:xfrm>
            <a:custGeom>
              <a:avLst/>
              <a:gdLst>
                <a:gd name="T0" fmla="*/ 9 w 3"/>
                <a:gd name="T1" fmla="*/ 0 h 6"/>
                <a:gd name="T2" fmla="*/ 0 w 3"/>
                <a:gd name="T3" fmla="*/ 17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>
              <a:spLocks noChangeArrowheads="1"/>
            </p:cNvSpPr>
            <p:nvPr/>
          </p:nvSpPr>
          <p:spPr bwMode="auto">
            <a:xfrm>
              <a:off x="1670" y="262"/>
              <a:ext cx="8" cy="14"/>
            </a:xfrm>
            <a:custGeom>
              <a:avLst/>
              <a:gdLst>
                <a:gd name="T0" fmla="*/ 0 w 3"/>
                <a:gd name="T1" fmla="*/ 0 h 5"/>
                <a:gd name="T2" fmla="*/ 8 w 3"/>
                <a:gd name="T3" fmla="*/ 14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0" y="5"/>
                    <a:pt x="3" y="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/>
            <p:cNvSpPr>
              <a:spLocks noChangeArrowheads="1"/>
            </p:cNvSpPr>
            <p:nvPr/>
          </p:nvSpPr>
          <p:spPr bwMode="auto">
            <a:xfrm>
              <a:off x="1672" y="262"/>
              <a:ext cx="3" cy="8"/>
            </a:xfrm>
            <a:custGeom>
              <a:avLst/>
              <a:gdLst>
                <a:gd name="T0" fmla="*/ 0 w 1"/>
                <a:gd name="T1" fmla="*/ 0 h 3"/>
                <a:gd name="T2" fmla="*/ 3 w 1"/>
                <a:gd name="T3" fmla="*/ 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/>
            <p:cNvSpPr>
              <a:spLocks noChangeArrowheads="1"/>
            </p:cNvSpPr>
            <p:nvPr/>
          </p:nvSpPr>
          <p:spPr bwMode="auto">
            <a:xfrm>
              <a:off x="1678" y="264"/>
              <a:ext cx="3" cy="9"/>
            </a:xfrm>
            <a:custGeom>
              <a:avLst/>
              <a:gdLst>
                <a:gd name="T0" fmla="*/ 0 w 1"/>
                <a:gd name="T1" fmla="*/ 0 h 3"/>
                <a:gd name="T2" fmla="*/ 3 w 1"/>
                <a:gd name="T3" fmla="*/ 9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未知"/>
            <p:cNvSpPr>
              <a:spLocks noChangeArrowheads="1"/>
            </p:cNvSpPr>
            <p:nvPr/>
          </p:nvSpPr>
          <p:spPr bwMode="auto">
            <a:xfrm>
              <a:off x="1622" y="318"/>
              <a:ext cx="33" cy="21"/>
            </a:xfrm>
            <a:custGeom>
              <a:avLst/>
              <a:gdLst>
                <a:gd name="T0" fmla="*/ 0 w 11"/>
                <a:gd name="T1" fmla="*/ 15 h 7"/>
                <a:gd name="T2" fmla="*/ 21 w 11"/>
                <a:gd name="T3" fmla="*/ 18 h 7"/>
                <a:gd name="T4" fmla="*/ 30 w 11"/>
                <a:gd name="T5" fmla="*/ 3 h 7"/>
                <a:gd name="T6" fmla="*/ 15 w 1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7">
                  <a:moveTo>
                    <a:pt x="0" y="5"/>
                  </a:moveTo>
                  <a:cubicBezTo>
                    <a:pt x="3" y="4"/>
                    <a:pt x="5" y="7"/>
                    <a:pt x="7" y="6"/>
                  </a:cubicBezTo>
                  <a:cubicBezTo>
                    <a:pt x="9" y="5"/>
                    <a:pt x="11" y="3"/>
                    <a:pt x="10" y="1"/>
                  </a:cubicBezTo>
                  <a:cubicBezTo>
                    <a:pt x="9" y="0"/>
                    <a:pt x="7" y="0"/>
                    <a:pt x="5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未知"/>
            <p:cNvSpPr>
              <a:spLocks noChangeArrowheads="1"/>
            </p:cNvSpPr>
            <p:nvPr/>
          </p:nvSpPr>
          <p:spPr bwMode="auto">
            <a:xfrm>
              <a:off x="1619" y="357"/>
              <a:ext cx="62" cy="17"/>
            </a:xfrm>
            <a:custGeom>
              <a:avLst/>
              <a:gdLst>
                <a:gd name="T0" fmla="*/ 0 w 21"/>
                <a:gd name="T1" fmla="*/ 0 h 6"/>
                <a:gd name="T2" fmla="*/ 9 w 21"/>
                <a:gd name="T3" fmla="*/ 6 h 6"/>
                <a:gd name="T4" fmla="*/ 15 w 21"/>
                <a:gd name="T5" fmla="*/ 0 h 6"/>
                <a:gd name="T6" fmla="*/ 44 w 21"/>
                <a:gd name="T7" fmla="*/ 14 h 6"/>
                <a:gd name="T8" fmla="*/ 62 w 21"/>
                <a:gd name="T9" fmla="*/ 1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9" y="0"/>
                    <a:pt x="11" y="4"/>
                    <a:pt x="15" y="5"/>
                  </a:cubicBezTo>
                  <a:cubicBezTo>
                    <a:pt x="17" y="6"/>
                    <a:pt x="19" y="4"/>
                    <a:pt x="21" y="4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/>
            <p:cNvSpPr>
              <a:spLocks noChangeArrowheads="1"/>
            </p:cNvSpPr>
            <p:nvPr/>
          </p:nvSpPr>
          <p:spPr bwMode="auto">
            <a:xfrm>
              <a:off x="1678" y="363"/>
              <a:ext cx="9" cy="8"/>
            </a:xfrm>
            <a:custGeom>
              <a:avLst/>
              <a:gdLst>
                <a:gd name="T0" fmla="*/ 0 w 3"/>
                <a:gd name="T1" fmla="*/ 0 h 3"/>
                <a:gd name="T2" fmla="*/ 9 w 3"/>
                <a:gd name="T3" fmla="*/ 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1" y="3"/>
                    <a:pt x="3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 noChangeArrowheads="1"/>
            </p:cNvSpPr>
            <p:nvPr/>
          </p:nvSpPr>
          <p:spPr bwMode="auto">
            <a:xfrm>
              <a:off x="1631" y="371"/>
              <a:ext cx="9" cy="3"/>
            </a:xfrm>
            <a:custGeom>
              <a:avLst/>
              <a:gdLst>
                <a:gd name="T0" fmla="*/ 0 w 3"/>
                <a:gd name="T1" fmla="*/ 0 h 1"/>
                <a:gd name="T2" fmla="*/ 9 w 3"/>
                <a:gd name="T3" fmla="*/ 3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未知"/>
            <p:cNvSpPr>
              <a:spLocks noChangeArrowheads="1"/>
            </p:cNvSpPr>
            <p:nvPr/>
          </p:nvSpPr>
          <p:spPr bwMode="auto">
            <a:xfrm>
              <a:off x="1640" y="368"/>
              <a:ext cx="38" cy="9"/>
            </a:xfrm>
            <a:custGeom>
              <a:avLst/>
              <a:gdLst>
                <a:gd name="T0" fmla="*/ 0 w 13"/>
                <a:gd name="T1" fmla="*/ 3 h 3"/>
                <a:gd name="T2" fmla="*/ 23 w 13"/>
                <a:gd name="T3" fmla="*/ 6 h 3"/>
                <a:gd name="T4" fmla="*/ 38 w 1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3">
                  <a:moveTo>
                    <a:pt x="0" y="1"/>
                  </a:moveTo>
                  <a:cubicBezTo>
                    <a:pt x="3" y="1"/>
                    <a:pt x="6" y="1"/>
                    <a:pt x="8" y="2"/>
                  </a:cubicBezTo>
                  <a:cubicBezTo>
                    <a:pt x="10" y="3"/>
                    <a:pt x="12" y="0"/>
                    <a:pt x="13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未知"/>
            <p:cNvSpPr>
              <a:spLocks noChangeArrowheads="1"/>
            </p:cNvSpPr>
            <p:nvPr/>
          </p:nvSpPr>
          <p:spPr bwMode="auto">
            <a:xfrm>
              <a:off x="1631" y="386"/>
              <a:ext cx="33" cy="6"/>
            </a:xfrm>
            <a:custGeom>
              <a:avLst/>
              <a:gdLst>
                <a:gd name="T0" fmla="*/ 0 w 11"/>
                <a:gd name="T1" fmla="*/ 3 h 2"/>
                <a:gd name="T2" fmla="*/ 33 w 1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未知"/>
            <p:cNvSpPr>
              <a:spLocks noChangeArrowheads="1"/>
            </p:cNvSpPr>
            <p:nvPr/>
          </p:nvSpPr>
          <p:spPr bwMode="auto">
            <a:xfrm>
              <a:off x="1768" y="297"/>
              <a:ext cx="20" cy="33"/>
            </a:xfrm>
            <a:custGeom>
              <a:avLst/>
              <a:gdLst>
                <a:gd name="T0" fmla="*/ 20 w 7"/>
                <a:gd name="T1" fmla="*/ 0 h 11"/>
                <a:gd name="T2" fmla="*/ 0 w 7"/>
                <a:gd name="T3" fmla="*/ 3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cubicBezTo>
                    <a:pt x="7" y="5"/>
                    <a:pt x="4" y="9"/>
                    <a:pt x="0" y="1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未知"/>
            <p:cNvSpPr>
              <a:spLocks noChangeArrowheads="1"/>
            </p:cNvSpPr>
            <p:nvPr/>
          </p:nvSpPr>
          <p:spPr bwMode="auto">
            <a:xfrm>
              <a:off x="1702" y="416"/>
              <a:ext cx="80" cy="33"/>
            </a:xfrm>
            <a:custGeom>
              <a:avLst/>
              <a:gdLst>
                <a:gd name="T0" fmla="*/ 0 w 27"/>
                <a:gd name="T1" fmla="*/ 33 h 11"/>
                <a:gd name="T2" fmla="*/ 80 w 27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11">
                  <a:moveTo>
                    <a:pt x="0" y="11"/>
                  </a:moveTo>
                  <a:cubicBezTo>
                    <a:pt x="9" y="9"/>
                    <a:pt x="18" y="4"/>
                    <a:pt x="27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未知"/>
            <p:cNvSpPr>
              <a:spLocks noChangeArrowheads="1"/>
            </p:cNvSpPr>
            <p:nvPr/>
          </p:nvSpPr>
          <p:spPr bwMode="auto">
            <a:xfrm>
              <a:off x="1681" y="478"/>
              <a:ext cx="235" cy="134"/>
            </a:xfrm>
            <a:custGeom>
              <a:avLst/>
              <a:gdLst>
                <a:gd name="T0" fmla="*/ 21 w 79"/>
                <a:gd name="T1" fmla="*/ 57 h 45"/>
                <a:gd name="T2" fmla="*/ 0 w 79"/>
                <a:gd name="T3" fmla="*/ 131 h 45"/>
                <a:gd name="T4" fmla="*/ 9 w 79"/>
                <a:gd name="T5" fmla="*/ 131 h 45"/>
                <a:gd name="T6" fmla="*/ 178 w 79"/>
                <a:gd name="T7" fmla="*/ 54 h 45"/>
                <a:gd name="T8" fmla="*/ 235 w 79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45">
                  <a:moveTo>
                    <a:pt x="7" y="19"/>
                  </a:moveTo>
                  <a:cubicBezTo>
                    <a:pt x="2" y="27"/>
                    <a:pt x="1" y="35"/>
                    <a:pt x="0" y="44"/>
                  </a:cubicBezTo>
                  <a:cubicBezTo>
                    <a:pt x="1" y="44"/>
                    <a:pt x="2" y="45"/>
                    <a:pt x="3" y="44"/>
                  </a:cubicBezTo>
                  <a:cubicBezTo>
                    <a:pt x="23" y="35"/>
                    <a:pt x="42" y="29"/>
                    <a:pt x="60" y="18"/>
                  </a:cubicBezTo>
                  <a:cubicBezTo>
                    <a:pt x="68" y="14"/>
                    <a:pt x="76" y="8"/>
                    <a:pt x="79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未知"/>
            <p:cNvSpPr>
              <a:spLocks noChangeArrowheads="1"/>
            </p:cNvSpPr>
            <p:nvPr/>
          </p:nvSpPr>
          <p:spPr bwMode="auto">
            <a:xfrm>
              <a:off x="526" y="478"/>
              <a:ext cx="98" cy="101"/>
            </a:xfrm>
            <a:custGeom>
              <a:avLst/>
              <a:gdLst>
                <a:gd name="T0" fmla="*/ 0 w 98"/>
                <a:gd name="T1" fmla="*/ 101 h 101"/>
                <a:gd name="T2" fmla="*/ 98 w 98"/>
                <a:gd name="T3" fmla="*/ 51 h 101"/>
                <a:gd name="T4" fmla="*/ 0 w 98"/>
                <a:gd name="T5" fmla="*/ 0 h 1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8" h="101">
                  <a:moveTo>
                    <a:pt x="0" y="101"/>
                  </a:moveTo>
                  <a:lnTo>
                    <a:pt x="98" y="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未知"/>
            <p:cNvSpPr>
              <a:spLocks noChangeArrowheads="1"/>
            </p:cNvSpPr>
            <p:nvPr/>
          </p:nvSpPr>
          <p:spPr bwMode="auto">
            <a:xfrm>
              <a:off x="523" y="478"/>
              <a:ext cx="98" cy="101"/>
            </a:xfrm>
            <a:custGeom>
              <a:avLst/>
              <a:gdLst>
                <a:gd name="T0" fmla="*/ 0 w 98"/>
                <a:gd name="T1" fmla="*/ 101 h 101"/>
                <a:gd name="T2" fmla="*/ 98 w 98"/>
                <a:gd name="T3" fmla="*/ 51 h 101"/>
                <a:gd name="T4" fmla="*/ 0 w 98"/>
                <a:gd name="T5" fmla="*/ 0 h 1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8" h="101">
                  <a:moveTo>
                    <a:pt x="0" y="101"/>
                  </a:moveTo>
                  <a:lnTo>
                    <a:pt x="98" y="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矩形 28706"/>
            <p:cNvSpPr>
              <a:spLocks noChangeArrowheads="1"/>
            </p:cNvSpPr>
            <p:nvPr/>
          </p:nvSpPr>
          <p:spPr bwMode="auto">
            <a:xfrm>
              <a:off x="570" y="136"/>
              <a:ext cx="4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Controller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8" name="直接连接符 28707"/>
            <p:cNvSpPr>
              <a:spLocks noChangeShapeType="1"/>
            </p:cNvSpPr>
            <p:nvPr/>
          </p:nvSpPr>
          <p:spPr bwMode="auto">
            <a:xfrm>
              <a:off x="241" y="241"/>
              <a:ext cx="2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直接连接符 28708"/>
            <p:cNvSpPr>
              <a:spLocks noChangeShapeType="1"/>
            </p:cNvSpPr>
            <p:nvPr/>
          </p:nvSpPr>
          <p:spPr bwMode="auto">
            <a:xfrm>
              <a:off x="321" y="526"/>
              <a:ext cx="2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未知"/>
            <p:cNvSpPr>
              <a:spLocks noChangeArrowheads="1"/>
            </p:cNvSpPr>
            <p:nvPr/>
          </p:nvSpPr>
          <p:spPr bwMode="auto">
            <a:xfrm>
              <a:off x="425" y="217"/>
              <a:ext cx="95" cy="47"/>
            </a:xfrm>
            <a:custGeom>
              <a:avLst/>
              <a:gdLst>
                <a:gd name="T0" fmla="*/ 95 w 95"/>
                <a:gd name="T1" fmla="*/ 24 h 47"/>
                <a:gd name="T2" fmla="*/ 0 w 95"/>
                <a:gd name="T3" fmla="*/ 0 h 47"/>
                <a:gd name="T4" fmla="*/ 0 w 95"/>
                <a:gd name="T5" fmla="*/ 47 h 47"/>
                <a:gd name="T6" fmla="*/ 95 w 95"/>
                <a:gd name="T7" fmla="*/ 24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" h="47">
                  <a:moveTo>
                    <a:pt x="95" y="24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直接连接符 28710"/>
            <p:cNvSpPr>
              <a:spLocks noChangeShapeType="1"/>
            </p:cNvSpPr>
            <p:nvPr/>
          </p:nvSpPr>
          <p:spPr bwMode="auto">
            <a:xfrm>
              <a:off x="1016" y="386"/>
              <a:ext cx="1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未知"/>
            <p:cNvSpPr>
              <a:spLocks noChangeArrowheads="1"/>
            </p:cNvSpPr>
            <p:nvPr/>
          </p:nvSpPr>
          <p:spPr bwMode="auto">
            <a:xfrm>
              <a:off x="1111" y="363"/>
              <a:ext cx="95" cy="47"/>
            </a:xfrm>
            <a:custGeom>
              <a:avLst/>
              <a:gdLst>
                <a:gd name="T0" fmla="*/ 95 w 95"/>
                <a:gd name="T1" fmla="*/ 23 h 47"/>
                <a:gd name="T2" fmla="*/ 0 w 95"/>
                <a:gd name="T3" fmla="*/ 0 h 47"/>
                <a:gd name="T4" fmla="*/ 0 w 95"/>
                <a:gd name="T5" fmla="*/ 47 h 47"/>
                <a:gd name="T6" fmla="*/ 95 w 95"/>
                <a:gd name="T7" fmla="*/ 23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" h="47">
                  <a:moveTo>
                    <a:pt x="95" y="23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9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矩形 28712"/>
            <p:cNvSpPr>
              <a:spLocks noChangeArrowheads="1"/>
            </p:cNvSpPr>
            <p:nvPr/>
          </p:nvSpPr>
          <p:spPr bwMode="auto">
            <a:xfrm>
              <a:off x="1127" y="26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x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4" name="矩形 28713"/>
            <p:cNvSpPr>
              <a:spLocks noChangeArrowheads="1"/>
            </p:cNvSpPr>
            <p:nvPr/>
          </p:nvSpPr>
          <p:spPr bwMode="auto">
            <a:xfrm>
              <a:off x="432" y="10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5" name="矩形 28714"/>
            <p:cNvSpPr>
              <a:spLocks noChangeArrowheads="1"/>
            </p:cNvSpPr>
            <p:nvPr/>
          </p:nvSpPr>
          <p:spPr bwMode="auto">
            <a:xfrm>
              <a:off x="194" y="46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clk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矩形 28715"/>
            <p:cNvSpPr>
              <a:spLocks noChangeArrowheads="1"/>
            </p:cNvSpPr>
            <p:nvPr/>
          </p:nvSpPr>
          <p:spPr bwMode="auto">
            <a:xfrm>
              <a:off x="0" y="0"/>
              <a:ext cx="2103" cy="912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28716"/>
            <p:cNvSpPr>
              <a:spLocks noChangeArrowheads="1"/>
            </p:cNvSpPr>
            <p:nvPr/>
          </p:nvSpPr>
          <p:spPr bwMode="auto">
            <a:xfrm>
              <a:off x="1286" y="193"/>
              <a:ext cx="2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laser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8" name="矩形 28717"/>
            <p:cNvSpPr>
              <a:spLocks noChangeArrowheads="1"/>
            </p:cNvSpPr>
            <p:nvPr/>
          </p:nvSpPr>
          <p:spPr bwMode="auto">
            <a:xfrm>
              <a:off x="1616" y="749"/>
              <a:ext cx="34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TW" alt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 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patient</a:t>
              </a:r>
              <a:endParaRPr lang="en-US" altLang="zh-CN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9" name="矩形 28718"/>
            <p:cNvSpPr>
              <a:spLocks noChangeArrowheads="1"/>
            </p:cNvSpPr>
            <p:nvPr/>
          </p:nvSpPr>
          <p:spPr bwMode="auto">
            <a:xfrm>
              <a:off x="526" y="98"/>
              <a:ext cx="493" cy="576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未知"/>
            <p:cNvSpPr>
              <a:spLocks noChangeArrowheads="1"/>
            </p:cNvSpPr>
            <p:nvPr/>
          </p:nvSpPr>
          <p:spPr bwMode="auto">
            <a:xfrm>
              <a:off x="1206" y="312"/>
              <a:ext cx="226" cy="149"/>
            </a:xfrm>
            <a:custGeom>
              <a:avLst/>
              <a:gdLst>
                <a:gd name="T0" fmla="*/ 74 w 76"/>
                <a:gd name="T1" fmla="*/ 149 h 50"/>
                <a:gd name="T2" fmla="*/ 0 w 76"/>
                <a:gd name="T3" fmla="*/ 75 h 50"/>
                <a:gd name="T4" fmla="*/ 74 w 76"/>
                <a:gd name="T5" fmla="*/ 0 h 50"/>
                <a:gd name="T6" fmla="*/ 152 w 76"/>
                <a:gd name="T7" fmla="*/ 0 h 50"/>
                <a:gd name="T8" fmla="*/ 226 w 76"/>
                <a:gd name="T9" fmla="*/ 75 h 50"/>
                <a:gd name="T10" fmla="*/ 152 w 76"/>
                <a:gd name="T11" fmla="*/ 149 h 50"/>
                <a:gd name="T12" fmla="*/ 74 w 76"/>
                <a:gd name="T13" fmla="*/ 149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" h="50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0"/>
                    <a:pt x="76" y="11"/>
                    <a:pt x="76" y="25"/>
                  </a:cubicBezTo>
                  <a:cubicBezTo>
                    <a:pt x="76" y="39"/>
                    <a:pt x="65" y="50"/>
                    <a:pt x="51" y="50"/>
                  </a:cubicBezTo>
                  <a:lnTo>
                    <a:pt x="25" y="50"/>
                  </a:ln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矩形 28720"/>
            <p:cNvSpPr>
              <a:spLocks noChangeArrowheads="1"/>
            </p:cNvSpPr>
            <p:nvPr/>
          </p:nvSpPr>
          <p:spPr bwMode="auto">
            <a:xfrm>
              <a:off x="42" y="184"/>
              <a:ext cx="199" cy="104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28721"/>
            <p:cNvSpPr>
              <a:spLocks noChangeArrowheads="1"/>
            </p:cNvSpPr>
            <p:nvPr/>
          </p:nvSpPr>
          <p:spPr bwMode="auto">
            <a:xfrm>
              <a:off x="86" y="128"/>
              <a:ext cx="107" cy="56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28722"/>
            <p:cNvSpPr>
              <a:spLocks noChangeArrowheads="1"/>
            </p:cNvSpPr>
            <p:nvPr/>
          </p:nvSpPr>
          <p:spPr bwMode="auto">
            <a:xfrm>
              <a:off x="1429" y="365"/>
              <a:ext cx="151" cy="42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4" name="图片 287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7" y="3962400"/>
            <a:ext cx="3429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365"/>
    </mc:Choice>
    <mc:Fallback>
      <p:transition spd="slow" advTm="167365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疑问：有没有统一的设计思路？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7886700" cy="5256686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分析：从建模的角度，上述问题可以归纳为“一种希望随着时间的流逝，具有特定行为的时序电路”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答案：有限状态机（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）就是一种用来进行对象时间行为建模的工具，其作用主要是描述对象在它的生命周期内所经历的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状态序列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，以及如何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来自外界的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各种事件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有限状态机的要素：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现态、次态、条件、动作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954"/>
    </mc:Choice>
    <mc:Fallback>
      <p:transition spd="slow" advTm="311954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094" y="1188719"/>
            <a:ext cx="3556256" cy="53962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描述一个有限状态机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49" y="1188719"/>
            <a:ext cx="3675722" cy="5396231"/>
          </a:xfrm>
        </p:spPr>
        <p:txBody>
          <a:bodyPr>
            <a:normAutofit lnSpcReduction="1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有多种方式，例如：状态迁移矩阵、状态迁移图等。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对“激光计时器”进行建模。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是同步时序电路，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clk^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是必然迁移条件。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04" y="1188719"/>
            <a:ext cx="2861036" cy="539623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831"/>
    </mc:Choice>
    <mc:Fallback>
      <p:transition spd="slow" advTm="417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有限状态机的结构分析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7886700" cy="5256686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有限状态机的行为可以分为三部分：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计算下一个状态。下一个状态和当前状态及输入条件相关，与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无关，可以用“组合逻辑”实现。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从当前状态迁移到下一个状态。在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的上升沿完成迁移，是典型的“同步时序逻辑”。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计算输出。有两类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，输出只和当前状态相关的，称为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Moore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型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；输出和当前状态、输入相关的，称为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Mealy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型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。可以用 “组合逻辑”实现。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475"/>
    </mc:Choice>
    <mc:Fallback>
      <p:transition spd="slow" advTm="16647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加法器和数值比较器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1"/>
    </mc:Choice>
    <mc:Fallback>
      <p:transition spd="slow" advTm="12151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有限状态机的实现方案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19"/>
            <a:ext cx="7886700" cy="5234383"/>
          </a:xfrm>
        </p:spPr>
        <p:txBody>
          <a:bodyPr>
            <a:normAutofit fontScale="92500" lnSpcReduction="2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的一段式实现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个动作，写在一个时序逻辑中。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缺点：结构不清晰，不容易调试，易出错。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的两段式实现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的组合逻辑、时序逻辑部分分成两段代码块，分别实现。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优点：结构清晰，容易调试。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的三段式实现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在两段式的组合逻辑后增加一级寄存器，使得输出部分由组合逻辑变为同步时序逻辑。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优点：相比两段式，输出毛刺少，更适用于全同步时序电路。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730"/>
    </mc:Choice>
    <mc:Fallback>
      <p:transition spd="slow" advTm="17473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1537"/>
            <a:ext cx="7886700" cy="362571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有限状态机的两段式实现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矩形 6146"/>
          <p:cNvSpPr>
            <a:spLocks noChangeArrowheads="1"/>
          </p:cNvSpPr>
          <p:nvPr/>
        </p:nvSpPr>
        <p:spPr bwMode="auto">
          <a:xfrm>
            <a:off x="2776654" y="797313"/>
            <a:ext cx="3263024" cy="58153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laser_timer(clk,rst,b,x);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clk, rst, b;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x;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localparam S0 = 0, S1 = 1,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S2 = 2, S3 = 3;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 [1:0] State, StateNext;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@(State, b)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case(State)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S0: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&lt;= 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(b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S1;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S1: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&lt;= 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(b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S2;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97313"/>
            <a:ext cx="2861036" cy="5396231"/>
          </a:xfrm>
          <a:prstGeom prst="rect">
            <a:avLst/>
          </a:prstGeom>
        </p:spPr>
      </p:pic>
      <p:sp>
        <p:nvSpPr>
          <p:cNvPr id="9" name="矩形 6146"/>
          <p:cNvSpPr>
            <a:spLocks noChangeArrowheads="1"/>
          </p:cNvSpPr>
          <p:nvPr/>
        </p:nvSpPr>
        <p:spPr bwMode="auto">
          <a:xfrm>
            <a:off x="6039678" y="797313"/>
            <a:ext cx="2928589" cy="58153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S2: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&lt;= 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(b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S3;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S3: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</a:t>
            </a:r>
            <a:r>
              <a:rPr lang="en-US" altLang="zh-CN" sz="14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1;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(b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S3;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@(posedge clk)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(rst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State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State &lt;= StateNext;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551"/>
    </mc:Choice>
    <mc:Fallback>
      <p:transition spd="slow" advTm="340551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1079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laser_timer_tb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1416205"/>
            <a:ext cx="3675721" cy="322270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`timescale 1ns / 1ps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laser_timer_tb( );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 clk, rst, b;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x;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laser_timer dut(clk, rst, b, x);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initial clk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#5 clk = ~clk;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initial begin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rst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4742732"/>
            <a:ext cx="8515350" cy="1629820"/>
          </a:xfrm>
          <a:prstGeom prst="rect">
            <a:avLst/>
          </a:prstGeom>
        </p:spPr>
      </p:pic>
      <p:sp>
        <p:nvSpPr>
          <p:cNvPr id="10" name="矩形 6146"/>
          <p:cNvSpPr>
            <a:spLocks noChangeArrowheads="1"/>
          </p:cNvSpPr>
          <p:nvPr/>
        </p:nvSpPr>
        <p:spPr bwMode="auto">
          <a:xfrm>
            <a:off x="4839629" y="1416204"/>
            <a:ext cx="3675721" cy="322270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复位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#5 rst = 1;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#12 rst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个时钟周期的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b=1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#20 b = 1;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#25 b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个时钟周期的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b=1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#20 b = 1;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#50 b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115626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FSM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的初始状态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4121770" cy="2401973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必须拥有初始状态。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通过同步复位来实现状态的初始化。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4314" y="1049175"/>
            <a:ext cx="2861036" cy="53962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82314" y="374729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always @(posedge clk)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(rst == 1)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State &lt;= S0;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State &lt;= StateNext;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39229" y="4360127"/>
            <a:ext cx="1828800" cy="54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14"/>
    </mc:Choice>
    <mc:Fallback>
      <p:transition spd="slow" advTm="60514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创建安全的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FSM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4278480" cy="4743729"/>
          </a:xfrm>
        </p:spPr>
        <p:txBody>
          <a:bodyPr>
            <a:normAutofit fontScale="85000" lnSpcReduction="2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所谓安全的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是指：如果进入非法状态时，可以自动转移到合法状态的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右图显示了一个不安全的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，如果当前状态码为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，该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不能自动恢复正常状态。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设计时，不要出现非法的状态码。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6828" y="1029458"/>
            <a:ext cx="3608220" cy="49029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14" y="977504"/>
            <a:ext cx="3605636" cy="490299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525"/>
    </mc:Choice>
    <mc:Fallback>
      <p:transition spd="slow" advTm="178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6864"/>
            <a:ext cx="7886700" cy="808619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不安全的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FSM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 和安全的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FSM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7502" y="1329531"/>
            <a:ext cx="3406775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...     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reg [1:0] State, StateNext;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always @(State, B)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case (State)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S_Off: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0;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if (B == 0)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   StateNext &lt;= S_Off;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else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   StateNext &lt;= S_On1;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S_On1: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S_On2;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S_On2: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S_Off;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endcase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...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81600" y="1301750"/>
            <a:ext cx="34067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...     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reg [1:0] State, StateNext;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always @(State, B)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case (State)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S_Off: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0;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if (B == 0)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   StateNext &lt;= S_Off;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else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   StateNext &lt;= S_On1;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S_On1: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S_On2;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S_On2: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S_Off;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</a:t>
            </a:r>
            <a:r>
              <a:rPr lang="en-US" altLang="zh-CN" sz="1200" b="1">
                <a:solidFill>
                  <a:srgbClr val="008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default: begin</a:t>
            </a:r>
            <a:endParaRPr lang="en-US" altLang="zh-CN" sz="1200" b="1">
              <a:solidFill>
                <a:srgbClr val="008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solidFill>
                  <a:srgbClr val="008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 X &lt;= 0;</a:t>
            </a:r>
            <a:endParaRPr lang="en-US" altLang="zh-CN" sz="1200" b="1">
              <a:solidFill>
                <a:srgbClr val="008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solidFill>
                  <a:srgbClr val="008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S_Off;</a:t>
            </a:r>
            <a:endParaRPr lang="en-US" altLang="zh-CN" sz="1200" b="1">
              <a:solidFill>
                <a:srgbClr val="008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solidFill>
                  <a:srgbClr val="008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solidFill>
                <a:srgbClr val="008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endcase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...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525"/>
    </mc:Choice>
    <mc:Fallback>
      <p:transition spd="slow" advTm="885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加法器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位全加器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full_adder(a, b,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a, b,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sum,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学习拼接运算符的用法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assign {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} = a + b +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5088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加法器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4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位全加器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full_adder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 b,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学习矢量的申明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[3:0] a,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[3:0] sum;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assign {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} = a + b +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218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372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加法器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N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位全加器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360130"/>
            <a:ext cx="7591425" cy="52741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full_adder(a, b, c_in, sum, c_out);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学习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的申明及使用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parameter WIDTH = 8;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[WIDTH-1:0] a, b;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c_in;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[WIDTH-1:0] sum;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c_out;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{ c_out, sum } = a + b + c_in;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调用语法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full_adder #(.WIDTH(32)) dut(a, b, c_in, sum, c_out);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9563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372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数值比较器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549284"/>
            <a:ext cx="7591425" cy="50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comparator(a, b, is_equal, is_great, is_less);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parameter WIDTH = 8;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[WIDTH-1:0] a, b;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is_equal, is_great, is_less;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is_equal = (a == b)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 :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b0;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is_great = (a &gt; b) ?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 :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b0;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is_less = (a &lt; b</a:t>
            </a:r>
            <a:r>
              <a:rPr lang="en-GB" altLang="zh-CN" sz="2000" b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 :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b0;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8011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369.4"/>
</p:tagLst>
</file>

<file path=ppt/tags/tag2.xml><?xml version="1.0" encoding="utf-8"?>
<p:tagLst xmlns:p="http://schemas.openxmlformats.org/presentationml/2006/main">
  <p:tag name="TIMING" val="|100.2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10430</Words>
  <Application>WPS 演示</Application>
  <PresentationFormat>全屏显示(4:3)</PresentationFormat>
  <Paragraphs>712</Paragraphs>
  <Slides>55</Slides>
  <Notes>0</Notes>
  <HiddenSlides>0</HiddenSlides>
  <MMClips>55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Consolas</vt:lpstr>
      <vt:lpstr>微软雅黑</vt:lpstr>
      <vt:lpstr>Arial Unicode MS</vt:lpstr>
      <vt:lpstr>等线 Light</vt:lpstr>
      <vt:lpstr>Calibri Light</vt:lpstr>
      <vt:lpstr>等线</vt:lpstr>
      <vt:lpstr>Calibri</vt:lpstr>
      <vt:lpstr>PMingLiU</vt:lpstr>
      <vt:lpstr>PMingLiU-ExtB</vt:lpstr>
      <vt:lpstr>Courier New</vt:lpstr>
      <vt:lpstr>1_Office 主题​​</vt:lpstr>
      <vt:lpstr>PowerPoint 演示文稿</vt:lpstr>
      <vt:lpstr>CPU的结构和工作原理</vt:lpstr>
      <vt:lpstr>基本模块</vt:lpstr>
      <vt:lpstr>高阶模块</vt:lpstr>
      <vt:lpstr>加法器和数值比较器</vt:lpstr>
      <vt:lpstr>加法器–1 位全加器</vt:lpstr>
      <vt:lpstr>加法器–4 位全加器</vt:lpstr>
      <vt:lpstr>加法器–N 位全加器</vt:lpstr>
      <vt:lpstr>数值比较器</vt:lpstr>
      <vt:lpstr>译码器</vt:lpstr>
      <vt:lpstr>译码器的作用及种类</vt:lpstr>
      <vt:lpstr>地址译码器</vt:lpstr>
      <vt:lpstr>PowerPoint 演示文稿</vt:lpstr>
      <vt:lpstr>选择器</vt:lpstr>
      <vt:lpstr>选择器的作用</vt:lpstr>
      <vt:lpstr>PowerPoint 演示文稿</vt:lpstr>
      <vt:lpstr>PowerPoint 演示文稿</vt:lpstr>
      <vt:lpstr>PowerPoint 演示文稿</vt:lpstr>
      <vt:lpstr>PowerPoint 演示文稿</vt:lpstr>
      <vt:lpstr>触发器和锁存器</vt:lpstr>
      <vt:lpstr>触发器和锁存器的作用</vt:lpstr>
      <vt:lpstr>基本 D 触发器</vt:lpstr>
      <vt:lpstr>含异步复位和使能的 D 触发器</vt:lpstr>
      <vt:lpstr>含同步复位的 D 触发器</vt:lpstr>
      <vt:lpstr>PowerPoint 演示文稿</vt:lpstr>
      <vt:lpstr>基本锁存器</vt:lpstr>
      <vt:lpstr>含异步复位的锁存器</vt:lpstr>
      <vt:lpstr>触发器和锁存器的比较</vt:lpstr>
      <vt:lpstr>PowerPoint 演示文稿</vt:lpstr>
      <vt:lpstr>计数器</vt:lpstr>
      <vt:lpstr>简单加法计数器</vt:lpstr>
      <vt:lpstr>实用加法计数器</vt:lpstr>
      <vt:lpstr>PowerPoint 演示文稿</vt:lpstr>
      <vt:lpstr>PowerPoint 演示文稿</vt:lpstr>
      <vt:lpstr>testbench 注意事项</vt:lpstr>
      <vt:lpstr>寄存器和存储器</vt:lpstr>
      <vt:lpstr>寄存器和存储器的作用</vt:lpstr>
      <vt:lpstr>基本寄存器</vt:lpstr>
      <vt:lpstr>双端口存储器</vt:lpstr>
      <vt:lpstr>双端口 RAM 设计要点</vt:lpstr>
      <vt:lpstr>数据通路</vt:lpstr>
      <vt:lpstr>数据通路的示例</vt:lpstr>
      <vt:lpstr>ALU–算术逻辑单元</vt:lpstr>
      <vt:lpstr>数据通路</vt:lpstr>
      <vt:lpstr>有限状态机</vt:lpstr>
      <vt:lpstr>例子：激光计时器</vt:lpstr>
      <vt:lpstr>疑问：有没有统一的设计思路？</vt:lpstr>
      <vt:lpstr>描述一个有限状态机</vt:lpstr>
      <vt:lpstr>有限状态机的结构分析</vt:lpstr>
      <vt:lpstr>有限状态机的实现方案</vt:lpstr>
      <vt:lpstr>有限状态机的两段式实现</vt:lpstr>
      <vt:lpstr>laser_timer_tb</vt:lpstr>
      <vt:lpstr>FSM 的初始状态</vt:lpstr>
      <vt:lpstr>创建安全的 FSM</vt:lpstr>
      <vt:lpstr>不安全的 FSM 和安全的 FSM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榕</dc:creator>
  <cp:lastModifiedBy>new</cp:lastModifiedBy>
  <cp:revision>3</cp:revision>
  <dcterms:created xsi:type="dcterms:W3CDTF">2020-04-06T22:42:00Z</dcterms:created>
  <dcterms:modified xsi:type="dcterms:W3CDTF">2021-06-06T00:46:46Z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