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27" r:id="rId3"/>
    <p:sldId id="807" r:id="rId5"/>
    <p:sldId id="742" r:id="rId6"/>
    <p:sldId id="760" r:id="rId7"/>
    <p:sldId id="743" r:id="rId8"/>
    <p:sldId id="744" r:id="rId9"/>
    <p:sldId id="540" r:id="rId10"/>
    <p:sldId id="780" r:id="rId11"/>
    <p:sldId id="781" r:id="rId12"/>
    <p:sldId id="796" r:id="rId13"/>
    <p:sldId id="782" r:id="rId14"/>
    <p:sldId id="783" r:id="rId15"/>
    <p:sldId id="809" r:id="rId16"/>
    <p:sldId id="812" r:id="rId17"/>
    <p:sldId id="808" r:id="rId18"/>
    <p:sldId id="810" r:id="rId19"/>
    <p:sldId id="811" r:id="rId20"/>
    <p:sldId id="813" r:id="rId21"/>
    <p:sldId id="684" r:id="rId22"/>
    <p:sldId id="685" r:id="rId23"/>
    <p:sldId id="687" r:id="rId24"/>
    <p:sldId id="688" r:id="rId25"/>
    <p:sldId id="682" r:id="rId26"/>
    <p:sldId id="683" r:id="rId27"/>
    <p:sldId id="360" r:id="rId28"/>
    <p:sldId id="418" r:id="rId29"/>
    <p:sldId id="419" r:id="rId30"/>
    <p:sldId id="420" r:id="rId31"/>
    <p:sldId id="421" r:id="rId32"/>
    <p:sldId id="814" r:id="rId33"/>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rgbClr val="0066FF"/>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0066FF"/>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0066FF"/>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0066FF"/>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0066FF"/>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rgbClr val="0066FF"/>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rgbClr val="0066FF"/>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rgbClr val="0066FF"/>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rgbClr val="0066FF"/>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9" autoAdjust="0"/>
    <p:restoredTop sz="86691" autoAdjust="0"/>
  </p:normalViewPr>
  <p:slideViewPr>
    <p:cSldViewPr>
      <p:cViewPr varScale="1">
        <p:scale>
          <a:sx n="85" d="100"/>
          <a:sy n="85" d="100"/>
        </p:scale>
        <p:origin x="1868"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kumimoji="1" sz="1200" smtClean="0"/>
            </a:lvl1pPr>
          </a:lstStyle>
          <a:p>
            <a:pPr>
              <a:defRPr/>
            </a:pPr>
            <a:fld id="{4D7B3B4A-1F9F-4E3E-9121-5043C9E7BE20}"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kumimoji="1"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kumimoji="1" sz="1200"/>
            </a:lvl1pPr>
          </a:lstStyle>
          <a:p>
            <a:fld id="{8E7A25D5-78B5-49B2-827E-E4EA08F0709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大家好！在这个非常时期，我们通过视频教学的方法开始学习一门新的课程：</a:t>
            </a:r>
            <a:r>
              <a:rPr lang="en-US" altLang="zh-CN" dirty="0"/>
              <a:t>Verilog HDL </a:t>
            </a:r>
            <a:r>
              <a:rPr lang="zh-CN" altLang="en-US" dirty="0"/>
              <a:t>语言。我是主讲老师 </a:t>
            </a:r>
            <a:r>
              <a:rPr lang="en-US" altLang="zh-CN" dirty="0"/>
              <a:t>– </a:t>
            </a:r>
            <a:r>
              <a:rPr lang="zh-CN" altLang="en-US" dirty="0"/>
              <a:t>李榕。这里是我的 </a:t>
            </a:r>
            <a:r>
              <a:rPr lang="en-US" altLang="zh-CN" dirty="0"/>
              <a:t>email </a:t>
            </a:r>
            <a:r>
              <a:rPr lang="zh-CN" altLang="en-US" dirty="0"/>
              <a:t>和 </a:t>
            </a:r>
            <a:r>
              <a:rPr lang="en-US" altLang="zh-CN" dirty="0"/>
              <a:t>QQ </a:t>
            </a:r>
            <a:r>
              <a:rPr lang="zh-CN" altLang="en-US" dirty="0"/>
              <a:t>号。在学习中有任何的疑问，或对视频课程有任何建议，都可以通过这两种方式联系到我。我会在第一时间进行答复。</a:t>
            </a:r>
            <a:endParaRPr lang="zh-CN" altLang="en-US" dirty="0"/>
          </a:p>
        </p:txBody>
      </p:sp>
      <p:sp>
        <p:nvSpPr>
          <p:cNvPr id="4" name="灯片编号占位符 3"/>
          <p:cNvSpPr>
            <a:spLocks noGrp="1"/>
          </p:cNvSpPr>
          <p:nvPr>
            <p:ph type="sldNum" sz="quarter" idx="5"/>
          </p:nvPr>
        </p:nvSpPr>
        <p:spPr/>
        <p:txBody>
          <a:bodyPr/>
          <a:lstStyle/>
          <a:p>
            <a:fld id="{8E7A25D5-78B5-49B2-827E-E4EA08F0709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通过这门课程的学习，我们要达成 </a:t>
            </a:r>
            <a:r>
              <a:rPr lang="en-US" altLang="zh-CN" dirty="0"/>
              <a:t>3 </a:t>
            </a:r>
            <a:r>
              <a:rPr lang="zh-CN" altLang="en-US" dirty="0"/>
              <a:t>个目标：首先，当然是掌握 </a:t>
            </a:r>
            <a:r>
              <a:rPr lang="en-US" altLang="zh-CN" dirty="0"/>
              <a:t>Verilog </a:t>
            </a:r>
            <a:r>
              <a:rPr lang="zh-CN" altLang="en-US" dirty="0"/>
              <a:t>的编程方法，包括：语法知识和程序机构；其次，要掌握 </a:t>
            </a:r>
            <a:r>
              <a:rPr lang="en-US" altLang="zh-CN" dirty="0"/>
              <a:t>Verilog </a:t>
            </a:r>
            <a:r>
              <a:rPr lang="zh-CN" altLang="en-US" dirty="0"/>
              <a:t>的编程、调试工具：</a:t>
            </a:r>
            <a:r>
              <a:rPr lang="en-US" altLang="zh-CN" dirty="0" err="1"/>
              <a:t>vivado</a:t>
            </a:r>
            <a:r>
              <a:rPr lang="zh-CN" altLang="en-US" dirty="0"/>
              <a:t>。</a:t>
            </a:r>
            <a:r>
              <a:rPr lang="en-US" altLang="zh-CN" dirty="0" err="1"/>
              <a:t>Vivado</a:t>
            </a:r>
            <a:r>
              <a:rPr lang="en-US" altLang="zh-CN" dirty="0"/>
              <a:t> </a:t>
            </a:r>
            <a:r>
              <a:rPr lang="zh-CN" altLang="en-US" dirty="0"/>
              <a:t>是 </a:t>
            </a:r>
            <a:r>
              <a:rPr lang="en-US" altLang="zh-CN" dirty="0"/>
              <a:t>Xilinx </a:t>
            </a:r>
            <a:r>
              <a:rPr lang="zh-CN" altLang="en-US" dirty="0"/>
              <a:t>公司出品的 </a:t>
            </a:r>
            <a:r>
              <a:rPr lang="en-US" altLang="zh-CN" dirty="0"/>
              <a:t>EDA</a:t>
            </a:r>
            <a:r>
              <a:rPr lang="zh-CN" altLang="en-US" dirty="0"/>
              <a:t> 工具，</a:t>
            </a:r>
            <a:r>
              <a:rPr lang="en-US" altLang="zh-CN" dirty="0"/>
              <a:t>Xilinx </a:t>
            </a:r>
            <a:r>
              <a:rPr lang="zh-CN" altLang="en-US" dirty="0"/>
              <a:t>公司是 </a:t>
            </a:r>
            <a:r>
              <a:rPr lang="en-US" altLang="zh-CN" dirty="0"/>
              <a:t>FPGA </a:t>
            </a:r>
            <a:r>
              <a:rPr lang="zh-CN" altLang="en-US" dirty="0"/>
              <a:t>的发明者，它和另一家公司 </a:t>
            </a:r>
            <a:r>
              <a:rPr lang="en-US" altLang="zh-CN" dirty="0"/>
              <a:t>altera </a:t>
            </a:r>
            <a:r>
              <a:rPr lang="zh-CN" altLang="en-US" dirty="0"/>
              <a:t>共同占有了 </a:t>
            </a:r>
            <a:r>
              <a:rPr lang="en-US" altLang="zh-CN" dirty="0"/>
              <a:t>FPGA </a:t>
            </a:r>
            <a:r>
              <a:rPr lang="zh-CN" altLang="en-US" dirty="0"/>
              <a:t>市场的 </a:t>
            </a:r>
            <a:r>
              <a:rPr lang="en-US" altLang="zh-CN" dirty="0"/>
              <a:t>90%</a:t>
            </a:r>
            <a:r>
              <a:rPr lang="zh-CN" altLang="en-US" dirty="0"/>
              <a:t>。</a:t>
            </a:r>
            <a:r>
              <a:rPr lang="en-US" altLang="zh-CN" dirty="0" err="1"/>
              <a:t>Vivado</a:t>
            </a:r>
            <a:r>
              <a:rPr lang="en-US" altLang="zh-CN" dirty="0"/>
              <a:t> </a:t>
            </a:r>
            <a:r>
              <a:rPr lang="zh-CN" altLang="en-US" dirty="0"/>
              <a:t>是 </a:t>
            </a:r>
            <a:r>
              <a:rPr lang="en-US" altLang="zh-CN" dirty="0"/>
              <a:t>FPGA </a:t>
            </a:r>
            <a:r>
              <a:rPr lang="zh-CN" altLang="en-US" dirty="0"/>
              <a:t>开发集成环境，可以进行代码分析、综合、仿真、以及硬件的调试。我们要掌握使用 </a:t>
            </a:r>
            <a:r>
              <a:rPr lang="en-US" altLang="zh-CN" dirty="0" err="1"/>
              <a:t>vivado</a:t>
            </a:r>
            <a:r>
              <a:rPr lang="en-US" altLang="zh-CN" dirty="0"/>
              <a:t> </a:t>
            </a:r>
            <a:r>
              <a:rPr lang="zh-CN" altLang="en-US" dirty="0"/>
              <a:t>进行开发的完整流程。第三，我们要学习使用 </a:t>
            </a:r>
            <a:r>
              <a:rPr lang="en-US" altLang="zh-CN" dirty="0" err="1"/>
              <a:t>vivado</a:t>
            </a:r>
            <a:r>
              <a:rPr lang="en-US" altLang="zh-CN" dirty="0"/>
              <a:t> </a:t>
            </a:r>
            <a:r>
              <a:rPr lang="zh-CN" altLang="en-US" dirty="0"/>
              <a:t>进行简单数字电路的设计，包括：组合逻辑电路、时序逻辑电路、数据通路、有限状态机等，为后续课程的学习打下基础。</a:t>
            </a:r>
            <a:endParaRPr lang="en-US" altLang="zh-CN" dirty="0"/>
          </a:p>
        </p:txBody>
      </p:sp>
      <p:sp>
        <p:nvSpPr>
          <p:cNvPr id="4" name="灯片编号占位符 3"/>
          <p:cNvSpPr>
            <a:spLocks noGrp="1"/>
          </p:cNvSpPr>
          <p:nvPr>
            <p:ph type="sldNum" sz="quarter" idx="5"/>
          </p:nvPr>
        </p:nvSpPr>
        <p:spPr/>
        <p:txBody>
          <a:bodyPr/>
          <a:lstStyle/>
          <a:p>
            <a:fld id="{8E7A25D5-78B5-49B2-827E-E4EA08F0709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4"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ct val="0"/>
              </a:spcBef>
              <a:buFontTx/>
              <a:buAutoNum type="arabicPeriod"/>
            </a:pPr>
            <a:r>
              <a:rPr kumimoji="1" lang="zh-CN" altLang="en-US"/>
              <a:t>芯片太复杂，不可能使用绘制电路图的方法来进行设计。</a:t>
            </a:r>
            <a:endParaRPr kumimoji="1" lang="en-US" altLang="zh-CN"/>
          </a:p>
          <a:p>
            <a:pPr marL="228600" indent="-228600">
              <a:spcBef>
                <a:spcPct val="0"/>
              </a:spcBef>
              <a:buFontTx/>
              <a:buAutoNum type="arabicPeriod"/>
            </a:pPr>
            <a:r>
              <a:rPr kumimoji="1" lang="zh-CN" altLang="en-US"/>
              <a:t>网表的功能太单一</a:t>
            </a:r>
            <a:endParaRPr kumimoji="1" lang="en-US" altLang="zh-CN"/>
          </a:p>
          <a:p>
            <a:pPr marL="685800" lvl="1" indent="-228600">
              <a:spcBef>
                <a:spcPct val="0"/>
              </a:spcBef>
              <a:buFontTx/>
              <a:buAutoNum type="arabicPeriod"/>
            </a:pPr>
            <a:r>
              <a:rPr kumimoji="1" lang="zh-CN" altLang="en-US"/>
              <a:t>无法表达高级的逻辑、时序。类比：汇编语言和 </a:t>
            </a:r>
            <a:r>
              <a:rPr kumimoji="1" lang="en-US" altLang="zh-CN"/>
              <a:t>C</a:t>
            </a:r>
            <a:r>
              <a:rPr kumimoji="1" lang="zh-CN" altLang="en-US"/>
              <a:t> 语言</a:t>
            </a:r>
            <a:endParaRPr kumimoji="1" lang="en-US" altLang="zh-CN"/>
          </a:p>
          <a:p>
            <a:pPr marL="685800" lvl="1" indent="-228600">
              <a:spcBef>
                <a:spcPct val="0"/>
              </a:spcBef>
              <a:buFontTx/>
              <a:buAutoNum type="arabicPeriod"/>
            </a:pPr>
            <a:r>
              <a:rPr kumimoji="1" lang="zh-CN" altLang="en-US"/>
              <a:t>不能描述器件的特性（例如：延时等），因此无法进行芯片模拟</a:t>
            </a:r>
            <a:endParaRPr kumimoji="1" lang="en-US" altLang="zh-CN"/>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66FF"/>
                </a:solidFill>
                <a:latin typeface="Arial" panose="020B0604020202020204" pitchFamily="34" charset="0"/>
                <a:ea typeface="宋体" panose="02010600030101010101" pitchFamily="2" charset="-122"/>
              </a:defRPr>
            </a:lvl1pPr>
            <a:lvl2pPr marL="742950" indent="-285750">
              <a:defRPr sz="2400">
                <a:solidFill>
                  <a:srgbClr val="0066FF"/>
                </a:solidFill>
                <a:latin typeface="Arial" panose="020B0604020202020204" pitchFamily="34" charset="0"/>
                <a:ea typeface="宋体" panose="02010600030101010101" pitchFamily="2" charset="-122"/>
              </a:defRPr>
            </a:lvl2pPr>
            <a:lvl3pPr marL="1143000" indent="-228600">
              <a:defRPr sz="2400">
                <a:solidFill>
                  <a:srgbClr val="0066FF"/>
                </a:solidFill>
                <a:latin typeface="Arial" panose="020B0604020202020204" pitchFamily="34" charset="0"/>
                <a:ea typeface="宋体" panose="02010600030101010101" pitchFamily="2" charset="-122"/>
              </a:defRPr>
            </a:lvl3pPr>
            <a:lvl4pPr marL="1600200" indent="-228600">
              <a:defRPr sz="2400">
                <a:solidFill>
                  <a:srgbClr val="0066FF"/>
                </a:solidFill>
                <a:latin typeface="Arial" panose="020B0604020202020204" pitchFamily="34" charset="0"/>
                <a:ea typeface="宋体" panose="02010600030101010101" pitchFamily="2" charset="-122"/>
              </a:defRPr>
            </a:lvl4pPr>
            <a:lvl5pPr marL="2057400" indent="-228600">
              <a:defRPr sz="2400">
                <a:solidFill>
                  <a:srgbClr val="0066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9pPr>
          </a:lstStyle>
          <a:p>
            <a:fld id="{CAD12024-380B-4A57-BB56-74D46D231339}" type="slidenum">
              <a:rPr lang="zh-CN" altLang="en-US" sz="120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8"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1" lang="zh-CN" altLang="en-US"/>
          </a:p>
        </p:txBody>
      </p:sp>
      <p:sp>
        <p:nvSpPr>
          <p:cNvPr id="4505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66FF"/>
                </a:solidFill>
                <a:latin typeface="Arial" panose="020B0604020202020204" pitchFamily="34" charset="0"/>
                <a:ea typeface="宋体" panose="02010600030101010101" pitchFamily="2" charset="-122"/>
              </a:defRPr>
            </a:lvl1pPr>
            <a:lvl2pPr marL="742950" indent="-285750">
              <a:defRPr sz="2400">
                <a:solidFill>
                  <a:srgbClr val="0066FF"/>
                </a:solidFill>
                <a:latin typeface="Arial" panose="020B0604020202020204" pitchFamily="34" charset="0"/>
                <a:ea typeface="宋体" panose="02010600030101010101" pitchFamily="2" charset="-122"/>
              </a:defRPr>
            </a:lvl2pPr>
            <a:lvl3pPr marL="1143000" indent="-228600">
              <a:defRPr sz="2400">
                <a:solidFill>
                  <a:srgbClr val="0066FF"/>
                </a:solidFill>
                <a:latin typeface="Arial" panose="020B0604020202020204" pitchFamily="34" charset="0"/>
                <a:ea typeface="宋体" panose="02010600030101010101" pitchFamily="2" charset="-122"/>
              </a:defRPr>
            </a:lvl3pPr>
            <a:lvl4pPr marL="1600200" indent="-228600">
              <a:defRPr sz="2400">
                <a:solidFill>
                  <a:srgbClr val="0066FF"/>
                </a:solidFill>
                <a:latin typeface="Arial" panose="020B0604020202020204" pitchFamily="34" charset="0"/>
                <a:ea typeface="宋体" panose="02010600030101010101" pitchFamily="2" charset="-122"/>
              </a:defRPr>
            </a:lvl4pPr>
            <a:lvl5pPr marL="2057400" indent="-228600">
              <a:defRPr sz="2400">
                <a:solidFill>
                  <a:srgbClr val="0066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9pPr>
          </a:lstStyle>
          <a:p>
            <a:fld id="{E282B2EE-08EE-4AC2-B463-36FC2E82E93A}"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fld id="{3AB6DCA7-B660-4E82-871F-6822732CE029}" type="slidenum">
              <a:rPr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fld id="{30962E23-C870-4587-A05F-8A34D700532C}" type="slidenum">
              <a:rPr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fld id="{CEF6F3F9-2580-4903-8599-7C1D98E22632}" type="slidenum">
              <a:rPr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fld id="{951B7E57-E87D-4423-A82D-482D19D5FFB9}" type="slidenum">
              <a:rPr altLang="zh-CN"/>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fld id="{5339D1FA-6F3F-43B5-AA7F-461D13C25085}" type="slidenum">
              <a:rPr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fld id="{7645717A-505D-44F7-97AA-92D80D582E61}" type="slidenum">
              <a:rPr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1027"/>
          <p:cNvSpPr>
            <a:spLocks noGrp="1"/>
          </p:cNvSpPr>
          <p:nvPr>
            <p:ph type="dt" sz="half" idx="10"/>
          </p:nvPr>
        </p:nvSpPr>
        <p:spPr/>
        <p:txBody>
          <a:bodyPr/>
          <a:lstStyle>
            <a:lvl1pPr>
              <a:defRPr/>
            </a:lvl1pPr>
          </a:lstStyle>
          <a:p>
            <a:pPr>
              <a:defRPr/>
            </a:pPr>
            <a:endParaRPr lang="zh-CN" altLang="en-US"/>
          </a:p>
        </p:txBody>
      </p:sp>
      <p:sp>
        <p:nvSpPr>
          <p:cNvPr id="8" name="页脚占位符 1028"/>
          <p:cNvSpPr>
            <a:spLocks noGrp="1"/>
          </p:cNvSpPr>
          <p:nvPr>
            <p:ph type="ftr" sz="quarter" idx="11"/>
          </p:nvPr>
        </p:nvSpPr>
        <p:spPr/>
        <p:txBody>
          <a:bodyPr/>
          <a:lstStyle>
            <a:lvl1pPr>
              <a:defRPr/>
            </a:lvl1pPr>
          </a:lstStyle>
          <a:p>
            <a:pPr>
              <a:defRPr/>
            </a:pPr>
            <a:endParaRPr lang="zh-CN"/>
          </a:p>
        </p:txBody>
      </p:sp>
      <p:sp>
        <p:nvSpPr>
          <p:cNvPr id="9" name="灯片编号占位符 1029"/>
          <p:cNvSpPr>
            <a:spLocks noGrp="1"/>
          </p:cNvSpPr>
          <p:nvPr>
            <p:ph type="sldNum" sz="quarter" idx="12"/>
          </p:nvPr>
        </p:nvSpPr>
        <p:spPr/>
        <p:txBody>
          <a:bodyPr/>
          <a:lstStyle>
            <a:lvl1pPr>
              <a:defRPr/>
            </a:lvl1pPr>
          </a:lstStyle>
          <a:p>
            <a:fld id="{E08FA8A5-71E6-44AD-9B27-B6D68A0E9C30}" type="slidenum">
              <a:rPr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1027"/>
          <p:cNvSpPr>
            <a:spLocks noGrp="1"/>
          </p:cNvSpPr>
          <p:nvPr>
            <p:ph type="dt" sz="half" idx="10"/>
          </p:nvPr>
        </p:nvSpPr>
        <p:spPr/>
        <p:txBody>
          <a:bodyPr/>
          <a:lstStyle>
            <a:lvl1pPr>
              <a:defRPr/>
            </a:lvl1pPr>
          </a:lstStyle>
          <a:p>
            <a:pPr>
              <a:defRPr/>
            </a:pPr>
            <a:endParaRPr lang="zh-CN" altLang="en-US"/>
          </a:p>
        </p:txBody>
      </p:sp>
      <p:sp>
        <p:nvSpPr>
          <p:cNvPr id="4" name="页脚占位符 1028"/>
          <p:cNvSpPr>
            <a:spLocks noGrp="1"/>
          </p:cNvSpPr>
          <p:nvPr>
            <p:ph type="ftr" sz="quarter" idx="11"/>
          </p:nvPr>
        </p:nvSpPr>
        <p:spPr/>
        <p:txBody>
          <a:bodyPr/>
          <a:lstStyle>
            <a:lvl1pPr>
              <a:defRPr/>
            </a:lvl1pPr>
          </a:lstStyle>
          <a:p>
            <a:pPr>
              <a:defRPr/>
            </a:pPr>
            <a:endParaRPr lang="zh-CN"/>
          </a:p>
        </p:txBody>
      </p:sp>
      <p:sp>
        <p:nvSpPr>
          <p:cNvPr id="5" name="灯片编号占位符 1029"/>
          <p:cNvSpPr>
            <a:spLocks noGrp="1"/>
          </p:cNvSpPr>
          <p:nvPr>
            <p:ph type="sldNum" sz="quarter" idx="12"/>
          </p:nvPr>
        </p:nvSpPr>
        <p:spPr/>
        <p:txBody>
          <a:bodyPr/>
          <a:lstStyle>
            <a:lvl1pPr>
              <a:defRPr/>
            </a:lvl1pPr>
          </a:lstStyle>
          <a:p>
            <a:fld id="{8260C023-67E4-4C35-9AA0-17BD4F70CBA8}" type="slidenum">
              <a:rPr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p>
        </p:txBody>
      </p:sp>
      <p:sp>
        <p:nvSpPr>
          <p:cNvPr id="4" name="灯片编号占位符 1029"/>
          <p:cNvSpPr>
            <a:spLocks noGrp="1"/>
          </p:cNvSpPr>
          <p:nvPr>
            <p:ph type="sldNum" sz="quarter" idx="12"/>
          </p:nvPr>
        </p:nvSpPr>
        <p:spPr/>
        <p:txBody>
          <a:bodyPr/>
          <a:lstStyle>
            <a:lvl1pPr>
              <a:defRPr/>
            </a:lvl1pPr>
          </a:lstStyle>
          <a:p>
            <a:fld id="{353582BC-BF43-4707-9BFD-09A9835E340C}" type="slidenum">
              <a:rPr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fld id="{C9CC8508-D5E2-4E9B-B465-643A642E73C5}" type="slidenum">
              <a:rPr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fld id="{5C796CAD-4D29-49F8-9365-9D5F2138D879}" type="slidenum">
              <a:rPr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1026"/>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miter/>
          </a:ln>
        </p:spPr>
        <p:txBody>
          <a:bodyPr/>
          <a:lstStyle>
            <a:lvl1pPr eaLnBrk="1" hangingPunct="1">
              <a:buFont typeface="Arial" panose="020B0604020202020204" pitchFamily="34" charset="0"/>
              <a:buNone/>
              <a:defRPr sz="1400" noProof="1"/>
            </a:lvl1pPr>
          </a:lstStyle>
          <a:p>
            <a:pPr>
              <a:defRPr/>
            </a:pPr>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miter/>
          </a:ln>
        </p:spPr>
        <p:txBody>
          <a:bodyPr/>
          <a:lstStyle>
            <a:lvl1pPr algn="ctr" eaLnBrk="1" hangingPunct="1">
              <a:buFont typeface="Arial" panose="020B0604020202020204" pitchFamily="34" charset="0"/>
              <a:buNone/>
              <a:defRPr sz="1400" noProof="1"/>
            </a:lvl1pPr>
          </a:lstStyle>
          <a:p>
            <a:pPr>
              <a:defRPr/>
            </a:pPr>
            <a:endParaRPr lang="zh-CN"/>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fld id="{D42B3320-606E-4CC6-A441-09FF82BB467B}" type="slidenum">
              <a:rPr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github.com/hustrlee/HUST-Verilog-Cours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矩形 4097"/>
          <p:cNvSpPr>
            <a:spLocks noChangeArrowheads="1"/>
          </p:cNvSpPr>
          <p:nvPr/>
        </p:nvSpPr>
        <p:spPr bwMode="auto">
          <a:xfrm>
            <a:off x="395288" y="1341438"/>
            <a:ext cx="83677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6000" b="1">
                <a:solidFill>
                  <a:schemeClr val="tx2"/>
                </a:solidFill>
              </a:rPr>
              <a:t>Verilog HDL语言</a:t>
            </a:r>
            <a:endParaRPr lang="zh-CN" altLang="en-US" sz="6000" b="1">
              <a:solidFill>
                <a:schemeClr val="tx2"/>
              </a:solidFill>
            </a:endParaRPr>
          </a:p>
        </p:txBody>
      </p:sp>
      <p:sp>
        <p:nvSpPr>
          <p:cNvPr id="13314" name="矩形 4098"/>
          <p:cNvSpPr>
            <a:spLocks noChangeArrowheads="1"/>
          </p:cNvSpPr>
          <p:nvPr/>
        </p:nvSpPr>
        <p:spPr bwMode="auto">
          <a:xfrm>
            <a:off x="468313" y="6092825"/>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Clr>
                <a:srgbClr val="FF0000"/>
              </a:buClr>
              <a:buSzPct val="80000"/>
              <a:buFont typeface="Wingdings" panose="05000000000000000000" pitchFamily="2" charset="2"/>
              <a:buNone/>
            </a:pPr>
            <a:r>
              <a:rPr lang="zh-CN" altLang="en-US" sz="2400" b="1">
                <a:latin typeface="宋体" panose="02010600030101010101" pitchFamily="2" charset="-122"/>
              </a:rPr>
              <a:t>华中科技大学计算机科学与技术学院</a:t>
            </a:r>
            <a:endParaRPr lang="zh-CN" altLang="en-US" sz="2400" b="1">
              <a:latin typeface="宋体" panose="02010600030101010101" pitchFamily="2" charset="-122"/>
            </a:endParaRPr>
          </a:p>
        </p:txBody>
      </p:sp>
      <p:sp>
        <p:nvSpPr>
          <p:cNvPr id="13315" name="矩形 4099"/>
          <p:cNvSpPr>
            <a:spLocks noChangeArrowheads="1"/>
          </p:cNvSpPr>
          <p:nvPr/>
        </p:nvSpPr>
        <p:spPr bwMode="auto">
          <a:xfrm>
            <a:off x="684213" y="4003675"/>
            <a:ext cx="7848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b="1">
                <a:solidFill>
                  <a:schemeClr val="accent2"/>
                </a:solidFill>
              </a:rPr>
              <a:t>主讲：李榕</a:t>
            </a:r>
            <a:endParaRPr lang="zh-CN" altLang="en-US" b="1">
              <a:solidFill>
                <a:schemeClr val="accent2"/>
              </a:solidFill>
            </a:endParaRPr>
          </a:p>
          <a:p>
            <a:pPr algn="ctr" eaLnBrk="1" hangingPunct="1">
              <a:lnSpc>
                <a:spcPct val="115000"/>
              </a:lnSpc>
              <a:spcBef>
                <a:spcPct val="10000"/>
              </a:spcBef>
              <a:buFontTx/>
              <a:buNone/>
            </a:pPr>
            <a:endParaRPr lang="zh-CN" altLang="en-US" sz="2400" b="1">
              <a:solidFill>
                <a:schemeClr val="accent2"/>
              </a:solidFill>
            </a:endParaRPr>
          </a:p>
          <a:p>
            <a:pPr algn="ctr" eaLnBrk="1" hangingPunct="1">
              <a:lnSpc>
                <a:spcPct val="115000"/>
              </a:lnSpc>
              <a:spcBef>
                <a:spcPct val="10000"/>
              </a:spcBef>
              <a:buFontTx/>
              <a:buNone/>
            </a:pPr>
            <a:endParaRPr lang="zh-CN" altLang="en-US" sz="2400" b="1">
              <a:solidFill>
                <a:schemeClr val="accent2"/>
              </a:solidFill>
            </a:endParaRPr>
          </a:p>
          <a:p>
            <a:pPr algn="ctr" eaLnBrk="1" hangingPunct="1">
              <a:lnSpc>
                <a:spcPct val="115000"/>
              </a:lnSpc>
              <a:spcBef>
                <a:spcPct val="10000"/>
              </a:spcBef>
              <a:buFontTx/>
              <a:buNone/>
            </a:pPr>
            <a:r>
              <a:rPr lang="fr-FR" altLang="en-US" sz="2400" b="1">
                <a:solidFill>
                  <a:schemeClr val="accent2"/>
                </a:solidFill>
              </a:rPr>
              <a:t>Email: </a:t>
            </a:r>
            <a:r>
              <a:rPr lang="en-US" altLang="zh-CN" sz="2400" b="1">
                <a:solidFill>
                  <a:schemeClr val="accent2"/>
                </a:solidFill>
                <a:sym typeface="Arial" panose="020B0604020202020204" pitchFamily="34" charset="0"/>
              </a:rPr>
              <a:t>lr</a:t>
            </a:r>
            <a:r>
              <a:rPr lang="fr-FR" altLang="en-US" sz="2400" b="1">
                <a:solidFill>
                  <a:schemeClr val="accent2"/>
                </a:solidFill>
                <a:sym typeface="Arial" panose="020B0604020202020204" pitchFamily="34" charset="0"/>
              </a:rPr>
              <a:t>@mail.hust.edu.cn</a:t>
            </a:r>
            <a:endParaRPr lang="fr-FR" altLang="en-US" sz="2400" b="1">
              <a:solidFill>
                <a:schemeClr val="accent2"/>
              </a:solidFill>
              <a:sym typeface="Arial" panose="020B0604020202020204" pitchFamily="34" charset="0"/>
            </a:endParaRPr>
          </a:p>
          <a:p>
            <a:pPr algn="ctr" eaLnBrk="1" hangingPunct="1">
              <a:lnSpc>
                <a:spcPct val="115000"/>
              </a:lnSpc>
              <a:spcBef>
                <a:spcPct val="10000"/>
              </a:spcBef>
              <a:buFontTx/>
              <a:buNone/>
            </a:pPr>
            <a:r>
              <a:rPr lang="zh-CN" altLang="en-US" sz="2400" b="1">
                <a:solidFill>
                  <a:schemeClr val="accent2"/>
                </a:solidFill>
              </a:rPr>
              <a:t>QQ:     </a:t>
            </a:r>
            <a:r>
              <a:rPr lang="en-US" altLang="zh-CN" sz="2400" b="1">
                <a:solidFill>
                  <a:schemeClr val="accent2"/>
                </a:solidFill>
              </a:rPr>
              <a:t>179825425</a:t>
            </a:r>
            <a:endParaRPr lang="en-US" altLang="zh-CN" sz="2400" b="1">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798"/>
    </mc:Choice>
    <mc:Fallback>
      <p:transition spd="slow" advTm="3079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578CFD-E345-4BA4-9285-695A9654599B}" type="slidenum">
              <a:rPr altLang="en-US" sz="1400">
                <a:solidFill>
                  <a:srgbClr val="0066FF"/>
                </a:solidFill>
              </a:rPr>
            </a:fld>
            <a:endParaRPr lang="zh-CN" altLang="en-US" sz="1400">
              <a:solidFill>
                <a:srgbClr val="0066FF"/>
              </a:solidFill>
            </a:endParaRPr>
          </a:p>
        </p:txBody>
      </p:sp>
      <p:pic>
        <p:nvPicPr>
          <p:cNvPr id="2253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9888" y="612775"/>
            <a:ext cx="84042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110914"/>
    </mc:Choice>
    <mc:Fallback>
      <p:transition spd="slow" advTm="11091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r>
              <a:rPr lang="zh-CN" altLang="en-US"/>
              <a:t>电路板（</a:t>
            </a:r>
            <a:r>
              <a:rPr lang="en-US" altLang="zh-CN"/>
              <a:t>PCB – Print Circuit Board</a:t>
            </a:r>
            <a:r>
              <a:rPr lang="zh-CN" altLang="en-US"/>
              <a:t>）设计图</a:t>
            </a:r>
            <a:endParaRPr lang="zh-CN" altLang="en-US"/>
          </a:p>
        </p:txBody>
      </p:sp>
      <p:sp>
        <p:nvSpPr>
          <p:cNvPr id="23554"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B60E5BC-88C2-484D-9E7F-D77F4296579D}" type="slidenum">
              <a:rPr altLang="en-US" sz="1400">
                <a:solidFill>
                  <a:srgbClr val="0066FF"/>
                </a:solidFill>
              </a:rPr>
            </a:fld>
            <a:endParaRPr lang="zh-CN" altLang="en-US" sz="1400">
              <a:solidFill>
                <a:srgbClr val="0066FF"/>
              </a:solidFill>
            </a:endParaRPr>
          </a:p>
        </p:txBody>
      </p:sp>
      <p:pic>
        <p:nvPicPr>
          <p:cNvPr id="2355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4438" y="1700213"/>
            <a:ext cx="4584700" cy="478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81841"/>
    </mc:Choice>
    <mc:Fallback>
      <p:transition spd="slow" advTm="8184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noChangeArrowheads="1"/>
          </p:cNvSpPr>
          <p:nvPr>
            <p:ph type="title"/>
          </p:nvPr>
        </p:nvSpPr>
        <p:spPr/>
        <p:txBody>
          <a:bodyPr/>
          <a:lstStyle/>
          <a:p>
            <a:r>
              <a:rPr lang="en-US" altLang="zh-CN"/>
              <a:t>PCB</a:t>
            </a:r>
            <a:r>
              <a:rPr lang="zh-CN" altLang="en-US"/>
              <a:t>制作、调试</a:t>
            </a:r>
            <a:endParaRPr lang="zh-CN" altLang="en-US"/>
          </a:p>
        </p:txBody>
      </p:sp>
      <p:sp>
        <p:nvSpPr>
          <p:cNvPr id="24578"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8F27177-1130-4BED-8839-5CDADE889FB6}" type="slidenum">
              <a:rPr altLang="en-US" sz="1400">
                <a:solidFill>
                  <a:srgbClr val="0066FF"/>
                </a:solidFill>
              </a:rPr>
            </a:fld>
            <a:endParaRPr lang="zh-CN" altLang="en-US" sz="1400">
              <a:solidFill>
                <a:srgbClr val="0066FF"/>
              </a:solidFill>
            </a:endParaRPr>
          </a:p>
        </p:txBody>
      </p:sp>
      <p:pic>
        <p:nvPicPr>
          <p:cNvPr id="24579"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8750" y="2060575"/>
            <a:ext cx="62865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17991"/>
    </mc:Choice>
    <mc:Fallback>
      <p:transition spd="slow" advTm="1799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r>
              <a:rPr lang="zh-CN" altLang="en-US"/>
              <a:t>芯片制造的基本流程</a:t>
            </a:r>
            <a:r>
              <a:rPr lang="en-US" altLang="zh-CN"/>
              <a:t> – IC</a:t>
            </a:r>
            <a:r>
              <a:rPr lang="zh-CN" altLang="en-US"/>
              <a:t>设计</a:t>
            </a:r>
            <a:endParaRPr lang="zh-CN" altLang="en-US"/>
          </a:p>
        </p:txBody>
      </p:sp>
      <p:sp>
        <p:nvSpPr>
          <p:cNvPr id="25602" name="内容占位符 2"/>
          <p:cNvSpPr>
            <a:spLocks noGrp="1" noChangeArrowheads="1"/>
          </p:cNvSpPr>
          <p:nvPr>
            <p:ph idx="1"/>
          </p:nvPr>
        </p:nvSpPr>
        <p:spPr>
          <a:xfrm>
            <a:off x="457200" y="1290638"/>
            <a:ext cx="8229600" cy="1252537"/>
          </a:xfrm>
        </p:spPr>
        <p:txBody>
          <a:bodyPr/>
          <a:lstStyle/>
          <a:p>
            <a:r>
              <a:rPr lang="zh-CN" altLang="en-US"/>
              <a:t>规格制定 → 逻辑设计 → 电路布局 → 布局后模拟 → 芯片布线图</a:t>
            </a:r>
            <a:endParaRPr lang="zh-CN" altLang="en-US"/>
          </a:p>
        </p:txBody>
      </p:sp>
      <p:pic>
        <p:nvPicPr>
          <p:cNvPr id="25603" name="图片 31437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3938" y="2420938"/>
            <a:ext cx="709612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111120"/>
    </mc:Choice>
    <mc:Fallback>
      <p:transition spd="slow" advTm="11112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noChangeArrowheads="1"/>
          </p:cNvSpPr>
          <p:nvPr>
            <p:ph type="title"/>
          </p:nvPr>
        </p:nvSpPr>
        <p:spPr/>
        <p:txBody>
          <a:bodyPr/>
          <a:lstStyle/>
          <a:p>
            <a:r>
              <a:rPr kumimoji="1" lang="zh-CN" altLang="en-US"/>
              <a:t>光罩制作</a:t>
            </a:r>
            <a:endParaRPr kumimoji="1" lang="zh-CN" altLang="en-US"/>
          </a:p>
        </p:txBody>
      </p:sp>
      <p:pic>
        <p:nvPicPr>
          <p:cNvPr id="26626" name="Picture 2" descr="https://pic3.zhimg.com/80/78f91e11a02e454e0ce2da84184e0156_hd.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784350" y="2457450"/>
            <a:ext cx="5575300" cy="3362325"/>
          </a:xfrm>
          <a:noFill/>
        </p:spPr>
      </p:pic>
      <p:sp>
        <p:nvSpPr>
          <p:cNvPr id="26627" name="文本框 3"/>
          <p:cNvSpPr txBox="1">
            <a:spLocks noChangeArrowheads="1"/>
          </p:cNvSpPr>
          <p:nvPr/>
        </p:nvSpPr>
        <p:spPr bwMode="auto">
          <a:xfrm>
            <a:off x="4171950" y="58197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a:solidFill>
                  <a:srgbClr val="0066FF"/>
                </a:solidFill>
              </a:rPr>
              <a:t>光罩</a:t>
            </a:r>
            <a:endParaRPr lang="zh-CN" altLang="en-US" sz="2400">
              <a:solidFill>
                <a:srgbClr val="0066FF"/>
              </a:solidFill>
            </a:endParaRPr>
          </a:p>
        </p:txBody>
      </p:sp>
      <p:sp>
        <p:nvSpPr>
          <p:cNvPr id="26628" name="内容占位符 2"/>
          <p:cNvSpPr txBox="1">
            <a:spLocks noChangeArrowheads="1"/>
          </p:cNvSpPr>
          <p:nvPr/>
        </p:nvSpPr>
        <p:spPr bwMode="auto">
          <a:xfrm>
            <a:off x="457200" y="1400175"/>
            <a:ext cx="8229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a:t>芯片布线图→光罩</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9065"/>
    </mc:Choice>
    <mc:Fallback>
      <p:transition spd="slow" advTm="1906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p:txBody>
          <a:bodyPr/>
          <a:lstStyle/>
          <a:p>
            <a:r>
              <a:rPr lang="zh-CN" altLang="en-US"/>
              <a:t>芯片制造的基本流程</a:t>
            </a:r>
            <a:r>
              <a:rPr lang="en-US" altLang="zh-CN"/>
              <a:t> – </a:t>
            </a:r>
            <a:r>
              <a:rPr lang="zh-CN" altLang="en-US"/>
              <a:t>晶圆制造</a:t>
            </a:r>
            <a:endParaRPr lang="zh-CN" altLang="en-US"/>
          </a:p>
        </p:txBody>
      </p:sp>
      <p:pic>
        <p:nvPicPr>
          <p:cNvPr id="49154" name="Picture 2" descr="http://img.mp.itc.cn/upload/20170625/df91ec8d373242109a04934bb68279b1_th.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8175" y="1719263"/>
            <a:ext cx="2243138"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4" descr="http://img.mp.itc.cn/upload/20170625/fa4e3b7fc43f4d5298cf186dfa56499b_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747838"/>
            <a:ext cx="2243137"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6" descr="图片包含 音乐, 钢琴, 风琴, 凿子&#10;&#10;已生成低可信度的说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4094163"/>
            <a:ext cx="22669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8" descr="http://img.mp.itc.cn/upload/20170625/d1e662678dc546cdae37bf9ae6dd45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4095750"/>
            <a:ext cx="2243137"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文本框 5"/>
          <p:cNvSpPr txBox="1">
            <a:spLocks noChangeArrowheads="1"/>
          </p:cNvSpPr>
          <p:nvPr/>
        </p:nvSpPr>
        <p:spPr bwMode="auto">
          <a:xfrm>
            <a:off x="2474913" y="3517900"/>
            <a:ext cx="1108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a:solidFill>
                  <a:srgbClr val="0066FF"/>
                </a:solidFill>
              </a:rPr>
              <a:t>石英砂</a:t>
            </a:r>
            <a:endParaRPr lang="zh-CN" altLang="en-US" sz="2400">
              <a:solidFill>
                <a:srgbClr val="0066FF"/>
              </a:solidFill>
            </a:endParaRPr>
          </a:p>
        </p:txBody>
      </p:sp>
      <p:sp>
        <p:nvSpPr>
          <p:cNvPr id="27655" name="文本框 6"/>
          <p:cNvSpPr txBox="1">
            <a:spLocks noChangeArrowheads="1"/>
          </p:cNvSpPr>
          <p:nvPr/>
        </p:nvSpPr>
        <p:spPr bwMode="auto">
          <a:xfrm>
            <a:off x="5500688" y="3530600"/>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a:solidFill>
                  <a:srgbClr val="0066FF"/>
                </a:solidFill>
              </a:rPr>
              <a:t>多晶硅</a:t>
            </a:r>
            <a:endParaRPr lang="zh-CN" altLang="en-US" sz="2400">
              <a:solidFill>
                <a:srgbClr val="0066FF"/>
              </a:solidFill>
            </a:endParaRPr>
          </a:p>
        </p:txBody>
      </p:sp>
      <p:sp>
        <p:nvSpPr>
          <p:cNvPr id="27656" name="文本框 7"/>
          <p:cNvSpPr txBox="1">
            <a:spLocks noChangeArrowheads="1"/>
          </p:cNvSpPr>
          <p:nvPr/>
        </p:nvSpPr>
        <p:spPr bwMode="auto">
          <a:xfrm>
            <a:off x="2487613" y="599598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a:solidFill>
                  <a:srgbClr val="0066FF"/>
                </a:solidFill>
              </a:rPr>
              <a:t>晶圆棒</a:t>
            </a:r>
            <a:endParaRPr lang="zh-CN" altLang="en-US" sz="2400">
              <a:solidFill>
                <a:srgbClr val="0066FF"/>
              </a:solidFill>
            </a:endParaRPr>
          </a:p>
        </p:txBody>
      </p:sp>
      <p:sp>
        <p:nvSpPr>
          <p:cNvPr id="27657" name="文本框 8"/>
          <p:cNvSpPr txBox="1">
            <a:spLocks noChangeArrowheads="1"/>
          </p:cNvSpPr>
          <p:nvPr/>
        </p:nvSpPr>
        <p:spPr bwMode="auto">
          <a:xfrm>
            <a:off x="5654675" y="599598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a:solidFill>
                  <a:srgbClr val="0066FF"/>
                </a:solidFill>
              </a:rPr>
              <a:t>晶圆</a:t>
            </a:r>
            <a:endParaRPr lang="zh-CN" altLang="en-US" sz="2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944"/>
    </mc:Choice>
    <mc:Fallback>
      <p:transition spd="slow" advTm="3094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p:txBody>
          <a:bodyPr/>
          <a:lstStyle/>
          <a:p>
            <a:r>
              <a:rPr lang="zh-CN" altLang="en-US"/>
              <a:t>芯片制造的基本流程</a:t>
            </a:r>
            <a:r>
              <a:rPr lang="en-US" altLang="zh-CN"/>
              <a:t> – IC</a:t>
            </a:r>
            <a:r>
              <a:rPr lang="zh-CN" altLang="en-US"/>
              <a:t>制造</a:t>
            </a:r>
            <a:endParaRPr lang="zh-CN" altLang="en-US"/>
          </a:p>
        </p:txBody>
      </p:sp>
      <p:sp>
        <p:nvSpPr>
          <p:cNvPr id="28674" name="内容占位符 3"/>
          <p:cNvSpPr>
            <a:spLocks noGrp="1" noChangeArrowheads="1"/>
          </p:cNvSpPr>
          <p:nvPr>
            <p:ph idx="1"/>
          </p:nvPr>
        </p:nvSpPr>
        <p:spPr>
          <a:xfrm>
            <a:off x="457200" y="1600200"/>
            <a:ext cx="8229600" cy="1143000"/>
          </a:xfrm>
        </p:spPr>
        <p:txBody>
          <a:bodyPr/>
          <a:lstStyle/>
          <a:p>
            <a:r>
              <a:rPr lang="zh-CN" altLang="en-US"/>
              <a:t>薄膜→光阻→显影→蚀刻→光阻去除</a:t>
            </a:r>
            <a:endParaRPr lang="zh-CN" altLang="en-US"/>
          </a:p>
        </p:txBody>
      </p:sp>
      <p:pic>
        <p:nvPicPr>
          <p:cNvPr id="28675" name="Picture 2" descr="http://img.mp.itc.cn/upload/20170625/6af6b87ad540474180a58e04f7dd0133_th.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4175" y="2728913"/>
            <a:ext cx="5835650"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142370"/>
    </mc:Choice>
    <mc:Fallback>
      <p:transition spd="slow" advTm="14237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p:txBody>
          <a:bodyPr/>
          <a:lstStyle/>
          <a:p>
            <a:r>
              <a:rPr lang="zh-CN" altLang="en-US"/>
              <a:t>芯片制造的基本流程</a:t>
            </a:r>
            <a:r>
              <a:rPr lang="en-US" altLang="zh-CN"/>
              <a:t> – IC</a:t>
            </a:r>
            <a:r>
              <a:rPr lang="zh-CN" altLang="en-US"/>
              <a:t>封测</a:t>
            </a:r>
            <a:endParaRPr lang="zh-CN" altLang="en-US"/>
          </a:p>
        </p:txBody>
      </p:sp>
      <p:pic>
        <p:nvPicPr>
          <p:cNvPr id="29698" name="Picture 2" descr="http://img.mp.itc.cn/upload/20170625/a37e3cf66bec4d12b00d5c0bb4f01ee7_th.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2060575"/>
            <a:ext cx="3084512"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文本框 3"/>
          <p:cNvSpPr txBox="1">
            <a:spLocks noChangeArrowheads="1"/>
          </p:cNvSpPr>
          <p:nvPr/>
        </p:nvSpPr>
        <p:spPr bwMode="auto">
          <a:xfrm>
            <a:off x="1508125" y="5373688"/>
            <a:ext cx="1722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a:solidFill>
                  <a:srgbClr val="0066FF"/>
                </a:solidFill>
              </a:rPr>
              <a:t>晶圆完成品</a:t>
            </a:r>
            <a:endParaRPr lang="zh-CN" altLang="en-US" sz="2400">
              <a:solidFill>
                <a:srgbClr val="0066FF"/>
              </a:solidFill>
            </a:endParaRPr>
          </a:p>
        </p:txBody>
      </p:sp>
      <p:sp>
        <p:nvSpPr>
          <p:cNvPr id="29700" name="文本框 4"/>
          <p:cNvSpPr txBox="1">
            <a:spLocks noChangeArrowheads="1"/>
          </p:cNvSpPr>
          <p:nvPr/>
        </p:nvSpPr>
        <p:spPr bwMode="auto">
          <a:xfrm>
            <a:off x="5940425" y="5300663"/>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rgbClr val="0066FF"/>
                </a:solidFill>
              </a:rPr>
              <a:t>IC</a:t>
            </a:r>
            <a:r>
              <a:rPr lang="zh-CN" altLang="en-US" sz="2400">
                <a:solidFill>
                  <a:srgbClr val="0066FF"/>
                </a:solidFill>
              </a:rPr>
              <a:t>成品</a:t>
            </a:r>
            <a:endParaRPr lang="zh-CN" altLang="en-US" sz="2400">
              <a:solidFill>
                <a:srgbClr val="0066FF"/>
              </a:solidFill>
            </a:endParaRPr>
          </a:p>
        </p:txBody>
      </p:sp>
      <p:pic>
        <p:nvPicPr>
          <p:cNvPr id="29701" name="Picture 6" descr="http://img.mp.itc.cn/upload/20170625/722e65eeb63349039af1a366a4d58734_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2420938"/>
            <a:ext cx="388937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164751"/>
    </mc:Choice>
    <mc:Fallback>
      <p:transition spd="slow" advTm="16475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p:txBody>
          <a:bodyPr/>
          <a:lstStyle/>
          <a:p>
            <a:r>
              <a:rPr lang="zh-CN" altLang="en-US"/>
              <a:t>芯片设计的困局</a:t>
            </a:r>
            <a:endParaRPr lang="zh-CN" altLang="en-US"/>
          </a:p>
        </p:txBody>
      </p:sp>
      <p:sp>
        <p:nvSpPr>
          <p:cNvPr id="30722" name="内容占位符 2"/>
          <p:cNvSpPr>
            <a:spLocks noGrp="1" noChangeArrowheads="1"/>
          </p:cNvSpPr>
          <p:nvPr>
            <p:ph idx="1"/>
          </p:nvPr>
        </p:nvSpPr>
        <p:spPr>
          <a:xfrm>
            <a:off x="457200" y="1397000"/>
            <a:ext cx="8229600" cy="1023938"/>
          </a:xfrm>
        </p:spPr>
        <p:txBody>
          <a:bodyPr/>
          <a:lstStyle/>
          <a:p>
            <a:r>
              <a:rPr lang="zh-CN" altLang="en-US"/>
              <a:t>使用电路图，还是使用网表来进行芯片设计？？</a:t>
            </a:r>
            <a:endParaRPr lang="zh-CN" altLang="en-US"/>
          </a:p>
        </p:txBody>
      </p:sp>
      <p:pic>
        <p:nvPicPr>
          <p:cNvPr id="30723" name="图片 31437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2881313"/>
            <a:ext cx="384810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540000"/>
            <a:ext cx="4306888"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115223"/>
    </mc:Choice>
    <mc:Fallback>
      <p:transition spd="slow" advTm="11522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11265"/>
          <p:cNvSpPr>
            <a:spLocks noChangeArrowheads="1"/>
          </p:cNvSpPr>
          <p:nvPr/>
        </p:nvSpPr>
        <p:spPr bwMode="auto">
          <a:xfrm>
            <a:off x="0" y="331788"/>
            <a:ext cx="91440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硬件描述语言概述</a:t>
            </a:r>
            <a:endParaRPr lang="zh-CN" altLang="en-US" sz="3600" b="1">
              <a:ea typeface="黑体" panose="02010609060101010101" pitchFamily="49" charset="-122"/>
            </a:endParaRPr>
          </a:p>
        </p:txBody>
      </p:sp>
      <p:sp>
        <p:nvSpPr>
          <p:cNvPr id="31746" name="矩形 11266"/>
          <p:cNvSpPr>
            <a:spLocks noChangeArrowheads="1"/>
          </p:cNvSpPr>
          <p:nvPr/>
        </p:nvSpPr>
        <p:spPr bwMode="auto">
          <a:xfrm>
            <a:off x="250825" y="1052513"/>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硬件描述语言（</a:t>
            </a:r>
            <a:r>
              <a:rPr lang="en-US" altLang="zh-CN" sz="2400" b="1">
                <a:solidFill>
                  <a:schemeClr val="accent2"/>
                </a:solidFill>
                <a:latin typeface="Times New Roman" panose="02020603050405020304" pitchFamily="18" charset="0"/>
              </a:rPr>
              <a:t>Hardware Description Language</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HDL</a:t>
            </a:r>
            <a:r>
              <a:rPr lang="zh-CN" altLang="en-US" sz="2400" b="1">
                <a:solidFill>
                  <a:schemeClr val="accent2"/>
                </a:solidFill>
                <a:latin typeface="Times New Roman" panose="02020603050405020304" pitchFamily="18" charset="0"/>
              </a:rPr>
              <a:t>）是硬件设计人员和电子设计自动化（</a:t>
            </a:r>
            <a:r>
              <a:rPr lang="en-US" altLang="zh-CN" sz="2400" b="1">
                <a:solidFill>
                  <a:schemeClr val="accent2"/>
                </a:solidFill>
                <a:latin typeface="Times New Roman" panose="02020603050405020304" pitchFamily="18" charset="0"/>
              </a:rPr>
              <a:t>EDA</a:t>
            </a:r>
            <a:r>
              <a:rPr lang="zh-CN" altLang="en-US" sz="2400" b="1">
                <a:solidFill>
                  <a:schemeClr val="accent2"/>
                </a:solidFill>
                <a:latin typeface="Times New Roman" panose="02020603050405020304" pitchFamily="18" charset="0"/>
              </a:rPr>
              <a:t>）工具之间的界面。</a:t>
            </a:r>
            <a:endParaRPr lang="zh-CN" altLang="en-US"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主要目的是用来编写设计文件，建立电子系统的</a:t>
            </a:r>
            <a:r>
              <a:rPr lang="zh-CN" altLang="en-US" sz="2400" b="1">
                <a:latin typeface="Times New Roman" panose="02020603050405020304" pitchFamily="18" charset="0"/>
              </a:rPr>
              <a:t>仿真模型</a:t>
            </a:r>
            <a:r>
              <a:rPr lang="zh-CN" altLang="en-US" sz="2400" b="1">
                <a:solidFill>
                  <a:schemeClr val="accent2"/>
                </a:solidFill>
                <a:latin typeface="Times New Roman" panose="02020603050405020304" pitchFamily="18" charset="0"/>
              </a:rPr>
              <a:t>。</a:t>
            </a:r>
            <a:endParaRPr lang="zh-CN" altLang="en-US"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通过仿真，然后再自动综合以生成符合要求且在电路结构上可以实现的数字</a:t>
            </a:r>
            <a:r>
              <a:rPr lang="zh-CN" altLang="en-US" sz="2400" b="1">
                <a:latin typeface="Times New Roman" panose="02020603050405020304" pitchFamily="18" charset="0"/>
              </a:rPr>
              <a:t>逻辑网表</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Netlist</a:t>
            </a:r>
            <a:r>
              <a:rPr lang="zh-CN" altLang="en-US" sz="2400" b="1">
                <a:solidFill>
                  <a:schemeClr val="accent2"/>
                </a:solidFill>
                <a:latin typeface="Times New Roman" panose="02020603050405020304" pitchFamily="18" charset="0"/>
              </a:rPr>
              <a:t>）。</a:t>
            </a:r>
            <a:endParaRPr lang="zh-CN" altLang="en-US"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根据网表和某种工艺的器件自动生成</a:t>
            </a:r>
            <a:r>
              <a:rPr lang="zh-CN" altLang="en-US" sz="2400" b="1">
                <a:latin typeface="Times New Roman" panose="02020603050405020304" pitchFamily="18" charset="0"/>
              </a:rPr>
              <a:t>具体电路</a:t>
            </a:r>
            <a:r>
              <a:rPr lang="zh-CN" altLang="en-US" sz="2400" b="1">
                <a:solidFill>
                  <a:schemeClr val="accent2"/>
                </a:solidFill>
                <a:latin typeface="Times New Roman" panose="02020603050405020304" pitchFamily="18" charset="0"/>
              </a:rPr>
              <a:t>，然后生成该工艺条件下这种具体电路的</a:t>
            </a:r>
            <a:r>
              <a:rPr lang="zh-CN" altLang="en-US" sz="2400" b="1">
                <a:latin typeface="Times New Roman" panose="02020603050405020304" pitchFamily="18" charset="0"/>
              </a:rPr>
              <a:t>延时模型</a:t>
            </a:r>
            <a:r>
              <a:rPr lang="zh-CN" altLang="en-US" sz="2400" b="1">
                <a:solidFill>
                  <a:schemeClr val="accent2"/>
                </a:solidFill>
                <a:latin typeface="Times New Roman" panose="02020603050405020304" pitchFamily="18" charset="0"/>
              </a:rPr>
              <a:t>。</a:t>
            </a:r>
            <a:endParaRPr lang="zh-CN" altLang="en-US"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仿真验证无误后，用于制造</a:t>
            </a:r>
            <a:r>
              <a:rPr lang="en-US" altLang="zh-CN" sz="2400" b="1">
                <a:latin typeface="Times New Roman" panose="02020603050405020304" pitchFamily="18" charset="0"/>
              </a:rPr>
              <a:t>ASIC</a:t>
            </a:r>
            <a:r>
              <a:rPr lang="zh-CN" altLang="en-US" sz="2400" b="1">
                <a:latin typeface="Times New Roman" panose="02020603050405020304" pitchFamily="18" charset="0"/>
              </a:rPr>
              <a:t>芯片</a:t>
            </a:r>
            <a:r>
              <a:rPr lang="zh-CN" altLang="en-US" sz="2400" b="1">
                <a:solidFill>
                  <a:schemeClr val="accent2"/>
                </a:solidFill>
                <a:latin typeface="Times New Roman" panose="02020603050405020304" pitchFamily="18" charset="0"/>
              </a:rPr>
              <a:t>或写入</a:t>
            </a:r>
            <a:r>
              <a:rPr lang="en-US" altLang="zh-CN" sz="2400" b="1">
                <a:solidFill>
                  <a:schemeClr val="accent2"/>
                </a:solidFill>
                <a:latin typeface="Times New Roman" panose="02020603050405020304" pitchFamily="18" charset="0"/>
              </a:rPr>
              <a:t>CPLD</a:t>
            </a:r>
            <a:r>
              <a:rPr lang="zh-CN" altLang="en-US" sz="2400" b="1">
                <a:solidFill>
                  <a:schemeClr val="accent2"/>
                </a:solidFill>
                <a:latin typeface="Times New Roman" panose="02020603050405020304" pitchFamily="18" charset="0"/>
              </a:rPr>
              <a:t>和</a:t>
            </a:r>
            <a:r>
              <a:rPr lang="en-US" altLang="zh-CN" sz="2400" b="1">
                <a:solidFill>
                  <a:schemeClr val="accent2"/>
                </a:solidFill>
                <a:latin typeface="Times New Roman" panose="02020603050405020304" pitchFamily="18" charset="0"/>
              </a:rPr>
              <a:t>FPGA</a:t>
            </a:r>
            <a:r>
              <a:rPr lang="zh-CN" altLang="en-US" sz="2400" b="1">
                <a:solidFill>
                  <a:schemeClr val="accent2"/>
                </a:solidFill>
                <a:latin typeface="Times New Roman" panose="02020603050405020304" pitchFamily="18" charset="0"/>
              </a:rPr>
              <a:t>等可编程器件中。</a:t>
            </a:r>
            <a:endParaRPr lang="zh-CN" altLang="en-US" sz="2400" b="1">
              <a:solidFill>
                <a:schemeClr val="accent2"/>
              </a:solidFill>
              <a:latin typeface="Times New Roman" panose="02020603050405020304" pitchFamily="18" charset="0"/>
            </a:endParaRPr>
          </a:p>
        </p:txBody>
      </p:sp>
      <p:sp>
        <p:nvSpPr>
          <p:cNvPr id="31747"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73DAA1B-1DB8-41A2-8B48-0D6FC3E9B6AB}"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51235"/>
    </mc:Choice>
    <mc:Fallback>
      <p:transition spd="slow" advTm="25123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矩形 5121"/>
          <p:cNvSpPr>
            <a:spLocks noChangeArrowheads="1"/>
          </p:cNvSpPr>
          <p:nvPr/>
        </p:nvSpPr>
        <p:spPr bwMode="auto">
          <a:xfrm>
            <a:off x="0" y="476250"/>
            <a:ext cx="9144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教材与参考书籍</a:t>
            </a:r>
            <a:endParaRPr lang="zh-CN" altLang="en-US" sz="3600" b="1">
              <a:ea typeface="黑体" panose="02010609060101010101" pitchFamily="49" charset="-122"/>
            </a:endParaRPr>
          </a:p>
        </p:txBody>
      </p:sp>
      <p:sp>
        <p:nvSpPr>
          <p:cNvPr id="14338" name="矩形 5122"/>
          <p:cNvSpPr>
            <a:spLocks noChangeArrowheads="1"/>
          </p:cNvSpPr>
          <p:nvPr/>
        </p:nvSpPr>
        <p:spPr bwMode="auto">
          <a:xfrm>
            <a:off x="250825" y="1341438"/>
            <a:ext cx="86423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latin typeface="Times New Roman" panose="02020603050405020304" pitchFamily="18" charset="0"/>
              </a:rPr>
              <a:t>教材：</a:t>
            </a:r>
            <a:r>
              <a:rPr lang="zh-CN" altLang="en-US" sz="2400" b="1">
                <a:solidFill>
                  <a:schemeClr val="accent2"/>
                </a:solidFill>
                <a:latin typeface="Times New Roman" panose="02020603050405020304" pitchFamily="18" charset="0"/>
              </a:rPr>
              <a:t>A Verilog HDL Primer, Third Edition（Verilog HDL入门，第3版），（美）巴斯克著，夏宇闻、甘伟译，北京航空航天大学出版社，2008</a:t>
            </a:r>
            <a:endParaRPr lang="en-US" altLang="zh-CN"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endParaRPr lang="zh-CN" altLang="en-US"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latin typeface="Times New Roman" panose="02020603050405020304" pitchFamily="18" charset="0"/>
              </a:rPr>
              <a:t>参考书：</a:t>
            </a:r>
            <a:r>
              <a:rPr lang="zh-CN" altLang="en-US" sz="2400" b="1">
                <a:solidFill>
                  <a:schemeClr val="accent2"/>
                </a:solidFill>
                <a:latin typeface="Times New Roman" panose="02020603050405020304" pitchFamily="18" charset="0"/>
              </a:rPr>
              <a:t>EDA技术实用教程 — Verilog版（第五版），潘松、黄继业，科学出版社，2010</a:t>
            </a:r>
            <a:endParaRPr lang="en-US" altLang="zh-CN"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endParaRPr lang="en-US" altLang="zh-CN"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zh-CN" sz="2400">
                <a:hlinkClick r:id="rId1"/>
              </a:rPr>
              <a:t>https://github.com/hustrlee/HUST-Verilog-Course</a:t>
            </a:r>
            <a:endParaRPr lang="zh-CN" altLang="en-US" sz="2400" b="1">
              <a:solidFill>
                <a:schemeClr val="accent2"/>
              </a:solidFill>
              <a:latin typeface="Times New Roman" panose="02020603050405020304" pitchFamily="18" charset="0"/>
            </a:endParaRPr>
          </a:p>
        </p:txBody>
      </p:sp>
      <p:sp>
        <p:nvSpPr>
          <p:cNvPr id="14339"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0B09604-DCEE-4FA3-BD01-AC4746BEBA89}"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49862"/>
    </mc:Choice>
    <mc:Fallback>
      <p:transition spd="slow" advTm="498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2289"/>
          <p:cNvSpPr>
            <a:spLocks noChangeArrowheads="1"/>
          </p:cNvSpPr>
          <p:nvPr/>
        </p:nvSpPr>
        <p:spPr bwMode="auto">
          <a:xfrm>
            <a:off x="250825" y="550863"/>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为何要学习和使用HDL语言</a:t>
            </a:r>
            <a:endParaRPr lang="zh-CN" altLang="en-US" sz="2400" b="1">
              <a:solidFill>
                <a:schemeClr val="accent2"/>
              </a:solidFill>
              <a:latin typeface="Times New Roman" panose="02020603050405020304" pitchFamily="18" charset="0"/>
            </a:endParaRPr>
          </a:p>
          <a:p>
            <a:pPr lvl="1" algn="just" eaLnBrk="1" hangingPunct="1">
              <a:lnSpc>
                <a:spcPct val="200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电路设计将继续保持向大规模和高复杂度发展的趋势，工程人员将不得不使用HDL进行设计，而把具体实现留给逻辑综合工具去完成。</a:t>
            </a:r>
            <a:endParaRPr lang="zh-CN" altLang="en-US" sz="2000" b="1">
              <a:solidFill>
                <a:schemeClr val="accent2"/>
              </a:solidFill>
              <a:latin typeface="Times New Roman" panose="02020603050405020304" pitchFamily="18" charset="0"/>
            </a:endParaRPr>
          </a:p>
          <a:p>
            <a:pPr lvl="1" algn="just" eaLnBrk="1" hangingPunct="1">
              <a:lnSpc>
                <a:spcPct val="200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电子领域的竞争越来越激烈，有效的HDL语言和计算机仿真系统在将设计错误的数目减少到最低限方面起到不可估量的作用，从而提高设计的效率、降低设计成本、缩短设计周期。</a:t>
            </a:r>
            <a:endParaRPr lang="zh-CN" altLang="en-US" sz="2000" b="1">
              <a:solidFill>
                <a:schemeClr val="accent2"/>
              </a:solidFill>
              <a:latin typeface="Times New Roman" panose="02020603050405020304" pitchFamily="18" charset="0"/>
            </a:endParaRPr>
          </a:p>
          <a:p>
            <a:pPr lvl="1" algn="just" eaLnBrk="1" hangingPunct="1">
              <a:lnSpc>
                <a:spcPct val="200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用HDL进行设计，只需要对描述语言进行修改，这比更改电路原理图要容易实现得多，使得探索各种设计方案变成一件很容易、很便利的事情。</a:t>
            </a:r>
            <a:endParaRPr lang="zh-CN" altLang="en-US" sz="2000" b="1">
              <a:solidFill>
                <a:schemeClr val="accent2"/>
              </a:solidFill>
              <a:latin typeface="Times New Roman" panose="02020603050405020304" pitchFamily="18" charset="0"/>
            </a:endParaRPr>
          </a:p>
        </p:txBody>
      </p:sp>
      <p:sp>
        <p:nvSpPr>
          <p:cNvPr id="3277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0CE9D3D-B34B-4062-8A1B-DB63F0D26B79}"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51879"/>
    </mc:Choice>
    <mc:Fallback>
      <p:transition spd="slow" advTm="5187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矩形 13313"/>
          <p:cNvSpPr>
            <a:spLocks noChangeArrowheads="1"/>
          </p:cNvSpPr>
          <p:nvPr/>
        </p:nvSpPr>
        <p:spPr bwMode="auto">
          <a:xfrm>
            <a:off x="-31750" y="403225"/>
            <a:ext cx="917575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en-US" altLang="zh-CN" sz="3600" b="1">
                <a:ea typeface="黑体" panose="02010609060101010101" pitchFamily="49" charset="-122"/>
              </a:rPr>
              <a:t>HDL</a:t>
            </a:r>
            <a:r>
              <a:rPr lang="zh-CN" altLang="en-US" sz="3600" b="1">
                <a:ea typeface="黑体" panose="02010609060101010101" pitchFamily="49" charset="-122"/>
              </a:rPr>
              <a:t>语言的发展历史</a:t>
            </a:r>
            <a:endParaRPr lang="zh-CN" altLang="en-US" sz="3600" b="1">
              <a:ea typeface="黑体" panose="02010609060101010101" pitchFamily="49" charset="-122"/>
            </a:endParaRPr>
          </a:p>
        </p:txBody>
      </p:sp>
      <p:sp>
        <p:nvSpPr>
          <p:cNvPr id="33794" name="矩形 13314"/>
          <p:cNvSpPr>
            <a:spLocks noChangeArrowheads="1"/>
          </p:cNvSpPr>
          <p:nvPr/>
        </p:nvSpPr>
        <p:spPr bwMode="auto">
          <a:xfrm>
            <a:off x="250825" y="1196975"/>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en-US" altLang="zh-CN" sz="2800" b="1">
                <a:solidFill>
                  <a:schemeClr val="accent2"/>
                </a:solidFill>
                <a:latin typeface="Times New Roman" panose="02020603050405020304" pitchFamily="18" charset="0"/>
              </a:rPr>
              <a:t>HDL</a:t>
            </a:r>
            <a:r>
              <a:rPr lang="zh-CN" altLang="en-US" sz="2800" b="1">
                <a:solidFill>
                  <a:schemeClr val="accent2"/>
                </a:solidFill>
                <a:latin typeface="Times New Roman" panose="02020603050405020304" pitchFamily="18" charset="0"/>
              </a:rPr>
              <a:t>于 </a:t>
            </a:r>
            <a:r>
              <a:rPr lang="en-US" altLang="zh-CN" sz="2800" b="1">
                <a:solidFill>
                  <a:schemeClr val="accent2"/>
                </a:solidFill>
                <a:latin typeface="Times New Roman" panose="02020603050405020304" pitchFamily="18" charset="0"/>
              </a:rPr>
              <a:t>1982</a:t>
            </a:r>
            <a:r>
              <a:rPr lang="zh-CN" altLang="en-US" sz="2800" b="1">
                <a:solidFill>
                  <a:schemeClr val="accent2"/>
                </a:solidFill>
                <a:latin typeface="Times New Roman" panose="02020603050405020304" pitchFamily="18" charset="0"/>
              </a:rPr>
              <a:t> 年由 </a:t>
            </a:r>
            <a:r>
              <a:rPr lang="en-US" altLang="zh-CN" sz="2800" b="1">
                <a:solidFill>
                  <a:schemeClr val="accent2"/>
                </a:solidFill>
                <a:latin typeface="Times New Roman" panose="02020603050405020304" pitchFamily="18" charset="0"/>
              </a:rPr>
              <a:t>Iverson</a:t>
            </a:r>
            <a:r>
              <a:rPr lang="zh-CN" altLang="en-US" sz="2800" b="1">
                <a:solidFill>
                  <a:schemeClr val="accent2"/>
                </a:solidFill>
                <a:latin typeface="Times New Roman" panose="02020603050405020304" pitchFamily="18" charset="0"/>
              </a:rPr>
              <a:t> 提出。</a:t>
            </a:r>
            <a:endParaRPr lang="zh-CN" altLang="en-US" sz="28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800" b="1">
                <a:solidFill>
                  <a:schemeClr val="accent2"/>
                </a:solidFill>
                <a:latin typeface="Times New Roman" panose="02020603050405020304" pitchFamily="18" charset="0"/>
              </a:rPr>
              <a:t>随后，许多高等学校、科研单位、大型计算机厂商都相继推出了各自的</a:t>
            </a:r>
            <a:r>
              <a:rPr lang="en-US" altLang="zh-CN" sz="2800" b="1">
                <a:solidFill>
                  <a:schemeClr val="accent2"/>
                </a:solidFill>
                <a:latin typeface="Times New Roman" panose="02020603050405020304" pitchFamily="18" charset="0"/>
              </a:rPr>
              <a:t>HDL </a:t>
            </a:r>
            <a:r>
              <a:rPr lang="zh-CN" altLang="en-US" sz="2800" b="1">
                <a:solidFill>
                  <a:schemeClr val="accent2"/>
                </a:solidFill>
                <a:latin typeface="Times New Roman" panose="02020603050405020304" pitchFamily="18" charset="0"/>
              </a:rPr>
              <a:t>。</a:t>
            </a:r>
            <a:endParaRPr lang="zh-CN" altLang="en-US" sz="28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800" b="1">
                <a:solidFill>
                  <a:schemeClr val="accent2"/>
                </a:solidFill>
                <a:latin typeface="Times New Roman" panose="02020603050405020304" pitchFamily="18" charset="0"/>
              </a:rPr>
              <a:t>最终成为</a:t>
            </a:r>
            <a:r>
              <a:rPr lang="en-US" altLang="zh-CN" sz="2800" b="1">
                <a:solidFill>
                  <a:schemeClr val="accent2"/>
                </a:solidFill>
                <a:latin typeface="Times New Roman" panose="02020603050405020304" pitchFamily="18" charset="0"/>
              </a:rPr>
              <a:t>IEEE</a:t>
            </a:r>
            <a:r>
              <a:rPr lang="zh-CN" altLang="en-US" sz="2800" b="1">
                <a:solidFill>
                  <a:schemeClr val="accent2"/>
                </a:solidFill>
                <a:latin typeface="Times New Roman" panose="02020603050405020304" pitchFamily="18" charset="0"/>
              </a:rPr>
              <a:t>技术标准的仅有两个，即</a:t>
            </a:r>
            <a:r>
              <a:rPr lang="en-US" altLang="zh-CN" sz="2800" b="1">
                <a:solidFill>
                  <a:schemeClr val="accent2"/>
                </a:solidFill>
                <a:latin typeface="Times New Roman" panose="02020603050405020304" pitchFamily="18" charset="0"/>
              </a:rPr>
              <a:t>VHDL</a:t>
            </a:r>
            <a:r>
              <a:rPr lang="zh-CN" altLang="en-US" sz="2800" b="1">
                <a:solidFill>
                  <a:schemeClr val="accent2"/>
                </a:solidFill>
                <a:latin typeface="Times New Roman" panose="02020603050405020304" pitchFamily="18" charset="0"/>
              </a:rPr>
              <a:t>和</a:t>
            </a:r>
            <a:r>
              <a:rPr lang="en-US" altLang="zh-CN" sz="2800" b="1">
                <a:solidFill>
                  <a:schemeClr val="accent2"/>
                </a:solidFill>
                <a:latin typeface="Times New Roman" panose="02020603050405020304" pitchFamily="18" charset="0"/>
              </a:rPr>
              <a:t>Verilog HDL</a:t>
            </a:r>
            <a:r>
              <a:rPr lang="zh-CN" altLang="en-US" sz="2800" b="1">
                <a:solidFill>
                  <a:schemeClr val="accent2"/>
                </a:solidFill>
                <a:latin typeface="Times New Roman" panose="02020603050405020304" pitchFamily="18" charset="0"/>
              </a:rPr>
              <a:t>。</a:t>
            </a:r>
            <a:endParaRPr lang="zh-CN" altLang="en-US" sz="2800" b="1">
              <a:solidFill>
                <a:schemeClr val="accent2"/>
              </a:solidFill>
              <a:latin typeface="Times New Roman" panose="02020603050405020304" pitchFamily="18" charset="0"/>
            </a:endParaRPr>
          </a:p>
        </p:txBody>
      </p:sp>
      <p:sp>
        <p:nvSpPr>
          <p:cNvPr id="33795"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440031A-650A-4CA1-8EA4-6B75E027FC6E}"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6608"/>
    </mc:Choice>
    <mc:Fallback>
      <p:transition spd="slow" advTm="36608"/>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矩形 14337"/>
          <p:cNvSpPr>
            <a:spLocks noChangeArrowheads="1"/>
          </p:cNvSpPr>
          <p:nvPr/>
        </p:nvSpPr>
        <p:spPr bwMode="auto">
          <a:xfrm>
            <a:off x="250825" y="765175"/>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VHDL</a:t>
            </a:r>
            <a:r>
              <a:rPr lang="zh-CN" altLang="en-US" sz="2400" b="1">
                <a:solidFill>
                  <a:schemeClr val="accent2"/>
                </a:solidFill>
                <a:latin typeface="Times New Roman" panose="02020603050405020304" pitchFamily="18" charset="0"/>
              </a:rPr>
              <a:t>的英文全名是</a:t>
            </a:r>
            <a:r>
              <a:rPr lang="en-US" altLang="zh-CN" sz="2400" b="1">
                <a:solidFill>
                  <a:schemeClr val="accent2"/>
                </a:solidFill>
                <a:latin typeface="Times New Roman" panose="02020603050405020304" pitchFamily="18" charset="0"/>
              </a:rPr>
              <a:t>Very-High-Speed Integrated Circuit Hardware Description Language</a:t>
            </a:r>
            <a:r>
              <a:rPr lang="zh-CN" altLang="en-US" sz="2400" b="1">
                <a:solidFill>
                  <a:schemeClr val="accent2"/>
                </a:solidFill>
                <a:latin typeface="Times New Roman" panose="02020603050405020304" pitchFamily="18" charset="0"/>
              </a:rPr>
              <a:t>，诞生于</a:t>
            </a:r>
            <a:r>
              <a:rPr lang="en-US" altLang="zh-CN" sz="2400" b="1">
                <a:solidFill>
                  <a:schemeClr val="accent2"/>
                </a:solidFill>
                <a:latin typeface="Times New Roman" panose="02020603050405020304" pitchFamily="18" charset="0"/>
              </a:rPr>
              <a:t>1982</a:t>
            </a:r>
            <a:r>
              <a:rPr lang="zh-CN" altLang="en-US" sz="2400" b="1">
                <a:solidFill>
                  <a:schemeClr val="accent2"/>
                </a:solidFill>
                <a:latin typeface="Times New Roman" panose="02020603050405020304" pitchFamily="18" charset="0"/>
              </a:rPr>
              <a:t>年，由美国国防部主导开发。</a:t>
            </a:r>
            <a:endParaRPr lang="zh-CN" altLang="en-US" sz="2400" b="1">
              <a:solidFill>
                <a:schemeClr val="accent2"/>
              </a:solidFill>
              <a:latin typeface="Times New Roman" panose="02020603050405020304" pitchFamily="18" charset="0"/>
            </a:endParaRPr>
          </a:p>
          <a:p>
            <a:pPr algn="just" eaLnBrk="1" hangingPunct="1">
              <a:lnSpc>
                <a:spcPct val="14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目前有</a:t>
            </a:r>
            <a:r>
              <a:rPr lang="en-US" altLang="zh-CN" sz="2400" b="1">
                <a:solidFill>
                  <a:schemeClr val="accent2"/>
                </a:solidFill>
                <a:latin typeface="Times New Roman" panose="02020603050405020304" pitchFamily="18" charset="0"/>
              </a:rPr>
              <a:t>IEEE-1076</a:t>
            </a:r>
            <a:r>
              <a:rPr lang="zh-CN" altLang="en-US" sz="2400" b="1">
                <a:solidFill>
                  <a:schemeClr val="accent2"/>
                </a:solidFill>
                <a:latin typeface="Times New Roman" panose="02020603050405020304" pitchFamily="18" charset="0"/>
              </a:rPr>
              <a:t>（简称</a:t>
            </a:r>
            <a:r>
              <a:rPr lang="en-US" altLang="zh-CN" sz="2400" b="1">
                <a:solidFill>
                  <a:schemeClr val="accent2"/>
                </a:solidFill>
                <a:latin typeface="Times New Roman" panose="02020603050405020304" pitchFamily="18" charset="0"/>
              </a:rPr>
              <a:t>87</a:t>
            </a:r>
            <a:r>
              <a:rPr lang="zh-CN" altLang="en-US" sz="2400" b="1">
                <a:solidFill>
                  <a:schemeClr val="accent2"/>
                </a:solidFill>
                <a:latin typeface="Times New Roman" panose="02020603050405020304" pitchFamily="18" charset="0"/>
              </a:rPr>
              <a:t>版），</a:t>
            </a:r>
            <a:r>
              <a:rPr lang="en-US" altLang="zh-CN" sz="2400" b="1">
                <a:solidFill>
                  <a:schemeClr val="accent2"/>
                </a:solidFill>
                <a:latin typeface="Times New Roman" panose="02020603050405020304" pitchFamily="18" charset="0"/>
              </a:rPr>
              <a:t>IEEE-1076-1993</a:t>
            </a:r>
            <a:r>
              <a:rPr lang="zh-CN" altLang="en-US" sz="2400" b="1">
                <a:solidFill>
                  <a:schemeClr val="accent2"/>
                </a:solidFill>
                <a:latin typeface="Times New Roman" panose="02020603050405020304" pitchFamily="18" charset="0"/>
              </a:rPr>
              <a:t>（简称</a:t>
            </a:r>
            <a:r>
              <a:rPr lang="en-US" altLang="zh-CN" sz="2400" b="1">
                <a:solidFill>
                  <a:schemeClr val="accent2"/>
                </a:solidFill>
                <a:latin typeface="Times New Roman" panose="02020603050405020304" pitchFamily="18" charset="0"/>
              </a:rPr>
              <a:t>93</a:t>
            </a:r>
            <a:r>
              <a:rPr lang="zh-CN" altLang="en-US" sz="2400" b="1">
                <a:solidFill>
                  <a:schemeClr val="accent2"/>
                </a:solidFill>
                <a:latin typeface="Times New Roman" panose="02020603050405020304" pitchFamily="18" charset="0"/>
              </a:rPr>
              <a:t>版）和</a:t>
            </a:r>
            <a:r>
              <a:rPr lang="en-US" altLang="zh-CN" sz="2400" b="1">
                <a:solidFill>
                  <a:schemeClr val="accent2"/>
                </a:solidFill>
                <a:latin typeface="Times New Roman" panose="02020603050405020304" pitchFamily="18" charset="0"/>
              </a:rPr>
              <a:t>IEEE-1076-2008</a:t>
            </a:r>
            <a:r>
              <a:rPr lang="zh-CN" altLang="en-US" sz="2400" b="1">
                <a:solidFill>
                  <a:schemeClr val="accent2"/>
                </a:solidFill>
                <a:latin typeface="Times New Roman" panose="02020603050405020304" pitchFamily="18" charset="0"/>
              </a:rPr>
              <a:t>（简称</a:t>
            </a:r>
            <a:r>
              <a:rPr lang="en-US" altLang="zh-CN" sz="2400" b="1">
                <a:solidFill>
                  <a:schemeClr val="accent2"/>
                </a:solidFill>
                <a:latin typeface="Times New Roman" panose="02020603050405020304" pitchFamily="18" charset="0"/>
              </a:rPr>
              <a:t>2008</a:t>
            </a:r>
            <a:r>
              <a:rPr lang="zh-CN" altLang="en-US" sz="2400" b="1">
                <a:solidFill>
                  <a:schemeClr val="accent2"/>
                </a:solidFill>
                <a:latin typeface="Times New Roman" panose="02020603050405020304" pitchFamily="18" charset="0"/>
              </a:rPr>
              <a:t>版）三个版本。</a:t>
            </a:r>
            <a:endParaRPr lang="zh-CN" altLang="en-US" sz="2400" b="1">
              <a:solidFill>
                <a:schemeClr val="accent2"/>
              </a:solidFill>
              <a:latin typeface="Times New Roman" panose="02020603050405020304" pitchFamily="18" charset="0"/>
            </a:endParaRPr>
          </a:p>
          <a:p>
            <a:pPr algn="just" eaLnBrk="1" hangingPunct="1">
              <a:lnSpc>
                <a:spcPct val="14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VHDL</a:t>
            </a:r>
            <a:r>
              <a:rPr lang="zh-CN" altLang="en-US" sz="2400" b="1">
                <a:solidFill>
                  <a:schemeClr val="accent2"/>
                </a:solidFill>
                <a:latin typeface="Times New Roman" panose="02020603050405020304" pitchFamily="18" charset="0"/>
              </a:rPr>
              <a:t>主要用于描述数字系统的结构、行为、功能和接口。</a:t>
            </a:r>
            <a:endParaRPr lang="zh-CN" altLang="en-US" sz="2400" b="1">
              <a:solidFill>
                <a:schemeClr val="accent2"/>
              </a:solidFill>
              <a:latin typeface="Times New Roman" panose="02020603050405020304" pitchFamily="18" charset="0"/>
            </a:endParaRPr>
          </a:p>
          <a:p>
            <a:pPr algn="just" eaLnBrk="1" hangingPunct="1">
              <a:lnSpc>
                <a:spcPct val="14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除了含有许多具有硬件特征的语句外，</a:t>
            </a:r>
            <a:r>
              <a:rPr lang="en-US" altLang="zh-CN" sz="2400" b="1">
                <a:solidFill>
                  <a:schemeClr val="accent2"/>
                </a:solidFill>
                <a:latin typeface="Times New Roman" panose="02020603050405020304" pitchFamily="18" charset="0"/>
              </a:rPr>
              <a:t>VHDL</a:t>
            </a:r>
            <a:r>
              <a:rPr lang="zh-CN" altLang="en-US" sz="2400" b="1">
                <a:solidFill>
                  <a:schemeClr val="accent2"/>
                </a:solidFill>
                <a:latin typeface="Times New Roman" panose="02020603050405020304" pitchFamily="18" charset="0"/>
              </a:rPr>
              <a:t>的语言形式和描述风格与句法十分类似于一般的计算机高级语言。</a:t>
            </a:r>
            <a:endParaRPr lang="zh-CN" altLang="en-US" sz="2400" b="1">
              <a:solidFill>
                <a:schemeClr val="accent2"/>
              </a:solidFill>
              <a:latin typeface="Times New Roman" panose="02020603050405020304" pitchFamily="18" charset="0"/>
            </a:endParaRPr>
          </a:p>
        </p:txBody>
      </p:sp>
      <p:sp>
        <p:nvSpPr>
          <p:cNvPr id="34818"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44EA2FD-1CDE-4D1E-B21D-D571E3DB3EBA}"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4173"/>
    </mc:Choice>
    <mc:Fallback>
      <p:transition spd="slow" advTm="3417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矩形 15361"/>
          <p:cNvSpPr>
            <a:spLocks noChangeArrowheads="1"/>
          </p:cNvSpPr>
          <p:nvPr/>
        </p:nvSpPr>
        <p:spPr bwMode="auto">
          <a:xfrm>
            <a:off x="215900" y="379413"/>
            <a:ext cx="8713788" cy="614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sz="2200" b="1">
                <a:solidFill>
                  <a:schemeClr val="accent2"/>
                </a:solidFill>
                <a:latin typeface="Times New Roman" panose="02020603050405020304" pitchFamily="18" charset="0"/>
              </a:rPr>
              <a:t>Verilog HDL由GDA（Gateway Design Automation）公司的Phil Moorby在1983年首创。</a:t>
            </a:r>
            <a:endParaRPr lang="zh-CN" altLang="en-US" sz="22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200" b="1">
                <a:solidFill>
                  <a:schemeClr val="accent2"/>
                </a:solidFill>
                <a:latin typeface="Times New Roman" panose="02020603050405020304" pitchFamily="18" charset="0"/>
              </a:rPr>
              <a:t>最初只设计了一个仿真与验证工具，之后又陆续开发了相关的故障模拟与时序分析工具。</a:t>
            </a:r>
            <a:endParaRPr lang="zh-CN" altLang="en-US" sz="22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200" b="1">
                <a:solidFill>
                  <a:schemeClr val="accent2"/>
                </a:solidFill>
                <a:latin typeface="Times New Roman" panose="02020603050405020304" pitchFamily="18" charset="0"/>
              </a:rPr>
              <a:t>1985年Moorby推出它的第三个商用仿真器Verilog-XL，获得了巨大的成功，从而使得Verilog HDL迅速得到推广应用。</a:t>
            </a:r>
            <a:endParaRPr lang="zh-CN" altLang="en-US" sz="22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200" b="1">
                <a:solidFill>
                  <a:schemeClr val="accent2"/>
                </a:solidFill>
                <a:latin typeface="Times New Roman" panose="02020603050405020304" pitchFamily="18" charset="0"/>
              </a:rPr>
              <a:t>1987年Synonsys公司开始使用Verilog行为语言作为它综合工具的输入。</a:t>
            </a:r>
            <a:endParaRPr lang="zh-CN" altLang="en-US" sz="22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200" b="1">
                <a:solidFill>
                  <a:schemeClr val="accent2"/>
                </a:solidFill>
                <a:latin typeface="Times New Roman" panose="02020603050405020304" pitchFamily="18" charset="0"/>
              </a:rPr>
              <a:t>1983～1987年的Verilog HDL可以描述硬件和测试激励的行为结构。</a:t>
            </a:r>
            <a:endParaRPr lang="zh-CN" altLang="en-US" sz="22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200" b="1">
                <a:solidFill>
                  <a:schemeClr val="accent2"/>
                </a:solidFill>
                <a:latin typeface="Times New Roman" panose="02020603050405020304" pitchFamily="18" charset="0"/>
              </a:rPr>
              <a:t>Verilog-XL较快，特别在门级。</a:t>
            </a:r>
            <a:endParaRPr lang="zh-CN" altLang="en-US" sz="22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200" b="1">
                <a:solidFill>
                  <a:schemeClr val="accent2"/>
                </a:solidFill>
                <a:latin typeface="Times New Roman" panose="02020603050405020304" pitchFamily="18" charset="0"/>
              </a:rPr>
              <a:t>Verilog-XL仿真器是解释型的，便于设计者交互地调试硬件描述，便于发现设计中出现的问题。</a:t>
            </a:r>
            <a:endParaRPr lang="zh-CN" altLang="en-US" sz="2200" b="1">
              <a:solidFill>
                <a:schemeClr val="accent2"/>
              </a:solidFill>
              <a:latin typeface="Times New Roman" panose="02020603050405020304" pitchFamily="18" charset="0"/>
            </a:endParaRPr>
          </a:p>
        </p:txBody>
      </p:sp>
      <p:sp>
        <p:nvSpPr>
          <p:cNvPr id="3584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FA88AF9-4A42-4DDC-85BB-532F56EDF9AC}"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72503"/>
    </mc:Choice>
    <mc:Fallback>
      <p:transition spd="slow" advTm="72503"/>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矩形 16385"/>
          <p:cNvSpPr>
            <a:spLocks noChangeArrowheads="1"/>
          </p:cNvSpPr>
          <p:nvPr/>
        </p:nvSpPr>
        <p:spPr bwMode="auto">
          <a:xfrm>
            <a:off x="215900" y="446088"/>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
                <a:srgbClr val="FF0000"/>
              </a:buClr>
              <a:buSzPct val="80000"/>
              <a:buFont typeface="Wingdings" panose="05000000000000000000" pitchFamily="2" charset="2"/>
              <a:buChar char="q"/>
            </a:pPr>
            <a:r>
              <a:rPr lang="en-US" altLang="zh-CN" sz="2200" b="1">
                <a:solidFill>
                  <a:schemeClr val="accent2"/>
                </a:solidFill>
                <a:latin typeface="Times New Roman" panose="02020603050405020304" pitchFamily="18" charset="0"/>
              </a:rPr>
              <a:t>1989</a:t>
            </a:r>
            <a:r>
              <a:rPr lang="zh-CN" altLang="en-US" sz="2200" b="1">
                <a:solidFill>
                  <a:schemeClr val="accent2"/>
                </a:solidFill>
                <a:latin typeface="Times New Roman" panose="02020603050405020304" pitchFamily="18" charset="0"/>
              </a:rPr>
              <a:t>年</a:t>
            </a:r>
            <a:r>
              <a:rPr lang="en-US" altLang="zh-CN" sz="2200" b="1">
                <a:solidFill>
                  <a:schemeClr val="accent2"/>
                </a:solidFill>
                <a:latin typeface="Times New Roman" panose="02020603050405020304" pitchFamily="18" charset="0"/>
              </a:rPr>
              <a:t>Cadence</a:t>
            </a:r>
            <a:r>
              <a:rPr lang="zh-CN" altLang="en-US" sz="2200" b="1">
                <a:solidFill>
                  <a:schemeClr val="accent2"/>
                </a:solidFill>
                <a:latin typeface="Times New Roman" panose="02020603050405020304" pitchFamily="18" charset="0"/>
              </a:rPr>
              <a:t>公司收购了</a:t>
            </a:r>
            <a:r>
              <a:rPr lang="en-US" altLang="zh-CN" sz="2200" b="1">
                <a:solidFill>
                  <a:schemeClr val="accent2"/>
                </a:solidFill>
                <a:latin typeface="Times New Roman" panose="02020603050405020304" pitchFamily="18" charset="0"/>
              </a:rPr>
              <a:t>GDA</a:t>
            </a:r>
            <a:r>
              <a:rPr lang="zh-CN" altLang="en-US" sz="2200" b="1">
                <a:solidFill>
                  <a:schemeClr val="accent2"/>
                </a:solidFill>
                <a:latin typeface="Times New Roman" panose="02020603050405020304" pitchFamily="18" charset="0"/>
              </a:rPr>
              <a:t>公司，使得</a:t>
            </a: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成为了该公司的独家专利。</a:t>
            </a:r>
            <a:endParaRPr lang="zh-CN" altLang="en-US" sz="2200" b="1">
              <a:solidFill>
                <a:schemeClr val="accent2"/>
              </a:solidFill>
              <a:latin typeface="Times New Roman" panose="02020603050405020304" pitchFamily="18" charset="0"/>
            </a:endParaRPr>
          </a:p>
          <a:p>
            <a:pPr algn="just" eaLnBrk="1" hangingPunct="1">
              <a:lnSpc>
                <a:spcPct val="130000"/>
              </a:lnSpc>
              <a:spcBef>
                <a:spcPct val="0"/>
              </a:spcBef>
              <a:buClr>
                <a:srgbClr val="FF0000"/>
              </a:buClr>
              <a:buSzPct val="80000"/>
              <a:buFont typeface="Wingdings" panose="05000000000000000000" pitchFamily="2" charset="2"/>
              <a:buChar char="q"/>
            </a:pPr>
            <a:endParaRPr lang="zh-CN" altLang="en-US" sz="2200" b="1">
              <a:solidFill>
                <a:schemeClr val="accent2"/>
              </a:solidFill>
              <a:latin typeface="Times New Roman" panose="02020603050405020304" pitchFamily="18" charset="0"/>
            </a:endParaRPr>
          </a:p>
          <a:p>
            <a:pPr algn="just" eaLnBrk="1" hangingPunct="1">
              <a:lnSpc>
                <a:spcPct val="130000"/>
              </a:lnSpc>
              <a:spcBef>
                <a:spcPct val="0"/>
              </a:spcBef>
              <a:buClr>
                <a:srgbClr val="FF0000"/>
              </a:buClr>
              <a:buSzPct val="80000"/>
              <a:buFont typeface="Wingdings" panose="05000000000000000000" pitchFamily="2" charset="2"/>
              <a:buChar char="q"/>
            </a:pPr>
            <a:r>
              <a:rPr lang="en-US" altLang="zh-CN" sz="2200" b="1">
                <a:solidFill>
                  <a:schemeClr val="accent2"/>
                </a:solidFill>
                <a:latin typeface="Times New Roman" panose="02020603050405020304" pitchFamily="18" charset="0"/>
              </a:rPr>
              <a:t>1990</a:t>
            </a:r>
            <a:r>
              <a:rPr lang="zh-CN" altLang="en-US" sz="2200" b="1">
                <a:solidFill>
                  <a:schemeClr val="accent2"/>
                </a:solidFill>
                <a:latin typeface="Times New Roman" panose="02020603050405020304" pitchFamily="18" charset="0"/>
              </a:rPr>
              <a:t>年初</a:t>
            </a:r>
            <a:r>
              <a:rPr lang="en-US" altLang="zh-CN" sz="2200" b="1">
                <a:solidFill>
                  <a:schemeClr val="accent2"/>
                </a:solidFill>
                <a:latin typeface="Times New Roman" panose="02020603050405020304" pitchFamily="18" charset="0"/>
              </a:rPr>
              <a:t>Cadence</a:t>
            </a:r>
            <a:r>
              <a:rPr lang="zh-CN" altLang="en-US" sz="2200" b="1">
                <a:solidFill>
                  <a:schemeClr val="accent2"/>
                </a:solidFill>
                <a:latin typeface="Times New Roman" panose="02020603050405020304" pitchFamily="18" charset="0"/>
              </a:rPr>
              <a:t>公司把</a:t>
            </a: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和</a:t>
            </a:r>
            <a:r>
              <a:rPr lang="en-US" altLang="zh-CN" sz="2200" b="1">
                <a:solidFill>
                  <a:schemeClr val="accent2"/>
                </a:solidFill>
                <a:latin typeface="Times New Roman" panose="02020603050405020304" pitchFamily="18" charset="0"/>
              </a:rPr>
              <a:t>Verilog-XL</a:t>
            </a:r>
            <a:r>
              <a:rPr lang="zh-CN" altLang="en-US" sz="2200" b="1">
                <a:solidFill>
                  <a:schemeClr val="accent2"/>
                </a:solidFill>
                <a:latin typeface="Times New Roman" panose="02020603050405020304" pitchFamily="18" charset="0"/>
              </a:rPr>
              <a:t>分成单独产品，发布了</a:t>
            </a: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，与</a:t>
            </a:r>
            <a:r>
              <a:rPr lang="en-US" altLang="zh-CN" sz="2200" b="1">
                <a:solidFill>
                  <a:schemeClr val="accent2"/>
                </a:solidFill>
                <a:latin typeface="Times New Roman" panose="02020603050405020304" pitchFamily="18" charset="0"/>
              </a:rPr>
              <a:t>VHDL</a:t>
            </a:r>
            <a:r>
              <a:rPr lang="zh-CN" altLang="en-US" sz="2200" b="1">
                <a:solidFill>
                  <a:schemeClr val="accent2"/>
                </a:solidFill>
                <a:latin typeface="Times New Roman" panose="02020603050405020304" pitchFamily="18" charset="0"/>
              </a:rPr>
              <a:t>竞争。并成立</a:t>
            </a:r>
            <a:r>
              <a:rPr lang="en-US" altLang="zh-CN" sz="2200" b="1">
                <a:solidFill>
                  <a:schemeClr val="accent2"/>
                </a:solidFill>
                <a:latin typeface="Times New Roman" panose="02020603050405020304" pitchFamily="18" charset="0"/>
              </a:rPr>
              <a:t>Open Verilog International</a:t>
            </a:r>
            <a:r>
              <a:rPr lang="zh-CN" altLang="en-US" sz="2200" b="1">
                <a:solidFill>
                  <a:schemeClr val="accent2"/>
                </a:solidFill>
                <a:latin typeface="Times New Roman" panose="02020603050405020304" pitchFamily="18" charset="0"/>
              </a:rPr>
              <a:t>（</a:t>
            </a:r>
            <a:r>
              <a:rPr lang="en-US" altLang="zh-CN" sz="2200" b="1">
                <a:solidFill>
                  <a:schemeClr val="accent2"/>
                </a:solidFill>
                <a:latin typeface="Times New Roman" panose="02020603050405020304" pitchFamily="18" charset="0"/>
              </a:rPr>
              <a:t>OVI</a:t>
            </a:r>
            <a:r>
              <a:rPr lang="zh-CN" altLang="en-US" sz="2200" b="1">
                <a:solidFill>
                  <a:schemeClr val="accent2"/>
                </a:solidFill>
                <a:latin typeface="Times New Roman" panose="02020603050405020304" pitchFamily="18" charset="0"/>
              </a:rPr>
              <a:t>）组织，</a:t>
            </a:r>
            <a:r>
              <a:rPr lang="en-US" altLang="zh-CN" sz="2200" b="1">
                <a:solidFill>
                  <a:schemeClr val="accent2"/>
                </a:solidFill>
                <a:latin typeface="Times New Roman" panose="02020603050405020304" pitchFamily="18" charset="0"/>
              </a:rPr>
              <a:t>OVI</a:t>
            </a:r>
            <a:r>
              <a:rPr lang="zh-CN" altLang="en-US" sz="2200" b="1">
                <a:solidFill>
                  <a:schemeClr val="accent2"/>
                </a:solidFill>
                <a:latin typeface="Times New Roman" panose="02020603050405020304" pitchFamily="18" charset="0"/>
              </a:rPr>
              <a:t>由</a:t>
            </a: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的使用者和</a:t>
            </a:r>
            <a:r>
              <a:rPr lang="en-US" altLang="zh-CN" sz="2200" b="1">
                <a:solidFill>
                  <a:schemeClr val="accent2"/>
                </a:solidFill>
                <a:latin typeface="Times New Roman" panose="02020603050405020304" pitchFamily="18" charset="0"/>
              </a:rPr>
              <a:t>CAE</a:t>
            </a:r>
            <a:r>
              <a:rPr lang="zh-CN" altLang="en-US" sz="2200" b="1">
                <a:solidFill>
                  <a:schemeClr val="accent2"/>
                </a:solidFill>
                <a:latin typeface="Times New Roman" panose="02020603050405020304" pitchFamily="18" charset="0"/>
              </a:rPr>
              <a:t>供应商组成，以促进</a:t>
            </a: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成为</a:t>
            </a:r>
            <a:r>
              <a:rPr lang="en-US" altLang="zh-CN" sz="2200" b="1">
                <a:solidFill>
                  <a:schemeClr val="accent2"/>
                </a:solidFill>
                <a:latin typeface="Times New Roman" panose="02020603050405020304" pitchFamily="18" charset="0"/>
              </a:rPr>
              <a:t>IEEE</a:t>
            </a:r>
            <a:r>
              <a:rPr lang="zh-CN" altLang="en-US" sz="2200" b="1">
                <a:solidFill>
                  <a:schemeClr val="accent2"/>
                </a:solidFill>
                <a:latin typeface="Times New Roman" panose="02020603050405020304" pitchFamily="18" charset="0"/>
              </a:rPr>
              <a:t>标准。</a:t>
            </a:r>
            <a:endParaRPr lang="zh-CN" altLang="en-US" sz="2200" b="1">
              <a:solidFill>
                <a:schemeClr val="accent2"/>
              </a:solidFill>
              <a:latin typeface="Times New Roman" panose="02020603050405020304" pitchFamily="18" charset="0"/>
            </a:endParaRPr>
          </a:p>
          <a:p>
            <a:pPr algn="just" eaLnBrk="1" hangingPunct="1">
              <a:lnSpc>
                <a:spcPct val="130000"/>
              </a:lnSpc>
              <a:spcBef>
                <a:spcPct val="0"/>
              </a:spcBef>
              <a:buClr>
                <a:srgbClr val="FF0000"/>
              </a:buClr>
              <a:buSzPct val="80000"/>
              <a:buFont typeface="Wingdings" panose="05000000000000000000" pitchFamily="2" charset="2"/>
              <a:buChar char="q"/>
            </a:pPr>
            <a:endParaRPr lang="zh-CN" altLang="en-US" sz="2200" b="1">
              <a:solidFill>
                <a:schemeClr val="accent2"/>
              </a:solidFill>
              <a:latin typeface="Times New Roman" panose="02020603050405020304" pitchFamily="18" charset="0"/>
            </a:endParaRPr>
          </a:p>
          <a:p>
            <a:pPr algn="just" eaLnBrk="1" hangingPunct="1">
              <a:lnSpc>
                <a:spcPct val="130000"/>
              </a:lnSpc>
              <a:spcBef>
                <a:spcPct val="0"/>
              </a:spcBef>
              <a:buClr>
                <a:srgbClr val="FF0000"/>
              </a:buClr>
              <a:buSzPct val="80000"/>
              <a:buFont typeface="Wingdings" panose="05000000000000000000" pitchFamily="2" charset="2"/>
              <a:buChar char="q"/>
            </a:pPr>
            <a:r>
              <a:rPr lang="en-US" altLang="zh-CN" sz="2200" b="1">
                <a:solidFill>
                  <a:schemeClr val="accent2"/>
                </a:solidFill>
                <a:latin typeface="Times New Roman" panose="02020603050405020304" pitchFamily="18" charset="0"/>
              </a:rPr>
              <a:t>1993</a:t>
            </a:r>
            <a:r>
              <a:rPr lang="zh-CN" altLang="en-US" sz="2200" b="1">
                <a:solidFill>
                  <a:schemeClr val="accent2"/>
                </a:solidFill>
                <a:latin typeface="Times New Roman" panose="02020603050405020304" pitchFamily="18" charset="0"/>
              </a:rPr>
              <a:t>年，几乎所有</a:t>
            </a:r>
            <a:r>
              <a:rPr lang="en-US" altLang="zh-CN" sz="2200" b="1">
                <a:solidFill>
                  <a:schemeClr val="accent2"/>
                </a:solidFill>
                <a:latin typeface="Times New Roman" panose="02020603050405020304" pitchFamily="18" charset="0"/>
              </a:rPr>
              <a:t>ASIC</a:t>
            </a:r>
            <a:r>
              <a:rPr lang="zh-CN" altLang="en-US" sz="2200" b="1">
                <a:solidFill>
                  <a:schemeClr val="accent2"/>
                </a:solidFill>
                <a:latin typeface="Times New Roman" panose="02020603050405020304" pitchFamily="18" charset="0"/>
              </a:rPr>
              <a:t>厂商支持</a:t>
            </a: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，认为</a:t>
            </a:r>
            <a:r>
              <a:rPr lang="en-US" altLang="zh-CN" sz="2200" b="1">
                <a:solidFill>
                  <a:schemeClr val="accent2"/>
                </a:solidFill>
                <a:latin typeface="Times New Roman" panose="02020603050405020304" pitchFamily="18" charset="0"/>
              </a:rPr>
              <a:t>Verilog-XL</a:t>
            </a:r>
            <a:r>
              <a:rPr lang="zh-CN" altLang="en-US" sz="2200" b="1">
                <a:solidFill>
                  <a:schemeClr val="accent2"/>
                </a:solidFill>
                <a:latin typeface="Times New Roman" panose="02020603050405020304" pitchFamily="18" charset="0"/>
              </a:rPr>
              <a:t>是最好的仿真器。同年</a:t>
            </a:r>
            <a:r>
              <a:rPr lang="en-US" altLang="zh-CN" sz="2200" b="1">
                <a:solidFill>
                  <a:schemeClr val="accent2"/>
                </a:solidFill>
                <a:latin typeface="Times New Roman" panose="02020603050405020304" pitchFamily="18" charset="0"/>
              </a:rPr>
              <a:t>OVI</a:t>
            </a:r>
            <a:r>
              <a:rPr lang="zh-CN" altLang="en-US" sz="2200" b="1">
                <a:solidFill>
                  <a:schemeClr val="accent2"/>
                </a:solidFill>
                <a:latin typeface="Times New Roman" panose="02020603050405020304" pitchFamily="18" charset="0"/>
              </a:rPr>
              <a:t>推出</a:t>
            </a:r>
            <a:r>
              <a:rPr lang="en-US" altLang="zh-CN" sz="2200" b="1">
                <a:solidFill>
                  <a:schemeClr val="accent2"/>
                </a:solidFill>
                <a:latin typeface="Times New Roman" panose="02020603050405020304" pitchFamily="18" charset="0"/>
              </a:rPr>
              <a:t>2.0</a:t>
            </a:r>
            <a:r>
              <a:rPr lang="zh-CN" altLang="en-US" sz="2200" b="1">
                <a:solidFill>
                  <a:schemeClr val="accent2"/>
                </a:solidFill>
                <a:latin typeface="Times New Roman" panose="02020603050405020304" pitchFamily="18" charset="0"/>
              </a:rPr>
              <a:t>版本的</a:t>
            </a: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规范，</a:t>
            </a:r>
            <a:r>
              <a:rPr lang="en-US" altLang="zh-CN" sz="2200" b="1">
                <a:solidFill>
                  <a:schemeClr val="accent2"/>
                </a:solidFill>
                <a:latin typeface="Times New Roman" panose="02020603050405020304" pitchFamily="18" charset="0"/>
              </a:rPr>
              <a:t>IEEE</a:t>
            </a:r>
            <a:r>
              <a:rPr lang="zh-CN" altLang="en-US" sz="2200" b="1">
                <a:solidFill>
                  <a:schemeClr val="accent2"/>
                </a:solidFill>
                <a:latin typeface="Times New Roman" panose="02020603050405020304" pitchFamily="18" charset="0"/>
              </a:rPr>
              <a:t>接收将</a:t>
            </a:r>
            <a:r>
              <a:rPr lang="en-US" altLang="zh-CN" sz="2200" b="1">
                <a:solidFill>
                  <a:schemeClr val="accent2"/>
                </a:solidFill>
                <a:latin typeface="Times New Roman" panose="02020603050405020304" pitchFamily="18" charset="0"/>
              </a:rPr>
              <a:t>OVI</a:t>
            </a:r>
            <a:r>
              <a:rPr lang="zh-CN" altLang="en-US" sz="2200" b="1">
                <a:solidFill>
                  <a:schemeClr val="accent2"/>
                </a:solidFill>
                <a:latin typeface="Times New Roman" panose="02020603050405020304" pitchFamily="18" charset="0"/>
              </a:rPr>
              <a:t>的</a:t>
            </a:r>
            <a:r>
              <a:rPr lang="en-US" altLang="zh-CN" sz="2200" b="1">
                <a:solidFill>
                  <a:schemeClr val="accent2"/>
                </a:solidFill>
                <a:latin typeface="Times New Roman" panose="02020603050405020304" pitchFamily="18" charset="0"/>
              </a:rPr>
              <a:t>Verilog2.0</a:t>
            </a:r>
            <a:r>
              <a:rPr lang="zh-CN" altLang="en-US" sz="2200" b="1">
                <a:solidFill>
                  <a:schemeClr val="accent2"/>
                </a:solidFill>
                <a:latin typeface="Times New Roman" panose="02020603050405020304" pitchFamily="18" charset="0"/>
              </a:rPr>
              <a:t>作为</a:t>
            </a:r>
            <a:r>
              <a:rPr lang="en-US" altLang="zh-CN" sz="2200" b="1">
                <a:solidFill>
                  <a:schemeClr val="accent2"/>
                </a:solidFill>
                <a:latin typeface="Times New Roman" panose="02020603050405020304" pitchFamily="18" charset="0"/>
              </a:rPr>
              <a:t>IEEE</a:t>
            </a:r>
            <a:r>
              <a:rPr lang="zh-CN" altLang="en-US" sz="2200" b="1">
                <a:solidFill>
                  <a:schemeClr val="accent2"/>
                </a:solidFill>
                <a:latin typeface="Times New Roman" panose="02020603050405020304" pitchFamily="18" charset="0"/>
              </a:rPr>
              <a:t>标准的提案。</a:t>
            </a:r>
            <a:endParaRPr lang="zh-CN" altLang="en-US" sz="2200" b="1">
              <a:solidFill>
                <a:schemeClr val="accent2"/>
              </a:solidFill>
              <a:latin typeface="Times New Roman" panose="02020603050405020304" pitchFamily="18" charset="0"/>
            </a:endParaRPr>
          </a:p>
          <a:p>
            <a:pPr algn="just" eaLnBrk="1" hangingPunct="1">
              <a:lnSpc>
                <a:spcPct val="130000"/>
              </a:lnSpc>
              <a:spcBef>
                <a:spcPct val="0"/>
              </a:spcBef>
              <a:buClr>
                <a:srgbClr val="FF0000"/>
              </a:buClr>
              <a:buSzPct val="80000"/>
              <a:buFont typeface="Wingdings" panose="05000000000000000000" pitchFamily="2" charset="2"/>
              <a:buChar char="q"/>
            </a:pPr>
            <a:endParaRPr lang="zh-CN" altLang="en-US" sz="2200" b="1">
              <a:solidFill>
                <a:schemeClr val="accent2"/>
              </a:solidFill>
              <a:latin typeface="Times New Roman" panose="02020603050405020304" pitchFamily="18" charset="0"/>
            </a:endParaRPr>
          </a:p>
          <a:p>
            <a:pPr algn="just" eaLnBrk="1" hangingPunct="1">
              <a:lnSpc>
                <a:spcPct val="130000"/>
              </a:lnSpc>
              <a:spcBef>
                <a:spcPct val="0"/>
              </a:spcBef>
              <a:buClr>
                <a:srgbClr val="FF0000"/>
              </a:buClr>
              <a:buSzPct val="80000"/>
              <a:buFont typeface="Wingdings" panose="05000000000000000000" pitchFamily="2" charset="2"/>
              <a:buChar char="q"/>
            </a:pPr>
            <a:r>
              <a:rPr lang="en-US" altLang="zh-CN" sz="2200" b="1">
                <a:solidFill>
                  <a:schemeClr val="accent2"/>
                </a:solidFill>
                <a:latin typeface="Times New Roman" panose="02020603050405020304" pitchFamily="18" charset="0"/>
              </a:rPr>
              <a:t>1995</a:t>
            </a:r>
            <a:r>
              <a:rPr lang="zh-CN" altLang="en-US" sz="2200" b="1">
                <a:solidFill>
                  <a:schemeClr val="accent2"/>
                </a:solidFill>
                <a:latin typeface="Times New Roman" panose="02020603050405020304" pitchFamily="18" charset="0"/>
              </a:rPr>
              <a:t>年</a:t>
            </a:r>
            <a:r>
              <a:rPr lang="en-US" altLang="zh-CN" sz="2200" b="1">
                <a:solidFill>
                  <a:schemeClr val="accent2"/>
                </a:solidFill>
                <a:latin typeface="Times New Roman" panose="02020603050405020304" pitchFamily="18" charset="0"/>
              </a:rPr>
              <a:t>12</a:t>
            </a:r>
            <a:r>
              <a:rPr lang="zh-CN" altLang="en-US" sz="2200" b="1">
                <a:solidFill>
                  <a:schemeClr val="accent2"/>
                </a:solidFill>
                <a:latin typeface="Times New Roman" panose="02020603050405020304" pitchFamily="18" charset="0"/>
              </a:rPr>
              <a:t>月，定出</a:t>
            </a: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的标准</a:t>
            </a:r>
            <a:r>
              <a:rPr lang="en-US" altLang="zh-CN" sz="2200" b="1">
                <a:solidFill>
                  <a:schemeClr val="accent2"/>
                </a:solidFill>
                <a:latin typeface="Times New Roman" panose="02020603050405020304" pitchFamily="18" charset="0"/>
              </a:rPr>
              <a:t>IEEE 1364-1995</a:t>
            </a:r>
            <a:r>
              <a:rPr lang="zh-CN" altLang="en-US" sz="2200" b="1">
                <a:solidFill>
                  <a:schemeClr val="accent2"/>
                </a:solidFill>
                <a:latin typeface="Times New Roman" panose="02020603050405020304" pitchFamily="18" charset="0"/>
              </a:rPr>
              <a:t>。</a:t>
            </a:r>
            <a:endParaRPr lang="zh-CN" altLang="en-US" sz="2200" b="1">
              <a:solidFill>
                <a:schemeClr val="accent2"/>
              </a:solidFill>
              <a:latin typeface="Times New Roman" panose="02020603050405020304" pitchFamily="18" charset="0"/>
            </a:endParaRPr>
          </a:p>
        </p:txBody>
      </p:sp>
      <p:sp>
        <p:nvSpPr>
          <p:cNvPr id="36866"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E10AB70-FF2B-47AB-8D9B-807B90A4B4A8}"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56597"/>
    </mc:Choice>
    <mc:Fallback>
      <p:transition spd="slow" advTm="5659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矩形 17409"/>
          <p:cNvSpPr>
            <a:spLocks noChangeArrowheads="1"/>
          </p:cNvSpPr>
          <p:nvPr/>
        </p:nvSpPr>
        <p:spPr bwMode="auto">
          <a:xfrm>
            <a:off x="0" y="403225"/>
            <a:ext cx="9144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en-US" altLang="zh-CN" sz="3600" b="1">
                <a:ea typeface="黑体" panose="02010609060101010101" pitchFamily="49" charset="-122"/>
              </a:rPr>
              <a:t>Verilog HDL </a:t>
            </a:r>
            <a:r>
              <a:rPr lang="zh-CN" altLang="en-US" sz="3600" b="1">
                <a:ea typeface="黑体" panose="02010609060101010101" pitchFamily="49" charset="-122"/>
              </a:rPr>
              <a:t>简介</a:t>
            </a:r>
            <a:endParaRPr lang="zh-CN" altLang="en-US" sz="3600" b="1">
              <a:ea typeface="黑体" panose="02010609060101010101" pitchFamily="49" charset="-122"/>
            </a:endParaRPr>
          </a:p>
        </p:txBody>
      </p:sp>
      <p:sp>
        <p:nvSpPr>
          <p:cNvPr id="37890" name="矩形 17410"/>
          <p:cNvSpPr>
            <a:spLocks noChangeArrowheads="1"/>
          </p:cNvSpPr>
          <p:nvPr/>
        </p:nvSpPr>
        <p:spPr bwMode="auto">
          <a:xfrm>
            <a:off x="250825" y="1052513"/>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Verilog HDL</a:t>
            </a:r>
            <a:r>
              <a:rPr lang="zh-CN" altLang="en-US" sz="2400" b="1">
                <a:solidFill>
                  <a:schemeClr val="accent2"/>
                </a:solidFill>
                <a:latin typeface="Times New Roman" panose="02020603050405020304" pitchFamily="18" charset="0"/>
              </a:rPr>
              <a:t>是一种硬件描述语言，用于从算法级、门级到开关级的多种抽象设计层次的数字系统建模。</a:t>
            </a:r>
            <a:endParaRPr lang="zh-CN" altLang="en-US"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Verilog HDL</a:t>
            </a:r>
            <a:r>
              <a:rPr lang="zh-CN" altLang="en-US" sz="2400" b="1">
                <a:solidFill>
                  <a:schemeClr val="accent2"/>
                </a:solidFill>
                <a:latin typeface="Times New Roman" panose="02020603050405020304" pitchFamily="18" charset="0"/>
              </a:rPr>
              <a:t>语言具有下述描述能力：</a:t>
            </a:r>
            <a:endParaRPr lang="zh-CN" altLang="en-US" sz="24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设计的行为特性</a:t>
            </a:r>
            <a:endParaRPr lang="zh-CN" altLang="en-US" sz="20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设计的数据流特性</a:t>
            </a:r>
            <a:endParaRPr lang="zh-CN" altLang="en-US" sz="20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设计的结构组成</a:t>
            </a:r>
            <a:endParaRPr lang="zh-CN" altLang="en-US" sz="20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包含响应监控和设计验证方面的时延和波形产生机制。</a:t>
            </a:r>
            <a:endParaRPr lang="zh-CN" altLang="en-US" sz="20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Verilog HDL</a:t>
            </a:r>
            <a:r>
              <a:rPr lang="zh-CN" altLang="en-US" sz="2400" b="1">
                <a:solidFill>
                  <a:schemeClr val="accent2"/>
                </a:solidFill>
                <a:latin typeface="Times New Roman" panose="02020603050405020304" pitchFamily="18" charset="0"/>
              </a:rPr>
              <a:t>语言不仅定义了语法，而且对每个语法结构都定义了清晰的模拟、仿真语义。因此，用这种语言编写的模型能够使用</a:t>
            </a:r>
            <a:r>
              <a:rPr lang="en-US" altLang="zh-CN" sz="2400" b="1">
                <a:solidFill>
                  <a:schemeClr val="accent2"/>
                </a:solidFill>
                <a:latin typeface="Times New Roman" panose="02020603050405020304" pitchFamily="18" charset="0"/>
              </a:rPr>
              <a:t>Verilog</a:t>
            </a:r>
            <a:r>
              <a:rPr lang="zh-CN" altLang="en-US" sz="2400" b="1">
                <a:solidFill>
                  <a:schemeClr val="accent2"/>
                </a:solidFill>
                <a:latin typeface="Times New Roman" panose="02020603050405020304" pitchFamily="18" charset="0"/>
              </a:rPr>
              <a:t>仿真器进行验证。</a:t>
            </a:r>
            <a:endParaRPr lang="zh-CN" altLang="en-US" sz="2400" b="1">
              <a:solidFill>
                <a:schemeClr val="accent2"/>
              </a:solidFill>
              <a:latin typeface="Times New Roman" panose="02020603050405020304" pitchFamily="18" charset="0"/>
            </a:endParaRPr>
          </a:p>
        </p:txBody>
      </p:sp>
      <p:sp>
        <p:nvSpPr>
          <p:cNvPr id="3789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897BA8-C7FB-49BC-8D5A-B41ECD59A612}"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50662"/>
    </mc:Choice>
    <mc:Fallback>
      <p:transition spd="slow" advTm="150662"/>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矩形 18433"/>
          <p:cNvSpPr>
            <a:spLocks noChangeArrowheads="1"/>
          </p:cNvSpPr>
          <p:nvPr/>
        </p:nvSpPr>
        <p:spPr bwMode="auto">
          <a:xfrm>
            <a:off x="214313" y="561975"/>
            <a:ext cx="8713787" cy="568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Verilog HDL</a:t>
            </a:r>
            <a:r>
              <a:rPr lang="zh-CN" altLang="en-US" sz="2400" b="1">
                <a:solidFill>
                  <a:schemeClr val="accent2"/>
                </a:solidFill>
                <a:latin typeface="Times New Roman" panose="02020603050405020304" pitchFamily="18" charset="0"/>
              </a:rPr>
              <a:t>硬件描述语言的主要能力：</a:t>
            </a:r>
            <a:endParaRPr lang="zh-CN" altLang="en-US" sz="24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基本逻辑门，例如</a:t>
            </a:r>
            <a:r>
              <a:rPr lang="en-US" altLang="zh-CN" sz="2200" b="1">
                <a:latin typeface="Times New Roman" panose="02020603050405020304" pitchFamily="18" charset="0"/>
              </a:rPr>
              <a:t>and</a:t>
            </a:r>
            <a:r>
              <a:rPr lang="zh-CN" altLang="en-US" sz="2200" b="1">
                <a:solidFill>
                  <a:schemeClr val="accent2"/>
                </a:solidFill>
                <a:latin typeface="Times New Roman" panose="02020603050405020304" pitchFamily="18" charset="0"/>
              </a:rPr>
              <a:t>、</a:t>
            </a:r>
            <a:r>
              <a:rPr lang="en-US" altLang="zh-CN" sz="2200" b="1">
                <a:latin typeface="Times New Roman" panose="02020603050405020304" pitchFamily="18" charset="0"/>
              </a:rPr>
              <a:t>or</a:t>
            </a:r>
            <a:r>
              <a:rPr lang="zh-CN" altLang="en-US" sz="2200" b="1">
                <a:solidFill>
                  <a:schemeClr val="accent2"/>
                </a:solidFill>
                <a:latin typeface="Times New Roman" panose="02020603050405020304" pitchFamily="18" charset="0"/>
              </a:rPr>
              <a:t>和</a:t>
            </a:r>
            <a:r>
              <a:rPr lang="en-US" altLang="zh-CN" sz="2200" b="1">
                <a:latin typeface="Times New Roman" panose="02020603050405020304" pitchFamily="18" charset="0"/>
              </a:rPr>
              <a:t>nand</a:t>
            </a:r>
            <a:r>
              <a:rPr lang="zh-CN" altLang="en-US" sz="2200" b="1">
                <a:solidFill>
                  <a:schemeClr val="accent2"/>
                </a:solidFill>
                <a:latin typeface="Times New Roman" panose="02020603050405020304" pitchFamily="18" charset="0"/>
              </a:rPr>
              <a:t>等都内置在语言中。</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用户定义原语（</a:t>
            </a:r>
            <a:r>
              <a:rPr lang="en-US" altLang="zh-CN" sz="2200" b="1">
                <a:latin typeface="Times New Roman" panose="02020603050405020304" pitchFamily="18" charset="0"/>
              </a:rPr>
              <a:t>UDP</a:t>
            </a:r>
            <a:r>
              <a:rPr lang="zh-CN" altLang="en-US" sz="2200" b="1">
                <a:latin typeface="Times New Roman" panose="02020603050405020304" pitchFamily="18" charset="0"/>
              </a:rPr>
              <a:t>，类似真值表</a:t>
            </a:r>
            <a:r>
              <a:rPr lang="zh-CN" altLang="en-US" sz="2200" b="1">
                <a:solidFill>
                  <a:schemeClr val="accent2"/>
                </a:solidFill>
                <a:latin typeface="Times New Roman" panose="02020603050405020304" pitchFamily="18" charset="0"/>
              </a:rPr>
              <a:t>）创建的灵活性。用户定义的原语既可以是组合逻辑原语，也可以是时序逻辑原语。</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开关级基本结构模型，例如</a:t>
            </a:r>
            <a:r>
              <a:rPr lang="en-US" altLang="zh-CN" sz="2200" b="1">
                <a:latin typeface="Times New Roman" panose="02020603050405020304" pitchFamily="18" charset="0"/>
              </a:rPr>
              <a:t>pmos</a:t>
            </a:r>
            <a:r>
              <a:rPr lang="zh-CN" altLang="en-US" sz="2200" b="1">
                <a:solidFill>
                  <a:schemeClr val="accent2"/>
                </a:solidFill>
                <a:latin typeface="Times New Roman" panose="02020603050405020304" pitchFamily="18" charset="0"/>
              </a:rPr>
              <a:t>和</a:t>
            </a:r>
            <a:r>
              <a:rPr lang="en-US" altLang="zh-CN" sz="2200" b="1">
                <a:latin typeface="Times New Roman" panose="02020603050405020304" pitchFamily="18" charset="0"/>
              </a:rPr>
              <a:t>nmos</a:t>
            </a:r>
            <a:r>
              <a:rPr lang="zh-CN" altLang="en-US" sz="2200" b="1">
                <a:solidFill>
                  <a:schemeClr val="accent2"/>
                </a:solidFill>
                <a:latin typeface="Times New Roman" panose="02020603050405020304" pitchFamily="18" charset="0"/>
              </a:rPr>
              <a:t>等也被内置在语言中。</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提供显式语言结构指定设计中端口到端口的时延及路径时延和设计的时序检查。</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可采用三种不同方式或混合方式对设计建模。这些方式包括：</a:t>
            </a:r>
            <a:r>
              <a:rPr lang="zh-CN" altLang="en-US" sz="2200" b="1">
                <a:latin typeface="Times New Roman" panose="02020603050405020304" pitchFamily="18" charset="0"/>
              </a:rPr>
              <a:t>行为描述方式</a:t>
            </a:r>
            <a:r>
              <a:rPr lang="zh-CN" altLang="en-US" sz="2200" b="1">
                <a:solidFill>
                  <a:schemeClr val="accent2"/>
                </a:solidFill>
                <a:latin typeface="Times New Roman" panose="02020603050405020304" pitchFamily="18" charset="0"/>
              </a:rPr>
              <a:t>－－使用过程化结构建模；</a:t>
            </a:r>
            <a:r>
              <a:rPr lang="zh-CN" altLang="en-US" sz="2200" b="1">
                <a:latin typeface="Times New Roman" panose="02020603050405020304" pitchFamily="18" charset="0"/>
              </a:rPr>
              <a:t>数据流方式</a:t>
            </a:r>
            <a:r>
              <a:rPr lang="zh-CN" altLang="en-US" sz="2200" b="1">
                <a:solidFill>
                  <a:schemeClr val="accent2"/>
                </a:solidFill>
                <a:latin typeface="Times New Roman" panose="02020603050405020304" pitchFamily="18" charset="0"/>
              </a:rPr>
              <a:t>－－使用连续赋值语句方式建模；</a:t>
            </a:r>
            <a:r>
              <a:rPr lang="zh-CN" altLang="en-US" sz="2200" b="1">
                <a:latin typeface="Times New Roman" panose="02020603050405020304" pitchFamily="18" charset="0"/>
              </a:rPr>
              <a:t>结构化方式</a:t>
            </a:r>
            <a:r>
              <a:rPr lang="zh-CN" altLang="en-US" sz="2200" b="1">
                <a:solidFill>
                  <a:schemeClr val="accent2"/>
                </a:solidFill>
                <a:latin typeface="Times New Roman" panose="02020603050405020304" pitchFamily="18" charset="0"/>
              </a:rPr>
              <a:t>－－使用门和模块实例语句描述建模。</a:t>
            </a:r>
            <a:endParaRPr lang="zh-CN" altLang="en-US" sz="2200" b="1">
              <a:solidFill>
                <a:schemeClr val="accent2"/>
              </a:solidFill>
              <a:latin typeface="Times New Roman" panose="02020603050405020304" pitchFamily="18" charset="0"/>
            </a:endParaRPr>
          </a:p>
        </p:txBody>
      </p:sp>
      <p:sp>
        <p:nvSpPr>
          <p:cNvPr id="38914"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2722651-74A3-4213-B3ED-680467D5BE13}"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80033"/>
    </mc:Choice>
    <mc:Fallback>
      <p:transition spd="slow" advTm="180033"/>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9457"/>
          <p:cNvSpPr>
            <a:spLocks noChangeArrowheads="1"/>
          </p:cNvSpPr>
          <p:nvPr/>
        </p:nvSpPr>
        <p:spPr bwMode="auto">
          <a:xfrm>
            <a:off x="214313" y="565150"/>
            <a:ext cx="871378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Verilog HDL</a:t>
            </a:r>
            <a:r>
              <a:rPr lang="zh-CN" altLang="en-US" sz="2400" b="1">
                <a:solidFill>
                  <a:schemeClr val="accent2"/>
                </a:solidFill>
                <a:latin typeface="Times New Roman" panose="02020603050405020304" pitchFamily="18" charset="0"/>
              </a:rPr>
              <a:t>硬件描述语言的主要能力（续）：</a:t>
            </a:r>
            <a:endParaRPr lang="zh-CN" altLang="en-US" sz="24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中有两类数据类型：</a:t>
            </a:r>
            <a:r>
              <a:rPr lang="zh-CN" altLang="en-US" sz="2200" b="1">
                <a:solidFill>
                  <a:srgbClr val="FF0000"/>
                </a:solidFill>
                <a:latin typeface="Times New Roman" panose="02020603050405020304" pitchFamily="18" charset="0"/>
              </a:rPr>
              <a:t>线网</a:t>
            </a:r>
            <a:r>
              <a:rPr lang="zh-CN" altLang="en-US" sz="2200" b="1">
                <a:solidFill>
                  <a:schemeClr val="accent2"/>
                </a:solidFill>
                <a:latin typeface="Times New Roman" panose="02020603050405020304" pitchFamily="18" charset="0"/>
              </a:rPr>
              <a:t>数据类型和</a:t>
            </a:r>
            <a:r>
              <a:rPr lang="zh-CN" altLang="en-US" sz="2200" b="1">
                <a:solidFill>
                  <a:srgbClr val="FF0000"/>
                </a:solidFill>
                <a:latin typeface="Times New Roman" panose="02020603050405020304" pitchFamily="18" charset="0"/>
              </a:rPr>
              <a:t>寄存器</a:t>
            </a:r>
            <a:r>
              <a:rPr lang="zh-CN" altLang="en-US" sz="2200" b="1">
                <a:solidFill>
                  <a:schemeClr val="accent2"/>
                </a:solidFill>
                <a:latin typeface="Times New Roman" panose="02020603050405020304" pitchFamily="18" charset="0"/>
              </a:rPr>
              <a:t>数据类型。线网类型表示构件间的物理连线，而寄存器类型表示抽象的数据存储元件。</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能够描述层次设计，可使用模块实例结构描述任何层次。</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设计的规模可以是任意的；语言不对设计的规模（大小）施加任何限制。</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不再是某些公司的专有语言而是</a:t>
            </a:r>
            <a:r>
              <a:rPr lang="en-US" altLang="zh-CN" sz="2200" b="1">
                <a:solidFill>
                  <a:schemeClr val="accent2"/>
                </a:solidFill>
                <a:latin typeface="Times New Roman" panose="02020603050405020304" pitchFamily="18" charset="0"/>
              </a:rPr>
              <a:t>IEEE</a:t>
            </a:r>
            <a:r>
              <a:rPr lang="zh-CN" altLang="en-US" sz="2200" b="1">
                <a:solidFill>
                  <a:schemeClr val="accent2"/>
                </a:solidFill>
                <a:latin typeface="Times New Roman" panose="02020603050405020304" pitchFamily="18" charset="0"/>
              </a:rPr>
              <a:t>标准。</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人和机器都可以阅读</a:t>
            </a:r>
            <a:r>
              <a:rPr lang="en-US" altLang="zh-CN" sz="2200" b="1">
                <a:solidFill>
                  <a:schemeClr val="accent2"/>
                </a:solidFill>
                <a:latin typeface="Times New Roman" panose="02020603050405020304" pitchFamily="18" charset="0"/>
              </a:rPr>
              <a:t>Verilog</a:t>
            </a:r>
            <a:r>
              <a:rPr lang="zh-CN" altLang="en-US" sz="2200" b="1">
                <a:solidFill>
                  <a:schemeClr val="accent2"/>
                </a:solidFill>
                <a:latin typeface="Times New Roman" panose="02020603050405020304" pitchFamily="18" charset="0"/>
              </a:rPr>
              <a:t>语言，因此它可以作为</a:t>
            </a:r>
            <a:r>
              <a:rPr lang="en-US" altLang="zh-CN" sz="2200" b="1">
                <a:solidFill>
                  <a:schemeClr val="accent2"/>
                </a:solidFill>
                <a:latin typeface="Times New Roman" panose="02020603050405020304" pitchFamily="18" charset="0"/>
              </a:rPr>
              <a:t>EDA</a:t>
            </a:r>
            <a:r>
              <a:rPr lang="zh-CN" altLang="en-US" sz="2200" b="1">
                <a:solidFill>
                  <a:schemeClr val="accent2"/>
                </a:solidFill>
                <a:latin typeface="Times New Roman" panose="02020603050405020304" pitchFamily="18" charset="0"/>
              </a:rPr>
              <a:t>的工具和设计者之间的交互语言。</a:t>
            </a:r>
            <a:endParaRPr lang="zh-CN" altLang="en-US" sz="2200" b="1">
              <a:solidFill>
                <a:schemeClr val="accent2"/>
              </a:solidFill>
              <a:latin typeface="Times New Roman" panose="02020603050405020304" pitchFamily="18" charset="0"/>
            </a:endParaRPr>
          </a:p>
        </p:txBody>
      </p:sp>
      <p:sp>
        <p:nvSpPr>
          <p:cNvPr id="39938"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BA29D2A-C7BE-42F3-B044-40435150FC54}"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15775"/>
    </mc:Choice>
    <mc:Fallback>
      <p:transition spd="slow" advTm="215775"/>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20481"/>
          <p:cNvSpPr>
            <a:spLocks noChangeArrowheads="1"/>
          </p:cNvSpPr>
          <p:nvPr/>
        </p:nvSpPr>
        <p:spPr bwMode="auto">
          <a:xfrm>
            <a:off x="214313" y="561975"/>
            <a:ext cx="871378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Verilog HDL</a:t>
            </a:r>
            <a:r>
              <a:rPr lang="zh-CN" altLang="en-US" sz="2400" b="1">
                <a:solidFill>
                  <a:schemeClr val="accent2"/>
                </a:solidFill>
                <a:latin typeface="Times New Roman" panose="02020603050405020304" pitchFamily="18" charset="0"/>
              </a:rPr>
              <a:t>硬件描述语言的主要能力（续）：</a:t>
            </a:r>
            <a:endParaRPr lang="zh-CN" altLang="en-US" sz="24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语言的描述能力能够通过使用编程语言接口（</a:t>
            </a:r>
            <a:r>
              <a:rPr lang="en-US" altLang="zh-CN" sz="2200" b="1">
                <a:solidFill>
                  <a:schemeClr val="accent2"/>
                </a:solidFill>
                <a:latin typeface="Times New Roman" panose="02020603050405020304" pitchFamily="18" charset="0"/>
              </a:rPr>
              <a:t>PLI</a:t>
            </a:r>
            <a:r>
              <a:rPr lang="zh-CN" altLang="en-US" sz="2200" b="1">
                <a:solidFill>
                  <a:schemeClr val="accent2"/>
                </a:solidFill>
                <a:latin typeface="Times New Roman" panose="02020603050405020304" pitchFamily="18" charset="0"/>
              </a:rPr>
              <a:t>）机制进一步扩展。</a:t>
            </a:r>
            <a:r>
              <a:rPr lang="en-US" altLang="zh-CN" sz="2200" b="1">
                <a:solidFill>
                  <a:schemeClr val="accent2"/>
                </a:solidFill>
                <a:latin typeface="Times New Roman" panose="02020603050405020304" pitchFamily="18" charset="0"/>
              </a:rPr>
              <a:t>PLI</a:t>
            </a:r>
            <a:r>
              <a:rPr lang="zh-CN" altLang="en-US" sz="2200" b="1">
                <a:solidFill>
                  <a:schemeClr val="accent2"/>
                </a:solidFill>
                <a:latin typeface="Times New Roman" panose="02020603050405020304" pitchFamily="18" charset="0"/>
              </a:rPr>
              <a:t>是允许外部函数访问</a:t>
            </a:r>
            <a:r>
              <a:rPr lang="en-US" altLang="zh-CN" sz="2200" b="1">
                <a:solidFill>
                  <a:schemeClr val="accent2"/>
                </a:solidFill>
                <a:latin typeface="Times New Roman" panose="02020603050405020304" pitchFamily="18" charset="0"/>
              </a:rPr>
              <a:t>Verilog</a:t>
            </a:r>
            <a:r>
              <a:rPr lang="zh-CN" altLang="en-US" sz="2200" b="1">
                <a:solidFill>
                  <a:schemeClr val="accent2"/>
                </a:solidFill>
                <a:latin typeface="Times New Roman" panose="02020603050405020304" pitchFamily="18" charset="0"/>
              </a:rPr>
              <a:t>模块内信息、允许设计者与模拟器交互的例程集合。</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设计能够在多个层次上加以描述，从开关级、门级、寄存器传输级（</a:t>
            </a:r>
            <a:r>
              <a:rPr lang="en-US" altLang="zh-CN" sz="2200" b="1">
                <a:solidFill>
                  <a:schemeClr val="accent2"/>
                </a:solidFill>
                <a:latin typeface="Times New Roman" panose="02020603050405020304" pitchFamily="18" charset="0"/>
              </a:rPr>
              <a:t>RTL</a:t>
            </a:r>
            <a:r>
              <a:rPr lang="zh-CN" altLang="en-US" sz="2200" b="1">
                <a:solidFill>
                  <a:schemeClr val="accent2"/>
                </a:solidFill>
                <a:latin typeface="Times New Roman" panose="02020603050405020304" pitchFamily="18" charset="0"/>
              </a:rPr>
              <a:t>）到算法级，包括进程和队列级。</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能够使用内置开关级原语在开关级对设计完整建模。</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同一语言可用于生成模拟激励和指定测试的验证约束条件，例如输入值的指定。</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能够监控模拟验证的执行，即模拟验证执行过程中设计的值能够被监控和显示。</a:t>
            </a:r>
            <a:endParaRPr lang="zh-CN" altLang="en-US" sz="2200" b="1">
              <a:solidFill>
                <a:schemeClr val="accent2"/>
              </a:solidFill>
              <a:latin typeface="Times New Roman" panose="02020603050405020304" pitchFamily="18" charset="0"/>
            </a:endParaRPr>
          </a:p>
        </p:txBody>
      </p:sp>
      <p:sp>
        <p:nvSpPr>
          <p:cNvPr id="4096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578E53-0D75-4154-9B26-9715B439E15F}"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87614"/>
    </mc:Choice>
    <mc:Fallback>
      <p:transition spd="slow" advTm="87614"/>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矩形 21505"/>
          <p:cNvSpPr>
            <a:spLocks noChangeArrowheads="1"/>
          </p:cNvSpPr>
          <p:nvPr/>
        </p:nvSpPr>
        <p:spPr bwMode="auto">
          <a:xfrm>
            <a:off x="215900" y="355600"/>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Verilog HDL</a:t>
            </a:r>
            <a:r>
              <a:rPr lang="zh-CN" altLang="en-US" sz="2400" b="1">
                <a:solidFill>
                  <a:schemeClr val="accent2"/>
                </a:solidFill>
                <a:latin typeface="Times New Roman" panose="02020603050405020304" pitchFamily="18" charset="0"/>
              </a:rPr>
              <a:t>硬件描述语言的主要能力（续）：</a:t>
            </a:r>
            <a:endParaRPr lang="zh-CN" altLang="en-US" sz="2400" b="1">
              <a:solidFill>
                <a:schemeClr val="accent2"/>
              </a:solidFill>
              <a:latin typeface="Times New Roman" panose="02020603050405020304" pitchFamily="18" charset="0"/>
            </a:endParaRPr>
          </a:p>
          <a:p>
            <a:pPr lvl="1" algn="just" eaLnBrk="1" hangingPunct="1">
              <a:lnSpc>
                <a:spcPct val="13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在行为级描述中，</a:t>
            </a: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不仅能够在</a:t>
            </a:r>
            <a:r>
              <a:rPr lang="en-US" altLang="zh-CN" sz="2200" b="1">
                <a:solidFill>
                  <a:schemeClr val="accent2"/>
                </a:solidFill>
                <a:latin typeface="Times New Roman" panose="02020603050405020304" pitchFamily="18" charset="0"/>
              </a:rPr>
              <a:t>RTL</a:t>
            </a:r>
            <a:r>
              <a:rPr lang="zh-CN" altLang="en-US" sz="2200" b="1">
                <a:solidFill>
                  <a:schemeClr val="accent2"/>
                </a:solidFill>
                <a:latin typeface="Times New Roman" panose="02020603050405020304" pitchFamily="18" charset="0"/>
              </a:rPr>
              <a:t>级上进行设计描述，而且能够在体系结构级描述及其算法级行为上进行设计描述。</a:t>
            </a:r>
            <a:endParaRPr lang="zh-CN" altLang="en-US" sz="2200" b="1">
              <a:solidFill>
                <a:schemeClr val="accent2"/>
              </a:solidFill>
              <a:latin typeface="Times New Roman" panose="02020603050405020304" pitchFamily="18" charset="0"/>
            </a:endParaRPr>
          </a:p>
          <a:p>
            <a:pPr lvl="1" algn="just" eaLnBrk="1" hangingPunct="1">
              <a:lnSpc>
                <a:spcPct val="13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能够使用门和模块实例化语句在结构级进行结构描述。</a:t>
            </a:r>
            <a:endParaRPr lang="zh-CN" altLang="en-US" sz="2200" b="1">
              <a:solidFill>
                <a:schemeClr val="accent2"/>
              </a:solidFill>
              <a:latin typeface="Times New Roman" panose="02020603050405020304" pitchFamily="18" charset="0"/>
            </a:endParaRPr>
          </a:p>
          <a:p>
            <a:pPr lvl="1" eaLnBrk="1" hangingPunct="1">
              <a:lnSpc>
                <a:spcPct val="13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Verilog HDL</a:t>
            </a:r>
            <a:r>
              <a:rPr lang="zh-CN" altLang="en-US" sz="2200" b="1">
                <a:solidFill>
                  <a:schemeClr val="accent2"/>
                </a:solidFill>
                <a:latin typeface="Times New Roman" panose="02020603050405020304" pitchFamily="18" charset="0"/>
              </a:rPr>
              <a:t>还具有内置逻辑函数，                                           例如：</a:t>
            </a:r>
            <a:r>
              <a:rPr lang="en-US" altLang="zh-CN" sz="2200" b="1">
                <a:latin typeface="Times New Roman" panose="02020603050405020304" pitchFamily="18" charset="0"/>
              </a:rPr>
              <a:t>&amp;</a:t>
            </a:r>
            <a:r>
              <a:rPr lang="zh-CN" altLang="en-US" sz="2200" b="1">
                <a:solidFill>
                  <a:schemeClr val="accent2"/>
                </a:solidFill>
                <a:latin typeface="Times New Roman" panose="02020603050405020304" pitchFamily="18" charset="0"/>
              </a:rPr>
              <a:t>（按位与）和│（按位或</a:t>
            </a:r>
            <a:r>
              <a:rPr lang="zh-CN" altLang="zh-CN" sz="2200" b="1">
                <a:solidFill>
                  <a:schemeClr val="accent2"/>
                </a:solidFill>
                <a:latin typeface="Times New Roman" panose="02020603050405020304" pitchFamily="18" charset="0"/>
              </a:rPr>
              <a:t>）</a:t>
            </a:r>
            <a:r>
              <a:rPr lang="zh-CN" altLang="en-US" sz="2200" b="1">
                <a:solidFill>
                  <a:schemeClr val="accent2"/>
                </a:solidFill>
                <a:latin typeface="Times New Roman" panose="02020603050405020304" pitchFamily="18" charset="0"/>
              </a:rPr>
              <a:t>。</a:t>
            </a:r>
            <a:endParaRPr lang="zh-CN" altLang="en-US" sz="2200" b="1">
              <a:solidFill>
                <a:schemeClr val="accent2"/>
              </a:solidFill>
              <a:latin typeface="Times New Roman" panose="02020603050405020304" pitchFamily="18" charset="0"/>
            </a:endParaRPr>
          </a:p>
          <a:p>
            <a:pPr lvl="1" algn="just" eaLnBrk="1" hangingPunct="1">
              <a:lnSpc>
                <a:spcPct val="13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对高级编程语言结构，例如：条件语句、情况语句和循环语句，语言中都可以使用。</a:t>
            </a:r>
            <a:endParaRPr lang="zh-CN" altLang="en-US" sz="2200" b="1">
              <a:solidFill>
                <a:schemeClr val="accent2"/>
              </a:solidFill>
              <a:latin typeface="Times New Roman" panose="02020603050405020304" pitchFamily="18" charset="0"/>
            </a:endParaRPr>
          </a:p>
          <a:p>
            <a:pPr lvl="1" algn="just" eaLnBrk="1" hangingPunct="1">
              <a:lnSpc>
                <a:spcPct val="13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可以显式地对并发和定时进行建模。</a:t>
            </a:r>
            <a:endParaRPr lang="zh-CN" altLang="en-US" sz="2200" b="1">
              <a:solidFill>
                <a:schemeClr val="accent2"/>
              </a:solidFill>
              <a:latin typeface="Times New Roman" panose="02020603050405020304" pitchFamily="18" charset="0"/>
            </a:endParaRPr>
          </a:p>
          <a:p>
            <a:pPr lvl="1" algn="just" eaLnBrk="1" hangingPunct="1">
              <a:lnSpc>
                <a:spcPct val="13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提供强有力的文件读写能力。</a:t>
            </a:r>
            <a:endParaRPr lang="zh-CN" altLang="en-US" sz="2200" b="1">
              <a:solidFill>
                <a:schemeClr val="accent2"/>
              </a:solidFill>
              <a:latin typeface="Times New Roman" panose="02020603050405020304" pitchFamily="18" charset="0"/>
            </a:endParaRPr>
          </a:p>
          <a:p>
            <a:pPr lvl="1" algn="just" eaLnBrk="1" hangingPunct="1">
              <a:lnSpc>
                <a:spcPct val="13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语言在特定情况下是非确定的，即在不同的模拟器上模型可以产生不同的结果；例如，事件队列上的事件顺序在标准中没有定义。</a:t>
            </a:r>
            <a:endParaRPr lang="zh-CN" altLang="en-US" sz="2200" b="1">
              <a:solidFill>
                <a:schemeClr val="accent2"/>
              </a:solidFill>
              <a:latin typeface="Times New Roman" panose="02020603050405020304" pitchFamily="18" charset="0"/>
            </a:endParaRPr>
          </a:p>
        </p:txBody>
      </p:sp>
      <p:sp>
        <p:nvSpPr>
          <p:cNvPr id="41986"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329D39-B2DC-4B88-90A8-3442C5C9016B}"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32408"/>
    </mc:Choice>
    <mc:Fallback>
      <p:transition spd="slow" advTm="13240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矩形 6145"/>
          <p:cNvSpPr>
            <a:spLocks noChangeArrowheads="1"/>
          </p:cNvSpPr>
          <p:nvPr/>
        </p:nvSpPr>
        <p:spPr bwMode="auto">
          <a:xfrm>
            <a:off x="0" y="476250"/>
            <a:ext cx="9144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课程目标</a:t>
            </a:r>
            <a:endParaRPr lang="zh-CN" altLang="en-US" sz="3600" b="1">
              <a:ea typeface="黑体" panose="02010609060101010101" pitchFamily="49" charset="-122"/>
            </a:endParaRPr>
          </a:p>
        </p:txBody>
      </p:sp>
      <p:sp>
        <p:nvSpPr>
          <p:cNvPr id="15362" name="矩形 6146"/>
          <p:cNvSpPr>
            <a:spLocks noChangeArrowheads="1"/>
          </p:cNvSpPr>
          <p:nvPr/>
        </p:nvSpPr>
        <p:spPr bwMode="auto">
          <a:xfrm>
            <a:off x="250825" y="1339850"/>
            <a:ext cx="864235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buClr>
                <a:srgbClr val="FF0000"/>
              </a:buClr>
              <a:buSzPct val="80000"/>
              <a:buFont typeface="Wingdings" panose="05000000000000000000" pitchFamily="2" charset="2"/>
              <a:buChar char="q"/>
            </a:pPr>
            <a:r>
              <a:rPr lang="zh-CN" altLang="en-US" sz="2400" b="1">
                <a:latin typeface="Times New Roman" panose="02020603050405020304" pitchFamily="18" charset="0"/>
              </a:rPr>
              <a:t>通过课程的学习，使学生掌握Verilog HDL硬件描述语言的语法知识和程序结构；</a:t>
            </a:r>
            <a:endParaRPr lang="zh-CN" altLang="en-US" sz="2400" b="1">
              <a:latin typeface="Times New Roman" panose="02020603050405020304" pitchFamily="18" charset="0"/>
            </a:endParaRPr>
          </a:p>
          <a:p>
            <a:pPr algn="just" eaLnBrk="1" hangingPunct="1">
              <a:lnSpc>
                <a:spcPct val="200000"/>
              </a:lnSpc>
              <a:spcBef>
                <a:spcPct val="0"/>
              </a:spcBef>
              <a:buClr>
                <a:srgbClr val="FF0000"/>
              </a:buClr>
              <a:buSzPct val="80000"/>
              <a:buFont typeface="Wingdings" panose="05000000000000000000" pitchFamily="2" charset="2"/>
              <a:buChar char="q"/>
            </a:pPr>
            <a:r>
              <a:rPr lang="zh-CN" altLang="en-US" sz="2400" b="1">
                <a:latin typeface="Times New Roman" panose="02020603050405020304" pitchFamily="18" charset="0"/>
              </a:rPr>
              <a:t>掌握应用</a:t>
            </a:r>
            <a:r>
              <a:rPr lang="en-US" altLang="zh-CN" sz="2400" b="1">
                <a:latin typeface="Times New Roman" panose="02020603050405020304" pitchFamily="18" charset="0"/>
              </a:rPr>
              <a:t>Xilinx Vivado EDA</a:t>
            </a:r>
            <a:r>
              <a:rPr lang="zh-CN" altLang="en-US" sz="2400" b="1">
                <a:latin typeface="Times New Roman" panose="02020603050405020304" pitchFamily="18" charset="0"/>
              </a:rPr>
              <a:t>工具进行Verilog程序设计和开发的基本流程和方法；</a:t>
            </a:r>
            <a:endParaRPr lang="zh-CN" altLang="en-US" sz="2400" b="1">
              <a:latin typeface="Times New Roman" panose="02020603050405020304" pitchFamily="18" charset="0"/>
            </a:endParaRPr>
          </a:p>
          <a:p>
            <a:pPr algn="just" eaLnBrk="1" hangingPunct="1">
              <a:lnSpc>
                <a:spcPct val="200000"/>
              </a:lnSpc>
              <a:spcBef>
                <a:spcPct val="0"/>
              </a:spcBef>
              <a:buClr>
                <a:srgbClr val="FF0000"/>
              </a:buClr>
              <a:buSzPct val="80000"/>
              <a:buFont typeface="Wingdings" panose="05000000000000000000" pitchFamily="2" charset="2"/>
              <a:buChar char="q"/>
            </a:pPr>
            <a:r>
              <a:rPr lang="zh-CN" altLang="en-US" sz="2400" b="1">
                <a:latin typeface="Times New Roman" panose="02020603050405020304" pitchFamily="18" charset="0"/>
              </a:rPr>
              <a:t>建立Verilog硬件设计的基本概念，会使用Verilog语言描述、设计简单的数字电路，为后续课程的学习打下基础。</a:t>
            </a:r>
            <a:endParaRPr lang="zh-CN" altLang="en-US" sz="2400" b="1">
              <a:latin typeface="Times New Roman" panose="02020603050405020304" pitchFamily="18" charset="0"/>
            </a:endParaRPr>
          </a:p>
        </p:txBody>
      </p:sp>
      <p:sp>
        <p:nvSpPr>
          <p:cNvPr id="1536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BFFD438-26A0-42E2-936F-2698D4F607B4}"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10291"/>
    </mc:Choice>
    <mc:Fallback>
      <p:transition spd="slow" advTm="11029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a:t>END</a:t>
            </a:r>
            <a:endParaRPr lang="zh-CN" altLang="en-US" dirty="0"/>
          </a:p>
        </p:txBody>
      </p:sp>
      <p:sp>
        <p:nvSpPr>
          <p:cNvPr id="7" name="副标题 6"/>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1027"/>
    </mc:Choice>
    <mc:Fallback>
      <p:transition spd="slow" advTm="1102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7169"/>
          <p:cNvSpPr>
            <a:spLocks noChangeArrowheads="1"/>
          </p:cNvSpPr>
          <p:nvPr/>
        </p:nvSpPr>
        <p:spPr bwMode="auto">
          <a:xfrm>
            <a:off x="-31750" y="476250"/>
            <a:ext cx="91757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与其它课程的关系</a:t>
            </a:r>
            <a:endParaRPr lang="zh-CN" altLang="en-US" sz="3600" b="1">
              <a:ea typeface="黑体" panose="02010609060101010101" pitchFamily="49" charset="-122"/>
            </a:endParaRPr>
          </a:p>
        </p:txBody>
      </p:sp>
      <p:sp>
        <p:nvSpPr>
          <p:cNvPr id="16386" name="矩形 7170"/>
          <p:cNvSpPr>
            <a:spLocks noChangeArrowheads="1"/>
          </p:cNvSpPr>
          <p:nvPr/>
        </p:nvSpPr>
        <p:spPr bwMode="auto">
          <a:xfrm>
            <a:off x="825500" y="1054100"/>
            <a:ext cx="72739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sz="2800" b="1">
                <a:latin typeface="Times New Roman" panose="02020603050405020304" pitchFamily="18" charset="0"/>
              </a:rPr>
              <a:t>先修课程</a:t>
            </a:r>
            <a:endParaRPr lang="zh-CN" altLang="en-US" sz="2800" b="1">
              <a:latin typeface="Times New Roman" panose="02020603050405020304" pitchFamily="18" charset="0"/>
            </a:endParaRPr>
          </a:p>
          <a:p>
            <a:pPr lvl="1" algn="just" eaLnBrk="1" hangingPunct="1">
              <a:lnSpc>
                <a:spcPct val="150000"/>
              </a:lnSpc>
              <a:spcBef>
                <a:spcPct val="0"/>
              </a:spcBef>
              <a:buClr>
                <a:srgbClr val="FF0000"/>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C语言</a:t>
            </a:r>
            <a:endParaRPr lang="zh-CN" altLang="en-US"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800" b="1">
                <a:latin typeface="Times New Roman" panose="02020603050405020304" pitchFamily="18" charset="0"/>
              </a:rPr>
              <a:t>同步课程</a:t>
            </a:r>
            <a:endParaRPr lang="zh-CN" altLang="en-US" sz="2800" b="1">
              <a:latin typeface="Times New Roman" panose="02020603050405020304" pitchFamily="18" charset="0"/>
            </a:endParaRPr>
          </a:p>
          <a:p>
            <a:pPr lvl="1" algn="just" eaLnBrk="1" hangingPunct="1">
              <a:lnSpc>
                <a:spcPct val="150000"/>
              </a:lnSpc>
              <a:spcBef>
                <a:spcPct val="0"/>
              </a:spcBef>
              <a:buClr>
                <a:srgbClr val="FF0000"/>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数字逻辑电路</a:t>
            </a:r>
            <a:endParaRPr lang="zh-CN" altLang="en-US"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800" b="1">
                <a:latin typeface="Times New Roman" panose="02020603050405020304" pitchFamily="18" charset="0"/>
              </a:rPr>
              <a:t>后续课程</a:t>
            </a:r>
            <a:endParaRPr lang="zh-CN" altLang="en-US" sz="2800" b="1">
              <a:latin typeface="Times New Roman" panose="02020603050405020304" pitchFamily="18" charset="0"/>
            </a:endParaRPr>
          </a:p>
          <a:p>
            <a:pPr lvl="1" algn="just" eaLnBrk="1" hangingPunct="1">
              <a:lnSpc>
                <a:spcPct val="150000"/>
              </a:lnSpc>
              <a:spcBef>
                <a:spcPct val="0"/>
              </a:spcBef>
              <a:buClr>
                <a:srgbClr val="FF0000"/>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计算机组成原理</a:t>
            </a:r>
            <a:endParaRPr lang="zh-CN" altLang="en-US" sz="2400" b="1">
              <a:solidFill>
                <a:schemeClr val="accent2"/>
              </a:solidFill>
              <a:latin typeface="Times New Roman" panose="02020603050405020304" pitchFamily="18" charset="0"/>
            </a:endParaRPr>
          </a:p>
          <a:p>
            <a:pPr lvl="1" algn="just" eaLnBrk="1" hangingPunct="1">
              <a:lnSpc>
                <a:spcPct val="150000"/>
              </a:lnSpc>
              <a:spcBef>
                <a:spcPct val="0"/>
              </a:spcBef>
              <a:buClr>
                <a:srgbClr val="FF0000"/>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接口技术</a:t>
            </a:r>
            <a:endParaRPr lang="zh-CN" altLang="en-US" sz="2400" b="1">
              <a:solidFill>
                <a:schemeClr val="accent2"/>
              </a:solidFill>
              <a:latin typeface="Times New Roman" panose="02020603050405020304" pitchFamily="18" charset="0"/>
            </a:endParaRPr>
          </a:p>
          <a:p>
            <a:pPr lvl="1" algn="just" eaLnBrk="1" hangingPunct="1">
              <a:lnSpc>
                <a:spcPct val="150000"/>
              </a:lnSpc>
              <a:spcBef>
                <a:spcPct val="0"/>
              </a:spcBef>
              <a:buClr>
                <a:srgbClr val="FF0000"/>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计算机系统能力培养综合实践</a:t>
            </a:r>
            <a:endParaRPr lang="zh-CN" altLang="en-US" sz="2400" b="1">
              <a:solidFill>
                <a:schemeClr val="accent2"/>
              </a:solidFill>
              <a:latin typeface="Times New Roman" panose="02020603050405020304" pitchFamily="18" charset="0"/>
            </a:endParaRPr>
          </a:p>
          <a:p>
            <a:pPr lvl="1" algn="just" eaLnBrk="1" hangingPunct="1">
              <a:lnSpc>
                <a:spcPct val="150000"/>
              </a:lnSpc>
              <a:spcBef>
                <a:spcPct val="0"/>
              </a:spcBef>
              <a:buClr>
                <a:srgbClr val="FF0000"/>
              </a:buClr>
              <a:buSzPct val="80000"/>
              <a:buFont typeface="Wingdings" panose="05000000000000000000" pitchFamily="2" charset="2"/>
              <a:buChar char="Ø"/>
            </a:pPr>
            <a:endParaRPr lang="zh-CN" altLang="en-US" sz="1800"/>
          </a:p>
        </p:txBody>
      </p:sp>
      <p:sp>
        <p:nvSpPr>
          <p:cNvPr id="16387"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1ED810B-DA49-4BDF-AE02-24B1D5DBCB85}"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16261"/>
    </mc:Choice>
    <mc:Fallback>
      <p:transition spd="slow" advTm="21626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矩形 8193"/>
          <p:cNvSpPr>
            <a:spLocks noChangeArrowheads="1"/>
          </p:cNvSpPr>
          <p:nvPr/>
        </p:nvSpPr>
        <p:spPr bwMode="auto">
          <a:xfrm>
            <a:off x="0" y="476250"/>
            <a:ext cx="9144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教学安排</a:t>
            </a:r>
            <a:endParaRPr lang="zh-CN" altLang="en-US" sz="3600" b="1">
              <a:ea typeface="黑体" panose="02010609060101010101" pitchFamily="49" charset="-122"/>
            </a:endParaRPr>
          </a:p>
        </p:txBody>
      </p:sp>
      <p:sp>
        <p:nvSpPr>
          <p:cNvPr id="1741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FCCEDD0-2C76-4898-8047-1896CC7B0B54}" type="slidenum">
              <a:rPr altLang="en-US" sz="1400">
                <a:solidFill>
                  <a:srgbClr val="0066FF"/>
                </a:solidFill>
              </a:rPr>
            </a:fld>
            <a:endParaRPr lang="zh-CN" altLang="en-US" sz="1400">
              <a:solidFill>
                <a:srgbClr val="0066FF"/>
              </a:solidFill>
            </a:endParaRPr>
          </a:p>
        </p:txBody>
      </p:sp>
      <p:graphicFrame>
        <p:nvGraphicFramePr>
          <p:cNvPr id="2" name="表格 1"/>
          <p:cNvGraphicFramePr>
            <a:graphicFrameLocks noGrp="1"/>
          </p:cNvGraphicFramePr>
          <p:nvPr/>
        </p:nvGraphicFramePr>
        <p:xfrm>
          <a:off x="1150938" y="1323975"/>
          <a:ext cx="6842125" cy="5158580"/>
        </p:xfrm>
        <a:graphic>
          <a:graphicData uri="http://schemas.openxmlformats.org/drawingml/2006/table">
            <a:tbl>
              <a:tblPr/>
              <a:tblGrid>
                <a:gridCol w="736600"/>
                <a:gridCol w="1301750"/>
                <a:gridCol w="3578225"/>
                <a:gridCol w="1225550"/>
              </a:tblGrid>
              <a:tr h="3444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课次</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授课类别</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教学内容</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课时</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r>
              <a:tr h="833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理论讲授</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Verilog HDL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语言简介</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Verilog HDL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语言基础</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学时</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r>
              <a:tr h="588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实验</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Vivado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的使用及设计流程</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学时</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r>
              <a:tr h="588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理论讲授</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Verilog HDL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程序设计方法</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学时</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r>
              <a:tr h="588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实验</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简单组合电路设计</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学时</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r>
              <a:tr h="588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实验</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简单时序电路设计</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学时</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r>
              <a:tr h="588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理论讲授</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简单数字电路设计</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学时</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solidFill>
                      <a:srgbClr val="F2F2F2"/>
                    </a:solidFill>
                  </a:tcPr>
                </a:tc>
              </a:tr>
              <a:tr h="3444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实验</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数据通路设计</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学时</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r>
              <a:tr h="588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实验</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有限状态机（</a:t>
                      </a:r>
                      <a:r>
                        <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FSM）</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设计</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 </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学时</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8456" marR="98456" marT="45441" marB="45441" anchor="ctr" horzOverflow="overflow">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49636"/>
    </mc:Choice>
    <mc:Fallback>
      <p:transition spd="slow" advTm="4963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9217"/>
          <p:cNvSpPr>
            <a:spLocks noChangeArrowheads="1"/>
          </p:cNvSpPr>
          <p:nvPr/>
        </p:nvSpPr>
        <p:spPr bwMode="auto">
          <a:xfrm>
            <a:off x="0" y="476250"/>
            <a:ext cx="9144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本学期实验安排</a:t>
            </a:r>
            <a:endParaRPr lang="zh-CN" altLang="en-US" sz="3600" b="1">
              <a:ea typeface="黑体" panose="02010609060101010101" pitchFamily="49" charset="-122"/>
            </a:endParaRPr>
          </a:p>
        </p:txBody>
      </p:sp>
      <p:sp>
        <p:nvSpPr>
          <p:cNvPr id="18434" name="矩形 9218"/>
          <p:cNvSpPr>
            <a:spLocks noChangeArrowheads="1"/>
          </p:cNvSpPr>
          <p:nvPr/>
        </p:nvSpPr>
        <p:spPr bwMode="auto">
          <a:xfrm>
            <a:off x="1042988" y="1412875"/>
            <a:ext cx="7416800"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b="1" dirty="0">
                <a:solidFill>
                  <a:schemeClr val="accent2"/>
                </a:solidFill>
                <a:latin typeface="Times New Roman" panose="02020603050405020304" pitchFamily="18" charset="0"/>
              </a:rPr>
              <a:t>未复课前，所有实验只进行仿真。</a:t>
            </a:r>
            <a:endParaRPr lang="en-US" altLang="zh-CN" b="1" dirty="0">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b="1" dirty="0">
                <a:solidFill>
                  <a:schemeClr val="accent2"/>
                </a:solidFill>
                <a:latin typeface="Times New Roman" panose="02020603050405020304" pitchFamily="18" charset="0"/>
              </a:rPr>
              <a:t>指导老师在线答疑。</a:t>
            </a:r>
            <a:endParaRPr lang="en-US" altLang="zh-CN" b="1" dirty="0">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b="1" dirty="0">
                <a:solidFill>
                  <a:schemeClr val="accent2"/>
                </a:solidFill>
                <a:latin typeface="Times New Roman" panose="02020603050405020304" pitchFamily="18" charset="0"/>
              </a:rPr>
              <a:t>每次实验后，提交代码和仿真结果。</a:t>
            </a:r>
            <a:endParaRPr lang="en-US" altLang="zh-CN" b="1" dirty="0">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b="1" dirty="0">
                <a:solidFill>
                  <a:schemeClr val="accent2"/>
                </a:solidFill>
                <a:latin typeface="Times New Roman" panose="02020603050405020304" pitchFamily="18" charset="0"/>
              </a:rPr>
              <a:t>复课后，遵照学院安排进行实验课程。</a:t>
            </a:r>
            <a:endParaRPr lang="zh-CN" altLang="en-US" b="1" dirty="0">
              <a:solidFill>
                <a:schemeClr val="accent2"/>
              </a:solidFill>
              <a:latin typeface="Times New Roman" panose="02020603050405020304" pitchFamily="18" charset="0"/>
            </a:endParaRPr>
          </a:p>
        </p:txBody>
      </p:sp>
      <p:sp>
        <p:nvSpPr>
          <p:cNvPr id="18435"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4278590-4691-4926-AE57-3DC7D9A4763A}"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57519"/>
    </mc:Choice>
    <mc:Fallback>
      <p:transition spd="slow" advTm="5751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矩形 10241"/>
          <p:cNvSpPr>
            <a:spLocks noChangeArrowheads="1"/>
          </p:cNvSpPr>
          <p:nvPr/>
        </p:nvSpPr>
        <p:spPr bwMode="auto">
          <a:xfrm>
            <a:off x="0" y="476250"/>
            <a:ext cx="9144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本学期考试安排</a:t>
            </a:r>
            <a:endParaRPr lang="zh-CN" altLang="en-US" sz="3600" b="1">
              <a:ea typeface="黑体" panose="02010609060101010101" pitchFamily="49" charset="-122"/>
            </a:endParaRPr>
          </a:p>
        </p:txBody>
      </p:sp>
      <p:sp>
        <p:nvSpPr>
          <p:cNvPr id="19458" name="矩形 10242"/>
          <p:cNvSpPr>
            <a:spLocks noChangeArrowheads="1"/>
          </p:cNvSpPr>
          <p:nvPr/>
        </p:nvSpPr>
        <p:spPr bwMode="auto">
          <a:xfrm>
            <a:off x="1042988" y="1557338"/>
            <a:ext cx="741680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b="1">
                <a:solidFill>
                  <a:schemeClr val="accent2"/>
                </a:solidFill>
                <a:latin typeface="Times New Roman" panose="02020603050405020304" pitchFamily="18" charset="0"/>
              </a:rPr>
              <a:t>平时成绩（实验） </a:t>
            </a:r>
            <a:r>
              <a:rPr lang="en-US" altLang="zh-CN" b="1">
                <a:solidFill>
                  <a:schemeClr val="accent2"/>
                </a:solidFill>
                <a:latin typeface="Times New Roman" panose="02020603050405020304" pitchFamily="18" charset="0"/>
              </a:rPr>
              <a:t>－－</a:t>
            </a:r>
            <a:r>
              <a:rPr lang="zh-CN" altLang="en-US" b="1">
                <a:solidFill>
                  <a:schemeClr val="accent2"/>
                </a:solidFill>
                <a:latin typeface="Times New Roman" panose="02020603050405020304" pitchFamily="18" charset="0"/>
              </a:rPr>
              <a:t> </a:t>
            </a:r>
            <a:r>
              <a:rPr lang="en-US" altLang="zh-CN" b="1">
                <a:solidFill>
                  <a:schemeClr val="accent2"/>
                </a:solidFill>
                <a:latin typeface="Times New Roman" panose="02020603050405020304" pitchFamily="18" charset="0"/>
              </a:rPr>
              <a:t>20% </a:t>
            </a:r>
            <a:endParaRPr lang="en-US" altLang="zh-CN"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endParaRPr lang="en-US" altLang="zh-CN"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b="1">
                <a:solidFill>
                  <a:schemeClr val="accent2"/>
                </a:solidFill>
                <a:latin typeface="Times New Roman" panose="02020603050405020304" pitchFamily="18" charset="0"/>
              </a:rPr>
              <a:t>课程考试 </a:t>
            </a:r>
            <a:r>
              <a:rPr lang="en-US" altLang="zh-CN" b="1">
                <a:solidFill>
                  <a:schemeClr val="accent2"/>
                </a:solidFill>
                <a:latin typeface="Times New Roman" panose="02020603050405020304" pitchFamily="18" charset="0"/>
              </a:rPr>
              <a:t>－－</a:t>
            </a:r>
            <a:r>
              <a:rPr lang="zh-CN" altLang="en-US" b="1">
                <a:solidFill>
                  <a:schemeClr val="accent2"/>
                </a:solidFill>
                <a:latin typeface="Times New Roman" panose="02020603050405020304" pitchFamily="18" charset="0"/>
              </a:rPr>
              <a:t> </a:t>
            </a:r>
            <a:r>
              <a:rPr lang="en-US" altLang="zh-CN" b="1">
                <a:solidFill>
                  <a:schemeClr val="accent2"/>
                </a:solidFill>
                <a:latin typeface="Times New Roman" panose="02020603050405020304" pitchFamily="18" charset="0"/>
              </a:rPr>
              <a:t>80%</a:t>
            </a:r>
            <a:endParaRPr lang="en-US" altLang="zh-CN"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endParaRPr lang="en-US" altLang="zh-CN"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b="1">
                <a:solidFill>
                  <a:schemeClr val="accent2"/>
                </a:solidFill>
                <a:latin typeface="Times New Roman" panose="02020603050405020304" pitchFamily="18" charset="0"/>
              </a:rPr>
              <a:t>考试内容：复课后，遵照学院安排</a:t>
            </a:r>
            <a:endParaRPr lang="en-US" altLang="zh-CN" b="1">
              <a:solidFill>
                <a:schemeClr val="accent2"/>
              </a:solidFill>
              <a:latin typeface="Times New Roman" panose="02020603050405020304" pitchFamily="18" charset="0"/>
            </a:endParaRPr>
          </a:p>
        </p:txBody>
      </p:sp>
      <p:sp>
        <p:nvSpPr>
          <p:cNvPr id="19459"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B82ECC-CD5C-46E6-8F95-22418E27DA67}"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1950"/>
    </mc:Choice>
    <mc:Fallback>
      <p:transition spd="slow" advTm="2195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矩形 10241"/>
          <p:cNvSpPr>
            <a:spLocks noChangeArrowheads="1"/>
          </p:cNvSpPr>
          <p:nvPr/>
        </p:nvSpPr>
        <p:spPr bwMode="auto">
          <a:xfrm>
            <a:off x="0" y="476250"/>
            <a:ext cx="9144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6000" b="1">
                <a:ea typeface="黑体" panose="02010609060101010101" pitchFamily="49" charset="-122"/>
              </a:rPr>
              <a:t>电路设计过程</a:t>
            </a:r>
            <a:endParaRPr lang="zh-CN" altLang="en-US" sz="6000" b="1">
              <a:ea typeface="黑体" panose="02010609060101010101" pitchFamily="49" charset="-122"/>
            </a:endParaRPr>
          </a:p>
        </p:txBody>
      </p:sp>
      <p:sp>
        <p:nvSpPr>
          <p:cNvPr id="2048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9C3C974-BCDF-4C5F-AF39-598A17DF5EC6}" type="slidenum">
              <a:rPr altLang="en-US" sz="1400">
                <a:solidFill>
                  <a:srgbClr val="0066FF"/>
                </a:solidFill>
              </a:rPr>
            </a:fld>
            <a:endParaRPr lang="zh-CN" altLang="en-US" sz="1400">
              <a:solidFill>
                <a:srgbClr val="00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905"/>
    </mc:Choice>
    <mc:Fallback>
      <p:transition spd="slow" advTm="1490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noChangeArrowheads="1"/>
          </p:cNvSpPr>
          <p:nvPr>
            <p:ph type="title"/>
          </p:nvPr>
        </p:nvSpPr>
        <p:spPr/>
        <p:txBody>
          <a:bodyPr/>
          <a:lstStyle/>
          <a:p>
            <a:r>
              <a:rPr lang="zh-CN" altLang="en-US"/>
              <a:t>电路原理图</a:t>
            </a:r>
            <a:endParaRPr lang="zh-CN" altLang="en-US"/>
          </a:p>
        </p:txBody>
      </p:sp>
      <p:sp>
        <p:nvSpPr>
          <p:cNvPr id="21506"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AF2AE5D-BA64-4B15-A335-CDBC09DB94E8}" type="slidenum">
              <a:rPr altLang="en-US" sz="1400">
                <a:solidFill>
                  <a:srgbClr val="0066FF"/>
                </a:solidFill>
              </a:rPr>
            </a:fld>
            <a:endParaRPr lang="zh-CN" altLang="en-US" sz="1400">
              <a:solidFill>
                <a:srgbClr val="0066FF"/>
              </a:solidFill>
            </a:endParaRPr>
          </a:p>
        </p:txBody>
      </p:sp>
      <p:pic>
        <p:nvPicPr>
          <p:cNvPr id="21507"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813" y="1700213"/>
            <a:ext cx="61134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33853"/>
    </mc:Choice>
    <mc:Fallback>
      <p:transition spd="slow" advTm="33853"/>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3782</Words>
  <Application>WPS 演示</Application>
  <PresentationFormat>全屏显示(4:3)</PresentationFormat>
  <Paragraphs>294</Paragraphs>
  <Slides>30</Slides>
  <Notes>4</Notes>
  <HiddenSlides>0</HiddenSlides>
  <MMClips>30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黑体</vt:lpstr>
      <vt:lpstr>Times New Roman</vt:lpstr>
      <vt:lpstr>微软雅黑</vt:lpstr>
      <vt:lpstr>Arial Unicode MS</vt:lpstr>
      <vt:lpstr>等线</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电路原理图</vt:lpstr>
      <vt:lpstr>PowerPoint 演示文稿</vt:lpstr>
      <vt:lpstr>电路板（PCB – Print Circuit Board）设计图</vt:lpstr>
      <vt:lpstr>PCB制作、调试</vt:lpstr>
      <vt:lpstr>芯片制造的基本流程 – IC设计</vt:lpstr>
      <vt:lpstr>光罩制作</vt:lpstr>
      <vt:lpstr>芯片制造的基本流程 – 晶圆制造</vt:lpstr>
      <vt:lpstr>芯片制造的基本流程 – IC制造</vt:lpstr>
      <vt:lpstr>芯片制造的基本流程 – IC封测</vt:lpstr>
      <vt:lpstr>芯片设计的困局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hust</dc:creator>
  <cp:lastModifiedBy>new</cp:lastModifiedBy>
  <cp:revision>199</cp:revision>
  <dcterms:created xsi:type="dcterms:W3CDTF">2005-10-19T07:01:00Z</dcterms:created>
  <dcterms:modified xsi:type="dcterms:W3CDTF">2021-06-06T00:47:22Z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