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843" r:id="rId5"/>
    <p:sldId id="779" r:id="rId6"/>
    <p:sldId id="361" r:id="rId7"/>
    <p:sldId id="422" r:id="rId8"/>
    <p:sldId id="362" r:id="rId9"/>
    <p:sldId id="691" r:id="rId10"/>
    <p:sldId id="692" r:id="rId11"/>
    <p:sldId id="693" r:id="rId12"/>
    <p:sldId id="455" r:id="rId13"/>
    <p:sldId id="456" r:id="rId14"/>
    <p:sldId id="782" r:id="rId15"/>
    <p:sldId id="780" r:id="rId16"/>
    <p:sldId id="781" r:id="rId17"/>
    <p:sldId id="783" r:id="rId18"/>
    <p:sldId id="784" r:id="rId19"/>
    <p:sldId id="785" r:id="rId20"/>
    <p:sldId id="786" r:id="rId21"/>
    <p:sldId id="787" r:id="rId22"/>
    <p:sldId id="844" r:id="rId23"/>
    <p:sldId id="801" r:id="rId24"/>
    <p:sldId id="805" r:id="rId25"/>
    <p:sldId id="788" r:id="rId26"/>
    <p:sldId id="789" r:id="rId27"/>
    <p:sldId id="790" r:id="rId28"/>
    <p:sldId id="809" r:id="rId29"/>
    <p:sldId id="810" r:id="rId30"/>
    <p:sldId id="811" r:id="rId31"/>
    <p:sldId id="812" r:id="rId32"/>
    <p:sldId id="813" r:id="rId33"/>
    <p:sldId id="814" r:id="rId34"/>
    <p:sldId id="815" r:id="rId35"/>
    <p:sldId id="816" r:id="rId36"/>
    <p:sldId id="817" r:id="rId37"/>
    <p:sldId id="818" r:id="rId38"/>
    <p:sldId id="819" r:id="rId39"/>
    <p:sldId id="820" r:id="rId40"/>
    <p:sldId id="821" r:id="rId41"/>
    <p:sldId id="822" r:id="rId42"/>
    <p:sldId id="823" r:id="rId43"/>
    <p:sldId id="824" r:id="rId44"/>
    <p:sldId id="825" r:id="rId45"/>
    <p:sldId id="826" r:id="rId46"/>
    <p:sldId id="827" r:id="rId47"/>
    <p:sldId id="833" r:id="rId48"/>
    <p:sldId id="831" r:id="rId49"/>
    <p:sldId id="828" r:id="rId50"/>
    <p:sldId id="832" r:id="rId51"/>
    <p:sldId id="834" r:id="rId52"/>
    <p:sldId id="835" r:id="rId53"/>
    <p:sldId id="836" r:id="rId54"/>
    <p:sldId id="837" r:id="rId55"/>
    <p:sldId id="838" r:id="rId56"/>
    <p:sldId id="839" r:id="rId57"/>
    <p:sldId id="840" r:id="rId58"/>
    <p:sldId id="841" r:id="rId59"/>
    <p:sldId id="842" r:id="rId60"/>
    <p:sldId id="846" r:id="rId6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66FF"/>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66FF"/>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4" d="100"/>
          <a:sy n="94" d="100"/>
        </p:scale>
        <p:origin x="1560" y="56"/>
      </p:cViewPr>
      <p:guideLst>
        <p:guide orient="horz" pos="217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19.emf"/><Relationship Id="rId8" Type="http://schemas.openxmlformats.org/officeDocument/2006/relationships/image" Target="../media/image18.emf"/><Relationship Id="rId7" Type="http://schemas.openxmlformats.org/officeDocument/2006/relationships/image" Target="../media/image17.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emf"/><Relationship Id="rId12" Type="http://schemas.openxmlformats.org/officeDocument/2006/relationships/image" Target="../media/image22.emf"/><Relationship Id="rId11" Type="http://schemas.openxmlformats.org/officeDocument/2006/relationships/image" Target="../media/image21.emf"/><Relationship Id="rId10" Type="http://schemas.openxmlformats.org/officeDocument/2006/relationships/image" Target="../media/image20.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5B24014E-A056-480A-9FB4-77B039FB4A08}" type="slidenum">
              <a:rPr lang="en-US" alt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C837A201-33B5-4BF2-920C-DE948AB3745A}" type="slidenum">
              <a:rPr lang="en-US" alt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5B26FAFC-A56D-41A6-884E-84653F83C43F}" type="slidenum">
              <a:rPr lang="en-US" alt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991C5386-421F-462C-BA7B-8EA69333157E}" type="slidenum">
              <a:rPr lang="en-US" alt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00E72A73-48E7-415F-9B21-077F27129C01}" type="slidenum">
              <a:rPr lang="en-US" alt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0C087FC6-218C-4459-972F-523205C0570D}" type="slidenum">
              <a:rPr lang="en-US" alt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5295D69F-5BBB-4112-B651-EED1C31B11EB}" type="slidenum">
              <a:rPr lang="en-US" alt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027"/>
          <p:cNvSpPr>
            <a:spLocks noGrp="1"/>
          </p:cNvSpPr>
          <p:nvPr>
            <p:ph type="dt" sz="half" idx="10"/>
          </p:nvPr>
        </p:nvSpPr>
        <p:spPr/>
        <p:txBody>
          <a:bodyPr/>
          <a:lstStyle>
            <a:lvl1pPr>
              <a:defRPr/>
            </a:lvl1pPr>
          </a:lstStyle>
          <a:p>
            <a:pPr>
              <a:defRPr/>
            </a:pPr>
            <a:endParaRPr lang="zh-CN" altLang="en-US"/>
          </a:p>
        </p:txBody>
      </p:sp>
      <p:sp>
        <p:nvSpPr>
          <p:cNvPr id="8" name="页脚占位符 1028"/>
          <p:cNvSpPr>
            <a:spLocks noGrp="1"/>
          </p:cNvSpPr>
          <p:nvPr>
            <p:ph type="ftr" sz="quarter" idx="11"/>
          </p:nvPr>
        </p:nvSpPr>
        <p:spPr/>
        <p:txBody>
          <a:bodyPr/>
          <a:lstStyle>
            <a:lvl1pPr>
              <a:defRPr/>
            </a:lvl1pPr>
          </a:lstStyle>
          <a:p>
            <a:pPr>
              <a:defRPr/>
            </a:pPr>
            <a:endParaRPr lang="zh-CN"/>
          </a:p>
        </p:txBody>
      </p:sp>
      <p:sp>
        <p:nvSpPr>
          <p:cNvPr id="9" name="灯片编号占位符 1029"/>
          <p:cNvSpPr>
            <a:spLocks noGrp="1"/>
          </p:cNvSpPr>
          <p:nvPr>
            <p:ph type="sldNum" sz="quarter" idx="12"/>
          </p:nvPr>
        </p:nvSpPr>
        <p:spPr/>
        <p:txBody>
          <a:bodyPr/>
          <a:lstStyle>
            <a:lvl1pPr>
              <a:defRPr/>
            </a:lvl1pPr>
          </a:lstStyle>
          <a:p>
            <a:pPr>
              <a:defRPr/>
            </a:pPr>
            <a:fld id="{481FA10B-4FB7-41BF-B8A4-ADA86F183128}" type="slidenum">
              <a:rPr lang="en-US" alt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1027"/>
          <p:cNvSpPr>
            <a:spLocks noGrp="1"/>
          </p:cNvSpPr>
          <p:nvPr>
            <p:ph type="dt" sz="half" idx="10"/>
          </p:nvPr>
        </p:nvSpPr>
        <p:spPr/>
        <p:txBody>
          <a:bodyPr/>
          <a:lstStyle>
            <a:lvl1pPr>
              <a:defRPr/>
            </a:lvl1pPr>
          </a:lstStyle>
          <a:p>
            <a:pPr>
              <a:defRPr/>
            </a:pPr>
            <a:endParaRPr lang="zh-CN" altLang="en-US"/>
          </a:p>
        </p:txBody>
      </p:sp>
      <p:sp>
        <p:nvSpPr>
          <p:cNvPr id="4" name="页脚占位符 1028"/>
          <p:cNvSpPr>
            <a:spLocks noGrp="1"/>
          </p:cNvSpPr>
          <p:nvPr>
            <p:ph type="ftr" sz="quarter" idx="11"/>
          </p:nvPr>
        </p:nvSpPr>
        <p:spPr/>
        <p:txBody>
          <a:bodyPr/>
          <a:lstStyle>
            <a:lvl1pPr>
              <a:defRPr/>
            </a:lvl1pPr>
          </a:lstStyle>
          <a:p>
            <a:pPr>
              <a:defRPr/>
            </a:pPr>
            <a:endParaRPr lang="zh-CN"/>
          </a:p>
        </p:txBody>
      </p:sp>
      <p:sp>
        <p:nvSpPr>
          <p:cNvPr id="5" name="灯片编号占位符 1029"/>
          <p:cNvSpPr>
            <a:spLocks noGrp="1"/>
          </p:cNvSpPr>
          <p:nvPr>
            <p:ph type="sldNum" sz="quarter" idx="12"/>
          </p:nvPr>
        </p:nvSpPr>
        <p:spPr/>
        <p:txBody>
          <a:bodyPr/>
          <a:lstStyle>
            <a:lvl1pPr>
              <a:defRPr/>
            </a:lvl1pPr>
          </a:lstStyle>
          <a:p>
            <a:pPr>
              <a:defRPr/>
            </a:pPr>
            <a:fld id="{415A0C2E-2743-40CB-8E11-7312CFBC1919}" type="slidenum">
              <a:rPr lang="en-US" alt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p>
        </p:txBody>
      </p:sp>
      <p:sp>
        <p:nvSpPr>
          <p:cNvPr id="4" name="灯片编号占位符 1029"/>
          <p:cNvSpPr>
            <a:spLocks noGrp="1"/>
          </p:cNvSpPr>
          <p:nvPr>
            <p:ph type="sldNum" sz="quarter" idx="12"/>
          </p:nvPr>
        </p:nvSpPr>
        <p:spPr/>
        <p:txBody>
          <a:bodyPr/>
          <a:lstStyle>
            <a:lvl1pPr>
              <a:defRPr/>
            </a:lvl1pPr>
          </a:lstStyle>
          <a:p>
            <a:pPr>
              <a:defRPr/>
            </a:pPr>
            <a:fld id="{E6288536-BFAD-4C25-A0C1-77C60B5C03D9}" type="slidenum">
              <a:rPr lang="en-US" alt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5C9A300B-EB09-4172-AFE5-780809CD1BC5}" type="slidenum">
              <a:rPr lang="en-US" alt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D1105E1A-5933-4E18-95E6-2D5DDD4098CA}" type="slidenum">
              <a:rPr lang="en-US" altLang="zh-CN"/>
            </a:fld>
            <a:endParaRPr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BDC7B2B8-A84B-4CB8-8A3E-ECC261B3BE88}" type="slidenum">
              <a:rPr lang="en-US" altLang="zh-CN"/>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D7AE09AB-25C5-41E2-83AF-31976953EFA4}" type="slidenum">
              <a:rPr lang="en-US" altLang="zh-CN"/>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3379E2BD-8412-4F5A-9D1F-F904F0427E33}" type="slidenum">
              <a:rPr lang="en-US" altLang="zh-CN"/>
            </a:fld>
            <a:endParaRPr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15A7A98B-6CD9-4658-9EE3-E93BBD60686B}" type="slidenum">
              <a:rPr lang="en-US" altLang="zh-CN"/>
            </a:fld>
            <a:endParaRPr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9ED44473-0DD7-42E9-8479-7B6CD325FE39}" type="slidenum">
              <a:rPr lang="en-US" altLang="zh-CN"/>
            </a:fld>
            <a:endParaRPr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D3C74BE2-421F-4A7A-A4BC-04B9A8FA9936}" type="slidenum">
              <a:rPr lang="en-US" altLang="zh-CN"/>
            </a:fld>
            <a:endParaRPr 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53E89840-E875-4539-9E09-A0FE21A5D0FE}" type="slidenum">
              <a:rPr lang="en-US" altLang="zh-CN"/>
            </a:fld>
            <a:endParaRPr 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027"/>
          <p:cNvSpPr>
            <a:spLocks noGrp="1"/>
          </p:cNvSpPr>
          <p:nvPr>
            <p:ph type="dt" sz="half" idx="10"/>
          </p:nvPr>
        </p:nvSpPr>
        <p:spPr/>
        <p:txBody>
          <a:bodyPr/>
          <a:lstStyle>
            <a:lvl1pPr>
              <a:defRPr/>
            </a:lvl1pPr>
          </a:lstStyle>
          <a:p>
            <a:pPr>
              <a:defRPr/>
            </a:pPr>
            <a:endParaRPr lang="zh-CN" altLang="en-US"/>
          </a:p>
        </p:txBody>
      </p:sp>
      <p:sp>
        <p:nvSpPr>
          <p:cNvPr id="8" name="页脚占位符 1028"/>
          <p:cNvSpPr>
            <a:spLocks noGrp="1"/>
          </p:cNvSpPr>
          <p:nvPr>
            <p:ph type="ftr" sz="quarter" idx="11"/>
          </p:nvPr>
        </p:nvSpPr>
        <p:spPr/>
        <p:txBody>
          <a:bodyPr/>
          <a:lstStyle>
            <a:lvl1pPr>
              <a:defRPr/>
            </a:lvl1pPr>
          </a:lstStyle>
          <a:p>
            <a:pPr>
              <a:defRPr/>
            </a:pPr>
            <a:endParaRPr lang="zh-CN"/>
          </a:p>
        </p:txBody>
      </p:sp>
      <p:sp>
        <p:nvSpPr>
          <p:cNvPr id="9" name="灯片编号占位符 1029"/>
          <p:cNvSpPr>
            <a:spLocks noGrp="1"/>
          </p:cNvSpPr>
          <p:nvPr>
            <p:ph type="sldNum" sz="quarter" idx="12"/>
          </p:nvPr>
        </p:nvSpPr>
        <p:spPr/>
        <p:txBody>
          <a:bodyPr/>
          <a:lstStyle>
            <a:lvl1pPr>
              <a:defRPr/>
            </a:lvl1pPr>
          </a:lstStyle>
          <a:p>
            <a:pPr>
              <a:defRPr/>
            </a:pPr>
            <a:fld id="{D0467594-FCE9-4295-B21F-FADD95091C9A}" type="slidenum">
              <a:rPr lang="en-US" altLang="zh-CN"/>
            </a:fld>
            <a:endParaRPr 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1027"/>
          <p:cNvSpPr>
            <a:spLocks noGrp="1"/>
          </p:cNvSpPr>
          <p:nvPr>
            <p:ph type="dt" sz="half" idx="10"/>
          </p:nvPr>
        </p:nvSpPr>
        <p:spPr/>
        <p:txBody>
          <a:bodyPr/>
          <a:lstStyle>
            <a:lvl1pPr>
              <a:defRPr/>
            </a:lvl1pPr>
          </a:lstStyle>
          <a:p>
            <a:pPr>
              <a:defRPr/>
            </a:pPr>
            <a:endParaRPr lang="zh-CN" altLang="en-US"/>
          </a:p>
        </p:txBody>
      </p:sp>
      <p:sp>
        <p:nvSpPr>
          <p:cNvPr id="4" name="页脚占位符 1028"/>
          <p:cNvSpPr>
            <a:spLocks noGrp="1"/>
          </p:cNvSpPr>
          <p:nvPr>
            <p:ph type="ftr" sz="quarter" idx="11"/>
          </p:nvPr>
        </p:nvSpPr>
        <p:spPr/>
        <p:txBody>
          <a:bodyPr/>
          <a:lstStyle>
            <a:lvl1pPr>
              <a:defRPr/>
            </a:lvl1pPr>
          </a:lstStyle>
          <a:p>
            <a:pPr>
              <a:defRPr/>
            </a:pPr>
            <a:endParaRPr lang="zh-CN"/>
          </a:p>
        </p:txBody>
      </p:sp>
      <p:sp>
        <p:nvSpPr>
          <p:cNvPr id="5" name="灯片编号占位符 1029"/>
          <p:cNvSpPr>
            <a:spLocks noGrp="1"/>
          </p:cNvSpPr>
          <p:nvPr>
            <p:ph type="sldNum" sz="quarter" idx="12"/>
          </p:nvPr>
        </p:nvSpPr>
        <p:spPr/>
        <p:txBody>
          <a:bodyPr/>
          <a:lstStyle>
            <a:lvl1pPr>
              <a:defRPr/>
            </a:lvl1pPr>
          </a:lstStyle>
          <a:p>
            <a:pPr>
              <a:defRPr/>
            </a:pPr>
            <a:fld id="{AB975C1B-6A82-470C-9D0B-C572DC143E84}" type="slidenum">
              <a:rPr lang="en-US" altLang="zh-CN"/>
            </a:fld>
            <a:endParaRPr 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p>
        </p:txBody>
      </p:sp>
      <p:sp>
        <p:nvSpPr>
          <p:cNvPr id="4" name="灯片编号占位符 1029"/>
          <p:cNvSpPr>
            <a:spLocks noGrp="1"/>
          </p:cNvSpPr>
          <p:nvPr>
            <p:ph type="sldNum" sz="quarter" idx="12"/>
          </p:nvPr>
        </p:nvSpPr>
        <p:spPr/>
        <p:txBody>
          <a:bodyPr/>
          <a:lstStyle>
            <a:lvl1pPr>
              <a:defRPr/>
            </a:lvl1pPr>
          </a:lstStyle>
          <a:p>
            <a:pPr>
              <a:defRPr/>
            </a:pPr>
            <a:fld id="{157E9CC8-4A75-4B71-B890-90DBF44085C5}" type="slidenum">
              <a:rPr lang="en-US" alt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0D25C3A6-1DBC-4CEF-99A2-7A6423E7A1E0}" type="slidenum">
              <a:rPr lang="en-US" altLang="zh-CN"/>
            </a:fld>
            <a:endParaRPr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360AC4D9-9377-4405-AA1E-94909935BADB}" type="slidenum">
              <a:rPr lang="en-US" altLang="zh-CN"/>
            </a:fld>
            <a:endParaRPr 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7B69A455-2100-45B1-9A2F-643F3BB7A0EF}" type="slidenum">
              <a:rPr lang="en-US" altLang="zh-CN"/>
            </a:fld>
            <a:endParaRPr 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1C15A80B-8703-4204-A747-8F495D6B9FC1}" type="slidenum">
              <a:rPr lang="en-US" altLang="zh-CN"/>
            </a:fld>
            <a:endParaRPr 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27"/>
          <p:cNvSpPr>
            <a:spLocks noGrp="1"/>
          </p:cNvSpPr>
          <p:nvPr>
            <p:ph type="dt" sz="half" idx="10"/>
          </p:nvPr>
        </p:nvSpPr>
        <p:spPr/>
        <p:txBody>
          <a:bodyPr/>
          <a:lstStyle>
            <a:lvl1pPr>
              <a:defRPr/>
            </a:lvl1pPr>
          </a:lstStyle>
          <a:p>
            <a:pPr>
              <a:defRPr/>
            </a:pPr>
            <a:endParaRPr lang="zh-CN" altLang="en-US"/>
          </a:p>
        </p:txBody>
      </p:sp>
      <p:sp>
        <p:nvSpPr>
          <p:cNvPr id="5" name="页脚占位符 1028"/>
          <p:cNvSpPr>
            <a:spLocks noGrp="1"/>
          </p:cNvSpPr>
          <p:nvPr>
            <p:ph type="ftr" sz="quarter" idx="11"/>
          </p:nvPr>
        </p:nvSpPr>
        <p:spPr/>
        <p:txBody>
          <a:bodyPr/>
          <a:lstStyle>
            <a:lvl1pPr>
              <a:defRPr/>
            </a:lvl1pPr>
          </a:lstStyle>
          <a:p>
            <a:pPr>
              <a:defRPr/>
            </a:pPr>
            <a:endParaRPr lang="zh-CN"/>
          </a:p>
        </p:txBody>
      </p:sp>
      <p:sp>
        <p:nvSpPr>
          <p:cNvPr id="6" name="灯片编号占位符 1029"/>
          <p:cNvSpPr>
            <a:spLocks noGrp="1"/>
          </p:cNvSpPr>
          <p:nvPr>
            <p:ph type="sldNum" sz="quarter" idx="12"/>
          </p:nvPr>
        </p:nvSpPr>
        <p:spPr/>
        <p:txBody>
          <a:bodyPr/>
          <a:lstStyle>
            <a:lvl1pPr>
              <a:defRPr/>
            </a:lvl1pPr>
          </a:lstStyle>
          <a:p>
            <a:pPr>
              <a:defRPr/>
            </a:pPr>
            <a:fld id="{DC3FAEB3-7537-4A45-94D5-7466CC27BF58}" type="slidenum">
              <a:rPr lang="en-US" alt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4F961768-761C-44D0-8D88-9D492E5C999A}" type="slidenum">
              <a:rPr lang="en-US" alt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027"/>
          <p:cNvSpPr>
            <a:spLocks noGrp="1"/>
          </p:cNvSpPr>
          <p:nvPr>
            <p:ph type="dt" sz="half" idx="10"/>
          </p:nvPr>
        </p:nvSpPr>
        <p:spPr/>
        <p:txBody>
          <a:bodyPr/>
          <a:lstStyle>
            <a:lvl1pPr>
              <a:defRPr/>
            </a:lvl1pPr>
          </a:lstStyle>
          <a:p>
            <a:pPr>
              <a:defRPr/>
            </a:pPr>
            <a:endParaRPr lang="zh-CN" altLang="en-US"/>
          </a:p>
        </p:txBody>
      </p:sp>
      <p:sp>
        <p:nvSpPr>
          <p:cNvPr id="8" name="页脚占位符 1028"/>
          <p:cNvSpPr>
            <a:spLocks noGrp="1"/>
          </p:cNvSpPr>
          <p:nvPr>
            <p:ph type="ftr" sz="quarter" idx="11"/>
          </p:nvPr>
        </p:nvSpPr>
        <p:spPr/>
        <p:txBody>
          <a:bodyPr/>
          <a:lstStyle>
            <a:lvl1pPr>
              <a:defRPr/>
            </a:lvl1pPr>
          </a:lstStyle>
          <a:p>
            <a:pPr>
              <a:defRPr/>
            </a:pPr>
            <a:endParaRPr lang="zh-CN"/>
          </a:p>
        </p:txBody>
      </p:sp>
      <p:sp>
        <p:nvSpPr>
          <p:cNvPr id="9" name="灯片编号占位符 1029"/>
          <p:cNvSpPr>
            <a:spLocks noGrp="1"/>
          </p:cNvSpPr>
          <p:nvPr>
            <p:ph type="sldNum" sz="quarter" idx="12"/>
          </p:nvPr>
        </p:nvSpPr>
        <p:spPr/>
        <p:txBody>
          <a:bodyPr/>
          <a:lstStyle>
            <a:lvl1pPr>
              <a:defRPr/>
            </a:lvl1pPr>
          </a:lstStyle>
          <a:p>
            <a:pPr>
              <a:defRPr/>
            </a:pPr>
            <a:fld id="{E38431A7-1EDC-451B-9A8B-94656631E9E3}" type="slidenum">
              <a:rPr lang="en-US" alt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1027"/>
          <p:cNvSpPr>
            <a:spLocks noGrp="1"/>
          </p:cNvSpPr>
          <p:nvPr>
            <p:ph type="dt" sz="half" idx="10"/>
          </p:nvPr>
        </p:nvSpPr>
        <p:spPr/>
        <p:txBody>
          <a:bodyPr/>
          <a:lstStyle>
            <a:lvl1pPr>
              <a:defRPr/>
            </a:lvl1pPr>
          </a:lstStyle>
          <a:p>
            <a:pPr>
              <a:defRPr/>
            </a:pPr>
            <a:endParaRPr lang="zh-CN" altLang="en-US"/>
          </a:p>
        </p:txBody>
      </p:sp>
      <p:sp>
        <p:nvSpPr>
          <p:cNvPr id="4" name="页脚占位符 1028"/>
          <p:cNvSpPr>
            <a:spLocks noGrp="1"/>
          </p:cNvSpPr>
          <p:nvPr>
            <p:ph type="ftr" sz="quarter" idx="11"/>
          </p:nvPr>
        </p:nvSpPr>
        <p:spPr/>
        <p:txBody>
          <a:bodyPr/>
          <a:lstStyle>
            <a:lvl1pPr>
              <a:defRPr/>
            </a:lvl1pPr>
          </a:lstStyle>
          <a:p>
            <a:pPr>
              <a:defRPr/>
            </a:pPr>
            <a:endParaRPr lang="zh-CN"/>
          </a:p>
        </p:txBody>
      </p:sp>
      <p:sp>
        <p:nvSpPr>
          <p:cNvPr id="5" name="灯片编号占位符 1029"/>
          <p:cNvSpPr>
            <a:spLocks noGrp="1"/>
          </p:cNvSpPr>
          <p:nvPr>
            <p:ph type="sldNum" sz="quarter" idx="12"/>
          </p:nvPr>
        </p:nvSpPr>
        <p:spPr/>
        <p:txBody>
          <a:bodyPr/>
          <a:lstStyle>
            <a:lvl1pPr>
              <a:defRPr/>
            </a:lvl1pPr>
          </a:lstStyle>
          <a:p>
            <a:pPr>
              <a:defRPr/>
            </a:pPr>
            <a:fld id="{A2B923FA-2F7B-45AF-A74D-183961511975}" type="slidenum">
              <a:rPr lang="en-US" alt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p>
        </p:txBody>
      </p:sp>
      <p:sp>
        <p:nvSpPr>
          <p:cNvPr id="4" name="灯片编号占位符 1029"/>
          <p:cNvSpPr>
            <a:spLocks noGrp="1"/>
          </p:cNvSpPr>
          <p:nvPr>
            <p:ph type="sldNum" sz="quarter" idx="12"/>
          </p:nvPr>
        </p:nvSpPr>
        <p:spPr/>
        <p:txBody>
          <a:bodyPr/>
          <a:lstStyle>
            <a:lvl1pPr>
              <a:defRPr/>
            </a:lvl1pPr>
          </a:lstStyle>
          <a:p>
            <a:pPr>
              <a:defRPr/>
            </a:pPr>
            <a:fld id="{3781D48C-9E3D-4EC5-BCB5-1647912AC4B5}" type="slidenum">
              <a:rPr lang="en-US" alt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2F58D05F-6535-4DD8-87DB-0B43A110C8D4}" type="slidenum">
              <a:rPr lang="en-US" alt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47BB9240-B3E3-4240-A289-87D9B0C44106}" type="slidenum">
              <a:rPr lang="en-US" alt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1026"/>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lvl1pPr>
          </a:lstStyle>
          <a:p>
            <a:pPr>
              <a:defRPr/>
            </a:pPr>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buFont typeface="Arial" panose="020B0604020202020204" pitchFamily="34" charset="0"/>
              <a:buNone/>
              <a:defRPr sz="1400" noProof="1">
                <a:cs typeface="+mn-ea"/>
              </a:defRPr>
            </a:lvl1pPr>
          </a:lstStyle>
          <a:p>
            <a:pPr>
              <a:defRPr/>
            </a:pPr>
            <a:fld id="{9EE4EE29-E122-4A56-B0C1-5392AC4DEE9A}" type="slidenum">
              <a:rPr lang="en-US" altLang="zh-CN"/>
            </a:fld>
            <a:endParaRPr lang="zh-CN">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1026"/>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lvl1pPr>
          </a:lstStyle>
          <a:p>
            <a:pPr>
              <a:defRPr/>
            </a:pPr>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buFont typeface="Arial" panose="020B0604020202020204" pitchFamily="34" charset="0"/>
              <a:buNone/>
              <a:defRPr sz="1400" noProof="1">
                <a:cs typeface="+mn-ea"/>
              </a:defRPr>
            </a:lvl1pPr>
          </a:lstStyle>
          <a:p>
            <a:pPr>
              <a:defRPr/>
            </a:pPr>
            <a:fld id="{4B761EF0-683F-4A67-AFFE-7BCD10E4F9E1}" type="slidenum">
              <a:rPr lang="en-US" altLang="zh-CN"/>
            </a:fld>
            <a:endParaRPr lang="zh-CN">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文本占位符 1026"/>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lvl1pPr>
          </a:lstStyle>
          <a:p>
            <a:pPr>
              <a:defRPr/>
            </a:pPr>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buFont typeface="Arial" panose="020B0604020202020204" pitchFamily="34" charset="0"/>
              <a:buNone/>
              <a:defRPr sz="1400" noProof="1">
                <a:cs typeface="+mn-ea"/>
              </a:defRPr>
            </a:lvl1pPr>
          </a:lstStyle>
          <a:p>
            <a:pPr>
              <a:defRPr/>
            </a:pPr>
            <a:fld id="{2934E959-3D7E-4425-8B2F-FDFE57D92188}" type="slidenum">
              <a:rPr lang="en-US" altLang="zh-CN"/>
            </a:fld>
            <a:endParaRPr lang="zh-CN">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b="0" i="0" u="none" kern="1200" baseline="0">
          <a:solidFill>
            <a:srgbClr val="0066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4.emf"/><Relationship Id="rId3" Type="http://schemas.openxmlformats.org/officeDocument/2006/relationships/oleObject" Target="../embeddings/oleObject2.bin"/><Relationship Id="rId2" Type="http://schemas.openxmlformats.org/officeDocument/2006/relationships/image" Target="../media/image3.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3.emf"/><Relationship Id="rId3" Type="http://schemas.openxmlformats.org/officeDocument/2006/relationships/oleObject" Target="../embeddings/oleObject4.bin"/><Relationship Id="rId2" Type="http://schemas.openxmlformats.org/officeDocument/2006/relationships/image" Target="../media/image4.e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4.e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5.e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4.emf"/><Relationship Id="rId7" Type="http://schemas.openxmlformats.org/officeDocument/2006/relationships/oleObject" Target="../embeddings/oleObject10.bin"/><Relationship Id="rId6" Type="http://schemas.openxmlformats.org/officeDocument/2006/relationships/image" Target="../media/image13.emf"/><Relationship Id="rId5" Type="http://schemas.openxmlformats.org/officeDocument/2006/relationships/oleObject" Target="../embeddings/oleObject9.bin"/><Relationship Id="rId4" Type="http://schemas.openxmlformats.org/officeDocument/2006/relationships/image" Target="../media/image12.emf"/><Relationship Id="rId3" Type="http://schemas.openxmlformats.org/officeDocument/2006/relationships/oleObject" Target="../embeddings/oleObject8.bin"/><Relationship Id="rId26" Type="http://schemas.openxmlformats.org/officeDocument/2006/relationships/vmlDrawing" Target="../drawings/vmlDrawing5.vml"/><Relationship Id="rId25" Type="http://schemas.openxmlformats.org/officeDocument/2006/relationships/slideLayout" Target="../slideLayouts/slideLayout1.xml"/><Relationship Id="rId24" Type="http://schemas.openxmlformats.org/officeDocument/2006/relationships/image" Target="../media/image22.emf"/><Relationship Id="rId23" Type="http://schemas.openxmlformats.org/officeDocument/2006/relationships/oleObject" Target="../embeddings/oleObject18.bin"/><Relationship Id="rId22" Type="http://schemas.openxmlformats.org/officeDocument/2006/relationships/image" Target="../media/image21.emf"/><Relationship Id="rId21" Type="http://schemas.openxmlformats.org/officeDocument/2006/relationships/oleObject" Target="../embeddings/oleObject17.bin"/><Relationship Id="rId20" Type="http://schemas.openxmlformats.org/officeDocument/2006/relationships/image" Target="../media/image20.emf"/><Relationship Id="rId2" Type="http://schemas.openxmlformats.org/officeDocument/2006/relationships/image" Target="../media/image11.emf"/><Relationship Id="rId19" Type="http://schemas.openxmlformats.org/officeDocument/2006/relationships/oleObject" Target="../embeddings/oleObject16.bin"/><Relationship Id="rId18" Type="http://schemas.openxmlformats.org/officeDocument/2006/relationships/image" Target="../media/image19.emf"/><Relationship Id="rId17" Type="http://schemas.openxmlformats.org/officeDocument/2006/relationships/oleObject" Target="../embeddings/oleObject15.bin"/><Relationship Id="rId16" Type="http://schemas.openxmlformats.org/officeDocument/2006/relationships/image" Target="../media/image18.emf"/><Relationship Id="rId15" Type="http://schemas.openxmlformats.org/officeDocument/2006/relationships/oleObject" Target="../embeddings/oleObject14.bin"/><Relationship Id="rId14" Type="http://schemas.openxmlformats.org/officeDocument/2006/relationships/image" Target="../media/image17.emf"/><Relationship Id="rId13" Type="http://schemas.openxmlformats.org/officeDocument/2006/relationships/oleObject" Target="../embeddings/oleObject13.bin"/><Relationship Id="rId12" Type="http://schemas.openxmlformats.org/officeDocument/2006/relationships/image" Target="../media/image16.emf"/><Relationship Id="rId11" Type="http://schemas.openxmlformats.org/officeDocument/2006/relationships/oleObject" Target="../embeddings/oleObject12.bin"/><Relationship Id="rId10" Type="http://schemas.openxmlformats.org/officeDocument/2006/relationships/image" Target="../media/image15.emf"/><Relationship Id="rId1" Type="http://schemas.openxmlformats.org/officeDocument/2006/relationships/oleObject" Target="../embeddings/oleObject7.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xml"/><Relationship Id="rId4" Type="http://schemas.openxmlformats.org/officeDocument/2006/relationships/image" Target="../media/image24.emf"/><Relationship Id="rId3" Type="http://schemas.openxmlformats.org/officeDocument/2006/relationships/oleObject" Target="../embeddings/oleObject20.bin"/><Relationship Id="rId2" Type="http://schemas.openxmlformats.org/officeDocument/2006/relationships/image" Target="../media/image23.emf"/><Relationship Id="rId1" Type="http://schemas.openxmlformats.org/officeDocument/2006/relationships/oleObject" Target="../embeddings/oleObject19.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4097"/>
          <p:cNvSpPr>
            <a:spLocks noChangeArrowheads="1"/>
          </p:cNvSpPr>
          <p:nvPr/>
        </p:nvSpPr>
        <p:spPr bwMode="auto">
          <a:xfrm>
            <a:off x="388144" y="1772816"/>
            <a:ext cx="83677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6000" b="1" dirty="0">
                <a:solidFill>
                  <a:schemeClr val="tx2"/>
                </a:solidFill>
              </a:rPr>
              <a:t>Verilog HDL语言</a:t>
            </a:r>
            <a:endParaRPr lang="en-US" altLang="zh-CN" sz="6000" b="1" dirty="0">
              <a:solidFill>
                <a:schemeClr val="tx2"/>
              </a:solidFill>
            </a:endParaRPr>
          </a:p>
          <a:p>
            <a:pPr algn="ctr" eaLnBrk="1" hangingPunct="1">
              <a:lnSpc>
                <a:spcPct val="115000"/>
              </a:lnSpc>
              <a:spcBef>
                <a:spcPct val="10000"/>
              </a:spcBef>
              <a:buFontTx/>
              <a:buNone/>
            </a:pPr>
            <a:r>
              <a:rPr lang="zh-CN" altLang="en-US" sz="6000" b="1" dirty="0">
                <a:solidFill>
                  <a:schemeClr val="tx2"/>
                </a:solidFill>
              </a:rPr>
              <a:t>设计入门</a:t>
            </a:r>
            <a:endParaRPr lang="zh-CN" altLang="en-US" sz="6000" b="1" dirty="0">
              <a:solidFill>
                <a:schemeClr val="tx2"/>
              </a:solidFill>
            </a:endParaRPr>
          </a:p>
        </p:txBody>
      </p:sp>
      <p:sp>
        <p:nvSpPr>
          <p:cNvPr id="37891" name="矩形 4098"/>
          <p:cNvSpPr>
            <a:spLocks noChangeArrowheads="1"/>
          </p:cNvSpPr>
          <p:nvPr/>
        </p:nvSpPr>
        <p:spPr bwMode="auto">
          <a:xfrm>
            <a:off x="468313" y="6092825"/>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
                <a:srgbClr val="FF0000"/>
              </a:buClr>
              <a:buSzPct val="80000"/>
              <a:buFont typeface="Wingdings" panose="05000000000000000000" pitchFamily="2" charset="2"/>
              <a:buNone/>
            </a:pPr>
            <a:r>
              <a:rPr lang="zh-CN" altLang="en-US" sz="2400" b="1">
                <a:latin typeface="宋体" panose="02010600030101010101" pitchFamily="2" charset="-122"/>
              </a:rPr>
              <a:t>华中科技大学计算机科学与技术学院</a:t>
            </a:r>
            <a:endParaRPr lang="zh-CN" altLang="en-US" sz="2400" b="1">
              <a:latin typeface="宋体" panose="02010600030101010101" pitchFamily="2" charset="-122"/>
            </a:endParaRPr>
          </a:p>
        </p:txBody>
      </p:sp>
      <p:sp>
        <p:nvSpPr>
          <p:cNvPr id="37892" name="矩形 4099"/>
          <p:cNvSpPr>
            <a:spLocks noChangeArrowheads="1"/>
          </p:cNvSpPr>
          <p:nvPr/>
        </p:nvSpPr>
        <p:spPr bwMode="auto">
          <a:xfrm>
            <a:off x="684213" y="4003675"/>
            <a:ext cx="7848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b="1" dirty="0">
                <a:solidFill>
                  <a:schemeClr val="accent2"/>
                </a:solidFill>
              </a:rPr>
              <a:t>主讲：李榕</a:t>
            </a:r>
            <a:endParaRPr lang="zh-CN" altLang="en-US" b="1" dirty="0">
              <a:solidFill>
                <a:schemeClr val="accent2"/>
              </a:solidFill>
            </a:endParaRPr>
          </a:p>
          <a:p>
            <a:pPr algn="ctr" eaLnBrk="1" hangingPunct="1">
              <a:lnSpc>
                <a:spcPct val="115000"/>
              </a:lnSpc>
              <a:spcBef>
                <a:spcPct val="10000"/>
              </a:spcBef>
              <a:buFontTx/>
              <a:buNone/>
            </a:pPr>
            <a:endParaRPr lang="zh-CN" altLang="en-US" sz="2400" b="1" dirty="0">
              <a:solidFill>
                <a:schemeClr val="accent2"/>
              </a:solidFill>
            </a:endParaRPr>
          </a:p>
          <a:p>
            <a:pPr algn="ctr" eaLnBrk="1" hangingPunct="1">
              <a:lnSpc>
                <a:spcPct val="115000"/>
              </a:lnSpc>
              <a:spcBef>
                <a:spcPct val="10000"/>
              </a:spcBef>
              <a:buFontTx/>
              <a:buNone/>
            </a:pPr>
            <a:endParaRPr lang="zh-CN" altLang="en-US" sz="2400" b="1" dirty="0">
              <a:solidFill>
                <a:schemeClr val="accent2"/>
              </a:solidFill>
            </a:endParaRPr>
          </a:p>
          <a:p>
            <a:pPr algn="ctr" eaLnBrk="1" hangingPunct="1">
              <a:lnSpc>
                <a:spcPct val="115000"/>
              </a:lnSpc>
              <a:spcBef>
                <a:spcPct val="10000"/>
              </a:spcBef>
              <a:buFontTx/>
              <a:buNone/>
            </a:pPr>
            <a:r>
              <a:rPr lang="fr-FR" altLang="en-US" sz="2400" b="1" dirty="0">
                <a:solidFill>
                  <a:schemeClr val="accent2"/>
                </a:solidFill>
              </a:rPr>
              <a:t>Email: </a:t>
            </a:r>
            <a:r>
              <a:rPr lang="en-US" altLang="zh-CN" sz="2400" b="1" dirty="0" err="1">
                <a:solidFill>
                  <a:schemeClr val="accent2"/>
                </a:solidFill>
                <a:sym typeface="Arial" panose="020B0604020202020204" pitchFamily="34" charset="0"/>
              </a:rPr>
              <a:t>lr</a:t>
            </a:r>
            <a:r>
              <a:rPr lang="fr-FR" altLang="en-US" sz="2400" b="1" dirty="0">
                <a:solidFill>
                  <a:schemeClr val="accent2"/>
                </a:solidFill>
                <a:sym typeface="Arial" panose="020B0604020202020204" pitchFamily="34" charset="0"/>
              </a:rPr>
              <a:t>@mail.hust.edu.cn</a:t>
            </a:r>
            <a:endParaRPr lang="fr-FR" altLang="en-US" sz="2400" b="1" dirty="0">
              <a:solidFill>
                <a:schemeClr val="accent2"/>
              </a:solidFill>
              <a:sym typeface="Arial" panose="020B0604020202020204" pitchFamily="34" charset="0"/>
            </a:endParaRPr>
          </a:p>
          <a:p>
            <a:pPr algn="ctr" eaLnBrk="1" hangingPunct="1">
              <a:lnSpc>
                <a:spcPct val="115000"/>
              </a:lnSpc>
              <a:spcBef>
                <a:spcPct val="10000"/>
              </a:spcBef>
              <a:buFontTx/>
              <a:buNone/>
            </a:pPr>
            <a:r>
              <a:rPr lang="zh-CN" altLang="en-US" sz="2400" b="1" dirty="0">
                <a:solidFill>
                  <a:schemeClr val="accent2"/>
                </a:solidFill>
              </a:rPr>
              <a:t>QQ:     </a:t>
            </a:r>
            <a:r>
              <a:rPr lang="en-US" altLang="zh-CN" sz="2400" b="1" dirty="0">
                <a:solidFill>
                  <a:schemeClr val="accent2"/>
                </a:solidFill>
              </a:rPr>
              <a:t>179825425</a:t>
            </a:r>
            <a:endParaRPr lang="en-US" altLang="zh-CN" sz="2400" b="1"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8817"/>
    </mc:Choice>
    <mc:Fallback>
      <p:transition spd="slow" advTm="88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457200" y="277813"/>
            <a:ext cx="8229600" cy="1139825"/>
          </a:xfrm>
        </p:spPr>
        <p:txBody>
          <a:bodyPr anchor="b"/>
          <a:lstStyle/>
          <a:p>
            <a:pPr eaLnBrk="1" hangingPunct="1"/>
            <a:r>
              <a:rPr lang="zh-CN" altLang="en-US"/>
              <a:t>模块端口列表</a:t>
            </a:r>
            <a:endParaRPr lang="zh-CN" altLang="en-US"/>
          </a:p>
        </p:txBody>
      </p:sp>
      <p:sp>
        <p:nvSpPr>
          <p:cNvPr id="13314" name="Rectangle 4"/>
          <p:cNvSpPr/>
          <p:nvPr/>
        </p:nvSpPr>
        <p:spPr>
          <a:xfrm>
            <a:off x="381000" y="1600200"/>
            <a:ext cx="8229600" cy="4953000"/>
          </a:xfrm>
          <a:prstGeom prst="rect">
            <a:avLst/>
          </a:prstGeom>
          <a:noFill/>
          <a:ln w="9525">
            <a:noFill/>
            <a:miter/>
          </a:ln>
        </p:spPr>
        <p:txBody>
          <a:bodyPr>
            <a:scene3d>
              <a:camera prst="orthographicFront"/>
              <a:lightRig rig="soft" dir="t">
                <a:rot lat="0" lon="0" rev="15600000"/>
              </a:lightRig>
            </a:scene3d>
            <a:sp3d extrusionH="57150" prstMaterial="softEdge">
              <a:bevelT w="25400" h="38100"/>
            </a:sp3d>
          </a:bodyPr>
          <a:lstStyle/>
          <a:p>
            <a:pPr marL="457200" indent="-457200" eaLnBrk="1" hangingPunct="1">
              <a:buFont typeface="Arial" panose="020B0604020202020204" pitchFamily="34" charset="0"/>
              <a:buChar char="•"/>
              <a:defRPr/>
            </a:pPr>
            <a:r>
              <a:rPr lang="zh-CN" altLang="en-US" sz="2800" noProof="1">
                <a:solidFill>
                  <a:schemeClr val="tx1"/>
                </a:solidFill>
                <a:latin typeface="+mn-lt"/>
                <a:ea typeface="+mn-ea"/>
                <a:sym typeface="+mn-ea"/>
              </a:rPr>
              <a:t>模块端口的多种申明方法（例</a:t>
            </a:r>
            <a:r>
              <a:rPr lang="en-US" altLang="zh-CN" sz="2800" noProof="1">
                <a:solidFill>
                  <a:schemeClr val="tx1"/>
                </a:solidFill>
                <a:latin typeface="+mn-lt"/>
                <a:ea typeface="+mn-ea"/>
                <a:sym typeface="+mn-ea"/>
              </a:rPr>
              <a:t>2</a:t>
            </a:r>
            <a:r>
              <a:rPr lang="zh-CN" altLang="en-US" sz="2800" noProof="1">
                <a:solidFill>
                  <a:schemeClr val="tx1"/>
                </a:solidFill>
                <a:latin typeface="+mn-lt"/>
                <a:ea typeface="+mn-ea"/>
                <a:sym typeface="+mn-ea"/>
              </a:rPr>
              <a:t>）</a:t>
            </a:r>
            <a:endParaRPr lang="zh-CN" altLang="en-US" sz="2800" noProof="1">
              <a:solidFill>
                <a:schemeClr val="tx1"/>
              </a:solidFill>
              <a:latin typeface="+mn-lt"/>
              <a:ea typeface="+mn-ea"/>
              <a:sym typeface="+mn-ea"/>
            </a:endParaRPr>
          </a:p>
        </p:txBody>
      </p:sp>
      <p:sp>
        <p:nvSpPr>
          <p:cNvPr id="49156" name="Rectangle 5"/>
          <p:cNvSpPr>
            <a:spLocks noChangeArrowheads="1"/>
          </p:cNvSpPr>
          <p:nvPr/>
        </p:nvSpPr>
        <p:spPr bwMode="auto">
          <a:xfrm>
            <a:off x="1066800" y="2679700"/>
            <a:ext cx="4572000" cy="147796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Verdana" panose="020B0604030504040204" pitchFamily="34" charset="0"/>
                <a:cs typeface="Arial" panose="020B0604020202020204" pitchFamily="34" charset="0"/>
              </a:rPr>
              <a:t>module</a:t>
            </a:r>
            <a:r>
              <a:rPr lang="en-US" altLang="zh-CN" sz="1800">
                <a:latin typeface="Verdana" panose="020B0604030504040204" pitchFamily="34" charset="0"/>
                <a:cs typeface="Arial" panose="020B0604020202020204" pitchFamily="34" charset="0"/>
              </a:rPr>
              <a:t> xor_8bit(out, a, b);</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output</a:t>
            </a:r>
            <a:r>
              <a:rPr lang="en-US" altLang="zh-CN" sz="1800">
                <a:latin typeface="Verdana" panose="020B0604030504040204" pitchFamily="34" charset="0"/>
                <a:cs typeface="Arial" panose="020B0604020202020204" pitchFamily="34" charset="0"/>
              </a:rPr>
              <a:t> [7:0] out;</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input</a:t>
            </a:r>
            <a:r>
              <a:rPr lang="en-US" altLang="zh-CN" sz="1800">
                <a:latin typeface="Verdana" panose="020B0604030504040204" pitchFamily="34" charset="0"/>
                <a:cs typeface="Arial" panose="020B0604020202020204" pitchFamily="34" charset="0"/>
              </a:rPr>
              <a:t> [7:0] a, b;</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endmodule</a:t>
            </a:r>
            <a:endParaRPr lang="en-US" altLang="zh-CN" sz="1800" b="1">
              <a:latin typeface="Verdana" panose="020B0604030504040204" pitchFamily="34" charset="0"/>
              <a:cs typeface="Arial" panose="020B0604020202020204" pitchFamily="34" charset="0"/>
            </a:endParaRPr>
          </a:p>
        </p:txBody>
      </p:sp>
      <p:sp>
        <p:nvSpPr>
          <p:cNvPr id="49157" name="Rectangle 6"/>
          <p:cNvSpPr>
            <a:spLocks noChangeArrowheads="1"/>
          </p:cNvSpPr>
          <p:nvPr/>
        </p:nvSpPr>
        <p:spPr bwMode="auto">
          <a:xfrm>
            <a:off x="1066800" y="4660900"/>
            <a:ext cx="6858000" cy="9286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Verdana" panose="020B0604030504040204" pitchFamily="34" charset="0"/>
                <a:cs typeface="Arial" panose="020B0604020202020204" pitchFamily="34" charset="0"/>
              </a:rPr>
              <a:t>module</a:t>
            </a:r>
            <a:r>
              <a:rPr lang="en-US" altLang="zh-CN" sz="1800">
                <a:latin typeface="Verdana" panose="020B0604030504040204" pitchFamily="34" charset="0"/>
                <a:cs typeface="Arial" panose="020B0604020202020204" pitchFamily="34" charset="0"/>
              </a:rPr>
              <a:t> xor_8bit(</a:t>
            </a:r>
            <a:r>
              <a:rPr lang="en-US" altLang="zh-CN" sz="1800" b="1">
                <a:latin typeface="Verdana" panose="020B0604030504040204" pitchFamily="34" charset="0"/>
                <a:cs typeface="Arial" panose="020B0604020202020204" pitchFamily="34" charset="0"/>
              </a:rPr>
              <a:t>output</a:t>
            </a:r>
            <a:r>
              <a:rPr lang="en-US" altLang="zh-CN" sz="1800">
                <a:latin typeface="Verdana" panose="020B0604030504040204" pitchFamily="34" charset="0"/>
                <a:cs typeface="Arial" panose="020B0604020202020204" pitchFamily="34" charset="0"/>
              </a:rPr>
              <a:t> [7:0] out, </a:t>
            </a:r>
            <a:r>
              <a:rPr lang="en-US" altLang="zh-CN" sz="1800" b="1">
                <a:latin typeface="Verdana" panose="020B0604030504040204" pitchFamily="34" charset="0"/>
                <a:cs typeface="Arial" panose="020B0604020202020204" pitchFamily="34" charset="0"/>
              </a:rPr>
              <a:t> input</a:t>
            </a:r>
            <a:r>
              <a:rPr lang="en-US" altLang="zh-CN" sz="1800">
                <a:latin typeface="Verdana" panose="020B0604030504040204" pitchFamily="34" charset="0"/>
                <a:cs typeface="Arial" panose="020B0604020202020204" pitchFamily="34" charset="0"/>
              </a:rPr>
              <a:t> [7:0] a, b);</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a:t>
            </a:r>
            <a:endParaRPr lang="en-US" altLang="zh-CN" sz="1800" b="1">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endmodule</a:t>
            </a:r>
            <a:endParaRPr lang="en-US" altLang="zh-CN" sz="1800" b="1">
              <a:latin typeface="Verdana" panose="020B0604030504040204" pitchFamily="34" charset="0"/>
              <a:cs typeface="Arial" panose="020B0604020202020204" pitchFamily="34" charset="0"/>
            </a:endParaRPr>
          </a:p>
        </p:txBody>
      </p:sp>
      <p:sp>
        <p:nvSpPr>
          <p:cNvPr id="15365"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17CDDF9A-7F15-46A2-8B72-343156F92942}"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64740"/>
    </mc:Choice>
    <mc:Fallback>
      <p:transition spd="slow" advTm="6474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矩形 11265"/>
          <p:cNvSpPr>
            <a:spLocks noChangeArrowheads="1"/>
          </p:cNvSpPr>
          <p:nvPr/>
        </p:nvSpPr>
        <p:spPr bwMode="auto">
          <a:xfrm>
            <a:off x="0" y="403225"/>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结构描述</a:t>
            </a:r>
            <a:endParaRPr lang="zh-CN" altLang="en-US" sz="3600" b="1">
              <a:ea typeface="黑体" panose="02010609060101010101" pitchFamily="49" charset="-122"/>
            </a:endParaRPr>
          </a:p>
        </p:txBody>
      </p:sp>
      <p:sp>
        <p:nvSpPr>
          <p:cNvPr id="50179" name="矩形 11266"/>
          <p:cNvSpPr>
            <a:spLocks noChangeArrowheads="1"/>
          </p:cNvSpPr>
          <p:nvPr/>
        </p:nvSpPr>
        <p:spPr bwMode="auto">
          <a:xfrm>
            <a:off x="250825" y="1052513"/>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一般使用</a:t>
            </a:r>
            <a:r>
              <a:rPr lang="zh-CN" altLang="en-US" sz="2400" b="1">
                <a:solidFill>
                  <a:srgbClr val="FF0000"/>
                </a:solidFill>
                <a:latin typeface="Times New Roman" panose="02020603050405020304" pitchFamily="18" charset="0"/>
              </a:rPr>
              <a:t>内部元件（</a:t>
            </a:r>
            <a:r>
              <a:rPr lang="en-US" altLang="zh-CN" sz="2400" b="1">
                <a:solidFill>
                  <a:srgbClr val="FF0000"/>
                </a:solidFill>
              </a:rPr>
              <a:t>Primitive</a:t>
            </a:r>
            <a:r>
              <a:rPr lang="zh-CN" altLang="en-US" sz="2400" b="1">
                <a:solidFill>
                  <a:srgbClr val="FF0000"/>
                </a:solidFill>
                <a:latin typeface="Times New Roman" panose="02020603050405020304" pitchFamily="18" charset="0"/>
              </a:rPr>
              <a:t>）</a:t>
            </a:r>
            <a:r>
              <a:rPr lang="zh-CN" altLang="en-US" sz="2400" b="1">
                <a:solidFill>
                  <a:schemeClr val="accent2"/>
                </a:solidFill>
                <a:latin typeface="Times New Roman" panose="02020603050405020304" pitchFamily="18" charset="0"/>
              </a:rPr>
              <a:t>、自定义的下层模块对电路进行描述。主要用于</a:t>
            </a:r>
            <a:r>
              <a:rPr lang="zh-CN" altLang="en-US" sz="2800" b="1">
                <a:latin typeface="Times New Roman" panose="02020603050405020304" pitchFamily="18" charset="0"/>
              </a:rPr>
              <a:t>层次化设计</a:t>
            </a:r>
            <a:r>
              <a:rPr lang="zh-CN" altLang="en-US" sz="2400" b="1">
                <a:solidFill>
                  <a:schemeClr val="accent2"/>
                </a:solidFill>
                <a:latin typeface="Times New Roman" panose="02020603050405020304" pitchFamily="18" charset="0"/>
              </a:rPr>
              <a:t>中。</a:t>
            </a:r>
            <a:endParaRPr lang="zh-CN" altLang="en-US" sz="2400" b="1">
              <a:solidFill>
                <a:schemeClr val="accent2"/>
              </a:solidFill>
              <a:latin typeface="Times New Roman" panose="02020603050405020304" pitchFamily="18" charset="0"/>
            </a:endParaRPr>
          </a:p>
        </p:txBody>
      </p:sp>
      <p:sp>
        <p:nvSpPr>
          <p:cNvPr id="11268" name="矩形 11267"/>
          <p:cNvSpPr>
            <a:spLocks noChangeArrowheads="1"/>
          </p:cNvSpPr>
          <p:nvPr/>
        </p:nvSpPr>
        <p:spPr bwMode="auto">
          <a:xfrm>
            <a:off x="827088" y="2420938"/>
            <a:ext cx="4032250" cy="403225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solidFill>
                  <a:srgbClr val="000000"/>
                </a:solidFill>
                <a:latin typeface="Times New Roman" panose="02020603050405020304" pitchFamily="18" charset="0"/>
              </a:rPr>
              <a:t>module mux2_1(out1,a,b,sel);</a:t>
            </a:r>
            <a:endParaRPr lang="en-US" altLang="zh-CN" sz="2400" b="1" dirty="0">
              <a:solidFill>
                <a:srgbClr val="000000"/>
              </a:solidFill>
              <a:latin typeface="Times New Roman" panose="02020603050405020304" pitchFamily="18" charset="0"/>
            </a:endParaRPr>
          </a:p>
          <a:p>
            <a:pPr eaLnBrk="1" hangingPunct="1">
              <a:spcBef>
                <a:spcPct val="0"/>
              </a:spcBef>
              <a:buFontTx/>
              <a:buNone/>
            </a:pPr>
            <a:r>
              <a:rPr lang="en-US" altLang="zh-CN" sz="2400" b="1" dirty="0">
                <a:solidFill>
                  <a:srgbClr val="000000"/>
                </a:solidFill>
                <a:latin typeface="Times New Roman" panose="02020603050405020304" pitchFamily="18" charset="0"/>
              </a:rPr>
              <a:t>     output out1;</a:t>
            </a:r>
            <a:endParaRPr lang="en-US" altLang="zh-CN" sz="2400" b="1" dirty="0">
              <a:solidFill>
                <a:srgbClr val="000000"/>
              </a:solidFill>
              <a:latin typeface="Times New Roman" panose="02020603050405020304" pitchFamily="18" charset="0"/>
            </a:endParaRPr>
          </a:p>
          <a:p>
            <a:pPr eaLnBrk="1" hangingPunct="1">
              <a:spcBef>
                <a:spcPct val="0"/>
              </a:spcBef>
              <a:buFontTx/>
              <a:buNone/>
            </a:pPr>
            <a:r>
              <a:rPr lang="en-US" altLang="zh-CN" sz="2400" b="1" dirty="0">
                <a:solidFill>
                  <a:srgbClr val="000000"/>
                </a:solidFill>
                <a:latin typeface="Times New Roman" panose="02020603050405020304" pitchFamily="18" charset="0"/>
              </a:rPr>
              <a:t>     input </a:t>
            </a:r>
            <a:r>
              <a:rPr lang="en-US" altLang="zh-CN" sz="2400" b="1" dirty="0" err="1">
                <a:solidFill>
                  <a:srgbClr val="000000"/>
                </a:solidFill>
                <a:latin typeface="Times New Roman" panose="02020603050405020304" pitchFamily="18" charset="0"/>
              </a:rPr>
              <a:t>a,b,sel</a:t>
            </a:r>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1" hangingPunct="1">
              <a:spcBef>
                <a:spcPct val="0"/>
              </a:spcBef>
              <a:buFontTx/>
              <a:buNone/>
            </a:pPr>
            <a:endParaRPr lang="en-US" altLang="zh-CN" sz="2400" b="1" dirty="0">
              <a:solidFill>
                <a:srgbClr val="000000"/>
              </a:solidFill>
              <a:latin typeface="Times New Roman" panose="02020603050405020304" pitchFamily="18" charset="0"/>
            </a:endParaRPr>
          </a:p>
          <a:p>
            <a:pPr eaLnBrk="1" hangingPunct="1">
              <a:spcBef>
                <a:spcPct val="0"/>
              </a:spcBef>
              <a:buFontTx/>
              <a:buNone/>
            </a:pPr>
            <a:r>
              <a:rPr lang="en-US" altLang="zh-CN" sz="2400" b="1" dirty="0">
                <a:solidFill>
                  <a:srgbClr val="FF0000"/>
                </a:solidFill>
                <a:latin typeface="Times New Roman" panose="02020603050405020304" pitchFamily="18" charset="0"/>
              </a:rPr>
              <a:t>not (</a:t>
            </a:r>
            <a:r>
              <a:rPr lang="en-US" altLang="zh-CN" sz="2400" b="1" dirty="0" err="1">
                <a:solidFill>
                  <a:srgbClr val="FF0000"/>
                </a:solidFill>
                <a:latin typeface="Times New Roman" panose="02020603050405020304" pitchFamily="18" charset="0"/>
              </a:rPr>
              <a:t>sel</a:t>
            </a:r>
            <a:r>
              <a:rPr lang="en-US" altLang="zh-CN" sz="2400" b="1" dirty="0">
                <a:solidFill>
                  <a:srgbClr val="FF0000"/>
                </a:solidFill>
                <a:latin typeface="Times New Roman" panose="02020603050405020304" pitchFamily="18" charset="0"/>
              </a:rPr>
              <a:t>_, </a:t>
            </a:r>
            <a:r>
              <a:rPr lang="en-US" altLang="zh-CN" sz="2400" b="1" dirty="0" err="1">
                <a:solidFill>
                  <a:srgbClr val="FF0000"/>
                </a:solidFill>
                <a:latin typeface="Times New Roman" panose="02020603050405020304" pitchFamily="18" charset="0"/>
              </a:rPr>
              <a:t>sel</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eaLnBrk="1" hangingPunct="1">
              <a:spcBef>
                <a:spcPct val="0"/>
              </a:spcBef>
              <a:buFontTx/>
              <a:buNone/>
            </a:pPr>
            <a:r>
              <a:rPr lang="en-US" altLang="zh-CN" sz="2400" b="1" dirty="0">
                <a:solidFill>
                  <a:srgbClr val="FF0000"/>
                </a:solidFill>
                <a:latin typeface="Times New Roman" panose="02020603050405020304" pitchFamily="18" charset="0"/>
              </a:rPr>
              <a:t>and (a1, a, </a:t>
            </a:r>
            <a:r>
              <a:rPr lang="en-US" altLang="zh-CN" sz="2400" b="1" dirty="0" err="1">
                <a:solidFill>
                  <a:srgbClr val="FF0000"/>
                </a:solidFill>
                <a:latin typeface="Times New Roman" panose="02020603050405020304" pitchFamily="18" charset="0"/>
              </a:rPr>
              <a:t>sel</a:t>
            </a:r>
            <a:r>
              <a:rPr lang="en-US" altLang="zh-CN" sz="2400" b="1" dirty="0">
                <a:solidFill>
                  <a:srgbClr val="FF0000"/>
                </a:solidFill>
                <a:latin typeface="Times New Roman" panose="02020603050405020304" pitchFamily="18" charset="0"/>
              </a:rPr>
              <a:t>_);</a:t>
            </a:r>
            <a:endParaRPr lang="en-US" altLang="zh-CN" sz="2400" b="1" dirty="0">
              <a:solidFill>
                <a:srgbClr val="FF0000"/>
              </a:solidFill>
              <a:latin typeface="Times New Roman" panose="02020603050405020304" pitchFamily="18" charset="0"/>
            </a:endParaRPr>
          </a:p>
          <a:p>
            <a:pPr eaLnBrk="1" hangingPunct="1">
              <a:spcBef>
                <a:spcPct val="0"/>
              </a:spcBef>
              <a:buFontTx/>
              <a:buNone/>
            </a:pPr>
            <a:r>
              <a:rPr lang="en-US" altLang="zh-CN" sz="2400" b="1" dirty="0">
                <a:solidFill>
                  <a:srgbClr val="FF0000"/>
                </a:solidFill>
                <a:latin typeface="Times New Roman" panose="02020603050405020304" pitchFamily="18" charset="0"/>
              </a:rPr>
              <a:t>and (b1, b, </a:t>
            </a:r>
            <a:r>
              <a:rPr lang="en-US" altLang="zh-CN" sz="2400" b="1" dirty="0" err="1">
                <a:solidFill>
                  <a:srgbClr val="FF0000"/>
                </a:solidFill>
                <a:latin typeface="Times New Roman" panose="02020603050405020304" pitchFamily="18" charset="0"/>
              </a:rPr>
              <a:t>sel</a:t>
            </a:r>
            <a:r>
              <a:rPr lang="en-US" altLang="zh-CN" sz="2400" b="1" dirty="0">
                <a:solidFill>
                  <a:srgbClr val="FF0000"/>
                </a:solidFill>
                <a:latin typeface="Times New Roman" panose="02020603050405020304" pitchFamily="18" charset="0"/>
              </a:rPr>
              <a:t>);</a:t>
            </a:r>
            <a:endParaRPr lang="en-US" altLang="zh-CN" sz="2400" b="1" dirty="0">
              <a:solidFill>
                <a:srgbClr val="FF0000"/>
              </a:solidFill>
              <a:latin typeface="Times New Roman" panose="02020603050405020304" pitchFamily="18" charset="0"/>
            </a:endParaRPr>
          </a:p>
          <a:p>
            <a:pPr eaLnBrk="1" hangingPunct="1">
              <a:spcBef>
                <a:spcPct val="0"/>
              </a:spcBef>
              <a:buFontTx/>
              <a:buNone/>
            </a:pPr>
            <a:r>
              <a:rPr lang="en-US" altLang="zh-CN" sz="2400" b="1" dirty="0">
                <a:solidFill>
                  <a:srgbClr val="FF0000"/>
                </a:solidFill>
                <a:latin typeface="Times New Roman" panose="02020603050405020304" pitchFamily="18" charset="0"/>
              </a:rPr>
              <a:t>or (out1, a1, b1);</a:t>
            </a:r>
            <a:endParaRPr lang="en-US" altLang="zh-CN" sz="2400" b="1" dirty="0">
              <a:solidFill>
                <a:srgbClr val="FF0000"/>
              </a:solidFill>
              <a:latin typeface="Times New Roman" panose="02020603050405020304" pitchFamily="18" charset="0"/>
            </a:endParaRPr>
          </a:p>
          <a:p>
            <a:pPr eaLnBrk="1" hangingPunct="1">
              <a:spcBef>
                <a:spcPct val="0"/>
              </a:spcBef>
              <a:buFontTx/>
              <a:buNone/>
            </a:pPr>
            <a:endParaRPr lang="en-US" altLang="zh-CN" sz="2400" b="1" dirty="0">
              <a:solidFill>
                <a:srgbClr val="FF0000"/>
              </a:solidFill>
              <a:latin typeface="Times New Roman" panose="02020603050405020304" pitchFamily="18" charset="0"/>
            </a:endParaRPr>
          </a:p>
          <a:p>
            <a:pPr eaLnBrk="1" hangingPunct="1">
              <a:spcBef>
                <a:spcPct val="0"/>
              </a:spcBef>
              <a:buFontTx/>
              <a:buNone/>
            </a:pPr>
            <a:r>
              <a:rPr lang="en-US" altLang="zh-CN" sz="2400" b="1" dirty="0" err="1">
                <a:solidFill>
                  <a:srgbClr val="000000"/>
                </a:solidFill>
                <a:latin typeface="Times New Roman" panose="02020603050405020304" pitchFamily="18" charset="0"/>
              </a:rPr>
              <a:t>endmodule</a:t>
            </a:r>
            <a:endParaRPr lang="en-US" altLang="zh-CN" sz="2400" b="1" dirty="0">
              <a:solidFill>
                <a:srgbClr val="000000"/>
              </a:solidFill>
              <a:latin typeface="Times New Roman" panose="02020603050405020304" pitchFamily="18" charset="0"/>
            </a:endParaRPr>
          </a:p>
        </p:txBody>
      </p:sp>
      <p:graphicFrame>
        <p:nvGraphicFramePr>
          <p:cNvPr id="50181" name="对象 11268"/>
          <p:cNvGraphicFramePr>
            <a:graphicFrameLocks noChangeAspect="1"/>
          </p:cNvGraphicFramePr>
          <p:nvPr/>
        </p:nvGraphicFramePr>
        <p:xfrm>
          <a:off x="5075238" y="4221163"/>
          <a:ext cx="3995737" cy="1943100"/>
        </p:xfrm>
        <a:graphic>
          <a:graphicData uri="http://schemas.openxmlformats.org/presentationml/2006/ole">
            <mc:AlternateContent xmlns:mc="http://schemas.openxmlformats.org/markup-compatibility/2006">
              <mc:Choice xmlns:v="urn:schemas-microsoft-com:vml" Requires="v">
                <p:oleObj spid="_x0000_s1026" name="" r:id="rId1" imgW="3909060" imgH="1628140" progId="">
                  <p:embed/>
                </p:oleObj>
              </mc:Choice>
              <mc:Fallback>
                <p:oleObj name="" r:id="rId1" imgW="3909060" imgH="1628140" progId="">
                  <p:embed/>
                  <p:pic>
                    <p:nvPicPr>
                      <p:cNvPr id="0" name="对象 112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238" y="4221163"/>
                        <a:ext cx="39957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9"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F269721B-F914-4A3A-B673-E52753C2F464}" type="slidenum">
              <a:rPr lang="zh-CN" altLang="en-US" sz="1400" smtClean="0"/>
            </a:fld>
            <a:endParaRPr lang="zh-CN" altLang="en-US" sz="1400"/>
          </a:p>
        </p:txBody>
      </p:sp>
      <p:graphicFrame>
        <p:nvGraphicFramePr>
          <p:cNvPr id="50183" name="对象 9221"/>
          <p:cNvGraphicFramePr>
            <a:graphicFrameLocks noChangeAspect="1"/>
          </p:cNvGraphicFramePr>
          <p:nvPr/>
        </p:nvGraphicFramePr>
        <p:xfrm>
          <a:off x="6227763" y="2060575"/>
          <a:ext cx="1871662" cy="1706563"/>
        </p:xfrm>
        <a:graphic>
          <a:graphicData uri="http://schemas.openxmlformats.org/presentationml/2006/ole">
            <mc:AlternateContent xmlns:mc="http://schemas.openxmlformats.org/markup-compatibility/2006">
              <mc:Choice xmlns:v="urn:schemas-microsoft-com:vml" Requires="v">
                <p:oleObj spid="_x0000_s1027" name="" r:id="rId3" imgW="1637665" imgH="1487170" progId="">
                  <p:embed/>
                </p:oleObj>
              </mc:Choice>
              <mc:Fallback>
                <p:oleObj name="" r:id="rId3" imgW="1637665" imgH="1487170" progId="">
                  <p:embed/>
                  <p:pic>
                    <p:nvPicPr>
                      <p:cNvPr id="0" name="对象 92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2060575"/>
                        <a:ext cx="1871662"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487292"/>
    </mc:Choice>
    <mc:Fallback>
      <p:transition spd="slow" advTm="48729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矩形 9217"/>
          <p:cNvSpPr>
            <a:spLocks noChangeArrowheads="1"/>
          </p:cNvSpPr>
          <p:nvPr/>
        </p:nvSpPr>
        <p:spPr bwMode="auto">
          <a:xfrm>
            <a:off x="0" y="403225"/>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数据流描述</a:t>
            </a:r>
            <a:endParaRPr lang="zh-CN" altLang="en-US" sz="3600" b="1">
              <a:ea typeface="黑体" panose="02010609060101010101" pitchFamily="49" charset="-122"/>
            </a:endParaRPr>
          </a:p>
        </p:txBody>
      </p:sp>
      <p:sp>
        <p:nvSpPr>
          <p:cNvPr id="51203" name="矩形 9218"/>
          <p:cNvSpPr>
            <a:spLocks noChangeArrowheads="1"/>
          </p:cNvSpPr>
          <p:nvPr/>
        </p:nvSpPr>
        <p:spPr bwMode="auto">
          <a:xfrm>
            <a:off x="250825" y="1052513"/>
            <a:ext cx="55451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一般使用连续赋值</a:t>
            </a:r>
            <a:r>
              <a:rPr lang="en-US" altLang="zh-CN" sz="2400" b="1">
                <a:solidFill>
                  <a:srgbClr val="FF0000"/>
                </a:solidFill>
                <a:latin typeface="Times New Roman" panose="02020603050405020304" pitchFamily="18" charset="0"/>
              </a:rPr>
              <a:t>assign</a:t>
            </a:r>
            <a:r>
              <a:rPr lang="zh-CN" altLang="en-US" sz="2400" b="1">
                <a:solidFill>
                  <a:schemeClr val="accent2"/>
                </a:solidFill>
                <a:latin typeface="Times New Roman" panose="02020603050405020304" pitchFamily="18" charset="0"/>
              </a:rPr>
              <a:t>语句描述，主要用于</a:t>
            </a:r>
            <a:r>
              <a:rPr lang="zh-CN" altLang="en-US" sz="2400" b="1">
                <a:latin typeface="Times New Roman" panose="02020603050405020304" pitchFamily="18" charset="0"/>
              </a:rPr>
              <a:t>组合逻辑电路</a:t>
            </a:r>
            <a:r>
              <a:rPr lang="zh-CN" altLang="en-US" sz="2400" b="1">
                <a:solidFill>
                  <a:schemeClr val="accent2"/>
                </a:solidFill>
                <a:latin typeface="Times New Roman" panose="02020603050405020304" pitchFamily="18" charset="0"/>
              </a:rPr>
              <a:t>建模。</a:t>
            </a:r>
            <a:endParaRPr lang="zh-CN" altLang="en-US" sz="2400" b="1">
              <a:solidFill>
                <a:schemeClr val="accent2"/>
              </a:solidFill>
              <a:latin typeface="Times New Roman" panose="02020603050405020304" pitchFamily="18" charset="0"/>
            </a:endParaRPr>
          </a:p>
        </p:txBody>
      </p:sp>
      <p:sp>
        <p:nvSpPr>
          <p:cNvPr id="9220" name="矩形 9219"/>
          <p:cNvSpPr>
            <a:spLocks noChangeArrowheads="1"/>
          </p:cNvSpPr>
          <p:nvPr/>
        </p:nvSpPr>
        <p:spPr bwMode="auto">
          <a:xfrm>
            <a:off x="682625" y="2708275"/>
            <a:ext cx="3816350" cy="381635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0000"/>
                </a:solidFill>
                <a:latin typeface="Times New Roman" panose="02020603050405020304" pitchFamily="18" charset="0"/>
              </a:rPr>
              <a:t>module mux2_1(out1, a, b, sel) ;</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output   out1;</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input  a, b;</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input sel;</a:t>
            </a:r>
            <a:endParaRPr lang="en-US" altLang="zh-CN" sz="2000" b="1">
              <a:solidFill>
                <a:srgbClr val="000000"/>
              </a:solidFill>
              <a:latin typeface="Times New Roman" panose="02020603050405020304" pitchFamily="18" charset="0"/>
            </a:endParaRPr>
          </a:p>
          <a:p>
            <a:pPr eaLnBrk="1" hangingPunct="1">
              <a:spcBef>
                <a:spcPct val="0"/>
              </a:spcBef>
              <a:buFontTx/>
              <a:buNone/>
            </a:pP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FF0000"/>
                </a:solidFill>
                <a:latin typeface="Times New Roman" panose="02020603050405020304" pitchFamily="18" charset="0"/>
              </a:rPr>
              <a:t>assign out1=(sel &amp; b) | (~sel &amp; a);</a:t>
            </a:r>
            <a:endParaRPr lang="en-US" altLang="zh-CN" sz="2000" b="1">
              <a:solidFill>
                <a:srgbClr val="FF0000"/>
              </a:solidFill>
              <a:latin typeface="Times New Roman" panose="02020603050405020304" pitchFamily="18" charset="0"/>
            </a:endParaRPr>
          </a:p>
          <a:p>
            <a:pPr eaLnBrk="1" hangingPunct="1">
              <a:spcBef>
                <a:spcPct val="0"/>
              </a:spcBef>
              <a:buFontTx/>
              <a:buNone/>
            </a:pP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endmodule</a:t>
            </a:r>
            <a:endParaRPr lang="en-US" altLang="zh-CN" sz="2000" b="1">
              <a:solidFill>
                <a:srgbClr val="000000"/>
              </a:solidFill>
              <a:latin typeface="Times New Roman" panose="02020603050405020304" pitchFamily="18" charset="0"/>
            </a:endParaRPr>
          </a:p>
        </p:txBody>
      </p:sp>
      <p:graphicFrame>
        <p:nvGraphicFramePr>
          <p:cNvPr id="51205" name="对象 9221"/>
          <p:cNvGraphicFramePr>
            <a:graphicFrameLocks noChangeAspect="1"/>
          </p:cNvGraphicFramePr>
          <p:nvPr/>
        </p:nvGraphicFramePr>
        <p:xfrm>
          <a:off x="6227763" y="1341438"/>
          <a:ext cx="1871662" cy="1706562"/>
        </p:xfrm>
        <a:graphic>
          <a:graphicData uri="http://schemas.openxmlformats.org/presentationml/2006/ole">
            <mc:AlternateContent xmlns:mc="http://schemas.openxmlformats.org/markup-compatibility/2006">
              <mc:Choice xmlns:v="urn:schemas-microsoft-com:vml" Requires="v">
                <p:oleObj spid="_x0000_s2050" name="" r:id="rId1" imgW="1637665" imgH="1487170" progId="">
                  <p:embed/>
                </p:oleObj>
              </mc:Choice>
              <mc:Fallback>
                <p:oleObj name="" r:id="rId1" imgW="1637665" imgH="1487170" progId="">
                  <p:embed/>
                  <p:pic>
                    <p:nvPicPr>
                      <p:cNvPr id="0" name="对象 92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1341438"/>
                        <a:ext cx="1871662"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3"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B0BFA3CF-03F4-488F-A228-7FD4BF63A7E1}" type="slidenum">
              <a:rPr lang="zh-CN" altLang="en-US" sz="1400" smtClean="0"/>
            </a:fld>
            <a:endParaRPr lang="zh-CN" altLang="en-US" sz="1400"/>
          </a:p>
        </p:txBody>
      </p:sp>
      <p:graphicFrame>
        <p:nvGraphicFramePr>
          <p:cNvPr id="51207" name="对象 11268"/>
          <p:cNvGraphicFramePr>
            <a:graphicFrameLocks noChangeAspect="1"/>
          </p:cNvGraphicFramePr>
          <p:nvPr/>
        </p:nvGraphicFramePr>
        <p:xfrm>
          <a:off x="5075238" y="4005263"/>
          <a:ext cx="3995737" cy="1943100"/>
        </p:xfrm>
        <a:graphic>
          <a:graphicData uri="http://schemas.openxmlformats.org/presentationml/2006/ole">
            <mc:AlternateContent xmlns:mc="http://schemas.openxmlformats.org/markup-compatibility/2006">
              <mc:Choice xmlns:v="urn:schemas-microsoft-com:vml" Requires="v">
                <p:oleObj spid="_x0000_s2051" name="" r:id="rId3" imgW="3909060" imgH="1628140" progId="">
                  <p:embed/>
                </p:oleObj>
              </mc:Choice>
              <mc:Fallback>
                <p:oleObj name="" r:id="rId3" imgW="3909060" imgH="1628140" progId="">
                  <p:embed/>
                  <p:pic>
                    <p:nvPicPr>
                      <p:cNvPr id="0" name="对象 11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238" y="4005263"/>
                        <a:ext cx="39957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46897"/>
    </mc:Choice>
    <mc:Fallback>
      <p:transition spd="slow" advTm="24689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矩形 10241"/>
          <p:cNvSpPr>
            <a:spLocks noChangeArrowheads="1"/>
          </p:cNvSpPr>
          <p:nvPr/>
        </p:nvSpPr>
        <p:spPr bwMode="auto">
          <a:xfrm>
            <a:off x="0" y="403225"/>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行为描述</a:t>
            </a:r>
            <a:endParaRPr lang="zh-CN" altLang="en-US" sz="3600" b="1">
              <a:ea typeface="黑体" panose="02010609060101010101" pitchFamily="49" charset="-122"/>
            </a:endParaRPr>
          </a:p>
        </p:txBody>
      </p:sp>
      <p:sp>
        <p:nvSpPr>
          <p:cNvPr id="52227" name="矩形 10242"/>
          <p:cNvSpPr>
            <a:spLocks noChangeArrowheads="1"/>
          </p:cNvSpPr>
          <p:nvPr/>
        </p:nvSpPr>
        <p:spPr bwMode="auto">
          <a:xfrm>
            <a:off x="250825" y="1052513"/>
            <a:ext cx="55451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一般使用</a:t>
            </a:r>
            <a:r>
              <a:rPr lang="en-US" altLang="zh-CN" sz="2400" b="1">
                <a:solidFill>
                  <a:srgbClr val="FF0000"/>
                </a:solidFill>
                <a:latin typeface="Times New Roman" panose="02020603050405020304" pitchFamily="18" charset="0"/>
              </a:rPr>
              <a:t>Initial</a:t>
            </a:r>
            <a:r>
              <a:rPr lang="zh-CN" altLang="en-US" sz="2400" b="1">
                <a:solidFill>
                  <a:schemeClr val="accent2"/>
                </a:solidFill>
                <a:latin typeface="Times New Roman" panose="02020603050405020304" pitchFamily="18" charset="0"/>
              </a:rPr>
              <a:t>或</a:t>
            </a:r>
            <a:r>
              <a:rPr lang="en-US" altLang="zh-CN" sz="2400" b="1">
                <a:solidFill>
                  <a:srgbClr val="FF0000"/>
                </a:solidFill>
                <a:latin typeface="Times New Roman" panose="02020603050405020304" pitchFamily="18" charset="0"/>
              </a:rPr>
              <a:t>Always</a:t>
            </a:r>
            <a:r>
              <a:rPr lang="zh-CN" altLang="en-US" sz="2400" b="1">
                <a:solidFill>
                  <a:schemeClr val="accent2"/>
                </a:solidFill>
                <a:latin typeface="Times New Roman" panose="02020603050405020304" pitchFamily="18" charset="0"/>
              </a:rPr>
              <a:t>语句描述，可以对</a:t>
            </a:r>
            <a:r>
              <a:rPr lang="zh-CN" altLang="en-US" sz="2400" b="1">
                <a:latin typeface="Times New Roman" panose="02020603050405020304" pitchFamily="18" charset="0"/>
              </a:rPr>
              <a:t>组合、时序逻辑电路</a:t>
            </a:r>
            <a:r>
              <a:rPr lang="zh-CN" altLang="en-US" sz="2400" b="1">
                <a:solidFill>
                  <a:schemeClr val="accent2"/>
                </a:solidFill>
                <a:latin typeface="Times New Roman" panose="02020603050405020304" pitchFamily="18" charset="0"/>
              </a:rPr>
              <a:t>建模。</a:t>
            </a:r>
            <a:endParaRPr lang="zh-CN" altLang="en-US" sz="2400" b="1">
              <a:solidFill>
                <a:schemeClr val="accent2"/>
              </a:solidFill>
              <a:latin typeface="Times New Roman" panose="02020603050405020304" pitchFamily="18" charset="0"/>
            </a:endParaRPr>
          </a:p>
        </p:txBody>
      </p:sp>
      <p:sp>
        <p:nvSpPr>
          <p:cNvPr id="10244" name="矩形 10243"/>
          <p:cNvSpPr>
            <a:spLocks noChangeArrowheads="1"/>
          </p:cNvSpPr>
          <p:nvPr/>
        </p:nvSpPr>
        <p:spPr bwMode="auto">
          <a:xfrm>
            <a:off x="4787900" y="2708275"/>
            <a:ext cx="3816350" cy="381635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0000"/>
                </a:solidFill>
                <a:latin typeface="Times New Roman" panose="02020603050405020304" pitchFamily="18" charset="0"/>
              </a:rPr>
              <a:t>module mux2_1(out1, a, b, sel) ;</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output  </a:t>
            </a:r>
            <a:r>
              <a:rPr lang="en-US" altLang="zh-CN" sz="2000" b="1">
                <a:solidFill>
                  <a:srgbClr val="FF0000"/>
                </a:solidFill>
                <a:latin typeface="Times New Roman" panose="02020603050405020304" pitchFamily="18" charset="0"/>
              </a:rPr>
              <a:t>reg</a:t>
            </a:r>
            <a:r>
              <a:rPr lang="en-US" altLang="zh-CN" sz="2000" b="1">
                <a:solidFill>
                  <a:srgbClr val="000000"/>
                </a:solidFill>
                <a:latin typeface="Times New Roman" panose="02020603050405020304" pitchFamily="18" charset="0"/>
              </a:rPr>
              <a:t> out1;</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input  a, b;</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input sel;</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FF0000"/>
                </a:solidFill>
                <a:latin typeface="Times New Roman" panose="02020603050405020304" pitchFamily="18" charset="0"/>
              </a:rPr>
              <a:t>always @</a:t>
            </a:r>
            <a:r>
              <a:rPr lang="en-US" altLang="zh-CN" sz="2000" b="1">
                <a:solidFill>
                  <a:srgbClr val="000000"/>
                </a:solidFill>
                <a:latin typeface="Times New Roman" panose="02020603050405020304" pitchFamily="18" charset="0"/>
              </a:rPr>
              <a:t>(sel or a or b)</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begin</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a:t>
            </a:r>
            <a:r>
              <a:rPr lang="en-US" altLang="zh-CN" sz="2000" b="1">
                <a:solidFill>
                  <a:schemeClr val="accent2"/>
                </a:solidFill>
                <a:latin typeface="Times New Roman" panose="02020603050405020304" pitchFamily="18" charset="0"/>
              </a:rPr>
              <a:t>case (sel)</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chemeClr val="accent2"/>
                </a:solidFill>
                <a:latin typeface="Times New Roman" panose="02020603050405020304" pitchFamily="18" charset="0"/>
              </a:rPr>
              <a:t>        1’b0 :  out1 = a;</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chemeClr val="accent2"/>
                </a:solidFill>
                <a:latin typeface="Times New Roman" panose="02020603050405020304" pitchFamily="18" charset="0"/>
              </a:rPr>
              <a:t>        1’b1 :  out1 = b;</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chemeClr val="accent2"/>
                </a:solidFill>
                <a:latin typeface="Times New Roman" panose="02020603050405020304" pitchFamily="18" charset="0"/>
              </a:rPr>
              <a:t>    endcase</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end</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endmodule</a:t>
            </a:r>
            <a:endParaRPr lang="en-US" altLang="zh-CN" sz="2000" b="1">
              <a:solidFill>
                <a:srgbClr val="000000"/>
              </a:solidFill>
              <a:latin typeface="Times New Roman" panose="02020603050405020304" pitchFamily="18" charset="0"/>
            </a:endParaRPr>
          </a:p>
        </p:txBody>
      </p:sp>
      <p:sp>
        <p:nvSpPr>
          <p:cNvPr id="10245" name="矩形 10244"/>
          <p:cNvSpPr>
            <a:spLocks noChangeArrowheads="1"/>
          </p:cNvSpPr>
          <p:nvPr/>
        </p:nvSpPr>
        <p:spPr bwMode="auto">
          <a:xfrm>
            <a:off x="539750" y="2708275"/>
            <a:ext cx="3887788" cy="381635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000000"/>
                </a:solidFill>
                <a:latin typeface="Times New Roman" panose="02020603050405020304" pitchFamily="18" charset="0"/>
              </a:rPr>
              <a:t>module mux2_1(out1, a, b, sel) ;</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output  </a:t>
            </a:r>
            <a:r>
              <a:rPr lang="en-US" altLang="zh-CN" sz="2000" b="1">
                <a:solidFill>
                  <a:srgbClr val="FF0000"/>
                </a:solidFill>
                <a:latin typeface="Times New Roman" panose="02020603050405020304" pitchFamily="18" charset="0"/>
              </a:rPr>
              <a:t>reg</a:t>
            </a:r>
            <a:r>
              <a:rPr lang="en-US" altLang="zh-CN" sz="2000" b="1">
                <a:solidFill>
                  <a:srgbClr val="000000"/>
                </a:solidFill>
                <a:latin typeface="Times New Roman" panose="02020603050405020304" pitchFamily="18" charset="0"/>
              </a:rPr>
              <a:t> out1;</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input  a, b;</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input sel;</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FF0000"/>
                </a:solidFill>
                <a:latin typeface="Times New Roman" panose="02020603050405020304" pitchFamily="18" charset="0"/>
              </a:rPr>
              <a:t>always @</a:t>
            </a:r>
            <a:r>
              <a:rPr lang="en-US" altLang="zh-CN" sz="2000" b="1">
                <a:solidFill>
                  <a:srgbClr val="000000"/>
                </a:solidFill>
                <a:latin typeface="Times New Roman" panose="02020603050405020304" pitchFamily="18" charset="0"/>
              </a:rPr>
              <a:t>(sel or a or b)</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begin</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    </a:t>
            </a:r>
            <a:r>
              <a:rPr lang="en-US" altLang="zh-CN" sz="2000" b="1">
                <a:solidFill>
                  <a:schemeClr val="accent2"/>
                </a:solidFill>
                <a:latin typeface="Times New Roman" panose="02020603050405020304" pitchFamily="18" charset="0"/>
              </a:rPr>
              <a:t>if (sel) </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chemeClr val="accent2"/>
                </a:solidFill>
                <a:latin typeface="Times New Roman" panose="02020603050405020304" pitchFamily="18" charset="0"/>
              </a:rPr>
              <a:t>        out1 = b;</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chemeClr val="accent2"/>
                </a:solidFill>
                <a:latin typeface="Times New Roman" panose="02020603050405020304" pitchFamily="18" charset="0"/>
              </a:rPr>
              <a:t>    else</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chemeClr val="accent2"/>
                </a:solidFill>
                <a:latin typeface="Times New Roman" panose="02020603050405020304" pitchFamily="18" charset="0"/>
              </a:rPr>
              <a:t>        out1 = a;</a:t>
            </a:r>
            <a:endParaRPr lang="en-US" altLang="zh-CN" sz="2000" b="1">
              <a:solidFill>
                <a:schemeClr val="accent2"/>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end</a:t>
            </a:r>
            <a:endParaRPr lang="en-US" altLang="zh-CN" sz="2000" b="1">
              <a:solidFill>
                <a:srgbClr val="000000"/>
              </a:solidFill>
              <a:latin typeface="Times New Roman" panose="02020603050405020304" pitchFamily="18" charset="0"/>
            </a:endParaRPr>
          </a:p>
          <a:p>
            <a:pPr eaLnBrk="1" hangingPunct="1">
              <a:spcBef>
                <a:spcPct val="0"/>
              </a:spcBef>
              <a:buFontTx/>
              <a:buNone/>
            </a:pPr>
            <a:r>
              <a:rPr lang="en-US" altLang="zh-CN" sz="2000" b="1">
                <a:solidFill>
                  <a:srgbClr val="000000"/>
                </a:solidFill>
                <a:latin typeface="Times New Roman" panose="02020603050405020304" pitchFamily="18" charset="0"/>
              </a:rPr>
              <a:t>endmodule</a:t>
            </a:r>
            <a:endParaRPr lang="en-US" altLang="zh-CN" sz="2000" b="1">
              <a:solidFill>
                <a:srgbClr val="000000"/>
              </a:solidFill>
              <a:latin typeface="Times New Roman" panose="02020603050405020304" pitchFamily="18" charset="0"/>
            </a:endParaRPr>
          </a:p>
        </p:txBody>
      </p:sp>
      <p:graphicFrame>
        <p:nvGraphicFramePr>
          <p:cNvPr id="52230" name="对象 10245"/>
          <p:cNvGraphicFramePr>
            <a:graphicFrameLocks noChangeAspect="1"/>
          </p:cNvGraphicFramePr>
          <p:nvPr/>
        </p:nvGraphicFramePr>
        <p:xfrm>
          <a:off x="6300788" y="908050"/>
          <a:ext cx="1871662" cy="1706563"/>
        </p:xfrm>
        <a:graphic>
          <a:graphicData uri="http://schemas.openxmlformats.org/presentationml/2006/ole">
            <mc:AlternateContent xmlns:mc="http://schemas.openxmlformats.org/markup-compatibility/2006">
              <mc:Choice xmlns:v="urn:schemas-microsoft-com:vml" Requires="v">
                <p:oleObj spid="_x0000_s3074" name="" r:id="rId1" imgW="1637665" imgH="1487170" progId="">
                  <p:embed/>
                </p:oleObj>
              </mc:Choice>
              <mc:Fallback>
                <p:oleObj name="" r:id="rId1" imgW="1637665" imgH="1487170" progId="">
                  <p:embed/>
                  <p:pic>
                    <p:nvPicPr>
                      <p:cNvPr id="0" name="对象 102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908050"/>
                        <a:ext cx="1871662"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8"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F9E142EB-2E35-41FC-94CB-FB2B5F0B451F}"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476690"/>
    </mc:Choice>
    <mc:Fallback>
      <p:transition spd="slow" advTm="47669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9457"/>
          <p:cNvSpPr>
            <a:spLocks noChangeArrowheads="1"/>
          </p:cNvSpPr>
          <p:nvPr/>
        </p:nvSpPr>
        <p:spPr bwMode="auto">
          <a:xfrm>
            <a:off x="0" y="403225"/>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混合设计描述</a:t>
            </a:r>
            <a:endParaRPr lang="zh-CN" altLang="en-US" sz="3600" b="1">
              <a:ea typeface="黑体" panose="02010609060101010101" pitchFamily="49" charset="-122"/>
            </a:endParaRPr>
          </a:p>
        </p:txBody>
      </p:sp>
      <p:sp>
        <p:nvSpPr>
          <p:cNvPr id="53251" name="矩形 19458"/>
          <p:cNvSpPr>
            <a:spLocks noChangeArrowheads="1"/>
          </p:cNvSpPr>
          <p:nvPr/>
        </p:nvSpPr>
        <p:spPr bwMode="auto">
          <a:xfrm>
            <a:off x="250825" y="1054100"/>
            <a:ext cx="855821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latin typeface="Times New Roman" panose="02020603050405020304" pitchFamily="18" charset="0"/>
              </a:rPr>
              <a:t>结构</a:t>
            </a:r>
            <a:r>
              <a:rPr lang="zh-CN" altLang="en-US" sz="2400" b="1">
                <a:solidFill>
                  <a:srgbClr val="FF0000"/>
                </a:solidFill>
                <a:latin typeface="Times New Roman" panose="02020603050405020304" pitchFamily="18" charset="0"/>
              </a:rPr>
              <a:t>、</a:t>
            </a:r>
            <a:r>
              <a:rPr lang="zh-CN" altLang="en-US" sz="2400" b="1">
                <a:latin typeface="Times New Roman" panose="02020603050405020304" pitchFamily="18" charset="0"/>
              </a:rPr>
              <a:t>数据流</a:t>
            </a:r>
            <a:r>
              <a:rPr lang="zh-CN" altLang="en-US" sz="2400" b="1">
                <a:solidFill>
                  <a:schemeClr val="accent2"/>
                </a:solidFill>
                <a:latin typeface="Times New Roman" panose="02020603050405020304" pitchFamily="18" charset="0"/>
              </a:rPr>
              <a:t>和</a:t>
            </a:r>
            <a:r>
              <a:rPr lang="zh-CN" altLang="en-US" sz="2400" b="1">
                <a:solidFill>
                  <a:srgbClr val="FF0000"/>
                </a:solidFill>
                <a:latin typeface="Times New Roman" panose="02020603050405020304" pitchFamily="18" charset="0"/>
              </a:rPr>
              <a:t>行为</a:t>
            </a:r>
            <a:r>
              <a:rPr lang="zh-CN" altLang="en-US" sz="2400" b="1">
                <a:solidFill>
                  <a:schemeClr val="accent2"/>
                </a:solidFill>
                <a:latin typeface="Times New Roman" panose="02020603050405020304" pitchFamily="18" charset="0"/>
              </a:rPr>
              <a:t>描述方式可以自由混合。模块描述中可以包含</a:t>
            </a:r>
            <a:r>
              <a:rPr lang="zh-CN" altLang="en-US" sz="2400" b="1">
                <a:latin typeface="Times New Roman" panose="02020603050405020304" pitchFamily="18" charset="0"/>
              </a:rPr>
              <a:t>实例化的门、模块实例化语句</a:t>
            </a:r>
            <a:r>
              <a:rPr lang="zh-CN" altLang="en-US" sz="2400" b="1">
                <a:solidFill>
                  <a:schemeClr val="accent2"/>
                </a:solidFill>
                <a:latin typeface="Times New Roman" panose="02020603050405020304" pitchFamily="18" charset="0"/>
              </a:rPr>
              <a:t>、连续赋值语句以及</a:t>
            </a:r>
            <a:r>
              <a:rPr lang="en-US" altLang="zh-CN" sz="2400" b="1">
                <a:solidFill>
                  <a:srgbClr val="FF0000"/>
                </a:solidFill>
                <a:latin typeface="Times New Roman" panose="02020603050405020304" pitchFamily="18" charset="0"/>
              </a:rPr>
              <a:t>a l w a y s</a:t>
            </a:r>
            <a:r>
              <a:rPr lang="zh-CN" altLang="en-US" sz="2400" b="1">
                <a:solidFill>
                  <a:srgbClr val="FF0000"/>
                </a:solidFill>
                <a:latin typeface="Times New Roman" panose="02020603050405020304" pitchFamily="18" charset="0"/>
              </a:rPr>
              <a:t>语句和</a:t>
            </a:r>
            <a:r>
              <a:rPr lang="en-US" altLang="zh-CN" sz="2400" b="1">
                <a:solidFill>
                  <a:srgbClr val="FF0000"/>
                </a:solidFill>
                <a:latin typeface="Times New Roman" panose="02020603050405020304" pitchFamily="18" charset="0"/>
              </a:rPr>
              <a:t>i n i t i a l</a:t>
            </a:r>
            <a:r>
              <a:rPr lang="zh-CN" altLang="en-US" sz="2400" b="1">
                <a:solidFill>
                  <a:srgbClr val="FF0000"/>
                </a:solidFill>
                <a:latin typeface="Times New Roman" panose="02020603050405020304" pitchFamily="18" charset="0"/>
              </a:rPr>
              <a:t>语句</a:t>
            </a:r>
            <a:r>
              <a:rPr lang="zh-CN" altLang="en-US" sz="2400" b="1">
                <a:solidFill>
                  <a:schemeClr val="accent2"/>
                </a:solidFill>
                <a:latin typeface="Times New Roman" panose="02020603050405020304" pitchFamily="18" charset="0"/>
              </a:rPr>
              <a:t>的混合。它们之间可以相互包含。</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来自</a:t>
            </a:r>
            <a:r>
              <a:rPr lang="en-US" altLang="zh-CN" sz="2400" b="1">
                <a:solidFill>
                  <a:schemeClr val="accent2"/>
                </a:solidFill>
                <a:latin typeface="Times New Roman" panose="02020603050405020304" pitchFamily="18" charset="0"/>
              </a:rPr>
              <a:t>a l w a y s</a:t>
            </a:r>
            <a:r>
              <a:rPr lang="zh-CN" altLang="en-US" sz="2400" b="1">
                <a:solidFill>
                  <a:schemeClr val="accent2"/>
                </a:solidFill>
                <a:latin typeface="Times New Roman" panose="02020603050405020304" pitchFamily="18" charset="0"/>
              </a:rPr>
              <a:t>语句和</a:t>
            </a:r>
            <a:r>
              <a:rPr lang="en-US" altLang="zh-CN" sz="2400" b="1">
                <a:solidFill>
                  <a:schemeClr val="accent2"/>
                </a:solidFill>
                <a:latin typeface="Times New Roman" panose="02020603050405020304" pitchFamily="18" charset="0"/>
              </a:rPr>
              <a:t>i n i t i a l</a:t>
            </a:r>
            <a:r>
              <a:rPr lang="zh-CN" altLang="en-US" sz="2400" b="1">
                <a:solidFill>
                  <a:schemeClr val="accent2"/>
                </a:solidFill>
                <a:latin typeface="Times New Roman" panose="02020603050405020304" pitchFamily="18" charset="0"/>
              </a:rPr>
              <a:t>语句（</a:t>
            </a:r>
            <a:r>
              <a:rPr lang="zh-CN" altLang="en-US" sz="2400" b="1">
                <a:solidFill>
                  <a:srgbClr val="FF0000"/>
                </a:solidFill>
                <a:latin typeface="Times New Roman" panose="02020603050405020304" pitchFamily="18" charset="0"/>
              </a:rPr>
              <a:t>切记只有寄存器类型数据可以在这两种语句中赋值</a:t>
            </a:r>
            <a:r>
              <a:rPr lang="zh-CN" altLang="en-US" sz="2400" b="1">
                <a:solidFill>
                  <a:schemeClr val="accent2"/>
                </a:solidFill>
                <a:latin typeface="Times New Roman" panose="02020603050405020304" pitchFamily="18" charset="0"/>
              </a:rPr>
              <a:t>）的值能够驱动门或开关。</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而来自于门或连续赋值语句（</a:t>
            </a:r>
            <a:r>
              <a:rPr lang="zh-CN" altLang="en-US" sz="2400" b="1">
                <a:solidFill>
                  <a:srgbClr val="FF0000"/>
                </a:solidFill>
                <a:latin typeface="Times New Roman" panose="02020603050405020304" pitchFamily="18" charset="0"/>
              </a:rPr>
              <a:t>只能驱动线网</a:t>
            </a:r>
            <a:r>
              <a:rPr lang="zh-CN" altLang="en-US" sz="2400" b="1">
                <a:solidFill>
                  <a:schemeClr val="accent2"/>
                </a:solidFill>
                <a:latin typeface="Times New Roman" panose="02020603050405020304" pitchFamily="18" charset="0"/>
              </a:rPr>
              <a:t>）的值能够反过来用于触发</a:t>
            </a:r>
            <a:r>
              <a:rPr lang="en-US" altLang="zh-CN" sz="2400" b="1">
                <a:solidFill>
                  <a:schemeClr val="accent2"/>
                </a:solidFill>
                <a:latin typeface="Times New Roman" panose="02020603050405020304" pitchFamily="18" charset="0"/>
              </a:rPr>
              <a:t>a l w a y s</a:t>
            </a:r>
            <a:r>
              <a:rPr lang="zh-CN" altLang="en-US" sz="2400" b="1">
                <a:solidFill>
                  <a:schemeClr val="accent2"/>
                </a:solidFill>
                <a:latin typeface="Times New Roman" panose="02020603050405020304" pitchFamily="18" charset="0"/>
              </a:rPr>
              <a:t>语句和</a:t>
            </a:r>
            <a:r>
              <a:rPr lang="en-US" altLang="zh-CN" sz="2400" b="1">
                <a:solidFill>
                  <a:schemeClr val="accent2"/>
                </a:solidFill>
                <a:latin typeface="Times New Roman" panose="02020603050405020304" pitchFamily="18" charset="0"/>
              </a:rPr>
              <a:t>i n i t i a l</a:t>
            </a:r>
            <a:r>
              <a:rPr lang="zh-CN" altLang="en-US" sz="2400" b="1">
                <a:solidFill>
                  <a:schemeClr val="accent2"/>
                </a:solidFill>
                <a:latin typeface="Times New Roman" panose="02020603050405020304" pitchFamily="18" charset="0"/>
              </a:rPr>
              <a:t>语句。</a:t>
            </a:r>
            <a:endParaRPr lang="zh-CN" altLang="en-US" sz="2400" b="1">
              <a:solidFill>
                <a:schemeClr val="accent2"/>
              </a:solidFill>
              <a:latin typeface="Times New Roman" panose="02020603050405020304" pitchFamily="18" charset="0"/>
            </a:endParaRPr>
          </a:p>
        </p:txBody>
      </p:sp>
      <p:sp>
        <p:nvSpPr>
          <p:cNvPr id="19459"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244C97F8-2E19-4165-B907-CECC7A165B3C}"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79712"/>
    </mc:Choice>
    <mc:Fallback>
      <p:transition spd="slow" advTm="7971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矩形 20481"/>
          <p:cNvSpPr>
            <a:spLocks noChangeArrowheads="1"/>
          </p:cNvSpPr>
          <p:nvPr/>
        </p:nvSpPr>
        <p:spPr bwMode="auto">
          <a:xfrm>
            <a:off x="250825" y="622300"/>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实例：混合设计方式的</a:t>
            </a:r>
            <a:r>
              <a:rPr lang="en-US" altLang="zh-CN" sz="2800" b="1">
                <a:solidFill>
                  <a:schemeClr val="accent2"/>
                </a:solidFill>
                <a:latin typeface="Times New Roman" panose="02020603050405020304" pitchFamily="18" charset="0"/>
              </a:rPr>
              <a:t>1</a:t>
            </a:r>
            <a:r>
              <a:rPr lang="zh-CN" altLang="en-US" sz="2800" b="1">
                <a:solidFill>
                  <a:schemeClr val="accent2"/>
                </a:solidFill>
                <a:latin typeface="Times New Roman" panose="02020603050405020304" pitchFamily="18" charset="0"/>
              </a:rPr>
              <a:t>位全加器</a:t>
            </a:r>
            <a:endParaRPr lang="zh-CN" altLang="en-US" sz="2800" b="1">
              <a:solidFill>
                <a:schemeClr val="accent2"/>
              </a:solidFill>
              <a:latin typeface="Times New Roman" panose="02020603050405020304" pitchFamily="18" charset="0"/>
            </a:endParaRPr>
          </a:p>
        </p:txBody>
      </p:sp>
      <p:graphicFrame>
        <p:nvGraphicFramePr>
          <p:cNvPr id="54275" name="对象 20482"/>
          <p:cNvGraphicFramePr>
            <a:graphicFrameLocks noChangeAspect="1"/>
          </p:cNvGraphicFramePr>
          <p:nvPr/>
        </p:nvGraphicFramePr>
        <p:xfrm>
          <a:off x="179388" y="2060575"/>
          <a:ext cx="4162425" cy="2935288"/>
        </p:xfrm>
        <a:graphic>
          <a:graphicData uri="http://schemas.openxmlformats.org/presentationml/2006/ole">
            <mc:AlternateContent xmlns:mc="http://schemas.openxmlformats.org/markup-compatibility/2006">
              <mc:Choice xmlns:v="urn:schemas-microsoft-com:vml" Requires="v">
                <p:oleObj spid="_x0000_s4098" name="" r:id="rId1" imgW="4612005" imgH="3134995" progId="">
                  <p:embed/>
                </p:oleObj>
              </mc:Choice>
              <mc:Fallback>
                <p:oleObj name="" r:id="rId1" imgW="4612005" imgH="3134995" progId="">
                  <p:embed/>
                  <p:pic>
                    <p:nvPicPr>
                      <p:cNvPr id="0" name="对象 204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060575"/>
                        <a:ext cx="4162425"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4" name="矩形 20483"/>
          <p:cNvSpPr>
            <a:spLocks noChangeArrowheads="1"/>
          </p:cNvSpPr>
          <p:nvPr/>
        </p:nvSpPr>
        <p:spPr bwMode="auto">
          <a:xfrm>
            <a:off x="4356100" y="1773238"/>
            <a:ext cx="4608513" cy="4968875"/>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en-US" altLang="zh-CN" sz="1800" b="1">
                <a:solidFill>
                  <a:srgbClr val="000000"/>
                </a:solidFill>
                <a:latin typeface="Times New Roman" panose="02020603050405020304" pitchFamily="18" charset="0"/>
              </a:rPr>
              <a:t>module FA_Mix(A,B,Cin,Sum,Cout);</a:t>
            </a:r>
            <a:endParaRPr lang="en-US" altLang="zh-CN" sz="1800" b="1">
              <a:solidFill>
                <a:srgbClr val="00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000000"/>
                </a:solidFill>
                <a:latin typeface="Times New Roman" panose="02020603050405020304" pitchFamily="18" charset="0"/>
              </a:rPr>
              <a:t>    input A,B,Cin;</a:t>
            </a:r>
            <a:endParaRPr lang="en-US" altLang="zh-CN" sz="1800" b="1">
              <a:solidFill>
                <a:srgbClr val="00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000000"/>
                </a:solidFill>
                <a:latin typeface="Times New Roman" panose="02020603050405020304" pitchFamily="18" charset="0"/>
              </a:rPr>
              <a:t>    output Sum,Cout;</a:t>
            </a:r>
            <a:endParaRPr lang="en-US" altLang="zh-CN" sz="1800" b="1">
              <a:solidFill>
                <a:srgbClr val="00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000000"/>
                </a:solidFill>
                <a:latin typeface="Times New Roman" panose="02020603050405020304" pitchFamily="18" charset="0"/>
              </a:rPr>
              <a:t>    reg Cout;</a:t>
            </a:r>
            <a:endParaRPr lang="en-US" altLang="zh-CN" sz="1800" b="1">
              <a:solidFill>
                <a:srgbClr val="00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000000"/>
                </a:solidFill>
                <a:latin typeface="Times New Roman" panose="02020603050405020304" pitchFamily="18" charset="0"/>
              </a:rPr>
              <a:t>    reg T1,T2,T3;</a:t>
            </a:r>
            <a:endParaRPr lang="en-US" altLang="zh-CN" sz="1800" b="1">
              <a:solidFill>
                <a:srgbClr val="00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000000"/>
                </a:solidFill>
                <a:latin typeface="Times New Roman" panose="02020603050405020304" pitchFamily="18" charset="0"/>
              </a:rPr>
              <a:t>    wire S1;</a:t>
            </a:r>
            <a:endParaRPr lang="en-US" altLang="zh-CN" sz="1800" b="1">
              <a:solidFill>
                <a:srgbClr val="000000"/>
              </a:solidFill>
              <a:latin typeface="Times New Roman" panose="02020603050405020304" pitchFamily="18" charset="0"/>
            </a:endParaRPr>
          </a:p>
          <a:p>
            <a:pPr eaLnBrk="1" hangingPunct="1">
              <a:lnSpc>
                <a:spcPct val="110000"/>
              </a:lnSpc>
              <a:spcBef>
                <a:spcPct val="0"/>
              </a:spcBef>
              <a:buFontTx/>
              <a:buNone/>
            </a:pPr>
            <a:r>
              <a:rPr lang="en-US" altLang="zh-CN" sz="1800" b="1">
                <a:solidFill>
                  <a:schemeClr val="accent2"/>
                </a:solidFill>
                <a:latin typeface="Times New Roman" panose="02020603050405020304" pitchFamily="18" charset="0"/>
              </a:rPr>
              <a:t>xor X1(S1,A,B);                   //</a:t>
            </a:r>
            <a:r>
              <a:rPr lang="zh-CN" altLang="en-US" sz="1800" b="1">
                <a:solidFill>
                  <a:schemeClr val="accent2"/>
                </a:solidFill>
                <a:latin typeface="Times New Roman" panose="02020603050405020304" pitchFamily="18" charset="0"/>
              </a:rPr>
              <a:t>门实例语句</a:t>
            </a:r>
            <a:endParaRPr lang="zh-CN" altLang="en-US" sz="1800" b="1">
              <a:solidFill>
                <a:schemeClr val="accent2"/>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FF0000"/>
                </a:solidFill>
                <a:latin typeface="Times New Roman" panose="02020603050405020304" pitchFamily="18" charset="0"/>
              </a:rPr>
              <a:t>always @ (A or B or Cin)   //always </a:t>
            </a:r>
            <a:r>
              <a:rPr lang="zh-CN" altLang="en-US" sz="1800" b="1">
                <a:solidFill>
                  <a:srgbClr val="FF0000"/>
                </a:solidFill>
                <a:latin typeface="Times New Roman" panose="02020603050405020304" pitchFamily="18" charset="0"/>
              </a:rPr>
              <a:t>语句</a:t>
            </a:r>
            <a:endParaRPr lang="zh-CN" altLang="en-US" sz="1800" b="1">
              <a:solidFill>
                <a:srgbClr val="FF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FF0000"/>
                </a:solidFill>
                <a:latin typeface="Times New Roman" panose="02020603050405020304" pitchFamily="18" charset="0"/>
              </a:rPr>
              <a:t>begin</a:t>
            </a:r>
            <a:endParaRPr lang="en-US" altLang="zh-CN" sz="1800" b="1">
              <a:solidFill>
                <a:srgbClr val="FF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FF0000"/>
                </a:solidFill>
                <a:latin typeface="Times New Roman" panose="02020603050405020304" pitchFamily="18" charset="0"/>
              </a:rPr>
              <a:t>    T1 = A &amp; B;</a:t>
            </a:r>
            <a:endParaRPr lang="en-US" altLang="zh-CN" sz="1800" b="1">
              <a:solidFill>
                <a:srgbClr val="FF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FF0000"/>
                </a:solidFill>
                <a:latin typeface="Times New Roman" panose="02020603050405020304" pitchFamily="18" charset="0"/>
              </a:rPr>
              <a:t>    T2 = A &amp; Cin;</a:t>
            </a:r>
            <a:endParaRPr lang="en-US" altLang="zh-CN" sz="1800" b="1">
              <a:solidFill>
                <a:srgbClr val="FF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FF0000"/>
                </a:solidFill>
                <a:latin typeface="Times New Roman" panose="02020603050405020304" pitchFamily="18" charset="0"/>
              </a:rPr>
              <a:t>    T3 = B &amp; Cin;</a:t>
            </a:r>
            <a:endParaRPr lang="en-US" altLang="zh-CN" sz="1800" b="1">
              <a:solidFill>
                <a:srgbClr val="FF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FF0000"/>
                </a:solidFill>
                <a:latin typeface="Times New Roman" panose="02020603050405020304" pitchFamily="18" charset="0"/>
              </a:rPr>
              <a:t>    Cout = (T1 | T2) | T3;</a:t>
            </a:r>
            <a:endParaRPr lang="en-US" altLang="zh-CN" sz="1800" b="1">
              <a:solidFill>
                <a:srgbClr val="FF0000"/>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FF0000"/>
                </a:solidFill>
                <a:latin typeface="Times New Roman" panose="02020603050405020304" pitchFamily="18" charset="0"/>
              </a:rPr>
              <a:t>end</a:t>
            </a:r>
            <a:endParaRPr lang="en-US" altLang="zh-CN" sz="1800" b="1">
              <a:solidFill>
                <a:srgbClr val="FF0000"/>
              </a:solidFill>
              <a:latin typeface="Times New Roman" panose="02020603050405020304" pitchFamily="18" charset="0"/>
            </a:endParaRPr>
          </a:p>
          <a:p>
            <a:pPr eaLnBrk="1" hangingPunct="1">
              <a:lnSpc>
                <a:spcPct val="110000"/>
              </a:lnSpc>
              <a:spcBef>
                <a:spcPct val="0"/>
              </a:spcBef>
              <a:buFontTx/>
              <a:buNone/>
            </a:pPr>
            <a:r>
              <a:rPr lang="en-US" altLang="zh-CN" sz="1800" b="1">
                <a:solidFill>
                  <a:schemeClr val="accent2"/>
                </a:solidFill>
                <a:latin typeface="Times New Roman" panose="02020603050405020304" pitchFamily="18" charset="0"/>
              </a:rPr>
              <a:t>assign Sum = S1 ^ Cin;     //</a:t>
            </a:r>
            <a:r>
              <a:rPr lang="zh-CN" altLang="en-US" sz="1800" b="1">
                <a:solidFill>
                  <a:schemeClr val="accent2"/>
                </a:solidFill>
                <a:latin typeface="Times New Roman" panose="02020603050405020304" pitchFamily="18" charset="0"/>
              </a:rPr>
              <a:t>连续赋值语句</a:t>
            </a:r>
            <a:endParaRPr lang="zh-CN" altLang="en-US" sz="1800" b="1">
              <a:solidFill>
                <a:schemeClr val="accent2"/>
              </a:solidFill>
              <a:latin typeface="Times New Roman" panose="02020603050405020304" pitchFamily="18" charset="0"/>
            </a:endParaRPr>
          </a:p>
          <a:p>
            <a:pPr eaLnBrk="1" hangingPunct="1">
              <a:lnSpc>
                <a:spcPct val="110000"/>
              </a:lnSpc>
              <a:spcBef>
                <a:spcPct val="0"/>
              </a:spcBef>
              <a:buFontTx/>
              <a:buNone/>
            </a:pPr>
            <a:r>
              <a:rPr lang="en-US" altLang="zh-CN" sz="1800" b="1">
                <a:solidFill>
                  <a:srgbClr val="000000"/>
                </a:solidFill>
                <a:latin typeface="Times New Roman" panose="02020603050405020304" pitchFamily="18" charset="0"/>
              </a:rPr>
              <a:t>endmodule </a:t>
            </a:r>
            <a:endParaRPr lang="en-US" altLang="zh-CN" sz="1800" b="1">
              <a:solidFill>
                <a:srgbClr val="000000"/>
              </a:solidFill>
              <a:latin typeface="Times New Roman" panose="02020603050405020304" pitchFamily="18" charset="0"/>
            </a:endParaRPr>
          </a:p>
        </p:txBody>
      </p:sp>
      <p:sp>
        <p:nvSpPr>
          <p:cNvPr id="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BA739CB4-81ED-455D-B242-A923B4917D62}"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65836"/>
    </mc:Choice>
    <mc:Fallback>
      <p:transition spd="slow" advTm="26583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5121"/>
          <p:cNvSpPr>
            <a:spLocks noChangeArrowheads="1"/>
          </p:cNvSpPr>
          <p:nvPr/>
        </p:nvSpPr>
        <p:spPr bwMode="auto">
          <a:xfrm>
            <a:off x="0" y="403225"/>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设计验证与仿真</a:t>
            </a:r>
            <a:endParaRPr lang="zh-CN" altLang="en-US" sz="3600" b="1">
              <a:ea typeface="黑体" panose="02010609060101010101" pitchFamily="49" charset="-122"/>
            </a:endParaRPr>
          </a:p>
        </p:txBody>
      </p:sp>
      <p:sp>
        <p:nvSpPr>
          <p:cNvPr id="55299" name="矩形 5122"/>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a:t>
            </a:r>
            <a:r>
              <a:rPr lang="zh-CN" altLang="en-US" sz="2400" b="1">
                <a:solidFill>
                  <a:schemeClr val="accent2"/>
                </a:solidFill>
                <a:latin typeface="Times New Roman" panose="02020603050405020304" pitchFamily="18" charset="0"/>
              </a:rPr>
              <a:t>不仅提供描述设计的能力，而且提供对激励、控制、存储响应和设计验证的建模能力。</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激励和控制可用初始化语句产生。验证运行过程中的响应可以作为“变化时保存”或作为选通的数据存储。</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最后，设计验证可以通过在初始化语句中写入相应的语句自动与期望的响应值比较完成。</a:t>
            </a:r>
            <a:endParaRPr lang="zh-CN" altLang="en-US" sz="2400" b="1">
              <a:solidFill>
                <a:schemeClr val="accent2"/>
              </a:solidFill>
              <a:latin typeface="Times New Roman" panose="02020603050405020304" pitchFamily="18" charset="0"/>
            </a:endParaRPr>
          </a:p>
          <a:p>
            <a:pPr algn="just" eaLnBrk="1" hangingPunct="1">
              <a:lnSpc>
                <a:spcPct val="14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要测试一个设计块是否正确，就要用</a:t>
            </a:r>
            <a:r>
              <a:rPr lang="en-US" altLang="zh-CN" sz="2400" b="1">
                <a:solidFill>
                  <a:schemeClr val="accent2"/>
                </a:solidFill>
                <a:latin typeface="Times New Roman" panose="02020603050405020304" pitchFamily="18" charset="0"/>
              </a:rPr>
              <a:t>Verilog</a:t>
            </a:r>
            <a:r>
              <a:rPr lang="zh-CN" altLang="en-US" sz="2400" b="1">
                <a:solidFill>
                  <a:schemeClr val="accent2"/>
                </a:solidFill>
                <a:latin typeface="Times New Roman" panose="02020603050405020304" pitchFamily="18" charset="0"/>
              </a:rPr>
              <a:t>再写一个测试模块。这个测试模块应包括以下三个方面的内容：</a:t>
            </a:r>
            <a:endParaRPr lang="zh-CN" altLang="en-US" sz="2400" b="1">
              <a:solidFill>
                <a:schemeClr val="accent2"/>
              </a:solidFill>
              <a:latin typeface="Times New Roman" panose="02020603050405020304" pitchFamily="18" charset="0"/>
            </a:endParaRPr>
          </a:p>
          <a:p>
            <a:pPr lvl="1" algn="just" eaLnBrk="1" hangingPunct="1">
              <a:lnSpc>
                <a:spcPct val="14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测试模块中要调用到设计块，只有这样才能对它进行测试；</a:t>
            </a:r>
            <a:endParaRPr lang="zh-CN" altLang="en-US" sz="2000" b="1">
              <a:solidFill>
                <a:schemeClr val="accent2"/>
              </a:solidFill>
              <a:latin typeface="Times New Roman" panose="02020603050405020304" pitchFamily="18" charset="0"/>
            </a:endParaRPr>
          </a:p>
          <a:p>
            <a:pPr lvl="1" algn="just" eaLnBrk="1" hangingPunct="1">
              <a:lnSpc>
                <a:spcPct val="14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测试模块中应包含测试的激励信号源；</a:t>
            </a:r>
            <a:endParaRPr lang="zh-CN" altLang="en-US" sz="2000" b="1">
              <a:solidFill>
                <a:schemeClr val="accent2"/>
              </a:solidFill>
              <a:latin typeface="Times New Roman" panose="02020603050405020304" pitchFamily="18" charset="0"/>
            </a:endParaRPr>
          </a:p>
          <a:p>
            <a:pPr lvl="1" algn="just" eaLnBrk="1" hangingPunct="1">
              <a:lnSpc>
                <a:spcPct val="140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测试模块能够实施对输出信号的检测，并报告检测结果。</a:t>
            </a:r>
            <a:endParaRPr lang="zh-CN" altLang="en-US" sz="2000" b="1">
              <a:solidFill>
                <a:schemeClr val="accent2"/>
              </a:solidFill>
              <a:latin typeface="Times New Roman" panose="02020603050405020304" pitchFamily="18" charset="0"/>
            </a:endParaRPr>
          </a:p>
        </p:txBody>
      </p:sp>
      <p:sp>
        <p:nvSpPr>
          <p:cNvPr id="21507"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017D634B-8522-4D86-8924-131C73EEEFF9}"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7789"/>
    </mc:Choice>
    <mc:Fallback>
      <p:transition spd="slow" advTm="5778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Slide Number Placeholder 5"/>
          <p:cNvSpPr txBox="1">
            <a:spLocks noGrp="1" noChangeArrowheads="1"/>
          </p:cNvSpPr>
          <p:nvPr/>
        </p:nvSpPr>
        <p:spPr bwMode="auto">
          <a:xfrm>
            <a:off x="6553200" y="6553200"/>
            <a:ext cx="2133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FD47E0B-0205-4B35-8840-9FC99C368FC7}" type="slidenum">
              <a:rPr lang="zh-CN" altLang="en-US" sz="1000"/>
            </a:fld>
            <a:endParaRPr lang="zh-CN" altLang="en-US" sz="1000"/>
          </a:p>
        </p:txBody>
      </p:sp>
      <p:sp>
        <p:nvSpPr>
          <p:cNvPr id="56323"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HDL</a:t>
            </a:r>
            <a:r>
              <a:rPr lang="zh-CN" altLang="zh-CN"/>
              <a:t>电路的仿真与验证</a:t>
            </a:r>
            <a:endParaRPr lang="zh-CN" altLang="zh-CN"/>
          </a:p>
        </p:txBody>
      </p:sp>
      <p:sp>
        <p:nvSpPr>
          <p:cNvPr id="56324" name="Rectangle 3"/>
          <p:cNvSpPr>
            <a:spLocks noGrp="1" noChangeArrowheads="1"/>
          </p:cNvSpPr>
          <p:nvPr>
            <p:ph type="body" idx="4294967295"/>
          </p:nvPr>
        </p:nvSpPr>
        <p:spPr>
          <a:xfrm>
            <a:off x="457200" y="1600200"/>
            <a:ext cx="8229600" cy="1905000"/>
          </a:xfrm>
        </p:spPr>
        <p:txBody>
          <a:bodyPr/>
          <a:lstStyle/>
          <a:p>
            <a:pPr eaLnBrk="1" hangingPunct="1"/>
            <a:r>
              <a:rPr lang="zh-CN" altLang="en-US" sz="2800"/>
              <a:t>残酷的现实</a:t>
            </a:r>
            <a:r>
              <a:rPr lang="en-US" altLang="zh-CN" sz="2800"/>
              <a:t>…</a:t>
            </a:r>
            <a:r>
              <a:rPr lang="en-US" altLang="zh-CN" sz="2800">
                <a:sym typeface="Arial" panose="020B0604020202020204" pitchFamily="34" charset="0"/>
              </a:rPr>
              <a:t>…</a:t>
            </a:r>
            <a:endParaRPr lang="en-US" altLang="zh-CN" sz="2800"/>
          </a:p>
          <a:p>
            <a:pPr lvl="1" eaLnBrk="1" hangingPunct="1"/>
            <a:r>
              <a:rPr lang="zh-CN" altLang="en-US" sz="2400"/>
              <a:t>设计用时</a:t>
            </a:r>
            <a:r>
              <a:rPr lang="en-US" altLang="zh-CN" sz="2400"/>
              <a:t>10%</a:t>
            </a:r>
            <a:r>
              <a:rPr lang="zh-CN" altLang="en-US" sz="2400"/>
              <a:t>，而用于设计验证的时间则占</a:t>
            </a:r>
            <a:r>
              <a:rPr lang="en-US" altLang="zh-CN" sz="2400"/>
              <a:t> 90%</a:t>
            </a:r>
            <a:endParaRPr lang="en-US" altLang="zh-CN" sz="2400"/>
          </a:p>
          <a:p>
            <a:pPr lvl="1" eaLnBrk="1" hangingPunct="1"/>
            <a:r>
              <a:rPr lang="zh-CN" altLang="en-US" sz="2400"/>
              <a:t>如果方法不当验证用时甚至更多</a:t>
            </a:r>
            <a:endParaRPr lang="en-US" altLang="zh-CN" sz="2400"/>
          </a:p>
        </p:txBody>
      </p:sp>
      <p:grpSp>
        <p:nvGrpSpPr>
          <p:cNvPr id="6149" name="组合 6148"/>
          <p:cNvGrpSpPr/>
          <p:nvPr/>
        </p:nvGrpSpPr>
        <p:grpSpPr bwMode="auto">
          <a:xfrm>
            <a:off x="381000" y="3441700"/>
            <a:ext cx="8305800" cy="2743200"/>
            <a:chOff x="0" y="0"/>
            <a:chExt cx="5232" cy="1728"/>
          </a:xfrm>
        </p:grpSpPr>
        <p:sp>
          <p:nvSpPr>
            <p:cNvPr id="56326" name="Rectangle 4"/>
            <p:cNvSpPr>
              <a:spLocks noChangeArrowheads="1"/>
            </p:cNvSpPr>
            <p:nvPr/>
          </p:nvSpPr>
          <p:spPr bwMode="auto">
            <a:xfrm>
              <a:off x="2736" y="384"/>
              <a:ext cx="912" cy="768"/>
            </a:xfrm>
            <a:prstGeom prst="rect">
              <a:avLst/>
            </a:prstGeom>
            <a:solidFill>
              <a:srgbClr val="6969FF"/>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Design</a:t>
              </a:r>
              <a:endParaRPr lang="en-US" altLang="zh-CN" sz="1800"/>
            </a:p>
            <a:p>
              <a:pPr algn="ctr" eaLnBrk="1" hangingPunct="1">
                <a:spcBef>
                  <a:spcPct val="0"/>
                </a:spcBef>
                <a:buFontTx/>
                <a:buNone/>
              </a:pPr>
              <a:r>
                <a:rPr lang="en-US" altLang="zh-CN" sz="1800"/>
                <a:t>Under Test</a:t>
              </a:r>
              <a:endParaRPr lang="en-US" altLang="zh-CN" sz="1800"/>
            </a:p>
            <a:p>
              <a:pPr algn="ctr" eaLnBrk="1" hangingPunct="1">
                <a:spcBef>
                  <a:spcPct val="0"/>
                </a:spcBef>
                <a:buFontTx/>
                <a:buNone/>
              </a:pPr>
              <a:r>
                <a:rPr lang="en-US" altLang="zh-CN" sz="1800"/>
                <a:t>(verilog)</a:t>
              </a:r>
              <a:endParaRPr lang="en-US" altLang="zh-CN" sz="1800"/>
            </a:p>
          </p:txBody>
        </p:sp>
        <p:sp>
          <p:nvSpPr>
            <p:cNvPr id="56327" name="Rectangle 6"/>
            <p:cNvSpPr>
              <a:spLocks noChangeArrowheads="1"/>
            </p:cNvSpPr>
            <p:nvPr/>
          </p:nvSpPr>
          <p:spPr bwMode="auto">
            <a:xfrm>
              <a:off x="1440" y="384"/>
              <a:ext cx="912" cy="768"/>
            </a:xfrm>
            <a:prstGeom prst="rect">
              <a:avLst/>
            </a:prstGeom>
            <a:solidFill>
              <a:srgbClr val="6699FF"/>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Stimulus</a:t>
              </a:r>
              <a:endParaRPr lang="en-US" altLang="zh-CN" sz="1800"/>
            </a:p>
            <a:p>
              <a:pPr algn="ctr" eaLnBrk="1" hangingPunct="1">
                <a:spcBef>
                  <a:spcPct val="0"/>
                </a:spcBef>
                <a:buFontTx/>
                <a:buNone/>
              </a:pPr>
              <a:r>
                <a:rPr lang="en-US" altLang="zh-CN" sz="1800"/>
                <a:t>Generation</a:t>
              </a:r>
              <a:endParaRPr lang="en-US" altLang="zh-CN" sz="1800"/>
            </a:p>
            <a:p>
              <a:pPr algn="ctr" eaLnBrk="1" hangingPunct="1">
                <a:spcBef>
                  <a:spcPct val="0"/>
                </a:spcBef>
                <a:buFontTx/>
                <a:buNone/>
              </a:pPr>
              <a:r>
                <a:rPr lang="en-US" altLang="zh-CN" sz="1800"/>
                <a:t>(verilog)</a:t>
              </a:r>
              <a:endParaRPr lang="en-US" altLang="zh-CN" sz="1800"/>
            </a:p>
          </p:txBody>
        </p:sp>
        <p:sp>
          <p:nvSpPr>
            <p:cNvPr id="56328" name="Rectangle 7"/>
            <p:cNvSpPr>
              <a:spLocks noChangeArrowheads="1"/>
            </p:cNvSpPr>
            <p:nvPr/>
          </p:nvSpPr>
          <p:spPr bwMode="auto">
            <a:xfrm>
              <a:off x="4032" y="384"/>
              <a:ext cx="1056" cy="768"/>
            </a:xfrm>
            <a:prstGeom prst="rect">
              <a:avLst/>
            </a:prstGeom>
            <a:solidFill>
              <a:srgbClr val="00FF00"/>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Output</a:t>
              </a:r>
              <a:endParaRPr lang="en-US" altLang="zh-CN" sz="1800"/>
            </a:p>
            <a:p>
              <a:pPr algn="ctr" eaLnBrk="1" hangingPunct="1">
                <a:spcBef>
                  <a:spcPct val="0"/>
                </a:spcBef>
                <a:buFontTx/>
                <a:buNone/>
              </a:pPr>
              <a:r>
                <a:rPr lang="en-US" altLang="zh-CN" sz="1800"/>
                <a:t>Monitoring</a:t>
              </a:r>
              <a:endParaRPr lang="en-US" altLang="zh-CN" sz="1800"/>
            </a:p>
            <a:p>
              <a:pPr algn="ctr" eaLnBrk="1" hangingPunct="1">
                <a:spcBef>
                  <a:spcPct val="0"/>
                </a:spcBef>
                <a:buFontTx/>
                <a:buNone/>
              </a:pPr>
              <a:r>
                <a:rPr lang="en-US" altLang="zh-CN" sz="1600" b="1" i="1"/>
                <a:t>Self Checking</a:t>
              </a:r>
              <a:endParaRPr lang="en-US" altLang="zh-CN" sz="1600" b="1" i="1"/>
            </a:p>
            <a:p>
              <a:pPr algn="ctr" eaLnBrk="1" hangingPunct="1">
                <a:spcBef>
                  <a:spcPct val="0"/>
                </a:spcBef>
                <a:buFontTx/>
                <a:buNone/>
              </a:pPr>
              <a:r>
                <a:rPr lang="en-US" altLang="zh-CN" sz="1800"/>
                <a:t>(verilog)</a:t>
              </a:r>
              <a:endParaRPr lang="en-US" altLang="zh-CN" sz="1800"/>
            </a:p>
          </p:txBody>
        </p:sp>
        <p:sp>
          <p:nvSpPr>
            <p:cNvPr id="56329" name="Line 8"/>
            <p:cNvSpPr>
              <a:spLocks noChangeShapeType="1"/>
            </p:cNvSpPr>
            <p:nvPr/>
          </p:nvSpPr>
          <p:spPr bwMode="auto">
            <a:xfrm>
              <a:off x="2352" y="576"/>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0" name="Line 9"/>
            <p:cNvSpPr>
              <a:spLocks noChangeShapeType="1"/>
            </p:cNvSpPr>
            <p:nvPr/>
          </p:nvSpPr>
          <p:spPr bwMode="auto">
            <a:xfrm>
              <a:off x="2352" y="672"/>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1" name="Line 10"/>
            <p:cNvSpPr>
              <a:spLocks noChangeShapeType="1"/>
            </p:cNvSpPr>
            <p:nvPr/>
          </p:nvSpPr>
          <p:spPr bwMode="auto">
            <a:xfrm>
              <a:off x="2352" y="768"/>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2" name="Line 11"/>
            <p:cNvSpPr>
              <a:spLocks noChangeShapeType="1"/>
            </p:cNvSpPr>
            <p:nvPr/>
          </p:nvSpPr>
          <p:spPr bwMode="auto">
            <a:xfrm>
              <a:off x="2352" y="864"/>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3" name="Line 12"/>
            <p:cNvSpPr>
              <a:spLocks noChangeShapeType="1"/>
            </p:cNvSpPr>
            <p:nvPr/>
          </p:nvSpPr>
          <p:spPr bwMode="auto">
            <a:xfrm>
              <a:off x="2352" y="960"/>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4" name="Line 13"/>
            <p:cNvSpPr>
              <a:spLocks noChangeShapeType="1"/>
            </p:cNvSpPr>
            <p:nvPr/>
          </p:nvSpPr>
          <p:spPr bwMode="auto">
            <a:xfrm>
              <a:off x="3648" y="576"/>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5" name="Line 15"/>
            <p:cNvSpPr>
              <a:spLocks noChangeShapeType="1"/>
            </p:cNvSpPr>
            <p:nvPr/>
          </p:nvSpPr>
          <p:spPr bwMode="auto">
            <a:xfrm>
              <a:off x="3648" y="768"/>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6" name="Line 17"/>
            <p:cNvSpPr>
              <a:spLocks noChangeShapeType="1"/>
            </p:cNvSpPr>
            <p:nvPr/>
          </p:nvSpPr>
          <p:spPr bwMode="auto">
            <a:xfrm>
              <a:off x="3648" y="960"/>
              <a:ext cx="384"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7" name="Line 20"/>
            <p:cNvSpPr>
              <a:spLocks noChangeShapeType="1"/>
            </p:cNvSpPr>
            <p:nvPr/>
          </p:nvSpPr>
          <p:spPr bwMode="auto">
            <a:xfrm flipV="1">
              <a:off x="2160" y="240"/>
              <a:ext cx="0" cy="144"/>
            </a:xfrm>
            <a:prstGeom prst="line">
              <a:avLst/>
            </a:prstGeom>
            <a:noFill/>
            <a:ln w="12700"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6338" name="Line 21"/>
            <p:cNvSpPr>
              <a:spLocks noChangeShapeType="1"/>
            </p:cNvSpPr>
            <p:nvPr/>
          </p:nvSpPr>
          <p:spPr bwMode="auto">
            <a:xfrm>
              <a:off x="2160" y="240"/>
              <a:ext cx="2064" cy="0"/>
            </a:xfrm>
            <a:prstGeom prst="line">
              <a:avLst/>
            </a:prstGeom>
            <a:noFill/>
            <a:ln w="12700"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6339" name="Line 22"/>
            <p:cNvSpPr>
              <a:spLocks noChangeShapeType="1"/>
            </p:cNvSpPr>
            <p:nvPr/>
          </p:nvSpPr>
          <p:spPr bwMode="auto">
            <a:xfrm>
              <a:off x="4224" y="240"/>
              <a:ext cx="0" cy="144"/>
            </a:xfrm>
            <a:prstGeom prst="line">
              <a:avLst/>
            </a:prstGeom>
            <a:noFill/>
            <a:ln w="127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0" name="Line 23"/>
            <p:cNvSpPr>
              <a:spLocks noChangeShapeType="1"/>
            </p:cNvSpPr>
            <p:nvPr/>
          </p:nvSpPr>
          <p:spPr bwMode="auto">
            <a:xfrm flipV="1">
              <a:off x="4368" y="144"/>
              <a:ext cx="0" cy="240"/>
            </a:xfrm>
            <a:prstGeom prst="line">
              <a:avLst/>
            </a:prstGeom>
            <a:noFill/>
            <a:ln w="12700"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6341" name="Line 24"/>
            <p:cNvSpPr>
              <a:spLocks noChangeShapeType="1"/>
            </p:cNvSpPr>
            <p:nvPr/>
          </p:nvSpPr>
          <p:spPr bwMode="auto">
            <a:xfrm>
              <a:off x="2016" y="144"/>
              <a:ext cx="2352" cy="0"/>
            </a:xfrm>
            <a:prstGeom prst="line">
              <a:avLst/>
            </a:prstGeom>
            <a:noFill/>
            <a:ln w="12700"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6342" name="Line 25"/>
            <p:cNvSpPr>
              <a:spLocks noChangeShapeType="1"/>
            </p:cNvSpPr>
            <p:nvPr/>
          </p:nvSpPr>
          <p:spPr bwMode="auto">
            <a:xfrm>
              <a:off x="2016" y="144"/>
              <a:ext cx="0" cy="240"/>
            </a:xfrm>
            <a:prstGeom prst="line">
              <a:avLst/>
            </a:prstGeom>
            <a:noFill/>
            <a:ln w="127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3" name="Rectangle 26"/>
            <p:cNvSpPr>
              <a:spLocks noChangeArrowheads="1"/>
            </p:cNvSpPr>
            <p:nvPr/>
          </p:nvSpPr>
          <p:spPr bwMode="auto">
            <a:xfrm>
              <a:off x="1680" y="1344"/>
              <a:ext cx="480" cy="240"/>
            </a:xfrm>
            <a:prstGeom prst="rect">
              <a:avLst/>
            </a:prstGeom>
            <a:solidFill>
              <a:srgbClr val="6969FF">
                <a:alpha val="25882"/>
              </a:srgbClr>
            </a:solidFill>
            <a:ln w="12700" cap="rnd">
              <a:solidFill>
                <a:schemeClr val="tx1"/>
              </a:solidFill>
              <a:prstDash val="sysDot"/>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file</a:t>
              </a:r>
              <a:endParaRPr lang="en-US" altLang="zh-CN" sz="1800"/>
            </a:p>
          </p:txBody>
        </p:sp>
        <p:sp>
          <p:nvSpPr>
            <p:cNvPr id="56344" name="Rectangle 27"/>
            <p:cNvSpPr>
              <a:spLocks noChangeArrowheads="1"/>
            </p:cNvSpPr>
            <p:nvPr/>
          </p:nvSpPr>
          <p:spPr bwMode="auto">
            <a:xfrm>
              <a:off x="4272" y="1344"/>
              <a:ext cx="480" cy="240"/>
            </a:xfrm>
            <a:prstGeom prst="rect">
              <a:avLst/>
            </a:prstGeom>
            <a:solidFill>
              <a:srgbClr val="6969FF">
                <a:alpha val="25882"/>
              </a:srgbClr>
            </a:solidFill>
            <a:ln w="12700" cap="rnd">
              <a:solidFill>
                <a:schemeClr val="tx1"/>
              </a:solidFill>
              <a:prstDash val="sysDot"/>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file</a:t>
              </a:r>
              <a:endParaRPr lang="en-US" altLang="zh-CN" sz="1800"/>
            </a:p>
          </p:txBody>
        </p:sp>
        <p:sp>
          <p:nvSpPr>
            <p:cNvPr id="56345" name="Line 28"/>
            <p:cNvSpPr>
              <a:spLocks noChangeShapeType="1"/>
            </p:cNvSpPr>
            <p:nvPr/>
          </p:nvSpPr>
          <p:spPr bwMode="auto">
            <a:xfrm flipV="1">
              <a:off x="1920" y="1152"/>
              <a:ext cx="0" cy="192"/>
            </a:xfrm>
            <a:prstGeom prst="line">
              <a:avLst/>
            </a:prstGeom>
            <a:noFill/>
            <a:ln w="12700" cap="rnd">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6" name="Line 29"/>
            <p:cNvSpPr>
              <a:spLocks noChangeShapeType="1"/>
            </p:cNvSpPr>
            <p:nvPr/>
          </p:nvSpPr>
          <p:spPr bwMode="auto">
            <a:xfrm flipV="1">
              <a:off x="4512" y="1152"/>
              <a:ext cx="0" cy="192"/>
            </a:xfrm>
            <a:prstGeom prst="line">
              <a:avLst/>
            </a:prstGeom>
            <a:noFill/>
            <a:ln w="12700" cap="rnd">
              <a:solidFill>
                <a:schemeClr val="tx1"/>
              </a:solidFill>
              <a:prstDash val="sysDot"/>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47" name="Rectangle 32"/>
            <p:cNvSpPr>
              <a:spLocks noChangeArrowheads="1"/>
            </p:cNvSpPr>
            <p:nvPr/>
          </p:nvSpPr>
          <p:spPr bwMode="auto">
            <a:xfrm>
              <a:off x="1296" y="0"/>
              <a:ext cx="3936" cy="1728"/>
            </a:xfrm>
            <a:prstGeom prst="rect">
              <a:avLst/>
            </a:prstGeom>
            <a:solidFill>
              <a:srgbClr val="6969FF">
                <a:alpha val="20000"/>
              </a:srgbClr>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56348" name="Text Box 34"/>
            <p:cNvSpPr txBox="1">
              <a:spLocks noChangeArrowheads="1"/>
            </p:cNvSpPr>
            <p:nvPr/>
          </p:nvSpPr>
          <p:spPr bwMode="auto">
            <a:xfrm>
              <a:off x="2256" y="1408"/>
              <a:ext cx="16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i="1"/>
                <a:t>Verilog test bench shell</a:t>
              </a:r>
              <a:endParaRPr lang="en-US" altLang="zh-CN" sz="1600" i="1"/>
            </a:p>
          </p:txBody>
        </p:sp>
        <p:sp>
          <p:nvSpPr>
            <p:cNvPr id="56349" name="Text Box 36"/>
            <p:cNvSpPr txBox="1">
              <a:spLocks noChangeArrowheads="1"/>
            </p:cNvSpPr>
            <p:nvPr/>
          </p:nvSpPr>
          <p:spPr bwMode="auto">
            <a:xfrm>
              <a:off x="0" y="0"/>
              <a:ext cx="1248" cy="10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Testbenchs</a:t>
              </a:r>
              <a:r>
                <a:rPr lang="zh-CN" altLang="en-US" sz="1600"/>
                <a:t>也是用</a:t>
              </a:r>
              <a:r>
                <a:rPr lang="en-US" altLang="zh-CN" sz="1600"/>
                <a:t>Verilog</a:t>
              </a:r>
              <a:r>
                <a:rPr lang="zh-CN" altLang="en-US" sz="1600"/>
                <a:t>语言写的。</a:t>
              </a:r>
              <a:endParaRPr lang="en-US" altLang="zh-CN" sz="1600"/>
            </a:p>
            <a:p>
              <a:pPr eaLnBrk="1" hangingPunct="1">
                <a:spcBef>
                  <a:spcPct val="0"/>
                </a:spcBef>
                <a:buFontTx/>
                <a:buNone/>
              </a:pPr>
              <a:endParaRPr lang="en-US" altLang="zh-CN" sz="1000"/>
            </a:p>
            <a:p>
              <a:pPr eaLnBrk="1" hangingPunct="1">
                <a:spcBef>
                  <a:spcPct val="0"/>
                </a:spcBef>
                <a:buFontTx/>
                <a:buNone/>
              </a:pPr>
              <a:r>
                <a:rPr lang="en-US" altLang="zh-CN" sz="1600"/>
                <a:t>Testbench Verilog</a:t>
              </a:r>
              <a:r>
                <a:rPr lang="zh-CN" altLang="en-US" sz="1600"/>
                <a:t>不是用来描述硬件的，更像是一个测试程序。</a:t>
              </a:r>
              <a:endParaRPr lang="en-US" altLang="zh-CN" sz="1600"/>
            </a:p>
          </p:txBody>
        </p:sp>
      </p:grpSp>
    </p:spTree>
  </p:cSld>
  <p:clrMapOvr>
    <a:masterClrMapping/>
  </p:clrMapOvr>
  <mc:AlternateContent xmlns:mc="http://schemas.openxmlformats.org/markup-compatibility/2006">
    <mc:Choice xmlns:p14="http://schemas.microsoft.com/office/powerpoint/2010/main" Requires="p14">
      <p:transition spd="slow" p14:dur="2000" advTm="137408"/>
    </mc:Choice>
    <mc:Fallback>
      <p:transition spd="slow" advTm="1374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304800" y="134938"/>
            <a:ext cx="8382000" cy="1139825"/>
          </a:xfrm>
        </p:spPr>
        <p:txBody>
          <a:bodyPr anchor="b"/>
          <a:lstStyle/>
          <a:p>
            <a:pPr eaLnBrk="1" hangingPunct="1"/>
            <a:r>
              <a:rPr lang="en-US" altLang="zh-CN" sz="3600"/>
              <a:t>Testbench</a:t>
            </a:r>
            <a:r>
              <a:rPr lang="zh-CN" altLang="en-US" sz="3600"/>
              <a:t>实例（仅用于演示）</a:t>
            </a:r>
            <a:r>
              <a:rPr lang="en-US" altLang="zh-CN" sz="3600"/>
              <a:t> </a:t>
            </a:r>
            <a:endParaRPr lang="en-US" altLang="zh-CN" sz="3600"/>
          </a:p>
        </p:txBody>
      </p:sp>
      <p:sp>
        <p:nvSpPr>
          <p:cNvPr id="58371" name="Rectangle 4"/>
          <p:cNvSpPr>
            <a:spLocks noChangeArrowheads="1"/>
          </p:cNvSpPr>
          <p:nvPr/>
        </p:nvSpPr>
        <p:spPr bwMode="auto">
          <a:xfrm>
            <a:off x="228600" y="1381125"/>
            <a:ext cx="8724900" cy="5334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module</a:t>
            </a:r>
            <a:r>
              <a:rPr lang="en-US" altLang="zh-CN" sz="1800">
                <a:latin typeface="Tahoma" panose="020B0604030504040204" pitchFamily="34" charset="0"/>
              </a:rPr>
              <a:t> test_and;</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integer </a:t>
            </a:r>
            <a:r>
              <a:rPr lang="en-US" altLang="zh-CN" sz="1800">
                <a:latin typeface="Tahoma" panose="020B0604030504040204" pitchFamily="34" charset="0"/>
              </a:rPr>
              <a:t>file, i, code;</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reg</a:t>
            </a:r>
            <a:r>
              <a:rPr lang="en-US" altLang="zh-CN" sz="1800">
                <a:latin typeface="Tahoma" panose="020B0604030504040204" pitchFamily="34" charset="0"/>
              </a:rPr>
              <a:t> a, b, expect, clock;</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wire</a:t>
            </a:r>
            <a:r>
              <a:rPr lang="en-US" altLang="zh-CN" sz="1800">
                <a:latin typeface="Tahoma" panose="020B0604030504040204" pitchFamily="34" charset="0"/>
              </a:rPr>
              <a:t> out;</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parameter</a:t>
            </a:r>
            <a:r>
              <a:rPr lang="en-US" altLang="zh-CN" sz="1800">
                <a:latin typeface="Tahoma" panose="020B0604030504040204" pitchFamily="34" charset="0"/>
              </a:rPr>
              <a:t> cycle = 20;</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and </a:t>
            </a:r>
            <a:r>
              <a:rPr lang="en-US" altLang="zh-CN" sz="1800">
                <a:latin typeface="Tahoma" panose="020B0604030504040204" pitchFamily="34" charset="0"/>
              </a:rPr>
              <a:t>#4 a0(out, a, b); 		// Circuit under test</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endParaRPr lang="en-US" altLang="zh-CN" sz="1800" b="1">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initial</a:t>
            </a:r>
            <a:r>
              <a:rPr lang="en-US" altLang="zh-CN" sz="1800">
                <a:latin typeface="Tahoma" panose="020B0604030504040204" pitchFamily="34" charset="0"/>
              </a:rPr>
              <a:t> </a:t>
            </a:r>
            <a:r>
              <a:rPr lang="en-US" altLang="zh-CN" sz="1800" b="1">
                <a:latin typeface="Tahoma" panose="020B0604030504040204" pitchFamily="34" charset="0"/>
              </a:rPr>
              <a:t>begin</a:t>
            </a:r>
            <a:r>
              <a:rPr lang="en-US" altLang="zh-CN" sz="1800">
                <a:latin typeface="Tahoma" panose="020B0604030504040204" pitchFamily="34" charset="0"/>
              </a:rPr>
              <a:t> : file_block</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clock = 0;</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file = </a:t>
            </a:r>
            <a:r>
              <a:rPr lang="en-US" altLang="zh-CN" sz="1800" b="1">
                <a:latin typeface="Tahoma" panose="020B0604030504040204" pitchFamily="34" charset="0"/>
              </a:rPr>
              <a:t>$fopen</a:t>
            </a:r>
            <a:r>
              <a:rPr lang="en-US" altLang="zh-CN" sz="1800">
                <a:latin typeface="Tahoma" panose="020B0604030504040204" pitchFamily="34" charset="0"/>
              </a:rPr>
              <a:t>("compare.txt", “r” );</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a:t>
            </a:r>
            <a:r>
              <a:rPr lang="en-US" altLang="zh-CN" sz="1800" b="1">
                <a:latin typeface="Tahoma" panose="020B0604030504040204" pitchFamily="34" charset="0"/>
              </a:rPr>
              <a:t>for</a:t>
            </a:r>
            <a:r>
              <a:rPr lang="en-US" altLang="zh-CN" sz="1800">
                <a:latin typeface="Tahoma" panose="020B0604030504040204" pitchFamily="34" charset="0"/>
              </a:rPr>
              <a:t> (i = 0; i &lt; 4; i=i+1) </a:t>
            </a:r>
            <a:r>
              <a:rPr lang="en-US" altLang="zh-CN" sz="1800" b="1">
                <a:latin typeface="Tahoma" panose="020B0604030504040204" pitchFamily="34" charset="0"/>
              </a:rPr>
              <a:t>begin</a:t>
            </a:r>
            <a:endParaRPr lang="en-US" altLang="zh-CN" sz="1800" b="1">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a:t>
            </a:r>
            <a:r>
              <a:rPr lang="en-US" altLang="zh-CN" sz="1800" b="1">
                <a:latin typeface="Tahoma" panose="020B0604030504040204" pitchFamily="34" charset="0"/>
              </a:rPr>
              <a:t>posedge</a:t>
            </a:r>
            <a:r>
              <a:rPr lang="en-US" altLang="zh-CN" sz="1800">
                <a:latin typeface="Tahoma" panose="020B0604030504040204" pitchFamily="34" charset="0"/>
              </a:rPr>
              <a:t> clock) 	// Read stimulus on rising clock</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code = $</a:t>
            </a:r>
            <a:r>
              <a:rPr lang="en-US" altLang="zh-CN" sz="1800" b="1">
                <a:latin typeface="Tahoma" panose="020B0604030504040204" pitchFamily="34" charset="0"/>
              </a:rPr>
              <a:t>fscanf</a:t>
            </a:r>
            <a:r>
              <a:rPr lang="en-US" altLang="zh-CN" sz="1800">
                <a:latin typeface="Tahoma" panose="020B0604030504040204" pitchFamily="34" charset="0"/>
              </a:rPr>
              <a:t>(file, "%b %b %b\n", a, b, expect);</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#(cycle - 1) 		// Compare just before end of cycle</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       if </a:t>
            </a:r>
            <a:r>
              <a:rPr lang="en-US" altLang="zh-CN" sz="1800">
                <a:latin typeface="Tahoma" panose="020B0604030504040204" pitchFamily="34" charset="0"/>
              </a:rPr>
              <a:t>(expect !=</a:t>
            </a:r>
            <a:r>
              <a:rPr lang="en-US" altLang="zh-CN" sz="1800" b="1">
                <a:latin typeface="Tahoma" panose="020B0604030504040204" pitchFamily="34" charset="0"/>
              </a:rPr>
              <a:t>=</a:t>
            </a:r>
            <a:r>
              <a:rPr lang="en-US" altLang="zh-CN" sz="1800">
                <a:latin typeface="Tahoma" panose="020B0604030504040204" pitchFamily="34" charset="0"/>
              </a:rPr>
              <a:t> out)</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$strobe("%d %b %b %b %b", $time, a, b, expect, out);</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a:t>
            </a:r>
            <a:r>
              <a:rPr lang="en-US" altLang="zh-CN" sz="1800" b="1">
                <a:latin typeface="Tahoma" panose="020B0604030504040204" pitchFamily="34" charset="0"/>
              </a:rPr>
              <a:t>end</a:t>
            </a:r>
            <a:r>
              <a:rPr lang="en-US" altLang="zh-CN" sz="1800">
                <a:latin typeface="Tahoma" panose="020B0604030504040204" pitchFamily="34" charset="0"/>
              </a:rPr>
              <a:t> // for</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a:latin typeface="Tahoma" panose="020B0604030504040204" pitchFamily="34" charset="0"/>
              </a:rPr>
              <a:t>    $</a:t>
            </a:r>
            <a:r>
              <a:rPr lang="en-US" altLang="zh-CN" sz="1800" b="1">
                <a:latin typeface="Tahoma" panose="020B0604030504040204" pitchFamily="34" charset="0"/>
              </a:rPr>
              <a:t>fclose</a:t>
            </a:r>
            <a:r>
              <a:rPr lang="en-US" altLang="zh-CN" sz="1800">
                <a:latin typeface="Tahoma" panose="020B0604030504040204" pitchFamily="34" charset="0"/>
              </a:rPr>
              <a:t>(file); $</a:t>
            </a:r>
            <a:r>
              <a:rPr lang="en-US" altLang="zh-CN" sz="1800" b="1">
                <a:latin typeface="Tahoma" panose="020B0604030504040204" pitchFamily="34" charset="0"/>
              </a:rPr>
              <a:t>stop</a:t>
            </a:r>
            <a:r>
              <a:rPr lang="en-US" altLang="zh-CN" sz="1800">
                <a:latin typeface="Tahoma" panose="020B0604030504040204" pitchFamily="34" charset="0"/>
              </a:rPr>
              <a:t>; </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end</a:t>
            </a:r>
            <a:r>
              <a:rPr lang="en-US" altLang="zh-CN" sz="1800">
                <a:latin typeface="Tahoma" panose="020B0604030504040204" pitchFamily="34" charset="0"/>
              </a:rPr>
              <a:t> // initial</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always</a:t>
            </a:r>
            <a:r>
              <a:rPr lang="en-US" altLang="zh-CN" sz="1800">
                <a:latin typeface="Tahoma" panose="020B0604030504040204" pitchFamily="34" charset="0"/>
              </a:rPr>
              <a:t> #(cycle /2) clock = ~clock; // Clock generator</a:t>
            </a:r>
            <a:endParaRPr lang="en-US" altLang="zh-CN" sz="1800">
              <a:latin typeface="Tahoma" panose="020B0604030504040204" pitchFamily="34" charset="0"/>
            </a:endParaRPr>
          </a:p>
          <a:p>
            <a:pPr eaLnBrk="1" hangingPunct="1">
              <a:lnSpc>
                <a:spcPct val="90000"/>
              </a:lnSpc>
              <a:spcBef>
                <a:spcPct val="0"/>
              </a:spcBef>
              <a:buClr>
                <a:srgbClr val="0000A0"/>
              </a:buClr>
              <a:buSzPct val="125000"/>
              <a:buFont typeface="Wingdings" panose="05000000000000000000" pitchFamily="2" charset="2"/>
              <a:buNone/>
            </a:pPr>
            <a:r>
              <a:rPr lang="en-US" altLang="zh-CN" sz="1800" b="1">
                <a:latin typeface="Tahoma" panose="020B0604030504040204" pitchFamily="34" charset="0"/>
              </a:rPr>
              <a:t>endmodule</a:t>
            </a:r>
            <a:endParaRPr lang="en-US" altLang="zh-CN" sz="1800" b="1">
              <a:latin typeface="Tahoma" panose="020B0604030504040204" pitchFamily="34" charset="0"/>
            </a:endParaRPr>
          </a:p>
        </p:txBody>
      </p:sp>
      <p:sp>
        <p:nvSpPr>
          <p:cNvPr id="23555"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708C752B-48D6-4376-AE96-2885B3B7165D}"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95687"/>
    </mc:Choice>
    <mc:Fallback>
      <p:transition spd="slow" advTm="9568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fpga-rtl-dev.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1052513"/>
            <a:ext cx="7351713"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60145"/>
    </mc:Choice>
    <mc:Fallback>
      <p:transition spd="slow" advTm="6014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如何去描述一个 </a:t>
            </a:r>
            <a:r>
              <a:rPr lang="en-US" altLang="zh-CN" dirty="0"/>
              <a:t>IC</a:t>
            </a:r>
            <a:endParaRPr lang="zh-CN" altLang="en-US" dirty="0"/>
          </a:p>
        </p:txBody>
      </p:sp>
      <p:sp>
        <p:nvSpPr>
          <p:cNvPr id="6145"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4EE04E43-4061-4975-ACC3-BB057EA78C8E}" type="slidenum">
              <a:rPr lang="zh-CN" altLang="en-US" sz="1400" smtClean="0"/>
            </a:fld>
            <a:endParaRPr lang="zh-CN" altLang="en-US" sz="1400"/>
          </a:p>
        </p:txBody>
      </p:sp>
      <p:pic>
        <p:nvPicPr>
          <p:cNvPr id="39939"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552" y="1728031"/>
            <a:ext cx="4482115" cy="34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508104" y="1412776"/>
            <a:ext cx="833883" cy="461665"/>
          </a:xfrm>
          <a:prstGeom prst="rect">
            <a:avLst/>
          </a:prstGeom>
          <a:noFill/>
        </p:spPr>
        <p:txBody>
          <a:bodyPr wrap="none" rtlCol="0">
            <a:spAutoFit/>
          </a:bodyPr>
          <a:lstStyle/>
          <a:p>
            <a:r>
              <a:rPr lang="en-US" altLang="zh-CN" dirty="0"/>
              <a:t>1. </a:t>
            </a:r>
            <a:r>
              <a:rPr lang="en-US" altLang="zh-CN"/>
              <a:t>IC</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31654"/>
    </mc:Choice>
    <mc:Fallback>
      <p:transition spd="slow" advTm="13165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67603830-BE98-483B-83A5-99C574472B43}" type="slidenum">
              <a:rPr lang="zh-CN" altLang="en-US" sz="1400" smtClean="0">
                <a:solidFill>
                  <a:schemeClr val="tx1"/>
                </a:solidFill>
              </a:rPr>
            </a:fld>
            <a:endParaRPr lang="zh-CN" altLang="en-US" sz="1400">
              <a:solidFill>
                <a:schemeClr val="tx1"/>
              </a:solidFill>
            </a:endParaRPr>
          </a:p>
        </p:txBody>
      </p:sp>
      <p:pic>
        <p:nvPicPr>
          <p:cNvPr id="5939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1196975"/>
            <a:ext cx="7123112"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7843"/>
    </mc:Choice>
    <mc:Fallback>
      <p:transition spd="slow" advTm="1784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C2232492-15B5-45E9-9AED-230D5179ED0D}" type="slidenum">
              <a:rPr lang="zh-CN" altLang="en-US" sz="1400" smtClean="0">
                <a:solidFill>
                  <a:schemeClr val="tx1"/>
                </a:solidFill>
              </a:rPr>
            </a:fld>
            <a:endParaRPr lang="zh-CN" altLang="en-US" sz="1400">
              <a:solidFill>
                <a:schemeClr val="tx1"/>
              </a:solidFill>
            </a:endParaRPr>
          </a:p>
        </p:txBody>
      </p:sp>
      <p:pic>
        <p:nvPicPr>
          <p:cNvPr id="6041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836613"/>
            <a:ext cx="7578725"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文本框 1"/>
          <p:cNvSpPr txBox="1">
            <a:spLocks noChangeArrowheads="1"/>
          </p:cNvSpPr>
          <p:nvPr/>
        </p:nvSpPr>
        <p:spPr bwMode="auto">
          <a:xfrm>
            <a:off x="6804025" y="1844675"/>
            <a:ext cx="1439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66FF"/>
                </a:solidFill>
                <a:latin typeface="Arial" panose="020B0604020202020204" pitchFamily="34" charset="0"/>
                <a:ea typeface="宋体" panose="02010600030101010101" pitchFamily="2" charset="-122"/>
              </a:defRPr>
            </a:lvl1pPr>
            <a:lvl2pPr marL="742950" indent="-285750">
              <a:defRPr sz="2400">
                <a:solidFill>
                  <a:srgbClr val="0066FF"/>
                </a:solidFill>
                <a:latin typeface="Arial" panose="020B0604020202020204" pitchFamily="34" charset="0"/>
                <a:ea typeface="宋体" panose="02010600030101010101" pitchFamily="2" charset="-122"/>
              </a:defRPr>
            </a:lvl2pPr>
            <a:lvl3pPr marL="1143000" indent="-228600">
              <a:defRPr sz="2400">
                <a:solidFill>
                  <a:srgbClr val="0066FF"/>
                </a:solidFill>
                <a:latin typeface="Arial" panose="020B0604020202020204" pitchFamily="34" charset="0"/>
                <a:ea typeface="宋体" panose="02010600030101010101" pitchFamily="2" charset="-122"/>
              </a:defRPr>
            </a:lvl3pPr>
            <a:lvl4pPr marL="1600200" indent="-228600">
              <a:defRPr sz="2400">
                <a:solidFill>
                  <a:srgbClr val="0066FF"/>
                </a:solidFill>
                <a:latin typeface="Arial" panose="020B0604020202020204" pitchFamily="34" charset="0"/>
                <a:ea typeface="宋体" panose="02010600030101010101" pitchFamily="2" charset="-122"/>
              </a:defRPr>
            </a:lvl4pPr>
            <a:lvl5pPr marL="2057400" indent="-228600">
              <a:defRPr sz="2400">
                <a:solidFill>
                  <a:srgbClr val="0066FF"/>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rgbClr val="0066FF"/>
                </a:solidFill>
                <a:latin typeface="Arial" panose="020B0604020202020204" pitchFamily="34" charset="0"/>
                <a:ea typeface="宋体" panose="02010600030101010101" pitchFamily="2" charset="-122"/>
              </a:defRPr>
            </a:lvl9pPr>
          </a:lstStyle>
          <a:p>
            <a:r>
              <a:rPr lang="zh-CN" altLang="en-US" sz="1400" b="1">
                <a:solidFill>
                  <a:schemeClr val="tx1"/>
                </a:solidFill>
              </a:rPr>
              <a:t>帕雷托最优</a:t>
            </a:r>
            <a:endParaRPr lang="zh-CN" altLang="en-US" sz="1400"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1270"/>
    </mc:Choice>
    <mc:Fallback>
      <p:transition spd="slow" advTm="4127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nchor="b"/>
          <a:lstStyle/>
          <a:p>
            <a:pPr eaLnBrk="1" hangingPunct="1"/>
            <a:r>
              <a:rPr lang="en-US" altLang="zh-CN"/>
              <a:t>Comments in Verilog</a:t>
            </a:r>
            <a:endParaRPr lang="en-US" altLang="zh-CN"/>
          </a:p>
        </p:txBody>
      </p:sp>
      <p:sp>
        <p:nvSpPr>
          <p:cNvPr id="61443" name="Rectangle 3"/>
          <p:cNvSpPr>
            <a:spLocks noGrp="1" noChangeArrowheads="1"/>
          </p:cNvSpPr>
          <p:nvPr>
            <p:ph type="body" idx="4294967295"/>
          </p:nvPr>
        </p:nvSpPr>
        <p:spPr>
          <a:xfrm>
            <a:off x="457200" y="1447800"/>
            <a:ext cx="8229600" cy="2895600"/>
          </a:xfrm>
        </p:spPr>
        <p:txBody>
          <a:bodyPr/>
          <a:lstStyle/>
          <a:p>
            <a:pPr eaLnBrk="1" hangingPunct="1"/>
            <a:r>
              <a:rPr lang="en-US" altLang="zh-CN" sz="2800"/>
              <a:t>Commenting is important </a:t>
            </a:r>
            <a:endParaRPr lang="en-US" altLang="zh-CN" sz="2800"/>
          </a:p>
          <a:p>
            <a:pPr lvl="1" eaLnBrk="1" hangingPunct="1"/>
            <a:r>
              <a:rPr lang="en-US" altLang="zh-CN" sz="2400"/>
              <a:t>In industry many other poor schmucks are going to read your code</a:t>
            </a:r>
            <a:endParaRPr lang="en-US" altLang="zh-CN" sz="2400"/>
          </a:p>
          <a:p>
            <a:pPr lvl="1" eaLnBrk="1" hangingPunct="1"/>
            <a:r>
              <a:rPr lang="en-US" altLang="zh-CN" sz="2400"/>
              <a:t>Some poor schmuck (perhaps you 4 years later) are going to have to reference your code when a customer discovers a bug.</a:t>
            </a:r>
            <a:endParaRPr lang="en-US" altLang="zh-CN" sz="2400"/>
          </a:p>
          <a:p>
            <a:pPr lvl="1" eaLnBrk="1" hangingPunct="1"/>
            <a:endParaRPr lang="en-US" altLang="zh-CN"/>
          </a:p>
        </p:txBody>
      </p:sp>
      <p:sp>
        <p:nvSpPr>
          <p:cNvPr id="22532" name="Rectangle 4"/>
          <p:cNvSpPr>
            <a:spLocks noChangeArrowheads="1"/>
          </p:cNvSpPr>
          <p:nvPr/>
        </p:nvSpPr>
        <p:spPr bwMode="auto">
          <a:xfrm>
            <a:off x="457200" y="40386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rPr>
              <a:t>The best comments document why you are doing what you are doing, not what you are doing.</a:t>
            </a:r>
            <a:endParaRPr lang="en-US" altLang="zh-CN" sz="280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Any moron who knows verilog can tell what the code is doing.</a:t>
            </a:r>
            <a:endParaRPr lang="en-US" altLang="zh-CN" sz="240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Comment why (motivation/thought process) you are doing that thing.</a:t>
            </a:r>
            <a:endParaRPr lang="en-US" altLang="zh-CN" sz="240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endParaRPr lang="en-US" altLang="zh-CN" sz="2400">
              <a:latin typeface="Times New Roman" panose="02020603050405020304" pitchFamily="18" charset="0"/>
              <a:cs typeface="Arial" panose="020B0604020202020204" pitchFamily="34" charset="0"/>
            </a:endParaRPr>
          </a:p>
        </p:txBody>
      </p:sp>
      <p:sp>
        <p:nvSpPr>
          <p:cNvPr id="61445" name="Text Box 5"/>
          <p:cNvSpPr txBox="1">
            <a:spLocks noChangeArrowheads="1"/>
          </p:cNvSpPr>
          <p:nvPr/>
        </p:nvSpPr>
        <p:spPr bwMode="auto">
          <a:xfrm>
            <a:off x="5867400"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5145"/>
    </mc:Choice>
    <mc:Fallback>
      <p:transition spd="slow" advTm="3514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nchor="b"/>
          <a:lstStyle/>
          <a:p>
            <a:pPr eaLnBrk="1" hangingPunct="1"/>
            <a:r>
              <a:rPr lang="en-US" altLang="zh-CN"/>
              <a:t>Commenting in Verilog</a:t>
            </a:r>
            <a:endParaRPr lang="en-US" altLang="zh-CN"/>
          </a:p>
        </p:txBody>
      </p:sp>
      <p:sp>
        <p:nvSpPr>
          <p:cNvPr id="62467" name="Text Box 4"/>
          <p:cNvSpPr txBox="1">
            <a:spLocks noChangeArrowheads="1"/>
          </p:cNvSpPr>
          <p:nvPr/>
        </p:nvSpPr>
        <p:spPr bwMode="auto">
          <a:xfrm>
            <a:off x="381000" y="1752600"/>
            <a:ext cx="6324600" cy="28511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Tahoma" panose="020B0604030504040204" pitchFamily="34" charset="0"/>
                <a:cs typeface="Arial" panose="020B0604020202020204" pitchFamily="34" charset="0"/>
              </a:rPr>
              <a:t>always @(posedge clk)</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begin</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Sig_FF1 &lt;= Sig		// Capture value of Sig Line in FF</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Sig_FF2 &lt;= Sig_FF1; 	// Flop Sig_FF1 to form Sig_FF2</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Sig_FF3 &lt;= Sig_FF2;	// Flow Sig_FF2 to form Sig_FF3</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end</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start_bit is ~Sig_FF2 &amp; Sig_FF3</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assign start_bit = (~Sig_FF2 &amp;&amp; Sig_FF3) ? 1’b1 : 1’b0;</a:t>
            </a:r>
            <a:endParaRPr lang="en-US" altLang="zh-CN" sz="1800">
              <a:latin typeface="Tahoma" panose="020B0604030504040204" pitchFamily="34" charset="0"/>
              <a:cs typeface="Arial" panose="020B0604020202020204" pitchFamily="34" charset="0"/>
            </a:endParaRPr>
          </a:p>
        </p:txBody>
      </p:sp>
      <p:sp>
        <p:nvSpPr>
          <p:cNvPr id="23556" name="Text Box 5"/>
          <p:cNvSpPr txBox="1">
            <a:spLocks noChangeArrowheads="1"/>
          </p:cNvSpPr>
          <p:nvPr/>
        </p:nvSpPr>
        <p:spPr bwMode="auto">
          <a:xfrm>
            <a:off x="381000" y="4953000"/>
            <a:ext cx="8229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a:latin typeface="Verdana" panose="020B0604030504040204" pitchFamily="34" charset="0"/>
                <a:cs typeface="Arial" panose="020B0604020202020204" pitchFamily="34" charset="0"/>
              </a:rPr>
              <a:t>(Read with sarcasm)</a:t>
            </a:r>
            <a:endParaRPr lang="en-US" altLang="zh-CN" sz="1800" b="1" i="1">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b="1" i="1">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“Thanks for the commenting the code pal.  It tells me so much more than the verilog itself”.</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p:txBody>
      </p:sp>
      <p:sp>
        <p:nvSpPr>
          <p:cNvPr id="62469" name="Text Box 5"/>
          <p:cNvSpPr txBox="1">
            <a:spLocks noChangeArrowheads="1"/>
          </p:cNvSpPr>
          <p:nvPr/>
        </p:nvSpPr>
        <p:spPr bwMode="auto">
          <a:xfrm>
            <a:off x="5867400"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9148"/>
    </mc:Choice>
    <mc:Fallback>
      <p:transition spd="slow" advTm="3914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nchor="b"/>
          <a:lstStyle/>
          <a:p>
            <a:pPr eaLnBrk="1" hangingPunct="1"/>
            <a:r>
              <a:rPr lang="en-US" altLang="zh-CN"/>
              <a:t>Commenting in Verilog</a:t>
            </a:r>
            <a:endParaRPr lang="en-US" altLang="zh-CN"/>
          </a:p>
        </p:txBody>
      </p:sp>
      <p:sp>
        <p:nvSpPr>
          <p:cNvPr id="63491" name="Text Box 4"/>
          <p:cNvSpPr txBox="1">
            <a:spLocks noChangeArrowheads="1"/>
          </p:cNvSpPr>
          <p:nvPr/>
        </p:nvSpPr>
        <p:spPr bwMode="auto">
          <a:xfrm>
            <a:off x="457200" y="1752600"/>
            <a:ext cx="5867400" cy="3771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latin typeface="Tahoma" panose="020B0604030504040204" pitchFamily="34" charset="0"/>
                <a:cs typeface="Arial" panose="020B0604020202020204" pitchFamily="34" charset="0"/>
              </a:rPr>
              <a:t>always @(posedge clk)</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 Sig is ansynchronous and has to be double flopped  *</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 for meta-stability reasons prior to use ************</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begin</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   Sig_FF1 &lt;= Sig;</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   Sig_FF2 &lt;= Sig_FF1;  // double flopped meta-stability free </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   Sig_FF3 &lt;= Sig_FF2;  // flop again for use in edge detection</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end</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 Start bit in protocol initiated by falling edge of Sig line *</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a:t>
            </a:r>
            <a:endParaRPr lang="en-US" altLang="zh-CN" sz="1600">
              <a:latin typeface="Tahoma" panose="020B0604030504040204" pitchFamily="34" charset="0"/>
              <a:cs typeface="Arial" panose="020B0604020202020204" pitchFamily="34" charset="0"/>
            </a:endParaRPr>
          </a:p>
          <a:p>
            <a:pPr eaLnBrk="1" hangingPunct="1">
              <a:spcBef>
                <a:spcPct val="0"/>
              </a:spcBef>
              <a:buFontTx/>
              <a:buNone/>
            </a:pPr>
            <a:r>
              <a:rPr lang="en-US" altLang="zh-CN" sz="1600">
                <a:latin typeface="Tahoma" panose="020B0604030504040204" pitchFamily="34" charset="0"/>
                <a:cs typeface="Arial" panose="020B0604020202020204" pitchFamily="34" charset="0"/>
              </a:rPr>
              <a:t>assign start_bit = (~Sig_FF2 &amp;&amp; Sig_FF3) ? 1’b1 : 1’b0;</a:t>
            </a:r>
            <a:endParaRPr lang="en-US" altLang="zh-CN" sz="1600">
              <a:latin typeface="Tahoma" panose="020B0604030504040204" pitchFamily="34" charset="0"/>
              <a:cs typeface="Arial" panose="020B0604020202020204" pitchFamily="34" charset="0"/>
            </a:endParaRPr>
          </a:p>
        </p:txBody>
      </p:sp>
      <p:sp>
        <p:nvSpPr>
          <p:cNvPr id="63492" name="Text Box 5"/>
          <p:cNvSpPr txBox="1">
            <a:spLocks noChangeArrowheads="1"/>
          </p:cNvSpPr>
          <p:nvPr/>
        </p:nvSpPr>
        <p:spPr bwMode="auto">
          <a:xfrm>
            <a:off x="517525" y="5822950"/>
            <a:ext cx="7177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
            </a:pPr>
            <a:r>
              <a:rPr lang="en-US" altLang="zh-CN" sz="1800">
                <a:latin typeface="Verdana" panose="020B0604030504040204" pitchFamily="34" charset="0"/>
                <a:cs typeface="Arial" panose="020B0604020202020204" pitchFamily="34" charset="0"/>
              </a:rPr>
              <a:t> This is better commenting.  It tells you why stuff was done</a:t>
            </a:r>
            <a:endParaRPr lang="en-US" altLang="zh-CN" sz="1800">
              <a:latin typeface="Verdana" panose="020B0604030504040204" pitchFamily="34" charset="0"/>
              <a:cs typeface="Arial" panose="020B0604020202020204" pitchFamily="34" charset="0"/>
            </a:endParaRPr>
          </a:p>
        </p:txBody>
      </p:sp>
      <p:sp>
        <p:nvSpPr>
          <p:cNvPr id="63493" name="Text Box 6"/>
          <p:cNvSpPr txBox="1">
            <a:spLocks noChangeArrowheads="1"/>
          </p:cNvSpPr>
          <p:nvPr/>
        </p:nvSpPr>
        <p:spPr bwMode="auto">
          <a:xfrm>
            <a:off x="6629400" y="2057400"/>
            <a:ext cx="2073275" cy="28511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Can see 2 types</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of comments.</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Comment to end of line is //</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Multi line comment starts with /* and ends with */</a:t>
            </a:r>
            <a:endParaRPr lang="en-US" altLang="zh-CN" sz="1800">
              <a:latin typeface="Verdana" panose="020B0604030504040204" pitchFamily="34" charset="0"/>
              <a:cs typeface="Arial" panose="020B0604020202020204" pitchFamily="34" charset="0"/>
            </a:endParaRPr>
          </a:p>
        </p:txBody>
      </p:sp>
      <p:sp>
        <p:nvSpPr>
          <p:cNvPr id="63494" name="Text Box 5"/>
          <p:cNvSpPr txBox="1">
            <a:spLocks noChangeArrowheads="1"/>
          </p:cNvSpPr>
          <p:nvPr/>
        </p:nvSpPr>
        <p:spPr bwMode="auto">
          <a:xfrm>
            <a:off x="5867400"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8834"/>
    </mc:Choice>
    <mc:Fallback>
      <p:transition spd="slow" advTm="3883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4097"/>
          <p:cNvSpPr>
            <a:spLocks noChangeArrowheads="1"/>
          </p:cNvSpPr>
          <p:nvPr/>
        </p:nvSpPr>
        <p:spPr bwMode="auto">
          <a:xfrm>
            <a:off x="395288" y="1844675"/>
            <a:ext cx="83677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6000" b="1">
                <a:solidFill>
                  <a:schemeClr val="tx2"/>
                </a:solidFill>
              </a:rPr>
              <a:t>Verilog语言基础</a:t>
            </a:r>
            <a:endParaRPr lang="zh-CN" altLang="en-US" sz="6000" b="1">
              <a:solidFill>
                <a:schemeClr val="tx2"/>
              </a:solidFill>
            </a:endParaRPr>
          </a:p>
        </p:txBody>
      </p:sp>
      <p:sp>
        <p:nvSpPr>
          <p:cNvPr id="29698"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8C93A06A-E209-410F-9926-C67444447452}"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5061"/>
    </mc:Choice>
    <mc:Fallback>
      <p:transition spd="slow" advTm="5506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5121"/>
          <p:cNvSpPr>
            <a:spLocks noChangeArrowheads="1"/>
          </p:cNvSpPr>
          <p:nvPr/>
        </p:nvSpPr>
        <p:spPr bwMode="auto">
          <a:xfrm>
            <a:off x="250825" y="622300"/>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间隔符：空格、</a:t>
            </a:r>
            <a:r>
              <a:rPr lang="en-US" altLang="zh-CN" sz="2400" b="1">
                <a:solidFill>
                  <a:schemeClr val="accent2"/>
                </a:solidFill>
                <a:latin typeface="Times New Roman" panose="02020603050405020304" pitchFamily="18" charset="0"/>
              </a:rPr>
              <a:t>TAB</a:t>
            </a:r>
            <a:r>
              <a:rPr lang="zh-CN" altLang="en-US" sz="2400" b="1">
                <a:solidFill>
                  <a:schemeClr val="accent2"/>
                </a:solidFill>
                <a:latin typeface="Times New Roman" panose="02020603050405020304" pitchFamily="18" charset="0"/>
              </a:rPr>
              <a:t>键、换行符及换页符</a:t>
            </a:r>
            <a:endParaRPr lang="zh-CN" altLang="en-US" sz="2400" b="1">
              <a:solidFill>
                <a:schemeClr val="accent2"/>
              </a:solidFill>
              <a:latin typeface="Times New Roman" panose="02020603050405020304" pitchFamily="18" charset="0"/>
            </a:endParaRPr>
          </a:p>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注释</a:t>
            </a:r>
            <a:endParaRPr lang="zh-CN" altLang="en-US"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单行注释用</a:t>
            </a:r>
            <a:r>
              <a:rPr lang="en-US" altLang="zh-CN" sz="2000" b="1">
                <a:solidFill>
                  <a:schemeClr val="accent2"/>
                </a:solidFill>
                <a:latin typeface="Times New Roman" panose="02020603050405020304" pitchFamily="18" charset="0"/>
              </a:rPr>
              <a:t>//</a:t>
            </a:r>
            <a:r>
              <a:rPr lang="zh-CN" altLang="en-US" sz="2000" b="1">
                <a:solidFill>
                  <a:schemeClr val="accent2"/>
                </a:solidFill>
                <a:latin typeface="Times New Roman" panose="02020603050405020304" pitchFamily="18" charset="0"/>
              </a:rPr>
              <a:t>标志起头和回车符结尾</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多行注释用</a:t>
            </a:r>
            <a:r>
              <a:rPr lang="en-US" altLang="zh-CN" sz="2000" b="1">
                <a:solidFill>
                  <a:schemeClr val="accent2"/>
                </a:solidFill>
                <a:latin typeface="Times New Roman" panose="02020603050405020304" pitchFamily="18" charset="0"/>
              </a:rPr>
              <a:t>/*</a:t>
            </a:r>
            <a:r>
              <a:rPr lang="zh-CN" altLang="en-US" sz="2000" b="1">
                <a:solidFill>
                  <a:schemeClr val="accent2"/>
                </a:solidFill>
                <a:latin typeface="Times New Roman" panose="02020603050405020304" pitchFamily="18" charset="0"/>
              </a:rPr>
              <a:t>标志起头和</a:t>
            </a:r>
            <a:r>
              <a:rPr lang="en-US" altLang="zh-CN" sz="2000" b="1">
                <a:solidFill>
                  <a:schemeClr val="accent2"/>
                </a:solidFill>
                <a:latin typeface="Times New Roman" panose="02020603050405020304" pitchFamily="18" charset="0"/>
              </a:rPr>
              <a:t>*/</a:t>
            </a:r>
            <a:r>
              <a:rPr lang="zh-CN" altLang="en-US" sz="2000" b="1">
                <a:solidFill>
                  <a:schemeClr val="accent2"/>
                </a:solidFill>
                <a:latin typeface="Times New Roman" panose="02020603050405020304" pitchFamily="18" charset="0"/>
              </a:rPr>
              <a:t>标志结尾</a:t>
            </a:r>
            <a:endParaRPr lang="zh-CN" altLang="en-US" sz="2000" b="1">
              <a:solidFill>
                <a:schemeClr val="accent2"/>
              </a:solidFill>
              <a:latin typeface="Times New Roman" panose="02020603050405020304" pitchFamily="18" charset="0"/>
            </a:endParaRPr>
          </a:p>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标识符</a:t>
            </a:r>
            <a:endParaRPr lang="zh-CN" altLang="en-US"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可以是任意一组字母、数字、</a:t>
            </a:r>
            <a:r>
              <a:rPr lang="en-US" altLang="zh-CN" sz="2000" b="1">
                <a:solidFill>
                  <a:schemeClr val="accent2"/>
                </a:solidFill>
                <a:latin typeface="Times New Roman" panose="02020603050405020304" pitchFamily="18" charset="0"/>
              </a:rPr>
              <a:t>$</a:t>
            </a:r>
            <a:r>
              <a:rPr lang="zh-CN" altLang="en-US" sz="2000" b="1">
                <a:solidFill>
                  <a:schemeClr val="accent2"/>
                </a:solidFill>
                <a:latin typeface="Times New Roman" panose="02020603050405020304" pitchFamily="18" charset="0"/>
              </a:rPr>
              <a:t>符号和</a:t>
            </a:r>
            <a:r>
              <a:rPr lang="en-US" altLang="zh-CN" sz="2000" b="1">
                <a:solidFill>
                  <a:schemeClr val="accent2"/>
                </a:solidFill>
                <a:latin typeface="Times New Roman" panose="02020603050405020304" pitchFamily="18" charset="0"/>
              </a:rPr>
              <a:t>_(</a:t>
            </a:r>
            <a:r>
              <a:rPr lang="zh-CN" altLang="en-US" sz="2000" b="1">
                <a:solidFill>
                  <a:schemeClr val="accent2"/>
                </a:solidFill>
                <a:latin typeface="Times New Roman" panose="02020603050405020304" pitchFamily="18" charset="0"/>
              </a:rPr>
              <a:t>下划线</a:t>
            </a:r>
            <a:r>
              <a:rPr lang="en-US" altLang="zh-CN" sz="2000" b="1">
                <a:solidFill>
                  <a:schemeClr val="accent2"/>
                </a:solidFill>
                <a:latin typeface="Times New Roman" panose="02020603050405020304" pitchFamily="18" charset="0"/>
              </a:rPr>
              <a:t>)</a:t>
            </a:r>
            <a:r>
              <a:rPr lang="zh-CN" altLang="en-US" sz="2000" b="1">
                <a:solidFill>
                  <a:schemeClr val="accent2"/>
                </a:solidFill>
                <a:latin typeface="Times New Roman" panose="02020603050405020304" pitchFamily="18" charset="0"/>
              </a:rPr>
              <a:t>符号的组合；</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latin typeface="Times New Roman" panose="02020603050405020304" pitchFamily="18" charset="0"/>
              </a:rPr>
              <a:t>必须是由字母或下划线开头</a:t>
            </a:r>
            <a:r>
              <a:rPr lang="zh-CN" altLang="en-US" sz="2000" b="1">
                <a:solidFill>
                  <a:schemeClr val="accent2"/>
                </a:solidFill>
                <a:latin typeface="Times New Roman" panose="02020603050405020304" pitchFamily="18" charset="0"/>
              </a:rPr>
              <a:t>，长度小于</a:t>
            </a:r>
            <a:r>
              <a:rPr lang="en-US" altLang="zh-CN" sz="2000" b="1">
                <a:solidFill>
                  <a:schemeClr val="accent2"/>
                </a:solidFill>
                <a:latin typeface="Times New Roman" panose="02020603050405020304" pitchFamily="18" charset="0"/>
              </a:rPr>
              <a:t>1024</a:t>
            </a:r>
            <a:r>
              <a:rPr lang="zh-CN" altLang="en-US" sz="2000" b="1">
                <a:solidFill>
                  <a:schemeClr val="accent2"/>
                </a:solidFill>
                <a:latin typeface="Times New Roman" panose="02020603050405020304" pitchFamily="18" charset="0"/>
              </a:rPr>
              <a:t>字符；</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转义标识符以反斜杠“</a:t>
            </a:r>
            <a:r>
              <a:rPr lang="en-US" altLang="zh-CN" sz="2000" b="1">
                <a:solidFill>
                  <a:schemeClr val="accent2"/>
                </a:solidFill>
                <a:latin typeface="Times New Roman" panose="02020603050405020304" pitchFamily="18" charset="0"/>
              </a:rPr>
              <a:t>\”</a:t>
            </a:r>
            <a:r>
              <a:rPr lang="zh-CN" altLang="en-US" sz="2000" b="1">
                <a:solidFill>
                  <a:schemeClr val="accent2"/>
                </a:solidFill>
                <a:latin typeface="Times New Roman" panose="02020603050405020304" pitchFamily="18" charset="0"/>
              </a:rPr>
              <a:t>开头，以空白符结尾的任何字符序列；</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标识符区分大、小写。</a:t>
            </a:r>
            <a:endParaRPr lang="zh-CN" altLang="en-US" sz="2000" b="1">
              <a:solidFill>
                <a:schemeClr val="accent2"/>
              </a:solidFill>
              <a:latin typeface="Times New Roman" panose="02020603050405020304" pitchFamily="18" charset="0"/>
            </a:endParaRPr>
          </a:p>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关键词：</a:t>
            </a:r>
            <a:r>
              <a:rPr lang="en-US" altLang="zh-CN" sz="2400" b="1">
                <a:solidFill>
                  <a:schemeClr val="accent2"/>
                </a:solidFill>
                <a:latin typeface="Times New Roman" panose="02020603050405020304" pitchFamily="18" charset="0"/>
              </a:rPr>
              <a:t>Verilog HDL </a:t>
            </a:r>
            <a:r>
              <a:rPr lang="zh-CN" altLang="en-US" sz="2400" b="1">
                <a:solidFill>
                  <a:schemeClr val="accent2"/>
                </a:solidFill>
                <a:latin typeface="Times New Roman" panose="02020603050405020304" pitchFamily="18" charset="0"/>
              </a:rPr>
              <a:t>内部已使用的词，关键词都是小写。</a:t>
            </a:r>
            <a:endParaRPr lang="zh-CN" altLang="en-US" sz="2400" b="1">
              <a:solidFill>
                <a:schemeClr val="accent2"/>
              </a:solidFill>
              <a:latin typeface="Times New Roman" panose="02020603050405020304" pitchFamily="18" charset="0"/>
            </a:endParaRPr>
          </a:p>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格式：区分大小写。自由格式，即结构可以跨越多行编写。</a:t>
            </a:r>
            <a:endParaRPr lang="zh-CN" altLang="en-US" sz="2400" b="1">
              <a:solidFill>
                <a:schemeClr val="accent2"/>
              </a:solidFill>
              <a:latin typeface="Times New Roman" panose="02020603050405020304" pitchFamily="18" charset="0"/>
            </a:endParaRPr>
          </a:p>
        </p:txBody>
      </p:sp>
      <p:sp>
        <p:nvSpPr>
          <p:cNvPr id="3072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56221789-1EF0-4C64-8ED2-A8209E7C6C61}"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0667"/>
    </mc:Choice>
    <mc:Fallback>
      <p:transition spd="slow" advTm="206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5149850"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67587" name="Rectangle 2"/>
          <p:cNvSpPr>
            <a:spLocks noGrp="1" noChangeArrowheads="1"/>
          </p:cNvSpPr>
          <p:nvPr/>
        </p:nvSpPr>
        <p:spPr bwMode="auto">
          <a:xfrm>
            <a:off x="457200" y="277813"/>
            <a:ext cx="83820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a:solidFill>
                  <a:schemeClr val="tx2"/>
                </a:solidFill>
              </a:rPr>
              <a:t>Identifiers (Signal Names)</a:t>
            </a:r>
            <a:endParaRPr lang="en-US" altLang="zh-CN" sz="4400">
              <a:solidFill>
                <a:schemeClr val="tx2"/>
              </a:solidFill>
            </a:endParaRPr>
          </a:p>
        </p:txBody>
      </p:sp>
      <p:sp>
        <p:nvSpPr>
          <p:cNvPr id="67588" name="Rectangle 3"/>
          <p:cNvSpPr>
            <a:spLocks noGrp="1" noChangeArrowheads="1"/>
          </p:cNvSpPr>
          <p:nvPr/>
        </p:nvSpPr>
        <p:spPr bwMode="auto">
          <a:xfrm>
            <a:off x="457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400">
                <a:latin typeface="Times New Roman" panose="02020603050405020304" pitchFamily="18" charset="0"/>
                <a:cs typeface="Arial" panose="020B0604020202020204" pitchFamily="34" charset="0"/>
                <a:sym typeface="Arial" panose="020B0604020202020204" pitchFamily="34" charset="0"/>
              </a:rPr>
              <a:t>Identifiers are the names you choose for your signals</a:t>
            </a:r>
            <a:endParaRPr lang="en-US" altLang="zh-CN" sz="2400">
              <a:latin typeface="Times New Roman" panose="02020603050405020304" pitchFamily="18" charset="0"/>
              <a:cs typeface="Arial" panose="020B0604020202020204" pitchFamily="34" charset="0"/>
              <a:sym typeface="Arial" panose="020B0604020202020204" pitchFamily="34" charset="0"/>
            </a:endParaRPr>
          </a:p>
          <a:p>
            <a:pPr eaLnBrk="1" hangingPunct="1"/>
            <a:endParaRPr lang="en-US" altLang="zh-CN" sz="2400">
              <a:latin typeface="Times New Roman" panose="02020603050405020304" pitchFamily="18" charset="0"/>
            </a:endParaRPr>
          </a:p>
        </p:txBody>
      </p:sp>
      <p:sp>
        <p:nvSpPr>
          <p:cNvPr id="67589" name="Rectangle 4"/>
          <p:cNvSpPr>
            <a:spLocks noChangeArrowheads="1"/>
          </p:cNvSpPr>
          <p:nvPr/>
        </p:nvSpPr>
        <p:spPr bwMode="auto">
          <a:xfrm>
            <a:off x="457200" y="21336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400">
                <a:latin typeface="Times New Roman" panose="02020603050405020304" pitchFamily="18" charset="0"/>
                <a:cs typeface="Arial" panose="020B0604020202020204" pitchFamily="34" charset="0"/>
              </a:rPr>
              <a:t>In a programming language you should choose descriptive variable names.  In a HDL you should choose descriptive signal names.</a:t>
            </a:r>
            <a:endParaRPr lang="en-US" altLang="zh-CN" sz="2400">
              <a:latin typeface="Times New Roman" panose="02020603050405020304" pitchFamily="18" charset="0"/>
              <a:cs typeface="Arial" panose="020B0604020202020204" pitchFamily="34" charset="0"/>
            </a:endParaRPr>
          </a:p>
        </p:txBody>
      </p:sp>
      <p:sp>
        <p:nvSpPr>
          <p:cNvPr id="67590" name="Rectangle 5"/>
          <p:cNvSpPr>
            <a:spLocks noChangeArrowheads="1"/>
          </p:cNvSpPr>
          <p:nvPr/>
        </p:nvSpPr>
        <p:spPr bwMode="auto">
          <a:xfrm>
            <a:off x="304800" y="335280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Use mixed case and/or _ to delimit descriptive names.</a:t>
            </a:r>
            <a:endParaRPr lang="en-US" altLang="zh-CN" sz="2400">
              <a:latin typeface="Times New Roman" panose="02020603050405020304" pitchFamily="18" charset="0"/>
              <a:cs typeface="Arial" panose="020B0604020202020204" pitchFamily="34" charset="0"/>
            </a:endParaRPr>
          </a:p>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Arial" panose="020B0604020202020204" pitchFamily="34" charset="0"/>
              </a:rPr>
              <a:t>assign parityErr = ^serial_reg;</a:t>
            </a:r>
            <a:endParaRPr lang="en-US" altLang="zh-CN" sz="2000">
              <a:latin typeface="Times New Roman" panose="02020603050405020304" pitchFamily="18" charset="0"/>
              <a:cs typeface="Arial" panose="020B0604020202020204" pitchFamily="34" charset="0"/>
            </a:endParaRPr>
          </a:p>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Arial" panose="020B0604020202020204" pitchFamily="34" charset="0"/>
              </a:rPr>
              <a:t>nxtState = returnRegister;</a:t>
            </a:r>
            <a:endParaRPr lang="en-US" altLang="zh-CN" sz="2000">
              <a:latin typeface="Times New Roman" panose="02020603050405020304" pitchFamily="18" charset="0"/>
              <a:cs typeface="Arial" panose="020B0604020202020204" pitchFamily="34" charset="0"/>
            </a:endParaRPr>
          </a:p>
        </p:txBody>
      </p:sp>
      <p:sp>
        <p:nvSpPr>
          <p:cNvPr id="67591" name="Rectangle 6"/>
          <p:cNvSpPr>
            <a:spLocks noChangeArrowheads="1"/>
          </p:cNvSpPr>
          <p:nvPr/>
        </p:nvSpPr>
        <p:spPr bwMode="auto">
          <a:xfrm>
            <a:off x="304800" y="44958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Have a convention for signals that are active low</a:t>
            </a:r>
            <a:endParaRPr lang="en-US" altLang="zh-CN" sz="2400">
              <a:latin typeface="Times New Roman" panose="02020603050405020304" pitchFamily="18" charset="0"/>
              <a:cs typeface="Arial" panose="020B0604020202020204" pitchFamily="34" charset="0"/>
            </a:endParaRPr>
          </a:p>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Arial" panose="020B0604020202020204" pitchFamily="34" charset="0"/>
              </a:rPr>
              <a:t>Many errors occur on the interface between blocks written by 2 different people.  One assumed a signal was active low, and the other assumed it was active high</a:t>
            </a:r>
            <a:endParaRPr lang="en-US" altLang="zh-CN" sz="2000">
              <a:latin typeface="Times New Roman" panose="02020603050405020304" pitchFamily="18" charset="0"/>
              <a:cs typeface="Arial" panose="020B0604020202020204" pitchFamily="34" charset="0"/>
            </a:endParaRPr>
          </a:p>
          <a:p>
            <a:pPr lvl="2" eaLnBrk="1" hangingPunct="1">
              <a:lnSpc>
                <a:spcPct val="90000"/>
              </a:lnSpc>
              <a:buClr>
                <a:srgbClr val="0000A0"/>
              </a:buClr>
              <a:buSzPct val="125000"/>
              <a:buFont typeface="Wingdings" panose="05000000000000000000" pitchFamily="2" charset="2"/>
              <a:buNone/>
            </a:pPr>
            <a:endParaRPr lang="en-US" altLang="zh-CN" sz="2000">
              <a:latin typeface="Tahoma" panose="020B0604030504040204" pitchFamily="34" charset="0"/>
              <a:cs typeface="Arial" panose="020B0604020202020204" pitchFamily="34" charset="0"/>
            </a:endParaRPr>
          </a:p>
        </p:txBody>
      </p:sp>
      <p:sp>
        <p:nvSpPr>
          <p:cNvPr id="67592" name="Rectangle 7"/>
          <p:cNvSpPr>
            <a:spLocks noChangeArrowheads="1"/>
          </p:cNvSpPr>
          <p:nvPr/>
        </p:nvSpPr>
        <p:spPr bwMode="auto">
          <a:xfrm>
            <a:off x="304800" y="5715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Times New Roman" panose="02020603050405020304" pitchFamily="18" charset="0"/>
              </a:rPr>
              <a:t>I use </a:t>
            </a:r>
            <a:r>
              <a:rPr lang="en-US" altLang="zh-CN" sz="2000" b="1">
                <a:latin typeface="Times New Roman" panose="02020603050405020304" pitchFamily="18" charset="0"/>
                <a:cs typeface="Times New Roman" panose="02020603050405020304" pitchFamily="18" charset="0"/>
              </a:rPr>
              <a:t>_n</a:t>
            </a:r>
            <a:r>
              <a:rPr lang="en-US" altLang="zh-CN" sz="2000">
                <a:latin typeface="Times New Roman" panose="02020603050405020304" pitchFamily="18" charset="0"/>
                <a:cs typeface="Times New Roman" panose="02020603050405020304" pitchFamily="18" charset="0"/>
              </a:rPr>
              <a:t> at the end of a signal to indicate active low</a:t>
            </a:r>
            <a:endParaRPr lang="en-US" altLang="zh-CN" sz="2000">
              <a:latin typeface="Times New Roman" panose="02020603050405020304" pitchFamily="18" charset="0"/>
              <a:cs typeface="Times New Roman" panose="02020603050405020304" pitchFamily="18" charset="0"/>
            </a:endParaRPr>
          </a:p>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Times New Roman" panose="02020603050405020304" pitchFamily="18" charset="0"/>
              </a:rPr>
              <a:t>rst_n 	= 1’b0		// assert reset</a:t>
            </a:r>
            <a:endParaRPr lang="en-US" altLang="zh-CN" sz="2000">
              <a:latin typeface="Times New Roman" panose="02020603050405020304" pitchFamily="18" charset="0"/>
              <a:cs typeface="Times New Roman" panose="02020603050405020304" pitchFamily="18" charset="0"/>
            </a:endParaRPr>
          </a:p>
          <a:p>
            <a:pPr lvl="2" eaLnBrk="1" hangingPunct="1">
              <a:lnSpc>
                <a:spcPct val="90000"/>
              </a:lnSpc>
              <a:buClr>
                <a:srgbClr val="0000A0"/>
              </a:buClr>
              <a:buSzPct val="125000"/>
              <a:buFont typeface="Wingdings" panose="05000000000000000000" pitchFamily="2" charset="2"/>
              <a:buChar char="ü"/>
            </a:pPr>
            <a:endParaRPr lang="en-US" altLang="zh-CN" sz="2000">
              <a:latin typeface="Times New Roman" panose="02020603050405020304" pitchFamily="18" charset="0"/>
              <a:cs typeface="Times New Roman" panose="02020603050405020304" pitchFamily="18" charset="0"/>
            </a:endParaRPr>
          </a:p>
        </p:txBody>
      </p:sp>
      <p:sp>
        <p:nvSpPr>
          <p:cNvPr id="3175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DB45B8C2-206F-48D0-AE4B-0A0AA2046670}"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07244"/>
    </mc:Choice>
    <mc:Fallback>
      <p:transition spd="slow" advTm="10724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16385"/>
          <p:cNvSpPr>
            <a:spLocks noChangeArrowheads="1"/>
          </p:cNvSpPr>
          <p:nvPr/>
        </p:nvSpPr>
        <p:spPr bwMode="auto">
          <a:xfrm>
            <a:off x="0" y="331788"/>
            <a:ext cx="91440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en-US" altLang="zh-CN" sz="3600" b="1">
                <a:ea typeface="黑体" panose="02010609060101010101" pitchFamily="49" charset="-122"/>
              </a:rPr>
              <a:t>Verilog </a:t>
            </a:r>
            <a:r>
              <a:rPr lang="zh-CN" altLang="en-US" sz="3600" b="1">
                <a:ea typeface="黑体" panose="02010609060101010101" pitchFamily="49" charset="-122"/>
              </a:rPr>
              <a:t>基础知识</a:t>
            </a:r>
            <a:endParaRPr lang="zh-CN" altLang="en-US" sz="3600" b="1">
              <a:ea typeface="黑体" panose="02010609060101010101" pitchFamily="49" charset="-122"/>
            </a:endParaRPr>
          </a:p>
        </p:txBody>
      </p:sp>
      <p:sp>
        <p:nvSpPr>
          <p:cNvPr id="68611" name="矩形 16386"/>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四种基本的值</a:t>
            </a:r>
            <a:endParaRPr lang="zh-CN" altLang="en-US"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en-US" altLang="zh-CN" sz="2000" b="1">
                <a:solidFill>
                  <a:schemeClr val="accent2"/>
                </a:solidFill>
                <a:latin typeface="Times New Roman" panose="02020603050405020304" pitchFamily="18" charset="0"/>
              </a:rPr>
              <a:t>0</a:t>
            </a:r>
            <a:r>
              <a:rPr lang="zh-CN" altLang="en-US" sz="2000" b="1">
                <a:solidFill>
                  <a:schemeClr val="accent2"/>
                </a:solidFill>
                <a:latin typeface="Times New Roman" panose="02020603050405020304" pitchFamily="18" charset="0"/>
              </a:rPr>
              <a:t>：逻辑</a:t>
            </a:r>
            <a:r>
              <a:rPr lang="en-US" altLang="zh-CN" sz="2000" b="1">
                <a:solidFill>
                  <a:schemeClr val="accent2"/>
                </a:solidFill>
                <a:latin typeface="Times New Roman" panose="02020603050405020304" pitchFamily="18" charset="0"/>
              </a:rPr>
              <a:t>0</a:t>
            </a:r>
            <a:r>
              <a:rPr lang="zh-CN" altLang="en-US" sz="2000" b="1">
                <a:solidFill>
                  <a:schemeClr val="accent2"/>
                </a:solidFill>
                <a:latin typeface="Times New Roman" panose="02020603050405020304" pitchFamily="18" charset="0"/>
              </a:rPr>
              <a:t>或“假”</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en-US" altLang="zh-CN" sz="2000" b="1">
                <a:solidFill>
                  <a:schemeClr val="accent2"/>
                </a:solidFill>
                <a:latin typeface="Times New Roman" panose="02020603050405020304" pitchFamily="18" charset="0"/>
              </a:rPr>
              <a:t>1</a:t>
            </a:r>
            <a:r>
              <a:rPr lang="zh-CN" altLang="en-US" sz="2000" b="1">
                <a:solidFill>
                  <a:schemeClr val="accent2"/>
                </a:solidFill>
                <a:latin typeface="Times New Roman" panose="02020603050405020304" pitchFamily="18" charset="0"/>
              </a:rPr>
              <a:t>：逻辑</a:t>
            </a:r>
            <a:r>
              <a:rPr lang="en-US" altLang="zh-CN" sz="2000" b="1">
                <a:solidFill>
                  <a:schemeClr val="accent2"/>
                </a:solidFill>
                <a:latin typeface="Times New Roman" panose="02020603050405020304" pitchFamily="18" charset="0"/>
              </a:rPr>
              <a:t>1</a:t>
            </a:r>
            <a:r>
              <a:rPr lang="zh-CN" altLang="en-US" sz="2000" b="1">
                <a:solidFill>
                  <a:schemeClr val="accent2"/>
                </a:solidFill>
                <a:latin typeface="Times New Roman" panose="02020603050405020304" pitchFamily="18" charset="0"/>
              </a:rPr>
              <a:t>或“真”</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en-US" altLang="zh-CN" sz="2000" b="1">
                <a:solidFill>
                  <a:schemeClr val="accent2"/>
                </a:solidFill>
                <a:latin typeface="Times New Roman" panose="02020603050405020304" pitchFamily="18" charset="0"/>
              </a:rPr>
              <a:t>x</a:t>
            </a:r>
            <a:r>
              <a:rPr lang="zh-CN" altLang="en-US" sz="2000" b="1">
                <a:solidFill>
                  <a:schemeClr val="accent2"/>
                </a:solidFill>
                <a:latin typeface="Times New Roman" panose="02020603050405020304" pitchFamily="18" charset="0"/>
              </a:rPr>
              <a:t>：未知</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en-US" altLang="zh-CN" sz="2000" b="1">
                <a:solidFill>
                  <a:schemeClr val="accent2"/>
                </a:solidFill>
                <a:latin typeface="Times New Roman" panose="02020603050405020304" pitchFamily="18" charset="0"/>
              </a:rPr>
              <a:t>z</a:t>
            </a:r>
            <a:r>
              <a:rPr lang="zh-CN" altLang="en-US" sz="2000" b="1">
                <a:solidFill>
                  <a:schemeClr val="accent2"/>
                </a:solidFill>
                <a:latin typeface="Times New Roman" panose="02020603050405020304" pitchFamily="18" charset="0"/>
              </a:rPr>
              <a:t>：高阻</a:t>
            </a:r>
            <a:endParaRPr lang="zh-CN" altLang="en-US" sz="2000" b="1">
              <a:solidFill>
                <a:schemeClr val="accent2"/>
              </a:solidFill>
              <a:latin typeface="Times New Roman" panose="02020603050405020304" pitchFamily="18" charset="0"/>
            </a:endParaRPr>
          </a:p>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三类常量</a:t>
            </a:r>
            <a:endParaRPr lang="zh-CN" altLang="en-US"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整型数：简单的十进制格式，基数格式（</a:t>
            </a:r>
            <a:r>
              <a:rPr lang="en-US" altLang="zh-CN" sz="2000" b="1">
                <a:solidFill>
                  <a:schemeClr val="accent2"/>
                </a:solidFill>
                <a:latin typeface="Times New Roman" panose="02020603050405020304" pitchFamily="18" charset="0"/>
              </a:rPr>
              <a:t>5’O37</a:t>
            </a:r>
            <a:r>
              <a:rPr lang="zh-CN" altLang="en-US" sz="2000" b="1">
                <a:solidFill>
                  <a:schemeClr val="accent2"/>
                </a:solidFill>
                <a:latin typeface="Times New Roman" panose="02020603050405020304" pitchFamily="18" charset="0"/>
              </a:rPr>
              <a:t>，</a:t>
            </a:r>
            <a:r>
              <a:rPr lang="en-US" altLang="zh-CN" sz="2000" b="1">
                <a:solidFill>
                  <a:schemeClr val="accent2"/>
                </a:solidFill>
                <a:latin typeface="Times New Roman" panose="02020603050405020304" pitchFamily="18" charset="0"/>
              </a:rPr>
              <a:t>4’B1x_01</a:t>
            </a:r>
            <a:r>
              <a:rPr lang="zh-CN" altLang="en-US" sz="2000" b="1">
                <a:solidFill>
                  <a:schemeClr val="accent2"/>
                </a:solidFill>
                <a:latin typeface="Times New Roman" panose="02020603050405020304" pitchFamily="18" charset="0"/>
              </a:rPr>
              <a:t>）</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实数：十进制计数法，科学计数法</a:t>
            </a:r>
            <a:endParaRPr lang="zh-CN" altLang="en-US" sz="20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字符串：字符串是双引号的字符序列，字符串不能分成多行书写</a:t>
            </a:r>
            <a:endParaRPr lang="zh-CN" altLang="en-US" sz="2000" b="1">
              <a:solidFill>
                <a:schemeClr val="accent2"/>
              </a:solidFill>
              <a:latin typeface="Times New Roman" panose="02020603050405020304" pitchFamily="18" charset="0"/>
            </a:endParaRPr>
          </a:p>
          <a:p>
            <a:pPr algn="just" eaLnBrk="1" hangingPunct="1">
              <a:lnSpc>
                <a:spcPct val="145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参数</a:t>
            </a:r>
            <a:endParaRPr lang="zh-CN" altLang="en-US"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000" b="1">
                <a:solidFill>
                  <a:schemeClr val="accent2"/>
                </a:solidFill>
                <a:latin typeface="Times New Roman" panose="02020603050405020304" pitchFamily="18" charset="0"/>
              </a:rPr>
              <a:t>参数是一个常量，经常用于定义时延和变量的宽度等。</a:t>
            </a:r>
            <a:endParaRPr lang="zh-CN" altLang="en-US" sz="2000" b="1">
              <a:solidFill>
                <a:schemeClr val="accent2"/>
              </a:solidFill>
              <a:latin typeface="Times New Roman" panose="02020603050405020304" pitchFamily="18" charset="0"/>
            </a:endParaRPr>
          </a:p>
        </p:txBody>
      </p:sp>
      <p:graphicFrame>
        <p:nvGraphicFramePr>
          <p:cNvPr id="16388" name="表格 16387"/>
          <p:cNvGraphicFramePr/>
          <p:nvPr/>
        </p:nvGraphicFramePr>
        <p:xfrm>
          <a:off x="3563938" y="1268413"/>
          <a:ext cx="4895850" cy="2635250"/>
        </p:xfrm>
        <a:graphic>
          <a:graphicData uri="http://schemas.openxmlformats.org/drawingml/2006/table">
            <a:tbl>
              <a:tblPr/>
              <a:tblGrid>
                <a:gridCol w="936625"/>
                <a:gridCol w="2087563"/>
                <a:gridCol w="935037"/>
                <a:gridCol w="936625"/>
              </a:tblGrid>
              <a:tr h="29180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zh-CN" altLang="en-US" sz="1400" b="1">
                          <a:solidFill>
                            <a:schemeClr val="accent2"/>
                          </a:solidFill>
                          <a:latin typeface="Times New Roman" panose="02020603050405020304" pitchFamily="18" charset="0"/>
                        </a:rPr>
                        <a:t>信号等级</a:t>
                      </a:r>
                      <a:endParaRPr lang="zh-CN" altLang="en-US"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zh-CN" altLang="en-US" sz="1400" b="1">
                          <a:solidFill>
                            <a:schemeClr val="accent2"/>
                          </a:solidFill>
                          <a:latin typeface="Times New Roman" panose="02020603050405020304" pitchFamily="18" charset="0"/>
                        </a:rPr>
                        <a:t>信  号  强  度</a:t>
                      </a:r>
                      <a:endParaRPr lang="zh-CN" altLang="en-US"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zh-CN" altLang="en-US" sz="1400" b="1">
                          <a:solidFill>
                            <a:schemeClr val="accent2"/>
                          </a:solidFill>
                          <a:latin typeface="Times New Roman" panose="02020603050405020304" pitchFamily="18" charset="0"/>
                        </a:rPr>
                        <a:t>关  键  字</a:t>
                      </a:r>
                      <a:endParaRPr lang="zh-CN" altLang="en-US"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tcPr>
                </a:tc>
              </a:tr>
              <a:tr h="29415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7</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Supply Drive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supply0</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supply1</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4156">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6</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Strong Drive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strong0</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strong1</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52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5</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Pull Drive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pull0</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pull1</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52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4</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Large Capacitance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large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9252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3</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Weak Drive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weak0</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weak1</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52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2</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Medium Capacitance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medium</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92523">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1</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Small Capacitance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small</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92522">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0</a:t>
                      </a:r>
                      <a:endParaRPr lang="en-US" altLang="zh-CN" sz="1400" b="1">
                        <a:solidFill>
                          <a:schemeClr val="accent2"/>
                        </a:solidFill>
                        <a:latin typeface="Times New Roman" panose="02020603050405020304" pitchFamily="18" charset="0"/>
                      </a:endParaRPr>
                    </a:p>
                  </a:txBody>
                  <a:tcPr marT="47065" marB="47065">
                    <a:lnL w="28575"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90000"/>
                        </a:lnSpc>
                        <a:buNone/>
                      </a:pPr>
                      <a:r>
                        <a:rPr lang="en-US" altLang="zh-CN" sz="1400" b="1">
                          <a:solidFill>
                            <a:schemeClr val="accent2"/>
                          </a:solidFill>
                          <a:latin typeface="Times New Roman" panose="02020603050405020304" pitchFamily="18" charset="0"/>
                        </a:rPr>
                        <a:t>Hi Impedance (no drive)</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highz0</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90000"/>
                        </a:lnSpc>
                        <a:buNone/>
                      </a:pPr>
                      <a:r>
                        <a:rPr lang="en-US" altLang="zh-CN" sz="1400" b="1">
                          <a:solidFill>
                            <a:schemeClr val="accent2"/>
                          </a:solidFill>
                          <a:latin typeface="Times New Roman" panose="02020603050405020304" pitchFamily="18" charset="0"/>
                        </a:rPr>
                        <a:t>highz1</a:t>
                      </a:r>
                      <a:endParaRPr lang="en-US" altLang="zh-CN" sz="1400" b="1">
                        <a:solidFill>
                          <a:schemeClr val="accent2"/>
                        </a:solidFill>
                        <a:latin typeface="Times New Roman" panose="02020603050405020304" pitchFamily="18" charset="0"/>
                      </a:endParaRPr>
                    </a:p>
                  </a:txBody>
                  <a:tcPr marT="47065" marB="47065">
                    <a:lnL w="1905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282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79C73125-6AB6-4CC9-85CD-0D3ED8FACA6A}"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70495"/>
    </mc:Choice>
    <mc:Fallback>
      <p:transition spd="slow" advTm="7049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457200" y="228600"/>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4000">
                <a:solidFill>
                  <a:srgbClr val="000066"/>
                </a:solidFill>
                <a:cs typeface="Arial" panose="020B0604020202020204" pitchFamily="34" charset="0"/>
              </a:rPr>
              <a:t>Resolving 4-Value Logic</a:t>
            </a:r>
            <a:endParaRPr lang="en-US" altLang="zh-CN" sz="4000">
              <a:solidFill>
                <a:srgbClr val="000066"/>
              </a:solidFill>
              <a:cs typeface="Arial" panose="020B0604020202020204" pitchFamily="34" charset="0"/>
            </a:endParaRPr>
          </a:p>
        </p:txBody>
      </p:sp>
      <p:grpSp>
        <p:nvGrpSpPr>
          <p:cNvPr id="69635" name="组合 17410"/>
          <p:cNvGrpSpPr/>
          <p:nvPr/>
        </p:nvGrpSpPr>
        <p:grpSpPr bwMode="auto">
          <a:xfrm>
            <a:off x="700088" y="1727200"/>
            <a:ext cx="2119312" cy="3379788"/>
            <a:chOff x="0" y="0"/>
            <a:chExt cx="1335" cy="2129"/>
          </a:xfrm>
        </p:grpSpPr>
        <p:sp>
          <p:nvSpPr>
            <p:cNvPr id="69696" name="Line 16"/>
            <p:cNvSpPr>
              <a:spLocks noChangeShapeType="1"/>
            </p:cNvSpPr>
            <p:nvPr/>
          </p:nvSpPr>
          <p:spPr bwMode="auto">
            <a:xfrm>
              <a:off x="144" y="844"/>
              <a:ext cx="96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9697" name="组合 17412"/>
            <p:cNvGrpSpPr/>
            <p:nvPr/>
          </p:nvGrpSpPr>
          <p:grpSpPr bwMode="auto">
            <a:xfrm>
              <a:off x="474" y="39"/>
              <a:ext cx="486" cy="480"/>
              <a:chOff x="0" y="0"/>
              <a:chExt cx="486" cy="480"/>
            </a:xfrm>
          </p:grpSpPr>
          <p:sp>
            <p:nvSpPr>
              <p:cNvPr id="69707" name="Arc 6"/>
              <p:cNvSpPr>
                <a:spLocks noChangeArrowheads="1"/>
              </p:cNvSpPr>
              <p:nvPr/>
            </p:nvSpPr>
            <p:spPr bwMode="auto">
              <a:xfrm rot="5400000">
                <a:off x="126" y="120"/>
                <a:ext cx="24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rgbClr val="CCECFF"/>
              </a:solidFill>
              <a:ln w="25400">
                <a:solidFill>
                  <a:schemeClr val="tx1"/>
                </a:solidFill>
                <a:round/>
              </a:ln>
            </p:spPr>
            <p:txBody>
              <a:bodyPr/>
              <a:lstStyle/>
              <a:p>
                <a:endParaRPr lang="zh-CN" altLang="en-US"/>
              </a:p>
            </p:txBody>
          </p:sp>
          <p:sp>
            <p:nvSpPr>
              <p:cNvPr id="69708" name="Arc 7"/>
              <p:cNvSpPr>
                <a:spLocks noChangeArrowheads="1"/>
              </p:cNvSpPr>
              <p:nvPr/>
            </p:nvSpPr>
            <p:spPr bwMode="auto">
              <a:xfrm rot="5400000" flipH="1">
                <a:off x="126" y="-120"/>
                <a:ext cx="24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rgbClr val="CCECFF"/>
              </a:solidFill>
              <a:ln w="25400">
                <a:solidFill>
                  <a:schemeClr val="tx1"/>
                </a:solidFill>
                <a:round/>
              </a:ln>
            </p:spPr>
            <p:txBody>
              <a:bodyPr/>
              <a:lstStyle/>
              <a:p>
                <a:endParaRPr lang="zh-CN" altLang="en-US"/>
              </a:p>
            </p:txBody>
          </p:sp>
          <p:sp>
            <p:nvSpPr>
              <p:cNvPr id="69709" name="Arc 8"/>
              <p:cNvSpPr>
                <a:spLocks noChangeArrowheads="1"/>
              </p:cNvSpPr>
              <p:nvPr/>
            </p:nvSpPr>
            <p:spPr bwMode="auto">
              <a:xfrm rot="5400000" flipH="1">
                <a:off x="-57" y="57"/>
                <a:ext cx="240" cy="1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chemeClr val="bg1"/>
              </a:solidFill>
              <a:ln w="25400">
                <a:solidFill>
                  <a:schemeClr val="tx1"/>
                </a:solidFill>
                <a:round/>
              </a:ln>
            </p:spPr>
            <p:txBody>
              <a:bodyPr/>
              <a:lstStyle/>
              <a:p>
                <a:endParaRPr lang="zh-CN" altLang="en-US"/>
              </a:p>
            </p:txBody>
          </p:sp>
          <p:sp>
            <p:nvSpPr>
              <p:cNvPr id="69710" name="Arc 9"/>
              <p:cNvSpPr>
                <a:spLocks noChangeArrowheads="1"/>
              </p:cNvSpPr>
              <p:nvPr/>
            </p:nvSpPr>
            <p:spPr bwMode="auto">
              <a:xfrm rot="5400000">
                <a:off x="-57" y="297"/>
                <a:ext cx="240" cy="1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rgbClr val="FFFFFF"/>
              </a:solidFill>
              <a:ln w="25400">
                <a:solidFill>
                  <a:schemeClr val="tx1"/>
                </a:solidFill>
                <a:round/>
              </a:ln>
            </p:spPr>
            <p:txBody>
              <a:bodyPr/>
              <a:lstStyle/>
              <a:p>
                <a:endParaRPr lang="zh-CN" altLang="en-US"/>
              </a:p>
            </p:txBody>
          </p:sp>
        </p:grpSp>
        <p:sp>
          <p:nvSpPr>
            <p:cNvPr id="69698" name="Line 10"/>
            <p:cNvSpPr>
              <a:spLocks noChangeShapeType="1"/>
            </p:cNvSpPr>
            <p:nvPr/>
          </p:nvSpPr>
          <p:spPr bwMode="auto">
            <a:xfrm>
              <a:off x="240" y="135"/>
              <a:ext cx="3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99" name="Line 11"/>
            <p:cNvSpPr>
              <a:spLocks noChangeShapeType="1"/>
            </p:cNvSpPr>
            <p:nvPr/>
          </p:nvSpPr>
          <p:spPr bwMode="auto">
            <a:xfrm>
              <a:off x="240" y="423"/>
              <a:ext cx="3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700" name="Text Box 12"/>
            <p:cNvSpPr txBox="1">
              <a:spLocks noChangeArrowheads="1"/>
            </p:cNvSpPr>
            <p:nvPr/>
          </p:nvSpPr>
          <p:spPr bwMode="auto">
            <a:xfrm>
              <a:off x="0" y="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A</a:t>
              </a:r>
              <a:endParaRPr lang="en-US" altLang="zh-CN" sz="1800">
                <a:latin typeface="Verdana" panose="020B0604030504040204" pitchFamily="34" charset="0"/>
                <a:cs typeface="Arial" panose="020B0604020202020204" pitchFamily="34" charset="0"/>
              </a:endParaRPr>
            </a:p>
          </p:txBody>
        </p:sp>
        <p:sp>
          <p:nvSpPr>
            <p:cNvPr id="69701" name="Text Box 13"/>
            <p:cNvSpPr txBox="1">
              <a:spLocks noChangeArrowheads="1"/>
            </p:cNvSpPr>
            <p:nvPr/>
          </p:nvSpPr>
          <p:spPr bwMode="auto">
            <a:xfrm>
              <a:off x="0" y="279"/>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B</a:t>
              </a:r>
              <a:endParaRPr lang="en-US" altLang="zh-CN" sz="1800">
                <a:latin typeface="Verdana" panose="020B0604030504040204" pitchFamily="34" charset="0"/>
                <a:cs typeface="Arial" panose="020B0604020202020204" pitchFamily="34" charset="0"/>
              </a:endParaRPr>
            </a:p>
          </p:txBody>
        </p:sp>
        <p:sp>
          <p:nvSpPr>
            <p:cNvPr id="69702" name="Line 14"/>
            <p:cNvSpPr>
              <a:spLocks noChangeShapeType="1"/>
            </p:cNvSpPr>
            <p:nvPr/>
          </p:nvSpPr>
          <p:spPr bwMode="auto">
            <a:xfrm>
              <a:off x="960" y="279"/>
              <a:ext cx="288"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703" name="Text Box 15"/>
            <p:cNvSpPr txBox="1">
              <a:spLocks noChangeArrowheads="1"/>
            </p:cNvSpPr>
            <p:nvPr/>
          </p:nvSpPr>
          <p:spPr bwMode="auto">
            <a:xfrm>
              <a:off x="912" y="48"/>
              <a:ext cx="4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OUT</a:t>
              </a:r>
              <a:endParaRPr lang="en-US" altLang="zh-CN" sz="1800">
                <a:latin typeface="Verdana" panose="020B0604030504040204" pitchFamily="34" charset="0"/>
                <a:cs typeface="Arial" panose="020B0604020202020204" pitchFamily="34" charset="0"/>
              </a:endParaRPr>
            </a:p>
          </p:txBody>
        </p:sp>
        <p:sp>
          <p:nvSpPr>
            <p:cNvPr id="69704" name="Text Box 17"/>
            <p:cNvSpPr txBox="1">
              <a:spLocks noChangeArrowheads="1"/>
            </p:cNvSpPr>
            <p:nvPr/>
          </p:nvSpPr>
          <p:spPr bwMode="auto">
            <a:xfrm>
              <a:off x="121" y="652"/>
              <a:ext cx="10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A   B     OUT</a:t>
              </a:r>
              <a:endParaRPr lang="en-US" altLang="zh-CN" sz="1800">
                <a:latin typeface="Verdana" panose="020B0604030504040204" pitchFamily="34" charset="0"/>
                <a:cs typeface="Arial" panose="020B0604020202020204" pitchFamily="34" charset="0"/>
              </a:endParaRPr>
            </a:p>
          </p:txBody>
        </p:sp>
        <p:sp>
          <p:nvSpPr>
            <p:cNvPr id="69705" name="Text Box 18"/>
            <p:cNvSpPr txBox="1">
              <a:spLocks noChangeArrowheads="1"/>
            </p:cNvSpPr>
            <p:nvPr/>
          </p:nvSpPr>
          <p:spPr bwMode="auto">
            <a:xfrm>
              <a:off x="121" y="860"/>
              <a:ext cx="890"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Courier New" panose="02070309020205020404" pitchFamily="49" charset="0"/>
                  <a:cs typeface="Arial" panose="020B0604020202020204" pitchFamily="34" charset="0"/>
                </a:rPr>
                <a:t>0  0    0</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0  1    1</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1  1    1</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x</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z</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x</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z</a:t>
              </a:r>
              <a:endParaRPr lang="en-US" altLang="zh-CN" sz="1800" b="1">
                <a:latin typeface="Courier New" panose="02070309020205020404" pitchFamily="49" charset="0"/>
                <a:cs typeface="Arial" panose="020B0604020202020204" pitchFamily="34" charset="0"/>
              </a:endParaRPr>
            </a:p>
          </p:txBody>
        </p:sp>
        <p:sp>
          <p:nvSpPr>
            <p:cNvPr id="69706" name="Line 33"/>
            <p:cNvSpPr>
              <a:spLocks noChangeShapeType="1"/>
            </p:cNvSpPr>
            <p:nvPr/>
          </p:nvSpPr>
          <p:spPr bwMode="auto">
            <a:xfrm>
              <a:off x="672" y="700"/>
              <a:ext cx="0" cy="134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9636" name="组合 17426"/>
          <p:cNvGrpSpPr/>
          <p:nvPr/>
        </p:nvGrpSpPr>
        <p:grpSpPr bwMode="auto">
          <a:xfrm>
            <a:off x="3457575" y="1727200"/>
            <a:ext cx="2119313" cy="3379788"/>
            <a:chOff x="0" y="0"/>
            <a:chExt cx="1335" cy="2129"/>
          </a:xfrm>
        </p:grpSpPr>
        <p:sp>
          <p:nvSpPr>
            <p:cNvPr id="69685" name="Line 19"/>
            <p:cNvSpPr>
              <a:spLocks noChangeShapeType="1"/>
            </p:cNvSpPr>
            <p:nvPr/>
          </p:nvSpPr>
          <p:spPr bwMode="auto">
            <a:xfrm>
              <a:off x="186" y="844"/>
              <a:ext cx="96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86" name="Text Box 20"/>
            <p:cNvSpPr txBox="1">
              <a:spLocks noChangeArrowheads="1"/>
            </p:cNvSpPr>
            <p:nvPr/>
          </p:nvSpPr>
          <p:spPr bwMode="auto">
            <a:xfrm>
              <a:off x="163" y="652"/>
              <a:ext cx="10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A   B     OUT</a:t>
              </a:r>
              <a:endParaRPr lang="en-US" altLang="zh-CN" sz="1800">
                <a:latin typeface="Verdana" panose="020B0604030504040204" pitchFamily="34" charset="0"/>
                <a:cs typeface="Arial" panose="020B0604020202020204" pitchFamily="34" charset="0"/>
              </a:endParaRPr>
            </a:p>
          </p:txBody>
        </p:sp>
        <p:sp>
          <p:nvSpPr>
            <p:cNvPr id="69687" name="Text Box 21"/>
            <p:cNvSpPr txBox="1">
              <a:spLocks noChangeArrowheads="1"/>
            </p:cNvSpPr>
            <p:nvPr/>
          </p:nvSpPr>
          <p:spPr bwMode="auto">
            <a:xfrm>
              <a:off x="163" y="860"/>
              <a:ext cx="890"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Courier New" panose="02070309020205020404" pitchFamily="49" charset="0"/>
                  <a:cs typeface="Arial" panose="020B0604020202020204" pitchFamily="34" charset="0"/>
                </a:rPr>
                <a:t>0  0    0</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0  1    0</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1  1    1</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x</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z</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x</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z</a:t>
              </a:r>
              <a:endParaRPr lang="en-US" altLang="zh-CN" sz="1800" b="1">
                <a:solidFill>
                  <a:srgbClr val="CC3300"/>
                </a:solidFill>
                <a:latin typeface="Courier New" panose="02070309020205020404" pitchFamily="49" charset="0"/>
                <a:cs typeface="Arial" panose="020B0604020202020204" pitchFamily="34" charset="0"/>
              </a:endParaRPr>
            </a:p>
          </p:txBody>
        </p:sp>
        <p:sp>
          <p:nvSpPr>
            <p:cNvPr id="69688" name="Line 22"/>
            <p:cNvSpPr>
              <a:spLocks noChangeShapeType="1"/>
            </p:cNvSpPr>
            <p:nvPr/>
          </p:nvSpPr>
          <p:spPr bwMode="auto">
            <a:xfrm>
              <a:off x="240" y="135"/>
              <a:ext cx="27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89" name="Line 23"/>
            <p:cNvSpPr>
              <a:spLocks noChangeShapeType="1"/>
            </p:cNvSpPr>
            <p:nvPr/>
          </p:nvSpPr>
          <p:spPr bwMode="auto">
            <a:xfrm>
              <a:off x="240" y="423"/>
              <a:ext cx="27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90" name="Text Box 24"/>
            <p:cNvSpPr txBox="1">
              <a:spLocks noChangeArrowheads="1"/>
            </p:cNvSpPr>
            <p:nvPr/>
          </p:nvSpPr>
          <p:spPr bwMode="auto">
            <a:xfrm>
              <a:off x="0" y="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A</a:t>
              </a:r>
              <a:endParaRPr lang="en-US" altLang="zh-CN" sz="1800">
                <a:latin typeface="Verdana" panose="020B0604030504040204" pitchFamily="34" charset="0"/>
                <a:cs typeface="Arial" panose="020B0604020202020204" pitchFamily="34" charset="0"/>
              </a:endParaRPr>
            </a:p>
          </p:txBody>
        </p:sp>
        <p:sp>
          <p:nvSpPr>
            <p:cNvPr id="69691" name="Text Box 25"/>
            <p:cNvSpPr txBox="1">
              <a:spLocks noChangeArrowheads="1"/>
            </p:cNvSpPr>
            <p:nvPr/>
          </p:nvSpPr>
          <p:spPr bwMode="auto">
            <a:xfrm>
              <a:off x="0" y="279"/>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B</a:t>
              </a:r>
              <a:endParaRPr lang="en-US" altLang="zh-CN" sz="1800">
                <a:latin typeface="Verdana" panose="020B0604030504040204" pitchFamily="34" charset="0"/>
                <a:cs typeface="Arial" panose="020B0604020202020204" pitchFamily="34" charset="0"/>
              </a:endParaRPr>
            </a:p>
          </p:txBody>
        </p:sp>
        <p:sp>
          <p:nvSpPr>
            <p:cNvPr id="69692" name="Line 26"/>
            <p:cNvSpPr>
              <a:spLocks noChangeShapeType="1"/>
            </p:cNvSpPr>
            <p:nvPr/>
          </p:nvSpPr>
          <p:spPr bwMode="auto">
            <a:xfrm>
              <a:off x="960" y="279"/>
              <a:ext cx="288"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93" name="Text Box 27"/>
            <p:cNvSpPr txBox="1">
              <a:spLocks noChangeArrowheads="1"/>
            </p:cNvSpPr>
            <p:nvPr/>
          </p:nvSpPr>
          <p:spPr bwMode="auto">
            <a:xfrm>
              <a:off x="912" y="48"/>
              <a:ext cx="4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OUT</a:t>
              </a:r>
              <a:endParaRPr lang="en-US" altLang="zh-CN" sz="1800">
                <a:latin typeface="Verdana" panose="020B0604030504040204" pitchFamily="34" charset="0"/>
                <a:cs typeface="Arial" panose="020B0604020202020204" pitchFamily="34" charset="0"/>
              </a:endParaRPr>
            </a:p>
          </p:txBody>
        </p:sp>
        <p:sp>
          <p:nvSpPr>
            <p:cNvPr id="69694" name="AutoShape 28"/>
            <p:cNvSpPr>
              <a:spLocks noChangeArrowheads="1"/>
            </p:cNvSpPr>
            <p:nvPr/>
          </p:nvSpPr>
          <p:spPr bwMode="auto">
            <a:xfrm>
              <a:off x="519" y="39"/>
              <a:ext cx="432" cy="480"/>
            </a:xfrm>
            <a:prstGeom prst="flowChartDelay">
              <a:avLst/>
            </a:prstGeom>
            <a:solidFill>
              <a:srgbClr val="CCECFF"/>
            </a:solidFill>
            <a:ln w="254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Verdana" panose="020B0604030504040204" pitchFamily="34" charset="0"/>
                <a:cs typeface="Arial" panose="020B0604020202020204" pitchFamily="34" charset="0"/>
              </a:endParaRPr>
            </a:p>
          </p:txBody>
        </p:sp>
        <p:sp>
          <p:nvSpPr>
            <p:cNvPr id="69695" name="Line 34"/>
            <p:cNvSpPr>
              <a:spLocks noChangeShapeType="1"/>
            </p:cNvSpPr>
            <p:nvPr/>
          </p:nvSpPr>
          <p:spPr bwMode="auto">
            <a:xfrm>
              <a:off x="711" y="700"/>
              <a:ext cx="0" cy="134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9637" name="组合 17438"/>
          <p:cNvGrpSpPr/>
          <p:nvPr/>
        </p:nvGrpSpPr>
        <p:grpSpPr bwMode="auto">
          <a:xfrm>
            <a:off x="6172200" y="1447800"/>
            <a:ext cx="2576513" cy="4208463"/>
            <a:chOff x="0" y="0"/>
            <a:chExt cx="1623" cy="2651"/>
          </a:xfrm>
        </p:grpSpPr>
        <p:sp>
          <p:nvSpPr>
            <p:cNvPr id="69670" name="Line 29"/>
            <p:cNvSpPr>
              <a:spLocks noChangeShapeType="1"/>
            </p:cNvSpPr>
            <p:nvPr/>
          </p:nvSpPr>
          <p:spPr bwMode="auto">
            <a:xfrm>
              <a:off x="345" y="350"/>
              <a:ext cx="27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71" name="Text Box 30"/>
            <p:cNvSpPr txBox="1">
              <a:spLocks noChangeArrowheads="1"/>
            </p:cNvSpPr>
            <p:nvPr/>
          </p:nvSpPr>
          <p:spPr bwMode="auto">
            <a:xfrm>
              <a:off x="105" y="215"/>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A</a:t>
              </a:r>
              <a:endParaRPr lang="en-US" altLang="zh-CN" sz="1800">
                <a:latin typeface="Verdana" panose="020B0604030504040204" pitchFamily="34" charset="0"/>
                <a:cs typeface="Arial" panose="020B0604020202020204" pitchFamily="34" charset="0"/>
              </a:endParaRPr>
            </a:p>
          </p:txBody>
        </p:sp>
        <p:sp>
          <p:nvSpPr>
            <p:cNvPr id="69672" name="Text Box 31"/>
            <p:cNvSpPr txBox="1">
              <a:spLocks noChangeArrowheads="1"/>
            </p:cNvSpPr>
            <p:nvPr/>
          </p:nvSpPr>
          <p:spPr bwMode="auto">
            <a:xfrm>
              <a:off x="105" y="446"/>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B</a:t>
              </a:r>
              <a:endParaRPr lang="en-US" altLang="zh-CN" sz="1800">
                <a:latin typeface="Verdana" panose="020B0604030504040204" pitchFamily="34" charset="0"/>
                <a:cs typeface="Arial" panose="020B0604020202020204" pitchFamily="34" charset="0"/>
              </a:endParaRPr>
            </a:p>
          </p:txBody>
        </p:sp>
        <p:sp>
          <p:nvSpPr>
            <p:cNvPr id="69673" name="Text Box 32"/>
            <p:cNvSpPr txBox="1">
              <a:spLocks noChangeArrowheads="1"/>
            </p:cNvSpPr>
            <p:nvPr/>
          </p:nvSpPr>
          <p:spPr bwMode="auto">
            <a:xfrm>
              <a:off x="1017" y="215"/>
              <a:ext cx="4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OUT</a:t>
              </a:r>
              <a:endParaRPr lang="en-US" altLang="zh-CN" sz="1800">
                <a:latin typeface="Verdana" panose="020B0604030504040204" pitchFamily="34" charset="0"/>
                <a:cs typeface="Arial" panose="020B0604020202020204" pitchFamily="34" charset="0"/>
              </a:endParaRPr>
            </a:p>
          </p:txBody>
        </p:sp>
        <p:sp>
          <p:nvSpPr>
            <p:cNvPr id="69674" name="Line 35"/>
            <p:cNvSpPr>
              <a:spLocks noChangeShapeType="1"/>
            </p:cNvSpPr>
            <p:nvPr/>
          </p:nvSpPr>
          <p:spPr bwMode="auto">
            <a:xfrm>
              <a:off x="48" y="1020"/>
              <a:ext cx="1536"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75" name="Text Box 36"/>
            <p:cNvSpPr txBox="1">
              <a:spLocks noChangeArrowheads="1"/>
            </p:cNvSpPr>
            <p:nvPr/>
          </p:nvSpPr>
          <p:spPr bwMode="auto">
            <a:xfrm>
              <a:off x="0" y="828"/>
              <a:ext cx="16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S   A     T   B     OUT</a:t>
              </a:r>
              <a:endParaRPr lang="en-US" altLang="zh-CN" sz="1800">
                <a:latin typeface="Verdana" panose="020B0604030504040204" pitchFamily="34" charset="0"/>
                <a:cs typeface="Arial" panose="020B0604020202020204" pitchFamily="34" charset="0"/>
              </a:endParaRPr>
            </a:p>
          </p:txBody>
        </p:sp>
        <p:sp>
          <p:nvSpPr>
            <p:cNvPr id="69676" name="Text Box 37"/>
            <p:cNvSpPr txBox="1">
              <a:spLocks noChangeArrowheads="1"/>
            </p:cNvSpPr>
            <p:nvPr/>
          </p:nvSpPr>
          <p:spPr bwMode="auto">
            <a:xfrm>
              <a:off x="0" y="1036"/>
              <a:ext cx="1492"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Courier New" panose="02070309020205020404" pitchFamily="49" charset="0"/>
                  <a:cs typeface="Arial" panose="020B0604020202020204" pitchFamily="34" charset="0"/>
                </a:rPr>
                <a:t>0  0   z  z</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1   z  x</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x   z  1</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0  z   z  0</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1  0   0  1</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0   0  z</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1   1  z</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x   x  z</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z   x  0</a:t>
              </a:r>
              <a:endParaRPr lang="en-US" altLang="zh-CN" sz="1800" b="1">
                <a:latin typeface="Courier New" panose="02070309020205020404" pitchFamily="49" charset="0"/>
                <a:cs typeface="Arial" panose="020B0604020202020204" pitchFamily="34" charset="0"/>
              </a:endParaRPr>
            </a:p>
          </p:txBody>
        </p:sp>
        <p:sp>
          <p:nvSpPr>
            <p:cNvPr id="69677" name="Line 38"/>
            <p:cNvSpPr>
              <a:spLocks noChangeShapeType="1"/>
            </p:cNvSpPr>
            <p:nvPr/>
          </p:nvSpPr>
          <p:spPr bwMode="auto">
            <a:xfrm>
              <a:off x="528" y="876"/>
              <a:ext cx="0" cy="176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78" name="Line 39"/>
            <p:cNvSpPr>
              <a:spLocks noChangeShapeType="1"/>
            </p:cNvSpPr>
            <p:nvPr/>
          </p:nvSpPr>
          <p:spPr bwMode="auto">
            <a:xfrm>
              <a:off x="1152" y="876"/>
              <a:ext cx="0" cy="176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79" name="Text Box 40"/>
            <p:cNvSpPr txBox="1">
              <a:spLocks noChangeArrowheads="1"/>
            </p:cNvSpPr>
            <p:nvPr/>
          </p:nvSpPr>
          <p:spPr bwMode="auto">
            <a:xfrm>
              <a:off x="506" y="0"/>
              <a:ext cx="2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S</a:t>
              </a:r>
              <a:endParaRPr lang="en-US" altLang="zh-CN" sz="1800">
                <a:latin typeface="Verdana" panose="020B0604030504040204" pitchFamily="34" charset="0"/>
                <a:cs typeface="Arial" panose="020B0604020202020204" pitchFamily="34" charset="0"/>
              </a:endParaRPr>
            </a:p>
          </p:txBody>
        </p:sp>
        <p:sp>
          <p:nvSpPr>
            <p:cNvPr id="69680" name="Line 41"/>
            <p:cNvSpPr>
              <a:spLocks noChangeShapeType="1"/>
            </p:cNvSpPr>
            <p:nvPr/>
          </p:nvSpPr>
          <p:spPr bwMode="auto">
            <a:xfrm>
              <a:off x="672" y="156"/>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81" name="AutoShape 42"/>
            <p:cNvSpPr>
              <a:spLocks noChangeArrowheads="1"/>
            </p:cNvSpPr>
            <p:nvPr/>
          </p:nvSpPr>
          <p:spPr bwMode="auto">
            <a:xfrm rot="5400000">
              <a:off x="516" y="216"/>
              <a:ext cx="288" cy="264"/>
            </a:xfrm>
            <a:prstGeom prst="triangle">
              <a:avLst>
                <a:gd name="adj" fmla="val 50000"/>
              </a:avLst>
            </a:prstGeom>
            <a:solidFill>
              <a:srgbClr val="CCECFF"/>
            </a:solidFill>
            <a:ln w="254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Verdana" panose="020B0604030504040204" pitchFamily="34" charset="0"/>
                <a:cs typeface="Arial" panose="020B0604020202020204" pitchFamily="34" charset="0"/>
              </a:endParaRPr>
            </a:p>
          </p:txBody>
        </p:sp>
        <p:sp>
          <p:nvSpPr>
            <p:cNvPr id="69682" name="Freeform 43"/>
            <p:cNvSpPr>
              <a:spLocks noChangeArrowheads="1"/>
            </p:cNvSpPr>
            <p:nvPr/>
          </p:nvSpPr>
          <p:spPr bwMode="auto">
            <a:xfrm>
              <a:off x="768" y="348"/>
              <a:ext cx="576" cy="96"/>
            </a:xfrm>
            <a:custGeom>
              <a:avLst/>
              <a:gdLst>
                <a:gd name="T0" fmla="*/ 0 w 576"/>
                <a:gd name="T1" fmla="*/ 0 h 96"/>
                <a:gd name="T2" fmla="*/ 288 w 576"/>
                <a:gd name="T3" fmla="*/ 0 h 96"/>
                <a:gd name="T4" fmla="*/ 288 w 576"/>
                <a:gd name="T5" fmla="*/ 96 h 96"/>
                <a:gd name="T6" fmla="*/ 576 w 576"/>
                <a:gd name="T7" fmla="*/ 96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96">
                  <a:moveTo>
                    <a:pt x="0" y="0"/>
                  </a:moveTo>
                  <a:lnTo>
                    <a:pt x="288" y="0"/>
                  </a:lnTo>
                  <a:lnTo>
                    <a:pt x="288" y="96"/>
                  </a:lnTo>
                  <a:lnTo>
                    <a:pt x="576" y="96"/>
                  </a:lnTo>
                </a:path>
              </a:pathLst>
            </a:custGeom>
            <a:noFill/>
            <a:ln w="25400">
              <a:solidFill>
                <a:schemeClr val="tx1"/>
              </a:solidFill>
              <a:rou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83" name="Freeform 44"/>
            <p:cNvSpPr>
              <a:spLocks noChangeArrowheads="1"/>
            </p:cNvSpPr>
            <p:nvPr/>
          </p:nvSpPr>
          <p:spPr bwMode="auto">
            <a:xfrm>
              <a:off x="336" y="444"/>
              <a:ext cx="720" cy="144"/>
            </a:xfrm>
            <a:custGeom>
              <a:avLst/>
              <a:gdLst>
                <a:gd name="T0" fmla="*/ 0 w 720"/>
                <a:gd name="T1" fmla="*/ 144 h 144"/>
                <a:gd name="T2" fmla="*/ 720 w 720"/>
                <a:gd name="T3" fmla="*/ 144 h 144"/>
                <a:gd name="T4" fmla="*/ 720 w 720"/>
                <a:gd name="T5" fmla="*/ 0 h 144"/>
                <a:gd name="T6" fmla="*/ 0 60000 65536"/>
                <a:gd name="T7" fmla="*/ 0 60000 65536"/>
                <a:gd name="T8" fmla="*/ 0 60000 65536"/>
              </a:gdLst>
              <a:ahLst/>
              <a:cxnLst>
                <a:cxn ang="T6">
                  <a:pos x="T0" y="T1"/>
                </a:cxn>
                <a:cxn ang="T7">
                  <a:pos x="T2" y="T3"/>
                </a:cxn>
                <a:cxn ang="T8">
                  <a:pos x="T4" y="T5"/>
                </a:cxn>
              </a:cxnLst>
              <a:rect l="0" t="0" r="r" b="b"/>
              <a:pathLst>
                <a:path w="720" h="144">
                  <a:moveTo>
                    <a:pt x="0" y="144"/>
                  </a:moveTo>
                  <a:lnTo>
                    <a:pt x="720" y="144"/>
                  </a:lnTo>
                  <a:lnTo>
                    <a:pt x="720" y="0"/>
                  </a:lnTo>
                </a:path>
              </a:pathLst>
            </a:custGeom>
            <a:noFill/>
            <a:ln w="25400">
              <a:solidFill>
                <a:schemeClr val="tx1"/>
              </a:solidFill>
              <a:roun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84" name="Text Box 45"/>
            <p:cNvSpPr txBox="1">
              <a:spLocks noChangeArrowheads="1"/>
            </p:cNvSpPr>
            <p:nvPr/>
          </p:nvSpPr>
          <p:spPr bwMode="auto">
            <a:xfrm>
              <a:off x="816" y="144"/>
              <a:ext cx="2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T</a:t>
              </a:r>
              <a:endParaRPr lang="en-US" altLang="zh-CN" sz="1800">
                <a:latin typeface="Verdana" panose="020B0604030504040204" pitchFamily="34" charset="0"/>
                <a:cs typeface="Arial" panose="020B0604020202020204" pitchFamily="34" charset="0"/>
              </a:endParaRPr>
            </a:p>
          </p:txBody>
        </p:sp>
      </p:grpSp>
      <p:grpSp>
        <p:nvGrpSpPr>
          <p:cNvPr id="69638" name="组合 17454"/>
          <p:cNvGrpSpPr/>
          <p:nvPr/>
        </p:nvGrpSpPr>
        <p:grpSpPr bwMode="auto">
          <a:xfrm>
            <a:off x="1524000" y="5715000"/>
            <a:ext cx="533400" cy="457200"/>
            <a:chOff x="0" y="0"/>
            <a:chExt cx="336" cy="288"/>
          </a:xfrm>
        </p:grpSpPr>
        <p:sp>
          <p:nvSpPr>
            <p:cNvPr id="69668" name="AutoShape 47"/>
            <p:cNvSpPr>
              <a:spLocks noChangeArrowheads="1"/>
            </p:cNvSpPr>
            <p:nvPr/>
          </p:nvSpPr>
          <p:spPr bwMode="auto">
            <a:xfrm rot="5400000">
              <a:off x="-12" y="12"/>
              <a:ext cx="288" cy="264"/>
            </a:xfrm>
            <a:prstGeom prst="triangle">
              <a:avLst>
                <a:gd name="adj" fmla="val 50000"/>
              </a:avLst>
            </a:prstGeom>
            <a:solidFill>
              <a:srgbClr val="CCECFF"/>
            </a:solidFill>
            <a:ln w="254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Verdana" panose="020B0604030504040204" pitchFamily="34" charset="0"/>
                <a:cs typeface="Arial" panose="020B0604020202020204" pitchFamily="34" charset="0"/>
              </a:endParaRPr>
            </a:p>
          </p:txBody>
        </p:sp>
        <p:sp>
          <p:nvSpPr>
            <p:cNvPr id="69669" name="Oval 48"/>
            <p:cNvSpPr>
              <a:spLocks noChangeArrowheads="1"/>
            </p:cNvSpPr>
            <p:nvPr/>
          </p:nvSpPr>
          <p:spPr bwMode="auto">
            <a:xfrm>
              <a:off x="240" y="95"/>
              <a:ext cx="96" cy="96"/>
            </a:xfrm>
            <a:prstGeom prst="ellipse">
              <a:avLst/>
            </a:prstGeom>
            <a:solidFill>
              <a:srgbClr val="CCECFF"/>
            </a:solidFill>
            <a:ln w="2540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Verdana" panose="020B0604030504040204" pitchFamily="34" charset="0"/>
                <a:cs typeface="Arial" panose="020B0604020202020204" pitchFamily="34" charset="0"/>
              </a:endParaRPr>
            </a:p>
          </p:txBody>
        </p:sp>
      </p:grpSp>
      <p:sp>
        <p:nvSpPr>
          <p:cNvPr id="69639" name="Line 49"/>
          <p:cNvSpPr>
            <a:spLocks noChangeShapeType="1"/>
          </p:cNvSpPr>
          <p:nvPr/>
        </p:nvSpPr>
        <p:spPr bwMode="auto">
          <a:xfrm>
            <a:off x="1066800" y="5943600"/>
            <a:ext cx="44291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40" name="Text Box 50"/>
          <p:cNvSpPr txBox="1">
            <a:spLocks noChangeArrowheads="1"/>
          </p:cNvSpPr>
          <p:nvPr/>
        </p:nvSpPr>
        <p:spPr bwMode="auto">
          <a:xfrm>
            <a:off x="685800" y="5729288"/>
            <a:ext cx="33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A</a:t>
            </a:r>
            <a:endParaRPr lang="en-US" altLang="zh-CN" sz="1800">
              <a:latin typeface="Verdana" panose="020B0604030504040204" pitchFamily="34" charset="0"/>
              <a:cs typeface="Arial" panose="020B0604020202020204" pitchFamily="34" charset="0"/>
            </a:endParaRPr>
          </a:p>
        </p:txBody>
      </p:sp>
      <p:sp>
        <p:nvSpPr>
          <p:cNvPr id="69641" name="Line 51"/>
          <p:cNvSpPr>
            <a:spLocks noChangeShapeType="1"/>
          </p:cNvSpPr>
          <p:nvPr/>
        </p:nvSpPr>
        <p:spPr bwMode="auto">
          <a:xfrm>
            <a:off x="2057400" y="5943600"/>
            <a:ext cx="457200" cy="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9642" name="Text Box 52"/>
          <p:cNvSpPr txBox="1">
            <a:spLocks noChangeArrowheads="1"/>
          </p:cNvSpPr>
          <p:nvPr/>
        </p:nvSpPr>
        <p:spPr bwMode="auto">
          <a:xfrm>
            <a:off x="1981200" y="5576888"/>
            <a:ext cx="671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OUT</a:t>
            </a:r>
            <a:endParaRPr lang="en-US" altLang="zh-CN" sz="1800">
              <a:latin typeface="Verdana" panose="020B0604030504040204" pitchFamily="34" charset="0"/>
              <a:cs typeface="Arial" panose="020B0604020202020204" pitchFamily="34" charset="0"/>
            </a:endParaRPr>
          </a:p>
        </p:txBody>
      </p:sp>
      <p:sp>
        <p:nvSpPr>
          <p:cNvPr id="69643" name="Text Box 53"/>
          <p:cNvSpPr txBox="1">
            <a:spLocks noChangeArrowheads="1"/>
          </p:cNvSpPr>
          <p:nvPr/>
        </p:nvSpPr>
        <p:spPr bwMode="auto">
          <a:xfrm>
            <a:off x="2833688" y="5638800"/>
            <a:ext cx="6715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  A</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OUT</a:t>
            </a:r>
            <a:endParaRPr lang="en-US" altLang="zh-CN" sz="1800">
              <a:latin typeface="Verdana" panose="020B0604030504040204" pitchFamily="34" charset="0"/>
              <a:cs typeface="Arial" panose="020B0604020202020204" pitchFamily="34" charset="0"/>
            </a:endParaRPr>
          </a:p>
        </p:txBody>
      </p:sp>
      <p:sp>
        <p:nvSpPr>
          <p:cNvPr id="69644" name="Text Box 54"/>
          <p:cNvSpPr txBox="1">
            <a:spLocks noChangeArrowheads="1"/>
          </p:cNvSpPr>
          <p:nvPr/>
        </p:nvSpPr>
        <p:spPr bwMode="auto">
          <a:xfrm>
            <a:off x="3540125" y="5638800"/>
            <a:ext cx="1139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Courier New" panose="02070309020205020404" pitchFamily="49" charset="0"/>
                <a:cs typeface="Arial" panose="020B0604020202020204" pitchFamily="34" charset="0"/>
              </a:rPr>
              <a:t>0 1 x z</a:t>
            </a:r>
            <a:endParaRPr lang="en-US" altLang="zh-CN" sz="1800" b="1">
              <a:latin typeface="Courier New" panose="02070309020205020404" pitchFamily="49" charset="0"/>
              <a:cs typeface="Arial" panose="020B0604020202020204" pitchFamily="34" charset="0"/>
            </a:endParaRPr>
          </a:p>
          <a:p>
            <a:pPr eaLnBrk="1" hangingPunct="1">
              <a:spcBef>
                <a:spcPct val="0"/>
              </a:spcBef>
              <a:buFontTx/>
              <a:buNone/>
            </a:pPr>
            <a:r>
              <a:rPr lang="en-US" altLang="zh-CN" sz="1800" b="1">
                <a:latin typeface="Courier New" panose="02070309020205020404" pitchFamily="49" charset="0"/>
                <a:cs typeface="Arial" panose="020B0604020202020204" pitchFamily="34" charset="0"/>
              </a:rPr>
              <a:t>1 0 x</a:t>
            </a:r>
            <a:endParaRPr lang="en-US" altLang="zh-CN" sz="1800" b="1">
              <a:solidFill>
                <a:srgbClr val="CC3300"/>
              </a:solidFill>
              <a:latin typeface="Courier New" panose="02070309020205020404" pitchFamily="49" charset="0"/>
              <a:cs typeface="Arial" panose="020B0604020202020204" pitchFamily="34" charset="0"/>
            </a:endParaRPr>
          </a:p>
        </p:txBody>
      </p:sp>
      <p:sp>
        <p:nvSpPr>
          <p:cNvPr id="69645" name="Line 55"/>
          <p:cNvSpPr>
            <a:spLocks noChangeShapeType="1"/>
          </p:cNvSpPr>
          <p:nvPr/>
        </p:nvSpPr>
        <p:spPr bwMode="auto">
          <a:xfrm>
            <a:off x="2895600" y="5943600"/>
            <a:ext cx="17526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46" name="Line 56"/>
          <p:cNvSpPr>
            <a:spLocks noChangeShapeType="1"/>
          </p:cNvSpPr>
          <p:nvPr/>
        </p:nvSpPr>
        <p:spPr bwMode="auto">
          <a:xfrm>
            <a:off x="3505200" y="5715000"/>
            <a:ext cx="0" cy="533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47" name="Text Box 57"/>
          <p:cNvSpPr txBox="1">
            <a:spLocks noChangeArrowheads="1"/>
          </p:cNvSpPr>
          <p:nvPr/>
        </p:nvSpPr>
        <p:spPr bwMode="auto">
          <a:xfrm>
            <a:off x="4419600" y="5867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Verdana" panose="020B0604030504040204" pitchFamily="34" charset="0"/>
              <a:cs typeface="Arial" panose="020B0604020202020204" pitchFamily="34" charset="0"/>
            </a:endParaRPr>
          </a:p>
        </p:txBody>
      </p:sp>
      <p:sp>
        <p:nvSpPr>
          <p:cNvPr id="69648" name="Text Box 58"/>
          <p:cNvSpPr txBox="1">
            <a:spLocks noChangeArrowheads="1"/>
          </p:cNvSpPr>
          <p:nvPr/>
        </p:nvSpPr>
        <p:spPr bwMode="auto">
          <a:xfrm>
            <a:off x="4343400" y="59436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49" name="Text Box 59"/>
          <p:cNvSpPr txBox="1">
            <a:spLocks noChangeArrowheads="1"/>
          </p:cNvSpPr>
          <p:nvPr/>
        </p:nvSpPr>
        <p:spPr bwMode="auto">
          <a:xfrm>
            <a:off x="1981200" y="39624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50" name="Text Box 60"/>
          <p:cNvSpPr txBox="1">
            <a:spLocks noChangeArrowheads="1"/>
          </p:cNvSpPr>
          <p:nvPr/>
        </p:nvSpPr>
        <p:spPr bwMode="auto">
          <a:xfrm>
            <a:off x="1981200" y="4233863"/>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51" name="Text Box 61"/>
          <p:cNvSpPr txBox="1">
            <a:spLocks noChangeArrowheads="1"/>
          </p:cNvSpPr>
          <p:nvPr/>
        </p:nvSpPr>
        <p:spPr bwMode="auto">
          <a:xfrm>
            <a:off x="1981200" y="44958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1</a:t>
            </a:r>
            <a:endParaRPr lang="en-US" altLang="zh-CN" sz="1600" b="1">
              <a:latin typeface="Courier New" panose="02070309020205020404" pitchFamily="49" charset="0"/>
              <a:cs typeface="Arial" panose="020B0604020202020204" pitchFamily="34" charset="0"/>
            </a:endParaRPr>
          </a:p>
        </p:txBody>
      </p:sp>
      <p:sp>
        <p:nvSpPr>
          <p:cNvPr id="69652" name="Text Box 62"/>
          <p:cNvSpPr txBox="1">
            <a:spLocks noChangeArrowheads="1"/>
          </p:cNvSpPr>
          <p:nvPr/>
        </p:nvSpPr>
        <p:spPr bwMode="auto">
          <a:xfrm>
            <a:off x="1976438" y="47625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1</a:t>
            </a:r>
            <a:endParaRPr lang="en-US" altLang="zh-CN" sz="1600" b="1">
              <a:latin typeface="Courier New" panose="02070309020205020404" pitchFamily="49" charset="0"/>
              <a:cs typeface="Arial" panose="020B0604020202020204" pitchFamily="34" charset="0"/>
            </a:endParaRPr>
          </a:p>
        </p:txBody>
      </p:sp>
      <p:sp>
        <p:nvSpPr>
          <p:cNvPr id="69653" name="Text Box 66"/>
          <p:cNvSpPr txBox="1">
            <a:spLocks noChangeArrowheads="1"/>
          </p:cNvSpPr>
          <p:nvPr/>
        </p:nvSpPr>
        <p:spPr bwMode="auto">
          <a:xfrm>
            <a:off x="4800600" y="39624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0</a:t>
            </a:r>
            <a:endParaRPr lang="en-US" altLang="zh-CN" sz="1600" b="1">
              <a:latin typeface="Courier New" panose="02070309020205020404" pitchFamily="49" charset="0"/>
              <a:cs typeface="Arial" panose="020B0604020202020204" pitchFamily="34" charset="0"/>
            </a:endParaRPr>
          </a:p>
        </p:txBody>
      </p:sp>
      <p:sp>
        <p:nvSpPr>
          <p:cNvPr id="69654" name="Text Box 67"/>
          <p:cNvSpPr txBox="1">
            <a:spLocks noChangeArrowheads="1"/>
          </p:cNvSpPr>
          <p:nvPr/>
        </p:nvSpPr>
        <p:spPr bwMode="auto">
          <a:xfrm>
            <a:off x="4800600" y="42291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0</a:t>
            </a:r>
            <a:endParaRPr lang="en-US" altLang="zh-CN" sz="1600" b="1">
              <a:latin typeface="Courier New" panose="02070309020205020404" pitchFamily="49" charset="0"/>
              <a:cs typeface="Arial" panose="020B0604020202020204" pitchFamily="34" charset="0"/>
            </a:endParaRPr>
          </a:p>
        </p:txBody>
      </p:sp>
      <p:sp>
        <p:nvSpPr>
          <p:cNvPr id="69655" name="Text Box 68"/>
          <p:cNvSpPr txBox="1">
            <a:spLocks noChangeArrowheads="1"/>
          </p:cNvSpPr>
          <p:nvPr/>
        </p:nvSpPr>
        <p:spPr bwMode="auto">
          <a:xfrm>
            <a:off x="4800600" y="44958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56" name="Text Box 69"/>
          <p:cNvSpPr txBox="1">
            <a:spLocks noChangeArrowheads="1"/>
          </p:cNvSpPr>
          <p:nvPr/>
        </p:nvSpPr>
        <p:spPr bwMode="auto">
          <a:xfrm>
            <a:off x="4800600" y="4752975"/>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57" name="Text Box 72"/>
          <p:cNvSpPr txBox="1">
            <a:spLocks noChangeArrowheads="1"/>
          </p:cNvSpPr>
          <p:nvPr/>
        </p:nvSpPr>
        <p:spPr bwMode="auto">
          <a:xfrm>
            <a:off x="8229600" y="31242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z</a:t>
            </a:r>
            <a:endParaRPr lang="en-US" altLang="zh-CN" sz="1600" b="1">
              <a:latin typeface="Courier New" panose="02070309020205020404" pitchFamily="49" charset="0"/>
              <a:cs typeface="Arial" panose="020B0604020202020204" pitchFamily="34" charset="0"/>
            </a:endParaRPr>
          </a:p>
        </p:txBody>
      </p:sp>
      <p:sp>
        <p:nvSpPr>
          <p:cNvPr id="69658" name="Text Box 73"/>
          <p:cNvSpPr txBox="1">
            <a:spLocks noChangeArrowheads="1"/>
          </p:cNvSpPr>
          <p:nvPr/>
        </p:nvSpPr>
        <p:spPr bwMode="auto">
          <a:xfrm>
            <a:off x="8229600" y="33718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59" name="Text Box 74"/>
          <p:cNvSpPr txBox="1">
            <a:spLocks noChangeArrowheads="1"/>
          </p:cNvSpPr>
          <p:nvPr/>
        </p:nvSpPr>
        <p:spPr bwMode="auto">
          <a:xfrm>
            <a:off x="8229600" y="3648075"/>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1</a:t>
            </a:r>
            <a:endParaRPr lang="en-US" altLang="zh-CN" sz="1600" b="1">
              <a:latin typeface="Courier New" panose="02070309020205020404" pitchFamily="49" charset="0"/>
              <a:cs typeface="Arial" panose="020B0604020202020204" pitchFamily="34" charset="0"/>
            </a:endParaRPr>
          </a:p>
        </p:txBody>
      </p:sp>
      <p:sp>
        <p:nvSpPr>
          <p:cNvPr id="69660" name="Text Box 75"/>
          <p:cNvSpPr txBox="1">
            <a:spLocks noChangeArrowheads="1"/>
          </p:cNvSpPr>
          <p:nvPr/>
        </p:nvSpPr>
        <p:spPr bwMode="auto">
          <a:xfrm>
            <a:off x="8220075" y="3948113"/>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0</a:t>
            </a:r>
            <a:endParaRPr lang="en-US" altLang="zh-CN" sz="1600" b="1">
              <a:latin typeface="Courier New" panose="02070309020205020404" pitchFamily="49" charset="0"/>
              <a:cs typeface="Arial" panose="020B0604020202020204" pitchFamily="34" charset="0"/>
            </a:endParaRPr>
          </a:p>
        </p:txBody>
      </p:sp>
      <p:sp>
        <p:nvSpPr>
          <p:cNvPr id="69661" name="Text Box 76"/>
          <p:cNvSpPr txBox="1">
            <a:spLocks noChangeArrowheads="1"/>
          </p:cNvSpPr>
          <p:nvPr/>
        </p:nvSpPr>
        <p:spPr bwMode="auto">
          <a:xfrm>
            <a:off x="8229600" y="41910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62" name="Text Box 77"/>
          <p:cNvSpPr txBox="1">
            <a:spLocks noChangeArrowheads="1"/>
          </p:cNvSpPr>
          <p:nvPr/>
        </p:nvSpPr>
        <p:spPr bwMode="auto">
          <a:xfrm>
            <a:off x="8224838" y="4510088"/>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0</a:t>
            </a:r>
            <a:endParaRPr lang="en-US" altLang="zh-CN" sz="1600" b="1">
              <a:latin typeface="Courier New" panose="02070309020205020404" pitchFamily="49" charset="0"/>
              <a:cs typeface="Arial" panose="020B0604020202020204" pitchFamily="34" charset="0"/>
            </a:endParaRPr>
          </a:p>
        </p:txBody>
      </p:sp>
      <p:sp>
        <p:nvSpPr>
          <p:cNvPr id="69663" name="Text Box 78"/>
          <p:cNvSpPr txBox="1">
            <a:spLocks noChangeArrowheads="1"/>
          </p:cNvSpPr>
          <p:nvPr/>
        </p:nvSpPr>
        <p:spPr bwMode="auto">
          <a:xfrm>
            <a:off x="8229600" y="4776788"/>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1</a:t>
            </a:r>
            <a:endParaRPr lang="en-US" altLang="zh-CN" sz="1600" b="1">
              <a:latin typeface="Courier New" panose="02070309020205020404" pitchFamily="49" charset="0"/>
              <a:cs typeface="Arial" panose="020B0604020202020204" pitchFamily="34" charset="0"/>
            </a:endParaRPr>
          </a:p>
        </p:txBody>
      </p:sp>
      <p:sp>
        <p:nvSpPr>
          <p:cNvPr id="69664" name="Text Box 79"/>
          <p:cNvSpPr txBox="1">
            <a:spLocks noChangeArrowheads="1"/>
          </p:cNvSpPr>
          <p:nvPr/>
        </p:nvSpPr>
        <p:spPr bwMode="auto">
          <a:xfrm>
            <a:off x="8229600" y="502920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65" name="Text Box 80"/>
          <p:cNvSpPr txBox="1">
            <a:spLocks noChangeArrowheads="1"/>
          </p:cNvSpPr>
          <p:nvPr/>
        </p:nvSpPr>
        <p:spPr bwMode="auto">
          <a:xfrm>
            <a:off x="8229600" y="5281613"/>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Courier New" panose="02070309020205020404" pitchFamily="49" charset="0"/>
                <a:cs typeface="Arial" panose="020B0604020202020204" pitchFamily="34" charset="0"/>
              </a:rPr>
              <a:t>x</a:t>
            </a:r>
            <a:endParaRPr lang="en-US" altLang="zh-CN" sz="1600" b="1">
              <a:latin typeface="Courier New" panose="02070309020205020404" pitchFamily="49" charset="0"/>
              <a:cs typeface="Arial" panose="020B0604020202020204" pitchFamily="34" charset="0"/>
            </a:endParaRPr>
          </a:p>
        </p:txBody>
      </p:sp>
      <p:sp>
        <p:nvSpPr>
          <p:cNvPr id="69666" name="Text Box 5"/>
          <p:cNvSpPr txBox="1">
            <a:spLocks noChangeArrowheads="1"/>
          </p:cNvSpPr>
          <p:nvPr/>
        </p:nvSpPr>
        <p:spPr bwMode="auto">
          <a:xfrm>
            <a:off x="5149850"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33869"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105831F3-1BCF-4797-ADDD-5BC883C822FB}"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37153"/>
    </mc:Choice>
    <mc:Fallback>
      <p:transition spd="slow" advTm="3715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6145"/>
          <p:cNvSpPr>
            <a:spLocks noChangeArrowheads="1"/>
          </p:cNvSpPr>
          <p:nvPr/>
        </p:nvSpPr>
        <p:spPr bwMode="auto">
          <a:xfrm>
            <a:off x="-33338" y="476250"/>
            <a:ext cx="91773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en-US" altLang="zh-CN" sz="3600" b="1">
                <a:ea typeface="黑体" panose="02010609060101010101" pitchFamily="49" charset="-122"/>
              </a:rPr>
              <a:t>Verilog</a:t>
            </a:r>
            <a:r>
              <a:rPr lang="zh-CN" altLang="en-US" sz="3600" b="1">
                <a:ea typeface="黑体" panose="02010609060101010101" pitchFamily="49" charset="-122"/>
              </a:rPr>
              <a:t>程序的最基本结构</a:t>
            </a:r>
            <a:endParaRPr lang="zh-CN" altLang="en-US" sz="3600" b="1">
              <a:ea typeface="黑体" panose="02010609060101010101" pitchFamily="49" charset="-122"/>
            </a:endParaRPr>
          </a:p>
        </p:txBody>
      </p:sp>
      <p:sp>
        <p:nvSpPr>
          <p:cNvPr id="40963" name="矩形 6146"/>
          <p:cNvSpPr>
            <a:spLocks noChangeArrowheads="1"/>
          </p:cNvSpPr>
          <p:nvPr/>
        </p:nvSpPr>
        <p:spPr bwMode="auto">
          <a:xfrm>
            <a:off x="250825" y="1268413"/>
            <a:ext cx="871537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
                <a:srgbClr val="FF0000"/>
              </a:buClr>
              <a:buSzPct val="80000"/>
              <a:buFont typeface="Wingdings" panose="05000000000000000000" pitchFamily="2" charset="2"/>
              <a:buChar char="q"/>
            </a:pPr>
            <a:r>
              <a:rPr lang="zh-CN" altLang="en-US" sz="2800" b="1">
                <a:latin typeface="Times New Roman" panose="02020603050405020304" pitchFamily="18" charset="0"/>
              </a:rPr>
              <a:t>模块（</a:t>
            </a:r>
            <a:r>
              <a:rPr lang="zh-CN" altLang="en-US" sz="2800" b="1">
                <a:solidFill>
                  <a:schemeClr val="accent2"/>
                </a:solidFill>
                <a:latin typeface="Times New Roman" panose="02020603050405020304" pitchFamily="18" charset="0"/>
              </a:rPr>
              <a:t>module</a:t>
            </a:r>
            <a:r>
              <a:rPr lang="zh-CN" altLang="en-US" sz="2800" b="1">
                <a:latin typeface="Times New Roman" panose="02020603050405020304" pitchFamily="18" charset="0"/>
              </a:rPr>
              <a:t>）</a:t>
            </a:r>
            <a:r>
              <a:rPr lang="zh-CN" altLang="en-US" sz="2800" b="1">
                <a:solidFill>
                  <a:schemeClr val="accent2"/>
                </a:solidFill>
                <a:latin typeface="Times New Roman" panose="02020603050405020304" pitchFamily="18" charset="0"/>
              </a:rPr>
              <a:t>是Verilog的基本描述单位，用于描述某个设计的功能或结构，及其与其他模块通信（连接）的外部端口。</a:t>
            </a:r>
            <a:endParaRPr lang="zh-CN" altLang="en-US" sz="2800" b="1">
              <a:solidFill>
                <a:schemeClr val="accent2"/>
              </a:solidFill>
              <a:latin typeface="Times New Roman" panose="02020603050405020304" pitchFamily="18" charset="0"/>
            </a:endParaRPr>
          </a:p>
          <a:p>
            <a:pPr algn="just" eaLnBrk="1" hangingPunct="1">
              <a:lnSpc>
                <a:spcPct val="20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一个模块可以在另一个模块中使用。</a:t>
            </a:r>
            <a:endParaRPr lang="zh-CN" altLang="en-US" sz="2800" b="1">
              <a:solidFill>
                <a:srgbClr val="FF0000"/>
              </a:solidFill>
              <a:latin typeface="Times New Roman" panose="02020603050405020304" pitchFamily="18" charset="0"/>
            </a:endParaRPr>
          </a:p>
        </p:txBody>
      </p:sp>
      <p:sp>
        <p:nvSpPr>
          <p:cNvPr id="717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04BDBA79-5E58-49D9-8451-6358488B6CF1}"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46319"/>
    </mc:Choice>
    <mc:Fallback>
      <p:transition spd="slow" advTm="46319"/>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Numbers in Verilog</a:t>
            </a:r>
            <a:endParaRPr lang="en-US" altLang="zh-CN"/>
          </a:p>
        </p:txBody>
      </p:sp>
      <p:sp>
        <p:nvSpPr>
          <p:cNvPr id="70659" name="Rectangle 3"/>
          <p:cNvSpPr>
            <a:spLocks noGrp="1" noChangeArrowheads="1"/>
          </p:cNvSpPr>
          <p:nvPr>
            <p:ph type="body" idx="4294967295"/>
          </p:nvPr>
        </p:nvSpPr>
        <p:spPr>
          <a:xfrm>
            <a:off x="457200" y="1600200"/>
            <a:ext cx="8229600" cy="4953000"/>
          </a:xfrm>
        </p:spPr>
        <p:txBody>
          <a:bodyPr/>
          <a:lstStyle/>
          <a:p>
            <a:pPr eaLnBrk="1" hangingPunct="1"/>
            <a:r>
              <a:rPr lang="en-US" altLang="zh-CN" sz="2400"/>
              <a:t>General format is: &lt;size&gt;’&lt;base&gt;&lt;number&gt;</a:t>
            </a:r>
            <a:endParaRPr lang="en-US" altLang="zh-CN" sz="2400"/>
          </a:p>
          <a:p>
            <a:pPr eaLnBrk="1" hangingPunct="1"/>
            <a:r>
              <a:rPr lang="en-US" altLang="zh-CN" sz="2400"/>
              <a:t>Examples:</a:t>
            </a:r>
            <a:endParaRPr lang="en-US" altLang="zh-CN" sz="2400"/>
          </a:p>
          <a:p>
            <a:pPr lvl="1" eaLnBrk="1" hangingPunct="1"/>
            <a:r>
              <a:rPr lang="en-US" altLang="zh-CN" sz="2000"/>
              <a:t>4’b1101	// this is a 4-bit binary number equal to 13</a:t>
            </a:r>
            <a:endParaRPr lang="en-US" altLang="zh-CN" sz="2000"/>
          </a:p>
          <a:p>
            <a:pPr lvl="1" eaLnBrk="1" hangingPunct="1"/>
            <a:r>
              <a:rPr lang="en-US" altLang="zh-CN" sz="2000"/>
              <a:t>10’h2e7	// this is a 10-bit wide number specified in hex</a:t>
            </a:r>
            <a:endParaRPr lang="en-US" altLang="zh-CN" sz="2000"/>
          </a:p>
          <a:p>
            <a:pPr lvl="1" eaLnBrk="1" hangingPunct="1"/>
            <a:endParaRPr lang="en-US" altLang="zh-CN" sz="2000"/>
          </a:p>
          <a:p>
            <a:pPr eaLnBrk="1" hangingPunct="1"/>
            <a:r>
              <a:rPr lang="en-US" altLang="zh-CN" sz="2400"/>
              <a:t>Available bases:</a:t>
            </a:r>
            <a:endParaRPr lang="en-US" altLang="zh-CN" sz="2400"/>
          </a:p>
          <a:p>
            <a:pPr lvl="1" eaLnBrk="1" hangingPunct="1"/>
            <a:r>
              <a:rPr lang="en-US" altLang="zh-CN" sz="2000"/>
              <a:t>d = decimal (please only use in test benches)</a:t>
            </a:r>
            <a:endParaRPr lang="en-US" altLang="zh-CN" sz="2000"/>
          </a:p>
          <a:p>
            <a:pPr lvl="1" eaLnBrk="1" hangingPunct="1"/>
            <a:r>
              <a:rPr lang="en-US" altLang="zh-CN" sz="2000"/>
              <a:t>h = hex (use this frequently)</a:t>
            </a:r>
            <a:endParaRPr lang="en-US" altLang="zh-CN" sz="2000"/>
          </a:p>
          <a:p>
            <a:pPr lvl="1" eaLnBrk="1" hangingPunct="1"/>
            <a:r>
              <a:rPr lang="en-US" altLang="zh-CN" sz="2000"/>
              <a:t>b = binary (use this frequently for smaller #’s)</a:t>
            </a:r>
            <a:endParaRPr lang="en-US" altLang="zh-CN" sz="2000"/>
          </a:p>
          <a:p>
            <a:pPr lvl="1" eaLnBrk="1" hangingPunct="1"/>
            <a:r>
              <a:rPr lang="en-US" altLang="zh-CN" sz="2000"/>
              <a:t>o = octal (who thinks in octal?, please avoid)</a:t>
            </a:r>
            <a:endParaRPr lang="en-US" altLang="zh-CN" sz="2000"/>
          </a:p>
        </p:txBody>
      </p:sp>
      <p:sp>
        <p:nvSpPr>
          <p:cNvPr id="70660" name="Text Box 5"/>
          <p:cNvSpPr txBox="1">
            <a:spLocks noChangeArrowheads="1"/>
          </p:cNvSpPr>
          <p:nvPr/>
        </p:nvSpPr>
        <p:spPr bwMode="auto">
          <a:xfrm>
            <a:off x="5006975"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34820"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9E649F6D-E6E9-42FC-9584-ADF4AD252182}"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98506"/>
    </mc:Choice>
    <mc:Fallback>
      <p:transition spd="slow" advTm="98506"/>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Numbers in Verilog</a:t>
            </a:r>
            <a:endParaRPr lang="en-US" altLang="zh-CN"/>
          </a:p>
        </p:txBody>
      </p:sp>
      <p:sp>
        <p:nvSpPr>
          <p:cNvPr id="71683" name="Rectangle 3"/>
          <p:cNvSpPr>
            <a:spLocks noGrp="1" noChangeArrowheads="1"/>
          </p:cNvSpPr>
          <p:nvPr>
            <p:ph type="body" idx="4294967295"/>
          </p:nvPr>
        </p:nvSpPr>
        <p:spPr>
          <a:xfrm>
            <a:off x="457200" y="1447800"/>
            <a:ext cx="8229600" cy="4953000"/>
          </a:xfrm>
        </p:spPr>
        <p:txBody>
          <a:bodyPr/>
          <a:lstStyle/>
          <a:p>
            <a:pPr eaLnBrk="1" hangingPunct="1"/>
            <a:r>
              <a:rPr lang="en-US" altLang="zh-CN" sz="2400">
                <a:latin typeface="Times New Roman" panose="02020603050405020304" pitchFamily="18" charset="0"/>
                <a:cs typeface="Times New Roman" panose="02020603050405020304" pitchFamily="18" charset="0"/>
              </a:rPr>
              <a:t>Numbers can have x or z characters as values</a:t>
            </a:r>
            <a:endParaRPr lang="en-US" altLang="zh-CN" sz="2400">
              <a:latin typeface="Times New Roman" panose="02020603050405020304" pitchFamily="18" charset="0"/>
              <a:cs typeface="Times New Roman" panose="02020603050405020304" pitchFamily="18" charset="0"/>
            </a:endParaRPr>
          </a:p>
          <a:p>
            <a:pPr lvl="1" eaLnBrk="1" hangingPunct="1"/>
            <a:r>
              <a:rPr lang="en-US" altLang="zh-CN" sz="2000">
                <a:latin typeface="Times New Roman" panose="02020603050405020304" pitchFamily="18" charset="0"/>
                <a:cs typeface="Times New Roman" panose="02020603050405020304" pitchFamily="18" charset="0"/>
              </a:rPr>
              <a:t>x = unknown, z = High Impedance</a:t>
            </a:r>
            <a:endParaRPr lang="en-US" altLang="zh-CN" sz="2000">
              <a:latin typeface="Times New Roman" panose="02020603050405020304" pitchFamily="18" charset="0"/>
              <a:cs typeface="Times New Roman" panose="02020603050405020304" pitchFamily="18" charset="0"/>
            </a:endParaRPr>
          </a:p>
          <a:p>
            <a:pPr lvl="1" eaLnBrk="1" hangingPunct="1"/>
            <a:r>
              <a:rPr lang="en-US" altLang="zh-CN" sz="2000">
                <a:latin typeface="Times New Roman" panose="02020603050405020304" pitchFamily="18" charset="0"/>
                <a:cs typeface="Times New Roman" panose="02020603050405020304" pitchFamily="18" charset="0"/>
              </a:rPr>
              <a:t>12’h13x	  // 12-bit number with lower 4-bits unknown</a:t>
            </a:r>
            <a:endParaRPr lang="en-US" altLang="zh-CN" sz="2000">
              <a:latin typeface="Times New Roman" panose="02020603050405020304" pitchFamily="18" charset="0"/>
              <a:cs typeface="Times New Roman" panose="02020603050405020304" pitchFamily="18" charset="0"/>
            </a:endParaRPr>
          </a:p>
          <a:p>
            <a:pPr lvl="1" eaLnBrk="1" hangingPunct="1"/>
            <a:endParaRPr lang="en-US" altLang="zh-CN" sz="2000">
              <a:latin typeface="Times New Roman" panose="02020603050405020304" pitchFamily="18" charset="0"/>
              <a:cs typeface="Times New Roman" panose="02020603050405020304" pitchFamily="18" charset="0"/>
            </a:endParaRPr>
          </a:p>
          <a:p>
            <a:pPr eaLnBrk="1" hangingPunct="1"/>
            <a:r>
              <a:rPr lang="en-US" altLang="zh-CN" sz="2400">
                <a:solidFill>
                  <a:srgbClr val="FF0000"/>
                </a:solidFill>
                <a:latin typeface="Times New Roman" panose="02020603050405020304" pitchFamily="18" charset="0"/>
                <a:cs typeface="Times New Roman" panose="02020603050405020304" pitchFamily="18" charset="0"/>
              </a:rPr>
              <a:t>If size is not specified then it depends on simulator/machine.</a:t>
            </a:r>
            <a:endParaRPr lang="en-US" altLang="zh-CN" sz="2400">
              <a:solidFill>
                <a:srgbClr val="FF0000"/>
              </a:solidFill>
              <a:latin typeface="Times New Roman" panose="02020603050405020304" pitchFamily="18" charset="0"/>
              <a:cs typeface="Times New Roman" panose="02020603050405020304" pitchFamily="18" charset="0"/>
            </a:endParaRPr>
          </a:p>
          <a:p>
            <a:pPr lvl="1" eaLnBrk="1" hangingPunct="1"/>
            <a:r>
              <a:rPr lang="en-US" altLang="zh-CN" sz="2000">
                <a:latin typeface="Times New Roman" panose="02020603050405020304" pitchFamily="18" charset="0"/>
                <a:cs typeface="Times New Roman" panose="02020603050405020304" pitchFamily="18" charset="0"/>
              </a:rPr>
              <a:t>Always size the number for the DUT verilog</a:t>
            </a:r>
            <a:endParaRPr lang="en-US" altLang="zh-CN" sz="2000">
              <a:latin typeface="Times New Roman" panose="02020603050405020304" pitchFamily="18" charset="0"/>
              <a:cs typeface="Times New Roman" panose="02020603050405020304" pitchFamily="18" charset="0"/>
            </a:endParaRPr>
          </a:p>
          <a:p>
            <a:pPr lvl="2" eaLnBrk="1" hangingPunct="1"/>
            <a:r>
              <a:rPr lang="en-US" altLang="zh-CN" sz="1800">
                <a:latin typeface="Times New Roman" panose="02020603050405020304" pitchFamily="18" charset="0"/>
                <a:cs typeface="Times New Roman" panose="02020603050405020304" pitchFamily="18" charset="0"/>
              </a:rPr>
              <a:t>Why create 32-bit register if you only need 5 bits?</a:t>
            </a:r>
            <a:endParaRPr lang="en-US" altLang="zh-CN" sz="1800">
              <a:latin typeface="Times New Roman" panose="02020603050405020304" pitchFamily="18" charset="0"/>
              <a:cs typeface="Times New Roman" panose="02020603050405020304" pitchFamily="18" charset="0"/>
            </a:endParaRPr>
          </a:p>
          <a:p>
            <a:pPr lvl="2" eaLnBrk="1" hangingPunct="1"/>
            <a:r>
              <a:rPr lang="en-US" altLang="zh-CN" sz="1800">
                <a:latin typeface="Times New Roman" panose="02020603050405020304" pitchFamily="18" charset="0"/>
                <a:cs typeface="Times New Roman" panose="02020603050405020304" pitchFamily="18" charset="0"/>
              </a:rPr>
              <a:t>May cause compilation errors on some compilers</a:t>
            </a:r>
            <a:endParaRPr lang="en-US" altLang="zh-CN" sz="1800">
              <a:latin typeface="Times New Roman" panose="02020603050405020304" pitchFamily="18" charset="0"/>
              <a:cs typeface="Times New Roman" panose="02020603050405020304" pitchFamily="18" charset="0"/>
            </a:endParaRPr>
          </a:p>
          <a:p>
            <a:pPr lvl="2" eaLnBrk="1" hangingPunct="1"/>
            <a:endParaRPr lang="en-US" altLang="zh-CN" sz="1800">
              <a:latin typeface="Times New Roman" panose="02020603050405020304" pitchFamily="18" charset="0"/>
              <a:cs typeface="Times New Roman" panose="02020603050405020304" pitchFamily="18" charset="0"/>
            </a:endParaRPr>
          </a:p>
          <a:p>
            <a:pPr eaLnBrk="1" hangingPunct="1"/>
            <a:r>
              <a:rPr lang="en-US" altLang="zh-CN" sz="2400">
                <a:latin typeface="Times New Roman" panose="02020603050405020304" pitchFamily="18" charset="0"/>
                <a:cs typeface="Times New Roman" panose="02020603050405020304" pitchFamily="18" charset="0"/>
              </a:rPr>
              <a:t>Supports negative numbers as well</a:t>
            </a:r>
            <a:endParaRPr lang="en-US" altLang="zh-CN" sz="2400">
              <a:latin typeface="Times New Roman" panose="02020603050405020304" pitchFamily="18" charset="0"/>
              <a:cs typeface="Times New Roman" panose="02020603050405020304" pitchFamily="18" charset="0"/>
            </a:endParaRPr>
          </a:p>
          <a:p>
            <a:pPr lvl="1" eaLnBrk="1" hangingPunct="1"/>
            <a:r>
              <a:rPr lang="en-US" altLang="zh-CN" sz="2000">
                <a:latin typeface="Times New Roman" panose="02020603050405020304" pitchFamily="18" charset="0"/>
                <a:cs typeface="Times New Roman" panose="02020603050405020304" pitchFamily="18" charset="0"/>
              </a:rPr>
              <a:t>-16’h3A	// this would be -3A in hex (i.e. FFC6 in 2’s complement)</a:t>
            </a:r>
            <a:endParaRPr lang="en-US" altLang="zh-CN" sz="2000">
              <a:latin typeface="Times New Roman" panose="02020603050405020304" pitchFamily="18" charset="0"/>
              <a:cs typeface="Times New Roman" panose="02020603050405020304" pitchFamily="18" charset="0"/>
            </a:endParaRPr>
          </a:p>
          <a:p>
            <a:pPr lvl="1" eaLnBrk="1" hangingPunct="1"/>
            <a:r>
              <a:rPr lang="en-US" altLang="zh-CN" sz="2000">
                <a:latin typeface="Times New Roman" panose="02020603050405020304" pitchFamily="18" charset="0"/>
                <a:cs typeface="Times New Roman" panose="02020603050405020304" pitchFamily="18" charset="0"/>
              </a:rPr>
              <a:t>I rarely if ever use this.  I prefer to work 2’s complement directly</a:t>
            </a:r>
            <a:endParaRPr lang="en-US" altLang="zh-CN" sz="2000">
              <a:latin typeface="Times New Roman" panose="02020603050405020304" pitchFamily="18" charset="0"/>
              <a:cs typeface="Times New Roman" panose="02020603050405020304" pitchFamily="18" charset="0"/>
            </a:endParaRPr>
          </a:p>
          <a:p>
            <a:pPr lvl="1" eaLnBrk="1" hangingPunct="1"/>
            <a:endParaRPr lang="en-US" altLang="zh-CN" sz="2000">
              <a:latin typeface="Times New Roman" panose="02020603050405020304" pitchFamily="18" charset="0"/>
              <a:cs typeface="Times New Roman" panose="02020603050405020304" pitchFamily="18" charset="0"/>
            </a:endParaRPr>
          </a:p>
        </p:txBody>
      </p:sp>
      <p:sp>
        <p:nvSpPr>
          <p:cNvPr id="71684" name="Text Box 5"/>
          <p:cNvSpPr txBox="1">
            <a:spLocks noChangeArrowheads="1"/>
          </p:cNvSpPr>
          <p:nvPr/>
        </p:nvSpPr>
        <p:spPr bwMode="auto">
          <a:xfrm>
            <a:off x="5006975"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35844"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FB273FE0-B109-43FA-88C2-EB4219DCC69D}"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2391"/>
    </mc:Choice>
    <mc:Fallback>
      <p:transition spd="slow" advTm="2239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Parameters &amp; Define</a:t>
            </a:r>
            <a:endParaRPr lang="en-US" altLang="zh-CN"/>
          </a:p>
        </p:txBody>
      </p:sp>
      <p:sp>
        <p:nvSpPr>
          <p:cNvPr id="72707" name="Rectangle 3"/>
          <p:cNvSpPr>
            <a:spLocks noGrp="1" noChangeArrowheads="1"/>
          </p:cNvSpPr>
          <p:nvPr>
            <p:ph type="body" idx="4294967295"/>
          </p:nvPr>
        </p:nvSpPr>
        <p:spPr>
          <a:xfrm>
            <a:off x="457200" y="1600200"/>
            <a:ext cx="8229600" cy="1676400"/>
          </a:xfrm>
        </p:spPr>
        <p:txBody>
          <a:bodyPr/>
          <a:lstStyle/>
          <a:p>
            <a:pPr eaLnBrk="1" hangingPunct="1"/>
            <a:r>
              <a:rPr lang="en-US" altLang="zh-CN" sz="2400"/>
              <a:t>Parameters are useful to make your code more generic/flexible.  Read about it in text.  More later…</a:t>
            </a:r>
            <a:endParaRPr lang="en-US" altLang="zh-CN" sz="2400"/>
          </a:p>
          <a:p>
            <a:pPr eaLnBrk="1" hangingPunct="1"/>
            <a:r>
              <a:rPr lang="en-US" altLang="zh-CN" sz="2400">
                <a:sym typeface="Arial" panose="020B0604020202020204" pitchFamily="34" charset="0"/>
              </a:rPr>
              <a:t>`define statement can make code more readable</a:t>
            </a:r>
            <a:endParaRPr lang="en-US" altLang="zh-CN" sz="2400">
              <a:sym typeface="Arial" panose="020B0604020202020204" pitchFamily="34" charset="0"/>
            </a:endParaRPr>
          </a:p>
          <a:p>
            <a:pPr lvl="1" eaLnBrk="1" hangingPunct="1">
              <a:buFontTx/>
              <a:buNone/>
            </a:pPr>
            <a:endParaRPr lang="en-US" altLang="zh-CN" sz="2400"/>
          </a:p>
          <a:p>
            <a:pPr lvl="1" eaLnBrk="1" hangingPunct="1">
              <a:buFontTx/>
              <a:buNone/>
            </a:pPr>
            <a:endParaRPr lang="en-US" altLang="zh-CN" sz="2400"/>
          </a:p>
          <a:p>
            <a:pPr eaLnBrk="1" hangingPunct="1">
              <a:buFontTx/>
              <a:buNone/>
            </a:pPr>
            <a:endParaRPr lang="en-US" altLang="zh-CN"/>
          </a:p>
        </p:txBody>
      </p:sp>
      <p:sp>
        <p:nvSpPr>
          <p:cNvPr id="72708" name="Text Box 4"/>
          <p:cNvSpPr txBox="1">
            <a:spLocks noChangeArrowheads="1"/>
          </p:cNvSpPr>
          <p:nvPr/>
        </p:nvSpPr>
        <p:spPr bwMode="auto">
          <a:xfrm>
            <a:off x="990600" y="3124200"/>
            <a:ext cx="6905625" cy="35496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Tahoma" panose="020B0604030504040204" pitchFamily="34" charset="0"/>
                <a:cs typeface="Arial" panose="020B0604020202020204" pitchFamily="34" charset="0"/>
              </a:rPr>
              <a:t>`define idle = 	2’b00;	// idle state of state machine</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`define conv = 	2’b01;	// in this state while A2D converting</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`define avg = 	2’b10;	// in this state while averaging samples</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case (state)</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`idle : if (start_conv) nxt_state = `conv;</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else               nxt_state = `idle</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endParaRPr lang="en-US" altLang="zh-CN" sz="10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`conv : if (gt) nxt_state = `avg;</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else    nxt_state = `conv;</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p:txBody>
      </p:sp>
      <p:sp>
        <p:nvSpPr>
          <p:cNvPr id="20485" name="TextBox 5"/>
          <p:cNvSpPr txBox="1">
            <a:spLocks noChangeArrowheads="1"/>
          </p:cNvSpPr>
          <p:nvPr/>
        </p:nvSpPr>
        <p:spPr bwMode="auto">
          <a:xfrm rot="-1703833">
            <a:off x="779463" y="4525963"/>
            <a:ext cx="7251700" cy="6413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Bad Example…Don’t Use `define for state assignment</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Use parameters instead.  `define should be truly global thing</a:t>
            </a:r>
            <a:endParaRPr lang="en-US" altLang="zh-CN" sz="1800">
              <a:latin typeface="Verdana" panose="020B0604030504040204" pitchFamily="34" charset="0"/>
              <a:cs typeface="Arial" panose="020B0604020202020204" pitchFamily="34" charset="0"/>
            </a:endParaRPr>
          </a:p>
        </p:txBody>
      </p:sp>
      <p:sp>
        <p:nvSpPr>
          <p:cNvPr id="72710" name="Text Box 5"/>
          <p:cNvSpPr txBox="1">
            <a:spLocks noChangeArrowheads="1"/>
          </p:cNvSpPr>
          <p:nvPr/>
        </p:nvSpPr>
        <p:spPr bwMode="auto">
          <a:xfrm>
            <a:off x="4792663" y="6381750"/>
            <a:ext cx="2992437"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36870"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198A3092-8F61-4FE0-BAC3-454481769390}" type="slidenum">
              <a:rPr lang="zh-CN" altLang="en-US" sz="1400" smtClean="0"/>
            </a:fld>
            <a:endParaRPr lang="zh-CN" altLang="en-US" sz="14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6302"/>
    </mc:Choice>
    <mc:Fallback>
      <p:transition spd="slow" advTm="563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p:cTn id="7" dur="500" fill="hold"/>
                                        <p:tgtEl>
                                          <p:spTgt spid="20485"/>
                                        </p:tgtEl>
                                        <p:attrNameLst>
                                          <p:attrName>ppt_w</p:attrName>
                                        </p:attrNameLst>
                                      </p:cBhvr>
                                      <p:tavLst>
                                        <p:tav tm="0">
                                          <p:val>
                                            <p:fltVal val="0"/>
                                          </p:val>
                                        </p:tav>
                                        <p:tav tm="100000">
                                          <p:val>
                                            <p:strVal val="#ppt_w"/>
                                          </p:val>
                                        </p:tav>
                                      </p:tavLst>
                                    </p:anim>
                                    <p:anim calcmode="lin" valueType="num">
                                      <p:cBhvr>
                                        <p:cTn id="8" dur="500" fill="hold"/>
                                        <p:tgtEl>
                                          <p:spTgt spid="20485"/>
                                        </p:tgtEl>
                                        <p:attrNameLst>
                                          <p:attrName>ppt_h</p:attrName>
                                        </p:attrNameLst>
                                      </p:cBhvr>
                                      <p:tavLst>
                                        <p:tav tm="0">
                                          <p:val>
                                            <p:fltVal val="0"/>
                                          </p:val>
                                        </p:tav>
                                        <p:tav tm="100000">
                                          <p:val>
                                            <p:strVal val="#ppt_h"/>
                                          </p:val>
                                        </p:tav>
                                      </p:tavLst>
                                    </p:anim>
                                    <p:anim calcmode="lin" valueType="num">
                                      <p:cBhvr>
                                        <p:cTn id="9" dur="500" fill="hold"/>
                                        <p:tgtEl>
                                          <p:spTgt spid="20485"/>
                                        </p:tgtEl>
                                        <p:attrNameLst>
                                          <p:attrName>style.rotation</p:attrName>
                                        </p:attrNameLst>
                                      </p:cBhvr>
                                      <p:tavLst>
                                        <p:tav tm="0">
                                          <p:val>
                                            <p:fltVal val="360"/>
                                          </p:val>
                                        </p:tav>
                                        <p:tav tm="100000">
                                          <p:val>
                                            <p:fltVal val="0"/>
                                          </p:val>
                                        </p:tav>
                                      </p:tavLst>
                                    </p:anim>
                                    <p:animEffect transition="in" filter="fade">
                                      <p:cBhvr>
                                        <p:cTn id="10"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314325" y="277813"/>
            <a:ext cx="8229600" cy="1139825"/>
          </a:xfrm>
        </p:spPr>
        <p:txBody>
          <a:bodyPr anchor="b"/>
          <a:lstStyle/>
          <a:p>
            <a:pPr eaLnBrk="1" hangingPunct="1"/>
            <a:r>
              <a:rPr lang="en-US" altLang="zh-CN"/>
              <a:t>Parameters &amp; Define</a:t>
            </a:r>
            <a:endParaRPr lang="en-US" altLang="zh-CN"/>
          </a:p>
        </p:txBody>
      </p:sp>
      <p:sp>
        <p:nvSpPr>
          <p:cNvPr id="73731" name="Text Box 4"/>
          <p:cNvSpPr txBox="1">
            <a:spLocks noChangeArrowheads="1"/>
          </p:cNvSpPr>
          <p:nvPr/>
        </p:nvSpPr>
        <p:spPr bwMode="auto">
          <a:xfrm>
            <a:off x="914400" y="1600200"/>
            <a:ext cx="7820025" cy="35496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Tahoma" panose="020B0604030504040204" pitchFamily="34" charset="0"/>
                <a:cs typeface="Arial" panose="020B0604020202020204" pitchFamily="34" charset="0"/>
              </a:rPr>
              <a:t>localparam idle = 		2’b00;	// idle state of state machine</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localparam conv = 	2’b01;	// in this state while A2D converting</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localparam accum = 	2’b10;	// in this state while averaging samples</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case (state)</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idle : if (start_conv) nxt_state = conv;</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else               nxt_state = idlle</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endParaRPr lang="en-US" altLang="zh-CN" sz="10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conv : if (gt) nxt_state = avg;</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else    nxt_state = conv;</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a:p>
            <a:pPr eaLnBrk="1" hangingPunct="1">
              <a:spcBef>
                <a:spcPct val="0"/>
              </a:spcBef>
              <a:buFontTx/>
              <a:buNone/>
            </a:pPr>
            <a:r>
              <a:rPr lang="en-US" altLang="zh-CN" sz="1200" b="1">
                <a:latin typeface="Tahoma" panose="020B0604030504040204" pitchFamily="34" charset="0"/>
                <a:cs typeface="Arial" panose="020B0604020202020204" pitchFamily="34" charset="0"/>
              </a:rPr>
              <a:t>     .</a:t>
            </a:r>
            <a:endParaRPr lang="en-US" altLang="zh-CN" sz="1200" b="1">
              <a:latin typeface="Tahoma" panose="020B0604030504040204" pitchFamily="34" charset="0"/>
              <a:cs typeface="Arial" panose="020B0604020202020204" pitchFamily="34" charset="0"/>
            </a:endParaRPr>
          </a:p>
        </p:txBody>
      </p:sp>
      <p:sp>
        <p:nvSpPr>
          <p:cNvPr id="73732" name="Text Box 5"/>
          <p:cNvSpPr txBox="1">
            <a:spLocks noChangeArrowheads="1"/>
          </p:cNvSpPr>
          <p:nvPr/>
        </p:nvSpPr>
        <p:spPr bwMode="auto">
          <a:xfrm>
            <a:off x="4933950" y="6381750"/>
            <a:ext cx="2994025"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3789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A2907581-55E1-4E5F-BD34-5DE4423B3610}"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1566"/>
    </mc:Choice>
    <mc:Fallback>
      <p:transition spd="slow" advTm="1156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22529"/>
          <p:cNvSpPr>
            <a:spLocks noChangeArrowheads="1"/>
          </p:cNvSpPr>
          <p:nvPr/>
        </p:nvSpPr>
        <p:spPr bwMode="auto">
          <a:xfrm>
            <a:off x="179388" y="909638"/>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5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数据类型</a:t>
            </a:r>
            <a:endParaRPr lang="zh-CN" altLang="en-US" sz="28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线网类型（</a:t>
            </a:r>
            <a:r>
              <a:rPr lang="en-US" altLang="zh-CN" sz="2400" b="1">
                <a:solidFill>
                  <a:schemeClr val="accent2"/>
                </a:solidFill>
                <a:latin typeface="Times New Roman" panose="02020603050405020304" pitchFamily="18" charset="0"/>
              </a:rPr>
              <a:t>wire</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net type</a:t>
            </a:r>
            <a:r>
              <a:rPr lang="zh-CN" altLang="en-US" sz="2400" b="1">
                <a:solidFill>
                  <a:schemeClr val="accent2"/>
                </a:solidFill>
                <a:latin typeface="Times New Roman" panose="02020603050405020304" pitchFamily="18" charset="0"/>
              </a:rPr>
              <a:t>表示</a:t>
            </a:r>
            <a:r>
              <a:rPr lang="en-US" altLang="zh-CN" sz="2400" b="1">
                <a:latin typeface="Times New Roman" panose="02020603050405020304" pitchFamily="18" charset="0"/>
              </a:rPr>
              <a:t>Verilog</a:t>
            </a:r>
            <a:r>
              <a:rPr lang="zh-CN" altLang="en-US" sz="2400" b="1">
                <a:solidFill>
                  <a:schemeClr val="accent2"/>
                </a:solidFill>
                <a:latin typeface="Times New Roman" panose="02020603050405020304" pitchFamily="18" charset="0"/>
              </a:rPr>
              <a:t>结构化元件间的物理连线。它的值由驱动元件的值决定；如果没有驱动元件连接到线网，线网的缺省值为</a:t>
            </a:r>
            <a:r>
              <a:rPr lang="en-US" altLang="zh-CN" sz="2400" b="1">
                <a:solidFill>
                  <a:schemeClr val="accent2"/>
                </a:solidFill>
                <a:latin typeface="Times New Roman" panose="02020603050405020304" pitchFamily="18" charset="0"/>
              </a:rPr>
              <a:t>z</a:t>
            </a:r>
            <a:r>
              <a:rPr lang="zh-CN" altLang="en-US" sz="2400" b="1">
                <a:solidFill>
                  <a:schemeClr val="accent2"/>
                </a:solidFill>
                <a:latin typeface="Times New Roman" panose="02020603050405020304" pitchFamily="18" charset="0"/>
              </a:rPr>
              <a:t>。</a:t>
            </a:r>
            <a:endParaRPr lang="zh-CN" altLang="en-US"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endParaRPr lang="zh-CN" altLang="en-US"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寄存器类型（</a:t>
            </a:r>
            <a:r>
              <a:rPr lang="en-US" altLang="zh-CN" sz="2400" b="1">
                <a:solidFill>
                  <a:schemeClr val="accent2"/>
                </a:solidFill>
                <a:latin typeface="Times New Roman" panose="02020603050405020304" pitchFamily="18" charset="0"/>
              </a:rPr>
              <a:t>reg</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register type</a:t>
            </a:r>
            <a:r>
              <a:rPr lang="zh-CN" altLang="en-US" sz="2400" b="1">
                <a:solidFill>
                  <a:schemeClr val="accent2"/>
                </a:solidFill>
                <a:latin typeface="Times New Roman" panose="02020603050405020304" pitchFamily="18" charset="0"/>
              </a:rPr>
              <a:t>表示一个抽象的数据存储单元，它只能在</a:t>
            </a:r>
            <a:r>
              <a:rPr lang="en-US" altLang="zh-CN" sz="2400" b="1">
                <a:solidFill>
                  <a:srgbClr val="FF0000"/>
                </a:solidFill>
                <a:latin typeface="Times New Roman" panose="02020603050405020304" pitchFamily="18" charset="0"/>
              </a:rPr>
              <a:t>always</a:t>
            </a:r>
            <a:r>
              <a:rPr lang="zh-CN" altLang="en-US" sz="2400" b="1">
                <a:solidFill>
                  <a:schemeClr val="accent2"/>
                </a:solidFill>
                <a:latin typeface="Times New Roman" panose="02020603050405020304" pitchFamily="18" charset="0"/>
              </a:rPr>
              <a:t>语句和</a:t>
            </a:r>
            <a:r>
              <a:rPr lang="en-US" altLang="zh-CN" sz="2400" b="1">
                <a:solidFill>
                  <a:srgbClr val="FF0000"/>
                </a:solidFill>
                <a:latin typeface="Times New Roman" panose="02020603050405020304" pitchFamily="18" charset="0"/>
              </a:rPr>
              <a:t>initial</a:t>
            </a:r>
            <a:r>
              <a:rPr lang="zh-CN" altLang="en-US" sz="2400" b="1">
                <a:solidFill>
                  <a:schemeClr val="accent2"/>
                </a:solidFill>
                <a:latin typeface="Times New Roman" panose="02020603050405020304" pitchFamily="18" charset="0"/>
              </a:rPr>
              <a:t>语句中被赋值，并且它的值从一个赋值到另一个赋值被保存下来。寄存器类型的变量具有</a:t>
            </a:r>
            <a:r>
              <a:rPr lang="en-US" altLang="zh-CN" sz="2400" b="1">
                <a:solidFill>
                  <a:schemeClr val="accent2"/>
                </a:solidFill>
                <a:latin typeface="Times New Roman" panose="02020603050405020304" pitchFamily="18" charset="0"/>
              </a:rPr>
              <a:t>x</a:t>
            </a:r>
            <a:r>
              <a:rPr lang="zh-CN" altLang="en-US" sz="2400" b="1">
                <a:solidFill>
                  <a:schemeClr val="accent2"/>
                </a:solidFill>
                <a:latin typeface="Times New Roman" panose="02020603050405020304" pitchFamily="18" charset="0"/>
              </a:rPr>
              <a:t>的缺省值。</a:t>
            </a:r>
            <a:endParaRPr lang="zh-CN" altLang="en-US" sz="2400" b="1">
              <a:solidFill>
                <a:schemeClr val="accent2"/>
              </a:solidFill>
              <a:latin typeface="Times New Roman" panose="02020603050405020304" pitchFamily="18" charset="0"/>
            </a:endParaRPr>
          </a:p>
        </p:txBody>
      </p:sp>
      <p:sp>
        <p:nvSpPr>
          <p:cNvPr id="38914"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34A55BDE-FE6F-4FC3-B269-EA6F30CB4735}"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20538"/>
    </mc:Choice>
    <mc:Fallback>
      <p:transition spd="slow" advTm="120538"/>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23553"/>
          <p:cNvSpPr>
            <a:spLocks noChangeArrowheads="1"/>
          </p:cNvSpPr>
          <p:nvPr/>
        </p:nvSpPr>
        <p:spPr bwMode="auto">
          <a:xfrm>
            <a:off x="214313" y="728663"/>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800" b="1">
                <a:solidFill>
                  <a:schemeClr val="accent2"/>
                </a:solidFill>
                <a:latin typeface="Times New Roman" panose="02020603050405020304" pitchFamily="18" charset="0"/>
              </a:rPr>
              <a:t>Nets</a:t>
            </a:r>
            <a:r>
              <a:rPr lang="zh-CN" altLang="en-US" sz="2800" b="1">
                <a:solidFill>
                  <a:schemeClr val="accent2"/>
                </a:solidFill>
                <a:latin typeface="Times New Roman" panose="02020603050405020304" pitchFamily="18" charset="0"/>
              </a:rPr>
              <a:t>数据类型：表示元件之间的结构化连接</a:t>
            </a:r>
            <a:endParaRPr lang="zh-CN" altLang="en-US" sz="28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wire</a:t>
            </a:r>
            <a:r>
              <a:rPr lang="zh-CN" altLang="en-US" sz="2200" b="1">
                <a:solidFill>
                  <a:schemeClr val="accent2"/>
                </a:solidFill>
                <a:latin typeface="Times New Roman" panose="02020603050405020304" pitchFamily="18" charset="0"/>
              </a:rPr>
              <a:t>和</a:t>
            </a:r>
            <a:r>
              <a:rPr lang="en-US" altLang="zh-CN" sz="2200" b="1">
                <a:solidFill>
                  <a:schemeClr val="accent2"/>
                </a:solidFill>
                <a:latin typeface="Times New Roman" panose="02020603050405020304" pitchFamily="18" charset="0"/>
              </a:rPr>
              <a:t>tri</a:t>
            </a:r>
            <a:r>
              <a:rPr lang="zh-CN" altLang="en-US" sz="2200" b="1">
                <a:solidFill>
                  <a:schemeClr val="accent2"/>
                </a:solidFill>
                <a:latin typeface="Times New Roman" panose="02020603050405020304" pitchFamily="18" charset="0"/>
              </a:rPr>
              <a:t>线网：是最常见的线网类型。</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wor</a:t>
            </a:r>
            <a:r>
              <a:rPr lang="zh-CN" altLang="en-US" sz="2200" b="1">
                <a:solidFill>
                  <a:schemeClr val="accent2"/>
                </a:solidFill>
                <a:latin typeface="Times New Roman" panose="02020603050405020304" pitchFamily="18" charset="0"/>
              </a:rPr>
              <a:t>和</a:t>
            </a:r>
            <a:r>
              <a:rPr lang="en-US" altLang="zh-CN" sz="2200" b="1">
                <a:solidFill>
                  <a:schemeClr val="accent2"/>
                </a:solidFill>
                <a:latin typeface="Times New Roman" panose="02020603050405020304" pitchFamily="18" charset="0"/>
              </a:rPr>
              <a:t>trior</a:t>
            </a:r>
            <a:r>
              <a:rPr lang="zh-CN" altLang="en-US" sz="2200" b="1">
                <a:solidFill>
                  <a:schemeClr val="accent2"/>
                </a:solidFill>
                <a:latin typeface="Times New Roman" panose="02020603050405020304" pitchFamily="18" charset="0"/>
              </a:rPr>
              <a:t>线网：如果某个驱动源为</a:t>
            </a:r>
            <a:r>
              <a:rPr lang="en-US" altLang="zh-CN" sz="2200" b="1">
                <a:solidFill>
                  <a:schemeClr val="accent2"/>
                </a:solidFill>
                <a:latin typeface="Times New Roman" panose="02020603050405020304" pitchFamily="18" charset="0"/>
              </a:rPr>
              <a:t>1</a:t>
            </a:r>
            <a:r>
              <a:rPr lang="zh-CN" altLang="en-US" sz="2200" b="1">
                <a:solidFill>
                  <a:schemeClr val="accent2"/>
                </a:solidFill>
                <a:latin typeface="Times New Roman" panose="02020603050405020304" pitchFamily="18" charset="0"/>
              </a:rPr>
              <a:t>，那么线网的值也为</a:t>
            </a:r>
            <a:r>
              <a:rPr lang="en-US" altLang="zh-CN" sz="2200" b="1">
                <a:solidFill>
                  <a:schemeClr val="accent2"/>
                </a:solidFill>
                <a:latin typeface="Times New Roman" panose="02020603050405020304" pitchFamily="18" charset="0"/>
              </a:rPr>
              <a:t>1</a:t>
            </a:r>
            <a:r>
              <a:rPr lang="zh-CN" altLang="en-US" sz="2200" b="1">
                <a:solidFill>
                  <a:schemeClr val="accent2"/>
                </a:solidFill>
                <a:latin typeface="Times New Roman" panose="02020603050405020304" pitchFamily="18" charset="0"/>
              </a:rPr>
              <a:t>。</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wand</a:t>
            </a:r>
            <a:r>
              <a:rPr lang="zh-CN" altLang="en-US" sz="2200" b="1">
                <a:solidFill>
                  <a:schemeClr val="accent2"/>
                </a:solidFill>
                <a:latin typeface="Times New Roman" panose="02020603050405020304" pitchFamily="18" charset="0"/>
              </a:rPr>
              <a:t>和</a:t>
            </a:r>
            <a:r>
              <a:rPr lang="en-US" altLang="zh-CN" sz="2200" b="1">
                <a:solidFill>
                  <a:schemeClr val="accent2"/>
                </a:solidFill>
                <a:latin typeface="Times New Roman" panose="02020603050405020304" pitchFamily="18" charset="0"/>
              </a:rPr>
              <a:t>triand</a:t>
            </a:r>
            <a:r>
              <a:rPr lang="zh-CN" altLang="en-US" sz="2200" b="1">
                <a:solidFill>
                  <a:schemeClr val="accent2"/>
                </a:solidFill>
                <a:latin typeface="Times New Roman" panose="02020603050405020304" pitchFamily="18" charset="0"/>
              </a:rPr>
              <a:t>线网：如果某个驱动源为</a:t>
            </a:r>
            <a:r>
              <a:rPr lang="en-US" altLang="zh-CN" sz="2200" b="1">
                <a:solidFill>
                  <a:schemeClr val="accent2"/>
                </a:solidFill>
                <a:latin typeface="Times New Roman" panose="02020603050405020304" pitchFamily="18" charset="0"/>
              </a:rPr>
              <a:t>0</a:t>
            </a:r>
            <a:r>
              <a:rPr lang="zh-CN" altLang="en-US" sz="2200" b="1">
                <a:solidFill>
                  <a:schemeClr val="accent2"/>
                </a:solidFill>
                <a:latin typeface="Times New Roman" panose="02020603050405020304" pitchFamily="18" charset="0"/>
              </a:rPr>
              <a:t>，那么线网的值为</a:t>
            </a:r>
            <a:r>
              <a:rPr lang="en-US" altLang="zh-CN" sz="2200" b="1">
                <a:solidFill>
                  <a:schemeClr val="accent2"/>
                </a:solidFill>
                <a:latin typeface="Times New Roman" panose="02020603050405020304" pitchFamily="18" charset="0"/>
              </a:rPr>
              <a:t>0</a:t>
            </a:r>
            <a:r>
              <a:rPr lang="zh-CN" altLang="en-US" sz="2200" b="1">
                <a:solidFill>
                  <a:schemeClr val="accent2"/>
                </a:solidFill>
                <a:latin typeface="Times New Roman" panose="02020603050405020304" pitchFamily="18" charset="0"/>
              </a:rPr>
              <a:t>。</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trireg</a:t>
            </a:r>
            <a:r>
              <a:rPr lang="zh-CN" altLang="en-US" sz="2200" b="1">
                <a:solidFill>
                  <a:schemeClr val="accent2"/>
                </a:solidFill>
                <a:latin typeface="Times New Roman" panose="02020603050405020304" pitchFamily="18" charset="0"/>
              </a:rPr>
              <a:t>线网：此线网存储数值（类似于寄存器），并且用于电容节点的建模。</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tri0</a:t>
            </a:r>
            <a:r>
              <a:rPr lang="zh-CN" altLang="en-US" sz="2200" b="1">
                <a:solidFill>
                  <a:schemeClr val="accent2"/>
                </a:solidFill>
                <a:latin typeface="Times New Roman" panose="02020603050405020304" pitchFamily="18" charset="0"/>
              </a:rPr>
              <a:t>和</a:t>
            </a:r>
            <a:r>
              <a:rPr lang="en-US" altLang="zh-CN" sz="2200" b="1">
                <a:solidFill>
                  <a:schemeClr val="accent2"/>
                </a:solidFill>
                <a:latin typeface="Times New Roman" panose="02020603050405020304" pitchFamily="18" charset="0"/>
              </a:rPr>
              <a:t>tri1</a:t>
            </a:r>
            <a:r>
              <a:rPr lang="zh-CN" altLang="en-US" sz="2200" b="1">
                <a:solidFill>
                  <a:schemeClr val="accent2"/>
                </a:solidFill>
                <a:latin typeface="Times New Roman" panose="02020603050405020304" pitchFamily="18" charset="0"/>
              </a:rPr>
              <a:t>线网：这类线网可用于线逻辑的建模，即线网有多于一个驱动源。</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supply0</a:t>
            </a:r>
            <a:r>
              <a:rPr lang="zh-CN" altLang="en-US" sz="2200" b="1">
                <a:solidFill>
                  <a:schemeClr val="accent2"/>
                </a:solidFill>
                <a:latin typeface="Times New Roman" panose="02020603050405020304" pitchFamily="18" charset="0"/>
              </a:rPr>
              <a:t>和</a:t>
            </a:r>
            <a:r>
              <a:rPr lang="en-US" altLang="zh-CN" sz="2200" b="1">
                <a:solidFill>
                  <a:schemeClr val="accent2"/>
                </a:solidFill>
                <a:latin typeface="Times New Roman" panose="02020603050405020304" pitchFamily="18" charset="0"/>
              </a:rPr>
              <a:t>supply1</a:t>
            </a:r>
            <a:r>
              <a:rPr lang="zh-CN" altLang="en-US" sz="2200" b="1">
                <a:solidFill>
                  <a:schemeClr val="accent2"/>
                </a:solidFill>
                <a:latin typeface="Times New Roman" panose="02020603050405020304" pitchFamily="18" charset="0"/>
              </a:rPr>
              <a:t>线网：</a:t>
            </a:r>
            <a:r>
              <a:rPr lang="en-US" altLang="zh-CN" sz="2200" b="1">
                <a:solidFill>
                  <a:schemeClr val="accent2"/>
                </a:solidFill>
                <a:latin typeface="Times New Roman" panose="02020603050405020304" pitchFamily="18" charset="0"/>
              </a:rPr>
              <a:t>supply0</a:t>
            </a:r>
            <a:r>
              <a:rPr lang="zh-CN" altLang="en-US" sz="2200" b="1">
                <a:solidFill>
                  <a:schemeClr val="accent2"/>
                </a:solidFill>
                <a:latin typeface="Times New Roman" panose="02020603050405020304" pitchFamily="18" charset="0"/>
              </a:rPr>
              <a:t>用于对“地”建模，即低电平</a:t>
            </a:r>
            <a:r>
              <a:rPr lang="en-US" altLang="zh-CN" sz="2200" b="1">
                <a:solidFill>
                  <a:schemeClr val="accent2"/>
                </a:solidFill>
                <a:latin typeface="Times New Roman" panose="02020603050405020304" pitchFamily="18" charset="0"/>
              </a:rPr>
              <a:t>0</a:t>
            </a:r>
            <a:r>
              <a:rPr lang="zh-CN" altLang="en-US" sz="2200" b="1">
                <a:solidFill>
                  <a:schemeClr val="accent2"/>
                </a:solidFill>
                <a:latin typeface="Times New Roman" panose="02020603050405020304" pitchFamily="18" charset="0"/>
              </a:rPr>
              <a:t>；</a:t>
            </a:r>
            <a:r>
              <a:rPr lang="en-US" altLang="zh-CN" sz="2200" b="1">
                <a:solidFill>
                  <a:schemeClr val="accent2"/>
                </a:solidFill>
                <a:latin typeface="Times New Roman" panose="02020603050405020304" pitchFamily="18" charset="0"/>
              </a:rPr>
              <a:t>supply1</a:t>
            </a:r>
            <a:r>
              <a:rPr lang="zh-CN" altLang="en-US" sz="2200" b="1">
                <a:solidFill>
                  <a:schemeClr val="accent2"/>
                </a:solidFill>
                <a:latin typeface="Times New Roman" panose="02020603050405020304" pitchFamily="18" charset="0"/>
              </a:rPr>
              <a:t>用于对电源建模，即高电平</a:t>
            </a:r>
            <a:r>
              <a:rPr lang="en-US" altLang="zh-CN" sz="2200" b="1">
                <a:solidFill>
                  <a:schemeClr val="accent2"/>
                </a:solidFill>
                <a:latin typeface="Times New Roman" panose="02020603050405020304" pitchFamily="18" charset="0"/>
              </a:rPr>
              <a:t>1</a:t>
            </a:r>
            <a:r>
              <a:rPr lang="zh-CN" altLang="en-US" sz="2200" b="1">
                <a:solidFill>
                  <a:schemeClr val="accent2"/>
                </a:solidFill>
                <a:latin typeface="Times New Roman" panose="02020603050405020304" pitchFamily="18" charset="0"/>
              </a:rPr>
              <a:t>。</a:t>
            </a:r>
            <a:endParaRPr lang="zh-CN" altLang="en-US" sz="2200" b="1">
              <a:solidFill>
                <a:schemeClr val="accent2"/>
              </a:solidFill>
              <a:latin typeface="Times New Roman" panose="02020603050405020304" pitchFamily="18" charset="0"/>
            </a:endParaRPr>
          </a:p>
        </p:txBody>
      </p:sp>
      <p:sp>
        <p:nvSpPr>
          <p:cNvPr id="39938"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BCB3E672-5853-4116-940A-B338CC525C87}"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9335"/>
    </mc:Choice>
    <mc:Fallback>
      <p:transition spd="slow" advTm="5933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24577"/>
          <p:cNvSpPr>
            <a:spLocks noChangeArrowheads="1"/>
          </p:cNvSpPr>
          <p:nvPr/>
        </p:nvSpPr>
        <p:spPr bwMode="auto">
          <a:xfrm>
            <a:off x="214313" y="911225"/>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Register</a:t>
            </a:r>
            <a:r>
              <a:rPr lang="zh-CN" altLang="en-US" sz="2400" b="1">
                <a:solidFill>
                  <a:schemeClr val="accent2"/>
                </a:solidFill>
                <a:latin typeface="Times New Roman" panose="02020603050405020304" pitchFamily="18" charset="0"/>
              </a:rPr>
              <a:t>数据类型：在程序块中作变量用，对信号赋值需要用该数据类型，赋值时用关键字</a:t>
            </a:r>
            <a:r>
              <a:rPr lang="en-US" altLang="zh-CN" sz="2400" b="1">
                <a:solidFill>
                  <a:srgbClr val="FF0000"/>
                </a:solidFill>
                <a:latin typeface="Times New Roman" panose="02020603050405020304" pitchFamily="18" charset="0"/>
              </a:rPr>
              <a:t>initial</a:t>
            </a:r>
            <a:r>
              <a:rPr lang="zh-CN" altLang="en-US" sz="2400" b="1">
                <a:solidFill>
                  <a:schemeClr val="accent2"/>
                </a:solidFill>
                <a:latin typeface="Times New Roman" panose="02020603050405020304" pitchFamily="18" charset="0"/>
              </a:rPr>
              <a:t>或</a:t>
            </a:r>
            <a:r>
              <a:rPr lang="en-US" altLang="zh-CN" sz="2400" b="1">
                <a:solidFill>
                  <a:srgbClr val="FF0000"/>
                </a:solidFill>
                <a:latin typeface="Times New Roman" panose="02020603050405020304" pitchFamily="18" charset="0"/>
              </a:rPr>
              <a:t>always</a:t>
            </a:r>
            <a:r>
              <a:rPr lang="zh-CN" altLang="en-US" sz="2400" b="1">
                <a:solidFill>
                  <a:schemeClr val="accent2"/>
                </a:solidFill>
                <a:latin typeface="Times New Roman" panose="02020603050405020304" pitchFamily="18" charset="0"/>
              </a:rPr>
              <a:t>开始。</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reg</a:t>
            </a:r>
            <a:r>
              <a:rPr lang="zh-CN" altLang="en-US" sz="2200" b="1">
                <a:solidFill>
                  <a:schemeClr val="accent2"/>
                </a:solidFill>
                <a:latin typeface="Times New Roman" panose="02020603050405020304" pitchFamily="18" charset="0"/>
              </a:rPr>
              <a:t>寄存器类型：是最常见的数据类型。</a:t>
            </a:r>
            <a:endParaRPr lang="en-US" altLang="zh-CN"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solidFill>
                  <a:schemeClr val="accent2"/>
                </a:solidFill>
                <a:latin typeface="Times New Roman" panose="02020603050405020304" pitchFamily="18" charset="0"/>
              </a:rPr>
              <a:t>integer</a:t>
            </a:r>
            <a:r>
              <a:rPr lang="zh-CN" altLang="en-US" sz="2200" b="1">
                <a:solidFill>
                  <a:schemeClr val="accent2"/>
                </a:solidFill>
                <a:latin typeface="Times New Roman" panose="02020603050405020304" pitchFamily="18" charset="0"/>
              </a:rPr>
              <a:t>寄存器类型：整数寄存器包含整数值，可以作为普通寄存器使用，典型应用为高层次行为建模。</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latin typeface="Times New Roman" panose="02020603050405020304" pitchFamily="18" charset="0"/>
              </a:rPr>
              <a:t>time</a:t>
            </a:r>
            <a:r>
              <a:rPr lang="zh-CN" altLang="en-US" sz="2200" b="1">
                <a:latin typeface="Times New Roman" panose="02020603050405020304" pitchFamily="18" charset="0"/>
              </a:rPr>
              <a:t>类型：用于存储和处理时间。</a:t>
            </a:r>
            <a:endParaRPr lang="zh-CN" altLang="en-US" sz="2200" b="1">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en-US" altLang="zh-CN" sz="2200" b="1">
                <a:latin typeface="Times New Roman" panose="02020603050405020304" pitchFamily="18" charset="0"/>
              </a:rPr>
              <a:t>real</a:t>
            </a:r>
            <a:r>
              <a:rPr lang="zh-CN" altLang="en-US" sz="2200" b="1">
                <a:latin typeface="Times New Roman" panose="02020603050405020304" pitchFamily="18" charset="0"/>
              </a:rPr>
              <a:t>和</a:t>
            </a:r>
            <a:r>
              <a:rPr lang="en-US" altLang="zh-CN" sz="2200" b="1">
                <a:latin typeface="Times New Roman" panose="02020603050405020304" pitchFamily="18" charset="0"/>
              </a:rPr>
              <a:t>realtime</a:t>
            </a:r>
            <a:r>
              <a:rPr lang="zh-CN" altLang="en-US" sz="2200" b="1">
                <a:latin typeface="Times New Roman" panose="02020603050405020304" pitchFamily="18" charset="0"/>
              </a:rPr>
              <a:t>类型：实数寄存器（或实数时间寄存器）。</a:t>
            </a:r>
            <a:endParaRPr lang="zh-CN" altLang="en-US" sz="2200" b="1">
              <a:latin typeface="Times New Roman" panose="02020603050405020304" pitchFamily="18" charset="0"/>
            </a:endParaRPr>
          </a:p>
        </p:txBody>
      </p:sp>
      <p:sp>
        <p:nvSpPr>
          <p:cNvPr id="4096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2C70237F-6CB3-4D80-B44C-D843FDC4C142}"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6424"/>
    </mc:Choice>
    <mc:Fallback>
      <p:transition spd="slow" advTm="1642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Registers in Verilog</a:t>
            </a:r>
            <a:endParaRPr lang="en-US" altLang="zh-CN"/>
          </a:p>
        </p:txBody>
      </p:sp>
      <p:sp>
        <p:nvSpPr>
          <p:cNvPr id="77827" name="Rectangle 3"/>
          <p:cNvSpPr>
            <a:spLocks noGrp="1" noChangeArrowheads="1"/>
          </p:cNvSpPr>
          <p:nvPr>
            <p:ph type="body" idx="4294967295"/>
          </p:nvPr>
        </p:nvSpPr>
        <p:spPr>
          <a:xfrm>
            <a:off x="457200" y="1447800"/>
            <a:ext cx="8229600" cy="2209800"/>
          </a:xfrm>
        </p:spPr>
        <p:txBody>
          <a:body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sym typeface="Arial" panose="020B0604020202020204" pitchFamily="34" charset="0"/>
              </a:rPr>
              <a:t>Registers are storage nodes</a:t>
            </a:r>
            <a:endParaRPr lang="en-US" altLang="zh-CN" sz="2800">
              <a:latin typeface="Times New Roman" panose="02020603050405020304" pitchFamily="18" charset="0"/>
              <a:cs typeface="Arial" panose="020B0604020202020204" pitchFamily="34" charset="0"/>
              <a:sym typeface="Arial" panose="020B0604020202020204" pitchFamily="34" charset="0"/>
            </a:endParaRPr>
          </a:p>
          <a:p>
            <a:pPr lvl="1" eaLnBrk="1" hangingPunct="1"/>
            <a:r>
              <a:rPr lang="en-US" altLang="zh-CN" sz="2400">
                <a:latin typeface="Times New Roman" panose="02020603050405020304" pitchFamily="18" charset="0"/>
              </a:rPr>
              <a:t>They retain their value till a new value is assigned</a:t>
            </a:r>
            <a:endParaRPr lang="en-US" altLang="zh-CN" sz="2400">
              <a:latin typeface="Times New Roman" panose="02020603050405020304" pitchFamily="18" charset="0"/>
            </a:endParaRPr>
          </a:p>
          <a:p>
            <a:pPr lvl="1" eaLnBrk="1" hangingPunct="1"/>
            <a:r>
              <a:rPr lang="en-US" altLang="zh-CN" sz="2400">
                <a:latin typeface="Times New Roman" panose="02020603050405020304" pitchFamily="18" charset="0"/>
              </a:rPr>
              <a:t>Unlike a net (wire) they do not need a driver</a:t>
            </a:r>
            <a:endParaRPr lang="en-US" altLang="zh-CN" sz="2400">
              <a:latin typeface="Times New Roman" panose="02020603050405020304" pitchFamily="18" charset="0"/>
            </a:endParaRPr>
          </a:p>
          <a:p>
            <a:pPr lvl="1" eaLnBrk="1" hangingPunct="1"/>
            <a:r>
              <a:rPr lang="en-US" altLang="zh-CN" sz="2400">
                <a:latin typeface="Times New Roman" panose="02020603050405020304" pitchFamily="18" charset="0"/>
              </a:rPr>
              <a:t>Can be changed in simulation by assigning a new value</a:t>
            </a:r>
            <a:endParaRPr lang="en-US" altLang="zh-CN" sz="2400">
              <a:latin typeface="Times New Roman" panose="02020603050405020304" pitchFamily="18" charset="0"/>
            </a:endParaRPr>
          </a:p>
        </p:txBody>
      </p:sp>
      <p:sp>
        <p:nvSpPr>
          <p:cNvPr id="25604" name="Rectangle 4"/>
          <p:cNvSpPr>
            <a:spLocks noChangeArrowheads="1"/>
          </p:cNvSpPr>
          <p:nvPr/>
        </p:nvSpPr>
        <p:spPr bwMode="auto">
          <a:xfrm>
            <a:off x="457200" y="3581400"/>
            <a:ext cx="8229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rPr>
              <a:t>Registers are not necessarily FlipFlops</a:t>
            </a:r>
            <a:endParaRPr lang="en-US" altLang="zh-CN" sz="2800">
              <a:latin typeface="Times New Roman" panose="02020603050405020304" pitchFamily="18" charset="0"/>
              <a:cs typeface="Arial" panose="020B0604020202020204" pitchFamily="34" charset="0"/>
            </a:endParaRPr>
          </a:p>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In your DUT Verilog registers are typically FlipFlops</a:t>
            </a:r>
            <a:endParaRPr lang="en-US" altLang="zh-CN" sz="2400">
              <a:latin typeface="Times New Roman" panose="02020603050405020304" pitchFamily="18" charset="0"/>
              <a:cs typeface="Arial" panose="020B0604020202020204" pitchFamily="34" charset="0"/>
            </a:endParaRPr>
          </a:p>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Anything assigned in an </a:t>
            </a:r>
            <a:r>
              <a:rPr lang="en-US" altLang="zh-CN" sz="2400" i="1">
                <a:latin typeface="Times New Roman" panose="02020603050405020304" pitchFamily="18" charset="0"/>
                <a:cs typeface="Arial" panose="020B0604020202020204" pitchFamily="34" charset="0"/>
              </a:rPr>
              <a:t>always</a:t>
            </a:r>
            <a:r>
              <a:rPr lang="en-US" altLang="zh-CN" sz="2400">
                <a:latin typeface="Times New Roman" panose="02020603050405020304" pitchFamily="18" charset="0"/>
                <a:cs typeface="Arial" panose="020B0604020202020204" pitchFamily="34" charset="0"/>
              </a:rPr>
              <a:t> or </a:t>
            </a:r>
            <a:r>
              <a:rPr lang="en-US" altLang="zh-CN" sz="2400" i="1">
                <a:latin typeface="Times New Roman" panose="02020603050405020304" pitchFamily="18" charset="0"/>
                <a:cs typeface="Arial" panose="020B0604020202020204" pitchFamily="34" charset="0"/>
              </a:rPr>
              <a:t>initial</a:t>
            </a:r>
            <a:r>
              <a:rPr lang="en-US" altLang="zh-CN" sz="2400">
                <a:latin typeface="Times New Roman" panose="02020603050405020304" pitchFamily="18" charset="0"/>
                <a:cs typeface="Arial" panose="020B0604020202020204" pitchFamily="34" charset="0"/>
              </a:rPr>
              <a:t> block must be assigned to a register</a:t>
            </a:r>
            <a:endParaRPr lang="en-US" altLang="zh-CN" sz="2400">
              <a:latin typeface="Times New Roman" panose="02020603050405020304" pitchFamily="18" charset="0"/>
              <a:cs typeface="Arial" panose="020B0604020202020204" pitchFamily="34" charset="0"/>
            </a:endParaRPr>
          </a:p>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You will use registers in your testbenches, but they will not be FlipFlops</a:t>
            </a:r>
            <a:endParaRPr lang="en-US" altLang="zh-CN" sz="2400">
              <a:latin typeface="Times New Roman" panose="02020603050405020304" pitchFamily="18" charset="0"/>
              <a:cs typeface="Arial" panose="020B0604020202020204" pitchFamily="34" charset="0"/>
            </a:endParaRPr>
          </a:p>
        </p:txBody>
      </p:sp>
      <p:sp>
        <p:nvSpPr>
          <p:cNvPr id="77829" name="Text Box 5"/>
          <p:cNvSpPr txBox="1">
            <a:spLocks noChangeArrowheads="1"/>
          </p:cNvSpPr>
          <p:nvPr/>
        </p:nvSpPr>
        <p:spPr bwMode="auto">
          <a:xfrm>
            <a:off x="5006975"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41989"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BCEAD812-97F9-46DD-996D-AB42E34739AD}"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41430"/>
    </mc:Choice>
    <mc:Fallback>
      <p:transition spd="slow" advTm="4143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Vectors in Verilog</a:t>
            </a:r>
            <a:endParaRPr lang="en-US" altLang="zh-CN"/>
          </a:p>
        </p:txBody>
      </p:sp>
      <p:sp>
        <p:nvSpPr>
          <p:cNvPr id="78851" name="Rectangle 3"/>
          <p:cNvSpPr>
            <a:spLocks noGrp="1" noChangeArrowheads="1"/>
          </p:cNvSpPr>
          <p:nvPr>
            <p:ph type="body" idx="4294967295"/>
          </p:nvPr>
        </p:nvSpPr>
        <p:spPr>
          <a:xfrm>
            <a:off x="457200" y="1600200"/>
            <a:ext cx="8229600" cy="762000"/>
          </a:xfrm>
        </p:spPr>
        <p:txBody>
          <a:body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Times New Roman" panose="02020603050405020304" pitchFamily="18" charset="0"/>
                <a:sym typeface="Arial" panose="020B0604020202020204" pitchFamily="34" charset="0"/>
              </a:rPr>
              <a:t>Vectors are a collection of bits (i.e. 16-bit wide bus)</a:t>
            </a:r>
            <a:endParaRPr lang="en-US" altLang="zh-CN" sz="2800">
              <a:latin typeface="Times New Roman" panose="02020603050405020304" pitchFamily="18" charset="0"/>
              <a:cs typeface="Times New Roman" panose="02020603050405020304" pitchFamily="18" charset="0"/>
              <a:sym typeface="Arial" panose="020B0604020202020204" pitchFamily="34" charset="0"/>
            </a:endParaRPr>
          </a:p>
        </p:txBody>
      </p:sp>
      <p:sp>
        <p:nvSpPr>
          <p:cNvPr id="78852" name="Text Box 4"/>
          <p:cNvSpPr txBox="1">
            <a:spLocks noChangeArrowheads="1"/>
          </p:cNvSpPr>
          <p:nvPr/>
        </p:nvSpPr>
        <p:spPr bwMode="auto">
          <a:xfrm>
            <a:off x="1203325" y="2362200"/>
            <a:ext cx="6950075" cy="147796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Tahoma" panose="020B0604030504040204" pitchFamily="34" charset="0"/>
                <a:cs typeface="Arial" panose="020B0604020202020204" pitchFamily="34" charset="0"/>
              </a:rPr>
              <a:t>////////////////////////////////////////////////////////////////////</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Define the 16-bit busses going in and out of the ALU //</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wire [15:0] src1_bus,src2_bus,dst_bus;</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endParaRPr lang="en-US" altLang="zh-CN" sz="1800">
              <a:latin typeface="Tahoma" panose="020B0604030504040204" pitchFamily="34" charset="0"/>
              <a:cs typeface="Arial" panose="020B0604020202020204" pitchFamily="34" charset="0"/>
            </a:endParaRPr>
          </a:p>
        </p:txBody>
      </p:sp>
      <p:sp>
        <p:nvSpPr>
          <p:cNvPr id="26629" name="Text Box 5"/>
          <p:cNvSpPr txBox="1">
            <a:spLocks noChangeArrowheads="1"/>
          </p:cNvSpPr>
          <p:nvPr/>
        </p:nvSpPr>
        <p:spPr bwMode="auto">
          <a:xfrm>
            <a:off x="1219200" y="4114800"/>
            <a:ext cx="6697663" cy="12033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State machine has 8 states, need a 3-bit encoding //</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reg [2:0] state,nxt_state;</a:t>
            </a:r>
            <a:endParaRPr lang="en-US" altLang="zh-CN" sz="1800">
              <a:latin typeface="Verdana" panose="020B0604030504040204" pitchFamily="34" charset="0"/>
              <a:cs typeface="Arial" panose="020B0604020202020204" pitchFamily="34" charset="0"/>
            </a:endParaRPr>
          </a:p>
        </p:txBody>
      </p:sp>
      <p:sp>
        <p:nvSpPr>
          <p:cNvPr id="78855" name="Text Box 5"/>
          <p:cNvSpPr txBox="1">
            <a:spLocks noChangeArrowheads="1"/>
          </p:cNvSpPr>
          <p:nvPr/>
        </p:nvSpPr>
        <p:spPr bwMode="auto">
          <a:xfrm>
            <a:off x="5006975"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43015"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442C2954-3546-4E5F-8ADE-E48859C62F2A}"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32891"/>
    </mc:Choice>
    <mc:Fallback>
      <p:transition spd="slow" advTm="3289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Vectors in Verilog</a:t>
            </a:r>
            <a:endParaRPr lang="en-US" altLang="zh-CN"/>
          </a:p>
        </p:txBody>
      </p:sp>
      <p:sp>
        <p:nvSpPr>
          <p:cNvPr id="79875" name="Rectangle 3"/>
          <p:cNvSpPr>
            <a:spLocks noGrp="1" noChangeArrowheads="1"/>
          </p:cNvSpPr>
          <p:nvPr>
            <p:ph type="body" idx="4294967295"/>
          </p:nvPr>
        </p:nvSpPr>
        <p:spPr>
          <a:xfrm>
            <a:off x="457200" y="1600200"/>
            <a:ext cx="8229600" cy="1066800"/>
          </a:xfrm>
        </p:spPr>
        <p:txBody>
          <a:body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Times New Roman" panose="02020603050405020304" pitchFamily="18" charset="0"/>
                <a:sym typeface="Arial" panose="020B0604020202020204" pitchFamily="34" charset="0"/>
              </a:rPr>
              <a:t>Can select parts of a vector (single bit or a range)</a:t>
            </a:r>
            <a:endParaRPr lang="en-US" altLang="zh-CN" sz="2800">
              <a:latin typeface="Times New Roman" panose="02020603050405020304" pitchFamily="18" charset="0"/>
              <a:cs typeface="Times New Roman" panose="02020603050405020304" pitchFamily="18" charset="0"/>
              <a:sym typeface="Arial" panose="020B0604020202020204" pitchFamily="34" charset="0"/>
            </a:endParaRPr>
          </a:p>
        </p:txBody>
      </p:sp>
      <p:sp>
        <p:nvSpPr>
          <p:cNvPr id="79876" name="AutoShape 5"/>
          <p:cNvSpPr>
            <a:spLocks noChangeArrowheads="1"/>
          </p:cNvSpPr>
          <p:nvPr/>
        </p:nvSpPr>
        <p:spPr bwMode="auto">
          <a:xfrm>
            <a:off x="5334000" y="2819400"/>
            <a:ext cx="2057400" cy="533400"/>
          </a:xfrm>
          <a:prstGeom prst="parallelogram">
            <a:avLst>
              <a:gd name="adj" fmla="val 96429"/>
            </a:avLst>
          </a:prstGeom>
          <a:solidFill>
            <a:srgbClr val="6969FF">
              <a:alpha val="30980"/>
            </a:srgbClr>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Verdana" panose="020B0604030504040204" pitchFamily="34" charset="0"/>
                <a:cs typeface="Arial" panose="020B0604020202020204" pitchFamily="34" charset="0"/>
              </a:rPr>
              <a:t>left shift</a:t>
            </a:r>
            <a:endParaRPr lang="en-US" altLang="zh-CN" sz="1800">
              <a:latin typeface="Verdana" panose="020B0604030504040204" pitchFamily="34" charset="0"/>
              <a:cs typeface="Arial" panose="020B0604020202020204" pitchFamily="34" charset="0"/>
            </a:endParaRPr>
          </a:p>
        </p:txBody>
      </p:sp>
      <p:sp>
        <p:nvSpPr>
          <p:cNvPr id="79877" name="Line 6"/>
          <p:cNvSpPr>
            <a:spLocks noChangeShapeType="1"/>
          </p:cNvSpPr>
          <p:nvPr/>
        </p:nvSpPr>
        <p:spPr bwMode="auto">
          <a:xfrm>
            <a:off x="6477000" y="2590800"/>
            <a:ext cx="0" cy="2286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78" name="Text Box 7"/>
          <p:cNvSpPr txBox="1">
            <a:spLocks noChangeArrowheads="1"/>
          </p:cNvSpPr>
          <p:nvPr/>
        </p:nvSpPr>
        <p:spPr bwMode="auto">
          <a:xfrm>
            <a:off x="6248400" y="2246313"/>
            <a:ext cx="519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src</a:t>
            </a:r>
            <a:endParaRPr lang="en-US" altLang="zh-CN" sz="1800">
              <a:latin typeface="Verdana" panose="020B0604030504040204" pitchFamily="34" charset="0"/>
              <a:cs typeface="Arial" panose="020B0604020202020204" pitchFamily="34" charset="0"/>
            </a:endParaRPr>
          </a:p>
        </p:txBody>
      </p:sp>
      <p:sp>
        <p:nvSpPr>
          <p:cNvPr id="79879" name="Line 8"/>
          <p:cNvSpPr>
            <a:spLocks noChangeShapeType="1"/>
          </p:cNvSpPr>
          <p:nvPr/>
        </p:nvSpPr>
        <p:spPr bwMode="auto">
          <a:xfrm flipV="1">
            <a:off x="6400800" y="2667000"/>
            <a:ext cx="152400" cy="76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880" name="Line 9"/>
          <p:cNvSpPr>
            <a:spLocks noChangeShapeType="1"/>
          </p:cNvSpPr>
          <p:nvPr/>
        </p:nvSpPr>
        <p:spPr bwMode="auto">
          <a:xfrm>
            <a:off x="6096000" y="3352800"/>
            <a:ext cx="0" cy="3048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81" name="Line 10"/>
          <p:cNvSpPr>
            <a:spLocks noChangeShapeType="1"/>
          </p:cNvSpPr>
          <p:nvPr/>
        </p:nvSpPr>
        <p:spPr bwMode="auto">
          <a:xfrm flipV="1">
            <a:off x="6019800" y="3429000"/>
            <a:ext cx="152400" cy="762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9882" name="Text Box 11"/>
          <p:cNvSpPr txBox="1">
            <a:spLocks noChangeArrowheads="1"/>
          </p:cNvSpPr>
          <p:nvPr/>
        </p:nvSpPr>
        <p:spPr bwMode="auto">
          <a:xfrm>
            <a:off x="5638800" y="3581400"/>
            <a:ext cx="835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result</a:t>
            </a:r>
            <a:endParaRPr lang="en-US" altLang="zh-CN" sz="1800">
              <a:latin typeface="Verdana" panose="020B0604030504040204" pitchFamily="34" charset="0"/>
              <a:cs typeface="Arial" panose="020B0604020202020204" pitchFamily="34" charset="0"/>
            </a:endParaRPr>
          </a:p>
        </p:txBody>
      </p:sp>
      <p:sp>
        <p:nvSpPr>
          <p:cNvPr id="79883" name="Text Box 12"/>
          <p:cNvSpPr txBox="1">
            <a:spLocks noChangeArrowheads="1"/>
          </p:cNvSpPr>
          <p:nvPr/>
        </p:nvSpPr>
        <p:spPr bwMode="auto">
          <a:xfrm>
            <a:off x="6232525" y="3360738"/>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latin typeface="Tahoma" panose="020B0604030504040204" pitchFamily="34" charset="0"/>
                <a:cs typeface="Arial" panose="020B0604020202020204" pitchFamily="34" charset="0"/>
              </a:rPr>
              <a:t>16</a:t>
            </a:r>
            <a:endParaRPr lang="en-US" altLang="zh-CN" sz="1400">
              <a:latin typeface="Tahoma" panose="020B0604030504040204" pitchFamily="34" charset="0"/>
              <a:cs typeface="Arial" panose="020B0604020202020204" pitchFamily="34" charset="0"/>
            </a:endParaRPr>
          </a:p>
        </p:txBody>
      </p:sp>
      <p:sp>
        <p:nvSpPr>
          <p:cNvPr id="79884" name="Text Box 13"/>
          <p:cNvSpPr txBox="1">
            <a:spLocks noChangeArrowheads="1"/>
          </p:cNvSpPr>
          <p:nvPr/>
        </p:nvSpPr>
        <p:spPr bwMode="auto">
          <a:xfrm>
            <a:off x="6629400" y="2438400"/>
            <a:ext cx="37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latin typeface="Tahoma" panose="020B0604030504040204" pitchFamily="34" charset="0"/>
                <a:cs typeface="Arial" panose="020B0604020202020204" pitchFamily="34" charset="0"/>
              </a:rPr>
              <a:t>16</a:t>
            </a:r>
            <a:endParaRPr lang="en-US" altLang="zh-CN" sz="1400">
              <a:latin typeface="Tahoma" panose="020B0604030504040204" pitchFamily="34" charset="0"/>
              <a:cs typeface="Arial" panose="020B0604020202020204" pitchFamily="34" charset="0"/>
            </a:endParaRPr>
          </a:p>
        </p:txBody>
      </p:sp>
      <p:sp>
        <p:nvSpPr>
          <p:cNvPr id="79885" name="Line 14"/>
          <p:cNvSpPr>
            <a:spLocks noChangeShapeType="1"/>
          </p:cNvSpPr>
          <p:nvPr/>
        </p:nvSpPr>
        <p:spPr bwMode="auto">
          <a:xfrm flipH="1">
            <a:off x="7086600" y="3124200"/>
            <a:ext cx="5334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86" name="Text Box 15"/>
          <p:cNvSpPr txBox="1">
            <a:spLocks noChangeArrowheads="1"/>
          </p:cNvSpPr>
          <p:nvPr/>
        </p:nvSpPr>
        <p:spPr bwMode="auto">
          <a:xfrm>
            <a:off x="7543800" y="2971800"/>
            <a:ext cx="973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shft_in</a:t>
            </a:r>
            <a:endParaRPr lang="en-US" altLang="zh-CN" sz="1800">
              <a:latin typeface="Verdana" panose="020B0604030504040204" pitchFamily="34" charset="0"/>
              <a:cs typeface="Arial" panose="020B0604020202020204" pitchFamily="34" charset="0"/>
            </a:endParaRPr>
          </a:p>
        </p:txBody>
      </p:sp>
      <p:sp>
        <p:nvSpPr>
          <p:cNvPr id="79887" name="Line 16"/>
          <p:cNvSpPr>
            <a:spLocks noChangeShapeType="1"/>
          </p:cNvSpPr>
          <p:nvPr/>
        </p:nvSpPr>
        <p:spPr bwMode="auto">
          <a:xfrm flipH="1">
            <a:off x="5181600" y="3124200"/>
            <a:ext cx="3810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9888" name="Text Box 17"/>
          <p:cNvSpPr txBox="1">
            <a:spLocks noChangeArrowheads="1"/>
          </p:cNvSpPr>
          <p:nvPr/>
        </p:nvSpPr>
        <p:spPr bwMode="auto">
          <a:xfrm>
            <a:off x="4114800" y="2895600"/>
            <a:ext cx="1138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shft_out</a:t>
            </a:r>
            <a:endParaRPr lang="en-US" altLang="zh-CN" sz="1800">
              <a:latin typeface="Verdana" panose="020B0604030504040204" pitchFamily="34" charset="0"/>
              <a:cs typeface="Arial" panose="020B0604020202020204" pitchFamily="34" charset="0"/>
            </a:endParaRPr>
          </a:p>
        </p:txBody>
      </p:sp>
      <p:sp>
        <p:nvSpPr>
          <p:cNvPr id="27665" name="Text Box 20"/>
          <p:cNvSpPr txBox="1">
            <a:spLocks noChangeArrowheads="1"/>
          </p:cNvSpPr>
          <p:nvPr/>
        </p:nvSpPr>
        <p:spPr bwMode="auto">
          <a:xfrm>
            <a:off x="381000" y="2209800"/>
            <a:ext cx="8305800" cy="39941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latin typeface="Verdana" panose="020B0604030504040204" pitchFamily="34" charset="0"/>
                <a:cs typeface="Arial" panose="020B0604020202020204" pitchFamily="34" charset="0"/>
              </a:rPr>
              <a:t>module lft_shift(src,shft_in,result,shft_out);</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input [15:0] src;</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input shft_in;</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output [15:0] result;</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output shft_out;</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 Can access 15 LSB’s of src with [14:0] selector                   //</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 { , } is a process of concatenating two vectors to form one //</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assign result = </a:t>
            </a:r>
            <a:r>
              <a:rPr lang="en-US" altLang="zh-CN" sz="1600" b="1">
                <a:solidFill>
                  <a:srgbClr val="FF0000"/>
                </a:solidFill>
                <a:latin typeface="Verdana" panose="020B0604030504040204" pitchFamily="34" charset="0"/>
                <a:cs typeface="Arial" panose="020B0604020202020204" pitchFamily="34" charset="0"/>
              </a:rPr>
              <a:t>{src[14:0],shft_in}</a:t>
            </a:r>
            <a:r>
              <a:rPr lang="en-US" altLang="zh-CN" sz="1600">
                <a:latin typeface="Verdana" panose="020B0604030504040204" pitchFamily="34" charset="0"/>
                <a:cs typeface="Arial" panose="020B0604020202020204" pitchFamily="34" charset="0"/>
              </a:rPr>
              <a:t>;</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assign shft_out = </a:t>
            </a:r>
            <a:r>
              <a:rPr lang="en-US" altLang="zh-CN" sz="1600" b="1">
                <a:solidFill>
                  <a:srgbClr val="FF0000"/>
                </a:solidFill>
                <a:latin typeface="Verdana" panose="020B0604030504040204" pitchFamily="34" charset="0"/>
                <a:cs typeface="Arial" panose="020B0604020202020204" pitchFamily="34" charset="0"/>
              </a:rPr>
              <a:t>src[15]</a:t>
            </a:r>
            <a:r>
              <a:rPr lang="en-US" altLang="zh-CN" sz="1600">
                <a:latin typeface="Verdana" panose="020B0604030504040204" pitchFamily="34" charset="0"/>
                <a:cs typeface="Arial" panose="020B0604020202020204" pitchFamily="34" charset="0"/>
              </a:rPr>
              <a:t>;	// can access a single bit MSB with [15]</a:t>
            </a: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endParaRPr lang="en-US" altLang="zh-CN" sz="1600">
              <a:latin typeface="Verdana" panose="020B0604030504040204" pitchFamily="34" charset="0"/>
              <a:cs typeface="Arial" panose="020B0604020202020204" pitchFamily="34" charset="0"/>
            </a:endParaRPr>
          </a:p>
          <a:p>
            <a:pPr eaLnBrk="1" hangingPunct="1">
              <a:spcBef>
                <a:spcPct val="0"/>
              </a:spcBef>
              <a:buFontTx/>
              <a:buNone/>
            </a:pPr>
            <a:r>
              <a:rPr lang="en-US" altLang="zh-CN" sz="1600">
                <a:latin typeface="Verdana" panose="020B0604030504040204" pitchFamily="34" charset="0"/>
                <a:cs typeface="Arial" panose="020B0604020202020204" pitchFamily="34" charset="0"/>
              </a:rPr>
              <a:t>endmodule</a:t>
            </a:r>
            <a:endParaRPr lang="en-US" altLang="zh-CN" sz="1600">
              <a:latin typeface="Verdana" panose="020B0604030504040204" pitchFamily="34" charset="0"/>
              <a:cs typeface="Arial" panose="020B0604020202020204" pitchFamily="34" charset="0"/>
            </a:endParaRPr>
          </a:p>
        </p:txBody>
      </p:sp>
      <p:sp>
        <p:nvSpPr>
          <p:cNvPr id="79890" name="Text Box 5"/>
          <p:cNvSpPr txBox="1">
            <a:spLocks noChangeArrowheads="1"/>
          </p:cNvSpPr>
          <p:nvPr/>
        </p:nvSpPr>
        <p:spPr bwMode="auto">
          <a:xfrm>
            <a:off x="5006975"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44050"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A478CE24-5DC2-438C-A3E9-CEA5F5BECB46}"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2675"/>
    </mc:Choice>
    <mc:Fallback>
      <p:transition spd="slow" advTm="5267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169"/>
          <p:cNvSpPr>
            <a:spLocks noChangeArrowheads="1"/>
          </p:cNvSpPr>
          <p:nvPr/>
        </p:nvSpPr>
        <p:spPr bwMode="auto">
          <a:xfrm>
            <a:off x="215900" y="552450"/>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a:t>
            </a:r>
            <a:r>
              <a:rPr lang="zh-CN" altLang="en-US" sz="2400" b="1">
                <a:solidFill>
                  <a:schemeClr val="accent2"/>
                </a:solidFill>
                <a:latin typeface="Times New Roman" panose="02020603050405020304" pitchFamily="18" charset="0"/>
              </a:rPr>
              <a:t>程序由关键词</a:t>
            </a:r>
            <a:r>
              <a:rPr lang="en-US" altLang="zh-CN" sz="2400" b="1">
                <a:solidFill>
                  <a:schemeClr val="accent2"/>
                </a:solidFill>
                <a:latin typeface="Times New Roman" panose="02020603050405020304" pitchFamily="18" charset="0"/>
              </a:rPr>
              <a:t>module</a:t>
            </a:r>
            <a:r>
              <a:rPr lang="zh-CN" altLang="en-US" sz="2400" b="1">
                <a:solidFill>
                  <a:schemeClr val="accent2"/>
                </a:solidFill>
                <a:latin typeface="Times New Roman" panose="02020603050405020304" pitchFamily="18" charset="0"/>
              </a:rPr>
              <a:t>和</a:t>
            </a:r>
            <a:r>
              <a:rPr lang="en-US" altLang="zh-CN" sz="2400" b="1">
                <a:solidFill>
                  <a:schemeClr val="accent2"/>
                </a:solidFill>
                <a:latin typeface="Times New Roman" panose="02020603050405020304" pitchFamily="18" charset="0"/>
              </a:rPr>
              <a:t>endmodule</a:t>
            </a:r>
            <a:r>
              <a:rPr lang="zh-CN" altLang="en-US" sz="2400" b="1">
                <a:solidFill>
                  <a:schemeClr val="accent2"/>
                </a:solidFill>
                <a:latin typeface="Times New Roman" panose="02020603050405020304" pitchFamily="18" charset="0"/>
              </a:rPr>
              <a:t>进行定义</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en-US" altLang="zh-CN" sz="2400" b="1">
                <a:solidFill>
                  <a:schemeClr val="accent2"/>
                </a:solidFill>
                <a:latin typeface="Times New Roman" panose="02020603050405020304" pitchFamily="18" charset="0"/>
              </a:rPr>
              <a:t>Verilog HDL </a:t>
            </a:r>
            <a:r>
              <a:rPr lang="zh-CN" altLang="en-US" sz="2800" b="1">
                <a:solidFill>
                  <a:srgbClr val="FF0000"/>
                </a:solidFill>
                <a:latin typeface="Times New Roman" panose="02020603050405020304" pitchFamily="18" charset="0"/>
              </a:rPr>
              <a:t>大小写敏感</a:t>
            </a:r>
            <a:endParaRPr lang="zh-CN" altLang="en-US" sz="2800" b="1">
              <a:solidFill>
                <a:srgbClr val="FF0000"/>
              </a:solidFill>
              <a:latin typeface="Times New Roman" panose="02020603050405020304" pitchFamily="18" charset="0"/>
            </a:endParaRPr>
          </a:p>
        </p:txBody>
      </p:sp>
      <p:grpSp>
        <p:nvGrpSpPr>
          <p:cNvPr id="41987" name="组合 7170"/>
          <p:cNvGrpSpPr/>
          <p:nvPr/>
        </p:nvGrpSpPr>
        <p:grpSpPr bwMode="auto">
          <a:xfrm>
            <a:off x="2124075" y="1990725"/>
            <a:ext cx="4752975" cy="4346575"/>
            <a:chOff x="0" y="0"/>
            <a:chExt cx="2653" cy="3203"/>
          </a:xfrm>
        </p:grpSpPr>
        <p:grpSp>
          <p:nvGrpSpPr>
            <p:cNvPr id="41989" name="组合 7171"/>
            <p:cNvGrpSpPr/>
            <p:nvPr/>
          </p:nvGrpSpPr>
          <p:grpSpPr bwMode="auto">
            <a:xfrm>
              <a:off x="0" y="0"/>
              <a:ext cx="2653" cy="3203"/>
              <a:chOff x="0" y="0"/>
              <a:chExt cx="2688" cy="3264"/>
            </a:xfrm>
          </p:grpSpPr>
          <p:sp>
            <p:nvSpPr>
              <p:cNvPr id="41992" name="矩形 7172"/>
              <p:cNvSpPr>
                <a:spLocks noChangeArrowheads="1"/>
              </p:cNvSpPr>
              <p:nvPr/>
            </p:nvSpPr>
            <p:spPr bwMode="auto">
              <a:xfrm>
                <a:off x="0" y="0"/>
                <a:ext cx="2688" cy="3264"/>
              </a:xfrm>
              <a:prstGeom prst="rect">
                <a:avLst/>
              </a:prstGeom>
              <a:solidFill>
                <a:srgbClr val="CCECFF"/>
              </a:solidFill>
              <a:ln w="19050" cap="sq">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latin typeface="Times New Roman" panose="02020603050405020304" pitchFamily="18" charset="0"/>
                  </a:rPr>
                  <a:t>      </a:t>
                </a:r>
                <a:r>
                  <a:rPr lang="en-US" altLang="zh-CN" sz="2400">
                    <a:solidFill>
                      <a:schemeClr val="bg2"/>
                    </a:solidFill>
                    <a:latin typeface="Times New Roman" panose="02020603050405020304" pitchFamily="18" charset="0"/>
                  </a:rPr>
                  <a:t>  </a:t>
                </a:r>
                <a:endParaRPr lang="en-US" altLang="zh-CN" sz="2400">
                  <a:solidFill>
                    <a:schemeClr val="bg2"/>
                  </a:solidFill>
                  <a:latin typeface="Times New Roman" panose="02020603050405020304" pitchFamily="18" charset="0"/>
                </a:endParaRPr>
              </a:p>
              <a:p>
                <a:pPr algn="ctr" eaLnBrk="1" hangingPunct="1">
                  <a:spcBef>
                    <a:spcPct val="0"/>
                  </a:spcBef>
                  <a:buFontTx/>
                  <a:buNone/>
                </a:pPr>
                <a:endParaRPr lang="en-US" altLang="zh-CN" sz="2400">
                  <a:solidFill>
                    <a:schemeClr val="bg2"/>
                  </a:solidFill>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a:p>
                <a:pPr algn="ctr" eaLnBrk="1" hangingPunct="1">
                  <a:spcBef>
                    <a:spcPct val="0"/>
                  </a:spcBef>
                  <a:buFontTx/>
                  <a:buNone/>
                </a:pPr>
                <a:endParaRPr lang="en-US" altLang="zh-CN" sz="2400">
                  <a:latin typeface="Times New Roman" panose="02020603050405020304" pitchFamily="18" charset="0"/>
                </a:endParaRPr>
              </a:p>
            </p:txBody>
          </p:sp>
          <p:sp>
            <p:nvSpPr>
              <p:cNvPr id="41993" name="椭圆 7173"/>
              <p:cNvSpPr>
                <a:spLocks noChangeArrowheads="1"/>
              </p:cNvSpPr>
              <p:nvPr/>
            </p:nvSpPr>
            <p:spPr bwMode="auto">
              <a:xfrm>
                <a:off x="192" y="528"/>
                <a:ext cx="2352" cy="432"/>
              </a:xfrm>
              <a:prstGeom prst="ellipse">
                <a:avLst/>
              </a:prstGeom>
              <a:solidFill>
                <a:srgbClr val="CCECFF"/>
              </a:solidFill>
              <a:ln w="19050" cap="sq">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33CC"/>
                    </a:solidFill>
                    <a:latin typeface="Times New Roman" panose="02020603050405020304" pitchFamily="18" charset="0"/>
                    <a:ea typeface="黑体" panose="02010609060101010101" pitchFamily="49" charset="-122"/>
                  </a:rPr>
                  <a:t>port</a:t>
                </a:r>
                <a:r>
                  <a:rPr lang="en-US" altLang="zh-CN" sz="2400" b="1">
                    <a:solidFill>
                      <a:schemeClr val="accent2"/>
                    </a:solidFill>
                    <a:latin typeface="Times New Roman" panose="02020603050405020304" pitchFamily="18" charset="0"/>
                  </a:rPr>
                  <a:t> </a:t>
                </a:r>
                <a:r>
                  <a:rPr lang="en-US" altLang="zh-CN" sz="2800" b="1">
                    <a:solidFill>
                      <a:srgbClr val="0033CC"/>
                    </a:solidFill>
                    <a:latin typeface="Times New Roman" panose="02020603050405020304" pitchFamily="18" charset="0"/>
                    <a:ea typeface="黑体" panose="02010609060101010101" pitchFamily="49" charset="-122"/>
                  </a:rPr>
                  <a:t>declarations</a:t>
                </a:r>
                <a:endParaRPr lang="en-US" altLang="zh-CN" sz="2400" b="1">
                  <a:solidFill>
                    <a:schemeClr val="accent2"/>
                  </a:solidFill>
                  <a:latin typeface="Times New Roman" panose="02020603050405020304" pitchFamily="18" charset="0"/>
                </a:endParaRPr>
              </a:p>
            </p:txBody>
          </p:sp>
          <p:sp>
            <p:nvSpPr>
              <p:cNvPr id="41994" name="椭圆 7174"/>
              <p:cNvSpPr>
                <a:spLocks noChangeArrowheads="1"/>
              </p:cNvSpPr>
              <p:nvPr/>
            </p:nvSpPr>
            <p:spPr bwMode="auto">
              <a:xfrm>
                <a:off x="192" y="1200"/>
                <a:ext cx="2352" cy="384"/>
              </a:xfrm>
              <a:prstGeom prst="ellipse">
                <a:avLst/>
              </a:prstGeom>
              <a:solidFill>
                <a:srgbClr val="CCECFF"/>
              </a:solidFill>
              <a:ln w="19050" cap="sq">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33CC"/>
                    </a:solidFill>
                    <a:latin typeface="Times New Roman" panose="02020603050405020304" pitchFamily="18" charset="0"/>
                    <a:ea typeface="黑体" panose="02010609060101010101" pitchFamily="49" charset="-122"/>
                  </a:rPr>
                  <a:t>data</a:t>
                </a:r>
                <a:r>
                  <a:rPr lang="en-US" altLang="zh-CN" sz="2400" b="1">
                    <a:solidFill>
                      <a:schemeClr val="accent2"/>
                    </a:solidFill>
                    <a:latin typeface="Times New Roman" panose="02020603050405020304" pitchFamily="18" charset="0"/>
                  </a:rPr>
                  <a:t> </a:t>
                </a:r>
                <a:r>
                  <a:rPr lang="en-US" altLang="zh-CN" sz="2800" b="1">
                    <a:solidFill>
                      <a:srgbClr val="0033CC"/>
                    </a:solidFill>
                    <a:latin typeface="Times New Roman" panose="02020603050405020304" pitchFamily="18" charset="0"/>
                    <a:ea typeface="黑体" panose="02010609060101010101" pitchFamily="49" charset="-122"/>
                  </a:rPr>
                  <a:t>type</a:t>
                </a:r>
                <a:r>
                  <a:rPr lang="en-US" altLang="zh-CN" sz="2400" b="1">
                    <a:solidFill>
                      <a:schemeClr val="accent2"/>
                    </a:solidFill>
                    <a:latin typeface="Times New Roman" panose="02020603050405020304" pitchFamily="18" charset="0"/>
                  </a:rPr>
                  <a:t> </a:t>
                </a:r>
                <a:r>
                  <a:rPr lang="en-US" altLang="zh-CN" sz="2800" b="1">
                    <a:solidFill>
                      <a:srgbClr val="0033CC"/>
                    </a:solidFill>
                    <a:latin typeface="Times New Roman" panose="02020603050405020304" pitchFamily="18" charset="0"/>
                    <a:ea typeface="黑体" panose="02010609060101010101" pitchFamily="49" charset="-122"/>
                  </a:rPr>
                  <a:t>declarations</a:t>
                </a:r>
                <a:endParaRPr lang="en-US" altLang="zh-CN" sz="2400" b="1">
                  <a:solidFill>
                    <a:schemeClr val="accent2"/>
                  </a:solidFill>
                  <a:latin typeface="Times New Roman" panose="02020603050405020304" pitchFamily="18" charset="0"/>
                </a:endParaRPr>
              </a:p>
            </p:txBody>
          </p:sp>
          <p:sp>
            <p:nvSpPr>
              <p:cNvPr id="41995" name="椭圆 7175"/>
              <p:cNvSpPr>
                <a:spLocks noChangeArrowheads="1"/>
              </p:cNvSpPr>
              <p:nvPr/>
            </p:nvSpPr>
            <p:spPr bwMode="auto">
              <a:xfrm>
                <a:off x="192" y="1776"/>
                <a:ext cx="2352" cy="432"/>
              </a:xfrm>
              <a:prstGeom prst="ellipse">
                <a:avLst/>
              </a:prstGeom>
              <a:solidFill>
                <a:srgbClr val="CCECFF"/>
              </a:solidFill>
              <a:ln w="19050" cap="sq">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33CC"/>
                    </a:solidFill>
                    <a:latin typeface="Times New Roman" panose="02020603050405020304" pitchFamily="18" charset="0"/>
                    <a:ea typeface="黑体" panose="02010609060101010101" pitchFamily="49" charset="-122"/>
                  </a:rPr>
                  <a:t>functionality</a:t>
                </a:r>
                <a:endParaRPr lang="en-US" altLang="zh-CN" sz="2400" b="1">
                  <a:solidFill>
                    <a:schemeClr val="accent2"/>
                  </a:solidFill>
                  <a:latin typeface="Times New Roman" panose="02020603050405020304" pitchFamily="18" charset="0"/>
                </a:endParaRPr>
              </a:p>
            </p:txBody>
          </p:sp>
          <p:sp>
            <p:nvSpPr>
              <p:cNvPr id="41996" name="椭圆 7176"/>
              <p:cNvSpPr>
                <a:spLocks noChangeArrowheads="1"/>
              </p:cNvSpPr>
              <p:nvPr/>
            </p:nvSpPr>
            <p:spPr bwMode="auto">
              <a:xfrm>
                <a:off x="192" y="2352"/>
                <a:ext cx="2352" cy="432"/>
              </a:xfrm>
              <a:prstGeom prst="ellipse">
                <a:avLst/>
              </a:prstGeom>
              <a:solidFill>
                <a:srgbClr val="CCECFF"/>
              </a:solidFill>
              <a:ln w="19050" cap="sq">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33CC"/>
                    </a:solidFill>
                    <a:latin typeface="Times New Roman" panose="02020603050405020304" pitchFamily="18" charset="0"/>
                    <a:ea typeface="黑体" panose="02010609060101010101" pitchFamily="49" charset="-122"/>
                  </a:rPr>
                  <a:t>timing</a:t>
                </a:r>
                <a:r>
                  <a:rPr lang="en-US" altLang="zh-CN" sz="2400" b="1">
                    <a:solidFill>
                      <a:schemeClr val="accent2"/>
                    </a:solidFill>
                    <a:latin typeface="Times New Roman" panose="02020603050405020304" pitchFamily="18" charset="0"/>
                  </a:rPr>
                  <a:t> </a:t>
                </a:r>
                <a:r>
                  <a:rPr lang="en-US" altLang="zh-CN" sz="2800" b="1">
                    <a:solidFill>
                      <a:srgbClr val="0033CC"/>
                    </a:solidFill>
                    <a:latin typeface="Times New Roman" panose="02020603050405020304" pitchFamily="18" charset="0"/>
                    <a:ea typeface="黑体" panose="02010609060101010101" pitchFamily="49" charset="-122"/>
                  </a:rPr>
                  <a:t>specification</a:t>
                </a:r>
                <a:endParaRPr lang="en-US" altLang="zh-CN" sz="2400" b="1">
                  <a:solidFill>
                    <a:schemeClr val="accent2"/>
                  </a:solidFill>
                  <a:latin typeface="Times New Roman" panose="02020603050405020304" pitchFamily="18" charset="0"/>
                </a:endParaRPr>
              </a:p>
            </p:txBody>
          </p:sp>
        </p:grpSp>
        <p:sp>
          <p:nvSpPr>
            <p:cNvPr id="41990" name="文本框 7177"/>
            <p:cNvSpPr txBox="1">
              <a:spLocks noChangeArrowheads="1"/>
            </p:cNvSpPr>
            <p:nvPr/>
          </p:nvSpPr>
          <p:spPr bwMode="auto">
            <a:xfrm>
              <a:off x="45" y="2812"/>
              <a:ext cx="907" cy="3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endmodule</a:t>
              </a:r>
              <a:endParaRPr lang="en-US" altLang="zh-CN" sz="2400" b="1">
                <a:solidFill>
                  <a:srgbClr val="FF0000"/>
                </a:solidFill>
                <a:latin typeface="Times New Roman" panose="02020603050405020304" pitchFamily="18" charset="0"/>
              </a:endParaRPr>
            </a:p>
          </p:txBody>
        </p:sp>
        <p:sp>
          <p:nvSpPr>
            <p:cNvPr id="41991" name="文本框 7178"/>
            <p:cNvSpPr txBox="1">
              <a:spLocks noChangeArrowheads="1"/>
            </p:cNvSpPr>
            <p:nvPr/>
          </p:nvSpPr>
          <p:spPr bwMode="auto">
            <a:xfrm>
              <a:off x="45" y="89"/>
              <a:ext cx="2086" cy="3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module  name  (port_list);</a:t>
              </a:r>
              <a:endParaRPr lang="en-US" altLang="zh-CN" sz="2400" b="1">
                <a:solidFill>
                  <a:srgbClr val="FF0000"/>
                </a:solidFill>
                <a:latin typeface="Times New Roman" panose="02020603050405020304" pitchFamily="18" charset="0"/>
              </a:endParaRPr>
            </a:p>
          </p:txBody>
        </p:sp>
      </p:grpSp>
      <p:sp>
        <p:nvSpPr>
          <p:cNvPr id="8203"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CF2CA8E9-EE43-4E6C-9445-8EBEFD47BD4F}"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7444"/>
    </mc:Choice>
    <mc:Fallback>
      <p:transition spd="slow" advTm="57444"/>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Arrays &amp; Memories</a:t>
            </a:r>
            <a:endParaRPr lang="en-US" altLang="zh-CN"/>
          </a:p>
        </p:txBody>
      </p:sp>
      <p:sp>
        <p:nvSpPr>
          <p:cNvPr id="80899" name="Rectangle 3"/>
          <p:cNvSpPr>
            <a:spLocks noGrp="1" noChangeArrowheads="1"/>
          </p:cNvSpPr>
          <p:nvPr>
            <p:ph type="body" idx="4294967295"/>
          </p:nvPr>
        </p:nvSpPr>
        <p:spPr>
          <a:xfrm>
            <a:off x="457200" y="1600200"/>
            <a:ext cx="8229600" cy="1219200"/>
          </a:xfrm>
        </p:spPr>
        <p:txBody>
          <a:body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sym typeface="Arial" panose="020B0604020202020204" pitchFamily="34" charset="0"/>
              </a:rPr>
              <a:t>Can have multi-dimentional arrays</a:t>
            </a:r>
            <a:endParaRPr lang="en-US" altLang="zh-CN" sz="2800">
              <a:latin typeface="Times New Roman" panose="02020603050405020304" pitchFamily="18" charset="0"/>
              <a:cs typeface="Arial" panose="020B0604020202020204" pitchFamily="34" charset="0"/>
              <a:sym typeface="Arial" panose="020B0604020202020204" pitchFamily="34" charset="0"/>
            </a:endParaRPr>
          </a:p>
          <a:p>
            <a:pPr lvl="1" eaLnBrk="1" hangingPunct="1"/>
            <a:r>
              <a:rPr lang="en-US" altLang="zh-CN" sz="2400">
                <a:latin typeface="Times New Roman" panose="02020603050405020304" pitchFamily="18" charset="0"/>
                <a:cs typeface="Arial" panose="020B0604020202020204" pitchFamily="34" charset="0"/>
                <a:sym typeface="Arial" panose="020B0604020202020204" pitchFamily="34" charset="0"/>
              </a:rPr>
              <a:t>reg [7:0] mem[0:99][0:3];	// what is this?</a:t>
            </a:r>
            <a:endParaRPr lang="en-US" altLang="zh-CN" sz="2400">
              <a:latin typeface="Times New Roman" panose="02020603050405020304" pitchFamily="18" charset="0"/>
              <a:cs typeface="Arial" panose="020B0604020202020204" pitchFamily="34" charset="0"/>
              <a:sym typeface="Arial" panose="020B0604020202020204" pitchFamily="34" charset="0"/>
            </a:endParaRPr>
          </a:p>
        </p:txBody>
      </p:sp>
      <p:sp>
        <p:nvSpPr>
          <p:cNvPr id="28676" name="Rectangle 5"/>
          <p:cNvSpPr>
            <a:spLocks noChangeArrowheads="1"/>
          </p:cNvSpPr>
          <p:nvPr/>
        </p:nvSpPr>
        <p:spPr bwMode="auto">
          <a:xfrm>
            <a:off x="533400" y="274320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rPr>
              <a:t>Often have to model memories</a:t>
            </a:r>
            <a:endParaRPr lang="en-US" altLang="zh-CN" sz="2800">
              <a:latin typeface="Times New Roman" panose="02020603050405020304" pitchFamily="18" charset="0"/>
              <a:cs typeface="Arial" panose="020B0604020202020204" pitchFamily="34" charset="0"/>
            </a:endParaRPr>
          </a:p>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 RF, SRAM, ROM, Flash, Cache</a:t>
            </a:r>
            <a:endParaRPr lang="en-US" altLang="zh-CN" sz="2400">
              <a:latin typeface="Times New Roman" panose="02020603050405020304" pitchFamily="18" charset="0"/>
              <a:cs typeface="Arial" panose="020B0604020202020204" pitchFamily="34" charset="0"/>
            </a:endParaRPr>
          </a:p>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 Memories can be useful in your test bench</a:t>
            </a:r>
            <a:endParaRPr lang="en-US" altLang="zh-CN" sz="2400">
              <a:latin typeface="Tahoma" panose="020B0604030504040204" pitchFamily="34" charset="0"/>
              <a:cs typeface="Arial" panose="020B0604020202020204" pitchFamily="34" charset="0"/>
            </a:endParaRPr>
          </a:p>
        </p:txBody>
      </p:sp>
      <p:sp>
        <p:nvSpPr>
          <p:cNvPr id="28677" name="Text Box 6"/>
          <p:cNvSpPr txBox="1">
            <a:spLocks noChangeArrowheads="1"/>
          </p:cNvSpPr>
          <p:nvPr/>
        </p:nvSpPr>
        <p:spPr bwMode="auto">
          <a:xfrm>
            <a:off x="381000" y="4343400"/>
            <a:ext cx="6473825" cy="21050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Tahoma" panose="020B0604030504040204" pitchFamily="34" charset="0"/>
                <a:cs typeface="Arial" panose="020B0604020202020204" pitchFamily="34" charset="0"/>
              </a:rPr>
              <a:t>wire [15:0] src1,src2;	   // source busses to ALU</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b="1">
                <a:solidFill>
                  <a:srgbClr val="FF0000"/>
                </a:solidFill>
                <a:latin typeface="Tahoma" panose="020B0604030504040204" pitchFamily="34" charset="0"/>
                <a:cs typeface="Arial" panose="020B0604020202020204" pitchFamily="34" charset="0"/>
              </a:rPr>
              <a:t>reg [15:0] reg_file[0:31]</a:t>
            </a:r>
            <a:r>
              <a:rPr lang="en-US" altLang="zh-CN" sz="1800">
                <a:latin typeface="Tahoma" panose="020B0604030504040204" pitchFamily="34" charset="0"/>
                <a:cs typeface="Arial" panose="020B0604020202020204" pitchFamily="34" charset="0"/>
              </a:rPr>
              <a:t>;// Register file of 32 16-bit words</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reg [4:0] addr1,addr2;	  // src1 and src2 address</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400">
                <a:latin typeface="Tahoma" panose="020B0604030504040204" pitchFamily="34" charset="0"/>
                <a:cs typeface="Arial" panose="020B0604020202020204" pitchFamily="34" charset="0"/>
              </a:rPr>
              <a:t>  .</a:t>
            </a:r>
            <a:endParaRPr lang="en-US" altLang="zh-CN" sz="1400">
              <a:latin typeface="Tahoma" panose="020B0604030504040204" pitchFamily="34" charset="0"/>
              <a:cs typeface="Arial" panose="020B0604020202020204" pitchFamily="34" charset="0"/>
            </a:endParaRPr>
          </a:p>
          <a:p>
            <a:pPr eaLnBrk="1" hangingPunct="1">
              <a:spcBef>
                <a:spcPct val="0"/>
              </a:spcBef>
              <a:buFontTx/>
              <a:buNone/>
            </a:pPr>
            <a:r>
              <a:rPr lang="en-US" altLang="zh-CN" sz="1400">
                <a:latin typeface="Tahoma" panose="020B0604030504040204" pitchFamily="34" charset="0"/>
                <a:cs typeface="Arial" panose="020B0604020202020204" pitchFamily="34" charset="0"/>
              </a:rPr>
              <a:t>  .</a:t>
            </a:r>
            <a:endParaRPr lang="en-US" altLang="zh-CN" sz="1400">
              <a:latin typeface="Tahoma" panose="020B0604030504040204" pitchFamily="34" charset="0"/>
              <a:cs typeface="Arial" panose="020B0604020202020204" pitchFamily="34" charset="0"/>
            </a:endParaRPr>
          </a:p>
          <a:p>
            <a:pPr eaLnBrk="1" hangingPunct="1">
              <a:spcBef>
                <a:spcPct val="0"/>
              </a:spcBef>
              <a:buFontTx/>
              <a:buNone/>
            </a:pPr>
            <a:r>
              <a:rPr lang="en-US" altLang="zh-CN" sz="1400">
                <a:latin typeface="Tahoma" panose="020B0604030504040204" pitchFamily="34" charset="0"/>
                <a:cs typeface="Arial" panose="020B0604020202020204" pitchFamily="34" charset="0"/>
              </a:rPr>
              <a:t>  .</a:t>
            </a:r>
            <a:endParaRPr lang="en-US" altLang="zh-CN" sz="14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src1 = reg_file[addr1];	  // transfer addressed register file</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 to src1 bus</a:t>
            </a:r>
            <a:endParaRPr lang="en-US" altLang="zh-CN" sz="1800">
              <a:latin typeface="Tahoma" panose="020B0604030504040204" pitchFamily="34" charset="0"/>
              <a:cs typeface="Arial" panose="020B0604020202020204" pitchFamily="34" charset="0"/>
            </a:endParaRPr>
          </a:p>
        </p:txBody>
      </p:sp>
      <p:grpSp>
        <p:nvGrpSpPr>
          <p:cNvPr id="28678" name="组合 28677"/>
          <p:cNvGrpSpPr/>
          <p:nvPr/>
        </p:nvGrpSpPr>
        <p:grpSpPr bwMode="auto">
          <a:xfrm>
            <a:off x="5486400" y="2667000"/>
            <a:ext cx="3352800" cy="2393950"/>
            <a:chOff x="0" y="0"/>
            <a:chExt cx="2112" cy="1508"/>
          </a:xfrm>
        </p:grpSpPr>
        <p:sp>
          <p:nvSpPr>
            <p:cNvPr id="80905" name="Line 7"/>
            <p:cNvSpPr>
              <a:spLocks noChangeShapeType="1"/>
            </p:cNvSpPr>
            <p:nvPr/>
          </p:nvSpPr>
          <p:spPr bwMode="auto">
            <a:xfrm>
              <a:off x="1536" y="86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6" name="Line 8"/>
            <p:cNvSpPr>
              <a:spLocks noChangeShapeType="1"/>
            </p:cNvSpPr>
            <p:nvPr/>
          </p:nvSpPr>
          <p:spPr bwMode="auto">
            <a:xfrm flipH="1">
              <a:off x="1632" y="864"/>
              <a:ext cx="96" cy="9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7" name="Line 9"/>
            <p:cNvSpPr>
              <a:spLocks noChangeShapeType="1"/>
            </p:cNvSpPr>
            <p:nvPr/>
          </p:nvSpPr>
          <p:spPr bwMode="auto">
            <a:xfrm flipH="1">
              <a:off x="1296" y="864"/>
              <a:ext cx="24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8" name="Line 10"/>
            <p:cNvSpPr>
              <a:spLocks noChangeShapeType="1"/>
            </p:cNvSpPr>
            <p:nvPr/>
          </p:nvSpPr>
          <p:spPr bwMode="auto">
            <a:xfrm>
              <a:off x="1296" y="864"/>
              <a:ext cx="192"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9" name="Line 11"/>
            <p:cNvSpPr>
              <a:spLocks noChangeShapeType="1"/>
            </p:cNvSpPr>
            <p:nvPr/>
          </p:nvSpPr>
          <p:spPr bwMode="auto">
            <a:xfrm flipV="1">
              <a:off x="1776" y="864"/>
              <a:ext cx="192" cy="2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0" name="Line 12"/>
            <p:cNvSpPr>
              <a:spLocks noChangeShapeType="1"/>
            </p:cNvSpPr>
            <p:nvPr/>
          </p:nvSpPr>
          <p:spPr bwMode="auto">
            <a:xfrm flipH="1">
              <a:off x="1728" y="864"/>
              <a:ext cx="24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1" name="Line 13"/>
            <p:cNvSpPr>
              <a:spLocks noChangeShapeType="1"/>
            </p:cNvSpPr>
            <p:nvPr/>
          </p:nvSpPr>
          <p:spPr bwMode="auto">
            <a:xfrm>
              <a:off x="1488" y="1152"/>
              <a:ext cx="28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2" name="Text Box 14"/>
            <p:cNvSpPr txBox="1">
              <a:spLocks noChangeArrowheads="1"/>
            </p:cNvSpPr>
            <p:nvPr/>
          </p:nvSpPr>
          <p:spPr bwMode="auto">
            <a:xfrm>
              <a:off x="1471" y="945"/>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latin typeface="Verdana" panose="020B0604030504040204" pitchFamily="34" charset="0"/>
                  <a:cs typeface="Arial" panose="020B0604020202020204" pitchFamily="34" charset="0"/>
                </a:rPr>
                <a:t>ALU</a:t>
              </a:r>
              <a:endParaRPr lang="en-US" altLang="zh-CN" sz="1400">
                <a:latin typeface="Verdana" panose="020B0604030504040204" pitchFamily="34" charset="0"/>
                <a:cs typeface="Arial" panose="020B0604020202020204" pitchFamily="34" charset="0"/>
              </a:endParaRPr>
            </a:p>
          </p:txBody>
        </p:sp>
        <p:sp>
          <p:nvSpPr>
            <p:cNvPr id="80913" name="Line 15"/>
            <p:cNvSpPr>
              <a:spLocks noChangeShapeType="1"/>
            </p:cNvSpPr>
            <p:nvPr/>
          </p:nvSpPr>
          <p:spPr bwMode="auto">
            <a:xfrm>
              <a:off x="1440" y="528"/>
              <a:ext cx="0" cy="336"/>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4" name="Line 16"/>
            <p:cNvSpPr>
              <a:spLocks noChangeShapeType="1"/>
            </p:cNvSpPr>
            <p:nvPr/>
          </p:nvSpPr>
          <p:spPr bwMode="auto">
            <a:xfrm>
              <a:off x="1824" y="672"/>
              <a:ext cx="0" cy="19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5" name="Line 17"/>
            <p:cNvSpPr>
              <a:spLocks noChangeShapeType="1"/>
            </p:cNvSpPr>
            <p:nvPr/>
          </p:nvSpPr>
          <p:spPr bwMode="auto">
            <a:xfrm>
              <a:off x="672" y="528"/>
              <a:ext cx="76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6" name="Line 18"/>
            <p:cNvSpPr>
              <a:spLocks noChangeShapeType="1"/>
            </p:cNvSpPr>
            <p:nvPr/>
          </p:nvSpPr>
          <p:spPr bwMode="auto">
            <a:xfrm>
              <a:off x="912" y="672"/>
              <a:ext cx="100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7" name="Rectangle 19"/>
            <p:cNvSpPr>
              <a:spLocks noChangeArrowheads="1"/>
            </p:cNvSpPr>
            <p:nvPr/>
          </p:nvSpPr>
          <p:spPr bwMode="auto">
            <a:xfrm>
              <a:off x="576" y="48"/>
              <a:ext cx="432" cy="288"/>
            </a:xfrm>
            <a:prstGeom prst="rect">
              <a:avLst/>
            </a:prstGeom>
            <a:solidFill>
              <a:srgbClr val="6969FF">
                <a:alpha val="54901"/>
              </a:srgbClr>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Verdana" panose="020B0604030504040204" pitchFamily="34" charset="0"/>
                  <a:cs typeface="Arial" panose="020B0604020202020204" pitchFamily="34" charset="0"/>
                </a:rPr>
                <a:t>RF</a:t>
              </a:r>
              <a:endParaRPr lang="en-US" altLang="zh-CN" sz="1800">
                <a:latin typeface="Verdana" panose="020B0604030504040204" pitchFamily="34" charset="0"/>
                <a:cs typeface="Arial" panose="020B0604020202020204" pitchFamily="34" charset="0"/>
              </a:endParaRPr>
            </a:p>
          </p:txBody>
        </p:sp>
        <p:sp>
          <p:nvSpPr>
            <p:cNvPr id="80918" name="Rectangle 21"/>
            <p:cNvSpPr>
              <a:spLocks noChangeArrowheads="1"/>
            </p:cNvSpPr>
            <p:nvPr/>
          </p:nvSpPr>
          <p:spPr bwMode="auto">
            <a:xfrm>
              <a:off x="1104" y="48"/>
              <a:ext cx="432" cy="288"/>
            </a:xfrm>
            <a:prstGeom prst="rect">
              <a:avLst/>
            </a:prstGeom>
            <a:solidFill>
              <a:schemeClr val="tx2">
                <a:alpha val="54901"/>
              </a:schemeClr>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Verdana" panose="020B0604030504040204" pitchFamily="34" charset="0"/>
                  <a:cs typeface="Arial" panose="020B0604020202020204" pitchFamily="34" charset="0"/>
                </a:rPr>
                <a:t>Flash</a:t>
              </a:r>
              <a:endParaRPr lang="en-US" altLang="zh-CN" sz="1800">
                <a:latin typeface="Verdana" panose="020B0604030504040204" pitchFamily="34" charset="0"/>
                <a:cs typeface="Arial" panose="020B0604020202020204" pitchFamily="34" charset="0"/>
              </a:endParaRPr>
            </a:p>
          </p:txBody>
        </p:sp>
        <p:sp>
          <p:nvSpPr>
            <p:cNvPr id="80919" name="Rectangle 22"/>
            <p:cNvSpPr>
              <a:spLocks noChangeArrowheads="1"/>
            </p:cNvSpPr>
            <p:nvPr/>
          </p:nvSpPr>
          <p:spPr bwMode="auto">
            <a:xfrm>
              <a:off x="1680" y="48"/>
              <a:ext cx="432" cy="288"/>
            </a:xfrm>
            <a:prstGeom prst="rect">
              <a:avLst/>
            </a:prstGeom>
            <a:solidFill>
              <a:srgbClr val="FF6600">
                <a:alpha val="54901"/>
              </a:srgbClr>
            </a:solidFill>
            <a:ln w="12700">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latin typeface="Verdana" panose="020B0604030504040204" pitchFamily="34" charset="0"/>
                  <a:cs typeface="Arial" panose="020B0604020202020204" pitchFamily="34" charset="0"/>
                </a:rPr>
                <a:t>I</a:t>
              </a:r>
              <a:r>
                <a:rPr lang="en-US" altLang="zh-CN" sz="1800" baseline="30000">
                  <a:latin typeface="Verdana" panose="020B0604030504040204" pitchFamily="34" charset="0"/>
                  <a:cs typeface="Arial" panose="020B0604020202020204" pitchFamily="34" charset="0"/>
                </a:rPr>
                <a:t>2</a:t>
              </a:r>
              <a:r>
                <a:rPr lang="en-US" altLang="zh-CN" sz="1800">
                  <a:latin typeface="Verdana" panose="020B0604030504040204" pitchFamily="34" charset="0"/>
                  <a:cs typeface="Arial" panose="020B0604020202020204" pitchFamily="34" charset="0"/>
                </a:rPr>
                <a:t>C</a:t>
              </a:r>
              <a:endParaRPr lang="en-US" altLang="zh-CN" sz="1800">
                <a:latin typeface="Verdana" panose="020B0604030504040204" pitchFamily="34" charset="0"/>
                <a:cs typeface="Arial" panose="020B0604020202020204" pitchFamily="34" charset="0"/>
              </a:endParaRPr>
            </a:p>
          </p:txBody>
        </p:sp>
        <p:sp>
          <p:nvSpPr>
            <p:cNvPr id="80920" name="Line 23"/>
            <p:cNvSpPr>
              <a:spLocks noChangeShapeType="1"/>
            </p:cNvSpPr>
            <p:nvPr/>
          </p:nvSpPr>
          <p:spPr bwMode="auto">
            <a:xfrm>
              <a:off x="672" y="336"/>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1" name="Line 24"/>
            <p:cNvSpPr>
              <a:spLocks noChangeShapeType="1"/>
            </p:cNvSpPr>
            <p:nvPr/>
          </p:nvSpPr>
          <p:spPr bwMode="auto">
            <a:xfrm>
              <a:off x="912" y="336"/>
              <a:ext cx="0"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2" name="Line 25"/>
            <p:cNvSpPr>
              <a:spLocks noChangeShapeType="1"/>
            </p:cNvSpPr>
            <p:nvPr/>
          </p:nvSpPr>
          <p:spPr bwMode="auto">
            <a:xfrm>
              <a:off x="1920" y="336"/>
              <a:ext cx="0" cy="33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3" name="Line 26"/>
            <p:cNvSpPr>
              <a:spLocks noChangeShapeType="1"/>
            </p:cNvSpPr>
            <p:nvPr/>
          </p:nvSpPr>
          <p:spPr bwMode="auto">
            <a:xfrm>
              <a:off x="1296" y="336"/>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4" name="Line 27"/>
            <p:cNvSpPr>
              <a:spLocks noChangeShapeType="1"/>
            </p:cNvSpPr>
            <p:nvPr/>
          </p:nvSpPr>
          <p:spPr bwMode="auto">
            <a:xfrm>
              <a:off x="1632" y="1152"/>
              <a:ext cx="0" cy="14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5" name="Text Box 28"/>
            <p:cNvSpPr txBox="1">
              <a:spLocks noChangeArrowheads="1"/>
            </p:cNvSpPr>
            <p:nvPr/>
          </p:nvSpPr>
          <p:spPr bwMode="auto">
            <a:xfrm>
              <a:off x="1392" y="1296"/>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latin typeface="Verdana" panose="020B0604030504040204" pitchFamily="34" charset="0"/>
                  <a:cs typeface="Arial" panose="020B0604020202020204" pitchFamily="34" charset="0"/>
                </a:rPr>
                <a:t>result</a:t>
              </a:r>
              <a:endParaRPr lang="en-US" altLang="zh-CN" sz="1600">
                <a:latin typeface="Verdana" panose="020B0604030504040204" pitchFamily="34" charset="0"/>
                <a:cs typeface="Arial" panose="020B0604020202020204" pitchFamily="34" charset="0"/>
              </a:endParaRPr>
            </a:p>
          </p:txBody>
        </p:sp>
        <p:sp>
          <p:nvSpPr>
            <p:cNvPr id="80926" name="Oval 29"/>
            <p:cNvSpPr>
              <a:spLocks noChangeArrowheads="1"/>
            </p:cNvSpPr>
            <p:nvPr/>
          </p:nvSpPr>
          <p:spPr bwMode="auto">
            <a:xfrm>
              <a:off x="1270" y="504"/>
              <a:ext cx="48" cy="4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Verdana" panose="020B0604030504040204" pitchFamily="34" charset="0"/>
                <a:cs typeface="Arial" panose="020B0604020202020204" pitchFamily="34" charset="0"/>
              </a:endParaRPr>
            </a:p>
          </p:txBody>
        </p:sp>
        <p:sp>
          <p:nvSpPr>
            <p:cNvPr id="80927" name="Oval 30"/>
            <p:cNvSpPr>
              <a:spLocks noChangeArrowheads="1"/>
            </p:cNvSpPr>
            <p:nvPr/>
          </p:nvSpPr>
          <p:spPr bwMode="auto">
            <a:xfrm>
              <a:off x="1799" y="648"/>
              <a:ext cx="48" cy="48"/>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Verdana" panose="020B0604030504040204" pitchFamily="34" charset="0"/>
                <a:cs typeface="Arial" panose="020B0604020202020204" pitchFamily="34" charset="0"/>
              </a:endParaRPr>
            </a:p>
          </p:txBody>
        </p:sp>
        <p:sp>
          <p:nvSpPr>
            <p:cNvPr id="80928" name="Line 31"/>
            <p:cNvSpPr>
              <a:spLocks noChangeShapeType="1"/>
            </p:cNvSpPr>
            <p:nvPr/>
          </p:nvSpPr>
          <p:spPr bwMode="auto">
            <a:xfrm>
              <a:off x="432" y="96"/>
              <a:ext cx="14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9" name="Line 32"/>
            <p:cNvSpPr>
              <a:spLocks noChangeShapeType="1"/>
            </p:cNvSpPr>
            <p:nvPr/>
          </p:nvSpPr>
          <p:spPr bwMode="auto">
            <a:xfrm>
              <a:off x="432" y="288"/>
              <a:ext cx="14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30" name="Text Box 33"/>
            <p:cNvSpPr txBox="1">
              <a:spLocks noChangeArrowheads="1"/>
            </p:cNvSpPr>
            <p:nvPr/>
          </p:nvSpPr>
          <p:spPr bwMode="auto">
            <a:xfrm>
              <a:off x="0" y="0"/>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latin typeface="Verdana" panose="020B0604030504040204" pitchFamily="34" charset="0"/>
                  <a:cs typeface="Arial" panose="020B0604020202020204" pitchFamily="34" charset="0"/>
                </a:rPr>
                <a:t>addr1</a:t>
              </a:r>
              <a:endParaRPr lang="en-US" altLang="zh-CN" sz="1400">
                <a:latin typeface="Verdana" panose="020B0604030504040204" pitchFamily="34" charset="0"/>
                <a:cs typeface="Arial" panose="020B0604020202020204" pitchFamily="34" charset="0"/>
              </a:endParaRPr>
            </a:p>
          </p:txBody>
        </p:sp>
        <p:sp>
          <p:nvSpPr>
            <p:cNvPr id="80931" name="Text Box 34"/>
            <p:cNvSpPr txBox="1">
              <a:spLocks noChangeArrowheads="1"/>
            </p:cNvSpPr>
            <p:nvPr/>
          </p:nvSpPr>
          <p:spPr bwMode="auto">
            <a:xfrm>
              <a:off x="0" y="192"/>
              <a:ext cx="4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latin typeface="Verdana" panose="020B0604030504040204" pitchFamily="34" charset="0"/>
                  <a:cs typeface="Arial" panose="020B0604020202020204" pitchFamily="34" charset="0"/>
                </a:rPr>
                <a:t>addr2</a:t>
              </a:r>
              <a:endParaRPr lang="en-US" altLang="zh-CN" sz="1400">
                <a:latin typeface="Verdana" panose="020B0604030504040204" pitchFamily="34" charset="0"/>
                <a:cs typeface="Arial" panose="020B0604020202020204" pitchFamily="34" charset="0"/>
              </a:endParaRPr>
            </a:p>
          </p:txBody>
        </p:sp>
        <p:sp>
          <p:nvSpPr>
            <p:cNvPr id="80932" name="Text Box 35"/>
            <p:cNvSpPr txBox="1">
              <a:spLocks noChangeArrowheads="1"/>
            </p:cNvSpPr>
            <p:nvPr/>
          </p:nvSpPr>
          <p:spPr bwMode="auto">
            <a:xfrm>
              <a:off x="919" y="368"/>
              <a:ext cx="3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latin typeface="Verdana" panose="020B0604030504040204" pitchFamily="34" charset="0"/>
                  <a:cs typeface="Arial" panose="020B0604020202020204" pitchFamily="34" charset="0"/>
                </a:rPr>
                <a:t>src1</a:t>
              </a:r>
              <a:endParaRPr lang="en-US" altLang="zh-CN" sz="1400">
                <a:latin typeface="Verdana" panose="020B0604030504040204" pitchFamily="34" charset="0"/>
                <a:cs typeface="Arial" panose="020B0604020202020204" pitchFamily="34" charset="0"/>
              </a:endParaRPr>
            </a:p>
          </p:txBody>
        </p:sp>
        <p:sp>
          <p:nvSpPr>
            <p:cNvPr id="80933" name="Text Box 36"/>
            <p:cNvSpPr txBox="1">
              <a:spLocks noChangeArrowheads="1"/>
            </p:cNvSpPr>
            <p:nvPr/>
          </p:nvSpPr>
          <p:spPr bwMode="auto">
            <a:xfrm>
              <a:off x="920" y="513"/>
              <a:ext cx="3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latin typeface="Verdana" panose="020B0604030504040204" pitchFamily="34" charset="0"/>
                  <a:cs typeface="Arial" panose="020B0604020202020204" pitchFamily="34" charset="0"/>
                </a:rPr>
                <a:t>src2</a:t>
              </a:r>
              <a:endParaRPr lang="en-US" altLang="zh-CN" sz="1400">
                <a:latin typeface="Verdana" panose="020B0604030504040204" pitchFamily="34" charset="0"/>
                <a:cs typeface="Arial" panose="020B0604020202020204" pitchFamily="34" charset="0"/>
              </a:endParaRPr>
            </a:p>
          </p:txBody>
        </p:sp>
      </p:grpSp>
      <p:sp>
        <p:nvSpPr>
          <p:cNvPr id="80903" name="Text Box 5"/>
          <p:cNvSpPr txBox="1">
            <a:spLocks noChangeArrowheads="1"/>
          </p:cNvSpPr>
          <p:nvPr/>
        </p:nvSpPr>
        <p:spPr bwMode="auto">
          <a:xfrm>
            <a:off x="6084888" y="6526213"/>
            <a:ext cx="2992437" cy="28733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4509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F1F0A458-97A1-4074-8DFC-8740E406943A}"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70997"/>
    </mc:Choice>
    <mc:Fallback>
      <p:transition spd="slow" advTm="7099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29697"/>
          <p:cNvSpPr>
            <a:spLocks noChangeArrowheads="1"/>
          </p:cNvSpPr>
          <p:nvPr/>
        </p:nvSpPr>
        <p:spPr bwMode="auto">
          <a:xfrm>
            <a:off x="215900" y="631825"/>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系统任务和函数</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以$字符开始的标识符表示系统任务或系统函数；</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任务提供了一种封装行为的机制，任务可以返回0个或多个值；</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函数除只能返回一个值以外与任务相同；</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函数在0时刻执行，即不允许延迟，而任务可以带有延迟。</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编译指令：以`（反引号）开始的某些标识符</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`define和`undef，`ifdef、`else和 `endif，`default_nettype</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`include，`resetall，</a:t>
            </a:r>
            <a:r>
              <a:rPr lang="zh-CN" altLang="en-US" sz="2200" b="1">
                <a:solidFill>
                  <a:srgbClr val="FF0000"/>
                </a:solidFill>
                <a:latin typeface="Times New Roman" panose="02020603050405020304" pitchFamily="18" charset="0"/>
              </a:rPr>
              <a:t>`timescale</a:t>
            </a:r>
            <a:endParaRPr lang="zh-CN" altLang="en-US" sz="2200" b="1">
              <a:solidFill>
                <a:srgbClr val="FF0000"/>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`unconneted_drive和`nounconnected_drive</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`celldefine和`endcelldefine</a:t>
            </a:r>
            <a:endParaRPr lang="zh-CN" altLang="en-US" sz="2200" b="1">
              <a:solidFill>
                <a:schemeClr val="accent2"/>
              </a:solidFill>
              <a:latin typeface="Times New Roman" panose="02020603050405020304" pitchFamily="18" charset="0"/>
            </a:endParaRPr>
          </a:p>
        </p:txBody>
      </p:sp>
      <p:sp>
        <p:nvSpPr>
          <p:cNvPr id="46082"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A218F898-742A-49EC-A414-E333504F9381}"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09505"/>
    </mc:Choice>
    <mc:Fallback>
      <p:transition spd="slow" advTm="109505"/>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Useful System Tasks</a:t>
            </a:r>
            <a:endParaRPr lang="en-US" altLang="zh-CN"/>
          </a:p>
        </p:txBody>
      </p:sp>
      <p:sp>
        <p:nvSpPr>
          <p:cNvPr id="82947" name="Rectangle 3"/>
          <p:cNvSpPr>
            <a:spLocks noGrp="1" noChangeArrowheads="1"/>
          </p:cNvSpPr>
          <p:nvPr>
            <p:ph type="body" idx="4294967295"/>
          </p:nvPr>
        </p:nvSpPr>
        <p:spPr>
          <a:xfrm>
            <a:off x="457200" y="1600200"/>
            <a:ext cx="8229600" cy="1524000"/>
          </a:xfrm>
        </p:spPr>
        <p:txBody>
          <a:body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sym typeface="Arial" panose="020B0604020202020204" pitchFamily="34" charset="0"/>
              </a:rPr>
              <a:t>$display</a:t>
            </a:r>
            <a:r>
              <a:rPr lang="en-US" altLang="zh-CN" sz="2800">
                <a:latin typeface="Times New Roman" panose="02020603050405020304" pitchFamily="18" charset="0"/>
                <a:sym typeface="Arial" panose="020B0604020202020204" pitchFamily="34" charset="0"/>
              </a:rPr>
              <a:t>: </a:t>
            </a:r>
            <a:r>
              <a:rPr lang="en-US" altLang="zh-CN" sz="2800">
                <a:latin typeface="Times New Roman" panose="02020603050405020304" pitchFamily="18" charset="0"/>
                <a:cs typeface="Arial" panose="020B0604020202020204" pitchFamily="34" charset="0"/>
                <a:sym typeface="Arial" panose="020B0604020202020204" pitchFamily="34" charset="0"/>
              </a:rPr>
              <a:t>Like printf in C.  Useful for testbenches and debug</a:t>
            </a:r>
            <a:endParaRPr lang="en-US" altLang="zh-CN" sz="2800">
              <a:latin typeface="Times New Roman" panose="02020603050405020304" pitchFamily="18" charset="0"/>
              <a:cs typeface="Arial" panose="020B0604020202020204" pitchFamily="34" charset="0"/>
              <a:sym typeface="Arial" panose="020B0604020202020204" pitchFamily="34" charset="0"/>
            </a:endParaRPr>
          </a:p>
        </p:txBody>
      </p:sp>
      <p:sp>
        <p:nvSpPr>
          <p:cNvPr id="82948" name="Text Box 5"/>
          <p:cNvSpPr txBox="1">
            <a:spLocks noChangeArrowheads="1"/>
          </p:cNvSpPr>
          <p:nvPr/>
        </p:nvSpPr>
        <p:spPr bwMode="auto">
          <a:xfrm>
            <a:off x="1295400" y="2514600"/>
            <a:ext cx="6738938"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rgbClr val="0000A0"/>
              </a:buClr>
              <a:buSzPct val="125000"/>
              <a:buFontTx/>
              <a:buNone/>
            </a:pPr>
            <a:r>
              <a:rPr lang="en-US" altLang="zh-CN" sz="2400">
                <a:latin typeface="Tahoma" panose="020B0604030504040204" pitchFamily="34" charset="0"/>
                <a:cs typeface="Arial" panose="020B0604020202020204" pitchFamily="34" charset="0"/>
              </a:rPr>
              <a:t>$display(“At time %t count = %h”,$time,cnt);</a:t>
            </a:r>
            <a:endParaRPr lang="en-US" altLang="zh-CN" sz="2400">
              <a:latin typeface="Tahoma" panose="020B0604030504040204" pitchFamily="34" charset="0"/>
              <a:cs typeface="Arial" panose="020B0604020202020204" pitchFamily="34" charset="0"/>
            </a:endParaRPr>
          </a:p>
        </p:txBody>
      </p:sp>
      <p:sp>
        <p:nvSpPr>
          <p:cNvPr id="30725" name="Rectangle 6"/>
          <p:cNvSpPr>
            <a:spLocks noChangeArrowheads="1"/>
          </p:cNvSpPr>
          <p:nvPr/>
        </p:nvSpPr>
        <p:spPr bwMode="auto">
          <a:xfrm>
            <a:off x="457200" y="31242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0000A0"/>
              </a:buClr>
              <a:buSzPct val="125000"/>
              <a:buFont typeface="Wingdings" panose="05000000000000000000" pitchFamily="2" charset="2"/>
              <a:buChar char="§"/>
            </a:pPr>
            <a:r>
              <a:rPr lang="en-US" altLang="zh-CN" sz="2800">
                <a:latin typeface="Tahoma" panose="020B0604030504040204" pitchFamily="34" charset="0"/>
                <a:cs typeface="Arial" panose="020B0604020202020204" pitchFamily="34" charset="0"/>
              </a:rPr>
              <a:t>$stop </a:t>
            </a:r>
            <a:r>
              <a:rPr lang="en-US" altLang="zh-CN" sz="2800">
                <a:latin typeface="Tahoma" panose="020B0604030504040204" pitchFamily="34" charset="0"/>
                <a:cs typeface="Arial" panose="020B0604020202020204" pitchFamily="34" charset="0"/>
                <a:sym typeface="Wingdings" panose="05000000000000000000" pitchFamily="2" charset="2"/>
              </a:rPr>
              <a:t> </a:t>
            </a:r>
            <a:r>
              <a:rPr lang="en-US" altLang="zh-CN" sz="2800">
                <a:latin typeface="Times New Roman" panose="02020603050405020304" pitchFamily="18" charset="0"/>
                <a:cs typeface="Arial" panose="020B0604020202020204" pitchFamily="34" charset="0"/>
              </a:rPr>
              <a:t>Stops simulation and allows you to still probe signals and debug</a:t>
            </a:r>
            <a:endParaRPr lang="en-US" altLang="zh-CN" sz="2800">
              <a:latin typeface="Times New Roman" panose="02020603050405020304" pitchFamily="18" charset="0"/>
              <a:cs typeface="Arial" panose="020B0604020202020204" pitchFamily="34" charset="0"/>
            </a:endParaRPr>
          </a:p>
          <a:p>
            <a:pPr eaLnBrk="1" hangingPunct="1">
              <a:buClr>
                <a:srgbClr val="0000A0"/>
              </a:buClr>
              <a:buSzPct val="125000"/>
              <a:buFont typeface="Wingdings" panose="05000000000000000000" pitchFamily="2" charset="2"/>
              <a:buChar char="§"/>
            </a:pPr>
            <a:r>
              <a:rPr lang="en-US" altLang="zh-CN" sz="2800">
                <a:latin typeface="Tahoma" panose="020B0604030504040204" pitchFamily="34" charset="0"/>
                <a:cs typeface="Arial" panose="020B0604020202020204" pitchFamily="34" charset="0"/>
              </a:rPr>
              <a:t>$finish</a:t>
            </a:r>
            <a:r>
              <a:rPr lang="en-US" altLang="zh-CN" sz="2800">
                <a:latin typeface="Times New Roman" panose="02020603050405020304" pitchFamily="18" charset="0"/>
                <a:cs typeface="Arial" panose="020B0604020202020204" pitchFamily="34" charset="0"/>
              </a:rPr>
              <a:t> </a:t>
            </a:r>
            <a:r>
              <a:rPr lang="en-US" altLang="zh-CN" sz="2800">
                <a:latin typeface="Times New Roman" panose="02020603050405020304" pitchFamily="18" charset="0"/>
                <a:cs typeface="Arial" panose="020B0604020202020204" pitchFamily="34" charset="0"/>
                <a:sym typeface="Wingdings" panose="05000000000000000000" pitchFamily="2" charset="2"/>
              </a:rPr>
              <a:t> </a:t>
            </a:r>
            <a:r>
              <a:rPr lang="en-US" altLang="zh-CN" sz="2800">
                <a:latin typeface="Times New Roman" panose="02020603050405020304" pitchFamily="18" charset="0"/>
                <a:cs typeface="Arial" panose="020B0604020202020204" pitchFamily="34" charset="0"/>
              </a:rPr>
              <a:t>completely stops simulation, simulator relinquishes control of thread.</a:t>
            </a:r>
            <a:endParaRPr lang="en-US" altLang="zh-CN" sz="2800">
              <a:latin typeface="Times New Roman" panose="02020603050405020304" pitchFamily="18" charset="0"/>
              <a:cs typeface="Arial" panose="020B0604020202020204" pitchFamily="34" charset="0"/>
            </a:endParaRPr>
          </a:p>
          <a:p>
            <a:pPr eaLnBrk="1" hangingPunct="1">
              <a:buClr>
                <a:srgbClr val="0000A0"/>
              </a:buClr>
              <a:buSzPct val="125000"/>
              <a:buFont typeface="Wingdings" panose="05000000000000000000" pitchFamily="2" charset="2"/>
              <a:buNone/>
            </a:pPr>
            <a:endParaRPr lang="en-US" altLang="zh-CN" sz="2800">
              <a:latin typeface="Tahoma" panose="020B0604030504040204" pitchFamily="34" charset="0"/>
              <a:cs typeface="Arial" panose="020B0604020202020204" pitchFamily="34" charset="0"/>
            </a:endParaRPr>
          </a:p>
          <a:p>
            <a:pPr eaLnBrk="1" hangingPunct="1">
              <a:buClr>
                <a:srgbClr val="0000A0"/>
              </a:buClr>
              <a:buSzPct val="125000"/>
              <a:buFont typeface="Wingdings" panose="05000000000000000000" pitchFamily="2" charset="2"/>
              <a:buNone/>
            </a:pPr>
            <a:endParaRPr lang="en-US" altLang="zh-CN" sz="2800">
              <a:latin typeface="Times New Roman" panose="02020603050405020304" pitchFamily="18" charset="0"/>
              <a:cs typeface="Arial" panose="020B0604020202020204" pitchFamily="34" charset="0"/>
            </a:endParaRPr>
          </a:p>
        </p:txBody>
      </p:sp>
      <p:sp>
        <p:nvSpPr>
          <p:cNvPr id="30726" name="Rectangle 7"/>
          <p:cNvSpPr>
            <a:spLocks noChangeArrowheads="1"/>
          </p:cNvSpPr>
          <p:nvPr/>
        </p:nvSpPr>
        <p:spPr bwMode="auto">
          <a:xfrm>
            <a:off x="457200" y="49530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rPr>
              <a:t>Also useful is </a:t>
            </a:r>
            <a:r>
              <a:rPr lang="en-US" altLang="zh-CN" sz="2800">
                <a:latin typeface="Tahoma" panose="020B0604030504040204" pitchFamily="34" charset="0"/>
                <a:cs typeface="Arial" panose="020B0604020202020204" pitchFamily="34" charset="0"/>
              </a:rPr>
              <a:t>`include</a:t>
            </a:r>
            <a:r>
              <a:rPr lang="en-US" altLang="zh-CN" sz="2800">
                <a:latin typeface="Times New Roman" panose="02020603050405020304" pitchFamily="18" charset="0"/>
                <a:cs typeface="Arial" panose="020B0604020202020204" pitchFamily="34" charset="0"/>
              </a:rPr>
              <a:t> for including code from another file (like a header file)</a:t>
            </a:r>
            <a:endParaRPr lang="en-US" altLang="zh-CN" sz="2800">
              <a:latin typeface="Times New Roman" panose="02020603050405020304" pitchFamily="18" charset="0"/>
              <a:cs typeface="Arial" panose="020B0604020202020204" pitchFamily="34" charset="0"/>
            </a:endParaRPr>
          </a:p>
          <a:p>
            <a:pPr eaLnBrk="1" hangingPunct="1">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rPr>
              <a:t>Read about these features of verilog in your text</a:t>
            </a:r>
            <a:endParaRPr lang="en-US" altLang="zh-CN" sz="2800">
              <a:latin typeface="Times New Roman" panose="02020603050405020304" pitchFamily="18" charset="0"/>
              <a:cs typeface="Arial" panose="020B0604020202020204" pitchFamily="34" charset="0"/>
            </a:endParaRPr>
          </a:p>
        </p:txBody>
      </p:sp>
      <p:sp>
        <p:nvSpPr>
          <p:cNvPr id="82951" name="Text Box 5"/>
          <p:cNvSpPr txBox="1">
            <a:spLocks noChangeArrowheads="1"/>
          </p:cNvSpPr>
          <p:nvPr/>
        </p:nvSpPr>
        <p:spPr bwMode="auto">
          <a:xfrm>
            <a:off x="6084888" y="6526213"/>
            <a:ext cx="2992437" cy="287337"/>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4711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2466EA51-527B-4F2E-9D61-E4E44AE5DFD0}"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38375"/>
    </mc:Choice>
    <mc:Fallback>
      <p:transition spd="slow" advTm="38375"/>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31745"/>
          <p:cNvSpPr>
            <a:spLocks noChangeArrowheads="1"/>
          </p:cNvSpPr>
          <p:nvPr/>
        </p:nvSpPr>
        <p:spPr bwMode="auto">
          <a:xfrm>
            <a:off x="-33338" y="403225"/>
            <a:ext cx="91773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时延</a:t>
            </a:r>
            <a:endParaRPr lang="zh-CN" altLang="en-US" sz="3600" b="1">
              <a:ea typeface="黑体" panose="02010609060101010101" pitchFamily="49" charset="-122"/>
            </a:endParaRPr>
          </a:p>
        </p:txBody>
      </p:sp>
      <p:sp>
        <p:nvSpPr>
          <p:cNvPr id="83971" name="矩形 31746"/>
          <p:cNvSpPr>
            <a:spLocks noChangeArrowheads="1"/>
          </p:cNvSpPr>
          <p:nvPr/>
        </p:nvSpPr>
        <p:spPr bwMode="auto">
          <a:xfrm>
            <a:off x="250825" y="1196975"/>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800" b="1">
                <a:solidFill>
                  <a:schemeClr val="accent2"/>
                </a:solidFill>
                <a:latin typeface="Times New Roman" panose="02020603050405020304" pitchFamily="18" charset="0"/>
              </a:rPr>
              <a:t>Verilog HDL</a:t>
            </a:r>
            <a:r>
              <a:rPr lang="zh-CN" altLang="en-US" sz="2800" b="1">
                <a:solidFill>
                  <a:schemeClr val="accent2"/>
                </a:solidFill>
                <a:latin typeface="Times New Roman" panose="02020603050405020304" pitchFamily="18" charset="0"/>
              </a:rPr>
              <a:t>模型中的所有时延都根据单位定义。</a:t>
            </a: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下面是带时延的连续赋值语句实例：</a:t>
            </a: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None/>
            </a:pPr>
            <a:r>
              <a:rPr lang="zh-CN" altLang="en-US" sz="2400" b="1">
                <a:solidFill>
                  <a:schemeClr val="accent2"/>
                </a:solidFill>
                <a:latin typeface="Times New Roman" panose="02020603050405020304" pitchFamily="18" charset="0"/>
              </a:rPr>
              <a:t>       </a:t>
            </a:r>
            <a:r>
              <a:rPr lang="en-US" altLang="zh-CN" sz="2400" b="1">
                <a:latin typeface="Times New Roman" panose="02020603050405020304" pitchFamily="18" charset="0"/>
              </a:rPr>
              <a:t>assign #2 Sum = A ^ B;</a:t>
            </a:r>
            <a:endParaRPr lang="en-US" altLang="zh-CN" sz="2400" b="1">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None/>
            </a:pPr>
            <a:r>
              <a:rPr lang="en-US" altLang="zh-CN" sz="2400" b="1">
                <a:solidFill>
                  <a:schemeClr val="accent2"/>
                </a:solidFill>
                <a:latin typeface="Times New Roman" panose="02020603050405020304" pitchFamily="18" charset="0"/>
              </a:rPr>
              <a:t>       </a:t>
            </a:r>
            <a:r>
              <a:rPr lang="en-US" altLang="zh-CN" sz="2400" b="1">
                <a:solidFill>
                  <a:srgbClr val="FF0000"/>
                </a:solidFill>
                <a:latin typeface="Times New Roman" panose="02020603050405020304" pitchFamily="18" charset="0"/>
              </a:rPr>
              <a:t>#2</a:t>
            </a:r>
            <a:r>
              <a:rPr lang="zh-CN" altLang="en-US" sz="2400" b="1">
                <a:solidFill>
                  <a:schemeClr val="accent2"/>
                </a:solidFill>
                <a:latin typeface="Times New Roman" panose="02020603050405020304" pitchFamily="18" charset="0"/>
              </a:rPr>
              <a:t>指</a:t>
            </a:r>
            <a:r>
              <a:rPr lang="en-US" altLang="zh-CN" sz="2400" b="1">
                <a:solidFill>
                  <a:schemeClr val="accent2"/>
                </a:solidFill>
                <a:latin typeface="Times New Roman" panose="02020603050405020304" pitchFamily="18" charset="0"/>
              </a:rPr>
              <a:t>2</a:t>
            </a:r>
            <a:r>
              <a:rPr lang="zh-CN" altLang="en-US" sz="2400" b="1">
                <a:solidFill>
                  <a:schemeClr val="accent2"/>
                </a:solidFill>
                <a:latin typeface="Times New Roman" panose="02020603050405020304" pitchFamily="18" charset="0"/>
              </a:rPr>
              <a:t>个时间单位。</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如果没有说明时延时间单位，</a:t>
            </a:r>
            <a:r>
              <a:rPr lang="en-US" altLang="zh-CN" sz="2800" b="1">
                <a:solidFill>
                  <a:schemeClr val="accent2"/>
                </a:solidFill>
                <a:latin typeface="Times New Roman" panose="02020603050405020304" pitchFamily="18" charset="0"/>
              </a:rPr>
              <a:t>Verilog HDL</a:t>
            </a:r>
            <a:r>
              <a:rPr lang="zh-CN" altLang="en-US" sz="2800" b="1">
                <a:solidFill>
                  <a:schemeClr val="accent2"/>
                </a:solidFill>
                <a:latin typeface="Times New Roman" panose="02020603050405020304" pitchFamily="18" charset="0"/>
              </a:rPr>
              <a:t>模拟器会指定一个缺省时间单位。</a:t>
            </a: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en-US" altLang="zh-CN" sz="2800" b="1">
                <a:solidFill>
                  <a:schemeClr val="accent2"/>
                </a:solidFill>
                <a:latin typeface="Times New Roman" panose="02020603050405020304" pitchFamily="18" charset="0"/>
              </a:rPr>
              <a:t>IEEE Verilog HDL</a:t>
            </a:r>
            <a:r>
              <a:rPr lang="zh-CN" altLang="en-US" sz="2800" b="1">
                <a:solidFill>
                  <a:schemeClr val="accent2"/>
                </a:solidFill>
                <a:latin typeface="Times New Roman" panose="02020603050405020304" pitchFamily="18" charset="0"/>
              </a:rPr>
              <a:t>标准中没有规定缺省时间单位。</a:t>
            </a:r>
            <a:endParaRPr lang="zh-CN" altLang="en-US" sz="2800" b="1">
              <a:solidFill>
                <a:srgbClr val="FF0000"/>
              </a:solidFill>
              <a:latin typeface="Times New Roman" panose="02020603050405020304" pitchFamily="18" charset="0"/>
            </a:endParaRPr>
          </a:p>
        </p:txBody>
      </p:sp>
      <p:sp>
        <p:nvSpPr>
          <p:cNvPr id="4813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4D2550D2-E0E5-4E89-AF31-484797D63819}"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00543"/>
    </mc:Choice>
    <mc:Fallback>
      <p:transition spd="slow" advTm="100543"/>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Delay Examples</a:t>
            </a:r>
            <a:endParaRPr lang="en-US" altLang="zh-CN"/>
          </a:p>
        </p:txBody>
      </p:sp>
      <p:sp>
        <p:nvSpPr>
          <p:cNvPr id="90115" name="Rectangle 3"/>
          <p:cNvSpPr>
            <a:spLocks noGrp="1" noChangeArrowheads="1"/>
          </p:cNvSpPr>
          <p:nvPr>
            <p:ph type="body" idx="4294967295"/>
          </p:nvPr>
        </p:nvSpPr>
        <p:spPr>
          <a:xfrm>
            <a:off x="457200" y="1600200"/>
            <a:ext cx="8229600" cy="4953000"/>
          </a:xfrm>
        </p:spPr>
        <p:txBody>
          <a:bodyPr/>
          <a:lstStyle/>
          <a:p>
            <a:pPr eaLnBrk="1" hangingPunct="1"/>
            <a:r>
              <a:rPr lang="en-US" altLang="zh-CN" sz="2400">
                <a:latin typeface="Tahoma" panose="020B0604030504040204" pitchFamily="34" charset="0"/>
              </a:rPr>
              <a:t>wire  #5  net_1;  		          // 5 unit transport delay</a:t>
            </a:r>
            <a:endParaRPr lang="en-US" altLang="zh-CN" sz="2400">
              <a:latin typeface="Tahoma" panose="020B0604030504040204" pitchFamily="34" charset="0"/>
            </a:endParaRPr>
          </a:p>
          <a:p>
            <a:pPr eaLnBrk="1" hangingPunct="1"/>
            <a:endParaRPr lang="en-US" altLang="zh-CN" sz="2400">
              <a:latin typeface="Tahoma" panose="020B0604030504040204" pitchFamily="34" charset="0"/>
            </a:endParaRPr>
          </a:p>
          <a:p>
            <a:pPr eaLnBrk="1" hangingPunct="1"/>
            <a:r>
              <a:rPr lang="en-US" altLang="zh-CN" sz="2400">
                <a:latin typeface="Tahoma" panose="020B0604030504040204" pitchFamily="34" charset="0"/>
              </a:rPr>
              <a:t>and #4 (z_out, x_in, y_in); 	// 4 unit inertial delay</a:t>
            </a:r>
            <a:endParaRPr lang="en-US" altLang="zh-CN" sz="2400">
              <a:latin typeface="Tahoma" panose="020B0604030504040204" pitchFamily="34" charset="0"/>
            </a:endParaRPr>
          </a:p>
          <a:p>
            <a:pPr eaLnBrk="1" hangingPunct="1"/>
            <a:r>
              <a:rPr lang="en-US" altLang="zh-CN" sz="2400">
                <a:latin typeface="Tahoma" panose="020B0604030504040204" pitchFamily="34" charset="0"/>
              </a:rPr>
              <a:t>assign #3 z_out = a &amp; b;	// 3 unit inertial delay</a:t>
            </a:r>
            <a:endParaRPr lang="en-US" altLang="zh-CN" sz="2400">
              <a:latin typeface="Tahoma" panose="020B0604030504040204" pitchFamily="34" charset="0"/>
            </a:endParaRPr>
          </a:p>
          <a:p>
            <a:pPr eaLnBrk="1" hangingPunct="1"/>
            <a:endParaRPr lang="en-US" altLang="zh-CN" sz="2400">
              <a:latin typeface="Tahoma" panose="020B0604030504040204" pitchFamily="34" charset="0"/>
            </a:endParaRPr>
          </a:p>
          <a:p>
            <a:pPr eaLnBrk="1" hangingPunct="1"/>
            <a:r>
              <a:rPr lang="en-US" altLang="zh-CN" sz="2400">
                <a:latin typeface="Tahoma" panose="020B0604030504040204" pitchFamily="34" charset="0"/>
              </a:rPr>
              <a:t>wire #2 z_out;			// 2 unit transport delay</a:t>
            </a:r>
            <a:endParaRPr lang="en-US" altLang="zh-CN" sz="2400">
              <a:latin typeface="Tahoma" panose="020B0604030504040204" pitchFamily="34" charset="0"/>
            </a:endParaRPr>
          </a:p>
          <a:p>
            <a:pPr eaLnBrk="1" hangingPunct="1"/>
            <a:r>
              <a:rPr lang="en-US" altLang="zh-CN" sz="2400">
                <a:latin typeface="Tahoma" panose="020B0604030504040204" pitchFamily="34" charset="0"/>
              </a:rPr>
              <a:t>and #3 (z_out, x_in, y_in); 	// 3 for gate, 2 for wire</a:t>
            </a:r>
            <a:endParaRPr lang="en-US" altLang="zh-CN" sz="2400">
              <a:latin typeface="Tahoma" panose="020B0604030504040204" pitchFamily="34" charset="0"/>
            </a:endParaRPr>
          </a:p>
          <a:p>
            <a:pPr eaLnBrk="1" hangingPunct="1"/>
            <a:endParaRPr lang="en-US" altLang="zh-CN" sz="2400">
              <a:latin typeface="Tahoma" panose="020B0604030504040204" pitchFamily="34" charset="0"/>
            </a:endParaRPr>
          </a:p>
          <a:p>
            <a:pPr eaLnBrk="1" hangingPunct="1"/>
            <a:r>
              <a:rPr lang="en-US" altLang="zh-CN" sz="2400">
                <a:latin typeface="Tahoma" panose="020B0604030504040204" pitchFamily="34" charset="0"/>
              </a:rPr>
              <a:t>wire #3 c;				// 3 unit transport delay</a:t>
            </a:r>
            <a:endParaRPr lang="en-US" altLang="zh-CN" sz="2400">
              <a:latin typeface="Tahoma" panose="020B0604030504040204" pitchFamily="34" charset="0"/>
            </a:endParaRPr>
          </a:p>
          <a:p>
            <a:pPr eaLnBrk="1" hangingPunct="1"/>
            <a:r>
              <a:rPr lang="en-US" altLang="zh-CN" sz="2400">
                <a:latin typeface="Tahoma" panose="020B0604030504040204" pitchFamily="34" charset="0"/>
              </a:rPr>
              <a:t>assign #5 c = a &amp; b;	 	// 5 for assign, 3 for wire</a:t>
            </a:r>
            <a:endParaRPr lang="en-US" altLang="zh-CN" sz="2400">
              <a:latin typeface="Tahoma" panose="020B0604030504040204" pitchFamily="34" charset="0"/>
            </a:endParaRPr>
          </a:p>
          <a:p>
            <a:pPr eaLnBrk="1" hangingPunct="1"/>
            <a:endParaRPr lang="en-US" altLang="zh-CN" sz="2400">
              <a:latin typeface="Tahoma" panose="020B0604030504040204" pitchFamily="34" charset="0"/>
            </a:endParaRPr>
          </a:p>
        </p:txBody>
      </p:sp>
      <p:sp>
        <p:nvSpPr>
          <p:cNvPr id="90116" name="Text Box 5"/>
          <p:cNvSpPr txBox="1">
            <a:spLocks noChangeArrowheads="1"/>
          </p:cNvSpPr>
          <p:nvPr/>
        </p:nvSpPr>
        <p:spPr bwMode="auto">
          <a:xfrm>
            <a:off x="5006975" y="6381750"/>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54276"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98AE67DA-EDDF-4D7D-A5C7-F39A6E57C885}"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2901"/>
    </mc:Choice>
    <mc:Fallback>
      <p:transition spd="slow" advTm="22901"/>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457200" y="146050"/>
            <a:ext cx="8229600" cy="912813"/>
          </a:xfrm>
        </p:spPr>
        <p:txBody>
          <a:bodyPr anchor="b"/>
          <a:lstStyle/>
          <a:p>
            <a:pPr eaLnBrk="1" hangingPunct="1"/>
            <a:r>
              <a:rPr lang="en-US" altLang="zh-CN"/>
              <a:t>Types Of Delays</a:t>
            </a:r>
            <a:endParaRPr lang="en-US" altLang="zh-CN"/>
          </a:p>
        </p:txBody>
      </p:sp>
      <p:sp>
        <p:nvSpPr>
          <p:cNvPr id="88067" name="Rectangle 3"/>
          <p:cNvSpPr>
            <a:spLocks noGrp="1" noChangeArrowheads="1"/>
          </p:cNvSpPr>
          <p:nvPr>
            <p:ph type="body" idx="4294967295"/>
          </p:nvPr>
        </p:nvSpPr>
        <p:spPr>
          <a:xfrm>
            <a:off x="457200" y="1058863"/>
            <a:ext cx="8229600" cy="2209800"/>
          </a:xfrm>
        </p:spPr>
        <p:txBody>
          <a:bodyPr/>
          <a:lstStyle/>
          <a:p>
            <a:pPr eaLnBrk="1" hangingPunct="1">
              <a:buClr>
                <a:srgbClr val="0000A0"/>
              </a:buClr>
              <a:buSzPct val="125000"/>
              <a:buFont typeface="Wingdings" panose="05000000000000000000" pitchFamily="2" charset="2"/>
              <a:buChar char="§"/>
            </a:pPr>
            <a:r>
              <a:rPr lang="en-US" altLang="zh-CN" sz="2800" dirty="0">
                <a:latin typeface="Times New Roman" panose="02020603050405020304" pitchFamily="18" charset="0"/>
                <a:cs typeface="Arial" panose="020B0604020202020204" pitchFamily="34" charset="0"/>
                <a:sym typeface="Arial" panose="020B0604020202020204" pitchFamily="34" charset="0"/>
              </a:rPr>
              <a:t>Inertial Delay (Gates)</a:t>
            </a:r>
            <a:endParaRPr lang="en-US" altLang="zh-CN" sz="2800" dirty="0">
              <a:latin typeface="Times New Roman" panose="02020603050405020304" pitchFamily="18" charset="0"/>
              <a:cs typeface="Arial" panose="020B0604020202020204" pitchFamily="34" charset="0"/>
              <a:sym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dirty="0">
                <a:latin typeface="Times New Roman" panose="02020603050405020304" pitchFamily="18" charset="0"/>
                <a:cs typeface="Arial" panose="020B0604020202020204" pitchFamily="34" charset="0"/>
                <a:sym typeface="Arial" panose="020B0604020202020204" pitchFamily="34" charset="0"/>
              </a:rPr>
              <a:t>Suppresses pulses shorter than delay amount</a:t>
            </a:r>
            <a:endParaRPr lang="en-US" altLang="zh-CN" sz="2400" dirty="0">
              <a:latin typeface="Times New Roman" panose="02020603050405020304" pitchFamily="18" charset="0"/>
              <a:cs typeface="Arial" panose="020B0604020202020204" pitchFamily="34" charset="0"/>
              <a:sym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dirty="0">
                <a:latin typeface="Times New Roman" panose="02020603050405020304" pitchFamily="18" charset="0"/>
                <a:cs typeface="Arial" panose="020B0604020202020204" pitchFamily="34" charset="0"/>
                <a:sym typeface="Arial" panose="020B0604020202020204" pitchFamily="34" charset="0"/>
              </a:rPr>
              <a:t>In reality, gates need to have inputs held a certain time before output is accurate</a:t>
            </a:r>
            <a:endParaRPr lang="en-US" altLang="zh-CN" sz="2400" dirty="0">
              <a:latin typeface="Times New Roman" panose="02020603050405020304" pitchFamily="18" charset="0"/>
              <a:cs typeface="Arial" panose="020B0604020202020204" pitchFamily="34" charset="0"/>
              <a:sym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dirty="0">
                <a:latin typeface="Times New Roman" panose="02020603050405020304" pitchFamily="18" charset="0"/>
                <a:cs typeface="Arial" panose="020B0604020202020204" pitchFamily="34" charset="0"/>
                <a:sym typeface="Arial" panose="020B0604020202020204" pitchFamily="34" charset="0"/>
              </a:rPr>
              <a:t>This models that behavior</a:t>
            </a:r>
            <a:endParaRPr lang="en-US" altLang="zh-CN" sz="2400" dirty="0">
              <a:latin typeface="Times New Roman" panose="02020603050405020304" pitchFamily="18" charset="0"/>
              <a:cs typeface="Arial" panose="020B0604020202020204" pitchFamily="34" charset="0"/>
              <a:sym typeface="Arial" panose="020B0604020202020204" pitchFamily="34" charset="0"/>
            </a:endParaRPr>
          </a:p>
        </p:txBody>
      </p:sp>
      <p:sp>
        <p:nvSpPr>
          <p:cNvPr id="35844" name="Rectangle 4"/>
          <p:cNvSpPr>
            <a:spLocks noChangeArrowheads="1"/>
          </p:cNvSpPr>
          <p:nvPr/>
        </p:nvSpPr>
        <p:spPr bwMode="auto">
          <a:xfrm>
            <a:off x="457200" y="313055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800" dirty="0">
                <a:latin typeface="Times New Roman" panose="02020603050405020304" pitchFamily="18" charset="0"/>
                <a:cs typeface="Arial" panose="020B0604020202020204" pitchFamily="34" charset="0"/>
              </a:rPr>
              <a:t>Transport Delay (Nets)</a:t>
            </a:r>
            <a:endParaRPr lang="en-US" altLang="zh-CN" sz="2800" dirty="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dirty="0">
                <a:latin typeface="Times New Roman" panose="02020603050405020304" pitchFamily="18" charset="0"/>
                <a:cs typeface="Arial" panose="020B0604020202020204" pitchFamily="34" charset="0"/>
              </a:rPr>
              <a:t>“Time of flight” from source to sink</a:t>
            </a:r>
            <a:endParaRPr lang="en-US" altLang="zh-CN" sz="2400" dirty="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dirty="0">
                <a:latin typeface="Times New Roman" panose="02020603050405020304" pitchFamily="18" charset="0"/>
                <a:cs typeface="Arial" panose="020B0604020202020204" pitchFamily="34" charset="0"/>
              </a:rPr>
              <a:t>Short pulses transmitted</a:t>
            </a:r>
            <a:endParaRPr lang="en-US" altLang="zh-CN" sz="2400" dirty="0">
              <a:latin typeface="Times New Roman" panose="02020603050405020304" pitchFamily="18" charset="0"/>
              <a:cs typeface="Arial" panose="020B0604020202020204" pitchFamily="34" charset="0"/>
            </a:endParaRPr>
          </a:p>
          <a:p>
            <a:pPr eaLnBrk="1" hangingPunct="1">
              <a:lnSpc>
                <a:spcPct val="90000"/>
              </a:lnSpc>
              <a:buClr>
                <a:srgbClr val="0000A0"/>
              </a:buClr>
              <a:buSzPct val="125000"/>
              <a:buFont typeface="Wingdings" panose="05000000000000000000" pitchFamily="2" charset="2"/>
              <a:buChar char="§"/>
            </a:pPr>
            <a:endParaRPr lang="en-US" altLang="zh-CN" sz="2800" dirty="0">
              <a:latin typeface="Times New Roman" panose="02020603050405020304" pitchFamily="18" charset="0"/>
              <a:cs typeface="Arial" panose="020B0604020202020204" pitchFamily="34" charset="0"/>
            </a:endParaRPr>
          </a:p>
        </p:txBody>
      </p:sp>
      <p:sp>
        <p:nvSpPr>
          <p:cNvPr id="35845" name="Rectangle 6"/>
          <p:cNvSpPr>
            <a:spLocks noChangeArrowheads="1"/>
          </p:cNvSpPr>
          <p:nvPr/>
        </p:nvSpPr>
        <p:spPr bwMode="auto">
          <a:xfrm>
            <a:off x="457200" y="4475163"/>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800" dirty="0">
                <a:latin typeface="Times New Roman" panose="02020603050405020304" pitchFamily="18" charset="0"/>
                <a:cs typeface="Arial" panose="020B0604020202020204" pitchFamily="34" charset="0"/>
              </a:rPr>
              <a:t>Not critical for our project, however, in industry</a:t>
            </a:r>
            <a:endParaRPr lang="en-US" altLang="zh-CN" sz="2800" dirty="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dirty="0">
                <a:latin typeface="Times New Roman" panose="02020603050405020304" pitchFamily="18" charset="0"/>
                <a:cs typeface="Arial" panose="020B0604020202020204" pitchFamily="34" charset="0"/>
              </a:rPr>
              <a:t>After APR</a:t>
            </a:r>
            <a:r>
              <a:rPr lang="en-US" altLang="zh-CN" sz="2400" dirty="0">
                <a:latin typeface="Times New Roman" panose="02020603050405020304" pitchFamily="18" charset="0"/>
              </a:rPr>
              <a:t>(Automatic Placement &amp; Routing)</a:t>
            </a:r>
            <a:r>
              <a:rPr lang="en-US" altLang="zh-CN" sz="2400" dirty="0">
                <a:latin typeface="Times New Roman" panose="02020603050405020304" pitchFamily="18" charset="0"/>
                <a:cs typeface="Arial" panose="020B0604020202020204" pitchFamily="34" charset="0"/>
              </a:rPr>
              <a:t> an SDF(Standard Delay Format) is applied for accurate simulation</a:t>
            </a:r>
            <a:endParaRPr lang="en-US" altLang="zh-CN" sz="2400" dirty="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dirty="0">
                <a:latin typeface="Times New Roman" panose="02020603050405020304" pitchFamily="18" charset="0"/>
                <a:cs typeface="Arial" panose="020B0604020202020204" pitchFamily="34" charset="0"/>
              </a:rPr>
              <a:t>Then corner simulations are run to ensure design robust</a:t>
            </a:r>
            <a:endParaRPr lang="en-US" altLang="zh-CN" sz="2400" dirty="0">
              <a:latin typeface="Times New Roman" panose="02020603050405020304" pitchFamily="18" charset="0"/>
              <a:cs typeface="Arial" panose="020B0604020202020204" pitchFamily="34" charset="0"/>
            </a:endParaRPr>
          </a:p>
          <a:p>
            <a:pPr eaLnBrk="1" hangingPunct="1">
              <a:lnSpc>
                <a:spcPct val="90000"/>
              </a:lnSpc>
              <a:buClr>
                <a:srgbClr val="0000A0"/>
              </a:buClr>
              <a:buSzPct val="125000"/>
              <a:buFont typeface="Wingdings" panose="05000000000000000000" pitchFamily="2" charset="2"/>
              <a:buChar char="§"/>
            </a:pPr>
            <a:endParaRPr lang="en-US" altLang="zh-CN" sz="2800" dirty="0">
              <a:latin typeface="Times New Roman" panose="02020603050405020304" pitchFamily="18" charset="0"/>
              <a:cs typeface="Arial" panose="020B0604020202020204" pitchFamily="34" charset="0"/>
            </a:endParaRPr>
          </a:p>
        </p:txBody>
      </p:sp>
      <p:sp>
        <p:nvSpPr>
          <p:cNvPr id="88070" name="Text Box 5"/>
          <p:cNvSpPr txBox="1">
            <a:spLocks noChangeArrowheads="1"/>
          </p:cNvSpPr>
          <p:nvPr/>
        </p:nvSpPr>
        <p:spPr bwMode="auto">
          <a:xfrm>
            <a:off x="5006975" y="6454775"/>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52230"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2CFDB8A5-5A2D-4DD8-BA78-BD96CA792236}"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66055"/>
    </mc:Choice>
    <mc:Fallback>
      <p:transition spd="slow" advTm="66055"/>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ChangeArrowheads="1"/>
          </p:cNvSpPr>
          <p:nvPr/>
        </p:nvSpPr>
        <p:spPr bwMode="auto">
          <a:xfrm>
            <a:off x="457200" y="304800"/>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solidFill>
                  <a:srgbClr val="000066"/>
                </a:solidFill>
                <a:cs typeface="Arial" panose="020B0604020202020204" pitchFamily="34" charset="0"/>
              </a:rPr>
              <a:t>Timing Controls For Simulation</a:t>
            </a:r>
            <a:endParaRPr lang="en-US" altLang="zh-CN" sz="4000">
              <a:solidFill>
                <a:srgbClr val="000066"/>
              </a:solidFill>
              <a:cs typeface="Arial" panose="020B0604020202020204" pitchFamily="34" charset="0"/>
            </a:endParaRPr>
          </a:p>
        </p:txBody>
      </p:sp>
      <p:sp>
        <p:nvSpPr>
          <p:cNvPr id="84995" name="Rectangle 5"/>
          <p:cNvSpPr>
            <a:spLocks noChangeArrowheads="1"/>
          </p:cNvSpPr>
          <p:nvPr/>
        </p:nvSpPr>
        <p:spPr bwMode="auto">
          <a:xfrm>
            <a:off x="457200" y="16002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rPr>
              <a:t>Can put “delays” in a Verilog design</a:t>
            </a:r>
            <a:endParaRPr lang="en-US" altLang="zh-CN" sz="280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Gates, wires, &amp; behavioral statements</a:t>
            </a:r>
            <a:endParaRPr lang="en-US" altLang="zh-CN" sz="2400">
              <a:latin typeface="Times New Roman" panose="02020603050405020304" pitchFamily="18" charset="0"/>
              <a:cs typeface="Arial" panose="020B0604020202020204" pitchFamily="34" charset="0"/>
            </a:endParaRPr>
          </a:p>
        </p:txBody>
      </p:sp>
      <p:sp>
        <p:nvSpPr>
          <p:cNvPr id="32772" name="Rectangle 6"/>
          <p:cNvSpPr>
            <a:spLocks noChangeArrowheads="1"/>
          </p:cNvSpPr>
          <p:nvPr/>
        </p:nvSpPr>
        <p:spPr bwMode="auto">
          <a:xfrm>
            <a:off x="457200" y="24384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800">
                <a:solidFill>
                  <a:srgbClr val="FF0000"/>
                </a:solidFill>
                <a:latin typeface="Times New Roman" panose="02020603050405020304" pitchFamily="18" charset="0"/>
                <a:cs typeface="Arial" panose="020B0604020202020204" pitchFamily="34" charset="0"/>
              </a:rPr>
              <a:t>Delays are useful for </a:t>
            </a:r>
            <a:r>
              <a:rPr lang="en-US" altLang="zh-CN" b="1">
                <a:solidFill>
                  <a:srgbClr val="FF0000"/>
                </a:solidFill>
                <a:latin typeface="Times New Roman" panose="02020603050405020304" pitchFamily="18" charset="0"/>
                <a:cs typeface="Arial" panose="020B0604020202020204" pitchFamily="34" charset="0"/>
              </a:rPr>
              <a:t>Simulation only</a:t>
            </a:r>
            <a:r>
              <a:rPr lang="en-US" altLang="zh-CN" sz="2800">
                <a:solidFill>
                  <a:srgbClr val="FF0000"/>
                </a:solidFill>
                <a:latin typeface="Times New Roman" panose="02020603050405020304" pitchFamily="18" charset="0"/>
                <a:cs typeface="Arial" panose="020B0604020202020204" pitchFamily="34" charset="0"/>
              </a:rPr>
              <a:t>!</a:t>
            </a:r>
            <a:endParaRPr lang="en-US" altLang="zh-CN" sz="2800">
              <a:solidFill>
                <a:srgbClr val="FF0000"/>
              </a:solidFill>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Used to approximate “real” operation while simulating</a:t>
            </a:r>
            <a:endParaRPr lang="en-US" altLang="zh-CN" sz="240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Used to control testbench</a:t>
            </a:r>
            <a:endParaRPr lang="en-US" altLang="zh-CN" sz="2400">
              <a:latin typeface="Times New Roman" panose="02020603050405020304" pitchFamily="18" charset="0"/>
              <a:cs typeface="Arial" panose="020B0604020202020204" pitchFamily="34" charset="0"/>
            </a:endParaRPr>
          </a:p>
        </p:txBody>
      </p:sp>
      <p:sp>
        <p:nvSpPr>
          <p:cNvPr id="32773" name="Rectangle 7"/>
          <p:cNvSpPr>
            <a:spLocks noChangeArrowheads="1"/>
          </p:cNvSpPr>
          <p:nvPr/>
        </p:nvSpPr>
        <p:spPr bwMode="auto">
          <a:xfrm>
            <a:off x="457200" y="38100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rgbClr val="0000A0"/>
              </a:buClr>
              <a:buSzPct val="125000"/>
              <a:buFont typeface="Wingdings" panose="05000000000000000000" pitchFamily="2" charset="2"/>
              <a:buChar char="§"/>
            </a:pPr>
            <a:r>
              <a:rPr lang="en-US" altLang="zh-CN" sz="2800">
                <a:latin typeface="Times New Roman" panose="02020603050405020304" pitchFamily="18" charset="0"/>
                <a:cs typeface="Arial" panose="020B0604020202020204" pitchFamily="34" charset="0"/>
              </a:rPr>
              <a:t>SYNTHESIS</a:t>
            </a:r>
            <a:endParaRPr lang="en-US" altLang="zh-CN" sz="280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Synthesis tool IGNORES these timing controls</a:t>
            </a:r>
            <a:endParaRPr lang="en-US" altLang="zh-CN" sz="2400">
              <a:latin typeface="Times New Roman" panose="02020603050405020304" pitchFamily="18" charset="0"/>
              <a:cs typeface="Arial" panose="020B0604020202020204" pitchFamily="34" charset="0"/>
            </a:endParaRPr>
          </a:p>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Arial" panose="020B0604020202020204" pitchFamily="34" charset="0"/>
              </a:rPr>
              <a:t>Cannot tell a gate to wait 1.5 nanoseconds</a:t>
            </a:r>
            <a:endParaRPr lang="en-US" altLang="zh-CN" sz="2000">
              <a:latin typeface="Times New Roman" panose="02020603050405020304" pitchFamily="18" charset="0"/>
              <a:cs typeface="Arial" panose="020B0604020202020204" pitchFamily="34" charset="0"/>
            </a:endParaRPr>
          </a:p>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Arial" panose="020B0604020202020204" pitchFamily="34" charset="0"/>
              </a:rPr>
              <a:t>Delay is a result of physical properties</a:t>
            </a:r>
            <a:endParaRPr lang="en-US" altLang="zh-CN" sz="2000">
              <a:latin typeface="Times New Roman" panose="02020603050405020304" pitchFamily="18" charset="0"/>
              <a:cs typeface="Arial" panose="020B0604020202020204" pitchFamily="34" charset="0"/>
            </a:endParaRPr>
          </a:p>
          <a:p>
            <a:pPr lvl="1" eaLnBrk="1" hangingPunct="1">
              <a:lnSpc>
                <a:spcPct val="90000"/>
              </a:lnSpc>
              <a:buClr>
                <a:srgbClr val="0000A0"/>
              </a:buClr>
              <a:buSzPct val="125000"/>
              <a:buFont typeface="Arial" panose="020B0604020202020204" pitchFamily="34" charset="0"/>
              <a:buChar char="•"/>
            </a:pPr>
            <a:r>
              <a:rPr lang="en-US" altLang="zh-CN" sz="2400">
                <a:latin typeface="Times New Roman" panose="02020603050405020304" pitchFamily="18" charset="0"/>
                <a:cs typeface="Arial" panose="020B0604020202020204" pitchFamily="34" charset="0"/>
              </a:rPr>
              <a:t>Only timing (easily) controlled is on </a:t>
            </a:r>
            <a:r>
              <a:rPr lang="en-US" altLang="zh-CN" sz="2400" i="1" u="sng">
                <a:latin typeface="Times New Roman" panose="02020603050405020304" pitchFamily="18" charset="0"/>
                <a:cs typeface="Arial" panose="020B0604020202020204" pitchFamily="34" charset="0"/>
              </a:rPr>
              <a:t>clock-cycle</a:t>
            </a:r>
            <a:r>
              <a:rPr lang="en-US" altLang="zh-CN" sz="2400">
                <a:latin typeface="Times New Roman" panose="02020603050405020304" pitchFamily="18" charset="0"/>
                <a:cs typeface="Arial" panose="020B0604020202020204" pitchFamily="34" charset="0"/>
              </a:rPr>
              <a:t> basis</a:t>
            </a:r>
            <a:endParaRPr lang="en-US" altLang="zh-CN" sz="2400">
              <a:latin typeface="Times New Roman" panose="02020603050405020304" pitchFamily="18" charset="0"/>
              <a:cs typeface="Arial" panose="020B0604020202020204" pitchFamily="34" charset="0"/>
            </a:endParaRPr>
          </a:p>
          <a:p>
            <a:pPr lvl="2" eaLnBrk="1" hangingPunct="1">
              <a:lnSpc>
                <a:spcPct val="90000"/>
              </a:lnSpc>
              <a:buClr>
                <a:srgbClr val="0000A0"/>
              </a:buClr>
              <a:buSzPct val="125000"/>
              <a:buFont typeface="Wingdings" panose="05000000000000000000" pitchFamily="2" charset="2"/>
              <a:buChar char="ü"/>
            </a:pPr>
            <a:r>
              <a:rPr lang="en-US" altLang="zh-CN" sz="2000">
                <a:latin typeface="Times New Roman" panose="02020603050405020304" pitchFamily="18" charset="0"/>
                <a:cs typeface="Arial" panose="020B0604020202020204" pitchFamily="34" charset="0"/>
              </a:rPr>
              <a:t>Can tell synthesizer to attempt to meet cycle-time restriction</a:t>
            </a:r>
            <a:endParaRPr lang="en-US" altLang="zh-CN" sz="2000">
              <a:latin typeface="Times New Roman" panose="02020603050405020304" pitchFamily="18" charset="0"/>
              <a:cs typeface="Arial" panose="020B0604020202020204" pitchFamily="34" charset="0"/>
            </a:endParaRPr>
          </a:p>
        </p:txBody>
      </p:sp>
      <p:sp>
        <p:nvSpPr>
          <p:cNvPr id="84998" name="Text Box 5"/>
          <p:cNvSpPr txBox="1">
            <a:spLocks noChangeArrowheads="1"/>
          </p:cNvSpPr>
          <p:nvPr/>
        </p:nvSpPr>
        <p:spPr bwMode="auto">
          <a:xfrm>
            <a:off x="4933950" y="6381750"/>
            <a:ext cx="2994025"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49158"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4360CBF7-87F4-4694-8415-10B0B6F0C823}"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79829"/>
    </mc:Choice>
    <mc:Fallback>
      <p:transition spd="slow" advTm="279829"/>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E34D90F3-D10C-4E34-BF71-FBDF66625FCC}" type="slidenum">
              <a:rPr lang="zh-CN" altLang="en-US" sz="1400" smtClean="0">
                <a:solidFill>
                  <a:schemeClr val="tx1"/>
                </a:solidFill>
              </a:rPr>
            </a:fld>
            <a:endParaRPr lang="zh-CN" altLang="en-US" sz="1400">
              <a:solidFill>
                <a:schemeClr val="tx1"/>
              </a:solidFill>
            </a:endParaRPr>
          </a:p>
        </p:txBody>
      </p:sp>
      <p:pic>
        <p:nvPicPr>
          <p:cNvPr id="89091"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 y="3214688"/>
            <a:ext cx="8940800"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2"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700088"/>
            <a:ext cx="8942388"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67914"/>
    </mc:Choice>
    <mc:Fallback>
      <p:transition spd="slow" advTm="67914"/>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37889"/>
          <p:cNvSpPr>
            <a:spLocks noChangeArrowheads="1"/>
          </p:cNvSpPr>
          <p:nvPr/>
        </p:nvSpPr>
        <p:spPr bwMode="auto">
          <a:xfrm>
            <a:off x="0" y="331788"/>
            <a:ext cx="91440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Verilog 运算符</a:t>
            </a:r>
            <a:endParaRPr lang="zh-CN" altLang="en-US" sz="3600" b="1">
              <a:ea typeface="黑体" panose="02010609060101010101" pitchFamily="49" charset="-122"/>
            </a:endParaRPr>
          </a:p>
        </p:txBody>
      </p:sp>
      <p:sp>
        <p:nvSpPr>
          <p:cNvPr id="91139" name="矩形 37890"/>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5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运算符（</a:t>
            </a:r>
            <a:r>
              <a:rPr lang="en-US" altLang="zh-CN" sz="2800" b="1">
                <a:solidFill>
                  <a:schemeClr val="accent2"/>
                </a:solidFill>
                <a:latin typeface="Times New Roman" panose="02020603050405020304" pitchFamily="18" charset="0"/>
              </a:rPr>
              <a:t>9</a:t>
            </a:r>
            <a:r>
              <a:rPr lang="zh-CN" altLang="en-US" sz="2800" b="1">
                <a:solidFill>
                  <a:schemeClr val="accent2"/>
                </a:solidFill>
                <a:latin typeface="Times New Roman" panose="02020603050405020304" pitchFamily="18" charset="0"/>
              </a:rPr>
              <a:t>类）</a:t>
            </a:r>
            <a:endParaRPr lang="zh-CN" altLang="en-US" sz="28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算术运算符：                  </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位运算符：                      </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&amp;</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缩位运算符（单目）：  </a:t>
            </a:r>
            <a:r>
              <a:rPr lang="en-US" altLang="zh-CN" sz="2400" b="1">
                <a:solidFill>
                  <a:schemeClr val="accent2"/>
                </a:solidFill>
                <a:latin typeface="Times New Roman" panose="02020603050405020304" pitchFamily="18" charset="0"/>
              </a:rPr>
              <a:t>&amp;</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~&amp;</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逻辑运算符：                  </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&amp;&amp;</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关系运算符（双目）：  </a:t>
            </a:r>
            <a:r>
              <a:rPr lang="en-US" altLang="zh-CN" sz="2400" b="1">
                <a:solidFill>
                  <a:schemeClr val="accent2"/>
                </a:solidFill>
                <a:latin typeface="Times New Roman" panose="02020603050405020304" pitchFamily="18" charset="0"/>
              </a:rPr>
              <a:t>&lt;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&gt;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&lt;=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&gt;=</a:t>
            </a:r>
            <a:endParaRPr lang="en-US" altLang="zh-CN"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相等与全等运算符：      </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a:t>
            </a:r>
            <a:endParaRPr lang="en-US" altLang="zh-CN"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逻辑移位运算符：          </a:t>
            </a:r>
            <a:r>
              <a:rPr lang="en-US" altLang="zh-CN" sz="2400" b="1">
                <a:solidFill>
                  <a:schemeClr val="accent2"/>
                </a:solidFill>
                <a:latin typeface="Times New Roman" panose="02020603050405020304" pitchFamily="18" charset="0"/>
              </a:rPr>
              <a:t>&lt;&lt;</a:t>
            </a:r>
            <a:r>
              <a:rPr lang="zh-CN" altLang="en-US" sz="2400" b="1">
                <a:solidFill>
                  <a:schemeClr val="accent2"/>
                </a:solidFill>
                <a:latin typeface="Times New Roman" panose="02020603050405020304" pitchFamily="18" charset="0"/>
              </a:rPr>
              <a:t>、</a:t>
            </a:r>
            <a:r>
              <a:rPr lang="en-US" altLang="zh-CN" sz="2400" b="1">
                <a:solidFill>
                  <a:schemeClr val="accent2"/>
                </a:solidFill>
                <a:latin typeface="Times New Roman" panose="02020603050405020304" pitchFamily="18" charset="0"/>
              </a:rPr>
              <a:t>&gt;&gt;</a:t>
            </a:r>
            <a:endParaRPr lang="en-US" altLang="zh-CN" sz="2400" b="1">
              <a:solidFill>
                <a:schemeClr val="accent2"/>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连接运算符：                  </a:t>
            </a:r>
            <a:r>
              <a:rPr lang="en-US" altLang="zh-CN" sz="2400" b="1">
                <a:solidFill>
                  <a:srgbClr val="FF0000"/>
                </a:solidFill>
                <a:latin typeface="Times New Roman" panose="02020603050405020304" pitchFamily="18" charset="0"/>
              </a:rPr>
              <a:t>{ }</a:t>
            </a:r>
            <a:endParaRPr lang="en-US" altLang="zh-CN" sz="2400" b="1">
              <a:solidFill>
                <a:srgbClr val="FF0000"/>
              </a:solidFill>
              <a:latin typeface="Times New Roman" panose="02020603050405020304" pitchFamily="18" charset="0"/>
            </a:endParaRPr>
          </a:p>
          <a:p>
            <a:pPr lvl="1" algn="just" eaLnBrk="1" hangingPunct="1">
              <a:lnSpc>
                <a:spcPct val="145000"/>
              </a:lnSpc>
              <a:spcBef>
                <a:spcPct val="0"/>
              </a:spcBef>
              <a:buClr>
                <a:schemeClr val="tx1"/>
              </a:buClr>
              <a:buSzPct val="80000"/>
              <a:buFont typeface="Wingdings" panose="05000000000000000000" pitchFamily="2" charset="2"/>
              <a:buChar char="Ø"/>
            </a:pPr>
            <a:r>
              <a:rPr lang="zh-CN" altLang="en-US" sz="2400" b="1">
                <a:solidFill>
                  <a:schemeClr val="accent2"/>
                </a:solidFill>
                <a:latin typeface="Times New Roman" panose="02020603050405020304" pitchFamily="18" charset="0"/>
              </a:rPr>
              <a:t>条件运算符：                  </a:t>
            </a:r>
            <a:r>
              <a:rPr lang="en-US" altLang="zh-CN" sz="2400" b="1">
                <a:solidFill>
                  <a:srgbClr val="FF0000"/>
                </a:solidFill>
                <a:latin typeface="Times New Roman" panose="02020603050405020304" pitchFamily="18" charset="0"/>
              </a:rPr>
              <a:t>? :</a:t>
            </a:r>
            <a:endParaRPr lang="en-US" altLang="zh-CN" sz="2400" b="1">
              <a:solidFill>
                <a:srgbClr val="FF0000"/>
              </a:solidFill>
              <a:latin typeface="Times New Roman" panose="02020603050405020304" pitchFamily="18" charset="0"/>
            </a:endParaRPr>
          </a:p>
        </p:txBody>
      </p:sp>
      <p:sp>
        <p:nvSpPr>
          <p:cNvPr id="55299"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3534E053-8643-4C8E-80A2-B7E67220AA18}"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8045"/>
    </mc:Choice>
    <mc:Fallback>
      <p:transition spd="slow" advTm="28045"/>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dirty="0"/>
              <a:t>Reduction Operators</a:t>
            </a:r>
            <a:endParaRPr lang="en-US" altLang="zh-CN" dirty="0"/>
          </a:p>
        </p:txBody>
      </p:sp>
      <p:sp>
        <p:nvSpPr>
          <p:cNvPr id="92163" name="Rectangle 3"/>
          <p:cNvSpPr>
            <a:spLocks noGrp="1" noChangeArrowheads="1"/>
          </p:cNvSpPr>
          <p:nvPr>
            <p:ph type="body" idx="4294967295"/>
          </p:nvPr>
        </p:nvSpPr>
        <p:spPr>
          <a:xfrm>
            <a:off x="457200" y="1600200"/>
            <a:ext cx="8229600" cy="1447800"/>
          </a:xfrm>
        </p:spPr>
        <p:txBody>
          <a:bodyPr/>
          <a:lstStyle/>
          <a:p>
            <a:pPr eaLnBrk="1" hangingPunct="1"/>
            <a:r>
              <a:rPr lang="en-US" altLang="zh-CN" sz="2800" dirty="0">
                <a:latin typeface="Tahoma" panose="020B0604030504040204" pitchFamily="34" charset="0"/>
                <a:sym typeface="Arial" panose="020B0604020202020204" pitchFamily="34" charset="0"/>
              </a:rPr>
              <a:t>Reduction operators are reduce all the bits of a vector to a single bit by performing an operation across all bits.</a:t>
            </a:r>
            <a:endParaRPr lang="en-US" altLang="zh-CN" sz="2800" dirty="0">
              <a:latin typeface="Tahoma" panose="020B0604030504040204" pitchFamily="34" charset="0"/>
              <a:sym typeface="Arial" panose="020B0604020202020204" pitchFamily="34" charset="0"/>
            </a:endParaRPr>
          </a:p>
        </p:txBody>
      </p:sp>
      <p:sp>
        <p:nvSpPr>
          <p:cNvPr id="38916" name="Rectangle 4"/>
          <p:cNvSpPr>
            <a:spLocks noChangeArrowheads="1"/>
          </p:cNvSpPr>
          <p:nvPr/>
        </p:nvSpPr>
        <p:spPr bwMode="auto">
          <a:xfrm>
            <a:off x="457200" y="2895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rPr>
              <a:t>Reduction AND</a:t>
            </a:r>
            <a:endParaRPr lang="en-US" altLang="zh-CN" sz="2400">
              <a:latin typeface="Times New Roman" panose="02020603050405020304" pitchFamily="18" charset="0"/>
            </a:endParaRPr>
          </a:p>
          <a:p>
            <a:pPr lvl="2" eaLnBrk="1" hangingPunct="1">
              <a:buClr>
                <a:srgbClr val="0000A0"/>
              </a:buClr>
              <a:buSzPct val="125000"/>
              <a:buFont typeface="Wingdings" panose="05000000000000000000" pitchFamily="2" charset="2"/>
              <a:buChar char="ü"/>
            </a:pPr>
            <a:r>
              <a:rPr lang="en-US" altLang="zh-CN" sz="2000">
                <a:latin typeface="Times New Roman" panose="02020603050405020304" pitchFamily="18" charset="0"/>
              </a:rPr>
              <a:t> </a:t>
            </a:r>
            <a:r>
              <a:rPr lang="en-US" altLang="zh-CN" sz="2000">
                <a:latin typeface="Tahoma" panose="020B0604030504040204" pitchFamily="34" charset="0"/>
              </a:rPr>
              <a:t>assign all_ones = &amp;accumulator;	// are all bits set?</a:t>
            </a:r>
            <a:endParaRPr lang="en-US" altLang="zh-CN" sz="2000">
              <a:latin typeface="Times New Roman" panose="02020603050405020304" pitchFamily="18" charset="0"/>
            </a:endParaRPr>
          </a:p>
        </p:txBody>
      </p:sp>
      <p:sp>
        <p:nvSpPr>
          <p:cNvPr id="38917" name="Rectangle 5"/>
          <p:cNvSpPr>
            <a:spLocks noChangeArrowheads="1"/>
          </p:cNvSpPr>
          <p:nvPr/>
        </p:nvSpPr>
        <p:spPr bwMode="auto">
          <a:xfrm>
            <a:off x="457200" y="403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rPr>
              <a:t>Reduction OR</a:t>
            </a:r>
            <a:endParaRPr lang="en-US" altLang="zh-CN" sz="2400">
              <a:latin typeface="Times New Roman" panose="02020603050405020304" pitchFamily="18" charset="0"/>
            </a:endParaRPr>
          </a:p>
          <a:p>
            <a:pPr lvl="2" eaLnBrk="1" hangingPunct="1">
              <a:buClr>
                <a:srgbClr val="0000A0"/>
              </a:buClr>
              <a:buSzPct val="125000"/>
              <a:buFont typeface="Wingdings" panose="05000000000000000000" pitchFamily="2" charset="2"/>
              <a:buChar char="ü"/>
            </a:pPr>
            <a:r>
              <a:rPr lang="en-US" altLang="zh-CN" sz="2000">
                <a:latin typeface="Times New Roman" panose="02020603050405020304" pitchFamily="18" charset="0"/>
              </a:rPr>
              <a:t> </a:t>
            </a:r>
            <a:r>
              <a:rPr lang="en-US" altLang="zh-CN" sz="2000">
                <a:latin typeface="Tahoma" panose="020B0604030504040204" pitchFamily="34" charset="0"/>
              </a:rPr>
              <a:t>assign not_zero = |accuumulator;	// are any bits set?</a:t>
            </a:r>
            <a:endParaRPr lang="en-US" altLang="zh-CN" sz="2000">
              <a:latin typeface="Times New Roman" panose="02020603050405020304" pitchFamily="18" charset="0"/>
            </a:endParaRPr>
          </a:p>
        </p:txBody>
      </p:sp>
      <p:sp>
        <p:nvSpPr>
          <p:cNvPr id="38918" name="Rectangle 6"/>
          <p:cNvSpPr>
            <a:spLocks noChangeArrowheads="1"/>
          </p:cNvSpPr>
          <p:nvPr/>
        </p:nvSpPr>
        <p:spPr bwMode="auto">
          <a:xfrm>
            <a:off x="457200" y="5181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buClr>
                <a:srgbClr val="0000A0"/>
              </a:buClr>
              <a:buSzPct val="125000"/>
              <a:buFont typeface="Arial" panose="020B0604020202020204" pitchFamily="34" charset="0"/>
              <a:buChar char="•"/>
            </a:pPr>
            <a:r>
              <a:rPr lang="en-US" altLang="zh-CN" sz="2400">
                <a:latin typeface="Times New Roman" panose="02020603050405020304" pitchFamily="18" charset="0"/>
              </a:rPr>
              <a:t>Reduction XOR</a:t>
            </a:r>
            <a:endParaRPr lang="en-US" altLang="zh-CN" sz="2400">
              <a:latin typeface="Times New Roman" panose="02020603050405020304" pitchFamily="18" charset="0"/>
            </a:endParaRPr>
          </a:p>
          <a:p>
            <a:pPr lvl="2" eaLnBrk="1" hangingPunct="1">
              <a:buClr>
                <a:srgbClr val="0000A0"/>
              </a:buClr>
              <a:buSzPct val="125000"/>
              <a:buFont typeface="Wingdings" panose="05000000000000000000" pitchFamily="2" charset="2"/>
              <a:buChar char="ü"/>
            </a:pPr>
            <a:r>
              <a:rPr lang="en-US" altLang="zh-CN" sz="2000">
                <a:latin typeface="Tahoma" panose="020B0604030504040204" pitchFamily="34" charset="0"/>
              </a:rPr>
              <a:t> assign parity = ^data_out;		// even parity bit</a:t>
            </a:r>
            <a:endParaRPr lang="en-US" altLang="zh-CN" sz="2000">
              <a:latin typeface="Tahoma" panose="020B0604030504040204" pitchFamily="34" charset="0"/>
            </a:endParaRPr>
          </a:p>
        </p:txBody>
      </p:sp>
      <p:sp>
        <p:nvSpPr>
          <p:cNvPr id="56326"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0888F06E-C9C4-4FD0-B01A-D372BDB62877}"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8553"/>
    </mc:Choice>
    <mc:Fallback>
      <p:transition spd="slow" advTm="5855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8193"/>
          <p:cNvSpPr>
            <a:spLocks noChangeArrowheads="1"/>
          </p:cNvSpPr>
          <p:nvPr/>
        </p:nvSpPr>
        <p:spPr bwMode="auto">
          <a:xfrm>
            <a:off x="0" y="476250"/>
            <a:ext cx="914558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en-US" altLang="zh-CN" sz="3600" b="1">
                <a:ea typeface="黑体" panose="02010609060101010101" pitchFamily="49" charset="-122"/>
              </a:rPr>
              <a:t>Verilog</a:t>
            </a:r>
            <a:r>
              <a:rPr lang="zh-CN" altLang="en-US" sz="3600" b="1">
                <a:ea typeface="黑体" panose="02010609060101010101" pitchFamily="49" charset="-122"/>
              </a:rPr>
              <a:t>程序的组成部分</a:t>
            </a:r>
            <a:endParaRPr lang="zh-CN" altLang="en-US" sz="3600" b="1">
              <a:ea typeface="黑体" panose="02010609060101010101" pitchFamily="49" charset="-122"/>
            </a:endParaRPr>
          </a:p>
        </p:txBody>
      </p:sp>
      <p:sp>
        <p:nvSpPr>
          <p:cNvPr id="43011" name="矩形 8194"/>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endParaRPr lang="zh-CN" altLang="en-US" sz="2400" b="1">
              <a:solidFill>
                <a:schemeClr val="accent2"/>
              </a:solidFill>
              <a:latin typeface="Times New Roman" panose="02020603050405020304" pitchFamily="18" charset="0"/>
            </a:endParaRPr>
          </a:p>
        </p:txBody>
      </p:sp>
      <p:sp>
        <p:nvSpPr>
          <p:cNvPr id="43012" name="矩形 8195"/>
          <p:cNvSpPr>
            <a:spLocks noChangeArrowheads="1"/>
          </p:cNvSpPr>
          <p:nvPr/>
        </p:nvSpPr>
        <p:spPr bwMode="auto">
          <a:xfrm>
            <a:off x="7019925" y="2349500"/>
            <a:ext cx="20161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lang="zh-CN" altLang="en-US" sz="2400" b="1">
                <a:solidFill>
                  <a:schemeClr val="accent2"/>
                </a:solidFill>
                <a:latin typeface="Times New Roman" panose="02020603050405020304" pitchFamily="18" charset="0"/>
              </a:rPr>
              <a:t>这</a:t>
            </a:r>
            <a:r>
              <a:rPr lang="en-US" altLang="zh-CN" sz="2400" b="1">
                <a:solidFill>
                  <a:schemeClr val="accent2"/>
                </a:solidFill>
                <a:latin typeface="Times New Roman" panose="02020603050405020304" pitchFamily="18" charset="0"/>
              </a:rPr>
              <a:t>5</a:t>
            </a:r>
            <a:r>
              <a:rPr lang="zh-CN" altLang="en-US" sz="2400" b="1">
                <a:solidFill>
                  <a:schemeClr val="accent2"/>
                </a:solidFill>
                <a:latin typeface="Times New Roman" panose="02020603050405020304" pitchFamily="18" charset="0"/>
              </a:rPr>
              <a:t>个组件的排列顺序是任意的，可以选择其中的一个或几个组件构成一个</a:t>
            </a:r>
            <a:r>
              <a:rPr lang="en-US" altLang="zh-CN" sz="2400" b="1">
                <a:solidFill>
                  <a:schemeClr val="accent2"/>
                </a:solidFill>
                <a:latin typeface="Times New Roman" panose="02020603050405020304" pitchFamily="18" charset="0"/>
              </a:rPr>
              <a:t>Verilog</a:t>
            </a:r>
            <a:r>
              <a:rPr lang="zh-CN" altLang="en-US" sz="2400" b="1">
                <a:solidFill>
                  <a:schemeClr val="accent2"/>
                </a:solidFill>
                <a:latin typeface="Times New Roman" panose="02020603050405020304" pitchFamily="18" charset="0"/>
              </a:rPr>
              <a:t>程序。</a:t>
            </a:r>
            <a:endParaRPr lang="zh-CN" altLang="en-US" sz="2400" b="1">
              <a:solidFill>
                <a:schemeClr val="accent2"/>
              </a:solidFill>
              <a:latin typeface="Times New Roman" panose="02020603050405020304" pitchFamily="18" charset="0"/>
            </a:endParaRPr>
          </a:p>
        </p:txBody>
      </p:sp>
      <p:grpSp>
        <p:nvGrpSpPr>
          <p:cNvPr id="43013" name="组合 8196"/>
          <p:cNvGrpSpPr/>
          <p:nvPr/>
        </p:nvGrpSpPr>
        <p:grpSpPr bwMode="auto">
          <a:xfrm>
            <a:off x="250825" y="1484313"/>
            <a:ext cx="6697663" cy="4537075"/>
            <a:chOff x="0" y="0"/>
            <a:chExt cx="4059" cy="2750"/>
          </a:xfrm>
        </p:grpSpPr>
        <p:sp>
          <p:nvSpPr>
            <p:cNvPr id="43015" name="文本框 8197"/>
            <p:cNvSpPr txBox="1">
              <a:spLocks noChangeArrowheads="1"/>
            </p:cNvSpPr>
            <p:nvPr/>
          </p:nvSpPr>
          <p:spPr bwMode="auto">
            <a:xfrm>
              <a:off x="0" y="0"/>
              <a:ext cx="3878" cy="2750"/>
            </a:xfrm>
            <a:prstGeom prst="rect">
              <a:avLst/>
            </a:prstGeom>
            <a:solidFill>
              <a:srgbClr val="CCECFF"/>
            </a:solidFill>
            <a:ln w="19050" cap="sq">
              <a:solidFill>
                <a:srgbClr val="FF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a:p>
              <a:pPr eaLnBrk="1" hangingPunct="1">
                <a:spcBef>
                  <a:spcPct val="0"/>
                </a:spcBef>
                <a:buFontTx/>
                <a:buNone/>
              </a:pPr>
              <a:endParaRPr lang="en-US" altLang="zh-CN" sz="2400" b="1">
                <a:latin typeface="Times New Roman" panose="02020603050405020304" pitchFamily="18" charset="0"/>
              </a:endParaRPr>
            </a:p>
          </p:txBody>
        </p:sp>
        <p:sp>
          <p:nvSpPr>
            <p:cNvPr id="43016" name="文本框 8198"/>
            <p:cNvSpPr txBox="1">
              <a:spLocks noChangeArrowheads="1"/>
            </p:cNvSpPr>
            <p:nvPr/>
          </p:nvSpPr>
          <p:spPr bwMode="auto">
            <a:xfrm>
              <a:off x="113" y="2454"/>
              <a:ext cx="3674" cy="252"/>
            </a:xfrm>
            <a:prstGeom prst="rect">
              <a:avLst/>
            </a:prstGeom>
            <a:solidFill>
              <a:srgbClr val="CCECFF"/>
            </a:solidFill>
            <a:ln w="19050" cap="sq">
              <a:solidFill>
                <a:srgbClr val="FF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latin typeface="Times New Roman" panose="02020603050405020304" pitchFamily="18" charset="0"/>
                </a:rPr>
                <a:t>endmodule</a:t>
              </a:r>
              <a:endParaRPr lang="en-US" altLang="zh-CN" sz="2000" b="1">
                <a:latin typeface="Times New Roman" panose="02020603050405020304" pitchFamily="18" charset="0"/>
              </a:endParaRPr>
            </a:p>
          </p:txBody>
        </p:sp>
        <p:sp>
          <p:nvSpPr>
            <p:cNvPr id="43017" name="文本框 8199"/>
            <p:cNvSpPr txBox="1">
              <a:spLocks noChangeArrowheads="1"/>
            </p:cNvSpPr>
            <p:nvPr/>
          </p:nvSpPr>
          <p:spPr bwMode="auto">
            <a:xfrm>
              <a:off x="113" y="91"/>
              <a:ext cx="3629" cy="622"/>
            </a:xfrm>
            <a:prstGeom prst="rect">
              <a:avLst/>
            </a:prstGeom>
            <a:solidFill>
              <a:srgbClr val="CCECFF"/>
            </a:solidFill>
            <a:ln w="19050" cap="sq">
              <a:solidFill>
                <a:srgbClr val="FF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latin typeface="Times New Roman" panose="02020603050405020304" pitchFamily="18" charset="0"/>
                </a:rPr>
                <a:t>module    Name</a:t>
              </a:r>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eaLnBrk="1" hangingPunct="1">
                <a:spcBef>
                  <a:spcPct val="0"/>
                </a:spcBef>
                <a:buFontTx/>
                <a:buNone/>
              </a:pPr>
              <a:r>
                <a:rPr lang="en-US" altLang="zh-CN" sz="2000" b="1">
                  <a:latin typeface="Times New Roman" panose="02020603050405020304" pitchFamily="18" charset="0"/>
                </a:rPr>
                <a:t>port list</a:t>
              </a:r>
              <a:r>
                <a:rPr lang="zh-CN" altLang="en-US" sz="2000" b="1">
                  <a:latin typeface="Times New Roman" panose="02020603050405020304" pitchFamily="18" charset="0"/>
                </a:rPr>
                <a:t>， </a:t>
              </a:r>
              <a:r>
                <a:rPr lang="en-US" altLang="zh-CN" sz="2000" b="1">
                  <a:latin typeface="Times New Roman" panose="02020603050405020304" pitchFamily="18" charset="0"/>
                </a:rPr>
                <a:t>port  declarations</a:t>
              </a:r>
              <a:r>
                <a:rPr lang="zh-CN" altLang="en-US" sz="2000" b="1">
                  <a:latin typeface="Times New Roman" panose="02020603050405020304" pitchFamily="18" charset="0"/>
                </a:rPr>
                <a:t>（</a:t>
              </a:r>
              <a:r>
                <a:rPr lang="en-US" altLang="zh-CN" sz="2000" b="1">
                  <a:latin typeface="Times New Roman" panose="02020603050405020304" pitchFamily="18" charset="0"/>
                </a:rPr>
                <a:t>if ports present</a:t>
              </a:r>
              <a:r>
                <a:rPr lang="zh-CN" altLang="en-US" sz="2000" b="1">
                  <a:latin typeface="Times New Roman" panose="02020603050405020304" pitchFamily="18" charset="0"/>
                </a:rPr>
                <a:t>）</a:t>
              </a:r>
              <a:endParaRPr lang="zh-CN" altLang="en-US" sz="2000" b="1">
                <a:latin typeface="Times New Roman" panose="02020603050405020304" pitchFamily="18" charset="0"/>
              </a:endParaRPr>
            </a:p>
            <a:p>
              <a:pPr eaLnBrk="1" hangingPunct="1">
                <a:spcBef>
                  <a:spcPct val="0"/>
                </a:spcBef>
                <a:buFontTx/>
                <a:buNone/>
              </a:pPr>
              <a:r>
                <a:rPr lang="en-US" altLang="zh-CN" sz="2000" b="1">
                  <a:latin typeface="Times New Roman" panose="02020603050405020304" pitchFamily="18" charset="0"/>
                </a:rPr>
                <a:t>parameters</a:t>
              </a:r>
              <a:r>
                <a:rPr lang="zh-CN" altLang="en-US" sz="2000" b="1">
                  <a:latin typeface="Times New Roman" panose="02020603050405020304" pitchFamily="18" charset="0"/>
                </a:rPr>
                <a:t>（</a:t>
              </a:r>
              <a:r>
                <a:rPr lang="en-US" altLang="zh-CN" sz="2000" b="1">
                  <a:latin typeface="Times New Roman" panose="02020603050405020304" pitchFamily="18" charset="0"/>
                </a:rPr>
                <a:t>optional</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43018" name="文本框 8200"/>
            <p:cNvSpPr txBox="1">
              <a:spLocks noChangeArrowheads="1"/>
            </p:cNvSpPr>
            <p:nvPr/>
          </p:nvSpPr>
          <p:spPr bwMode="auto">
            <a:xfrm>
              <a:off x="158" y="862"/>
              <a:ext cx="1860" cy="437"/>
            </a:xfrm>
            <a:prstGeom prst="rect">
              <a:avLst/>
            </a:prstGeom>
            <a:solidFill>
              <a:srgbClr val="99CCFF"/>
            </a:solidFill>
            <a:ln w="19050" cap="sq">
              <a:solidFill>
                <a:srgbClr val="FF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latin typeface="Times New Roman" panose="02020603050405020304" pitchFamily="18" charset="0"/>
                </a:rPr>
                <a:t>Declarations of </a:t>
              </a:r>
              <a:r>
                <a:rPr lang="en-US" altLang="zh-CN" sz="2000" b="1">
                  <a:solidFill>
                    <a:srgbClr val="FF0000"/>
                  </a:solidFill>
                  <a:latin typeface="Times New Roman" panose="02020603050405020304" pitchFamily="18" charset="0"/>
                </a:rPr>
                <a:t>wires</a:t>
              </a:r>
              <a:r>
                <a:rPr lang="en-US" altLang="zh-CN" sz="2000" b="1">
                  <a:latin typeface="Times New Roman" panose="02020603050405020304" pitchFamily="18" charset="0"/>
                </a:rPr>
                <a:t>, </a:t>
              </a:r>
              <a:endParaRPr lang="en-US" altLang="zh-CN" sz="2000" b="1">
                <a:latin typeface="Times New Roman" panose="02020603050405020304" pitchFamily="18" charset="0"/>
              </a:endParaRPr>
            </a:p>
            <a:p>
              <a:pPr eaLnBrk="1" hangingPunct="1">
                <a:spcBef>
                  <a:spcPct val="0"/>
                </a:spcBef>
                <a:buFontTx/>
                <a:buNone/>
              </a:pPr>
              <a:r>
                <a:rPr lang="en-US" altLang="zh-CN" sz="2000" b="1">
                  <a:solidFill>
                    <a:srgbClr val="FF0000"/>
                  </a:solidFill>
                  <a:latin typeface="Times New Roman" panose="02020603050405020304" pitchFamily="18" charset="0"/>
                </a:rPr>
                <a:t>regs</a:t>
              </a:r>
              <a:r>
                <a:rPr lang="en-US" altLang="zh-CN" sz="2000" b="1">
                  <a:latin typeface="Times New Roman" panose="02020603050405020304" pitchFamily="18" charset="0"/>
                </a:rPr>
                <a:t> and other variables</a:t>
              </a:r>
              <a:endParaRPr lang="en-US" altLang="zh-CN" sz="2000" b="1">
                <a:latin typeface="Times New Roman" panose="02020603050405020304" pitchFamily="18" charset="0"/>
              </a:endParaRPr>
            </a:p>
          </p:txBody>
        </p:sp>
        <p:sp>
          <p:nvSpPr>
            <p:cNvPr id="43019" name="文本框 8201"/>
            <p:cNvSpPr txBox="1">
              <a:spLocks noChangeArrowheads="1"/>
            </p:cNvSpPr>
            <p:nvPr/>
          </p:nvSpPr>
          <p:spPr bwMode="auto">
            <a:xfrm>
              <a:off x="2109" y="862"/>
              <a:ext cx="1633" cy="437"/>
            </a:xfrm>
            <a:prstGeom prst="rect">
              <a:avLst/>
            </a:prstGeom>
            <a:solidFill>
              <a:srgbClr val="99CCFF"/>
            </a:solidFill>
            <a:ln w="19050" cap="sq">
              <a:solidFill>
                <a:srgbClr val="FF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latin typeface="Times New Roman" panose="02020603050405020304" pitchFamily="18" charset="0"/>
                </a:rPr>
                <a:t>Data flow statements</a:t>
              </a:r>
              <a:endParaRPr lang="en-US" altLang="zh-CN" sz="2000" b="1">
                <a:latin typeface="Times New Roman" panose="02020603050405020304" pitchFamily="18" charset="0"/>
              </a:endParaRPr>
            </a:p>
            <a:p>
              <a:pPr eaLnBrk="1" hangingPunct="1">
                <a:spcBef>
                  <a:spcPct val="0"/>
                </a:spcBef>
                <a:buFontTx/>
                <a:buNone/>
              </a:pPr>
              <a:r>
                <a:rPr lang="en-US" altLang="zh-CN" sz="2000" b="1">
                  <a:latin typeface="Times New Roman" panose="02020603050405020304" pitchFamily="18" charset="0"/>
                </a:rPr>
                <a:t>( </a:t>
              </a:r>
              <a:r>
                <a:rPr lang="en-US" altLang="zh-CN" sz="2000" b="1">
                  <a:solidFill>
                    <a:srgbClr val="FF0000"/>
                  </a:solidFill>
                  <a:latin typeface="Times New Roman" panose="02020603050405020304" pitchFamily="18" charset="0"/>
                </a:rPr>
                <a:t>assign</a:t>
              </a:r>
              <a:r>
                <a:rPr lang="en-US" altLang="zh-CN" sz="2000" b="1">
                  <a:latin typeface="Times New Roman" panose="02020603050405020304" pitchFamily="18" charset="0"/>
                </a:rPr>
                <a:t> )</a:t>
              </a:r>
              <a:endParaRPr lang="en-US" altLang="zh-CN" sz="2000" b="1">
                <a:latin typeface="Times New Roman" panose="02020603050405020304" pitchFamily="18" charset="0"/>
              </a:endParaRPr>
            </a:p>
          </p:txBody>
        </p:sp>
        <p:sp>
          <p:nvSpPr>
            <p:cNvPr id="43020" name="文本框 8202"/>
            <p:cNvSpPr txBox="1">
              <a:spLocks noChangeArrowheads="1"/>
            </p:cNvSpPr>
            <p:nvPr/>
          </p:nvSpPr>
          <p:spPr bwMode="auto">
            <a:xfrm>
              <a:off x="158" y="1951"/>
              <a:ext cx="3629" cy="437"/>
            </a:xfrm>
            <a:prstGeom prst="rect">
              <a:avLst/>
            </a:prstGeom>
            <a:solidFill>
              <a:srgbClr val="99CCFF"/>
            </a:solidFill>
            <a:ln w="19050" cap="sq">
              <a:solidFill>
                <a:srgbClr val="FF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FF0000"/>
                  </a:solidFill>
                  <a:latin typeface="Times New Roman" panose="02020603050405020304" pitchFamily="18" charset="0"/>
                </a:rPr>
                <a:t>Always</a:t>
              </a:r>
              <a:r>
                <a:rPr lang="en-US" altLang="zh-CN" sz="2000" b="1">
                  <a:latin typeface="Times New Roman" panose="02020603050405020304" pitchFamily="18" charset="0"/>
                </a:rPr>
                <a:t> and </a:t>
              </a:r>
              <a:r>
                <a:rPr lang="en-US" altLang="zh-CN" sz="2000" b="1">
                  <a:solidFill>
                    <a:srgbClr val="FF0000"/>
                  </a:solidFill>
                  <a:latin typeface="Times New Roman" panose="02020603050405020304" pitchFamily="18" charset="0"/>
                </a:rPr>
                <a:t>initial</a:t>
              </a:r>
              <a:r>
                <a:rPr lang="en-US" altLang="zh-CN" sz="2000" b="1">
                  <a:latin typeface="Times New Roman" panose="02020603050405020304" pitchFamily="18" charset="0"/>
                </a:rPr>
                <a:t> blocks,</a:t>
              </a:r>
              <a:endParaRPr lang="en-US" altLang="zh-CN" sz="2000" b="1">
                <a:latin typeface="Times New Roman" panose="02020603050405020304" pitchFamily="18" charset="0"/>
              </a:endParaRPr>
            </a:p>
            <a:p>
              <a:pPr eaLnBrk="1" hangingPunct="1">
                <a:spcBef>
                  <a:spcPct val="0"/>
                </a:spcBef>
                <a:buFontTx/>
                <a:buNone/>
              </a:pPr>
              <a:r>
                <a:rPr lang="en-US" altLang="zh-CN" sz="2000" b="1">
                  <a:latin typeface="Times New Roman" panose="02020603050405020304" pitchFamily="18" charset="0"/>
                </a:rPr>
                <a:t>All behavioral statements go in these blocks.</a:t>
              </a:r>
              <a:endParaRPr lang="en-US" altLang="zh-CN" sz="2000" b="1">
                <a:latin typeface="Times New Roman" panose="02020603050405020304" pitchFamily="18" charset="0"/>
              </a:endParaRPr>
            </a:p>
          </p:txBody>
        </p:sp>
        <p:sp>
          <p:nvSpPr>
            <p:cNvPr id="43021" name="文本框 8203"/>
            <p:cNvSpPr txBox="1">
              <a:spLocks noChangeArrowheads="1"/>
            </p:cNvSpPr>
            <p:nvPr/>
          </p:nvSpPr>
          <p:spPr bwMode="auto">
            <a:xfrm>
              <a:off x="158" y="1406"/>
              <a:ext cx="1724" cy="437"/>
            </a:xfrm>
            <a:prstGeom prst="rect">
              <a:avLst/>
            </a:prstGeom>
            <a:solidFill>
              <a:srgbClr val="99CCFF"/>
            </a:solidFill>
            <a:ln w="19050" cap="sq">
              <a:solidFill>
                <a:srgbClr val="FF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latin typeface="Times New Roman" panose="02020603050405020304" pitchFamily="18" charset="0"/>
                </a:rPr>
                <a:t>Instantiation of lower level modules</a:t>
              </a:r>
              <a:endParaRPr lang="en-US" altLang="zh-CN" sz="2000" b="1">
                <a:latin typeface="Times New Roman" panose="02020603050405020304" pitchFamily="18" charset="0"/>
              </a:endParaRPr>
            </a:p>
          </p:txBody>
        </p:sp>
        <p:sp>
          <p:nvSpPr>
            <p:cNvPr id="43022" name="文本框 8204"/>
            <p:cNvSpPr txBox="1">
              <a:spLocks noChangeArrowheads="1"/>
            </p:cNvSpPr>
            <p:nvPr/>
          </p:nvSpPr>
          <p:spPr bwMode="auto">
            <a:xfrm>
              <a:off x="2109" y="1452"/>
              <a:ext cx="1635" cy="252"/>
            </a:xfrm>
            <a:prstGeom prst="rect">
              <a:avLst/>
            </a:prstGeom>
            <a:solidFill>
              <a:srgbClr val="99CCFF"/>
            </a:solidFill>
            <a:ln w="19050" cap="sq">
              <a:solidFill>
                <a:srgbClr val="FF0000"/>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rgbClr val="FF0000"/>
                  </a:solidFill>
                  <a:latin typeface="Times New Roman" panose="02020603050405020304" pitchFamily="18" charset="0"/>
                </a:rPr>
                <a:t>Tasks</a:t>
              </a:r>
              <a:r>
                <a:rPr lang="en-US" altLang="zh-CN" sz="2000" b="1">
                  <a:latin typeface="Times New Roman" panose="02020603050405020304" pitchFamily="18" charset="0"/>
                </a:rPr>
                <a:t> and </a:t>
              </a:r>
              <a:r>
                <a:rPr lang="en-US" altLang="zh-CN" sz="2000" b="1">
                  <a:solidFill>
                    <a:srgbClr val="FF0000"/>
                  </a:solidFill>
                  <a:latin typeface="Times New Roman" panose="02020603050405020304" pitchFamily="18" charset="0"/>
                </a:rPr>
                <a:t>functions</a:t>
              </a:r>
              <a:endParaRPr lang="en-US" altLang="zh-CN" sz="2000" b="1">
                <a:solidFill>
                  <a:srgbClr val="FF0000"/>
                </a:solidFill>
                <a:latin typeface="Times New Roman" panose="02020603050405020304" pitchFamily="18" charset="0"/>
              </a:endParaRPr>
            </a:p>
          </p:txBody>
        </p:sp>
        <p:sp>
          <p:nvSpPr>
            <p:cNvPr id="43023" name="右大括号 8205"/>
            <p:cNvSpPr/>
            <p:nvPr/>
          </p:nvSpPr>
          <p:spPr bwMode="auto">
            <a:xfrm>
              <a:off x="3878" y="862"/>
              <a:ext cx="181" cy="1531"/>
            </a:xfrm>
            <a:prstGeom prst="rightBrace">
              <a:avLst>
                <a:gd name="adj1" fmla="val 70292"/>
                <a:gd name="adj2" fmla="val 50000"/>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rgbClr val="0066FF"/>
                </a:solidFill>
              </a:endParaRPr>
            </a:p>
          </p:txBody>
        </p:sp>
      </p:grpSp>
      <p:sp>
        <p:nvSpPr>
          <p:cNvPr id="9230"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0238DDBE-062B-44D9-AA8A-1BFC3F42904E}"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66996"/>
    </mc:Choice>
    <mc:Fallback>
      <p:transition spd="slow" advTm="66996"/>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Vector concatenation</a:t>
            </a:r>
            <a:endParaRPr lang="en-US" altLang="zh-CN"/>
          </a:p>
        </p:txBody>
      </p:sp>
      <p:sp>
        <p:nvSpPr>
          <p:cNvPr id="93187" name="Rectangle 4"/>
          <p:cNvSpPr>
            <a:spLocks noGrp="1" noChangeArrowheads="1"/>
          </p:cNvSpPr>
          <p:nvPr>
            <p:ph type="body" idx="4294967295"/>
          </p:nvPr>
        </p:nvSpPr>
        <p:spPr>
          <a:xfrm>
            <a:off x="457200" y="1600200"/>
            <a:ext cx="8229600" cy="4953000"/>
          </a:xfrm>
        </p:spPr>
        <p:txBody>
          <a:bodyPr/>
          <a:lstStyle/>
          <a:p>
            <a:pPr eaLnBrk="1" hangingPunct="1"/>
            <a:r>
              <a:rPr lang="en-US" altLang="zh-CN" sz="2800">
                <a:latin typeface="Tahoma" panose="020B0604030504040204" pitchFamily="34" charset="0"/>
                <a:sym typeface="Arial" panose="020B0604020202020204" pitchFamily="34" charset="0"/>
              </a:rPr>
              <a:t>Can “build” vectors using smaller vectors and/or scalar values</a:t>
            </a:r>
            <a:endParaRPr lang="en-US" altLang="zh-CN" sz="2800">
              <a:latin typeface="Tahoma" panose="020B0604030504040204" pitchFamily="34" charset="0"/>
              <a:sym typeface="Arial" panose="020B0604020202020204" pitchFamily="34" charset="0"/>
            </a:endParaRPr>
          </a:p>
          <a:p>
            <a:pPr eaLnBrk="1" hangingPunct="1"/>
            <a:r>
              <a:rPr lang="en-US" altLang="zh-CN" sz="2800">
                <a:latin typeface="Tahoma" panose="020B0604030504040204" pitchFamily="34" charset="0"/>
                <a:sym typeface="Arial" panose="020B0604020202020204" pitchFamily="34" charset="0"/>
              </a:rPr>
              <a:t>Use the {} operator</a:t>
            </a:r>
            <a:endParaRPr lang="en-US" altLang="zh-CN" sz="2800">
              <a:latin typeface="Tahoma" panose="020B0604030504040204" pitchFamily="34" charset="0"/>
              <a:sym typeface="Arial" panose="020B0604020202020204" pitchFamily="34" charset="0"/>
            </a:endParaRPr>
          </a:p>
          <a:p>
            <a:pPr eaLnBrk="1" hangingPunct="1"/>
            <a:r>
              <a:rPr lang="en-US" altLang="zh-CN" sz="2800">
                <a:latin typeface="Tahoma" panose="020B0604030504040204" pitchFamily="34" charset="0"/>
                <a:sym typeface="Arial" panose="020B0604020202020204" pitchFamily="34" charset="0"/>
              </a:rPr>
              <a:t>Example 1</a:t>
            </a:r>
            <a:endParaRPr lang="en-US" altLang="zh-CN" sz="2800">
              <a:latin typeface="Tahoma" panose="020B0604030504040204" pitchFamily="34" charset="0"/>
              <a:sym typeface="Arial" panose="020B0604020202020204" pitchFamily="34" charset="0"/>
            </a:endParaRPr>
          </a:p>
        </p:txBody>
      </p:sp>
      <p:sp>
        <p:nvSpPr>
          <p:cNvPr id="93188" name="Rectangle 5"/>
          <p:cNvSpPr>
            <a:spLocks noChangeArrowheads="1"/>
          </p:cNvSpPr>
          <p:nvPr/>
        </p:nvSpPr>
        <p:spPr bwMode="auto">
          <a:xfrm>
            <a:off x="533400" y="3733800"/>
            <a:ext cx="7848600" cy="25622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	</a:t>
            </a:r>
            <a:r>
              <a:rPr lang="en-US" altLang="zh-CN" sz="1800" b="1">
                <a:latin typeface="Verdana" panose="020B0604030504040204" pitchFamily="34" charset="0"/>
                <a:cs typeface="Arial" panose="020B0604020202020204" pitchFamily="34" charset="0"/>
              </a:rPr>
              <a:t>module </a:t>
            </a:r>
            <a:r>
              <a:rPr lang="en-US" altLang="zh-CN" sz="1800">
                <a:latin typeface="Verdana" panose="020B0604030504040204" pitchFamily="34" charset="0"/>
                <a:cs typeface="Arial" panose="020B0604020202020204" pitchFamily="34" charset="0"/>
              </a:rPr>
              <a:t>concatenate(out, a, b, c, d);</a:t>
            </a:r>
            <a:endParaRPr lang="en-US" altLang="zh-CN" sz="1800" b="1">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t>
            </a:r>
            <a:r>
              <a:rPr lang="en-US" altLang="zh-CN" sz="1800" b="1">
                <a:latin typeface="Verdana" panose="020B0604030504040204" pitchFamily="34" charset="0"/>
                <a:cs typeface="Arial" panose="020B0604020202020204" pitchFamily="34" charset="0"/>
              </a:rPr>
              <a:t>input</a:t>
            </a:r>
            <a:r>
              <a:rPr lang="en-US" altLang="zh-CN" sz="1800">
                <a:latin typeface="Verdana" panose="020B0604030504040204" pitchFamily="34" charset="0"/>
                <a:cs typeface="Arial" panose="020B0604020202020204" pitchFamily="34" charset="0"/>
              </a:rPr>
              <a:t> [2:0] a;</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t>
            </a:r>
            <a:r>
              <a:rPr lang="en-US" altLang="zh-CN" sz="1800" b="1">
                <a:latin typeface="Verdana" panose="020B0604030504040204" pitchFamily="34" charset="0"/>
                <a:cs typeface="Arial" panose="020B0604020202020204" pitchFamily="34" charset="0"/>
              </a:rPr>
              <a:t>input</a:t>
            </a:r>
            <a:r>
              <a:rPr lang="en-US" altLang="zh-CN" sz="1800">
                <a:latin typeface="Verdana" panose="020B0604030504040204" pitchFamily="34" charset="0"/>
                <a:cs typeface="Arial" panose="020B0604020202020204" pitchFamily="34" charset="0"/>
              </a:rPr>
              <a:t> [1:0] b, c;</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t>
            </a:r>
            <a:r>
              <a:rPr lang="en-US" altLang="zh-CN" sz="1800" b="1">
                <a:latin typeface="Verdana" panose="020B0604030504040204" pitchFamily="34" charset="0"/>
                <a:cs typeface="Arial" panose="020B0604020202020204" pitchFamily="34" charset="0"/>
              </a:rPr>
              <a:t>input</a:t>
            </a:r>
            <a:r>
              <a:rPr lang="en-US" altLang="zh-CN" sz="1800">
                <a:latin typeface="Verdana" panose="020B0604030504040204" pitchFamily="34" charset="0"/>
                <a:cs typeface="Arial" panose="020B0604020202020204" pitchFamily="34" charset="0"/>
              </a:rPr>
              <a:t> d;</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t>
            </a:r>
            <a:r>
              <a:rPr lang="en-US" altLang="zh-CN" sz="1800" b="1">
                <a:latin typeface="Verdana" panose="020B0604030504040204" pitchFamily="34" charset="0"/>
                <a:cs typeface="Arial" panose="020B0604020202020204" pitchFamily="34" charset="0"/>
              </a:rPr>
              <a:t>output </a:t>
            </a:r>
            <a:r>
              <a:rPr lang="en-US" altLang="zh-CN" sz="1800">
                <a:latin typeface="Verdana" panose="020B0604030504040204" pitchFamily="34" charset="0"/>
                <a:cs typeface="Arial" panose="020B0604020202020204" pitchFamily="34" charset="0"/>
              </a:rPr>
              <a:t>[9:0] out;</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assign out = </a:t>
            </a:r>
            <a:r>
              <a:rPr lang="en-US" altLang="zh-CN" sz="1800" b="1">
                <a:solidFill>
                  <a:srgbClr val="FF0000"/>
                </a:solidFill>
                <a:latin typeface="Verdana" panose="020B0604030504040204" pitchFamily="34" charset="0"/>
                <a:cs typeface="Arial" panose="020B0604020202020204" pitchFamily="34" charset="0"/>
              </a:rPr>
              <a:t>{a[1:0],b,c,d,a[2]}</a:t>
            </a:r>
            <a:r>
              <a:rPr lang="en-US" altLang="zh-CN" sz="1800">
                <a:latin typeface="Verdana" panose="020B0604030504040204" pitchFamily="34" charset="0"/>
                <a:cs typeface="Arial" panose="020B0604020202020204" pitchFamily="34" charset="0"/>
              </a:rPr>
              <a:t>;</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t>
            </a:r>
            <a:r>
              <a:rPr lang="en-US" altLang="zh-CN" sz="1800" b="1">
                <a:latin typeface="Verdana" panose="020B0604030504040204" pitchFamily="34" charset="0"/>
                <a:cs typeface="Arial" panose="020B0604020202020204" pitchFamily="34" charset="0"/>
              </a:rPr>
              <a:t>endmodule</a:t>
            </a:r>
            <a:endParaRPr lang="en-US" altLang="zh-CN" sz="1800">
              <a:latin typeface="Verdana" panose="020B0604030504040204" pitchFamily="34" charset="0"/>
              <a:cs typeface="Arial" panose="020B0604020202020204" pitchFamily="34" charset="0"/>
            </a:endParaRPr>
          </a:p>
        </p:txBody>
      </p:sp>
      <p:sp>
        <p:nvSpPr>
          <p:cNvPr id="93189" name="Text Box 6"/>
          <p:cNvSpPr txBox="1">
            <a:spLocks noChangeArrowheads="1"/>
          </p:cNvSpPr>
          <p:nvPr/>
        </p:nvSpPr>
        <p:spPr bwMode="auto">
          <a:xfrm>
            <a:off x="6477000" y="2286000"/>
            <a:ext cx="2514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i="1">
                <a:solidFill>
                  <a:srgbClr val="0000FF"/>
                </a:solidFill>
                <a:latin typeface="Verdana" panose="020B0604030504040204" pitchFamily="34" charset="0"/>
                <a:cs typeface="Arial" panose="020B0604020202020204" pitchFamily="34" charset="0"/>
              </a:rPr>
              <a:t>becomes</a:t>
            </a:r>
            <a:br>
              <a:rPr lang="en-US" altLang="zh-CN" sz="1800" i="1">
                <a:solidFill>
                  <a:srgbClr val="0000FF"/>
                </a:solidFill>
                <a:latin typeface="Verdana" panose="020B0604030504040204" pitchFamily="34" charset="0"/>
                <a:cs typeface="Arial" panose="020B0604020202020204" pitchFamily="34" charset="0"/>
              </a:rPr>
            </a:br>
            <a:r>
              <a:rPr lang="en-US" altLang="zh-CN" sz="1800" i="1">
                <a:solidFill>
                  <a:srgbClr val="0000FF"/>
                </a:solidFill>
                <a:latin typeface="Verdana" panose="020B0604030504040204" pitchFamily="34" charset="0"/>
                <a:cs typeface="Arial" panose="020B0604020202020204" pitchFamily="34" charset="0"/>
              </a:rPr>
              <a:t>8-bit vector:</a:t>
            </a:r>
            <a:endParaRPr lang="en-US" altLang="zh-CN" sz="1800" i="1">
              <a:solidFill>
                <a:srgbClr val="0000FF"/>
              </a:solidFill>
              <a:latin typeface="Verdana" panose="020B0604030504040204" pitchFamily="34" charset="0"/>
              <a:cs typeface="Arial" panose="020B0604020202020204" pitchFamily="34" charset="0"/>
            </a:endParaRPr>
          </a:p>
          <a:p>
            <a:pPr eaLnBrk="1" hangingPunct="1">
              <a:spcBef>
                <a:spcPct val="0"/>
              </a:spcBef>
              <a:buFontTx/>
              <a:buNone/>
            </a:pPr>
            <a:r>
              <a:rPr lang="en-US" altLang="zh-CN" sz="1800">
                <a:solidFill>
                  <a:srgbClr val="0000FF"/>
                </a:solidFill>
                <a:latin typeface="Verdana" panose="020B0604030504040204" pitchFamily="34" charset="0"/>
                <a:cs typeface="Arial" panose="020B0604020202020204" pitchFamily="34" charset="0"/>
              </a:rPr>
              <a:t>a</a:t>
            </a:r>
            <a:r>
              <a:rPr lang="en-US" altLang="zh-CN" sz="1800" baseline="-25000">
                <a:solidFill>
                  <a:srgbClr val="0000FF"/>
                </a:solidFill>
                <a:latin typeface="Verdana" panose="020B0604030504040204" pitchFamily="34" charset="0"/>
                <a:cs typeface="Arial" panose="020B0604020202020204" pitchFamily="34" charset="0"/>
              </a:rPr>
              <a:t>1</a:t>
            </a:r>
            <a:r>
              <a:rPr lang="en-US" altLang="zh-CN" sz="1800">
                <a:solidFill>
                  <a:srgbClr val="0000FF"/>
                </a:solidFill>
                <a:latin typeface="Verdana" panose="020B0604030504040204" pitchFamily="34" charset="0"/>
                <a:cs typeface="Arial" panose="020B0604020202020204" pitchFamily="34" charset="0"/>
              </a:rPr>
              <a:t>a</a:t>
            </a:r>
            <a:r>
              <a:rPr lang="en-US" altLang="zh-CN" sz="1800" baseline="-25000">
                <a:solidFill>
                  <a:srgbClr val="0000FF"/>
                </a:solidFill>
                <a:latin typeface="Verdana" panose="020B0604030504040204" pitchFamily="34" charset="0"/>
                <a:cs typeface="Arial" panose="020B0604020202020204" pitchFamily="34" charset="0"/>
              </a:rPr>
              <a:t>0</a:t>
            </a:r>
            <a:r>
              <a:rPr lang="en-US" altLang="zh-CN" sz="1800">
                <a:solidFill>
                  <a:srgbClr val="0000FF"/>
                </a:solidFill>
                <a:latin typeface="Verdana" panose="020B0604030504040204" pitchFamily="34" charset="0"/>
                <a:cs typeface="Arial" panose="020B0604020202020204" pitchFamily="34" charset="0"/>
              </a:rPr>
              <a:t>b</a:t>
            </a:r>
            <a:r>
              <a:rPr lang="en-US" altLang="zh-CN" sz="1800" baseline="-25000">
                <a:solidFill>
                  <a:srgbClr val="0000FF"/>
                </a:solidFill>
                <a:latin typeface="Verdana" panose="020B0604030504040204" pitchFamily="34" charset="0"/>
                <a:cs typeface="Arial" panose="020B0604020202020204" pitchFamily="34" charset="0"/>
              </a:rPr>
              <a:t>1</a:t>
            </a:r>
            <a:r>
              <a:rPr lang="en-US" altLang="zh-CN" sz="1800">
                <a:solidFill>
                  <a:srgbClr val="0000FF"/>
                </a:solidFill>
                <a:latin typeface="Verdana" panose="020B0604030504040204" pitchFamily="34" charset="0"/>
                <a:cs typeface="Arial" panose="020B0604020202020204" pitchFamily="34" charset="0"/>
              </a:rPr>
              <a:t>b</a:t>
            </a:r>
            <a:r>
              <a:rPr lang="en-US" altLang="zh-CN" sz="1800" baseline="-25000">
                <a:solidFill>
                  <a:srgbClr val="0000FF"/>
                </a:solidFill>
                <a:latin typeface="Verdana" panose="020B0604030504040204" pitchFamily="34" charset="0"/>
                <a:cs typeface="Arial" panose="020B0604020202020204" pitchFamily="34" charset="0"/>
              </a:rPr>
              <a:t>0</a:t>
            </a:r>
            <a:r>
              <a:rPr lang="en-US" altLang="zh-CN" sz="1800">
                <a:solidFill>
                  <a:srgbClr val="0000FF"/>
                </a:solidFill>
                <a:latin typeface="Verdana" panose="020B0604030504040204" pitchFamily="34" charset="0"/>
                <a:cs typeface="Arial" panose="020B0604020202020204" pitchFamily="34" charset="0"/>
              </a:rPr>
              <a:t>c</a:t>
            </a:r>
            <a:r>
              <a:rPr lang="en-US" altLang="zh-CN" sz="1800" baseline="-25000">
                <a:solidFill>
                  <a:srgbClr val="0000FF"/>
                </a:solidFill>
                <a:latin typeface="Verdana" panose="020B0604030504040204" pitchFamily="34" charset="0"/>
                <a:cs typeface="Arial" panose="020B0604020202020204" pitchFamily="34" charset="0"/>
              </a:rPr>
              <a:t>1</a:t>
            </a:r>
            <a:r>
              <a:rPr lang="en-US" altLang="zh-CN" sz="1800">
                <a:solidFill>
                  <a:srgbClr val="0000FF"/>
                </a:solidFill>
                <a:latin typeface="Verdana" panose="020B0604030504040204" pitchFamily="34" charset="0"/>
                <a:cs typeface="Arial" panose="020B0604020202020204" pitchFamily="34" charset="0"/>
              </a:rPr>
              <a:t>c</a:t>
            </a:r>
            <a:r>
              <a:rPr lang="en-US" altLang="zh-CN" sz="1800" baseline="-25000">
                <a:solidFill>
                  <a:srgbClr val="0000FF"/>
                </a:solidFill>
                <a:latin typeface="Verdana" panose="020B0604030504040204" pitchFamily="34" charset="0"/>
                <a:cs typeface="Arial" panose="020B0604020202020204" pitchFamily="34" charset="0"/>
              </a:rPr>
              <a:t>0</a:t>
            </a:r>
            <a:r>
              <a:rPr lang="en-US" altLang="zh-CN" sz="1800">
                <a:solidFill>
                  <a:srgbClr val="0000FF"/>
                </a:solidFill>
                <a:latin typeface="Verdana" panose="020B0604030504040204" pitchFamily="34" charset="0"/>
                <a:cs typeface="Arial" panose="020B0604020202020204" pitchFamily="34" charset="0"/>
              </a:rPr>
              <a:t>da</a:t>
            </a:r>
            <a:r>
              <a:rPr lang="en-US" altLang="zh-CN" sz="1800" baseline="-25000">
                <a:solidFill>
                  <a:srgbClr val="0000FF"/>
                </a:solidFill>
                <a:latin typeface="Verdana" panose="020B0604030504040204" pitchFamily="34" charset="0"/>
                <a:cs typeface="Arial" panose="020B0604020202020204" pitchFamily="34" charset="0"/>
              </a:rPr>
              <a:t>2</a:t>
            </a:r>
            <a:endParaRPr lang="en-US" altLang="zh-CN" sz="1800" baseline="-25000">
              <a:solidFill>
                <a:srgbClr val="0000FF"/>
              </a:solidFill>
              <a:latin typeface="Verdana" panose="020B0604030504040204" pitchFamily="34" charset="0"/>
              <a:cs typeface="Arial" panose="020B0604020202020204" pitchFamily="34" charset="0"/>
            </a:endParaRPr>
          </a:p>
        </p:txBody>
      </p:sp>
      <p:sp>
        <p:nvSpPr>
          <p:cNvPr id="93190" name="Freeform 7"/>
          <p:cNvSpPr>
            <a:spLocks noChangeArrowheads="1"/>
          </p:cNvSpPr>
          <p:nvPr/>
        </p:nvSpPr>
        <p:spPr bwMode="auto">
          <a:xfrm>
            <a:off x="4648200" y="3200400"/>
            <a:ext cx="2743200" cy="2209800"/>
          </a:xfrm>
          <a:custGeom>
            <a:avLst/>
            <a:gdLst>
              <a:gd name="T0" fmla="*/ 2147483646 w 1728"/>
              <a:gd name="T1" fmla="*/ 0 h 1392"/>
              <a:gd name="T2" fmla="*/ 2147483646 w 1728"/>
              <a:gd name="T3" fmla="*/ 2147483646 h 1392"/>
              <a:gd name="T4" fmla="*/ 2147483646 w 1728"/>
              <a:gd name="T5" fmla="*/ 2147483646 h 1392"/>
              <a:gd name="T6" fmla="*/ 0 w 1728"/>
              <a:gd name="T7" fmla="*/ 2147483646 h 13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8" h="1392">
                <a:moveTo>
                  <a:pt x="1728" y="0"/>
                </a:moveTo>
                <a:cubicBezTo>
                  <a:pt x="1660" y="296"/>
                  <a:pt x="1592" y="592"/>
                  <a:pt x="1344" y="768"/>
                </a:cubicBezTo>
                <a:cubicBezTo>
                  <a:pt x="1096" y="944"/>
                  <a:pt x="464" y="952"/>
                  <a:pt x="240" y="1056"/>
                </a:cubicBezTo>
                <a:cubicBezTo>
                  <a:pt x="16" y="1160"/>
                  <a:pt x="8" y="1276"/>
                  <a:pt x="0" y="1392"/>
                </a:cubicBezTo>
              </a:path>
            </a:pathLst>
          </a:custGeom>
          <a:noFill/>
          <a:ln w="19050">
            <a:solidFill>
              <a:srgbClr val="0000FF"/>
            </a:solidFill>
            <a:rou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1" name="Text Box 5"/>
          <p:cNvSpPr txBox="1">
            <a:spLocks noChangeArrowheads="1"/>
          </p:cNvSpPr>
          <p:nvPr/>
        </p:nvSpPr>
        <p:spPr bwMode="auto">
          <a:xfrm>
            <a:off x="5183188" y="6454775"/>
            <a:ext cx="2992437"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5735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DBC22CAE-5320-410B-86B0-43FC65F1EFFD}"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2887"/>
    </mc:Choice>
    <mc:Fallback>
      <p:transition spd="slow" advTm="52887"/>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Conditional Operator</a:t>
            </a:r>
            <a:endParaRPr lang="en-US" altLang="zh-CN"/>
          </a:p>
        </p:txBody>
      </p:sp>
      <p:sp>
        <p:nvSpPr>
          <p:cNvPr id="94211" name="Rectangle 3"/>
          <p:cNvSpPr>
            <a:spLocks noGrp="1" noChangeArrowheads="1"/>
          </p:cNvSpPr>
          <p:nvPr>
            <p:ph type="body" idx="4294967295"/>
          </p:nvPr>
        </p:nvSpPr>
        <p:spPr>
          <a:xfrm>
            <a:off x="457200" y="1600200"/>
            <a:ext cx="8229600" cy="1371600"/>
          </a:xfrm>
        </p:spPr>
        <p:txBody>
          <a:bodyPr/>
          <a:lstStyle/>
          <a:p>
            <a:pPr eaLnBrk="1" hangingPunct="1"/>
            <a:r>
              <a:rPr lang="en-US" altLang="zh-CN" sz="2400"/>
              <a:t>This is a favorite!</a:t>
            </a:r>
            <a:endParaRPr lang="en-US" altLang="zh-CN" sz="2400"/>
          </a:p>
          <a:p>
            <a:pPr lvl="1" eaLnBrk="1" hangingPunct="1"/>
            <a:r>
              <a:rPr lang="en-US" altLang="zh-CN" sz="2000"/>
              <a:t>The functionality of a 2:1 Mux</a:t>
            </a:r>
            <a:endParaRPr lang="en-US" altLang="zh-CN" sz="2000"/>
          </a:p>
          <a:p>
            <a:pPr lvl="1" eaLnBrk="1" hangingPunct="1"/>
            <a:r>
              <a:rPr lang="en-US" altLang="zh-CN" sz="2000">
                <a:latin typeface="Tahoma" panose="020B0604030504040204" pitchFamily="34" charset="0"/>
              </a:rPr>
              <a:t>assign out = conditional_expr ? true_expr : false_expr;</a:t>
            </a:r>
            <a:endParaRPr lang="en-US" altLang="zh-CN" sz="2000">
              <a:latin typeface="Tahoma" panose="020B0604030504040204" pitchFamily="34" charset="0"/>
            </a:endParaRPr>
          </a:p>
          <a:p>
            <a:pPr eaLnBrk="1" hangingPunct="1"/>
            <a:endParaRPr lang="en-US" altLang="zh-CN" sz="2400">
              <a:latin typeface="Tahoma" panose="020B0604030504040204" pitchFamily="34" charset="0"/>
            </a:endParaRPr>
          </a:p>
        </p:txBody>
      </p:sp>
      <p:grpSp>
        <p:nvGrpSpPr>
          <p:cNvPr id="94212" name="组合 40963"/>
          <p:cNvGrpSpPr/>
          <p:nvPr/>
        </p:nvGrpSpPr>
        <p:grpSpPr bwMode="auto">
          <a:xfrm>
            <a:off x="7239000" y="3048000"/>
            <a:ext cx="914400" cy="1295400"/>
            <a:chOff x="0" y="0"/>
            <a:chExt cx="576" cy="816"/>
          </a:xfrm>
        </p:grpSpPr>
        <p:sp>
          <p:nvSpPr>
            <p:cNvPr id="94220" name="Line 4"/>
            <p:cNvSpPr>
              <a:spLocks noChangeShapeType="1"/>
            </p:cNvSpPr>
            <p:nvPr/>
          </p:nvSpPr>
          <p:spPr bwMode="auto">
            <a:xfrm flipH="1" flipV="1">
              <a:off x="240" y="0"/>
              <a:ext cx="192" cy="19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221" name="Line 5"/>
            <p:cNvSpPr>
              <a:spLocks noChangeShapeType="1"/>
            </p:cNvSpPr>
            <p:nvPr/>
          </p:nvSpPr>
          <p:spPr bwMode="auto">
            <a:xfrm flipH="1">
              <a:off x="240" y="576"/>
              <a:ext cx="192" cy="192"/>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222" name="Line 6"/>
            <p:cNvSpPr>
              <a:spLocks noChangeShapeType="1"/>
            </p:cNvSpPr>
            <p:nvPr/>
          </p:nvSpPr>
          <p:spPr bwMode="auto">
            <a:xfrm>
              <a:off x="432" y="192"/>
              <a:ext cx="0" cy="38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223" name="Line 7"/>
            <p:cNvSpPr>
              <a:spLocks noChangeShapeType="1"/>
            </p:cNvSpPr>
            <p:nvPr/>
          </p:nvSpPr>
          <p:spPr bwMode="auto">
            <a:xfrm>
              <a:off x="432" y="384"/>
              <a:ext cx="144"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224" name="Line 8"/>
            <p:cNvSpPr>
              <a:spLocks noChangeShapeType="1"/>
            </p:cNvSpPr>
            <p:nvPr/>
          </p:nvSpPr>
          <p:spPr bwMode="auto">
            <a:xfrm flipV="1">
              <a:off x="240" y="0"/>
              <a:ext cx="0" cy="768"/>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225" name="Text Box 10"/>
            <p:cNvSpPr txBox="1">
              <a:spLocks noChangeArrowheads="1"/>
            </p:cNvSpPr>
            <p:nvPr/>
          </p:nvSpPr>
          <p:spPr bwMode="auto">
            <a:xfrm>
              <a:off x="240" y="144"/>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latin typeface="Verdana" panose="020B0604030504040204" pitchFamily="34" charset="0"/>
                  <a:cs typeface="Arial" panose="020B0604020202020204" pitchFamily="34" charset="0"/>
                </a:rPr>
                <a:t>0</a:t>
              </a:r>
              <a:endParaRPr lang="en-US" altLang="zh-CN" sz="1600">
                <a:latin typeface="Verdana" panose="020B0604030504040204" pitchFamily="34" charset="0"/>
                <a:cs typeface="Arial" panose="020B0604020202020204" pitchFamily="34" charset="0"/>
              </a:endParaRPr>
            </a:p>
          </p:txBody>
        </p:sp>
        <p:sp>
          <p:nvSpPr>
            <p:cNvPr id="94226" name="Text Box 11"/>
            <p:cNvSpPr txBox="1">
              <a:spLocks noChangeArrowheads="1"/>
            </p:cNvSpPr>
            <p:nvPr/>
          </p:nvSpPr>
          <p:spPr bwMode="auto">
            <a:xfrm>
              <a:off x="240" y="432"/>
              <a:ext cx="1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latin typeface="Verdana" panose="020B0604030504040204" pitchFamily="34" charset="0"/>
                  <a:cs typeface="Arial" panose="020B0604020202020204" pitchFamily="34" charset="0"/>
                </a:rPr>
                <a:t>1</a:t>
              </a:r>
              <a:endParaRPr lang="en-US" altLang="zh-CN" sz="1600">
                <a:latin typeface="Verdana" panose="020B0604030504040204" pitchFamily="34" charset="0"/>
                <a:cs typeface="Arial" panose="020B0604020202020204" pitchFamily="34" charset="0"/>
              </a:endParaRPr>
            </a:p>
          </p:txBody>
        </p:sp>
        <p:sp>
          <p:nvSpPr>
            <p:cNvPr id="94227" name="Line 12"/>
            <p:cNvSpPr>
              <a:spLocks noChangeShapeType="1"/>
            </p:cNvSpPr>
            <p:nvPr/>
          </p:nvSpPr>
          <p:spPr bwMode="auto">
            <a:xfrm>
              <a:off x="0" y="192"/>
              <a:ext cx="240" cy="0"/>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28" name="Line 13"/>
            <p:cNvSpPr>
              <a:spLocks noChangeShapeType="1"/>
            </p:cNvSpPr>
            <p:nvPr/>
          </p:nvSpPr>
          <p:spPr bwMode="auto">
            <a:xfrm>
              <a:off x="0" y="576"/>
              <a:ext cx="240" cy="0"/>
            </a:xfrm>
            <a:prstGeom prst="line">
              <a:avLst/>
            </a:prstGeom>
            <a:noFill/>
            <a:ln w="222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29" name="Line 14"/>
            <p:cNvSpPr>
              <a:spLocks noChangeShapeType="1"/>
            </p:cNvSpPr>
            <p:nvPr/>
          </p:nvSpPr>
          <p:spPr bwMode="auto">
            <a:xfrm>
              <a:off x="336" y="672"/>
              <a:ext cx="0" cy="144"/>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4213" name="Text Box 16"/>
          <p:cNvSpPr txBox="1">
            <a:spLocks noChangeArrowheads="1"/>
          </p:cNvSpPr>
          <p:nvPr/>
        </p:nvSpPr>
        <p:spPr bwMode="auto">
          <a:xfrm>
            <a:off x="7162800" y="4343400"/>
            <a:ext cx="1385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cond_expr</a:t>
            </a:r>
            <a:endParaRPr lang="en-US" altLang="zh-CN" sz="1800">
              <a:latin typeface="Verdana" panose="020B0604030504040204" pitchFamily="34" charset="0"/>
              <a:cs typeface="Arial" panose="020B0604020202020204" pitchFamily="34" charset="0"/>
            </a:endParaRPr>
          </a:p>
        </p:txBody>
      </p:sp>
      <p:sp>
        <p:nvSpPr>
          <p:cNvPr id="94214" name="Text Box 17"/>
          <p:cNvSpPr txBox="1">
            <a:spLocks noChangeArrowheads="1"/>
          </p:cNvSpPr>
          <p:nvPr/>
        </p:nvSpPr>
        <p:spPr bwMode="auto">
          <a:xfrm>
            <a:off x="8153400" y="3505200"/>
            <a:ext cx="557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out</a:t>
            </a:r>
            <a:endParaRPr lang="en-US" altLang="zh-CN" sz="1800">
              <a:latin typeface="Verdana" panose="020B0604030504040204" pitchFamily="34" charset="0"/>
              <a:cs typeface="Arial" panose="020B0604020202020204" pitchFamily="34" charset="0"/>
            </a:endParaRPr>
          </a:p>
        </p:txBody>
      </p:sp>
      <p:sp>
        <p:nvSpPr>
          <p:cNvPr id="94215" name="Text Box 18"/>
          <p:cNvSpPr txBox="1">
            <a:spLocks noChangeArrowheads="1"/>
          </p:cNvSpPr>
          <p:nvPr/>
        </p:nvSpPr>
        <p:spPr bwMode="auto">
          <a:xfrm>
            <a:off x="5867400" y="3200400"/>
            <a:ext cx="1377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false_expr</a:t>
            </a:r>
            <a:endParaRPr lang="en-US" altLang="zh-CN" sz="1800">
              <a:latin typeface="Verdana" panose="020B0604030504040204" pitchFamily="34" charset="0"/>
              <a:cs typeface="Arial" panose="020B0604020202020204" pitchFamily="34" charset="0"/>
            </a:endParaRPr>
          </a:p>
        </p:txBody>
      </p:sp>
      <p:sp>
        <p:nvSpPr>
          <p:cNvPr id="94216" name="Text Box 19"/>
          <p:cNvSpPr txBox="1">
            <a:spLocks noChangeArrowheads="1"/>
          </p:cNvSpPr>
          <p:nvPr/>
        </p:nvSpPr>
        <p:spPr bwMode="auto">
          <a:xfrm>
            <a:off x="5943600" y="3810000"/>
            <a:ext cx="1309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true_expr</a:t>
            </a:r>
            <a:endParaRPr lang="en-US" altLang="zh-CN" sz="1800">
              <a:latin typeface="Verdana" panose="020B0604030504040204" pitchFamily="34" charset="0"/>
              <a:cs typeface="Arial" panose="020B0604020202020204" pitchFamily="34" charset="0"/>
            </a:endParaRPr>
          </a:p>
        </p:txBody>
      </p:sp>
      <p:sp>
        <p:nvSpPr>
          <p:cNvPr id="94217" name="Text Box 20"/>
          <p:cNvSpPr txBox="1">
            <a:spLocks noChangeArrowheads="1"/>
          </p:cNvSpPr>
          <p:nvPr/>
        </p:nvSpPr>
        <p:spPr bwMode="auto">
          <a:xfrm>
            <a:off x="619125" y="2962275"/>
            <a:ext cx="8194675" cy="33861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Examples:</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 2:1 mux</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solidFill>
                  <a:srgbClr val="FF0000"/>
                </a:solidFill>
                <a:latin typeface="Verdana" panose="020B0604030504040204" pitchFamily="34" charset="0"/>
                <a:cs typeface="Arial" panose="020B0604020202020204" pitchFamily="34" charset="0"/>
              </a:rPr>
              <a:t>assign out = select ? in0 : in1;</a:t>
            </a:r>
            <a:endParaRPr lang="en-US" altLang="zh-CN" sz="1800" b="1">
              <a:solidFill>
                <a:srgbClr val="FF0000"/>
              </a:solidFill>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tri-state bus</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solidFill>
                  <a:srgbClr val="FF0000"/>
                </a:solidFill>
                <a:latin typeface="Verdana" panose="020B0604030504040204" pitchFamily="34" charset="0"/>
                <a:cs typeface="Arial" panose="020B0604020202020204" pitchFamily="34" charset="0"/>
              </a:rPr>
              <a:t>assign src1 = rf2src1 ? Mem[addr1] : 16’hzzzz;</a:t>
            </a:r>
            <a:endParaRPr lang="en-US" altLang="zh-CN" sz="1800" b="1">
              <a:solidFill>
                <a:srgbClr val="FF0000"/>
              </a:solidFill>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Either true_expr or false_expr can also be a conditional operator</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lets use this to build a 4:1 mux</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solidFill>
                  <a:srgbClr val="FF0000"/>
                </a:solidFill>
                <a:latin typeface="Verdana" panose="020B0604030504040204" pitchFamily="34" charset="0"/>
                <a:cs typeface="Arial" panose="020B0604020202020204" pitchFamily="34" charset="0"/>
              </a:rPr>
              <a:t>assign out = sel[1] ? (sel[0] ? in3 : in2) : (sel[0] ? in1 : in0);</a:t>
            </a:r>
            <a:r>
              <a:rPr lang="en-US" altLang="zh-CN" sz="1800">
                <a:latin typeface="Verdana" panose="020B0604030504040204" pitchFamily="34" charset="0"/>
                <a:cs typeface="Arial" panose="020B0604020202020204" pitchFamily="34" charset="0"/>
              </a:rPr>
              <a:t>  </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p:txBody>
      </p:sp>
      <p:sp>
        <p:nvSpPr>
          <p:cNvPr id="94218" name="Text Box 5"/>
          <p:cNvSpPr txBox="1">
            <a:spLocks noChangeArrowheads="1"/>
          </p:cNvSpPr>
          <p:nvPr/>
        </p:nvSpPr>
        <p:spPr bwMode="auto">
          <a:xfrm>
            <a:off x="5111750" y="6454775"/>
            <a:ext cx="2992438"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58388"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772F92AA-38CA-45F3-BBED-BDF218DF0AE0}"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96423"/>
    </mc:Choice>
    <mc:Fallback>
      <p:transition spd="slow" advTm="9642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457200" y="277813"/>
            <a:ext cx="8229600" cy="1139825"/>
          </a:xfrm>
        </p:spPr>
        <p:txBody>
          <a:bodyPr anchor="b"/>
          <a:lstStyle/>
          <a:p>
            <a:pPr eaLnBrk="1" hangingPunct="1"/>
            <a:r>
              <a:rPr lang="en-US" altLang="zh-CN"/>
              <a:t>Conditional assign (continued)</a:t>
            </a:r>
            <a:endParaRPr lang="en-US" altLang="zh-CN"/>
          </a:p>
        </p:txBody>
      </p:sp>
      <p:sp>
        <p:nvSpPr>
          <p:cNvPr id="95235" name="Text Box 4"/>
          <p:cNvSpPr txBox="1">
            <a:spLocks noChangeArrowheads="1"/>
          </p:cNvSpPr>
          <p:nvPr/>
        </p:nvSpPr>
        <p:spPr bwMode="auto">
          <a:xfrm>
            <a:off x="533400" y="1600200"/>
            <a:ext cx="8001000" cy="44989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Examples: (nesting of conditionals)</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`define add 3'b000</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`define and 3'b001</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`define xor 3'b010</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`define shft_l 3'b011</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`define shft_r 3'b100</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an ALU capable of arithmetic,logical, shift, and zero</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assign {cout,dst} = (op==`add) 	? 	src1+src2+cin : </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(op==`and) 	? 	{1’b0,src1 &amp; src2} :</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(op==`xor) 	? 	{1’b0,src1 ^ src2} :</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(op==`shft_l) 	? 	{src1,cin} :</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(op==`shft_r) 	? 	{src1[0],src1[15],src1[15:1]} :</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17’h00000;</a:t>
            </a:r>
            <a:endParaRPr lang="en-US" altLang="zh-CN" sz="1800">
              <a:latin typeface="Tahoma" panose="020B0604030504040204" pitchFamily="34" charset="0"/>
              <a:cs typeface="Arial" panose="020B0604020202020204" pitchFamily="34" charset="0"/>
            </a:endParaRPr>
          </a:p>
          <a:p>
            <a:pPr eaLnBrk="1" hangingPunct="1">
              <a:spcBef>
                <a:spcPct val="0"/>
              </a:spcBef>
              <a:buFontTx/>
              <a:buNone/>
            </a:pPr>
            <a:r>
              <a:rPr lang="en-US" altLang="zh-CN" sz="1800">
                <a:latin typeface="Tahoma" panose="020B0604030504040204" pitchFamily="34" charset="0"/>
                <a:cs typeface="Arial" panose="020B0604020202020204" pitchFamily="34" charset="0"/>
              </a:rPr>
              <a:t> 		   </a:t>
            </a:r>
            <a:endParaRPr lang="en-US" altLang="zh-CN" sz="1800">
              <a:latin typeface="Tahoma" panose="020B0604030504040204" pitchFamily="34" charset="0"/>
              <a:cs typeface="Arial" panose="020B0604020202020204" pitchFamily="34" charset="0"/>
            </a:endParaRPr>
          </a:p>
        </p:txBody>
      </p:sp>
      <p:sp>
        <p:nvSpPr>
          <p:cNvPr id="95236" name="Text Box 5"/>
          <p:cNvSpPr txBox="1">
            <a:spLocks noChangeArrowheads="1"/>
          </p:cNvSpPr>
          <p:nvPr/>
        </p:nvSpPr>
        <p:spPr bwMode="auto">
          <a:xfrm>
            <a:off x="1981200" y="5867400"/>
            <a:ext cx="4740275" cy="654050"/>
          </a:xfrm>
          <a:prstGeom prst="rect">
            <a:avLst/>
          </a:prstGeom>
          <a:solidFill>
            <a:srgbClr val="33CCCC"/>
          </a:solidFill>
          <a:ln w="12700">
            <a:solidFill>
              <a:schemeClr val="tx1"/>
            </a:solidFill>
            <a:miter lim="800000"/>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latin typeface="Verdana" panose="020B0604030504040204" pitchFamily="34" charset="0"/>
                <a:cs typeface="Arial" panose="020B0604020202020204" pitchFamily="34" charset="0"/>
              </a:rPr>
              <a:t>This can be very confusing to read if not coded with proper formating</a:t>
            </a:r>
            <a:endParaRPr lang="en-US" altLang="zh-CN" sz="1800">
              <a:latin typeface="Verdana" panose="020B0604030504040204" pitchFamily="34" charset="0"/>
              <a:cs typeface="Arial" panose="020B0604020202020204" pitchFamily="34" charset="0"/>
            </a:endParaRPr>
          </a:p>
        </p:txBody>
      </p:sp>
      <p:sp>
        <p:nvSpPr>
          <p:cNvPr id="95237" name="Text Box 5"/>
          <p:cNvSpPr txBox="1">
            <a:spLocks noChangeArrowheads="1"/>
          </p:cNvSpPr>
          <p:nvPr/>
        </p:nvSpPr>
        <p:spPr bwMode="auto">
          <a:xfrm>
            <a:off x="6043613" y="6524625"/>
            <a:ext cx="2992437" cy="28733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i="1">
                <a:latin typeface="Verdana" panose="020B0604030504040204" pitchFamily="34" charset="0"/>
                <a:cs typeface="Arial" panose="020B0604020202020204" pitchFamily="34" charset="0"/>
              </a:rPr>
              <a:t>Slide taken direct from Eric Hoffman</a:t>
            </a:r>
            <a:endParaRPr lang="en-US" altLang="zh-CN" sz="1200" i="1">
              <a:latin typeface="Verdana" panose="020B0604030504040204" pitchFamily="34" charset="0"/>
              <a:cs typeface="Arial" panose="020B0604020202020204" pitchFamily="34" charset="0"/>
            </a:endParaRPr>
          </a:p>
        </p:txBody>
      </p:sp>
      <p:sp>
        <p:nvSpPr>
          <p:cNvPr id="59397"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CE9D334A-569E-4696-BC46-785209ABFB1A}"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5331"/>
    </mc:Choice>
    <mc:Fallback>
      <p:transition spd="slow" advTm="25331"/>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43009"/>
          <p:cNvSpPr>
            <a:spLocks noChangeArrowheads="1"/>
          </p:cNvSpPr>
          <p:nvPr/>
        </p:nvSpPr>
        <p:spPr bwMode="auto">
          <a:xfrm>
            <a:off x="0" y="331788"/>
            <a:ext cx="91440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门电平模型化</a:t>
            </a:r>
            <a:endParaRPr lang="zh-CN" altLang="en-US" sz="3600" b="1">
              <a:ea typeface="黑体" panose="02010609060101010101" pitchFamily="49" charset="-122"/>
            </a:endParaRPr>
          </a:p>
        </p:txBody>
      </p:sp>
      <p:sp>
        <p:nvSpPr>
          <p:cNvPr id="96259" name="矩形 43010"/>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在</a:t>
            </a:r>
            <a:r>
              <a:rPr lang="en-US" altLang="zh-CN" sz="2800" b="1">
                <a:solidFill>
                  <a:schemeClr val="accent2"/>
                </a:solidFill>
                <a:latin typeface="Times New Roman" panose="02020603050405020304" pitchFamily="18" charset="0"/>
              </a:rPr>
              <a:t>Verilog HDL</a:t>
            </a:r>
            <a:r>
              <a:rPr lang="zh-CN" altLang="en-US" sz="2800" b="1">
                <a:solidFill>
                  <a:schemeClr val="accent2"/>
                </a:solidFill>
                <a:latin typeface="Times New Roman" panose="02020603050405020304" pitchFamily="18" charset="0"/>
              </a:rPr>
              <a:t>语言中已预定义了门级原型</a:t>
            </a:r>
            <a:endParaRPr lang="zh-CN" altLang="en-US" sz="2800" b="1">
              <a:solidFill>
                <a:schemeClr val="accent2"/>
              </a:solidFill>
              <a:latin typeface="Times New Roman" panose="02020603050405020304" pitchFamily="18" charset="0"/>
            </a:endParaRPr>
          </a:p>
        </p:txBody>
      </p:sp>
      <p:sp>
        <p:nvSpPr>
          <p:cNvPr id="96260" name="矩形 43011"/>
          <p:cNvSpPr>
            <a:spLocks noChangeArrowheads="1"/>
          </p:cNvSpPr>
          <p:nvPr/>
        </p:nvSpPr>
        <p:spPr bwMode="auto">
          <a:xfrm>
            <a:off x="323850" y="1989138"/>
            <a:ext cx="4243388" cy="4267200"/>
          </a:xfrm>
          <a:prstGeom prst="rect">
            <a:avLst/>
          </a:prstGeom>
          <a:noFill/>
          <a:ln w="1905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solidFill>
                  <a:schemeClr val="bg2"/>
                </a:solidFill>
                <a:latin typeface="Times New Roman" panose="02020603050405020304" pitchFamily="18" charset="0"/>
              </a:rPr>
              <a:t>             </a:t>
            </a:r>
            <a:r>
              <a:rPr lang="zh-CN" altLang="en-US" sz="2000" b="1">
                <a:latin typeface="Times New Roman" panose="02020603050405020304" pitchFamily="18" charset="0"/>
              </a:rPr>
              <a:t>and        n-input AND gate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nand       n-input NAND bate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or           n-input OR gate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nor         n-input NOR gate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xor         n-input exclusive</a:t>
            </a: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OR gate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xnor        n-input exclusive</a:t>
            </a: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NOR gate</a:t>
            </a:r>
            <a:endParaRPr lang="zh-CN" altLang="en-US" sz="2000" b="1">
              <a:latin typeface="Times New Roman" panose="02020603050405020304" pitchFamily="18" charset="0"/>
            </a:endParaRPr>
          </a:p>
        </p:txBody>
      </p:sp>
      <p:sp>
        <p:nvSpPr>
          <p:cNvPr id="96261" name="矩形 43012"/>
          <p:cNvSpPr>
            <a:spLocks noChangeArrowheads="1"/>
          </p:cNvSpPr>
          <p:nvPr/>
        </p:nvSpPr>
        <p:spPr bwMode="auto">
          <a:xfrm>
            <a:off x="4649788" y="1989138"/>
            <a:ext cx="4243387" cy="4267200"/>
          </a:xfrm>
          <a:prstGeom prst="rect">
            <a:avLst/>
          </a:prstGeom>
          <a:noFill/>
          <a:ln w="1905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a:solidFill>
                  <a:schemeClr val="bg2"/>
                </a:solidFill>
                <a:latin typeface="Times New Roman" panose="02020603050405020304" pitchFamily="18" charset="0"/>
              </a:rPr>
              <a:t>	 </a:t>
            </a:r>
            <a:r>
              <a:rPr lang="zh-CN" altLang="en-US" sz="2000" b="1">
                <a:latin typeface="Times New Roman" panose="02020603050405020304" pitchFamily="18" charset="0"/>
              </a:rPr>
              <a:t>buf         n-output buffer</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not         n-output inverter</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lnSpc>
                <a:spcPct val="70000"/>
              </a:lnSpc>
              <a:spcBef>
                <a:spcPct val="0"/>
              </a:spcBef>
              <a:buFontTx/>
              <a:buNone/>
            </a:pPr>
            <a:r>
              <a:rPr lang="zh-CN" altLang="en-US" sz="2000" b="1">
                <a:latin typeface="Times New Roman" panose="02020603050405020304" pitchFamily="18" charset="0"/>
              </a:rPr>
              <a:t>	  bufif0     tri-state buffer;</a:t>
            </a: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Io enable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lnSpc>
                <a:spcPct val="70000"/>
              </a:lnSpc>
              <a:spcBef>
                <a:spcPct val="0"/>
              </a:spcBef>
              <a:buFontTx/>
              <a:buNone/>
            </a:pPr>
            <a:r>
              <a:rPr lang="zh-CN" altLang="en-US" sz="2000" b="1">
                <a:latin typeface="Times New Roman" panose="02020603050405020304" pitchFamily="18" charset="0"/>
              </a:rPr>
              <a:t>	  bufif1     tri-state buffer;</a:t>
            </a: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hi enable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lnSpc>
                <a:spcPct val="70000"/>
              </a:lnSpc>
              <a:spcBef>
                <a:spcPct val="0"/>
              </a:spcBef>
              <a:buFontTx/>
              <a:buNone/>
            </a:pPr>
            <a:r>
              <a:rPr lang="zh-CN" altLang="en-US" sz="2000" b="1">
                <a:latin typeface="Times New Roman" panose="02020603050405020304" pitchFamily="18" charset="0"/>
              </a:rPr>
              <a:t>	    notif0     tri-state inverter;</a:t>
            </a: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Io enable</a:t>
            </a:r>
            <a:endParaRPr lang="zh-CN" altLang="en-US" sz="2000" b="1">
              <a:latin typeface="Times New Roman" panose="02020603050405020304" pitchFamily="18" charset="0"/>
            </a:endParaRPr>
          </a:p>
          <a:p>
            <a:pPr algn="ctr" eaLnBrk="1" hangingPunct="1">
              <a:spcBef>
                <a:spcPct val="0"/>
              </a:spcBef>
              <a:buFontTx/>
              <a:buNone/>
            </a:pPr>
            <a:endParaRPr lang="zh-CN" altLang="en-US" sz="2000" b="1">
              <a:latin typeface="Times New Roman" panose="02020603050405020304" pitchFamily="18" charset="0"/>
            </a:endParaRPr>
          </a:p>
          <a:p>
            <a:pPr algn="ctr" eaLnBrk="1" hangingPunct="1">
              <a:lnSpc>
                <a:spcPct val="80000"/>
              </a:lnSpc>
              <a:spcBef>
                <a:spcPct val="0"/>
              </a:spcBef>
              <a:buFontTx/>
              <a:buNone/>
            </a:pPr>
            <a:r>
              <a:rPr lang="zh-CN" altLang="en-US" sz="2000" b="1">
                <a:latin typeface="Times New Roman" panose="02020603050405020304" pitchFamily="18" charset="0"/>
              </a:rPr>
              <a:t>	    notif1     tri-state inverter;</a:t>
            </a:r>
            <a:endParaRPr lang="zh-CN" altLang="en-US" sz="2000" b="1">
              <a:latin typeface="Times New Roman" panose="02020603050405020304" pitchFamily="18" charset="0"/>
            </a:endParaRPr>
          </a:p>
          <a:p>
            <a:pPr algn="ctr" eaLnBrk="1" hangingPunct="1">
              <a:spcBef>
                <a:spcPct val="0"/>
              </a:spcBef>
              <a:buFontTx/>
              <a:buNone/>
            </a:pPr>
            <a:r>
              <a:rPr lang="zh-CN" altLang="en-US" sz="2000" b="1">
                <a:latin typeface="Times New Roman" panose="02020603050405020304" pitchFamily="18" charset="0"/>
              </a:rPr>
              <a:t>                     hi enable</a:t>
            </a:r>
            <a:endParaRPr lang="zh-CN" altLang="en-US" sz="2000" b="1">
              <a:latin typeface="Times New Roman" panose="02020603050405020304" pitchFamily="18" charset="0"/>
            </a:endParaRPr>
          </a:p>
        </p:txBody>
      </p:sp>
      <p:graphicFrame>
        <p:nvGraphicFramePr>
          <p:cNvPr id="96262" name="对象 43013"/>
          <p:cNvGraphicFramePr>
            <a:graphicFrameLocks noChangeAspect="1"/>
          </p:cNvGraphicFramePr>
          <p:nvPr/>
        </p:nvGraphicFramePr>
        <p:xfrm>
          <a:off x="650875" y="3422650"/>
          <a:ext cx="441325" cy="271463"/>
        </p:xfrm>
        <a:graphic>
          <a:graphicData uri="http://schemas.openxmlformats.org/presentationml/2006/ole">
            <mc:AlternateContent xmlns:mc="http://schemas.openxmlformats.org/markup-compatibility/2006">
              <mc:Choice xmlns:v="urn:schemas-microsoft-com:vml" Requires="v">
                <p:oleObj spid="_x0000_s5122" name="" r:id="rId1" imgW="472440" imgH="311785" progId="">
                  <p:embed/>
                </p:oleObj>
              </mc:Choice>
              <mc:Fallback>
                <p:oleObj name="" r:id="rId1" imgW="472440" imgH="311785" progId="">
                  <p:embed/>
                  <p:pic>
                    <p:nvPicPr>
                      <p:cNvPr id="0" name="对象 430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3422650"/>
                        <a:ext cx="4413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3" name="对象 43014"/>
          <p:cNvGraphicFramePr>
            <a:graphicFrameLocks noChangeAspect="1"/>
          </p:cNvGraphicFramePr>
          <p:nvPr/>
        </p:nvGraphicFramePr>
        <p:xfrm>
          <a:off x="650875" y="2065338"/>
          <a:ext cx="488950" cy="457200"/>
        </p:xfrm>
        <a:graphic>
          <a:graphicData uri="http://schemas.openxmlformats.org/presentationml/2006/ole">
            <mc:AlternateContent xmlns:mc="http://schemas.openxmlformats.org/markup-compatibility/2006">
              <mc:Choice xmlns:v="urn:schemas-microsoft-com:vml" Requires="v">
                <p:oleObj spid="_x0000_s5123" name="" r:id="rId3" imgW="522605" imgH="522605" progId="">
                  <p:embed/>
                </p:oleObj>
              </mc:Choice>
              <mc:Fallback>
                <p:oleObj name="" r:id="rId3" imgW="522605" imgH="522605" progId="">
                  <p:embed/>
                  <p:pic>
                    <p:nvPicPr>
                      <p:cNvPr id="0" name="对象 430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20653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4" name="对象 43015"/>
          <p:cNvGraphicFramePr>
            <a:graphicFrameLocks noChangeAspect="1"/>
          </p:cNvGraphicFramePr>
          <p:nvPr/>
        </p:nvGraphicFramePr>
        <p:xfrm>
          <a:off x="650875" y="2751138"/>
          <a:ext cx="501650" cy="373062"/>
        </p:xfrm>
        <a:graphic>
          <a:graphicData uri="http://schemas.openxmlformats.org/presentationml/2006/ole">
            <mc:AlternateContent xmlns:mc="http://schemas.openxmlformats.org/markup-compatibility/2006">
              <mc:Choice xmlns:v="urn:schemas-microsoft-com:vml" Requires="v">
                <p:oleObj spid="_x0000_s5124" name="" r:id="rId5" imgW="532765" imgH="431800" progId="">
                  <p:embed/>
                </p:oleObj>
              </mc:Choice>
              <mc:Fallback>
                <p:oleObj name="" r:id="rId5" imgW="532765" imgH="431800" progId="">
                  <p:embed/>
                  <p:pic>
                    <p:nvPicPr>
                      <p:cNvPr id="0" name="对象 430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2751138"/>
                        <a:ext cx="5016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5" name="对象 43016"/>
          <p:cNvGraphicFramePr>
            <a:graphicFrameLocks noChangeAspect="1"/>
          </p:cNvGraphicFramePr>
          <p:nvPr/>
        </p:nvGraphicFramePr>
        <p:xfrm>
          <a:off x="650875" y="4032250"/>
          <a:ext cx="471488" cy="271463"/>
        </p:xfrm>
        <a:graphic>
          <a:graphicData uri="http://schemas.openxmlformats.org/presentationml/2006/ole">
            <mc:AlternateContent xmlns:mc="http://schemas.openxmlformats.org/markup-compatibility/2006">
              <mc:Choice xmlns:v="urn:schemas-microsoft-com:vml" Requires="v">
                <p:oleObj spid="_x0000_s5125" name="" r:id="rId7" imgW="502285" imgH="311785" progId="">
                  <p:embed/>
                </p:oleObj>
              </mc:Choice>
              <mc:Fallback>
                <p:oleObj name="" r:id="rId7" imgW="502285" imgH="311785" progId="">
                  <p:embed/>
                  <p:pic>
                    <p:nvPicPr>
                      <p:cNvPr id="0" name="对象 430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875" y="4032250"/>
                        <a:ext cx="4714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6" name="对象 43017"/>
          <p:cNvGraphicFramePr>
            <a:graphicFrameLocks noChangeAspect="1"/>
          </p:cNvGraphicFramePr>
          <p:nvPr/>
        </p:nvGraphicFramePr>
        <p:xfrm>
          <a:off x="650875" y="4649788"/>
          <a:ext cx="488950" cy="254000"/>
        </p:xfrm>
        <a:graphic>
          <a:graphicData uri="http://schemas.openxmlformats.org/presentationml/2006/ole">
            <mc:AlternateContent xmlns:mc="http://schemas.openxmlformats.org/markup-compatibility/2006">
              <mc:Choice xmlns:v="urn:schemas-microsoft-com:vml" Requires="v">
                <p:oleObj spid="_x0000_s5126" name="" r:id="rId9" imgW="522605" imgH="311785" progId="">
                  <p:embed/>
                </p:oleObj>
              </mc:Choice>
              <mc:Fallback>
                <p:oleObj name="" r:id="rId9" imgW="522605" imgH="311785" progId="">
                  <p:embed/>
                  <p:pic>
                    <p:nvPicPr>
                      <p:cNvPr id="0" name="对象 430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875" y="4649788"/>
                        <a:ext cx="488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7" name="对象 43018"/>
          <p:cNvGraphicFramePr>
            <a:graphicFrameLocks noChangeAspect="1"/>
          </p:cNvGraphicFramePr>
          <p:nvPr/>
        </p:nvGraphicFramePr>
        <p:xfrm>
          <a:off x="650875" y="5564188"/>
          <a:ext cx="533400" cy="254000"/>
        </p:xfrm>
        <a:graphic>
          <a:graphicData uri="http://schemas.openxmlformats.org/presentationml/2006/ole">
            <mc:AlternateContent xmlns:mc="http://schemas.openxmlformats.org/markup-compatibility/2006">
              <mc:Choice xmlns:v="urn:schemas-microsoft-com:vml" Requires="v">
                <p:oleObj spid="_x0000_s5127" name="" r:id="rId11" imgW="562610" imgH="311785" progId="">
                  <p:embed/>
                </p:oleObj>
              </mc:Choice>
              <mc:Fallback>
                <p:oleObj name="" r:id="rId11" imgW="562610" imgH="311785" progId="">
                  <p:embed/>
                  <p:pic>
                    <p:nvPicPr>
                      <p:cNvPr id="0" name="对象 430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875" y="5564188"/>
                        <a:ext cx="533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8" name="对象 43019"/>
          <p:cNvGraphicFramePr>
            <a:graphicFrameLocks noChangeAspect="1"/>
          </p:cNvGraphicFramePr>
          <p:nvPr/>
        </p:nvGraphicFramePr>
        <p:xfrm>
          <a:off x="4813300" y="2446338"/>
          <a:ext cx="733425" cy="685800"/>
        </p:xfrm>
        <a:graphic>
          <a:graphicData uri="http://schemas.openxmlformats.org/presentationml/2006/ole">
            <mc:AlternateContent xmlns:mc="http://schemas.openxmlformats.org/markup-compatibility/2006">
              <mc:Choice xmlns:v="urn:schemas-microsoft-com:vml" Requires="v">
                <p:oleObj spid="_x0000_s5128" name="" r:id="rId13" imgW="522605" imgH="522605" progId="">
                  <p:embed/>
                </p:oleObj>
              </mc:Choice>
              <mc:Fallback>
                <p:oleObj name="" r:id="rId13" imgW="522605" imgH="522605" progId="">
                  <p:embed/>
                  <p:pic>
                    <p:nvPicPr>
                      <p:cNvPr id="0" name="对象 430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3300" y="2446338"/>
                        <a:ext cx="7334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69" name="对象 43020"/>
          <p:cNvGraphicFramePr>
            <a:graphicFrameLocks noChangeAspect="1"/>
          </p:cNvGraphicFramePr>
          <p:nvPr/>
        </p:nvGraphicFramePr>
        <p:xfrm>
          <a:off x="4813300" y="2065338"/>
          <a:ext cx="733425" cy="568325"/>
        </p:xfrm>
        <a:graphic>
          <a:graphicData uri="http://schemas.openxmlformats.org/presentationml/2006/ole">
            <mc:AlternateContent xmlns:mc="http://schemas.openxmlformats.org/markup-compatibility/2006">
              <mc:Choice xmlns:v="urn:schemas-microsoft-com:vml" Requires="v">
                <p:oleObj spid="_x0000_s5129" name="" r:id="rId15" imgW="412115" imgH="351790" progId="">
                  <p:embed/>
                </p:oleObj>
              </mc:Choice>
              <mc:Fallback>
                <p:oleObj name="" r:id="rId15" imgW="412115" imgH="351790" progId="">
                  <p:embed/>
                  <p:pic>
                    <p:nvPicPr>
                      <p:cNvPr id="0" name="对象 430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13300" y="2065338"/>
                        <a:ext cx="7334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0" name="对象 43021"/>
          <p:cNvGraphicFramePr>
            <a:graphicFrameLocks noChangeAspect="1"/>
          </p:cNvGraphicFramePr>
          <p:nvPr/>
        </p:nvGraphicFramePr>
        <p:xfrm>
          <a:off x="4894263" y="3208338"/>
          <a:ext cx="652462" cy="506412"/>
        </p:xfrm>
        <a:graphic>
          <a:graphicData uri="http://schemas.openxmlformats.org/presentationml/2006/ole">
            <mc:AlternateContent xmlns:mc="http://schemas.openxmlformats.org/markup-compatibility/2006">
              <mc:Choice xmlns:v="urn:schemas-microsoft-com:vml" Requires="v">
                <p:oleObj spid="_x0000_s5130" name="" r:id="rId17" imgW="412115" imgH="351790" progId="">
                  <p:embed/>
                </p:oleObj>
              </mc:Choice>
              <mc:Fallback>
                <p:oleObj name="" r:id="rId17" imgW="412115" imgH="351790" progId="">
                  <p:embed/>
                  <p:pic>
                    <p:nvPicPr>
                      <p:cNvPr id="0" name="对象 430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4263" y="3208338"/>
                        <a:ext cx="6524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1" name="对象 43022"/>
          <p:cNvGraphicFramePr>
            <a:graphicFrameLocks noChangeAspect="1"/>
          </p:cNvGraphicFramePr>
          <p:nvPr/>
        </p:nvGraphicFramePr>
        <p:xfrm>
          <a:off x="4894263" y="3970338"/>
          <a:ext cx="652462" cy="506412"/>
        </p:xfrm>
        <a:graphic>
          <a:graphicData uri="http://schemas.openxmlformats.org/presentationml/2006/ole">
            <mc:AlternateContent xmlns:mc="http://schemas.openxmlformats.org/markup-compatibility/2006">
              <mc:Choice xmlns:v="urn:schemas-microsoft-com:vml" Requires="v">
                <p:oleObj spid="_x0000_s5131" name="" r:id="rId19" imgW="412115" imgH="351790" progId="">
                  <p:embed/>
                </p:oleObj>
              </mc:Choice>
              <mc:Fallback>
                <p:oleObj name="" r:id="rId19" imgW="412115" imgH="351790" progId="">
                  <p:embed/>
                  <p:pic>
                    <p:nvPicPr>
                      <p:cNvPr id="0" name="对象 430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4263" y="3970338"/>
                        <a:ext cx="6524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2" name="对象 43023"/>
          <p:cNvGraphicFramePr>
            <a:graphicFrameLocks noChangeAspect="1"/>
          </p:cNvGraphicFramePr>
          <p:nvPr/>
        </p:nvGraphicFramePr>
        <p:xfrm>
          <a:off x="4894263" y="4732338"/>
          <a:ext cx="652462" cy="468312"/>
        </p:xfrm>
        <a:graphic>
          <a:graphicData uri="http://schemas.openxmlformats.org/presentationml/2006/ole">
            <mc:AlternateContent xmlns:mc="http://schemas.openxmlformats.org/markup-compatibility/2006">
              <mc:Choice xmlns:v="urn:schemas-microsoft-com:vml" Requires="v">
                <p:oleObj spid="_x0000_s5132" name="" r:id="rId21" imgW="441960" imgH="351790" progId="">
                  <p:embed/>
                </p:oleObj>
              </mc:Choice>
              <mc:Fallback>
                <p:oleObj name="" r:id="rId21" imgW="441960" imgH="351790" progId="">
                  <p:embed/>
                  <p:pic>
                    <p:nvPicPr>
                      <p:cNvPr id="0" name="对象 430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94263" y="4732338"/>
                        <a:ext cx="6524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6273" name="对象 43024"/>
          <p:cNvGraphicFramePr>
            <a:graphicFrameLocks noChangeAspect="1"/>
          </p:cNvGraphicFramePr>
          <p:nvPr/>
        </p:nvGraphicFramePr>
        <p:xfrm>
          <a:off x="4894263" y="5570538"/>
          <a:ext cx="652462" cy="468312"/>
        </p:xfrm>
        <a:graphic>
          <a:graphicData uri="http://schemas.openxmlformats.org/presentationml/2006/ole">
            <mc:AlternateContent xmlns:mc="http://schemas.openxmlformats.org/markup-compatibility/2006">
              <mc:Choice xmlns:v="urn:schemas-microsoft-com:vml" Requires="v">
                <p:oleObj spid="_x0000_s5133" name="" r:id="rId23" imgW="441960" imgH="351790" progId="">
                  <p:embed/>
                </p:oleObj>
              </mc:Choice>
              <mc:Fallback>
                <p:oleObj name="" r:id="rId23" imgW="441960" imgH="351790" progId="">
                  <p:embed/>
                  <p:pic>
                    <p:nvPicPr>
                      <p:cNvPr id="0" name="对象 43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94263" y="5570538"/>
                        <a:ext cx="6524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33"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309D4E62-2455-4FDA-83B5-377CB91F6275}"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31036"/>
    </mc:Choice>
    <mc:Fallback>
      <p:transition spd="slow" advTm="31036"/>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44033"/>
          <p:cNvSpPr>
            <a:spLocks noChangeArrowheads="1"/>
          </p:cNvSpPr>
          <p:nvPr/>
        </p:nvSpPr>
        <p:spPr bwMode="auto">
          <a:xfrm>
            <a:off x="250825" y="622300"/>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
                <a:srgbClr val="FF0000"/>
              </a:buClr>
              <a:buSzPct val="80000"/>
              <a:buFont typeface="Wingdings" panose="05000000000000000000" pitchFamily="2" charset="2"/>
              <a:buChar char="q"/>
            </a:pPr>
            <a:r>
              <a:rPr lang="zh-CN" altLang="en-US" sz="2800" b="1">
                <a:solidFill>
                  <a:schemeClr val="accent2"/>
                </a:solidFill>
                <a:latin typeface="Times New Roman" panose="02020603050405020304" pitchFamily="18" charset="0"/>
              </a:rPr>
              <a:t>在</a:t>
            </a:r>
            <a:r>
              <a:rPr lang="en-US" altLang="zh-CN" sz="2800" b="1">
                <a:solidFill>
                  <a:schemeClr val="accent2"/>
                </a:solidFill>
                <a:latin typeface="Times New Roman" panose="02020603050405020304" pitchFamily="18" charset="0"/>
              </a:rPr>
              <a:t>Verilog HDL</a:t>
            </a:r>
            <a:r>
              <a:rPr lang="zh-CN" altLang="en-US" sz="2800" b="1">
                <a:solidFill>
                  <a:schemeClr val="accent2"/>
                </a:solidFill>
                <a:latin typeface="Times New Roman" panose="02020603050405020304" pitchFamily="18" charset="0"/>
              </a:rPr>
              <a:t>语言中已预定义了单向和双向的晶体管级原型</a:t>
            </a:r>
            <a:endParaRPr lang="zh-CN" altLang="en-US" sz="2800" b="1">
              <a:solidFill>
                <a:schemeClr val="accent2"/>
              </a:solidFill>
              <a:latin typeface="Times New Roman" panose="02020603050405020304" pitchFamily="18" charset="0"/>
            </a:endParaRPr>
          </a:p>
        </p:txBody>
      </p:sp>
      <p:sp>
        <p:nvSpPr>
          <p:cNvPr id="97283" name="矩形 44034"/>
          <p:cNvSpPr>
            <a:spLocks noChangeArrowheads="1"/>
          </p:cNvSpPr>
          <p:nvPr/>
        </p:nvSpPr>
        <p:spPr bwMode="auto">
          <a:xfrm>
            <a:off x="312738" y="1846263"/>
            <a:ext cx="3962400" cy="4248150"/>
          </a:xfrm>
          <a:prstGeom prst="rect">
            <a:avLst/>
          </a:prstGeom>
          <a:noFill/>
          <a:ln w="1905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spcBef>
                <a:spcPct val="0"/>
              </a:spcBef>
              <a:buFontTx/>
              <a:buNone/>
            </a:pPr>
            <a:r>
              <a:rPr lang="zh-CN" altLang="en-US" sz="2000">
                <a:solidFill>
                  <a:schemeClr val="bg2"/>
                </a:solidFill>
                <a:latin typeface="Times New Roman" panose="02020603050405020304" pitchFamily="18" charset="0"/>
              </a:rPr>
              <a:t>	</a:t>
            </a:r>
            <a:r>
              <a:rPr lang="zh-CN" altLang="en-US" sz="2000" b="1">
                <a:latin typeface="Times New Roman" panose="02020603050405020304" pitchFamily="18" charset="0"/>
              </a:rPr>
              <a:t>Pmos          uni-directional</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PMOS switch</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rpmos         resistive</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PMOS switch</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nmos          uni-directional</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NMOS switch</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rnmos        resistive</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NMOS switch</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cmos          uni-directional</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CMOS switch</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rcmos         resistive</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CMOS switch</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pullup        pullup resistor</a:t>
            </a:r>
            <a:endParaRPr lang="zh-CN" altLang="en-US" sz="2000" b="1">
              <a:latin typeface="Times New Roman" panose="02020603050405020304" pitchFamily="18" charset="0"/>
            </a:endParaRPr>
          </a:p>
        </p:txBody>
      </p:sp>
      <p:sp>
        <p:nvSpPr>
          <p:cNvPr id="97284" name="矩形 44035"/>
          <p:cNvSpPr>
            <a:spLocks noChangeArrowheads="1"/>
          </p:cNvSpPr>
          <p:nvPr/>
        </p:nvSpPr>
        <p:spPr bwMode="auto">
          <a:xfrm>
            <a:off x="4427538" y="1846263"/>
            <a:ext cx="4495800" cy="4248150"/>
          </a:xfrm>
          <a:prstGeom prst="rect">
            <a:avLst/>
          </a:prstGeom>
          <a:noFill/>
          <a:ln w="1905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spcBef>
                <a:spcPct val="0"/>
              </a:spcBef>
              <a:buFontTx/>
              <a:buNone/>
            </a:pPr>
            <a:r>
              <a:rPr lang="zh-CN" altLang="en-US" sz="2000">
                <a:solidFill>
                  <a:schemeClr val="bg2"/>
                </a:solidFill>
                <a:latin typeface="Times New Roman" panose="02020603050405020304" pitchFamily="18" charset="0"/>
              </a:rPr>
              <a:t>            </a:t>
            </a:r>
            <a:r>
              <a:rPr lang="zh-CN" altLang="en-US" sz="2000" b="1">
                <a:latin typeface="Times New Roman" panose="02020603050405020304" pitchFamily="18" charset="0"/>
              </a:rPr>
              <a:t>tran         bi-directional pass</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transistor</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rtran        resistive pass</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transistor</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tranif0     bi-directional</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trnasistor;Io enable</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rtranif      resistive transitor;</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Io enable</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tranif1     bi-directional</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transistor;hi enable</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rtranif1    resistive transistor;</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hi enable</a:t>
            </a:r>
            <a:endParaRPr lang="zh-CN" altLang="en-US" sz="2000" b="1">
              <a:latin typeface="Times New Roman" panose="02020603050405020304" pitchFamily="18" charset="0"/>
            </a:endParaRPr>
          </a:p>
          <a:p>
            <a:pPr algn="ctr" eaLnBrk="1" hangingPunct="1">
              <a:lnSpc>
                <a:spcPct val="105000"/>
              </a:lnSpc>
              <a:spcBef>
                <a:spcPct val="0"/>
              </a:spcBef>
              <a:buFontTx/>
              <a:buNone/>
            </a:pPr>
            <a:r>
              <a:rPr lang="zh-CN" altLang="en-US" sz="2000" b="1">
                <a:latin typeface="Times New Roman" panose="02020603050405020304" pitchFamily="18" charset="0"/>
              </a:rPr>
              <a:t>            pulldow   pulldown resistor</a:t>
            </a:r>
            <a:endParaRPr lang="zh-CN" altLang="en-US" sz="2000" b="1">
              <a:latin typeface="Times New Roman" panose="02020603050405020304" pitchFamily="18" charset="0"/>
            </a:endParaRPr>
          </a:p>
        </p:txBody>
      </p:sp>
      <p:graphicFrame>
        <p:nvGraphicFramePr>
          <p:cNvPr id="97285" name="对象 44036"/>
          <p:cNvGraphicFramePr>
            <a:graphicFrameLocks noChangeAspect="1"/>
          </p:cNvGraphicFramePr>
          <p:nvPr/>
        </p:nvGraphicFramePr>
        <p:xfrm>
          <a:off x="312738" y="1773238"/>
          <a:ext cx="914400" cy="4365625"/>
        </p:xfrm>
        <a:graphic>
          <a:graphicData uri="http://schemas.openxmlformats.org/presentationml/2006/ole">
            <mc:AlternateContent xmlns:mc="http://schemas.openxmlformats.org/markup-compatibility/2006">
              <mc:Choice xmlns:v="urn:schemas-microsoft-com:vml" Requires="v">
                <p:oleObj spid="_x0000_s6146" name="" r:id="rId1" imgW="1004570" imgH="5828030" progId="">
                  <p:embed/>
                </p:oleObj>
              </mc:Choice>
              <mc:Fallback>
                <p:oleObj name="" r:id="rId1" imgW="1004570" imgH="5828030" progId="">
                  <p:embed/>
                  <p:pic>
                    <p:nvPicPr>
                      <p:cNvPr id="0" name="对象 440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8" y="1773238"/>
                        <a:ext cx="914400"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286" name="对象 44037"/>
          <p:cNvGraphicFramePr>
            <a:graphicFrameLocks noChangeAspect="1"/>
          </p:cNvGraphicFramePr>
          <p:nvPr/>
        </p:nvGraphicFramePr>
        <p:xfrm>
          <a:off x="4579938" y="1922463"/>
          <a:ext cx="914400" cy="4216400"/>
        </p:xfrm>
        <a:graphic>
          <a:graphicData uri="http://schemas.openxmlformats.org/presentationml/2006/ole">
            <mc:AlternateContent xmlns:mc="http://schemas.openxmlformats.org/markup-compatibility/2006">
              <mc:Choice xmlns:v="urn:schemas-microsoft-com:vml" Requires="v">
                <p:oleObj spid="_x0000_s6147" name="" r:id="rId3" imgW="1004570" imgH="5828030" progId="">
                  <p:embed/>
                </p:oleObj>
              </mc:Choice>
              <mc:Fallback>
                <p:oleObj name="" r:id="rId3" imgW="1004570" imgH="5828030" progId="">
                  <p:embed/>
                  <p:pic>
                    <p:nvPicPr>
                      <p:cNvPr id="0" name="对象 440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38" y="1922463"/>
                        <a:ext cx="9144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6"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0E50034E-AF6A-42F1-A555-5D9D11867B37}"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36895"/>
    </mc:Choice>
    <mc:Fallback>
      <p:transition spd="slow" advTm="36895"/>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矩形 45057"/>
          <p:cNvSpPr>
            <a:spLocks noChangeArrowheads="1"/>
          </p:cNvSpPr>
          <p:nvPr/>
        </p:nvSpPr>
        <p:spPr bwMode="auto">
          <a:xfrm>
            <a:off x="0" y="403225"/>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FontTx/>
              <a:buNone/>
            </a:pPr>
            <a:r>
              <a:rPr lang="zh-CN" altLang="en-US" sz="3600" b="1">
                <a:ea typeface="黑体" panose="02010609060101010101" pitchFamily="49" charset="-122"/>
              </a:rPr>
              <a:t>用户定义的原语</a:t>
            </a:r>
            <a:endParaRPr lang="zh-CN" altLang="en-US" sz="3600" b="1">
              <a:ea typeface="黑体" panose="02010609060101010101" pitchFamily="49" charset="-122"/>
            </a:endParaRPr>
          </a:p>
        </p:txBody>
      </p:sp>
      <p:sp>
        <p:nvSpPr>
          <p:cNvPr id="98307" name="矩形 45058"/>
          <p:cNvSpPr>
            <a:spLocks noChangeArrowheads="1"/>
          </p:cNvSpPr>
          <p:nvPr/>
        </p:nvSpPr>
        <p:spPr bwMode="auto">
          <a:xfrm>
            <a:off x="250825" y="10525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en-US" altLang="zh-CN" sz="2800" b="1">
                <a:solidFill>
                  <a:schemeClr val="accent2"/>
                </a:solidFill>
                <a:latin typeface="Times New Roman" panose="02020603050405020304" pitchFamily="18" charset="0"/>
              </a:rPr>
              <a:t>UDP</a:t>
            </a:r>
            <a:r>
              <a:rPr lang="zh-CN" altLang="en-US" sz="2800" b="1">
                <a:solidFill>
                  <a:schemeClr val="accent2"/>
                </a:solidFill>
                <a:latin typeface="Times New Roman" panose="02020603050405020304" pitchFamily="18" charset="0"/>
              </a:rPr>
              <a:t>的定义</a:t>
            </a: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zh-CN" altLang="en-US" sz="28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endParaRPr lang="zh-CN" altLang="en-US" sz="2800" b="1">
              <a:solidFill>
                <a:schemeClr val="accent2"/>
              </a:solidFill>
              <a:latin typeface="Times New Roman" panose="02020603050405020304" pitchFamily="18" charset="0"/>
            </a:endParaRPr>
          </a:p>
        </p:txBody>
      </p:sp>
      <p:sp>
        <p:nvSpPr>
          <p:cNvPr id="98308" name="矩形 45059"/>
          <p:cNvSpPr>
            <a:spLocks noChangeArrowheads="1"/>
          </p:cNvSpPr>
          <p:nvPr/>
        </p:nvSpPr>
        <p:spPr bwMode="auto">
          <a:xfrm>
            <a:off x="900113" y="1989138"/>
            <a:ext cx="7272337" cy="3455987"/>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Times New Roman" panose="02020603050405020304" pitchFamily="18" charset="0"/>
              </a:rPr>
              <a:t>primitive  </a:t>
            </a:r>
            <a:r>
              <a:rPr lang="en-US" altLang="zh-CN" sz="2400" b="1">
                <a:solidFill>
                  <a:srgbClr val="000000"/>
                </a:solidFill>
                <a:latin typeface="Times New Roman" panose="02020603050405020304" pitchFamily="18" charset="0"/>
              </a:rPr>
              <a:t>UDP_name (OutputName, List_of_inputs)</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000000"/>
                </a:solidFill>
                <a:latin typeface="Times New Roman" panose="02020603050405020304" pitchFamily="18" charset="0"/>
              </a:rPr>
              <a:t>    Output_declaration</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000000"/>
                </a:solidFill>
                <a:latin typeface="Times New Roman" panose="02020603050405020304" pitchFamily="18" charset="0"/>
              </a:rPr>
              <a:t>    List_of_input_declarations</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000000"/>
                </a:solidFill>
                <a:latin typeface="Times New Roman" panose="02020603050405020304" pitchFamily="18" charset="0"/>
              </a:rPr>
              <a:t>    [Reg_declaration]</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000000"/>
                </a:solidFill>
                <a:latin typeface="Times New Roman" panose="02020603050405020304" pitchFamily="18" charset="0"/>
              </a:rPr>
              <a:t>    [Initial_statement]</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FF0000"/>
                </a:solidFill>
                <a:latin typeface="Times New Roman" panose="02020603050405020304" pitchFamily="18" charset="0"/>
              </a:rPr>
              <a:t>    table</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000000"/>
                </a:solidFill>
                <a:latin typeface="Times New Roman" panose="02020603050405020304" pitchFamily="18" charset="0"/>
              </a:rPr>
              <a:t>        List_of_tabel_entries</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FF0000"/>
                </a:solidFill>
                <a:latin typeface="Times New Roman" panose="02020603050405020304" pitchFamily="18" charset="0"/>
              </a:rPr>
              <a:t>    endtable</a:t>
            </a:r>
            <a:endParaRPr lang="en-US" altLang="zh-CN" sz="2400" b="1">
              <a:solidFill>
                <a:srgbClr val="000000"/>
              </a:solidFill>
              <a:latin typeface="Times New Roman" panose="02020603050405020304" pitchFamily="18" charset="0"/>
            </a:endParaRPr>
          </a:p>
          <a:p>
            <a:pPr eaLnBrk="1" hangingPunct="1">
              <a:spcBef>
                <a:spcPct val="0"/>
              </a:spcBef>
              <a:buFontTx/>
              <a:buNone/>
            </a:pPr>
            <a:r>
              <a:rPr lang="en-US" altLang="zh-CN" sz="2400" b="1">
                <a:solidFill>
                  <a:srgbClr val="FF0000"/>
                </a:solidFill>
                <a:latin typeface="Times New Roman" panose="02020603050405020304" pitchFamily="18" charset="0"/>
              </a:rPr>
              <a:t>endprimitive</a:t>
            </a:r>
            <a:endParaRPr lang="en-US" altLang="zh-CN" sz="2400" b="1">
              <a:solidFill>
                <a:srgbClr val="000000"/>
              </a:solidFill>
              <a:latin typeface="Times New Roman" panose="02020603050405020304" pitchFamily="18" charset="0"/>
            </a:endParaRPr>
          </a:p>
        </p:txBody>
      </p:sp>
      <p:sp>
        <p:nvSpPr>
          <p:cNvPr id="62468"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8C6C9DB0-C711-46D1-AEB5-33207F6C1E8D}"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54701"/>
    </mc:Choice>
    <mc:Fallback>
      <p:transition spd="slow" advTm="54701"/>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矩形 46081"/>
          <p:cNvSpPr>
            <a:spLocks noChangeArrowheads="1"/>
          </p:cNvSpPr>
          <p:nvPr/>
        </p:nvSpPr>
        <p:spPr bwMode="auto">
          <a:xfrm>
            <a:off x="250825" y="785813"/>
            <a:ext cx="87137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har char="•"/>
              <a:defRPr sz="3200">
                <a:solidFill>
                  <a:schemeClr val="tx1"/>
                </a:solidFill>
                <a:latin typeface="Arial" panose="020B0604020202020204" pitchFamily="34" charset="0"/>
                <a:ea typeface="宋体" panose="02010600030101010101" pitchFamily="2" charset="-122"/>
              </a:defRPr>
            </a:lvl1pPr>
            <a:lvl2pPr marL="951230" indent="-457200" defTabSz="9588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95885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在组合电路</a:t>
            </a:r>
            <a:r>
              <a:rPr lang="en-US" altLang="zh-CN" sz="2400" b="1">
                <a:solidFill>
                  <a:schemeClr val="accent2"/>
                </a:solidFill>
                <a:latin typeface="Times New Roman" panose="02020603050405020304" pitchFamily="18" charset="0"/>
              </a:rPr>
              <a:t>UDP</a:t>
            </a:r>
            <a:r>
              <a:rPr lang="zh-CN" altLang="en-US" sz="2400" b="1">
                <a:solidFill>
                  <a:schemeClr val="accent2"/>
                </a:solidFill>
                <a:latin typeface="Times New Roman" panose="02020603050405020304" pitchFamily="18" charset="0"/>
              </a:rPr>
              <a:t>中，表规定了不同的输入组合和相对应的输出值。</a:t>
            </a:r>
            <a:endParaRPr lang="zh-CN" altLang="en-US" sz="24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在时序电路</a:t>
            </a:r>
            <a:r>
              <a:rPr lang="en-US" altLang="zh-CN" sz="2400" b="1">
                <a:solidFill>
                  <a:schemeClr val="accent2"/>
                </a:solidFill>
                <a:latin typeface="Times New Roman" panose="02020603050405020304" pitchFamily="18" charset="0"/>
              </a:rPr>
              <a:t>UDP</a:t>
            </a:r>
            <a:r>
              <a:rPr lang="zh-CN" altLang="en-US" sz="2400" b="1">
                <a:solidFill>
                  <a:schemeClr val="accent2"/>
                </a:solidFill>
                <a:latin typeface="Times New Roman" panose="02020603050405020304" pitchFamily="18" charset="0"/>
              </a:rPr>
              <a:t>中，使用</a:t>
            </a:r>
            <a:r>
              <a:rPr lang="en-US" altLang="zh-CN" sz="2400" b="1">
                <a:solidFill>
                  <a:schemeClr val="accent2"/>
                </a:solidFill>
                <a:latin typeface="Times New Roman" panose="02020603050405020304" pitchFamily="18" charset="0"/>
              </a:rPr>
              <a:t>1</a:t>
            </a:r>
            <a:r>
              <a:rPr lang="zh-CN" altLang="en-US" sz="2400" b="1">
                <a:solidFill>
                  <a:schemeClr val="accent2"/>
                </a:solidFill>
                <a:latin typeface="Times New Roman" panose="02020603050405020304" pitchFamily="18" charset="0"/>
              </a:rPr>
              <a:t>位寄存器描述内部状态。该寄存器的值是时序电路</a:t>
            </a:r>
            <a:r>
              <a:rPr lang="en-US" altLang="zh-CN" sz="2400" b="1">
                <a:solidFill>
                  <a:schemeClr val="accent2"/>
                </a:solidFill>
                <a:latin typeface="Times New Roman" panose="02020603050405020304" pitchFamily="18" charset="0"/>
              </a:rPr>
              <a:t>UDP</a:t>
            </a:r>
            <a:r>
              <a:rPr lang="zh-CN" altLang="en-US" sz="2400" b="1">
                <a:solidFill>
                  <a:schemeClr val="accent2"/>
                </a:solidFill>
                <a:latin typeface="Times New Roman" panose="02020603050405020304" pitchFamily="18" charset="0"/>
              </a:rPr>
              <a:t>的输出值。共有两种不同类型的时序 电路</a:t>
            </a:r>
            <a:r>
              <a:rPr lang="en-US" altLang="zh-CN" sz="2400" b="1">
                <a:solidFill>
                  <a:schemeClr val="accent2"/>
                </a:solidFill>
                <a:latin typeface="Times New Roman" panose="02020603050405020304" pitchFamily="18" charset="0"/>
              </a:rPr>
              <a:t>UDP</a:t>
            </a:r>
            <a:r>
              <a:rPr lang="zh-CN" altLang="en-US" sz="2400" b="1">
                <a:solidFill>
                  <a:schemeClr val="accent2"/>
                </a:solidFill>
                <a:latin typeface="Times New Roman" panose="02020603050405020304" pitchFamily="18" charset="0"/>
              </a:rPr>
              <a:t>：</a:t>
            </a:r>
            <a:endParaRPr lang="zh-CN" altLang="en-US" sz="24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模拟电平触发行为</a:t>
            </a:r>
            <a:endParaRPr lang="zh-CN" altLang="en-US" sz="2200" b="1">
              <a:solidFill>
                <a:schemeClr val="accent2"/>
              </a:solidFill>
              <a:latin typeface="Times New Roman" panose="02020603050405020304" pitchFamily="18" charset="0"/>
            </a:endParaRPr>
          </a:p>
          <a:p>
            <a:pPr lvl="1" algn="just" eaLnBrk="1" hangingPunct="1">
              <a:lnSpc>
                <a:spcPct val="150000"/>
              </a:lnSpc>
              <a:spcBef>
                <a:spcPct val="0"/>
              </a:spcBef>
              <a:buClr>
                <a:schemeClr val="tx1"/>
              </a:buClr>
              <a:buSzPct val="80000"/>
              <a:buFont typeface="Wingdings" panose="05000000000000000000" pitchFamily="2" charset="2"/>
              <a:buChar char="Ø"/>
            </a:pPr>
            <a:r>
              <a:rPr lang="zh-CN" altLang="en-US" sz="2200" b="1">
                <a:solidFill>
                  <a:schemeClr val="accent2"/>
                </a:solidFill>
                <a:latin typeface="Times New Roman" panose="02020603050405020304" pitchFamily="18" charset="0"/>
              </a:rPr>
              <a:t>模拟边沿触发行为</a:t>
            </a:r>
            <a:endParaRPr lang="zh-CN" altLang="en-US" sz="2200" b="1">
              <a:solidFill>
                <a:schemeClr val="accent2"/>
              </a:solidFill>
              <a:latin typeface="Times New Roman" panose="02020603050405020304" pitchFamily="18" charset="0"/>
            </a:endParaRPr>
          </a:p>
          <a:p>
            <a:pPr algn="just" eaLnBrk="1" hangingPunct="1">
              <a:lnSpc>
                <a:spcPct val="150000"/>
              </a:lnSpc>
              <a:spcBef>
                <a:spcPct val="0"/>
              </a:spcBef>
              <a:buClr>
                <a:srgbClr val="FF0000"/>
              </a:buClr>
              <a:buSzPct val="80000"/>
              <a:buFont typeface="Wingdings" panose="05000000000000000000" pitchFamily="2" charset="2"/>
              <a:buChar char="q"/>
            </a:pPr>
            <a:r>
              <a:rPr lang="zh-CN" altLang="en-US" sz="2400" b="1">
                <a:solidFill>
                  <a:schemeClr val="accent2"/>
                </a:solidFill>
                <a:latin typeface="Times New Roman" panose="02020603050405020304" pitchFamily="18" charset="0"/>
              </a:rPr>
              <a:t>时序电路</a:t>
            </a:r>
            <a:r>
              <a:rPr lang="en-US" altLang="zh-CN" sz="2400" b="1">
                <a:solidFill>
                  <a:schemeClr val="accent2"/>
                </a:solidFill>
                <a:latin typeface="Times New Roman" panose="02020603050405020304" pitchFamily="18" charset="0"/>
              </a:rPr>
              <a:t>UDP</a:t>
            </a:r>
            <a:r>
              <a:rPr lang="zh-CN" altLang="en-US" sz="2400" b="1">
                <a:solidFill>
                  <a:schemeClr val="accent2"/>
                </a:solidFill>
                <a:latin typeface="Times New Roman" panose="02020603050405020304" pitchFamily="18" charset="0"/>
              </a:rPr>
              <a:t>使用寄存器当前值和输入值决定寄存器的下一状态（和后继的输出）。</a:t>
            </a:r>
            <a:endParaRPr lang="zh-CN" altLang="en-US" sz="2400" b="1">
              <a:solidFill>
                <a:schemeClr val="accent2"/>
              </a:solidFill>
              <a:latin typeface="Times New Roman" panose="02020603050405020304" pitchFamily="18" charset="0"/>
            </a:endParaRPr>
          </a:p>
        </p:txBody>
      </p:sp>
      <p:sp>
        <p:nvSpPr>
          <p:cNvPr id="63490"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AF23268D-1ECF-4CD6-9AFE-2885986DE523}"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629"/>
    </mc:Choice>
    <mc:Fallback>
      <p:transition spd="slow" advTm="1629"/>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END</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10260"/>
    </mc:Choice>
    <mc:Fallback>
      <p:transition spd="slow" advTm="1026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85763" y="134938"/>
            <a:ext cx="8229600" cy="1139825"/>
          </a:xfrm>
        </p:spPr>
        <p:txBody>
          <a:bodyPr anchor="b"/>
          <a:lstStyle/>
          <a:p>
            <a:pPr eaLnBrk="1" hangingPunct="1"/>
            <a:r>
              <a:rPr lang="en-US" altLang="zh-CN"/>
              <a:t>Verilog </a:t>
            </a:r>
            <a:r>
              <a:rPr lang="zh-CN" altLang="en-US"/>
              <a:t>模块</a:t>
            </a:r>
            <a:endParaRPr lang="zh-CN" altLang="en-US"/>
          </a:p>
        </p:txBody>
      </p:sp>
      <p:sp>
        <p:nvSpPr>
          <p:cNvPr id="45059" name="Rectangle 3"/>
          <p:cNvSpPr>
            <a:spLocks noChangeArrowheads="1"/>
          </p:cNvSpPr>
          <p:nvPr/>
        </p:nvSpPr>
        <p:spPr bwMode="auto">
          <a:xfrm>
            <a:off x="1219200" y="2743200"/>
            <a:ext cx="75438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en-US" altLang="zh-CN" sz="2400" b="1" u="sng">
                <a:latin typeface="Times New Roman" panose="02020603050405020304" pitchFamily="18" charset="0"/>
              </a:rPr>
              <a:t>module</a:t>
            </a:r>
            <a:r>
              <a:rPr lang="en-US" altLang="zh-CN" sz="2400">
                <a:latin typeface="Times New Roman" panose="02020603050405020304" pitchFamily="18" charset="0"/>
              </a:rPr>
              <a:t> decoder_2_to_4 (A, D) ;</a:t>
            </a:r>
            <a:endParaRPr lang="en-US" altLang="zh-CN" sz="2400">
              <a:latin typeface="Times New Roman" panose="02020603050405020304" pitchFamily="18" charset="0"/>
            </a:endParaRPr>
          </a:p>
          <a:p>
            <a:pPr eaLnBrk="1" hangingPunct="1">
              <a:lnSpc>
                <a:spcPct val="90000"/>
              </a:lnSpc>
              <a:spcBef>
                <a:spcPct val="0"/>
              </a:spcBef>
              <a:buFontTx/>
              <a:buNone/>
            </a:pPr>
            <a:endParaRPr lang="en-US" altLang="zh-CN" sz="2400">
              <a:latin typeface="Times New Roman" panose="02020603050405020304" pitchFamily="18" charset="0"/>
            </a:endParaRPr>
          </a:p>
          <a:p>
            <a:pPr eaLnBrk="1" hangingPunct="1">
              <a:lnSpc>
                <a:spcPct val="90000"/>
              </a:lnSpc>
              <a:spcBef>
                <a:spcPct val="0"/>
              </a:spcBef>
              <a:buFontTx/>
              <a:buNone/>
            </a:pPr>
            <a:r>
              <a:rPr lang="en-US" altLang="zh-CN" sz="2400" b="1" u="sng">
                <a:latin typeface="Times New Roman" panose="02020603050405020304" pitchFamily="18" charset="0"/>
              </a:rPr>
              <a:t>input</a:t>
            </a:r>
            <a:r>
              <a:rPr lang="en-US" altLang="zh-CN" sz="2400">
                <a:latin typeface="Times New Roman" panose="02020603050405020304" pitchFamily="18" charset="0"/>
              </a:rPr>
              <a:t> [1:0] A ;</a:t>
            </a:r>
            <a:endParaRPr lang="en-US" altLang="zh-CN" sz="2400">
              <a:latin typeface="Times New Roman" panose="02020603050405020304" pitchFamily="18" charset="0"/>
            </a:endParaRPr>
          </a:p>
          <a:p>
            <a:pPr eaLnBrk="1" hangingPunct="1">
              <a:lnSpc>
                <a:spcPct val="90000"/>
              </a:lnSpc>
              <a:spcBef>
                <a:spcPct val="0"/>
              </a:spcBef>
              <a:buFontTx/>
              <a:buNone/>
            </a:pPr>
            <a:r>
              <a:rPr lang="en-US" altLang="zh-CN" sz="2400" b="1" u="sng">
                <a:latin typeface="Times New Roman" panose="02020603050405020304" pitchFamily="18" charset="0"/>
              </a:rPr>
              <a:t>output</a:t>
            </a:r>
            <a:r>
              <a:rPr lang="en-US" altLang="zh-CN" sz="2400">
                <a:latin typeface="Times New Roman" panose="02020603050405020304" pitchFamily="18" charset="0"/>
              </a:rPr>
              <a:t> [3:0] D ;</a:t>
            </a:r>
            <a:endParaRPr lang="en-US" altLang="zh-CN" sz="2400">
              <a:latin typeface="Times New Roman" panose="02020603050405020304" pitchFamily="18" charset="0"/>
            </a:endParaRPr>
          </a:p>
          <a:p>
            <a:pPr eaLnBrk="1" hangingPunct="1">
              <a:lnSpc>
                <a:spcPct val="90000"/>
              </a:lnSpc>
              <a:spcBef>
                <a:spcPct val="0"/>
              </a:spcBef>
              <a:buFontTx/>
              <a:buNone/>
            </a:pPr>
            <a:endParaRPr lang="en-US" altLang="zh-CN" sz="2400">
              <a:latin typeface="Times New Roman" panose="02020603050405020304" pitchFamily="18" charset="0"/>
            </a:endParaRPr>
          </a:p>
          <a:p>
            <a:pPr eaLnBrk="1" hangingPunct="1">
              <a:lnSpc>
                <a:spcPct val="90000"/>
              </a:lnSpc>
              <a:spcBef>
                <a:spcPct val="0"/>
              </a:spcBef>
              <a:buFontTx/>
              <a:buNone/>
            </a:pPr>
            <a:r>
              <a:rPr lang="en-US" altLang="zh-CN" sz="2400" b="1" u="sng">
                <a:solidFill>
                  <a:schemeClr val="bg2"/>
                </a:solidFill>
                <a:latin typeface="Times New Roman" panose="02020603050405020304" pitchFamily="18" charset="0"/>
              </a:rPr>
              <a:t>assign</a:t>
            </a:r>
            <a:r>
              <a:rPr lang="en-US" altLang="zh-CN" sz="2400">
                <a:solidFill>
                  <a:schemeClr val="bg2"/>
                </a:solidFill>
                <a:latin typeface="Times New Roman" panose="02020603050405020304" pitchFamily="18" charset="0"/>
              </a:rPr>
              <a:t> D =	   (A == 2'b00) ? 4'b0001 :</a:t>
            </a:r>
            <a:endParaRPr lang="en-US" altLang="zh-CN" sz="2400">
              <a:solidFill>
                <a:schemeClr val="bg2"/>
              </a:solidFill>
              <a:latin typeface="Times New Roman" panose="02020603050405020304" pitchFamily="18" charset="0"/>
            </a:endParaRPr>
          </a:p>
          <a:p>
            <a:pPr eaLnBrk="1" hangingPunct="1">
              <a:lnSpc>
                <a:spcPct val="90000"/>
              </a:lnSpc>
              <a:spcBef>
                <a:spcPct val="0"/>
              </a:spcBef>
              <a:buFontTx/>
              <a:buNone/>
            </a:pPr>
            <a:r>
              <a:rPr lang="en-US" altLang="zh-CN" sz="2400">
                <a:solidFill>
                  <a:schemeClr val="bg2"/>
                </a:solidFill>
                <a:latin typeface="Times New Roman" panose="02020603050405020304" pitchFamily="18" charset="0"/>
              </a:rPr>
              <a:t>		   (A == 2'b01) ? 4'b0010 :</a:t>
            </a:r>
            <a:endParaRPr lang="en-US" altLang="zh-CN" sz="2400">
              <a:solidFill>
                <a:schemeClr val="bg2"/>
              </a:solidFill>
              <a:latin typeface="Times New Roman" panose="02020603050405020304" pitchFamily="18" charset="0"/>
            </a:endParaRPr>
          </a:p>
          <a:p>
            <a:pPr eaLnBrk="1" hangingPunct="1">
              <a:lnSpc>
                <a:spcPct val="90000"/>
              </a:lnSpc>
              <a:spcBef>
                <a:spcPct val="0"/>
              </a:spcBef>
              <a:buFontTx/>
              <a:buNone/>
            </a:pPr>
            <a:r>
              <a:rPr lang="en-US" altLang="zh-CN" sz="2400">
                <a:solidFill>
                  <a:schemeClr val="bg2"/>
                </a:solidFill>
                <a:latin typeface="Times New Roman" panose="02020603050405020304" pitchFamily="18" charset="0"/>
              </a:rPr>
              <a:t>	   	   (A == 2'b10) ? 4'b0100 :</a:t>
            </a:r>
            <a:endParaRPr lang="en-US" altLang="zh-CN" sz="2400">
              <a:solidFill>
                <a:schemeClr val="bg2"/>
              </a:solidFill>
              <a:latin typeface="Times New Roman" panose="02020603050405020304" pitchFamily="18" charset="0"/>
            </a:endParaRPr>
          </a:p>
          <a:p>
            <a:pPr eaLnBrk="1" hangingPunct="1">
              <a:lnSpc>
                <a:spcPct val="90000"/>
              </a:lnSpc>
              <a:spcBef>
                <a:spcPct val="0"/>
              </a:spcBef>
              <a:buFontTx/>
              <a:buNone/>
            </a:pPr>
            <a:r>
              <a:rPr lang="en-US" altLang="zh-CN" sz="2400">
                <a:solidFill>
                  <a:schemeClr val="bg2"/>
                </a:solidFill>
                <a:latin typeface="Times New Roman" panose="02020603050405020304" pitchFamily="18" charset="0"/>
              </a:rPr>
              <a:t>	 	   (A == 2'b11) ? 4'b1000 ;</a:t>
            </a:r>
            <a:endParaRPr lang="en-US" altLang="zh-CN" sz="2400">
              <a:solidFill>
                <a:schemeClr val="bg2"/>
              </a:solidFill>
              <a:latin typeface="Times New Roman" panose="02020603050405020304" pitchFamily="18" charset="0"/>
            </a:endParaRPr>
          </a:p>
          <a:p>
            <a:pPr eaLnBrk="1" hangingPunct="1">
              <a:lnSpc>
                <a:spcPct val="90000"/>
              </a:lnSpc>
              <a:spcBef>
                <a:spcPct val="0"/>
              </a:spcBef>
              <a:buFontTx/>
              <a:buNone/>
            </a:pPr>
            <a:r>
              <a:rPr lang="en-US" altLang="zh-CN" sz="2400" b="1" u="sng">
                <a:latin typeface="Times New Roman" panose="02020603050405020304" pitchFamily="18" charset="0"/>
              </a:rPr>
              <a:t>endmodule</a:t>
            </a:r>
            <a:r>
              <a:rPr lang="en-US" altLang="zh-CN" sz="2400">
                <a:latin typeface="Times New Roman" panose="02020603050405020304" pitchFamily="18" charset="0"/>
              </a:rPr>
              <a:t> </a:t>
            </a:r>
            <a:endParaRPr lang="en-US" altLang="zh-CN" sz="2400">
              <a:latin typeface="Times New Roman" panose="02020603050405020304" pitchFamily="18" charset="0"/>
            </a:endParaRPr>
          </a:p>
        </p:txBody>
      </p:sp>
      <p:sp>
        <p:nvSpPr>
          <p:cNvPr id="45060" name="Rectangle 4"/>
          <p:cNvSpPr>
            <a:spLocks noChangeArrowheads="1"/>
          </p:cNvSpPr>
          <p:nvPr/>
        </p:nvSpPr>
        <p:spPr bwMode="auto">
          <a:xfrm>
            <a:off x="7086600" y="3021013"/>
            <a:ext cx="1676400" cy="1143000"/>
          </a:xfrm>
          <a:prstGeom prst="rect">
            <a:avLst/>
          </a:prstGeom>
          <a:solidFill>
            <a:srgbClr val="99CCFF"/>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a:latin typeface="Times New Roman" panose="02020603050405020304" pitchFamily="18" charset="0"/>
              </a:rPr>
              <a:t>Decoder</a:t>
            </a:r>
            <a:endParaRPr lang="en-US" altLang="zh-CN" sz="2400">
              <a:latin typeface="Times New Roman" panose="02020603050405020304" pitchFamily="18" charset="0"/>
            </a:endParaRPr>
          </a:p>
          <a:p>
            <a:pPr algn="ctr" eaLnBrk="1" hangingPunct="1">
              <a:spcBef>
                <a:spcPct val="0"/>
              </a:spcBef>
              <a:buFontTx/>
              <a:buNone/>
            </a:pPr>
            <a:r>
              <a:rPr lang="en-US" altLang="zh-CN" sz="2400">
                <a:latin typeface="Times New Roman" panose="02020603050405020304" pitchFamily="18" charset="0"/>
              </a:rPr>
              <a:t>2-to-4</a:t>
            </a:r>
            <a:endParaRPr lang="en-US" altLang="zh-CN" sz="2400">
              <a:latin typeface="Times New Roman" panose="02020603050405020304" pitchFamily="18" charset="0"/>
            </a:endParaRPr>
          </a:p>
        </p:txBody>
      </p:sp>
      <p:sp>
        <p:nvSpPr>
          <p:cNvPr id="45061" name="Line 5"/>
          <p:cNvSpPr>
            <a:spLocks noChangeShapeType="1"/>
          </p:cNvSpPr>
          <p:nvPr/>
        </p:nvSpPr>
        <p:spPr bwMode="auto">
          <a:xfrm flipH="1">
            <a:off x="7961313" y="4164013"/>
            <a:ext cx="0" cy="60960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5062" name="Text Box 6"/>
          <p:cNvSpPr txBox="1">
            <a:spLocks noChangeArrowheads="1"/>
          </p:cNvSpPr>
          <p:nvPr/>
        </p:nvSpPr>
        <p:spPr bwMode="auto">
          <a:xfrm>
            <a:off x="7345363" y="1954213"/>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A[1:0]</a:t>
            </a:r>
            <a:endParaRPr lang="en-US" altLang="zh-CN" sz="2400">
              <a:latin typeface="Times New Roman" panose="02020603050405020304" pitchFamily="18" charset="0"/>
            </a:endParaRPr>
          </a:p>
        </p:txBody>
      </p:sp>
      <p:sp>
        <p:nvSpPr>
          <p:cNvPr id="45063" name="Text Box 7"/>
          <p:cNvSpPr txBox="1">
            <a:spLocks noChangeArrowheads="1"/>
          </p:cNvSpPr>
          <p:nvPr/>
        </p:nvSpPr>
        <p:spPr bwMode="auto">
          <a:xfrm>
            <a:off x="7427913" y="4773613"/>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D[3:0]</a:t>
            </a:r>
            <a:endParaRPr lang="en-US" altLang="zh-CN" sz="2400">
              <a:latin typeface="Times New Roman" panose="02020603050405020304" pitchFamily="18" charset="0"/>
            </a:endParaRPr>
          </a:p>
        </p:txBody>
      </p:sp>
      <p:sp>
        <p:nvSpPr>
          <p:cNvPr id="45064" name="Text Box 8"/>
          <p:cNvSpPr txBox="1">
            <a:spLocks noChangeArrowheads="1"/>
          </p:cNvSpPr>
          <p:nvPr/>
        </p:nvSpPr>
        <p:spPr bwMode="auto">
          <a:xfrm>
            <a:off x="7656513" y="2395538"/>
            <a:ext cx="30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sp>
        <p:nvSpPr>
          <p:cNvPr id="45065" name="Line 9"/>
          <p:cNvSpPr>
            <a:spLocks noChangeShapeType="1"/>
          </p:cNvSpPr>
          <p:nvPr/>
        </p:nvSpPr>
        <p:spPr bwMode="auto">
          <a:xfrm flipH="1">
            <a:off x="7878763" y="4275138"/>
            <a:ext cx="179387" cy="2698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6" name="Text Box 10"/>
          <p:cNvSpPr txBox="1">
            <a:spLocks noChangeArrowheads="1"/>
          </p:cNvSpPr>
          <p:nvPr/>
        </p:nvSpPr>
        <p:spPr bwMode="auto">
          <a:xfrm>
            <a:off x="7650163" y="4148138"/>
            <a:ext cx="30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45067" name="Line 11"/>
          <p:cNvSpPr>
            <a:spLocks noChangeShapeType="1"/>
          </p:cNvSpPr>
          <p:nvPr/>
        </p:nvSpPr>
        <p:spPr bwMode="auto">
          <a:xfrm flipH="1">
            <a:off x="7967663" y="2411413"/>
            <a:ext cx="0" cy="609600"/>
          </a:xfrm>
          <a:prstGeom prst="line">
            <a:avLst/>
          </a:prstGeom>
          <a:noFill/>
          <a:ln w="25400">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5068" name="Line 12"/>
          <p:cNvSpPr>
            <a:spLocks noChangeShapeType="1"/>
          </p:cNvSpPr>
          <p:nvPr/>
        </p:nvSpPr>
        <p:spPr bwMode="auto">
          <a:xfrm flipH="1">
            <a:off x="7885113" y="2522538"/>
            <a:ext cx="179387" cy="26987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069" name="Text Box 13"/>
          <p:cNvSpPr txBox="1">
            <a:spLocks noChangeArrowheads="1"/>
          </p:cNvSpPr>
          <p:nvPr/>
        </p:nvSpPr>
        <p:spPr bwMode="auto">
          <a:xfrm>
            <a:off x="5013325" y="1811338"/>
            <a:ext cx="19208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a:solidFill>
                  <a:srgbClr val="3333FF"/>
                </a:solidFill>
                <a:latin typeface="Times New Roman" panose="02020603050405020304" pitchFamily="18" charset="0"/>
              </a:rPr>
              <a:t>ports names of module</a:t>
            </a:r>
            <a:endParaRPr lang="en-US" altLang="zh-CN" sz="1800" b="1" i="1">
              <a:solidFill>
                <a:srgbClr val="3333FF"/>
              </a:solidFill>
              <a:latin typeface="Times New Roman" panose="02020603050405020304" pitchFamily="18" charset="0"/>
            </a:endParaRPr>
          </a:p>
        </p:txBody>
      </p:sp>
      <p:sp>
        <p:nvSpPr>
          <p:cNvPr id="45070" name="Line 14"/>
          <p:cNvSpPr>
            <a:spLocks noChangeShapeType="1"/>
          </p:cNvSpPr>
          <p:nvPr/>
        </p:nvSpPr>
        <p:spPr bwMode="auto">
          <a:xfrm flipH="1">
            <a:off x="5089525" y="2528888"/>
            <a:ext cx="457200" cy="228600"/>
          </a:xfrm>
          <a:prstGeom prst="line">
            <a:avLst/>
          </a:prstGeom>
          <a:noFill/>
          <a:ln w="25400">
            <a:solidFill>
              <a:srgbClr val="3333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5071" name="Text Box 15"/>
          <p:cNvSpPr txBox="1">
            <a:spLocks noChangeArrowheads="1"/>
          </p:cNvSpPr>
          <p:nvPr/>
        </p:nvSpPr>
        <p:spPr bwMode="auto">
          <a:xfrm>
            <a:off x="2555875" y="1766888"/>
            <a:ext cx="1458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a:solidFill>
                  <a:srgbClr val="3333FF"/>
                </a:solidFill>
                <a:latin typeface="Times New Roman" panose="02020603050405020304" pitchFamily="18" charset="0"/>
              </a:rPr>
              <a:t>module name</a:t>
            </a:r>
            <a:endParaRPr lang="en-US" altLang="zh-CN" sz="1800" b="1" i="1">
              <a:solidFill>
                <a:srgbClr val="3333FF"/>
              </a:solidFill>
              <a:latin typeface="Times New Roman" panose="02020603050405020304" pitchFamily="18" charset="0"/>
            </a:endParaRPr>
          </a:p>
        </p:txBody>
      </p:sp>
      <p:sp>
        <p:nvSpPr>
          <p:cNvPr id="45072" name="Line 16"/>
          <p:cNvSpPr>
            <a:spLocks noChangeShapeType="1"/>
          </p:cNvSpPr>
          <p:nvPr/>
        </p:nvSpPr>
        <p:spPr bwMode="auto">
          <a:xfrm flipH="1">
            <a:off x="3260725" y="2147888"/>
            <a:ext cx="228600" cy="609600"/>
          </a:xfrm>
          <a:prstGeom prst="line">
            <a:avLst/>
          </a:prstGeom>
          <a:noFill/>
          <a:ln w="25400">
            <a:solidFill>
              <a:srgbClr val="3333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5073" name="Text Box 17"/>
          <p:cNvSpPr txBox="1">
            <a:spLocks noChangeArrowheads="1"/>
          </p:cNvSpPr>
          <p:nvPr/>
        </p:nvSpPr>
        <p:spPr bwMode="auto">
          <a:xfrm>
            <a:off x="228600" y="3411538"/>
            <a:ext cx="1066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a:solidFill>
                  <a:srgbClr val="3333FF"/>
                </a:solidFill>
                <a:latin typeface="Times New Roman" panose="02020603050405020304" pitchFamily="18" charset="0"/>
              </a:rPr>
              <a:t>port types</a:t>
            </a:r>
            <a:endParaRPr lang="en-US" altLang="zh-CN" sz="1800" b="1" i="1">
              <a:solidFill>
                <a:srgbClr val="3333FF"/>
              </a:solidFill>
              <a:latin typeface="Times New Roman" panose="02020603050405020304" pitchFamily="18" charset="0"/>
            </a:endParaRPr>
          </a:p>
        </p:txBody>
      </p:sp>
      <p:sp>
        <p:nvSpPr>
          <p:cNvPr id="45074" name="Line 18"/>
          <p:cNvSpPr>
            <a:spLocks noChangeShapeType="1"/>
          </p:cNvSpPr>
          <p:nvPr/>
        </p:nvSpPr>
        <p:spPr bwMode="auto">
          <a:xfrm>
            <a:off x="914400" y="3671888"/>
            <a:ext cx="304800" cy="0"/>
          </a:xfrm>
          <a:prstGeom prst="line">
            <a:avLst/>
          </a:prstGeom>
          <a:noFill/>
          <a:ln w="25400">
            <a:solidFill>
              <a:srgbClr val="3333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5075" name="Text Box 19"/>
          <p:cNvSpPr txBox="1">
            <a:spLocks noChangeArrowheads="1"/>
          </p:cNvSpPr>
          <p:nvPr/>
        </p:nvSpPr>
        <p:spPr bwMode="auto">
          <a:xfrm>
            <a:off x="3733800" y="33670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a:solidFill>
                  <a:srgbClr val="3333FF"/>
                </a:solidFill>
                <a:latin typeface="Times New Roman" panose="02020603050405020304" pitchFamily="18" charset="0"/>
              </a:rPr>
              <a:t>port sizes</a:t>
            </a:r>
            <a:endParaRPr lang="en-US" altLang="zh-CN" sz="1800" b="1" i="1">
              <a:solidFill>
                <a:srgbClr val="3333FF"/>
              </a:solidFill>
              <a:latin typeface="Times New Roman" panose="02020603050405020304" pitchFamily="18" charset="0"/>
            </a:endParaRPr>
          </a:p>
        </p:txBody>
      </p:sp>
      <p:sp>
        <p:nvSpPr>
          <p:cNvPr id="45076" name="Freeform 20"/>
          <p:cNvSpPr>
            <a:spLocks noChangeArrowheads="1"/>
          </p:cNvSpPr>
          <p:nvPr/>
        </p:nvSpPr>
        <p:spPr bwMode="auto">
          <a:xfrm>
            <a:off x="2438400" y="3138488"/>
            <a:ext cx="1143000" cy="457200"/>
          </a:xfrm>
          <a:custGeom>
            <a:avLst/>
            <a:gdLst>
              <a:gd name="T0" fmla="*/ 2147483646 w 720"/>
              <a:gd name="T1" fmla="*/ 2147483646 h 208"/>
              <a:gd name="T2" fmla="*/ 2147483646 w 720"/>
              <a:gd name="T3" fmla="*/ 2147483646 h 208"/>
              <a:gd name="T4" fmla="*/ 0 w 720"/>
              <a:gd name="T5" fmla="*/ 2147483646 h 208"/>
              <a:gd name="T6" fmla="*/ 0 60000 65536"/>
              <a:gd name="T7" fmla="*/ 0 60000 65536"/>
              <a:gd name="T8" fmla="*/ 0 60000 65536"/>
            </a:gdLst>
            <a:ahLst/>
            <a:cxnLst>
              <a:cxn ang="T6">
                <a:pos x="T0" y="T1"/>
              </a:cxn>
              <a:cxn ang="T7">
                <a:pos x="T2" y="T3"/>
              </a:cxn>
              <a:cxn ang="T8">
                <a:pos x="T4" y="T5"/>
              </a:cxn>
            </a:cxnLst>
            <a:rect l="0" t="0" r="r" b="b"/>
            <a:pathLst>
              <a:path w="720" h="208">
                <a:moveTo>
                  <a:pt x="720" y="208"/>
                </a:moveTo>
                <a:cubicBezTo>
                  <a:pt x="588" y="120"/>
                  <a:pt x="456" y="32"/>
                  <a:pt x="336" y="16"/>
                </a:cubicBezTo>
                <a:cubicBezTo>
                  <a:pt x="216" y="0"/>
                  <a:pt x="108" y="56"/>
                  <a:pt x="0" y="112"/>
                </a:cubicBezTo>
              </a:path>
            </a:pathLst>
          </a:custGeom>
          <a:noFill/>
          <a:ln w="25400">
            <a:solidFill>
              <a:srgbClr val="3333FF"/>
            </a:solidFill>
            <a:rou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7" name="Freeform 21"/>
          <p:cNvSpPr>
            <a:spLocks noChangeArrowheads="1"/>
          </p:cNvSpPr>
          <p:nvPr/>
        </p:nvSpPr>
        <p:spPr bwMode="auto">
          <a:xfrm flipV="1">
            <a:off x="2590800" y="3951288"/>
            <a:ext cx="1143000" cy="330200"/>
          </a:xfrm>
          <a:custGeom>
            <a:avLst/>
            <a:gdLst>
              <a:gd name="T0" fmla="*/ 2147483646 w 720"/>
              <a:gd name="T1" fmla="*/ 2147483646 h 208"/>
              <a:gd name="T2" fmla="*/ 2147483646 w 720"/>
              <a:gd name="T3" fmla="*/ 2147483646 h 208"/>
              <a:gd name="T4" fmla="*/ 0 w 720"/>
              <a:gd name="T5" fmla="*/ 2147483646 h 208"/>
              <a:gd name="T6" fmla="*/ 0 60000 65536"/>
              <a:gd name="T7" fmla="*/ 0 60000 65536"/>
              <a:gd name="T8" fmla="*/ 0 60000 65536"/>
            </a:gdLst>
            <a:ahLst/>
            <a:cxnLst>
              <a:cxn ang="T6">
                <a:pos x="T0" y="T1"/>
              </a:cxn>
              <a:cxn ang="T7">
                <a:pos x="T2" y="T3"/>
              </a:cxn>
              <a:cxn ang="T8">
                <a:pos x="T4" y="T5"/>
              </a:cxn>
            </a:cxnLst>
            <a:rect l="0" t="0" r="r" b="b"/>
            <a:pathLst>
              <a:path w="720" h="208">
                <a:moveTo>
                  <a:pt x="720" y="208"/>
                </a:moveTo>
                <a:cubicBezTo>
                  <a:pt x="588" y="120"/>
                  <a:pt x="456" y="32"/>
                  <a:pt x="336" y="16"/>
                </a:cubicBezTo>
                <a:cubicBezTo>
                  <a:pt x="216" y="0"/>
                  <a:pt x="108" y="56"/>
                  <a:pt x="0" y="112"/>
                </a:cubicBezTo>
              </a:path>
            </a:pathLst>
          </a:custGeom>
          <a:noFill/>
          <a:ln w="25400">
            <a:solidFill>
              <a:srgbClr val="3333FF"/>
            </a:solidFill>
            <a:rou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8" name="Text Box 22"/>
          <p:cNvSpPr txBox="1">
            <a:spLocks noChangeArrowheads="1"/>
          </p:cNvSpPr>
          <p:nvPr/>
        </p:nvSpPr>
        <p:spPr bwMode="auto">
          <a:xfrm>
            <a:off x="7010400" y="5272088"/>
            <a:ext cx="1371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a:solidFill>
                  <a:srgbClr val="3333FF"/>
                </a:solidFill>
                <a:latin typeface="Times New Roman" panose="02020603050405020304" pitchFamily="18" charset="0"/>
              </a:rPr>
              <a:t>module contents</a:t>
            </a:r>
            <a:endParaRPr lang="en-US" altLang="zh-CN" sz="1800" b="1" i="1">
              <a:solidFill>
                <a:srgbClr val="3333FF"/>
              </a:solidFill>
              <a:latin typeface="Times New Roman" panose="02020603050405020304" pitchFamily="18" charset="0"/>
            </a:endParaRPr>
          </a:p>
        </p:txBody>
      </p:sp>
      <p:sp>
        <p:nvSpPr>
          <p:cNvPr id="45079" name="AutoShape 23"/>
          <p:cNvSpPr/>
          <p:nvPr/>
        </p:nvSpPr>
        <p:spPr bwMode="auto">
          <a:xfrm>
            <a:off x="6705600" y="4357688"/>
            <a:ext cx="304800" cy="1447800"/>
          </a:xfrm>
          <a:prstGeom prst="rightBrace">
            <a:avLst>
              <a:gd name="adj1" fmla="val 39473"/>
              <a:gd name="adj2" fmla="val 50000"/>
            </a:avLst>
          </a:prstGeom>
          <a:noFill/>
          <a:ln w="25400">
            <a:solidFill>
              <a:srgbClr val="3333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45080" name="Text Box 24"/>
          <p:cNvSpPr txBox="1">
            <a:spLocks noChangeArrowheads="1"/>
          </p:cNvSpPr>
          <p:nvPr/>
        </p:nvSpPr>
        <p:spPr bwMode="auto">
          <a:xfrm>
            <a:off x="3659188" y="6186488"/>
            <a:ext cx="214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i="1">
                <a:solidFill>
                  <a:srgbClr val="3333FF"/>
                </a:solidFill>
                <a:latin typeface="Times New Roman" panose="02020603050405020304" pitchFamily="18" charset="0"/>
              </a:rPr>
              <a:t>keywords underlined</a:t>
            </a:r>
            <a:endParaRPr lang="en-US" altLang="zh-CN" sz="1800" b="1" i="1">
              <a:solidFill>
                <a:srgbClr val="3333FF"/>
              </a:solidFill>
              <a:latin typeface="Times New Roman" panose="02020603050405020304" pitchFamily="18" charset="0"/>
            </a:endParaRPr>
          </a:p>
        </p:txBody>
      </p:sp>
      <p:sp>
        <p:nvSpPr>
          <p:cNvPr id="45081" name="Line 25"/>
          <p:cNvSpPr>
            <a:spLocks noChangeShapeType="1"/>
          </p:cNvSpPr>
          <p:nvPr/>
        </p:nvSpPr>
        <p:spPr bwMode="auto">
          <a:xfrm flipH="1" flipV="1">
            <a:off x="2971800" y="6110288"/>
            <a:ext cx="685800" cy="228600"/>
          </a:xfrm>
          <a:prstGeom prst="line">
            <a:avLst/>
          </a:prstGeom>
          <a:noFill/>
          <a:ln w="25400">
            <a:solidFill>
              <a:srgbClr val="3333FF"/>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289"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48A5D246-923D-4FDC-9DBA-AFFB5026E85C}" type="slidenum">
              <a:rPr lang="zh-CN" altLang="en-US" sz="1400" smtClean="0"/>
            </a:fld>
            <a:endParaRPr lang="zh-CN" altLang="en-US" sz="1400"/>
          </a:p>
        </p:txBody>
      </p:sp>
      <p:pic>
        <p:nvPicPr>
          <p:cNvPr id="4508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1363" y="476250"/>
            <a:ext cx="163512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196871"/>
    </mc:Choice>
    <mc:Fallback>
      <p:transition spd="slow" advTm="19687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277813"/>
            <a:ext cx="8229600" cy="1139825"/>
          </a:xfrm>
        </p:spPr>
        <p:txBody>
          <a:bodyPr anchor="b"/>
          <a:lstStyle/>
          <a:p>
            <a:pPr eaLnBrk="1" hangingPunct="1"/>
            <a:r>
              <a:rPr lang="zh-CN" altLang="en-US"/>
              <a:t>如何实现一个模块</a:t>
            </a:r>
            <a:endParaRPr lang="zh-CN" altLang="en-US"/>
          </a:p>
        </p:txBody>
      </p:sp>
      <p:sp>
        <p:nvSpPr>
          <p:cNvPr id="10242" name="Rectangle 3"/>
          <p:cNvSpPr>
            <a:spLocks noGrp="1"/>
          </p:cNvSpPr>
          <p:nvPr>
            <p:ph type="body" idx="4294967295"/>
          </p:nvPr>
        </p:nvSpPr>
        <p:spPr>
          <a:xfrm>
            <a:off x="457200" y="1743075"/>
            <a:ext cx="8229600" cy="4953000"/>
          </a:xfrm>
          <a:ln>
            <a:miter/>
          </a:ln>
        </p:spPr>
        <p:txBody>
          <a:bodyPr/>
          <a:lstStyle/>
          <a:p>
            <a:pPr eaLnBrk="1" hangingPunct="1">
              <a:lnSpc>
                <a:spcPct val="120000"/>
              </a:lnSpc>
              <a:defRPr/>
            </a:pPr>
            <a:r>
              <a:rPr lang="en-US" altLang="zh-CN" sz="2400" noProof="1"/>
              <a:t>Verilog</a:t>
            </a:r>
            <a:r>
              <a:rPr lang="zh-CN" altLang="en-US" sz="2400" noProof="1"/>
              <a:t>语言的关键词不能用作模块名</a:t>
            </a:r>
            <a:endParaRPr lang="zh-CN" altLang="en-US" sz="2400" noProof="1"/>
          </a:p>
          <a:p>
            <a:pPr marL="0" indent="0" algn="ctr" eaLnBrk="1" hangingPunct="1">
              <a:lnSpc>
                <a:spcPct val="120000"/>
              </a:lnSpc>
              <a:buFontTx/>
              <a:buNone/>
              <a:defRPr/>
            </a:pPr>
            <a:r>
              <a:rPr lang="zh-CN" altLang="en-US" sz="2400" noProof="1"/>
              <a:t>（例如：</a:t>
            </a:r>
            <a:r>
              <a:rPr lang="en-US" altLang="zh-CN" sz="2400" noProof="1"/>
              <a:t>module/port/signal </a:t>
            </a:r>
            <a:r>
              <a:rPr lang="zh-CN" altLang="en-US" sz="2400" noProof="1"/>
              <a:t>等）</a:t>
            </a:r>
            <a:endParaRPr lang="zh-CN" altLang="en-US" sz="2400" noProof="1"/>
          </a:p>
          <a:p>
            <a:pPr lvl="1" eaLnBrk="1" hangingPunct="1">
              <a:lnSpc>
                <a:spcPct val="120000"/>
              </a:lnSpc>
              <a:defRPr/>
            </a:pPr>
            <a:r>
              <a:rPr lang="en-US" altLang="zh-CN" sz="2000" noProof="1"/>
              <a:t>Choose a </a:t>
            </a:r>
            <a:r>
              <a:rPr lang="en-US" altLang="zh-CN" sz="2000" i="1" noProof="1"/>
              <a:t>descriptive</a:t>
            </a:r>
            <a:r>
              <a:rPr lang="en-US" altLang="zh-CN" sz="2000" noProof="1"/>
              <a:t>  module name</a:t>
            </a:r>
            <a:endParaRPr lang="en-US" altLang="zh-CN" noProof="1"/>
          </a:p>
          <a:p>
            <a:pPr eaLnBrk="1" hangingPunct="1">
              <a:lnSpc>
                <a:spcPct val="120000"/>
              </a:lnSpc>
              <a:defRPr/>
            </a:pPr>
            <a:r>
              <a:rPr lang="zh-CN" altLang="en-US" sz="2400" noProof="1"/>
              <a:t>定义模块的端口（</a:t>
            </a:r>
            <a:r>
              <a:rPr lang="en-US" altLang="zh-CN" sz="2400" noProof="1"/>
              <a:t>connectivity</a:t>
            </a:r>
            <a:r>
              <a:rPr lang="zh-CN" altLang="en-US" sz="2400" noProof="1"/>
              <a:t>）</a:t>
            </a:r>
            <a:endParaRPr lang="en-US" altLang="zh-CN" sz="2400" noProof="1"/>
          </a:p>
          <a:p>
            <a:pPr lvl="1" eaLnBrk="1" hangingPunct="1">
              <a:lnSpc>
                <a:spcPct val="120000"/>
              </a:lnSpc>
              <a:defRPr/>
            </a:pPr>
            <a:r>
              <a:rPr lang="en-US" altLang="zh-CN" sz="2000" noProof="1"/>
              <a:t>Choose </a:t>
            </a:r>
            <a:r>
              <a:rPr lang="en-US" altLang="zh-CN" sz="2000" i="1" noProof="1"/>
              <a:t>descriptive</a:t>
            </a:r>
            <a:r>
              <a:rPr lang="en-US" altLang="zh-CN" sz="2000" noProof="1"/>
              <a:t>  signal names</a:t>
            </a:r>
            <a:endParaRPr lang="en-US" altLang="zh-CN" sz="2000" noProof="1"/>
          </a:p>
          <a:p>
            <a:pPr lvl="1" eaLnBrk="1" hangingPunct="1">
              <a:lnSpc>
                <a:spcPct val="120000"/>
              </a:lnSpc>
              <a:defRPr/>
            </a:pPr>
            <a:r>
              <a:rPr lang="zh-CN" altLang="en-US" sz="2000" noProof="1"/>
              <a:t>遵照工程惯例，例如：地址总线 </a:t>
            </a:r>
            <a:r>
              <a:rPr lang="en-US" altLang="zh-CN" sz="2000" noProof="1"/>
              <a:t>– addr</a:t>
            </a:r>
            <a:r>
              <a:rPr lang="zh-CN" altLang="en-US" sz="2000" noProof="1"/>
              <a:t>，数据总线 </a:t>
            </a:r>
            <a:r>
              <a:rPr lang="en-US" altLang="zh-CN" sz="2000" noProof="1"/>
              <a:t>– data</a:t>
            </a:r>
            <a:r>
              <a:rPr lang="zh-CN" altLang="en-US" sz="2000" noProof="1"/>
              <a:t>，输入 </a:t>
            </a:r>
            <a:r>
              <a:rPr lang="en-US" altLang="zh-CN" sz="2000" noProof="1"/>
              <a:t>– A</a:t>
            </a:r>
            <a:r>
              <a:rPr lang="zh-CN" altLang="en-US" sz="2000" noProof="1"/>
              <a:t>，输出 </a:t>
            </a:r>
            <a:r>
              <a:rPr lang="en-US" altLang="zh-CN" sz="2000" noProof="1"/>
              <a:t>– D/Q….</a:t>
            </a:r>
            <a:endParaRPr lang="en-US" altLang="zh-CN" sz="2400" noProof="1"/>
          </a:p>
          <a:p>
            <a:pPr eaLnBrk="1" hangingPunct="1">
              <a:lnSpc>
                <a:spcPct val="120000"/>
              </a:lnSpc>
              <a:defRPr/>
            </a:pPr>
            <a:r>
              <a:rPr lang="zh-CN" altLang="en-US" sz="2400" noProof="1"/>
              <a:t>定义模块内部连接到端口的信号类型</a:t>
            </a:r>
            <a:endParaRPr lang="en-US" altLang="zh-CN" sz="2400" noProof="1"/>
          </a:p>
          <a:p>
            <a:pPr eaLnBrk="1" hangingPunct="1">
              <a:lnSpc>
                <a:spcPct val="120000"/>
              </a:lnSpc>
              <a:defRPr/>
            </a:pPr>
            <a:r>
              <a:rPr lang="zh-CN" altLang="en-US" sz="2400" noProof="1"/>
              <a:t>定义内部信号</a:t>
            </a:r>
            <a:endParaRPr lang="en-US" altLang="zh-CN" sz="2400" noProof="1"/>
          </a:p>
          <a:p>
            <a:pPr eaLnBrk="1" hangingPunct="1">
              <a:lnSpc>
                <a:spcPct val="120000"/>
              </a:lnSpc>
              <a:defRPr/>
            </a:pPr>
            <a:r>
              <a:rPr lang="zh-CN" altLang="en-US" sz="2400" noProof="1"/>
              <a:t>描述模块内部实现的功能（</a:t>
            </a:r>
            <a:r>
              <a:rPr lang="en-US" altLang="zh-CN" sz="2400" noProof="1"/>
              <a:t> functionality</a:t>
            </a:r>
            <a:r>
              <a:rPr lang="zh-CN" altLang="en-US" sz="2400" noProof="1"/>
              <a:t>）</a:t>
            </a:r>
            <a:endParaRPr lang="zh-CN" altLang="en-US" sz="2400" noProof="1"/>
          </a:p>
        </p:txBody>
      </p:sp>
      <p:sp>
        <p:nvSpPr>
          <p:cNvPr id="1229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B95D8397-FB30-4246-8CDA-1EBB284B9BE9}"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288050"/>
    </mc:Choice>
    <mc:Fallback>
      <p:transition spd="slow" advTm="28805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57200" y="277813"/>
            <a:ext cx="8229600" cy="1139825"/>
          </a:xfrm>
        </p:spPr>
        <p:txBody>
          <a:bodyPr anchor="b"/>
          <a:lstStyle/>
          <a:p>
            <a:pPr eaLnBrk="1" hangingPunct="1"/>
            <a:r>
              <a:rPr lang="zh-CN" altLang="en-US"/>
              <a:t>定义端口</a:t>
            </a:r>
            <a:endParaRPr lang="en-US" altLang="zh-CN"/>
          </a:p>
        </p:txBody>
      </p:sp>
      <p:sp>
        <p:nvSpPr>
          <p:cNvPr id="47107" name="Rectangle 3"/>
          <p:cNvSpPr>
            <a:spLocks noGrp="1" noChangeArrowheads="1"/>
          </p:cNvSpPr>
          <p:nvPr>
            <p:ph type="body" idx="4294967295"/>
          </p:nvPr>
        </p:nvSpPr>
        <p:spPr>
          <a:xfrm>
            <a:off x="457200" y="1600200"/>
            <a:ext cx="8229600" cy="4953000"/>
          </a:xfrm>
        </p:spPr>
        <p:txBody>
          <a:bodyPr/>
          <a:lstStyle/>
          <a:p>
            <a:pPr eaLnBrk="1" hangingPunct="1">
              <a:lnSpc>
                <a:spcPct val="80000"/>
              </a:lnSpc>
            </a:pPr>
            <a:r>
              <a:rPr lang="zh-CN" altLang="en-US" sz="2400" dirty="0"/>
              <a:t>每个端口都会连接一个信号（</a:t>
            </a:r>
            <a:r>
              <a:rPr lang="en-US" altLang="zh-CN" sz="2400" dirty="0"/>
              <a:t>Signal</a:t>
            </a:r>
            <a:r>
              <a:rPr lang="zh-CN" altLang="en-US" sz="2400" dirty="0"/>
              <a:t>）</a:t>
            </a:r>
            <a:endParaRPr lang="zh-CN" altLang="en-US" sz="2400" dirty="0"/>
          </a:p>
          <a:p>
            <a:pPr eaLnBrk="1" hangingPunct="1">
              <a:lnSpc>
                <a:spcPct val="80000"/>
              </a:lnSpc>
            </a:pPr>
            <a:endParaRPr lang="en-US" altLang="zh-CN" sz="1400" dirty="0"/>
          </a:p>
          <a:p>
            <a:pPr eaLnBrk="1" hangingPunct="1">
              <a:lnSpc>
                <a:spcPct val="80000"/>
              </a:lnSpc>
            </a:pPr>
            <a:r>
              <a:rPr lang="zh-CN" altLang="en-US" sz="2400" dirty="0"/>
              <a:t>申明端口的类型</a:t>
            </a:r>
            <a:endParaRPr lang="zh-CN" altLang="en-US" sz="2400" dirty="0"/>
          </a:p>
          <a:p>
            <a:pPr lvl="1" eaLnBrk="1" hangingPunct="1">
              <a:lnSpc>
                <a:spcPct val="80000"/>
              </a:lnSpc>
            </a:pPr>
            <a:r>
              <a:rPr lang="en-US" altLang="zh-CN" sz="2000" b="1" dirty="0"/>
              <a:t>input</a:t>
            </a:r>
            <a:endParaRPr lang="en-US" altLang="zh-CN" sz="2000" b="1" dirty="0"/>
          </a:p>
          <a:p>
            <a:pPr lvl="1" eaLnBrk="1" hangingPunct="1">
              <a:lnSpc>
                <a:spcPct val="80000"/>
              </a:lnSpc>
            </a:pPr>
            <a:r>
              <a:rPr lang="en-US" altLang="zh-CN" sz="2000" b="1" dirty="0"/>
              <a:t>output</a:t>
            </a:r>
            <a:endParaRPr lang="en-US" altLang="zh-CN" sz="2000" b="1" dirty="0"/>
          </a:p>
          <a:p>
            <a:pPr lvl="1" eaLnBrk="1" hangingPunct="1">
              <a:lnSpc>
                <a:spcPct val="80000"/>
              </a:lnSpc>
            </a:pPr>
            <a:r>
              <a:rPr lang="en-US" altLang="zh-CN" sz="2000" b="1" dirty="0" err="1"/>
              <a:t>inout</a:t>
            </a:r>
            <a:r>
              <a:rPr lang="en-US" altLang="zh-CN" sz="2000" b="1" dirty="0"/>
              <a:t> </a:t>
            </a:r>
            <a:r>
              <a:rPr lang="zh-CN" altLang="en-US" sz="2000" b="1" dirty="0"/>
              <a:t>（双向）</a:t>
            </a:r>
            <a:endParaRPr lang="en-US" altLang="zh-CN" sz="2000" dirty="0"/>
          </a:p>
          <a:p>
            <a:pPr eaLnBrk="1" hangingPunct="1">
              <a:lnSpc>
                <a:spcPct val="80000"/>
              </a:lnSpc>
            </a:pPr>
            <a:endParaRPr lang="en-US" altLang="zh-CN" sz="1400" dirty="0"/>
          </a:p>
          <a:p>
            <a:pPr eaLnBrk="1" hangingPunct="1">
              <a:lnSpc>
                <a:spcPct val="80000"/>
              </a:lnSpc>
            </a:pPr>
            <a:r>
              <a:rPr lang="en-US" altLang="zh-CN" sz="2400" dirty="0"/>
              <a:t>Scalar (single bit) - </a:t>
            </a:r>
            <a:r>
              <a:rPr lang="zh-CN" altLang="en-US" sz="2400" dirty="0"/>
              <a:t>不需要给出信号的位数</a:t>
            </a:r>
            <a:endParaRPr lang="zh-CN" altLang="en-US" sz="2400" dirty="0"/>
          </a:p>
          <a:p>
            <a:pPr lvl="1" eaLnBrk="1" hangingPunct="1">
              <a:lnSpc>
                <a:spcPct val="80000"/>
              </a:lnSpc>
            </a:pPr>
            <a:r>
              <a:rPr lang="en-US" altLang="zh-CN" sz="2000" b="1" dirty="0"/>
              <a:t>input 	</a:t>
            </a:r>
            <a:r>
              <a:rPr lang="en-US" altLang="zh-CN" sz="2000" dirty="0" err="1"/>
              <a:t>cin</a:t>
            </a:r>
            <a:r>
              <a:rPr lang="en-US" altLang="zh-CN" sz="2000" b="1" dirty="0"/>
              <a:t>;</a:t>
            </a:r>
            <a:endParaRPr lang="en-US" altLang="zh-CN" sz="2000" b="1" dirty="0"/>
          </a:p>
          <a:p>
            <a:pPr lvl="1" eaLnBrk="1" hangingPunct="1">
              <a:lnSpc>
                <a:spcPct val="80000"/>
              </a:lnSpc>
              <a:buFontTx/>
              <a:buNone/>
            </a:pPr>
            <a:endParaRPr lang="en-US" altLang="zh-CN" sz="1400" b="1" dirty="0"/>
          </a:p>
          <a:p>
            <a:pPr eaLnBrk="1" hangingPunct="1">
              <a:lnSpc>
                <a:spcPct val="80000"/>
              </a:lnSpc>
            </a:pPr>
            <a:r>
              <a:rPr lang="en-US" altLang="zh-CN" sz="2400" dirty="0"/>
              <a:t>Vector (multiple bits) - </a:t>
            </a:r>
            <a:r>
              <a:rPr lang="zh-CN" altLang="en-US" sz="2400" dirty="0"/>
              <a:t>需要定义具体的位数</a:t>
            </a:r>
            <a:endParaRPr lang="zh-CN" altLang="en-US" sz="2400" dirty="0"/>
          </a:p>
          <a:p>
            <a:pPr lvl="1" eaLnBrk="1" hangingPunct="1">
              <a:lnSpc>
                <a:spcPct val="80000"/>
              </a:lnSpc>
            </a:pPr>
            <a:r>
              <a:rPr lang="en-US" altLang="zh-CN" sz="2000" dirty="0"/>
              <a:t>Range is </a:t>
            </a:r>
            <a:r>
              <a:rPr lang="en-US" altLang="zh-CN" sz="2000" dirty="0" err="1"/>
              <a:t>msb</a:t>
            </a:r>
            <a:r>
              <a:rPr lang="en-US" altLang="zh-CN" sz="2000" dirty="0"/>
              <a:t> to </a:t>
            </a:r>
            <a:r>
              <a:rPr lang="en-US" altLang="zh-CN" sz="2000" dirty="0" err="1"/>
              <a:t>lsb</a:t>
            </a:r>
            <a:r>
              <a:rPr lang="en-US" altLang="zh-CN" sz="2000" dirty="0"/>
              <a:t> (left to right)</a:t>
            </a:r>
            <a:endParaRPr lang="en-US" altLang="zh-CN" sz="2000" dirty="0"/>
          </a:p>
          <a:p>
            <a:pPr lvl="1" eaLnBrk="1" hangingPunct="1">
              <a:lnSpc>
                <a:spcPct val="80000"/>
              </a:lnSpc>
            </a:pPr>
            <a:r>
              <a:rPr lang="en-US" altLang="zh-CN" sz="2000" dirty="0"/>
              <a:t>Don’t have to include zero if you don’t want to… (</a:t>
            </a:r>
            <a:r>
              <a:rPr lang="en-US" altLang="zh-CN" sz="2000" b="1" dirty="0"/>
              <a:t>D[2:1]</a:t>
            </a:r>
            <a:r>
              <a:rPr lang="en-US" altLang="zh-CN" sz="2000" dirty="0"/>
              <a:t>)</a:t>
            </a:r>
            <a:endParaRPr lang="en-US" altLang="zh-CN" sz="2000" dirty="0"/>
          </a:p>
          <a:p>
            <a:pPr lvl="1" eaLnBrk="1" hangingPunct="1">
              <a:lnSpc>
                <a:spcPct val="80000"/>
              </a:lnSpc>
            </a:pPr>
            <a:r>
              <a:rPr lang="en-US" altLang="zh-CN" sz="2000" b="1" dirty="0"/>
              <a:t>output 	</a:t>
            </a:r>
            <a:r>
              <a:rPr lang="en-US" altLang="zh-CN" sz="2000" dirty="0"/>
              <a:t>[7:0]</a:t>
            </a:r>
            <a:r>
              <a:rPr lang="en-US" altLang="zh-CN" sz="2000" b="1" dirty="0"/>
              <a:t> </a:t>
            </a:r>
            <a:r>
              <a:rPr lang="en-US" altLang="zh-CN" sz="2000" dirty="0"/>
              <a:t>OUT;</a:t>
            </a:r>
            <a:endParaRPr lang="en-US" altLang="zh-CN" sz="2000" dirty="0"/>
          </a:p>
          <a:p>
            <a:pPr lvl="1" eaLnBrk="1" hangingPunct="1">
              <a:lnSpc>
                <a:spcPct val="80000"/>
              </a:lnSpc>
            </a:pPr>
            <a:r>
              <a:rPr lang="en-US" altLang="zh-CN" sz="2000" b="1" dirty="0"/>
              <a:t>input 	</a:t>
            </a:r>
            <a:r>
              <a:rPr lang="en-US" altLang="zh-CN" sz="2000" dirty="0"/>
              <a:t>[0:4]</a:t>
            </a:r>
            <a:r>
              <a:rPr lang="en-US" altLang="zh-CN" sz="2000" b="1" dirty="0"/>
              <a:t> </a:t>
            </a:r>
            <a:r>
              <a:rPr lang="en-US" altLang="zh-CN" sz="2000" dirty="0"/>
              <a:t>IN;</a:t>
            </a:r>
            <a:endParaRPr lang="en-US" altLang="zh-CN" sz="2000" dirty="0"/>
          </a:p>
        </p:txBody>
      </p:sp>
      <p:sp>
        <p:nvSpPr>
          <p:cNvPr id="13315"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B0D95BF3-87E3-4FC0-AB7E-93A5D34116DD}" type="slidenum">
              <a:rPr lang="zh-CN" altLang="en-US" sz="1400" smtClean="0"/>
            </a:fld>
            <a:endParaRPr lang="zh-CN" altLang="en-US" sz="1400"/>
          </a:p>
        </p:txBody>
      </p:sp>
      <p:sp>
        <p:nvSpPr>
          <p:cNvPr id="3" name="墨迹 2"/>
          <p:cNvSpPr/>
          <p:nvPr/>
        </p:nvSpPr>
        <p:spPr bwMode="auto">
          <a:xfrm>
            <a:off x="1276200" y="5883480"/>
            <a:ext cx="2090520" cy="136080"/>
          </a:xfrm>
          <a:prstGeom prst="rect">
            <a:avLst/>
          </a:prstGeom>
        </p:spPr>
      </p:sp>
    </p:spTree>
  </p:cSld>
  <p:clrMapOvr>
    <a:masterClrMapping/>
  </p:clrMapOvr>
  <mc:AlternateContent xmlns:mc="http://schemas.openxmlformats.org/markup-compatibility/2006">
    <mc:Choice xmlns:p14="http://schemas.microsoft.com/office/powerpoint/2010/main" Requires="p14">
      <p:transition spd="slow" p14:dur="2000" advTm="579565"/>
    </mc:Choice>
    <mc:Fallback>
      <p:transition spd="slow" advTm="5795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57200" y="277813"/>
            <a:ext cx="8229600" cy="1139825"/>
          </a:xfrm>
        </p:spPr>
        <p:txBody>
          <a:bodyPr anchor="b"/>
          <a:lstStyle/>
          <a:p>
            <a:pPr eaLnBrk="1" hangingPunct="1"/>
            <a:r>
              <a:rPr lang="zh-CN" altLang="en-US"/>
              <a:t>模块端口列表</a:t>
            </a:r>
            <a:endParaRPr lang="zh-CN" altLang="en-US"/>
          </a:p>
        </p:txBody>
      </p:sp>
      <p:sp>
        <p:nvSpPr>
          <p:cNvPr id="48131" name="Rectangle 4"/>
          <p:cNvSpPr>
            <a:spLocks noGrp="1" noChangeArrowheads="1"/>
          </p:cNvSpPr>
          <p:nvPr>
            <p:ph type="body" idx="4294967295"/>
          </p:nvPr>
        </p:nvSpPr>
        <p:spPr>
          <a:xfrm>
            <a:off x="457200" y="1600200"/>
            <a:ext cx="8229600" cy="4953000"/>
          </a:xfrm>
        </p:spPr>
        <p:txBody>
          <a:bodyPr/>
          <a:lstStyle/>
          <a:p>
            <a:pPr eaLnBrk="1" hangingPunct="1"/>
            <a:r>
              <a:rPr lang="zh-CN" altLang="en-US" sz="2800"/>
              <a:t>模块端口的多种申明方法（例</a:t>
            </a:r>
            <a:r>
              <a:rPr lang="en-US" altLang="zh-CN" sz="2800"/>
              <a:t>1</a:t>
            </a:r>
            <a:r>
              <a:rPr lang="zh-CN" altLang="en-US" sz="2800"/>
              <a:t>）</a:t>
            </a:r>
            <a:endParaRPr lang="zh-CN" altLang="en-US" sz="2800"/>
          </a:p>
        </p:txBody>
      </p:sp>
      <p:sp>
        <p:nvSpPr>
          <p:cNvPr id="48132" name="Rectangle 5"/>
          <p:cNvSpPr>
            <a:spLocks noChangeArrowheads="1"/>
          </p:cNvSpPr>
          <p:nvPr/>
        </p:nvSpPr>
        <p:spPr bwMode="auto">
          <a:xfrm>
            <a:off x="2133600" y="2514600"/>
            <a:ext cx="4572000" cy="1477963"/>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Verdana" panose="020B0604030504040204" pitchFamily="34" charset="0"/>
                <a:cs typeface="Arial" panose="020B0604020202020204" pitchFamily="34" charset="0"/>
              </a:rPr>
              <a:t>module</a:t>
            </a:r>
            <a:r>
              <a:rPr lang="en-US" altLang="zh-CN" sz="1800">
                <a:latin typeface="Verdana" panose="020B0604030504040204" pitchFamily="34" charset="0"/>
                <a:cs typeface="Arial" panose="020B0604020202020204" pitchFamily="34" charset="0"/>
              </a:rPr>
              <a:t> Add_half(c_out, sum, a, b);</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output</a:t>
            </a:r>
            <a:r>
              <a:rPr lang="en-US" altLang="zh-CN" sz="1800">
                <a:latin typeface="Verdana" panose="020B0604030504040204" pitchFamily="34" charset="0"/>
                <a:cs typeface="Arial" panose="020B0604020202020204" pitchFamily="34" charset="0"/>
              </a:rPr>
              <a:t> sum, c_out;</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input</a:t>
            </a:r>
            <a:r>
              <a:rPr lang="en-US" altLang="zh-CN" sz="1800">
                <a:latin typeface="Verdana" panose="020B0604030504040204" pitchFamily="34" charset="0"/>
                <a:cs typeface="Arial" panose="020B0604020202020204" pitchFamily="34" charset="0"/>
              </a:rPr>
              <a:t> a, b;</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endmodule</a:t>
            </a:r>
            <a:endParaRPr lang="en-US" altLang="zh-CN" sz="1800" b="1">
              <a:latin typeface="Verdana" panose="020B0604030504040204" pitchFamily="34" charset="0"/>
              <a:cs typeface="Arial" panose="020B0604020202020204" pitchFamily="34" charset="0"/>
            </a:endParaRPr>
          </a:p>
        </p:txBody>
      </p:sp>
      <p:sp>
        <p:nvSpPr>
          <p:cNvPr id="13317" name="Rectangle 6"/>
          <p:cNvSpPr>
            <a:spLocks noChangeArrowheads="1"/>
          </p:cNvSpPr>
          <p:nvPr/>
        </p:nvSpPr>
        <p:spPr bwMode="auto">
          <a:xfrm>
            <a:off x="2133600" y="4495800"/>
            <a:ext cx="4724400" cy="12033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latin typeface="Verdana" panose="020B0604030504040204" pitchFamily="34" charset="0"/>
                <a:cs typeface="Arial" panose="020B0604020202020204" pitchFamily="34" charset="0"/>
              </a:rPr>
              <a:t>module</a:t>
            </a:r>
            <a:r>
              <a:rPr lang="en-US" altLang="zh-CN" sz="1800">
                <a:latin typeface="Verdana" panose="020B0604030504040204" pitchFamily="34" charset="0"/>
                <a:cs typeface="Arial" panose="020B0604020202020204" pitchFamily="34" charset="0"/>
              </a:rPr>
              <a:t> Add_half(</a:t>
            </a:r>
            <a:r>
              <a:rPr lang="en-US" altLang="zh-CN" sz="1800" b="1">
                <a:latin typeface="Verdana" panose="020B0604030504040204" pitchFamily="34" charset="0"/>
                <a:cs typeface="Arial" panose="020B0604020202020204" pitchFamily="34" charset="0"/>
              </a:rPr>
              <a:t>output</a:t>
            </a:r>
            <a:r>
              <a:rPr lang="en-US" altLang="zh-CN" sz="1800">
                <a:latin typeface="Verdana" panose="020B0604030504040204" pitchFamily="34" charset="0"/>
                <a:cs typeface="Arial" panose="020B0604020202020204" pitchFamily="34" charset="0"/>
              </a:rPr>
              <a:t> c_out, sum,</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a:latin typeface="Verdana" panose="020B0604030504040204" pitchFamily="34" charset="0"/>
                <a:cs typeface="Arial" panose="020B0604020202020204" pitchFamily="34" charset="0"/>
              </a:rPr>
              <a:t>                           </a:t>
            </a:r>
            <a:r>
              <a:rPr lang="en-US" altLang="zh-CN" sz="1800" b="1">
                <a:latin typeface="Verdana" panose="020B0604030504040204" pitchFamily="34" charset="0"/>
                <a:cs typeface="Arial" panose="020B0604020202020204" pitchFamily="34" charset="0"/>
              </a:rPr>
              <a:t>input</a:t>
            </a:r>
            <a:r>
              <a:rPr lang="en-US" altLang="zh-CN" sz="1800">
                <a:latin typeface="Verdana" panose="020B0604030504040204" pitchFamily="34" charset="0"/>
                <a:cs typeface="Arial" panose="020B0604020202020204" pitchFamily="34" charset="0"/>
              </a:rPr>
              <a:t> a, b);</a:t>
            </a:r>
            <a:endParaRPr lang="en-US" altLang="zh-CN" sz="1800">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     …</a:t>
            </a:r>
            <a:endParaRPr lang="en-US" altLang="zh-CN" sz="1800" b="1">
              <a:latin typeface="Verdana" panose="020B0604030504040204" pitchFamily="34" charset="0"/>
              <a:cs typeface="Arial" panose="020B0604020202020204" pitchFamily="34" charset="0"/>
            </a:endParaRPr>
          </a:p>
          <a:p>
            <a:pPr eaLnBrk="1" hangingPunct="1">
              <a:spcBef>
                <a:spcPct val="0"/>
              </a:spcBef>
              <a:buFontTx/>
              <a:buNone/>
            </a:pPr>
            <a:r>
              <a:rPr lang="en-US" altLang="zh-CN" sz="1800" b="1">
                <a:latin typeface="Verdana" panose="020B0604030504040204" pitchFamily="34" charset="0"/>
                <a:cs typeface="Arial" panose="020B0604020202020204" pitchFamily="34" charset="0"/>
              </a:rPr>
              <a:t>endmodule</a:t>
            </a:r>
            <a:endParaRPr lang="en-US" altLang="zh-CN" sz="1800" b="1">
              <a:latin typeface="Verdana" panose="020B0604030504040204" pitchFamily="34" charset="0"/>
              <a:cs typeface="Arial" panose="020B0604020202020204" pitchFamily="34" charset="0"/>
            </a:endParaRPr>
          </a:p>
        </p:txBody>
      </p:sp>
      <p:sp>
        <p:nvSpPr>
          <p:cNvPr id="14341" name="灯片编号占位符 1"/>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rgbClr val="0066FF"/>
                </a:solidFill>
                <a:latin typeface="Arial" panose="020B0604020202020204" pitchFamily="34" charset="0"/>
                <a:ea typeface="宋体" panose="02010600030101010101" pitchFamily="2" charset="-122"/>
              </a:defRPr>
            </a:lvl1pPr>
            <a:lvl2pPr>
              <a:defRPr sz="2400">
                <a:solidFill>
                  <a:srgbClr val="0066FF"/>
                </a:solidFill>
                <a:latin typeface="Arial" panose="020B0604020202020204" pitchFamily="34" charset="0"/>
                <a:ea typeface="宋体" panose="02010600030101010101" pitchFamily="2" charset="-122"/>
              </a:defRPr>
            </a:lvl2pPr>
            <a:lvl3pPr>
              <a:defRPr sz="2400">
                <a:solidFill>
                  <a:srgbClr val="0066FF"/>
                </a:solidFill>
                <a:latin typeface="Arial" panose="020B0604020202020204" pitchFamily="34" charset="0"/>
                <a:ea typeface="宋体" panose="02010600030101010101" pitchFamily="2" charset="-122"/>
              </a:defRPr>
            </a:lvl3pPr>
            <a:lvl4pPr>
              <a:defRPr sz="2400">
                <a:solidFill>
                  <a:srgbClr val="0066FF"/>
                </a:solidFill>
                <a:latin typeface="Arial" panose="020B0604020202020204" pitchFamily="34" charset="0"/>
                <a:ea typeface="宋体" panose="02010600030101010101" pitchFamily="2" charset="-122"/>
              </a:defRPr>
            </a:lvl4pPr>
            <a:lvl5pPr>
              <a:defRPr sz="2400">
                <a:solidFill>
                  <a:srgbClr val="0066FF"/>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rgbClr val="0066FF"/>
                </a:solidFill>
                <a:latin typeface="Arial" panose="020B0604020202020204" pitchFamily="34" charset="0"/>
                <a:ea typeface="宋体" panose="02010600030101010101" pitchFamily="2" charset="-122"/>
              </a:defRPr>
            </a:lvl9pPr>
          </a:lstStyle>
          <a:p>
            <a:pPr>
              <a:defRPr/>
            </a:pPr>
            <a:fld id="{71C34962-1FC1-4B0F-9ABB-4D4931EB756B}" type="slidenum">
              <a:rPr lang="zh-CN" altLang="en-US" sz="1400" smtClean="0"/>
            </a:fld>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advTm="194097"/>
    </mc:Choice>
    <mc:Fallback>
      <p:transition spd="slow" advTm="194097"/>
    </mc:Fallback>
  </mc:AlternateContent>
  <p:timing>
    <p:tnLst>
      <p:par>
        <p:cTn id="1" dur="indefinite" restart="never" nodeType="tmRoot"/>
      </p:par>
    </p:tnLst>
  </p:timing>
</p:sld>
</file>

<file path=ppt/tags/tag1.xml><?xml version="1.0" encoding="utf-8"?>
<p:tagLst xmlns:p="http://schemas.openxmlformats.org/presentationml/2006/main">
  <p:tag name="TIMING" val="|36.3"/>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18868</Words>
  <Application>WPS 演示</Application>
  <PresentationFormat>全屏显示(4:3)</PresentationFormat>
  <Paragraphs>1211</Paragraphs>
  <Slides>57</Slides>
  <Notes>0</Notes>
  <HiddenSlides>0</HiddenSlides>
  <MMClips>57</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0</vt:i4>
      </vt:variant>
      <vt:variant>
        <vt:lpstr>幻灯片标题</vt:lpstr>
      </vt:variant>
      <vt:variant>
        <vt:i4>57</vt:i4>
      </vt:variant>
    </vt:vector>
  </HeadingPairs>
  <TitlesOfParts>
    <vt:vector size="71" baseType="lpstr">
      <vt:lpstr>Arial</vt:lpstr>
      <vt:lpstr>宋体</vt:lpstr>
      <vt:lpstr>Wingdings</vt:lpstr>
      <vt:lpstr>黑体</vt:lpstr>
      <vt:lpstr>Times New Roman</vt:lpstr>
      <vt:lpstr>Verdana</vt:lpstr>
      <vt:lpstr>微软雅黑</vt:lpstr>
      <vt:lpstr>Arial Unicode MS</vt:lpstr>
      <vt:lpstr>Calibri</vt:lpstr>
      <vt:lpstr>Tahoma</vt:lpstr>
      <vt:lpstr>Courier New</vt:lpstr>
      <vt:lpstr>默认设计模板</vt:lpstr>
      <vt:lpstr>1_默认设计模板</vt:lpstr>
      <vt:lpstr>2_默认设计模板</vt:lpstr>
      <vt:lpstr>PowerPoint 演示文稿</vt:lpstr>
      <vt:lpstr>如何去描述一个 IC</vt:lpstr>
      <vt:lpstr>PowerPoint 演示文稿</vt:lpstr>
      <vt:lpstr>PowerPoint 演示文稿</vt:lpstr>
      <vt:lpstr>PowerPoint 演示文稿</vt:lpstr>
      <vt:lpstr>Verilog 模块</vt:lpstr>
      <vt:lpstr>如何实现一个模块</vt:lpstr>
      <vt:lpstr>定义端口</vt:lpstr>
      <vt:lpstr>模块端口列表</vt:lpstr>
      <vt:lpstr>模块端口列表</vt:lpstr>
      <vt:lpstr>PowerPoint 演示文稿</vt:lpstr>
      <vt:lpstr>PowerPoint 演示文稿</vt:lpstr>
      <vt:lpstr>PowerPoint 演示文稿</vt:lpstr>
      <vt:lpstr>PowerPoint 演示文稿</vt:lpstr>
      <vt:lpstr>PowerPoint 演示文稿</vt:lpstr>
      <vt:lpstr>PowerPoint 演示文稿</vt:lpstr>
      <vt:lpstr>HDL电路的仿真与验证</vt:lpstr>
      <vt:lpstr>Testbench实例（仅用于演示） </vt:lpstr>
      <vt:lpstr>PowerPoint 演示文稿</vt:lpstr>
      <vt:lpstr>PowerPoint 演示文稿</vt:lpstr>
      <vt:lpstr>PowerPoint 演示文稿</vt:lpstr>
      <vt:lpstr>Comments in Verilog</vt:lpstr>
      <vt:lpstr>Commenting in Verilog</vt:lpstr>
      <vt:lpstr>Commenting in Verilog</vt:lpstr>
      <vt:lpstr>PowerPoint 演示文稿</vt:lpstr>
      <vt:lpstr>PowerPoint 演示文稿</vt:lpstr>
      <vt:lpstr>PowerPoint 演示文稿</vt:lpstr>
      <vt:lpstr>PowerPoint 演示文稿</vt:lpstr>
      <vt:lpstr>PowerPoint 演示文稿</vt:lpstr>
      <vt:lpstr>Numbers in Verilog</vt:lpstr>
      <vt:lpstr>Numbers in Verilog</vt:lpstr>
      <vt:lpstr>Parameters &amp; Define</vt:lpstr>
      <vt:lpstr>Parameters &amp; Define</vt:lpstr>
      <vt:lpstr>PowerPoint 演示文稿</vt:lpstr>
      <vt:lpstr>PowerPoint 演示文稿</vt:lpstr>
      <vt:lpstr>PowerPoint 演示文稿</vt:lpstr>
      <vt:lpstr>Registers in Verilog</vt:lpstr>
      <vt:lpstr>Vectors in Verilog</vt:lpstr>
      <vt:lpstr>Vectors in Verilog</vt:lpstr>
      <vt:lpstr>Arrays &amp; Memories</vt:lpstr>
      <vt:lpstr>PowerPoint 演示文稿</vt:lpstr>
      <vt:lpstr>Useful System Tasks</vt:lpstr>
      <vt:lpstr>PowerPoint 演示文稿</vt:lpstr>
      <vt:lpstr>Delay Examples</vt:lpstr>
      <vt:lpstr>Types Of Delays</vt:lpstr>
      <vt:lpstr>PowerPoint 演示文稿</vt:lpstr>
      <vt:lpstr>PowerPoint 演示文稿</vt:lpstr>
      <vt:lpstr>PowerPoint 演示文稿</vt:lpstr>
      <vt:lpstr>Reduction Operators</vt:lpstr>
      <vt:lpstr>Vector concatenation</vt:lpstr>
      <vt:lpstr>Conditional Operator</vt:lpstr>
      <vt:lpstr>Conditional assign (continued)</vt:lpstr>
      <vt:lpstr>PowerPoint 演示文稿</vt:lpstr>
      <vt:lpstr>PowerPoint 演示文稿</vt:lpstr>
      <vt:lpstr>PowerPoint 演示文稿</vt:lpstr>
      <vt:lpstr>PowerPoint 演示文稿</vt:lpstr>
      <vt:lpstr>END</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hust</dc:creator>
  <cp:lastModifiedBy>new</cp:lastModifiedBy>
  <cp:revision>167</cp:revision>
  <dcterms:created xsi:type="dcterms:W3CDTF">2005-10-19T07:01:00Z</dcterms:created>
  <dcterms:modified xsi:type="dcterms:W3CDTF">2021-06-06T00:48:12Z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